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5"/>
  </p:notesMasterIdLst>
  <p:sldIdLst>
    <p:sldId id="320" r:id="rId4"/>
    <p:sldId id="307" r:id="rId5"/>
    <p:sldId id="313" r:id="rId6"/>
    <p:sldId id="316" r:id="rId7"/>
    <p:sldId id="317" r:id="rId8"/>
    <p:sldId id="285" r:id="rId9"/>
    <p:sldId id="321" r:id="rId10"/>
    <p:sldId id="310" r:id="rId11"/>
    <p:sldId id="318" r:id="rId12"/>
    <p:sldId id="312" r:id="rId13"/>
    <p:sldId id="31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320"/>
            <p14:sldId id="307"/>
            <p14:sldId id="313"/>
            <p14:sldId id="316"/>
            <p14:sldId id="317"/>
            <p14:sldId id="285"/>
            <p14:sldId id="321"/>
            <p14:sldId id="310"/>
            <p14:sldId id="318"/>
            <p14:sldId id="312"/>
            <p14:sldId id="319"/>
          </p14:sldIdLst>
        </p14:section>
      </p14:sectionLst>
    </p:ext>
    <p:ext uri="{EFAFB233-063F-42B5-8137-9DF3F51BA10A}">
      <p15:sldGuideLst xmlns:p15="http://schemas.microsoft.com/office/powerpoint/2012/main">
        <p15:guide id="1" orient="horz" pos="142" userDrawn="1">
          <p15:clr>
            <a:srgbClr val="A4A3A4"/>
          </p15:clr>
        </p15:guide>
        <p15:guide id="2" pos="1005" userDrawn="1">
          <p15:clr>
            <a:srgbClr val="A4A3A4"/>
          </p15:clr>
        </p15:guide>
        <p15:guide id="4" pos="4044" userDrawn="1">
          <p15:clr>
            <a:srgbClr val="A4A3A4"/>
          </p15:clr>
        </p15:guide>
        <p15:guide id="5" pos="6924" userDrawn="1">
          <p15:clr>
            <a:srgbClr val="A4A3A4"/>
          </p15:clr>
        </p15:guide>
        <p15:guide id="6" orient="horz" pos="731" userDrawn="1">
          <p15:clr>
            <a:srgbClr val="A4A3A4"/>
          </p15:clr>
        </p15:guide>
        <p15:guide id="9" orient="horz" pos="164" userDrawn="1">
          <p15:clr>
            <a:srgbClr val="A4A3A4"/>
          </p15:clr>
        </p15:guide>
        <p15:guide id="17" orient="horz" pos="36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40" autoAdjust="0"/>
    <p:restoredTop sz="91634" autoAdjust="0"/>
  </p:normalViewPr>
  <p:slideViewPr>
    <p:cSldViewPr snapToGrid="0" snapToObjects="1">
      <p:cViewPr varScale="1">
        <p:scale>
          <a:sx n="75" d="100"/>
          <a:sy n="75" d="100"/>
        </p:scale>
        <p:origin x="1258" y="62"/>
      </p:cViewPr>
      <p:guideLst>
        <p:guide orient="horz" pos="142"/>
        <p:guide pos="1005"/>
        <p:guide pos="4044"/>
        <p:guide pos="6924"/>
        <p:guide orient="horz" pos="731"/>
        <p:guide orient="horz" pos="164"/>
        <p:guide orient="horz" pos="363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5/15/2026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Link to video is: </a:t>
            </a:r>
            <a:r>
              <a:rPr lang="en-US" b="0" dirty="0">
                <a:solidFill>
                  <a:srgbClr val="363636"/>
                </a:solidFill>
              </a:rPr>
              <a:t>https://vimeo.com/539201403?fl=pl&amp;fe=vl</a:t>
            </a:r>
            <a:endParaRPr lang="en-GB" b="0"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1899830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5446031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55795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6623665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7258823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6001181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00035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9979469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876901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9859329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9876181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5/15/2026</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999694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5/15/2026</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2.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blip>
          <a:srcRect l="6693" t="29241" r="6691" b="27282"/>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409904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hyperlink" Target="https://vimeo.com/539201403?fl=pl&amp;fe=vl"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79C2429-D269-A945-99A8-06E73E0150ED}"/>
              </a:ext>
            </a:extLst>
          </p:cNvPr>
          <p:cNvSpPr txBox="1">
            <a:spLocks noGrp="1"/>
          </p:cNvSpPr>
          <p:nvPr>
            <p:ph type="title" idx="4294967295"/>
          </p:nvPr>
        </p:nvSpPr>
        <p:spPr>
          <a:xfrm>
            <a:off x="0" y="2123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panose="020B0604020202020204" pitchFamily="34" charset="0"/>
                <a:ea typeface="+mj-ea"/>
                <a:cs typeface="Arial" panose="020B0604020202020204" pitchFamily="34" charset="0"/>
              </a:rPr>
              <a:t>Money Mules </a:t>
            </a:r>
            <a:r>
              <a:rPr kumimoji="0" lang="en-GB" sz="4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Assembly</a:t>
            </a:r>
            <a:endParaRPr kumimoji="0" lang="en-US" sz="4000" b="1" i="0" u="none" strike="noStrike" kern="1200" cap="none" spc="0" normalizeH="0" baseline="0" noProof="0" dirty="0">
              <a:ln>
                <a:noFill/>
              </a:ln>
              <a:solidFill>
                <a:srgbClr val="363636"/>
              </a:solidFill>
              <a:effectLst/>
              <a:uLnTx/>
              <a:uFillTx/>
              <a:latin typeface="Arial" panose="020B0604020202020204" pitchFamily="34" charset="0"/>
              <a:ea typeface="+mj-ea"/>
              <a:cs typeface="Arial" panose="020B0604020202020204" pitchFamily="34" charset="0"/>
            </a:endParaRPr>
          </a:p>
        </p:txBody>
      </p:sp>
      <p:sp>
        <p:nvSpPr>
          <p:cNvPr id="25" name="TextBox 24">
            <a:extLst>
              <a:ext uri="{FF2B5EF4-FFF2-40B4-BE49-F238E27FC236}">
                <a16:creationId xmlns:a16="http://schemas.microsoft.com/office/drawing/2014/main" id="{A3E20DB0-71BD-E049-A04A-599DCD786524}"/>
              </a:ext>
            </a:extLst>
          </p:cNvPr>
          <p:cNvSpPr txBox="1"/>
          <p:nvPr/>
        </p:nvSpPr>
        <p:spPr>
          <a:xfrm>
            <a:off x="0" y="1157547"/>
            <a:ext cx="1219200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Secondary (Years 7 - 9)</a:t>
            </a:r>
            <a:endParaRPr kumimoji="0" lang="en-US" sz="22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pic>
        <p:nvPicPr>
          <p:cNvPr id="2" name="Pattern">
            <a:extLst>
              <a:ext uri="{FF2B5EF4-FFF2-40B4-BE49-F238E27FC236}">
                <a16:creationId xmlns:a16="http://schemas.microsoft.com/office/drawing/2014/main" id="{3AF3002E-C6AA-9E2B-5426-D4B7E59C237B}"/>
              </a:ext>
              <a:ext uri="{C183D7F6-B498-43B3-948B-1728B52AA6E4}">
                <adec:decorative xmlns:adec="http://schemas.microsoft.com/office/drawing/2017/decorative" val="1"/>
              </a:ext>
            </a:extLst>
          </p:cNvPr>
          <p:cNvPicPr>
            <a:picLocks noChangeAspect="1"/>
          </p:cNvPicPr>
          <p:nvPr/>
        </p:nvPicPr>
        <p:blipFill>
          <a:blip r:embed="rId2" cstate="screen">
            <a:alphaModFix amt="52000"/>
            <a:extLst>
              <a:ext uri="{28A0092B-C50C-407E-A947-70E740481C1C}">
                <a14:useLocalDpi xmlns:a14="http://schemas.microsoft.com/office/drawing/2010/main"/>
              </a:ext>
            </a:extLst>
          </a:blip>
          <a:stretch>
            <a:fillRect/>
          </a:stretch>
        </p:blipFill>
        <p:spPr>
          <a:xfrm>
            <a:off x="0" y="2318166"/>
            <a:ext cx="12192000" cy="3335971"/>
          </a:xfrm>
          <a:prstGeom prst="rect">
            <a:avLst/>
          </a:prstGeom>
        </p:spPr>
      </p:pic>
      <p:pic>
        <p:nvPicPr>
          <p:cNvPr id="4" name="Phone in hand">
            <a:extLst>
              <a:ext uri="{FF2B5EF4-FFF2-40B4-BE49-F238E27FC236}">
                <a16:creationId xmlns:a16="http://schemas.microsoft.com/office/drawing/2014/main" id="{5A5458AB-11BA-9054-A9A3-4896BE7688B3}"/>
              </a:ext>
              <a:ext uri="{C183D7F6-B498-43B3-948B-1728B52AA6E4}">
                <adec:decorative xmlns:adec="http://schemas.microsoft.com/office/drawing/2017/decorative" val="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196913" y="2087064"/>
            <a:ext cx="3798174" cy="3798174"/>
          </a:xfrm>
          <a:prstGeom prst="ellipse">
            <a:avLst/>
          </a:prstGeom>
          <a:ln w="57150">
            <a:solidFill>
              <a:schemeClr val="bg1"/>
            </a:solidFill>
          </a:ln>
        </p:spPr>
      </p:pic>
      <p:sp>
        <p:nvSpPr>
          <p:cNvPr id="6" name="Rectangle 5">
            <a:extLst>
              <a:ext uri="{FF2B5EF4-FFF2-40B4-BE49-F238E27FC236}">
                <a16:creationId xmlns:a16="http://schemas.microsoft.com/office/drawing/2014/main" id="{45E47750-0306-B4D0-53BE-DDA45F49090D}"/>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Logos">
            <a:extLst>
              <a:ext uri="{FF2B5EF4-FFF2-40B4-BE49-F238E27FC236}">
                <a16:creationId xmlns:a16="http://schemas.microsoft.com/office/drawing/2014/main" id="{2DF77F09-8004-26FD-7E25-9405E22EADA5}"/>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8" name="Don't be fooled logo">
            <a:extLst>
              <a:ext uri="{FF2B5EF4-FFF2-40B4-BE49-F238E27FC236}">
                <a16:creationId xmlns:a16="http://schemas.microsoft.com/office/drawing/2014/main" id="{79D41F28-CE7E-3DA5-CD9A-AE3D078FCFC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0" name="Picture 9">
            <a:extLst>
              <a:ext uri="{FF2B5EF4-FFF2-40B4-BE49-F238E27FC236}">
                <a16:creationId xmlns:a16="http://schemas.microsoft.com/office/drawing/2014/main" id="{7D8058F5-2BC3-E320-4023-B5C8A0F6631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528341" y="6269145"/>
            <a:ext cx="1536883" cy="373628"/>
          </a:xfrm>
          <a:prstGeom prst="rect">
            <a:avLst/>
          </a:prstGeom>
        </p:spPr>
      </p:pic>
      <p:pic>
        <p:nvPicPr>
          <p:cNvPr id="3" name="Picture 2">
            <a:extLst>
              <a:ext uri="{FF2B5EF4-FFF2-40B4-BE49-F238E27FC236}">
                <a16:creationId xmlns:a16="http://schemas.microsoft.com/office/drawing/2014/main" id="{D1186B23-4F31-84E9-5C9B-0299F5DB4DB6}"/>
              </a:ext>
            </a:extLst>
          </p:cNvPr>
          <p:cNvPicPr>
            <a:picLocks noChangeAspect="1"/>
          </p:cNvPicPr>
          <p:nvPr/>
        </p:nvPicPr>
        <p:blipFill>
          <a:blip r:embed="rId7"/>
          <a:stretch>
            <a:fillRect/>
          </a:stretch>
        </p:blipFill>
        <p:spPr>
          <a:xfrm>
            <a:off x="10107740" y="280774"/>
            <a:ext cx="1778479" cy="1842762"/>
          </a:xfrm>
          <a:prstGeom prst="rect">
            <a:avLst/>
          </a:prstGeom>
        </p:spPr>
      </p:pic>
    </p:spTree>
    <p:extLst>
      <p:ext uri="{BB962C8B-B14F-4D97-AF65-F5344CB8AC3E}">
        <p14:creationId xmlns:p14="http://schemas.microsoft.com/office/powerpoint/2010/main" val="213339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9EE85-5C18-8953-4960-8F8B61647B29}"/>
              </a:ext>
            </a:extLst>
          </p:cNvPr>
          <p:cNvSpPr>
            <a:spLocks noGrp="1"/>
          </p:cNvSpPr>
          <p:nvPr>
            <p:ph type="ctrTitle"/>
          </p:nvPr>
        </p:nvSpPr>
        <p:spPr>
          <a:xfrm>
            <a:off x="1524000" y="-369334"/>
            <a:ext cx="9144000" cy="369333"/>
          </a:xfrm>
        </p:spPr>
        <p:txBody>
          <a:bodyPr anchor="b"/>
          <a:lstStyle/>
          <a:p>
            <a:r>
              <a:rPr lang="en-GB" sz="800" b="0" dirty="0">
                <a:solidFill>
                  <a:schemeClr val="bg1"/>
                </a:solidFill>
              </a:rPr>
              <a:t>Slide 10</a:t>
            </a:r>
          </a:p>
        </p:txBody>
      </p:sp>
      <p:pic>
        <p:nvPicPr>
          <p:cNvPr id="6" name="Picture 5" descr="Illustration of a video screen with text which reads, Don't Be Fooled. This is a link to the video.">
            <a:hlinkClick r:id="rId3"/>
            <a:extLst>
              <a:ext uri="{FF2B5EF4-FFF2-40B4-BE49-F238E27FC236}">
                <a16:creationId xmlns:a16="http://schemas.microsoft.com/office/drawing/2014/main" id="{986CAE90-CA3A-094B-866C-AB36FA505E4B}"/>
              </a:ext>
            </a:extLst>
          </p:cNvPr>
          <p:cNvPicPr>
            <a:picLocks noChangeAspect="1"/>
          </p:cNvPicPr>
          <p:nvPr/>
        </p:nvPicPr>
        <p:blipFill>
          <a:blip r:embed="rId4"/>
          <a:stretch>
            <a:fillRect/>
          </a:stretch>
        </p:blipFill>
        <p:spPr>
          <a:xfrm>
            <a:off x="2406873" y="1354586"/>
            <a:ext cx="7370791" cy="4148828"/>
          </a:xfrm>
          <a:prstGeom prst="rect">
            <a:avLst/>
          </a:prstGeom>
        </p:spPr>
      </p:pic>
    </p:spTree>
    <p:extLst>
      <p:ext uri="{BB962C8B-B14F-4D97-AF65-F5344CB8AC3E}">
        <p14:creationId xmlns:p14="http://schemas.microsoft.com/office/powerpoint/2010/main" val="1622223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1E6CEA-C06F-AAB1-6F4E-4B21138C95EC}"/>
              </a:ext>
            </a:extLst>
          </p:cNvPr>
          <p:cNvSpPr>
            <a:spLocks noGrp="1"/>
          </p:cNvSpPr>
          <p:nvPr>
            <p:ph type="ctrTitle"/>
          </p:nvPr>
        </p:nvSpPr>
        <p:spPr>
          <a:xfrm>
            <a:off x="1524000" y="-250522"/>
            <a:ext cx="9144000" cy="250521"/>
          </a:xfrm>
        </p:spPr>
        <p:txBody>
          <a:bodyPr anchor="b"/>
          <a:lstStyle/>
          <a:p>
            <a:r>
              <a:rPr lang="en-GB" sz="800" dirty="0">
                <a:solidFill>
                  <a:schemeClr val="bg1"/>
                </a:solidFill>
              </a:rPr>
              <a:t>Final slide</a:t>
            </a:r>
          </a:p>
        </p:txBody>
      </p:sp>
      <p:sp>
        <p:nvSpPr>
          <p:cNvPr id="5" name="Title 1">
            <a:extLst>
              <a:ext uri="{FF2B5EF4-FFF2-40B4-BE49-F238E27FC236}">
                <a16:creationId xmlns:a16="http://schemas.microsoft.com/office/drawing/2014/main" id="{2528DAC3-14FC-1713-0408-2824FA5A2F41}"/>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6" name="Title 1">
            <a:extLst>
              <a:ext uri="{FF2B5EF4-FFF2-40B4-BE49-F238E27FC236}">
                <a16:creationId xmlns:a16="http://schemas.microsoft.com/office/drawing/2014/main" id="{7A59590B-78B2-320C-7953-35A6CD208CB5}"/>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4" name="Title 1">
            <a:extLst>
              <a:ext uri="{FF2B5EF4-FFF2-40B4-BE49-F238E27FC236}">
                <a16:creationId xmlns:a16="http://schemas.microsoft.com/office/drawing/2014/main" id="{7B122E34-C736-9957-4284-F64B245F90DB}"/>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7" name="Rectangle 6">
            <a:extLst>
              <a:ext uri="{FF2B5EF4-FFF2-40B4-BE49-F238E27FC236}">
                <a16:creationId xmlns:a16="http://schemas.microsoft.com/office/drawing/2014/main" id="{0FABC9A4-BB35-03F3-2098-782AD8FCA99F}"/>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Don't be fooled logo">
            <a:extLst>
              <a:ext uri="{FF2B5EF4-FFF2-40B4-BE49-F238E27FC236}">
                <a16:creationId xmlns:a16="http://schemas.microsoft.com/office/drawing/2014/main" id="{8EC1FD2C-D4FB-0EFB-5E6D-23B9BB2133E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0" name="Picture 9">
            <a:extLst>
              <a:ext uri="{FF2B5EF4-FFF2-40B4-BE49-F238E27FC236}">
                <a16:creationId xmlns:a16="http://schemas.microsoft.com/office/drawing/2014/main" id="{C56727E3-BDE6-9A3F-F5DF-4157006137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13" name="Picture 12">
            <a:extLst>
              <a:ext uri="{FF2B5EF4-FFF2-40B4-BE49-F238E27FC236}">
                <a16:creationId xmlns:a16="http://schemas.microsoft.com/office/drawing/2014/main" id="{C77DBA8E-8290-D69A-DC2C-FA6402275995}"/>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2932641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59A432-D5EB-EC41-8424-2CE577DBADC4}"/>
              </a:ext>
            </a:extLst>
          </p:cNvPr>
          <p:cNvSpPr txBox="1"/>
          <p:nvPr/>
        </p:nvSpPr>
        <p:spPr>
          <a:xfrm>
            <a:off x="1526514" y="2519204"/>
            <a:ext cx="5439594" cy="2395528"/>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money mule is someone who receives stolen money into their bank account and transfers it to another account, keeping some of the cash for themselves.</a:t>
            </a:r>
          </a:p>
          <a:p>
            <a:pPr>
              <a:spcBef>
                <a:spcPts val="2000"/>
              </a:spcBef>
            </a:pPr>
            <a:r>
              <a:rPr lang="en-GB" sz="2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Being a money mule is illegal.</a:t>
            </a:r>
          </a:p>
        </p:txBody>
      </p:sp>
      <p:sp>
        <p:nvSpPr>
          <p:cNvPr id="5" name="Title 4">
            <a:extLst>
              <a:ext uri="{FF2B5EF4-FFF2-40B4-BE49-F238E27FC236}">
                <a16:creationId xmlns:a16="http://schemas.microsoft.com/office/drawing/2014/main" id="{AD11E99E-C01D-D24D-993E-21D26B767410}"/>
              </a:ext>
            </a:extLst>
          </p:cNvPr>
          <p:cNvSpPr txBox="1">
            <a:spLocks noGrp="1"/>
          </p:cNvSpPr>
          <p:nvPr>
            <p:ph type="title" idx="4294967295"/>
          </p:nvPr>
        </p:nvSpPr>
        <p:spPr>
          <a:xfrm>
            <a:off x="0" y="953418"/>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What is a Money Mule?</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grpSp>
        <p:nvGrpSpPr>
          <p:cNvPr id="7" name="Group 6">
            <a:extLst>
              <a:ext uri="{FF2B5EF4-FFF2-40B4-BE49-F238E27FC236}">
                <a16:creationId xmlns:a16="http://schemas.microsoft.com/office/drawing/2014/main" id="{CE5B933E-DF1C-984E-B1A1-54098F16D59C}"/>
              </a:ext>
              <a:ext uri="{C183D7F6-B498-43B3-948B-1728B52AA6E4}">
                <adec:decorative xmlns:adec="http://schemas.microsoft.com/office/drawing/2017/decorative" val="1"/>
              </a:ext>
            </a:extLst>
          </p:cNvPr>
          <p:cNvGrpSpPr/>
          <p:nvPr/>
        </p:nvGrpSpPr>
        <p:grpSpPr>
          <a:xfrm>
            <a:off x="7671660" y="1667151"/>
            <a:ext cx="2564430" cy="3901606"/>
            <a:chOff x="7831241" y="1072857"/>
            <a:chExt cx="3000152" cy="4564527"/>
          </a:xfrm>
        </p:grpSpPr>
        <p:pic>
          <p:nvPicPr>
            <p:cNvPr id="8" name="Picture 7" descr="Logo&#10;&#10;Description automatically generated">
              <a:extLst>
                <a:ext uri="{FF2B5EF4-FFF2-40B4-BE49-F238E27FC236}">
                  <a16:creationId xmlns:a16="http://schemas.microsoft.com/office/drawing/2014/main" id="{EAA00B9D-D148-204B-ADDB-6ACFA9DC204A}"/>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9" name="Picture 8" descr="Logo&#10;&#10;Description automatically generated">
              <a:extLst>
                <a:ext uri="{FF2B5EF4-FFF2-40B4-BE49-F238E27FC236}">
                  <a16:creationId xmlns:a16="http://schemas.microsoft.com/office/drawing/2014/main" id="{E28A000B-5688-3846-BA49-36772FD254BE}"/>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0" name="Picture 9" descr="Logo&#10;&#10;Description automatically generated">
              <a:extLst>
                <a:ext uri="{FF2B5EF4-FFF2-40B4-BE49-F238E27FC236}">
                  <a16:creationId xmlns:a16="http://schemas.microsoft.com/office/drawing/2014/main" id="{BDE2BC6C-DE58-3E48-BCBC-0A85E6C2F160}"/>
                </a:ext>
              </a:extLst>
            </p:cNvPr>
            <p:cNvPicPr>
              <a:picLocks noChangeAspect="1"/>
            </p:cNvPicPr>
            <p:nvPr/>
          </p:nvPicPr>
          <p:blipFill>
            <a:blip r:embed="rId2"/>
            <a:stretch>
              <a:fillRect/>
            </a:stretch>
          </p:blipFill>
          <p:spPr>
            <a:xfrm>
              <a:off x="7920358" y="3855033"/>
              <a:ext cx="2598471" cy="1782351"/>
            </a:xfrm>
            <a:prstGeom prst="rect">
              <a:avLst/>
            </a:prstGeom>
          </p:spPr>
        </p:pic>
      </p:grpSp>
    </p:spTree>
    <p:extLst>
      <p:ext uri="{BB962C8B-B14F-4D97-AF65-F5344CB8AC3E}">
        <p14:creationId xmlns:p14="http://schemas.microsoft.com/office/powerpoint/2010/main" val="100385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2D277E-4770-8F44-839B-4B6A98B882F1}"/>
              </a:ext>
            </a:extLst>
          </p:cNvPr>
          <p:cNvSpPr txBox="1"/>
          <p:nvPr/>
        </p:nvSpPr>
        <p:spPr>
          <a:xfrm>
            <a:off x="1505966" y="1229219"/>
            <a:ext cx="5044464" cy="4349686"/>
          </a:xfrm>
          <a:prstGeom prst="rect">
            <a:avLst/>
          </a:prstGeom>
          <a:noFill/>
        </p:spPr>
        <p:txBody>
          <a:bodyPr wrap="square" rtlCol="0">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Criminals want to ‘borrow’ ‘clean’ bank accounts from people and</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use them to move money.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They do this to hide their ‘dirty’</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stolen money.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This makes it more difficult for</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 police to trace the money.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This is called </a:t>
            </a:r>
            <a:r>
              <a:rPr lang="en-GB" sz="2600" b="1" dirty="0">
                <a:solidFill>
                  <a:srgbClr val="363636"/>
                </a:solidFill>
                <a:latin typeface="Arial" panose="020B0604020202020204" pitchFamily="34" charset="0"/>
                <a:ea typeface="Calibri" panose="020F0502020204030204" pitchFamily="34" charset="0"/>
                <a:cs typeface="Arial" panose="020B0604020202020204" pitchFamily="34" charset="0"/>
              </a:rPr>
              <a:t>‘money laundering’</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By hiding it, the criminals can then use this money for more crimes.</a:t>
            </a:r>
          </a:p>
        </p:txBody>
      </p:sp>
      <p:sp>
        <p:nvSpPr>
          <p:cNvPr id="17" name="Rectangle 16" descr="Sexual Exploitation">
            <a:extLst>
              <a:ext uri="{FF2B5EF4-FFF2-40B4-BE49-F238E27FC236}">
                <a16:creationId xmlns:a16="http://schemas.microsoft.com/office/drawing/2014/main" id="{F8E2EE14-B75F-A247-B4B5-42D43029AE3B}"/>
              </a:ext>
            </a:extLst>
          </p:cNvPr>
          <p:cNvSpPr/>
          <p:nvPr/>
        </p:nvSpPr>
        <p:spPr>
          <a:xfrm>
            <a:off x="7207799" y="1329320"/>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SEXUAL EXPLOITATION</a:t>
            </a:r>
          </a:p>
        </p:txBody>
      </p:sp>
      <p:sp>
        <p:nvSpPr>
          <p:cNvPr id="18" name="Rectangle 17" descr="Human Trafficking">
            <a:extLst>
              <a:ext uri="{FF2B5EF4-FFF2-40B4-BE49-F238E27FC236}">
                <a16:creationId xmlns:a16="http://schemas.microsoft.com/office/drawing/2014/main" id="{6FFA1ECD-936D-0D47-8EED-CD294FA22557}"/>
              </a:ext>
            </a:extLst>
          </p:cNvPr>
          <p:cNvSpPr/>
          <p:nvPr/>
        </p:nvSpPr>
        <p:spPr>
          <a:xfrm>
            <a:off x="7207798" y="2258337"/>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HUMAN TRAFFICKING</a:t>
            </a:r>
          </a:p>
        </p:txBody>
      </p:sp>
      <p:sp>
        <p:nvSpPr>
          <p:cNvPr id="19" name="Rectangle 18" descr="Fraud and Scams">
            <a:extLst>
              <a:ext uri="{FF2B5EF4-FFF2-40B4-BE49-F238E27FC236}">
                <a16:creationId xmlns:a16="http://schemas.microsoft.com/office/drawing/2014/main" id="{E5DEBE32-F2F5-554C-8336-C55CD3648016}"/>
              </a:ext>
            </a:extLst>
          </p:cNvPr>
          <p:cNvSpPr/>
          <p:nvPr/>
        </p:nvSpPr>
        <p:spPr>
          <a:xfrm>
            <a:off x="7207799" y="3187354"/>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FRAUD AND SCAMS</a:t>
            </a:r>
          </a:p>
        </p:txBody>
      </p:sp>
      <p:sp>
        <p:nvSpPr>
          <p:cNvPr id="20" name="Rectangle 19" descr="Drug Smuggling">
            <a:extLst>
              <a:ext uri="{FF2B5EF4-FFF2-40B4-BE49-F238E27FC236}">
                <a16:creationId xmlns:a16="http://schemas.microsoft.com/office/drawing/2014/main" id="{E9B14F60-B274-354B-853C-F0078D3960F5}"/>
              </a:ext>
            </a:extLst>
          </p:cNvPr>
          <p:cNvSpPr/>
          <p:nvPr/>
        </p:nvSpPr>
        <p:spPr>
          <a:xfrm>
            <a:off x="7207799" y="4116371"/>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DRUG SMUGGLING</a:t>
            </a:r>
          </a:p>
        </p:txBody>
      </p:sp>
      <p:sp>
        <p:nvSpPr>
          <p:cNvPr id="21" name="Rectangle 20" descr="Terrorism">
            <a:extLst>
              <a:ext uri="{FF2B5EF4-FFF2-40B4-BE49-F238E27FC236}">
                <a16:creationId xmlns:a16="http://schemas.microsoft.com/office/drawing/2014/main" id="{5038E1E0-6CDC-F34A-AE56-FB663442E348}"/>
              </a:ext>
            </a:extLst>
          </p:cNvPr>
          <p:cNvSpPr/>
          <p:nvPr/>
        </p:nvSpPr>
        <p:spPr>
          <a:xfrm>
            <a:off x="7207799" y="5045389"/>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TERRORISM</a:t>
            </a:r>
          </a:p>
        </p:txBody>
      </p:sp>
      <p:sp>
        <p:nvSpPr>
          <p:cNvPr id="2" name="Title 1">
            <a:extLst>
              <a:ext uri="{FF2B5EF4-FFF2-40B4-BE49-F238E27FC236}">
                <a16:creationId xmlns:a16="http://schemas.microsoft.com/office/drawing/2014/main" id="{7B06B769-0749-1BB9-08EB-9345CCDAF63E}"/>
              </a:ext>
            </a:extLst>
          </p:cNvPr>
          <p:cNvSpPr>
            <a:spLocks noGrp="1"/>
          </p:cNvSpPr>
          <p:nvPr>
            <p:ph type="ctrTitle"/>
          </p:nvPr>
        </p:nvSpPr>
        <p:spPr>
          <a:xfrm>
            <a:off x="1524000" y="-263048"/>
            <a:ext cx="9144000" cy="263047"/>
          </a:xfrm>
        </p:spPr>
        <p:txBody>
          <a:bodyPr anchor="b"/>
          <a:lstStyle/>
          <a:p>
            <a:r>
              <a:rPr lang="en-GB" sz="800" b="0" dirty="0">
                <a:solidFill>
                  <a:schemeClr val="bg1"/>
                </a:solidFill>
                <a:latin typeface="Arial" panose="020B0604020202020204" pitchFamily="34" charset="0"/>
                <a:cs typeface="Arial" panose="020B0604020202020204" pitchFamily="34" charset="0"/>
              </a:rPr>
              <a:t>Slide 3</a:t>
            </a:r>
          </a:p>
        </p:txBody>
      </p:sp>
    </p:spTree>
    <p:extLst>
      <p:ext uri="{BB962C8B-B14F-4D97-AF65-F5344CB8AC3E}">
        <p14:creationId xmlns:p14="http://schemas.microsoft.com/office/powerpoint/2010/main" val="108341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2D277E-4770-8F44-839B-4B6A98B882F1}"/>
              </a:ext>
            </a:extLst>
          </p:cNvPr>
          <p:cNvSpPr txBox="1"/>
          <p:nvPr/>
        </p:nvSpPr>
        <p:spPr>
          <a:xfrm>
            <a:off x="1505966" y="1475343"/>
            <a:ext cx="4202108" cy="3947995"/>
          </a:xfrm>
          <a:prstGeom prst="rect">
            <a:avLst/>
          </a:prstGeom>
          <a:noFill/>
        </p:spPr>
        <p:txBody>
          <a:bodyPr wrap="square" rtlCol="0">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People who are tricked into accepting the criminal’s money into their bank account and then transfer it are called ‘money mules’ - and they are committing a crime.</a:t>
            </a:r>
          </a:p>
          <a:p>
            <a:pPr>
              <a:spcBef>
                <a:spcPts val="20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Money mules almost always get caught.</a:t>
            </a:r>
          </a:p>
          <a:p>
            <a:pPr>
              <a:spcBef>
                <a:spcPts val="20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The criminals hide behind the money mules, so they are more difficult to catch.</a:t>
            </a:r>
          </a:p>
        </p:txBody>
      </p:sp>
      <p:grpSp>
        <p:nvGrpSpPr>
          <p:cNvPr id="6" name="Graphics">
            <a:extLst>
              <a:ext uri="{FF2B5EF4-FFF2-40B4-BE49-F238E27FC236}">
                <a16:creationId xmlns:a16="http://schemas.microsoft.com/office/drawing/2014/main" id="{14BF8A71-B52D-3149-A563-B0AC1AC730B1}"/>
              </a:ext>
              <a:ext uri="{C183D7F6-B498-43B3-948B-1728B52AA6E4}">
                <adec:decorative xmlns:adec="http://schemas.microsoft.com/office/drawing/2017/decorative" val="1"/>
              </a:ext>
            </a:extLst>
          </p:cNvPr>
          <p:cNvGrpSpPr/>
          <p:nvPr/>
        </p:nvGrpSpPr>
        <p:grpSpPr>
          <a:xfrm>
            <a:off x="7086600" y="1005080"/>
            <a:ext cx="3270942" cy="4847839"/>
            <a:chOff x="7829550" y="958535"/>
            <a:chExt cx="3333750" cy="4940927"/>
          </a:xfrm>
        </p:grpSpPr>
        <p:sp>
          <p:nvSpPr>
            <p:cNvPr id="7" name="Rectangle 6">
              <a:extLst>
                <a:ext uri="{FF2B5EF4-FFF2-40B4-BE49-F238E27FC236}">
                  <a16:creationId xmlns:a16="http://schemas.microsoft.com/office/drawing/2014/main" id="{B0EFE60B-72F6-9A45-BE43-C584BE09D4D4}"/>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p>
          </p:txBody>
        </p:sp>
        <p:sp>
          <p:nvSpPr>
            <p:cNvPr id="8" name="TextBox 7">
              <a:extLst>
                <a:ext uri="{FF2B5EF4-FFF2-40B4-BE49-F238E27FC236}">
                  <a16:creationId xmlns:a16="http://schemas.microsoft.com/office/drawing/2014/main" id="{1A99E2F3-2C6D-5B47-8CFD-7E7A1B11A197}"/>
                </a:ext>
              </a:extLst>
            </p:cNvPr>
            <p:cNvSpPr txBox="1"/>
            <p:nvPr/>
          </p:nvSpPr>
          <p:spPr>
            <a:xfrm>
              <a:off x="9617520" y="1254905"/>
              <a:ext cx="1361545" cy="909691"/>
            </a:xfrm>
            <a:prstGeom prst="rect">
              <a:avLst/>
            </a:prstGeom>
            <a:noFill/>
          </p:spPr>
          <p:txBody>
            <a:bodyPr wrap="square" rtlCol="0">
              <a:spAutoFit/>
            </a:bodyPr>
            <a:lstStyle/>
            <a:p>
              <a:pPr>
                <a:spcBef>
                  <a:spcPts val="2000"/>
                </a:spcBef>
              </a:pPr>
              <a:r>
                <a:rPr lang="en-GB" sz="1300" b="1" dirty="0">
                  <a:solidFill>
                    <a:srgbClr val="363636"/>
                  </a:solidFill>
                  <a:latin typeface="Arial" panose="020B0604020202020204" pitchFamily="34" charset="0"/>
                  <a:ea typeface="Calibri" panose="020F0502020204030204" pitchFamily="34" charset="0"/>
                  <a:cs typeface="Arial" panose="020B0604020202020204" pitchFamily="34" charset="0"/>
                </a:rPr>
                <a:t>Criminals’ money is put in your bank account</a:t>
              </a:r>
              <a:endParaRPr lang="en-US" sz="1300" dirty="0"/>
            </a:p>
          </p:txBody>
        </p:sp>
        <p:sp>
          <p:nvSpPr>
            <p:cNvPr id="10" name="TextBox 9">
              <a:extLst>
                <a:ext uri="{FF2B5EF4-FFF2-40B4-BE49-F238E27FC236}">
                  <a16:creationId xmlns:a16="http://schemas.microsoft.com/office/drawing/2014/main" id="{1278CECC-0902-C04B-8AFA-B2284FBEE1A8}"/>
                </a:ext>
              </a:extLst>
            </p:cNvPr>
            <p:cNvSpPr txBox="1"/>
            <p:nvPr/>
          </p:nvSpPr>
          <p:spPr>
            <a:xfrm>
              <a:off x="9617520" y="2942258"/>
              <a:ext cx="1361545" cy="909691"/>
            </a:xfrm>
            <a:prstGeom prst="rect">
              <a:avLst/>
            </a:prstGeom>
            <a:noFill/>
          </p:spPr>
          <p:txBody>
            <a:bodyPr wrap="square" rtlCol="0">
              <a:spAutoFit/>
            </a:bodyPr>
            <a:lstStyle/>
            <a:p>
              <a:pPr>
                <a:spcBef>
                  <a:spcPts val="2000"/>
                </a:spcBef>
              </a:pPr>
              <a:r>
                <a:rPr lang="en-GB" sz="1300" b="1" dirty="0">
                  <a:solidFill>
                    <a:srgbClr val="363636"/>
                  </a:solidFill>
                  <a:latin typeface="Arial" panose="020B0604020202020204" pitchFamily="34" charset="0"/>
                  <a:ea typeface="Calibri" panose="020F0502020204030204" pitchFamily="34" charset="0"/>
                  <a:cs typeface="Arial" panose="020B0604020202020204" pitchFamily="34" charset="0"/>
                </a:rPr>
                <a:t>You move this money to a new ‘clean’ bank account</a:t>
              </a:r>
              <a:endParaRPr lang="en-US" sz="1300" dirty="0"/>
            </a:p>
          </p:txBody>
        </p:sp>
        <p:sp>
          <p:nvSpPr>
            <p:cNvPr id="11" name="TextBox 10">
              <a:extLst>
                <a:ext uri="{FF2B5EF4-FFF2-40B4-BE49-F238E27FC236}">
                  <a16:creationId xmlns:a16="http://schemas.microsoft.com/office/drawing/2014/main" id="{837ADAA3-27EF-AC46-AEFF-FB1279858AC0}"/>
                </a:ext>
              </a:extLst>
            </p:cNvPr>
            <p:cNvSpPr txBox="1"/>
            <p:nvPr/>
          </p:nvSpPr>
          <p:spPr>
            <a:xfrm>
              <a:off x="9617520" y="4532822"/>
              <a:ext cx="1361545" cy="1113587"/>
            </a:xfrm>
            <a:prstGeom prst="rect">
              <a:avLst/>
            </a:prstGeom>
            <a:noFill/>
          </p:spPr>
          <p:txBody>
            <a:bodyPr wrap="square" rtlCol="0">
              <a:spAutoFit/>
            </a:bodyPr>
            <a:lstStyle/>
            <a:p>
              <a:pPr>
                <a:spcBef>
                  <a:spcPts val="2000"/>
                </a:spcBef>
              </a:pPr>
              <a:r>
                <a:rPr lang="en-GB" sz="1300" b="1" dirty="0">
                  <a:solidFill>
                    <a:srgbClr val="363636"/>
                  </a:solidFill>
                  <a:latin typeface="Arial" panose="020B0604020202020204" pitchFamily="34" charset="0"/>
                  <a:ea typeface="Calibri" panose="020F0502020204030204" pitchFamily="34" charset="0"/>
                  <a:cs typeface="Arial" panose="020B0604020202020204" pitchFamily="34" charset="0"/>
                </a:rPr>
                <a:t>Money taken out of this account (by criminals) is now ‘clean’</a:t>
              </a:r>
              <a:endParaRPr lang="en-US" sz="1300" dirty="0"/>
            </a:p>
          </p:txBody>
        </p:sp>
        <p:sp>
          <p:nvSpPr>
            <p:cNvPr id="12" name="Rectangle 11">
              <a:extLst>
                <a:ext uri="{FF2B5EF4-FFF2-40B4-BE49-F238E27FC236}">
                  <a16:creationId xmlns:a16="http://schemas.microsoft.com/office/drawing/2014/main" id="{346A746C-6825-3943-92CC-DE2D74B48312}"/>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p>
          </p:txBody>
        </p:sp>
        <p:sp>
          <p:nvSpPr>
            <p:cNvPr id="13" name="Rectangle 12">
              <a:extLst>
                <a:ext uri="{FF2B5EF4-FFF2-40B4-BE49-F238E27FC236}">
                  <a16:creationId xmlns:a16="http://schemas.microsoft.com/office/drawing/2014/main" id="{8A085FD9-C43A-C140-961B-8F9B33FE8772}"/>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p>
          </p:txBody>
        </p:sp>
        <p:pic>
          <p:nvPicPr>
            <p:cNvPr id="14" name="Bank money in">
              <a:extLst>
                <a:ext uri="{FF2B5EF4-FFF2-40B4-BE49-F238E27FC236}">
                  <a16:creationId xmlns:a16="http://schemas.microsoft.com/office/drawing/2014/main" id="{6DA677B4-837C-0047-8BAC-E79C31C48B5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18806" y="1047194"/>
              <a:ext cx="1361545" cy="1346024"/>
            </a:xfrm>
            <a:prstGeom prst="rect">
              <a:avLst/>
            </a:prstGeom>
          </p:spPr>
        </p:pic>
        <p:pic>
          <p:nvPicPr>
            <p:cNvPr id="15" name="Bank money through">
              <a:extLst>
                <a:ext uri="{FF2B5EF4-FFF2-40B4-BE49-F238E27FC236}">
                  <a16:creationId xmlns:a16="http://schemas.microsoft.com/office/drawing/2014/main" id="{533B51EB-E4CA-E944-ABC1-49AF41318E6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16" name="Clean money">
              <a:extLst>
                <a:ext uri="{FF2B5EF4-FFF2-40B4-BE49-F238E27FC236}">
                  <a16:creationId xmlns:a16="http://schemas.microsoft.com/office/drawing/2014/main" id="{AFA8331C-8BDC-C54A-AAF3-F182932DD28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sp>
        <p:nvSpPr>
          <p:cNvPr id="2" name="Title 1">
            <a:extLst>
              <a:ext uri="{FF2B5EF4-FFF2-40B4-BE49-F238E27FC236}">
                <a16:creationId xmlns:a16="http://schemas.microsoft.com/office/drawing/2014/main" id="{AA4E431E-EA74-AEFA-10A0-8ED95F0A6007}"/>
              </a:ext>
            </a:extLst>
          </p:cNvPr>
          <p:cNvSpPr>
            <a:spLocks noGrp="1"/>
          </p:cNvSpPr>
          <p:nvPr>
            <p:ph type="ctrTitle"/>
          </p:nvPr>
        </p:nvSpPr>
        <p:spPr>
          <a:xfrm>
            <a:off x="1524000" y="-200416"/>
            <a:ext cx="9144000" cy="200416"/>
          </a:xfrm>
        </p:spPr>
        <p:txBody>
          <a:bodyPr anchor="b"/>
          <a:lstStyle/>
          <a:p>
            <a:r>
              <a:rPr lang="en-GB" sz="800" b="0" dirty="0">
                <a:solidFill>
                  <a:schemeClr val="bg1"/>
                </a:solidFill>
                <a:latin typeface="Arial" panose="020B0604020202020204" pitchFamily="34" charset="0"/>
                <a:cs typeface="Arial" panose="020B0604020202020204" pitchFamily="34" charset="0"/>
              </a:rPr>
              <a:t>Slide 4</a:t>
            </a:r>
          </a:p>
        </p:txBody>
      </p:sp>
    </p:spTree>
    <p:extLst>
      <p:ext uri="{BB962C8B-B14F-4D97-AF65-F5344CB8AC3E}">
        <p14:creationId xmlns:p14="http://schemas.microsoft.com/office/powerpoint/2010/main" val="210980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EBA99-7D26-2C55-0A40-35A536074AAB}"/>
              </a:ext>
            </a:extLst>
          </p:cNvPr>
          <p:cNvSpPr>
            <a:spLocks noGrp="1"/>
          </p:cNvSpPr>
          <p:nvPr>
            <p:ph type="ctrTitle"/>
          </p:nvPr>
        </p:nvSpPr>
        <p:spPr>
          <a:xfrm>
            <a:off x="1524000" y="-231501"/>
            <a:ext cx="9144000" cy="252932"/>
          </a:xfrm>
        </p:spPr>
        <p:txBody>
          <a:bodyPr anchor="b"/>
          <a:lstStyle/>
          <a:p>
            <a:r>
              <a:rPr lang="en-GB" sz="800" b="0" dirty="0">
                <a:solidFill>
                  <a:schemeClr val="bg1"/>
                </a:solidFill>
                <a:latin typeface="Arial" panose="020B0604020202020204" pitchFamily="34" charset="0"/>
                <a:cs typeface="Arial" panose="020B0604020202020204" pitchFamily="34" charset="0"/>
              </a:rPr>
              <a:t>Slide 5</a:t>
            </a:r>
          </a:p>
        </p:txBody>
      </p:sp>
      <p:sp>
        <p:nvSpPr>
          <p:cNvPr id="5" name="TextBox 4">
            <a:extLst>
              <a:ext uri="{FF2B5EF4-FFF2-40B4-BE49-F238E27FC236}">
                <a16:creationId xmlns:a16="http://schemas.microsoft.com/office/drawing/2014/main" id="{6A2D277E-4770-8F44-839B-4B6A98B882F1}"/>
              </a:ext>
            </a:extLst>
          </p:cNvPr>
          <p:cNvSpPr txBox="1"/>
          <p:nvPr/>
        </p:nvSpPr>
        <p:spPr>
          <a:xfrm>
            <a:off x="0" y="1172562"/>
            <a:ext cx="12192000" cy="801381"/>
          </a:xfrm>
          <a:prstGeom prst="rect">
            <a:avLst/>
          </a:prstGeom>
          <a:noFill/>
        </p:spPr>
        <p:txBody>
          <a:bodyPr wrap="square" rtlCol="0">
            <a:noAutofit/>
          </a:bodyPr>
          <a:lstStyle/>
          <a:p>
            <a:pPr algn="ctr">
              <a:spcBef>
                <a:spcPts val="1500"/>
              </a:spcBef>
            </a:pPr>
            <a:r>
              <a:rPr lang="en-GB" sz="2100" b="1" dirty="0">
                <a:solidFill>
                  <a:srgbClr val="363636"/>
                </a:solidFill>
                <a:latin typeface="Arial" panose="020B0604020202020204" pitchFamily="34" charset="0"/>
                <a:cs typeface="Arial" panose="020B0604020202020204" pitchFamily="34" charset="0"/>
              </a:rPr>
              <a:t>Criminals try to entrap people into becoming money mules with enticing</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messages and adverts. They promise quick and easy money!</a:t>
            </a:r>
          </a:p>
        </p:txBody>
      </p:sp>
      <p:pic>
        <p:nvPicPr>
          <p:cNvPr id="6" name="Phone ad">
            <a:extLst>
              <a:ext uri="{FF2B5EF4-FFF2-40B4-BE49-F238E27FC236}">
                <a16:creationId xmlns:a16="http://schemas.microsoft.com/office/drawing/2014/main" id="{4BD504E3-C120-AF40-A1BD-53B58975DBE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5270" y="2557923"/>
            <a:ext cx="1580422" cy="3051848"/>
          </a:xfrm>
          <a:prstGeom prst="rect">
            <a:avLst/>
          </a:prstGeom>
        </p:spPr>
      </p:pic>
      <p:pic>
        <p:nvPicPr>
          <p:cNvPr id="3" name="Ad 1">
            <a:extLst>
              <a:ext uri="{FF2B5EF4-FFF2-40B4-BE49-F238E27FC236}">
                <a16:creationId xmlns:a16="http://schemas.microsoft.com/office/drawing/2014/main" id="{CF6B4FF6-24FC-FC4C-98F0-0D3773E2ACF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481229" y="2557923"/>
            <a:ext cx="2381058" cy="3127515"/>
          </a:xfrm>
          <a:prstGeom prst="rect">
            <a:avLst/>
          </a:prstGeom>
        </p:spPr>
      </p:pic>
      <p:pic>
        <p:nvPicPr>
          <p:cNvPr id="12" name="Ad 2">
            <a:extLst>
              <a:ext uri="{FF2B5EF4-FFF2-40B4-BE49-F238E27FC236}">
                <a16:creationId xmlns:a16="http://schemas.microsoft.com/office/drawing/2014/main" id="{EC6C7236-77D0-8B47-BFE6-B5EED7971A5C}"/>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862286" y="2557924"/>
            <a:ext cx="4085771" cy="1702020"/>
          </a:xfrm>
          <a:prstGeom prst="rect">
            <a:avLst/>
          </a:prstGeom>
        </p:spPr>
      </p:pic>
      <p:pic>
        <p:nvPicPr>
          <p:cNvPr id="14" name="Ad 3">
            <a:extLst>
              <a:ext uri="{FF2B5EF4-FFF2-40B4-BE49-F238E27FC236}">
                <a16:creationId xmlns:a16="http://schemas.microsoft.com/office/drawing/2014/main" id="{E4575CE2-B8B7-1A4D-B343-60A8ACEE76E0}"/>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903054" y="4459295"/>
            <a:ext cx="4085772" cy="1226143"/>
          </a:xfrm>
          <a:prstGeom prst="rect">
            <a:avLst/>
          </a:prstGeom>
        </p:spPr>
      </p:pic>
      <p:pic>
        <p:nvPicPr>
          <p:cNvPr id="18" name="Ad 4">
            <a:extLst>
              <a:ext uri="{FF2B5EF4-FFF2-40B4-BE49-F238E27FC236}">
                <a16:creationId xmlns:a16="http://schemas.microsoft.com/office/drawing/2014/main" id="{268C4B3E-4E9B-9149-9F08-9DA4F73DC8E6}"/>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985979" y="2557923"/>
            <a:ext cx="2450326" cy="3127515"/>
          </a:xfrm>
          <a:prstGeom prst="rect">
            <a:avLst/>
          </a:prstGeom>
        </p:spPr>
      </p:pic>
      <p:grpSp>
        <p:nvGrpSpPr>
          <p:cNvPr id="28" name="Group 27">
            <a:extLst>
              <a:ext uri="{FF2B5EF4-FFF2-40B4-BE49-F238E27FC236}">
                <a16:creationId xmlns:a16="http://schemas.microsoft.com/office/drawing/2014/main" id="{5C7BF500-F5F2-9F45-8E6F-69B115FBE349}"/>
              </a:ext>
              <a:ext uri="{C183D7F6-B498-43B3-948B-1728B52AA6E4}">
                <adec:decorative xmlns:adec="http://schemas.microsoft.com/office/drawing/2017/decorative" val="1"/>
              </a:ext>
            </a:extLst>
          </p:cNvPr>
          <p:cNvGrpSpPr/>
          <p:nvPr/>
        </p:nvGrpSpPr>
        <p:grpSpPr>
          <a:xfrm>
            <a:off x="664503" y="2438400"/>
            <a:ext cx="1621189" cy="3268966"/>
            <a:chOff x="664503" y="2438400"/>
            <a:chExt cx="1621189" cy="3268966"/>
          </a:xfrm>
        </p:grpSpPr>
        <p:cxnSp>
          <p:nvCxnSpPr>
            <p:cNvPr id="8" name="Straight Connector 7">
              <a:extLst>
                <a:ext uri="{FF2B5EF4-FFF2-40B4-BE49-F238E27FC236}">
                  <a16:creationId xmlns:a16="http://schemas.microsoft.com/office/drawing/2014/main" id="{0F6AE0E2-EEEF-0F49-8D17-6472196D5D05}"/>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B154332-9ABE-1343-97A6-854464610EED}"/>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32CB0544-BE87-A144-83B7-C4F3E3694E57}"/>
              </a:ext>
              <a:ext uri="{C183D7F6-B498-43B3-948B-1728B52AA6E4}">
                <adec:decorative xmlns:adec="http://schemas.microsoft.com/office/drawing/2017/decorative" val="1"/>
              </a:ext>
            </a:extLst>
          </p:cNvPr>
          <p:cNvGrpSpPr/>
          <p:nvPr/>
        </p:nvGrpSpPr>
        <p:grpSpPr>
          <a:xfrm>
            <a:off x="2839558" y="2438400"/>
            <a:ext cx="1621189" cy="3268966"/>
            <a:chOff x="664503" y="2438400"/>
            <a:chExt cx="1621189" cy="3268966"/>
          </a:xfrm>
        </p:grpSpPr>
        <p:cxnSp>
          <p:nvCxnSpPr>
            <p:cNvPr id="30" name="Straight Connector 29">
              <a:extLst>
                <a:ext uri="{FF2B5EF4-FFF2-40B4-BE49-F238E27FC236}">
                  <a16:creationId xmlns:a16="http://schemas.microsoft.com/office/drawing/2014/main" id="{093F652F-2703-4845-B02C-977D51C3A368}"/>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DA66448-B3E6-D84F-8197-389472702C7E}"/>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DCA118C6-BFC2-4D42-98C1-B3440245827F}"/>
              </a:ext>
              <a:ext uri="{C183D7F6-B498-43B3-948B-1728B52AA6E4}">
                <adec:decorative xmlns:adec="http://schemas.microsoft.com/office/drawing/2017/decorative" val="1"/>
              </a:ext>
            </a:extLst>
          </p:cNvPr>
          <p:cNvGrpSpPr/>
          <p:nvPr/>
        </p:nvGrpSpPr>
        <p:grpSpPr>
          <a:xfrm>
            <a:off x="5150133" y="2438400"/>
            <a:ext cx="3609954" cy="1908629"/>
            <a:chOff x="664503" y="2438400"/>
            <a:chExt cx="1621189" cy="3268966"/>
          </a:xfrm>
        </p:grpSpPr>
        <p:cxnSp>
          <p:nvCxnSpPr>
            <p:cNvPr id="33" name="Straight Connector 32">
              <a:extLst>
                <a:ext uri="{FF2B5EF4-FFF2-40B4-BE49-F238E27FC236}">
                  <a16:creationId xmlns:a16="http://schemas.microsoft.com/office/drawing/2014/main" id="{00923370-C786-5548-9146-A7D690AA71A4}"/>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B974A0B-CB8B-4340-B920-E5EF902B0C50}"/>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DDD5AF7F-F530-ED4C-A4FD-E6788AB45E90}"/>
              </a:ext>
              <a:ext uri="{C183D7F6-B498-43B3-948B-1728B52AA6E4}">
                <adec:decorative xmlns:adec="http://schemas.microsoft.com/office/drawing/2017/decorative" val="1"/>
              </a:ext>
            </a:extLst>
          </p:cNvPr>
          <p:cNvGrpSpPr/>
          <p:nvPr/>
        </p:nvGrpSpPr>
        <p:grpSpPr>
          <a:xfrm>
            <a:off x="5150133" y="4114800"/>
            <a:ext cx="3609954" cy="1908629"/>
            <a:chOff x="664503" y="2438400"/>
            <a:chExt cx="1621189" cy="3268966"/>
          </a:xfrm>
        </p:grpSpPr>
        <p:cxnSp>
          <p:nvCxnSpPr>
            <p:cNvPr id="36" name="Straight Connector 35">
              <a:extLst>
                <a:ext uri="{FF2B5EF4-FFF2-40B4-BE49-F238E27FC236}">
                  <a16:creationId xmlns:a16="http://schemas.microsoft.com/office/drawing/2014/main" id="{A22CD6FB-24A8-4148-B244-0C1AB29E42ED}"/>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AFED9FA-7F9A-C64E-AAAE-DCC788C1AC25}"/>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88FEF619-CB33-324B-905E-502FE2357B6E}"/>
              </a:ext>
              <a:ext uri="{C183D7F6-B498-43B3-948B-1728B52AA6E4}">
                <adec:decorative xmlns:adec="http://schemas.microsoft.com/office/drawing/2017/decorative" val="1"/>
              </a:ext>
            </a:extLst>
          </p:cNvPr>
          <p:cNvGrpSpPr/>
          <p:nvPr/>
        </p:nvGrpSpPr>
        <p:grpSpPr>
          <a:xfrm>
            <a:off x="9431133" y="2416472"/>
            <a:ext cx="1621189" cy="3268966"/>
            <a:chOff x="664503" y="2438400"/>
            <a:chExt cx="1621189" cy="3268966"/>
          </a:xfrm>
        </p:grpSpPr>
        <p:cxnSp>
          <p:nvCxnSpPr>
            <p:cNvPr id="39" name="Straight Connector 38">
              <a:extLst>
                <a:ext uri="{FF2B5EF4-FFF2-40B4-BE49-F238E27FC236}">
                  <a16:creationId xmlns:a16="http://schemas.microsoft.com/office/drawing/2014/main" id="{B3ACFA97-0C53-D844-A103-A9B889275D6D}"/>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38FE01E-F004-BC4F-B748-587B83D349A7}"/>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9899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1400"/>
                                  </p:stCondLst>
                                  <p:childTnLst>
                                    <p:set>
                                      <p:cBhvr>
                                        <p:cTn id="33"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68BFDC-4ED2-A148-8CCE-5263E461A665}"/>
              </a:ext>
            </a:extLst>
          </p:cNvPr>
          <p:cNvSpPr txBox="1"/>
          <p:nvPr/>
        </p:nvSpPr>
        <p:spPr>
          <a:xfrm>
            <a:off x="1512309" y="1171623"/>
            <a:ext cx="4678034" cy="4832092"/>
          </a:xfrm>
          <a:prstGeom prst="rect">
            <a:avLst/>
          </a:prstGeom>
          <a:noFill/>
        </p:spPr>
        <p:txBody>
          <a:bodyPr wrap="square" rtlCol="0">
            <a:spAutoFit/>
          </a:bodyPr>
          <a:lstStyle/>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 any of you know someone who’s been scammed?</a:t>
            </a:r>
            <a:endParaRPr lang="en-GB" sz="2000" kern="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You could have a friend, a neighbour, or perhaps an elderly relative, who’s lost money through</a:t>
            </a:r>
            <a:b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 scam.</a:t>
            </a:r>
            <a:endParaRPr lang="en-GB" sz="2000" kern="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Young people who become money mules could be taking the money of that vulnerable person who has lost their life savings in a scam.</a:t>
            </a:r>
            <a:endParaRPr lang="en-GB" sz="2000" kern="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It could have been stolen money from a relative of yours!</a:t>
            </a:r>
            <a:endParaRPr lang="en-GB" sz="2000" kern="1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6" name="Picture 5">
            <a:extLst>
              <a:ext uri="{FF2B5EF4-FFF2-40B4-BE49-F238E27FC236}">
                <a16:creationId xmlns:a16="http://schemas.microsoft.com/office/drawing/2014/main" id="{D4A6A660-7CF7-4A4F-850C-46DFA7209B9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403808" y="1120359"/>
            <a:ext cx="4608512" cy="4608512"/>
          </a:xfrm>
          <a:prstGeom prst="rect">
            <a:avLst/>
          </a:prstGeom>
        </p:spPr>
      </p:pic>
      <p:sp>
        <p:nvSpPr>
          <p:cNvPr id="2" name="Title 1">
            <a:extLst>
              <a:ext uri="{FF2B5EF4-FFF2-40B4-BE49-F238E27FC236}">
                <a16:creationId xmlns:a16="http://schemas.microsoft.com/office/drawing/2014/main" id="{4B2291D5-628A-705F-9026-55F777F081B2}"/>
              </a:ext>
            </a:extLst>
          </p:cNvPr>
          <p:cNvSpPr>
            <a:spLocks noGrp="1"/>
          </p:cNvSpPr>
          <p:nvPr>
            <p:ph type="ctrTitle"/>
          </p:nvPr>
        </p:nvSpPr>
        <p:spPr>
          <a:xfrm>
            <a:off x="1524000" y="-200416"/>
            <a:ext cx="9144000" cy="200416"/>
          </a:xfrm>
        </p:spPr>
        <p:txBody>
          <a:bodyPr anchor="b"/>
          <a:lstStyle/>
          <a:p>
            <a:r>
              <a:rPr lang="en-GB" sz="800" b="0" dirty="0">
                <a:solidFill>
                  <a:schemeClr val="bg1"/>
                </a:solidFill>
                <a:latin typeface="Arial" panose="020B0604020202020204" pitchFamily="34" charset="0"/>
                <a:cs typeface="Arial" panose="020B0604020202020204" pitchFamily="34" charset="0"/>
              </a:rPr>
              <a:t>Slide 6</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hone with ad">
            <a:extLst>
              <a:ext uri="{FF2B5EF4-FFF2-40B4-BE49-F238E27FC236}">
                <a16:creationId xmlns:a16="http://schemas.microsoft.com/office/drawing/2014/main" id="{6E90481B-FD68-6A4F-BC46-909511DA981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533171">
            <a:off x="8098544" y="1033435"/>
            <a:ext cx="2457583" cy="4746163"/>
          </a:xfrm>
          <a:prstGeom prst="rect">
            <a:avLst/>
          </a:prstGeom>
        </p:spPr>
      </p:pic>
      <p:sp>
        <p:nvSpPr>
          <p:cNvPr id="3" name="TextBox 2">
            <a:extLst>
              <a:ext uri="{FF2B5EF4-FFF2-40B4-BE49-F238E27FC236}">
                <a16:creationId xmlns:a16="http://schemas.microsoft.com/office/drawing/2014/main" id="{5F8101C6-A5D7-5A4F-9E41-5261FAF1E156}"/>
              </a:ext>
            </a:extLst>
          </p:cNvPr>
          <p:cNvSpPr txBox="1"/>
          <p:nvPr/>
        </p:nvSpPr>
        <p:spPr>
          <a:xfrm>
            <a:off x="1515928" y="1056408"/>
            <a:ext cx="5727710" cy="50167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In your PHSE lesson, you will be learning about a 17-year-old boy called Josh whose nan lost loads of money in a scam.</a:t>
            </a:r>
          </a:p>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Josh receives a message with a job offer on social media: </a:t>
            </a: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“Want to make £500</a:t>
            </a:r>
            <a:b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 week - quick and easy money?</a:t>
            </a:r>
            <a:b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Reply NOW!”</a:t>
            </a:r>
          </a:p>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All the job involves is looking after someone’s money in his bank account and then transferring it to someone else. Easy!</a:t>
            </a:r>
          </a:p>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Knowing what you know now, do you think he should go for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CA34A5E-5386-3E66-45FE-E79DB6272A0E}"/>
              </a:ext>
            </a:extLst>
          </p:cNvPr>
          <p:cNvSpPr>
            <a:spLocks noGrp="1"/>
          </p:cNvSpPr>
          <p:nvPr>
            <p:ph type="ctrTitle"/>
          </p:nvPr>
        </p:nvSpPr>
        <p:spPr>
          <a:xfrm>
            <a:off x="1524000" y="-225468"/>
            <a:ext cx="9144000" cy="225468"/>
          </a:xfrm>
        </p:spPr>
        <p:txBody>
          <a:bodyPr anchor="b"/>
          <a:lstStyle/>
          <a:p>
            <a:r>
              <a:rPr lang="en-GB" sz="800" dirty="0">
                <a:solidFill>
                  <a:schemeClr val="bg1"/>
                </a:solidFill>
              </a:rPr>
              <a:t>Slide 7</a:t>
            </a:r>
          </a:p>
        </p:txBody>
      </p:sp>
    </p:spTree>
    <p:extLst>
      <p:ext uri="{BB962C8B-B14F-4D97-AF65-F5344CB8AC3E}">
        <p14:creationId xmlns:p14="http://schemas.microsoft.com/office/powerpoint/2010/main" val="210976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7CA64A-E740-296D-14FE-C90F1041ABB1}"/>
              </a:ext>
            </a:extLst>
          </p:cNvPr>
          <p:cNvSpPr>
            <a:spLocks noGrp="1"/>
          </p:cNvSpPr>
          <p:nvPr>
            <p:ph type="ctrTitle"/>
          </p:nvPr>
        </p:nvSpPr>
        <p:spPr>
          <a:xfrm>
            <a:off x="1524000" y="-326884"/>
            <a:ext cx="9144000" cy="326883"/>
          </a:xfrm>
        </p:spPr>
        <p:txBody>
          <a:bodyPr anchor="b"/>
          <a:lstStyle/>
          <a:p>
            <a:r>
              <a:rPr lang="en-GB" sz="800" dirty="0">
                <a:solidFill>
                  <a:schemeClr val="bg1"/>
                </a:solidFill>
              </a:rPr>
              <a:t>Slide 8</a:t>
            </a:r>
          </a:p>
        </p:txBody>
      </p:sp>
      <p:sp>
        <p:nvSpPr>
          <p:cNvPr id="2" name="TextBox 1">
            <a:extLst>
              <a:ext uri="{FF2B5EF4-FFF2-40B4-BE49-F238E27FC236}">
                <a16:creationId xmlns:a16="http://schemas.microsoft.com/office/drawing/2014/main" id="{3F53E6D8-C2B0-2742-91AF-1E1EAEBF9BA4}"/>
              </a:ext>
            </a:extLst>
          </p:cNvPr>
          <p:cNvSpPr txBox="1"/>
          <p:nvPr/>
        </p:nvSpPr>
        <p:spPr>
          <a:xfrm>
            <a:off x="1519235" y="1158268"/>
            <a:ext cx="5353279" cy="4830989"/>
          </a:xfrm>
          <a:prstGeom prst="rect">
            <a:avLst/>
          </a:prstGeom>
          <a:noFill/>
        </p:spPr>
        <p:txBody>
          <a:bodyPr wrap="square" rtlCol="0">
            <a:noAutofit/>
          </a:bodyPr>
          <a:lstStyle/>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Unfortunately, Josh does go for it. He thinks he can make enough money to help out his nan, and to buy loads of cool stuff.</a:t>
            </a: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But a pause for thought: Josh’s nan had lost money in a scam.</a:t>
            </a: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money Josh was asked to transfer had been gained through scams just like that. Could Josh actually be transferring the money that had nearly destroyed his nan and harmed his entire family?</a:t>
            </a:r>
            <a:endParaRPr lang="en-GB" sz="2000" b="1" kern="100" dirty="0">
              <a:solidFill>
                <a:srgbClr val="363636"/>
              </a:solidFill>
              <a:latin typeface="Arial" panose="020B0604020202020204" pitchFamily="34" charset="0"/>
              <a:ea typeface="Calibri" panose="020F0502020204030204" pitchFamily="34" charset="0"/>
              <a:cs typeface="Arial" panose="020B0604020202020204" pitchFamily="34"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You’ll find out what happens to Josh during the lesson. </a:t>
            </a:r>
          </a:p>
          <a:p>
            <a:pPr>
              <a:spcBef>
                <a:spcPts val="2000"/>
              </a:spcBef>
            </a:pPr>
            <a:endParaRPr lang="en-US" sz="2000" dirty="0">
              <a:solidFill>
                <a:srgbClr val="363636"/>
              </a:solidFill>
            </a:endParaRPr>
          </a:p>
        </p:txBody>
      </p:sp>
      <p:sp>
        <p:nvSpPr>
          <p:cNvPr id="14" name="Cloud Callout 13">
            <a:extLst>
              <a:ext uri="{FF2B5EF4-FFF2-40B4-BE49-F238E27FC236}">
                <a16:creationId xmlns:a16="http://schemas.microsoft.com/office/drawing/2014/main" id="{6AF19D68-000C-C144-B2C8-AABB322D8F2C}"/>
              </a:ext>
              <a:ext uri="{C183D7F6-B498-43B3-948B-1728B52AA6E4}">
                <adec:decorative xmlns:adec="http://schemas.microsoft.com/office/drawing/2017/decorative" val="1"/>
              </a:ext>
            </a:extLst>
          </p:cNvPr>
          <p:cNvSpPr/>
          <p:nvPr/>
        </p:nvSpPr>
        <p:spPr>
          <a:xfrm>
            <a:off x="6872514" y="1589314"/>
            <a:ext cx="4172857" cy="2914792"/>
          </a:xfrm>
          <a:prstGeom prst="cloudCallout">
            <a:avLst>
              <a:gd name="adj1" fmla="val 52753"/>
              <a:gd name="adj2" fmla="val 77304"/>
            </a:avLst>
          </a:prstGeom>
          <a:solidFill>
            <a:schemeClr val="bg1"/>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1464FF8-DC7D-834D-A95F-7DBB76B96D86}"/>
              </a:ext>
            </a:extLst>
          </p:cNvPr>
          <p:cNvSpPr txBox="1"/>
          <p:nvPr/>
        </p:nvSpPr>
        <p:spPr>
          <a:xfrm>
            <a:off x="7072055" y="2247234"/>
            <a:ext cx="3297900" cy="1508105"/>
          </a:xfrm>
          <a:prstGeom prst="rect">
            <a:avLst/>
          </a:prstGeom>
          <a:noFill/>
        </p:spPr>
        <p:txBody>
          <a:bodyPr wrap="square">
            <a:spAutoFit/>
          </a:bodyPr>
          <a:lstStyle/>
          <a:p>
            <a:pPr algn="ctr">
              <a:spcBef>
                <a:spcPts val="2000"/>
              </a:spcBef>
            </a:pP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 could buy</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loads of cool stuff, and really impress</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my friends…</a:t>
            </a:r>
          </a:p>
        </p:txBody>
      </p:sp>
      <p:pic>
        <p:nvPicPr>
          <p:cNvPr id="16" name="Trainers">
            <a:extLst>
              <a:ext uri="{FF2B5EF4-FFF2-40B4-BE49-F238E27FC236}">
                <a16:creationId xmlns:a16="http://schemas.microsoft.com/office/drawing/2014/main" id="{0F7178E7-0F99-AE49-9104-CF8944C4EE7C}"/>
              </a:ext>
              <a:ext uri="{C183D7F6-B498-43B3-948B-1728B52AA6E4}">
                <adec:decorative xmlns:adec="http://schemas.microsoft.com/office/drawing/2017/decorative" val="1"/>
              </a:ext>
            </a:extLst>
          </p:cNvPr>
          <p:cNvPicPr>
            <a:picLocks noChangeAspect="1"/>
          </p:cNvPicPr>
          <p:nvPr/>
        </p:nvPicPr>
        <p:blipFill rotWithShape="1">
          <a:blip r:embed="rId2"/>
          <a:srcRect l="-1316" t="-111" r="11731" b="43333"/>
          <a:stretch/>
        </p:blipFill>
        <p:spPr>
          <a:xfrm>
            <a:off x="7072055" y="3961449"/>
            <a:ext cx="2038393" cy="1781066"/>
          </a:xfrm>
          <a:prstGeom prst="rect">
            <a:avLst/>
          </a:prstGeom>
        </p:spPr>
      </p:pic>
      <p:pic>
        <p:nvPicPr>
          <p:cNvPr id="17" name="Game console">
            <a:extLst>
              <a:ext uri="{FF2B5EF4-FFF2-40B4-BE49-F238E27FC236}">
                <a16:creationId xmlns:a16="http://schemas.microsoft.com/office/drawing/2014/main" id="{1BBC273D-F2FE-5F43-9684-D7E61ABD9C63}"/>
              </a:ext>
              <a:ext uri="{C183D7F6-B498-43B3-948B-1728B52AA6E4}">
                <adec:decorative xmlns:adec="http://schemas.microsoft.com/office/drawing/2017/decorative" val="1"/>
              </a:ext>
            </a:extLst>
          </p:cNvPr>
          <p:cNvPicPr>
            <a:picLocks noChangeAspect="1"/>
          </p:cNvPicPr>
          <p:nvPr/>
        </p:nvPicPr>
        <p:blipFill rotWithShape="1">
          <a:blip r:embed="rId2"/>
          <a:srcRect l="35738" t="63065"/>
          <a:stretch/>
        </p:blipFill>
        <p:spPr>
          <a:xfrm>
            <a:off x="9232972" y="830613"/>
            <a:ext cx="1685685" cy="1335708"/>
          </a:xfrm>
          <a:prstGeom prst="rect">
            <a:avLst/>
          </a:prstGeom>
        </p:spPr>
      </p:pic>
    </p:spTree>
    <p:extLst>
      <p:ext uri="{BB962C8B-B14F-4D97-AF65-F5344CB8AC3E}">
        <p14:creationId xmlns:p14="http://schemas.microsoft.com/office/powerpoint/2010/main" val="324505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8E6E6-B0FA-D599-AF95-A513131B0DBC}"/>
              </a:ext>
            </a:extLst>
          </p:cNvPr>
          <p:cNvSpPr>
            <a:spLocks noGrp="1"/>
          </p:cNvSpPr>
          <p:nvPr>
            <p:ph type="ctrTitle"/>
          </p:nvPr>
        </p:nvSpPr>
        <p:spPr>
          <a:xfrm>
            <a:off x="1524000" y="-263048"/>
            <a:ext cx="9144000" cy="263047"/>
          </a:xfrm>
        </p:spPr>
        <p:txBody>
          <a:bodyPr anchor="b"/>
          <a:lstStyle/>
          <a:p>
            <a:r>
              <a:rPr lang="en-GB" sz="800" b="0" dirty="0">
                <a:solidFill>
                  <a:schemeClr val="bg1"/>
                </a:solidFill>
              </a:rPr>
              <a:t>Slide 9</a:t>
            </a:r>
          </a:p>
        </p:txBody>
      </p:sp>
      <p:sp>
        <p:nvSpPr>
          <p:cNvPr id="18" name="TextBox 17">
            <a:extLst>
              <a:ext uri="{FF2B5EF4-FFF2-40B4-BE49-F238E27FC236}">
                <a16:creationId xmlns:a16="http://schemas.microsoft.com/office/drawing/2014/main" id="{02ABE682-FDE9-4F47-8274-1FD2D60D1F5D}"/>
              </a:ext>
            </a:extLst>
          </p:cNvPr>
          <p:cNvSpPr txBox="1"/>
          <p:nvPr/>
        </p:nvSpPr>
        <p:spPr>
          <a:xfrm>
            <a:off x="860791" y="1069239"/>
            <a:ext cx="10467322" cy="707886"/>
          </a:xfrm>
          <a:prstGeom prst="rect">
            <a:avLst/>
          </a:prstGeom>
          <a:noFill/>
        </p:spPr>
        <p:txBody>
          <a:bodyPr wrap="square" rtlCol="0">
            <a:spAutoFit/>
          </a:bodyPr>
          <a:lstStyle/>
          <a:p>
            <a:pPr>
              <a:spcBef>
                <a:spcPts val="700"/>
              </a:spcBef>
            </a:pPr>
            <a:r>
              <a:rPr lang="en-GB" sz="2000" b="1" dirty="0">
                <a:solidFill>
                  <a:srgbClr val="363636"/>
                </a:solidFill>
                <a:latin typeface="Arial" panose="020B0604020202020204" pitchFamily="34" charset="0"/>
                <a:ea typeface="Calibri" panose="020F0502020204030204" pitchFamily="34" charset="0"/>
                <a:cs typeface="Arial" panose="020B0604020202020204" pitchFamily="34" charset="0"/>
              </a:rPr>
              <a:t>As well as being involved in a scam that harms people like Josh’s nan, there are other very serious consequences to being a money mule</a:t>
            </a:r>
          </a:p>
        </p:txBody>
      </p:sp>
      <p:grpSp>
        <p:nvGrpSpPr>
          <p:cNvPr id="57" name="Phone">
            <a:extLst>
              <a:ext uri="{FF2B5EF4-FFF2-40B4-BE49-F238E27FC236}">
                <a16:creationId xmlns:a16="http://schemas.microsoft.com/office/drawing/2014/main" id="{DC752DE4-A3EB-9D48-BD7C-56A0AC61256A}"/>
              </a:ext>
              <a:ext uri="{C183D7F6-B498-43B3-948B-1728B52AA6E4}">
                <adec:decorative xmlns:adec="http://schemas.microsoft.com/office/drawing/2017/decorative" val="1"/>
              </a:ext>
            </a:extLst>
          </p:cNvPr>
          <p:cNvGrpSpPr/>
          <p:nvPr/>
        </p:nvGrpSpPr>
        <p:grpSpPr>
          <a:xfrm>
            <a:off x="6141306" y="2293691"/>
            <a:ext cx="1624383" cy="3225260"/>
            <a:chOff x="2655116" y="2305745"/>
            <a:chExt cx="1624383" cy="3225260"/>
          </a:xfrm>
        </p:grpSpPr>
        <p:sp>
          <p:nvSpPr>
            <p:cNvPr id="58" name="Rectangle 57">
              <a:extLst>
                <a:ext uri="{FF2B5EF4-FFF2-40B4-BE49-F238E27FC236}">
                  <a16:creationId xmlns:a16="http://schemas.microsoft.com/office/drawing/2014/main" id="{50BCDD34-9B76-5E40-A677-7EEBE8AFDE66}"/>
                </a:ext>
              </a:extLst>
            </p:cNvPr>
            <p:cNvSpPr/>
            <p:nvPr/>
          </p:nvSpPr>
          <p:spPr>
            <a:xfrm>
              <a:off x="2655116"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7DFB5C65-6240-6D4F-988D-A4990D9F5487}"/>
                </a:ext>
              </a:extLst>
            </p:cNvPr>
            <p:cNvSpPr txBox="1"/>
            <p:nvPr/>
          </p:nvSpPr>
          <p:spPr>
            <a:xfrm>
              <a:off x="2771584" y="3850786"/>
              <a:ext cx="1342863" cy="1249037"/>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very difficult to get a phone contract.</a:t>
              </a:r>
            </a:p>
          </p:txBody>
        </p:sp>
        <p:sp>
          <p:nvSpPr>
            <p:cNvPr id="60" name="Rectangle 59">
              <a:extLst>
                <a:ext uri="{FF2B5EF4-FFF2-40B4-BE49-F238E27FC236}">
                  <a16:creationId xmlns:a16="http://schemas.microsoft.com/office/drawing/2014/main" id="{6844DD76-E076-A446-92DD-FC95AD2075FD}"/>
                </a:ext>
              </a:extLst>
            </p:cNvPr>
            <p:cNvSpPr/>
            <p:nvPr/>
          </p:nvSpPr>
          <p:spPr>
            <a:xfrm>
              <a:off x="2655116"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60">
              <a:extLst>
                <a:ext uri="{FF2B5EF4-FFF2-40B4-BE49-F238E27FC236}">
                  <a16:creationId xmlns:a16="http://schemas.microsoft.com/office/drawing/2014/main" id="{6608AA27-DC7E-C149-98C7-BDD4832A2E5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717850" y="2305745"/>
              <a:ext cx="1468991" cy="1480120"/>
            </a:xfrm>
            <a:prstGeom prst="rect">
              <a:avLst/>
            </a:prstGeom>
          </p:spPr>
        </p:pic>
      </p:grpSp>
      <p:grpSp>
        <p:nvGrpSpPr>
          <p:cNvPr id="62" name="Uni">
            <a:extLst>
              <a:ext uri="{FF2B5EF4-FFF2-40B4-BE49-F238E27FC236}">
                <a16:creationId xmlns:a16="http://schemas.microsoft.com/office/drawing/2014/main" id="{B6AB7315-20E1-AE4C-9E7A-9A7C72E90786}"/>
              </a:ext>
              <a:ext uri="{C183D7F6-B498-43B3-948B-1728B52AA6E4}">
                <adec:decorative xmlns:adec="http://schemas.microsoft.com/office/drawing/2017/decorative" val="1"/>
              </a:ext>
            </a:extLst>
          </p:cNvPr>
          <p:cNvGrpSpPr/>
          <p:nvPr/>
        </p:nvGrpSpPr>
        <p:grpSpPr>
          <a:xfrm>
            <a:off x="7906323" y="2305745"/>
            <a:ext cx="1633071" cy="3225260"/>
            <a:chOff x="6181937" y="2305745"/>
            <a:chExt cx="1633071" cy="3225260"/>
          </a:xfrm>
        </p:grpSpPr>
        <p:sp>
          <p:nvSpPr>
            <p:cNvPr id="63" name="Rectangle 62">
              <a:extLst>
                <a:ext uri="{FF2B5EF4-FFF2-40B4-BE49-F238E27FC236}">
                  <a16:creationId xmlns:a16="http://schemas.microsoft.com/office/drawing/2014/main" id="{800B55B3-349A-0D4B-BF17-C2D8376D6BC0}"/>
                </a:ext>
              </a:extLst>
            </p:cNvPr>
            <p:cNvSpPr/>
            <p:nvPr/>
          </p:nvSpPr>
          <p:spPr>
            <a:xfrm>
              <a:off x="6181938"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89F5B0B5-93BF-7247-9AA9-3EAA87CF0A62}"/>
                </a:ext>
              </a:extLst>
            </p:cNvPr>
            <p:cNvSpPr/>
            <p:nvPr/>
          </p:nvSpPr>
          <p:spPr>
            <a:xfrm>
              <a:off x="6181937"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DF4E8FF3-8780-D548-AB89-075D878A2069}"/>
                </a:ext>
              </a:extLst>
            </p:cNvPr>
            <p:cNvSpPr txBox="1"/>
            <p:nvPr/>
          </p:nvSpPr>
          <p:spPr>
            <a:xfrm>
              <a:off x="6284300" y="3850786"/>
              <a:ext cx="1530708"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will find it difficult to get a student loan for college or university.</a:t>
              </a:r>
            </a:p>
          </p:txBody>
        </p:sp>
        <p:pic>
          <p:nvPicPr>
            <p:cNvPr id="66" name="Picture 65">
              <a:extLst>
                <a:ext uri="{FF2B5EF4-FFF2-40B4-BE49-F238E27FC236}">
                  <a16:creationId xmlns:a16="http://schemas.microsoft.com/office/drawing/2014/main" id="{45A2360A-D290-4D43-A526-5AB65471B02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253386" y="2305745"/>
              <a:ext cx="1480120" cy="1480120"/>
            </a:xfrm>
            <a:prstGeom prst="rect">
              <a:avLst/>
            </a:prstGeom>
          </p:spPr>
        </p:pic>
      </p:grpSp>
      <p:grpSp>
        <p:nvGrpSpPr>
          <p:cNvPr id="67" name="Job">
            <a:extLst>
              <a:ext uri="{FF2B5EF4-FFF2-40B4-BE49-F238E27FC236}">
                <a16:creationId xmlns:a16="http://schemas.microsoft.com/office/drawing/2014/main" id="{3553A1E1-D165-054A-A869-2BFDACDB41E3}"/>
              </a:ext>
              <a:ext uri="{C183D7F6-B498-43B3-948B-1728B52AA6E4}">
                <adec:decorative xmlns:adec="http://schemas.microsoft.com/office/drawing/2017/decorative" val="1"/>
              </a:ext>
            </a:extLst>
          </p:cNvPr>
          <p:cNvGrpSpPr/>
          <p:nvPr/>
        </p:nvGrpSpPr>
        <p:grpSpPr>
          <a:xfrm>
            <a:off x="2623542" y="2316874"/>
            <a:ext cx="1624384" cy="3214131"/>
            <a:chOff x="7940350" y="2316874"/>
            <a:chExt cx="1624384" cy="3214131"/>
          </a:xfrm>
        </p:grpSpPr>
        <p:sp>
          <p:nvSpPr>
            <p:cNvPr id="68" name="TextBox 67">
              <a:extLst>
                <a:ext uri="{FF2B5EF4-FFF2-40B4-BE49-F238E27FC236}">
                  <a16:creationId xmlns:a16="http://schemas.microsoft.com/office/drawing/2014/main" id="{DBEC0D03-1DF4-1244-8554-6F0298FBA673}"/>
                </a:ext>
              </a:extLst>
            </p:cNvPr>
            <p:cNvSpPr txBox="1"/>
            <p:nvPr/>
          </p:nvSpPr>
          <p:spPr>
            <a:xfrm>
              <a:off x="8034827" y="3850786"/>
              <a:ext cx="1460715"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could find it difficult to get a job when you leave school.</a:t>
              </a:r>
            </a:p>
          </p:txBody>
        </p:sp>
        <p:sp>
          <p:nvSpPr>
            <p:cNvPr id="69" name="Rectangle 68">
              <a:extLst>
                <a:ext uri="{FF2B5EF4-FFF2-40B4-BE49-F238E27FC236}">
                  <a16:creationId xmlns:a16="http://schemas.microsoft.com/office/drawing/2014/main" id="{77AFAA97-B1E4-AD41-B699-221EDCCB5840}"/>
                </a:ext>
              </a:extLst>
            </p:cNvPr>
            <p:cNvSpPr/>
            <p:nvPr/>
          </p:nvSpPr>
          <p:spPr>
            <a:xfrm>
              <a:off x="794035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65A481D2-56A1-6648-9F18-CB965962DDE3}"/>
                </a:ext>
              </a:extLst>
            </p:cNvPr>
            <p:cNvSpPr/>
            <p:nvPr/>
          </p:nvSpPr>
          <p:spPr>
            <a:xfrm>
              <a:off x="7940350"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a:extLst>
                <a:ext uri="{FF2B5EF4-FFF2-40B4-BE49-F238E27FC236}">
                  <a16:creationId xmlns:a16="http://schemas.microsoft.com/office/drawing/2014/main" id="{953CBF21-0B78-714A-8652-83856DC84F2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015422" y="2316874"/>
              <a:ext cx="1480120" cy="1468991"/>
            </a:xfrm>
            <a:prstGeom prst="rect">
              <a:avLst/>
            </a:prstGeom>
          </p:spPr>
        </p:pic>
      </p:grpSp>
      <p:grpSp>
        <p:nvGrpSpPr>
          <p:cNvPr id="8" name="Account closed">
            <a:extLst>
              <a:ext uri="{FF2B5EF4-FFF2-40B4-BE49-F238E27FC236}">
                <a16:creationId xmlns:a16="http://schemas.microsoft.com/office/drawing/2014/main" id="{0ADD273F-97A8-1A47-9EB9-3FFE5BC20EE0}"/>
              </a:ext>
              <a:ext uri="{C183D7F6-B498-43B3-948B-1728B52AA6E4}">
                <adec:decorative xmlns:adec="http://schemas.microsoft.com/office/drawing/2017/decorative" val="1"/>
              </a:ext>
            </a:extLst>
          </p:cNvPr>
          <p:cNvGrpSpPr/>
          <p:nvPr/>
        </p:nvGrpSpPr>
        <p:grpSpPr>
          <a:xfrm>
            <a:off x="4388560" y="2293691"/>
            <a:ext cx="1624383" cy="3230294"/>
            <a:chOff x="4419901" y="2300711"/>
            <a:chExt cx="1624383" cy="3230294"/>
          </a:xfrm>
        </p:grpSpPr>
        <p:sp>
          <p:nvSpPr>
            <p:cNvPr id="75" name="Rectangle 74">
              <a:extLst>
                <a:ext uri="{FF2B5EF4-FFF2-40B4-BE49-F238E27FC236}">
                  <a16:creationId xmlns:a16="http://schemas.microsoft.com/office/drawing/2014/main" id="{39D5487C-F566-6A40-A2CA-5444A07A7AA1}"/>
                </a:ext>
              </a:extLst>
            </p:cNvPr>
            <p:cNvSpPr/>
            <p:nvPr/>
          </p:nvSpPr>
          <p:spPr>
            <a:xfrm>
              <a:off x="4419901"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FDD70269-AF2F-BB47-B263-E42D0B9980D1}"/>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490612" y="2300711"/>
              <a:ext cx="1491979" cy="1491979"/>
            </a:xfrm>
            <a:prstGeom prst="rect">
              <a:avLst/>
            </a:prstGeom>
          </p:spPr>
        </p:pic>
        <p:sp>
          <p:nvSpPr>
            <p:cNvPr id="73" name="TextBox 72">
              <a:extLst>
                <a:ext uri="{FF2B5EF4-FFF2-40B4-BE49-F238E27FC236}">
                  <a16:creationId xmlns:a16="http://schemas.microsoft.com/office/drawing/2014/main" id="{200FCABC-E1DB-1E44-BBAE-C34F745D9E84}"/>
                </a:ext>
              </a:extLst>
            </p:cNvPr>
            <p:cNvSpPr txBox="1"/>
            <p:nvPr/>
          </p:nvSpPr>
          <p:spPr>
            <a:xfrm>
              <a:off x="4477358" y="3850786"/>
              <a:ext cx="1498187"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Your bank account will be closed.</a:t>
              </a:r>
            </a:p>
          </p:txBody>
        </p:sp>
        <p:sp>
          <p:nvSpPr>
            <p:cNvPr id="74" name="Rectangle 73">
              <a:extLst>
                <a:ext uri="{FF2B5EF4-FFF2-40B4-BE49-F238E27FC236}">
                  <a16:creationId xmlns:a16="http://schemas.microsoft.com/office/drawing/2014/main" id="{439E5274-8BC3-364B-84FD-55D4B2B4DC32}"/>
                </a:ext>
              </a:extLst>
            </p:cNvPr>
            <p:cNvSpPr/>
            <p:nvPr/>
          </p:nvSpPr>
          <p:spPr>
            <a:xfrm>
              <a:off x="441990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Family">
            <a:extLst>
              <a:ext uri="{FF2B5EF4-FFF2-40B4-BE49-F238E27FC236}">
                <a16:creationId xmlns:a16="http://schemas.microsoft.com/office/drawing/2014/main" id="{B7E51967-8310-EA4D-9D56-B3B486A3E8BB}"/>
              </a:ext>
              <a:ext uri="{C183D7F6-B498-43B3-948B-1728B52AA6E4}">
                <adec:decorative xmlns:adec="http://schemas.microsoft.com/office/drawing/2017/decorative" val="1"/>
              </a:ext>
            </a:extLst>
          </p:cNvPr>
          <p:cNvGrpSpPr/>
          <p:nvPr/>
        </p:nvGrpSpPr>
        <p:grpSpPr>
          <a:xfrm>
            <a:off x="877542" y="2316096"/>
            <a:ext cx="1624383" cy="3214909"/>
            <a:chOff x="877542" y="2316096"/>
            <a:chExt cx="1624383" cy="3214909"/>
          </a:xfrm>
        </p:grpSpPr>
        <p:sp>
          <p:nvSpPr>
            <p:cNvPr id="78" name="Rectangle 77">
              <a:extLst>
                <a:ext uri="{FF2B5EF4-FFF2-40B4-BE49-F238E27FC236}">
                  <a16:creationId xmlns:a16="http://schemas.microsoft.com/office/drawing/2014/main" id="{044B92FB-FAB4-EE4C-80A9-1CEA82658E2B}"/>
                </a:ext>
              </a:extLst>
            </p:cNvPr>
            <p:cNvSpPr/>
            <p:nvPr/>
          </p:nvSpPr>
          <p:spPr>
            <a:xfrm>
              <a:off x="877542"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3760B2D8-9DAE-BE40-8B88-DF9E30DAAB81}"/>
                </a:ext>
              </a:extLst>
            </p:cNvPr>
            <p:cNvSpPr txBox="1"/>
            <p:nvPr/>
          </p:nvSpPr>
          <p:spPr>
            <a:xfrm>
              <a:off x="994011" y="3850786"/>
              <a:ext cx="1342863" cy="1532909"/>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You could be putting yourself and your family at risk</a:t>
              </a:r>
            </a:p>
          </p:txBody>
        </p:sp>
        <p:sp>
          <p:nvSpPr>
            <p:cNvPr id="80" name="Rectangle 79">
              <a:extLst>
                <a:ext uri="{FF2B5EF4-FFF2-40B4-BE49-F238E27FC236}">
                  <a16:creationId xmlns:a16="http://schemas.microsoft.com/office/drawing/2014/main" id="{9284462B-370E-A746-A95C-39978E9EFFE2}"/>
                </a:ext>
              </a:extLst>
            </p:cNvPr>
            <p:cNvSpPr/>
            <p:nvPr/>
          </p:nvSpPr>
          <p:spPr>
            <a:xfrm>
              <a:off x="877542"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80">
              <a:extLst>
                <a:ext uri="{FF2B5EF4-FFF2-40B4-BE49-F238E27FC236}">
                  <a16:creationId xmlns:a16="http://schemas.microsoft.com/office/drawing/2014/main" id="{4EE19136-139F-6E42-9C6F-636648AB6C14}"/>
                </a:ext>
                <a:ext uri="{C183D7F6-B498-43B3-948B-1728B52AA6E4}">
                  <adec:decorative xmlns:adec="http://schemas.microsoft.com/office/drawing/2017/decorative" val="1"/>
                </a:ext>
              </a:extLst>
            </p:cNvPr>
            <p:cNvPicPr>
              <a:picLocks noChangeAspect="1"/>
            </p:cNvPicPr>
            <p:nvPr/>
          </p:nvPicPr>
          <p:blipFill>
            <a:blip r:embed="rId6">
              <a:alphaModFix/>
            </a:blip>
            <a:stretch>
              <a:fillRect/>
            </a:stretch>
          </p:blipFill>
          <p:spPr>
            <a:xfrm>
              <a:off x="951740" y="2316096"/>
              <a:ext cx="1464543" cy="1453531"/>
            </a:xfrm>
            <a:prstGeom prst="rect">
              <a:avLst/>
            </a:prstGeom>
          </p:spPr>
        </p:pic>
      </p:grpSp>
      <p:grpSp>
        <p:nvGrpSpPr>
          <p:cNvPr id="82" name="Prison">
            <a:extLst>
              <a:ext uri="{FF2B5EF4-FFF2-40B4-BE49-F238E27FC236}">
                <a16:creationId xmlns:a16="http://schemas.microsoft.com/office/drawing/2014/main" id="{BF4A83DC-CF83-0A42-8103-D7B9C7178BE1}"/>
              </a:ext>
              <a:ext uri="{C183D7F6-B498-43B3-948B-1728B52AA6E4}">
                <adec:decorative xmlns:adec="http://schemas.microsoft.com/office/drawing/2017/decorative" val="1"/>
              </a:ext>
            </a:extLst>
          </p:cNvPr>
          <p:cNvGrpSpPr/>
          <p:nvPr/>
        </p:nvGrpSpPr>
        <p:grpSpPr>
          <a:xfrm>
            <a:off x="9683795" y="2306491"/>
            <a:ext cx="1630663" cy="3224514"/>
            <a:chOff x="9683795" y="2306491"/>
            <a:chExt cx="1630663" cy="3224514"/>
          </a:xfrm>
        </p:grpSpPr>
        <p:sp>
          <p:nvSpPr>
            <p:cNvPr id="83" name="TextBox 82">
              <a:extLst>
                <a:ext uri="{FF2B5EF4-FFF2-40B4-BE49-F238E27FC236}">
                  <a16:creationId xmlns:a16="http://schemas.microsoft.com/office/drawing/2014/main" id="{DC7A2D00-A03F-074A-A27A-D4AFC3E21A57}"/>
                </a:ext>
              </a:extLst>
            </p:cNvPr>
            <p:cNvSpPr txBox="1"/>
            <p:nvPr/>
          </p:nvSpPr>
          <p:spPr>
            <a:xfrm>
              <a:off x="9778271" y="3850786"/>
              <a:ext cx="1460715"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It is a crime.</a:t>
              </a:r>
            </a:p>
          </p:txBody>
        </p:sp>
        <p:sp>
          <p:nvSpPr>
            <p:cNvPr id="84" name="Rectangle 83">
              <a:extLst>
                <a:ext uri="{FF2B5EF4-FFF2-40B4-BE49-F238E27FC236}">
                  <a16:creationId xmlns:a16="http://schemas.microsoft.com/office/drawing/2014/main" id="{F56AC80C-2E97-D841-BEE5-BB8FD9F69785}"/>
                </a:ext>
              </a:extLst>
            </p:cNvPr>
            <p:cNvSpPr/>
            <p:nvPr/>
          </p:nvSpPr>
          <p:spPr>
            <a:xfrm>
              <a:off x="9683795"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Picture 84" descr="Logo&#10;&#10;Description automatically generated">
              <a:extLst>
                <a:ext uri="{FF2B5EF4-FFF2-40B4-BE49-F238E27FC236}">
                  <a16:creationId xmlns:a16="http://schemas.microsoft.com/office/drawing/2014/main" id="{2F82C7CA-A4D0-2B46-A8B3-BDB09B74B5E7}"/>
                </a:ext>
              </a:extLst>
            </p:cNvPr>
            <p:cNvPicPr>
              <a:picLocks noChangeAspect="1"/>
            </p:cNvPicPr>
            <p:nvPr/>
          </p:nvPicPr>
          <p:blipFill>
            <a:blip r:embed="rId4"/>
            <a:stretch>
              <a:fillRect/>
            </a:stretch>
          </p:blipFill>
          <p:spPr>
            <a:xfrm>
              <a:off x="9758866" y="2316874"/>
              <a:ext cx="1480120" cy="1468991"/>
            </a:xfrm>
            <a:prstGeom prst="rect">
              <a:avLst/>
            </a:prstGeom>
          </p:spPr>
        </p:pic>
        <p:sp>
          <p:nvSpPr>
            <p:cNvPr id="86" name="Rectangle 85">
              <a:extLst>
                <a:ext uri="{FF2B5EF4-FFF2-40B4-BE49-F238E27FC236}">
                  <a16:creationId xmlns:a16="http://schemas.microsoft.com/office/drawing/2014/main" id="{C647949E-6177-D641-85CF-04FF0E2D5992}"/>
                </a:ext>
              </a:extLst>
            </p:cNvPr>
            <p:cNvSpPr/>
            <p:nvPr/>
          </p:nvSpPr>
          <p:spPr>
            <a:xfrm>
              <a:off x="9690075"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a:extLst>
                <a:ext uri="{FF2B5EF4-FFF2-40B4-BE49-F238E27FC236}">
                  <a16:creationId xmlns:a16="http://schemas.microsoft.com/office/drawing/2014/main" id="{923FBBEB-5E43-4D4C-89BC-31EF00787415}"/>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9760140" y="2306491"/>
              <a:ext cx="1480120" cy="1480120"/>
            </a:xfrm>
            <a:prstGeom prst="rect">
              <a:avLst/>
            </a:prstGeom>
          </p:spPr>
        </p:pic>
      </p:grpSp>
    </p:spTree>
    <p:extLst>
      <p:ext uri="{BB962C8B-B14F-4D97-AF65-F5344CB8AC3E}">
        <p14:creationId xmlns:p14="http://schemas.microsoft.com/office/powerpoint/2010/main" val="150371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5933</TotalTime>
  <Words>710</Words>
  <Application>Microsoft Office PowerPoint</Application>
  <PresentationFormat>Widescreen</PresentationFormat>
  <Paragraphs>56</Paragraphs>
  <Slides>11</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Arial</vt:lpstr>
      <vt:lpstr>Arial Black</vt:lpstr>
      <vt:lpstr>Calibri</vt:lpstr>
      <vt:lpstr>Office Theme</vt:lpstr>
      <vt:lpstr>Custom Design</vt:lpstr>
      <vt:lpstr>1_Custom Design</vt:lpstr>
      <vt:lpstr>Money Mules Assembly</vt:lpstr>
      <vt:lpstr>What is a Money Mule?</vt:lpstr>
      <vt:lpstr>Slide 3</vt:lpstr>
      <vt:lpstr>Slide 4</vt:lpstr>
      <vt:lpstr>Slide 5</vt:lpstr>
      <vt:lpstr>Slide 6</vt:lpstr>
      <vt:lpstr>Slide 7</vt:lpstr>
      <vt:lpstr>Slide 8</vt:lpstr>
      <vt:lpstr>Slide 9</vt:lpstr>
      <vt:lpstr>Slide 10</vt:lpstr>
      <vt:lpstr>Final slide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656</cp:revision>
  <dcterms:created xsi:type="dcterms:W3CDTF">2021-01-11T17:47:06Z</dcterms:created>
  <dcterms:modified xsi:type="dcterms:W3CDTF">2026-05-15T09:25:46Z</dcterms:modified>
</cp:coreProperties>
</file>