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6"/>
  </p:notesMasterIdLst>
  <p:sldIdLst>
    <p:sldId id="281" r:id="rId3"/>
    <p:sldId id="307" r:id="rId4"/>
    <p:sldId id="284" r:id="rId5"/>
    <p:sldId id="313" r:id="rId6"/>
    <p:sldId id="308" r:id="rId7"/>
    <p:sldId id="309" r:id="rId8"/>
    <p:sldId id="285" r:id="rId9"/>
    <p:sldId id="314" r:id="rId10"/>
    <p:sldId id="310" r:id="rId11"/>
    <p:sldId id="311" r:id="rId12"/>
    <p:sldId id="315" r:id="rId13"/>
    <p:sldId id="312" r:id="rId14"/>
    <p:sldId id="30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7"/>
            <p14:sldId id="284"/>
            <p14:sldId id="313"/>
            <p14:sldId id="308"/>
            <p14:sldId id="309"/>
            <p14:sldId id="285"/>
            <p14:sldId id="314"/>
            <p14:sldId id="310"/>
            <p14:sldId id="311"/>
            <p14:sldId id="315"/>
            <p14:sldId id="312"/>
            <p14:sldId id="306"/>
          </p14:sldIdLst>
        </p14:section>
      </p14:sectionLst>
    </p:ext>
    <p:ext uri="{EFAFB233-063F-42B5-8137-9DF3F51BA10A}">
      <p15:sldGuideLst xmlns:p15="http://schemas.microsoft.com/office/powerpoint/2012/main">
        <p15:guide id="1" orient="horz" pos="142" userDrawn="1">
          <p15:clr>
            <a:srgbClr val="A4A3A4"/>
          </p15:clr>
        </p15:guide>
        <p15:guide id="2" pos="1005" userDrawn="1">
          <p15:clr>
            <a:srgbClr val="A4A3A4"/>
          </p15:clr>
        </p15:guide>
        <p15:guide id="4" pos="4044" userDrawn="1">
          <p15:clr>
            <a:srgbClr val="A4A3A4"/>
          </p15:clr>
        </p15:guide>
        <p15:guide id="5" pos="6924" userDrawn="1">
          <p15:clr>
            <a:srgbClr val="A4A3A4"/>
          </p15:clr>
        </p15:guide>
        <p15:guide id="6" orient="horz" pos="731" userDrawn="1">
          <p15:clr>
            <a:srgbClr val="A4A3A4"/>
          </p15:clr>
        </p15:guide>
        <p15:guide id="9" orient="horz" pos="164" userDrawn="1">
          <p15:clr>
            <a:srgbClr val="A4A3A4"/>
          </p15:clr>
        </p15:guide>
        <p15:guide id="17"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72" autoAdjust="0"/>
    <p:restoredTop sz="87890" autoAdjust="0"/>
  </p:normalViewPr>
  <p:slideViewPr>
    <p:cSldViewPr snapToGrid="0" snapToObjects="1">
      <p:cViewPr varScale="1">
        <p:scale>
          <a:sx n="149" d="100"/>
          <a:sy n="149" d="100"/>
        </p:scale>
        <p:origin x="192" y="640"/>
      </p:cViewPr>
      <p:guideLst>
        <p:guide orient="horz" pos="142"/>
        <p:guide pos="1005"/>
        <p:guide pos="4044"/>
        <p:guide pos="6924"/>
        <p:guide orient="horz" pos="731"/>
        <p:guide orient="horz" pos="164"/>
        <p:guide orient="horz" pos="363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5/6/26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ctr" latinLnBrk="0" hangingPunct="1">
              <a:spcBef>
                <a:spcPts val="0"/>
              </a:spcBef>
              <a:spcAft>
                <a:spcPts val="0"/>
              </a:spcAft>
            </a:pPr>
            <a:r>
              <a:rPr lang="en-US" sz="1800" b="1" i="0" u="none" strike="noStrike" kern="1200" dirty="0">
                <a:solidFill>
                  <a:srgbClr val="363636"/>
                </a:solidFill>
                <a:effectLst/>
                <a:latin typeface="Arial" panose="020B0604020202020204" pitchFamily="34" charset="0"/>
                <a:cs typeface="Arial" panose="020B0604020202020204" pitchFamily="34" charset="0"/>
              </a:rPr>
              <a:t>Fraud: </a:t>
            </a:r>
            <a:r>
              <a:rPr lang="en-US" sz="1800" b="0" i="0" u="none" strike="noStrike" kern="1200" dirty="0">
                <a:solidFill>
                  <a:srgbClr val="363636"/>
                </a:solidFill>
                <a:effectLst/>
                <a:latin typeface="Arial" panose="020B0604020202020204" pitchFamily="34" charset="0"/>
                <a:cs typeface="Arial" panose="020B0604020202020204" pitchFamily="34" charset="0"/>
              </a:rPr>
              <a:t>the use of lies or tricks to take money in a way that is against the law.</a:t>
            </a:r>
          </a:p>
          <a:p>
            <a:pPr marL="0" algn="l" rtl="0" eaLnBrk="1" fontAlgn="ctr" latinLnBrk="0" hangingPunct="1">
              <a:spcBef>
                <a:spcPts val="0"/>
              </a:spcBef>
              <a:spcAft>
                <a:spcPts val="0"/>
              </a:spcAft>
            </a:pPr>
            <a:r>
              <a:rPr lang="en-GB" sz="1800" b="1" i="0" u="none" strike="noStrike" kern="1200" dirty="0">
                <a:solidFill>
                  <a:srgbClr val="363636"/>
                </a:solidFill>
                <a:effectLst/>
                <a:latin typeface="Arial" panose="020B0604020202020204" pitchFamily="34" charset="0"/>
                <a:cs typeface="Arial" panose="020B0604020202020204" pitchFamily="34" charset="0"/>
              </a:rPr>
              <a:t>Scam</a:t>
            </a:r>
            <a:r>
              <a:rPr lang="en-GB" sz="1800" b="0" i="0" u="none" strike="noStrike" kern="1200" dirty="0">
                <a:solidFill>
                  <a:schemeClr val="tx1"/>
                </a:solidFill>
                <a:effectLst/>
                <a:latin typeface="Arial" panose="020B0604020202020204" pitchFamily="34" charset="0"/>
                <a:cs typeface="+mn-cs"/>
              </a:rPr>
              <a:t>: </a:t>
            </a:r>
            <a:r>
              <a:rPr lang="en-US" sz="1800" b="0" i="0" u="none" strike="noStrike" kern="1200" dirty="0">
                <a:solidFill>
                  <a:srgbClr val="363636"/>
                </a:solidFill>
                <a:effectLst/>
                <a:latin typeface="Arial" panose="020B0604020202020204" pitchFamily="34" charset="0"/>
                <a:cs typeface="Arial" panose="020B0604020202020204" pitchFamily="34" charset="0"/>
              </a:rPr>
              <a:t>when a criminal cheats someone into giving them money, often using social media, such as WhatsApp or Snapchat, as well as the telephone or the internet.</a:t>
            </a:r>
            <a:endParaRPr lang="en-GB" sz="1800" b="0" i="0" u="none" strike="noStrike"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30228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197550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5/6/26</a:t>
            </a:fld>
            <a:endParaRPr lang="en-US" dirty="0"/>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58579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5/6/26</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blip>
          <a:srcRect l="6693" t="29241" r="6691" b="27282"/>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5CD376BB-D3A9-F247-807B-71482AE4F49D}"/>
              </a:ext>
            </a:extLst>
          </p:cNvPr>
          <p:cNvSpPr>
            <a:spLocks noGrp="1"/>
          </p:cNvSpPr>
          <p:nvPr>
            <p:ph type="ctrTitle"/>
          </p:nvPr>
        </p:nvSpPr>
        <p:spPr>
          <a:xfrm>
            <a:off x="0" y="212328"/>
            <a:ext cx="12192000" cy="1206035"/>
          </a:xfrm>
        </p:spPr>
        <p:txBody>
          <a:bodyPr anchor="ctr" anchorCtr="1"/>
          <a:lstStyle/>
          <a:p>
            <a:r>
              <a:rPr lang="en-US" sz="4000" b="1" dirty="0">
                <a:solidFill>
                  <a:srgbClr val="363636"/>
                </a:solidFill>
                <a:latin typeface="Arial" panose="020B0604020202020204" pitchFamily="34" charset="0"/>
                <a:cs typeface="Arial" panose="020B0604020202020204" pitchFamily="34" charset="0"/>
              </a:rPr>
              <a:t>Money Mules </a:t>
            </a:r>
            <a:r>
              <a:rPr lang="en-GB" sz="4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Assembly</a:t>
            </a:r>
            <a:endParaRPr lang="en-US" sz="4000" b="1" dirty="0">
              <a:solidFill>
                <a:srgbClr val="363636"/>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76CD8A6F-7729-224A-8225-4520EDAACCBE}"/>
              </a:ext>
            </a:extLst>
          </p:cNvPr>
          <p:cNvSpPr txBox="1"/>
          <p:nvPr/>
        </p:nvSpPr>
        <p:spPr>
          <a:xfrm>
            <a:off x="0" y="1157547"/>
            <a:ext cx="12192000" cy="430887"/>
          </a:xfrm>
          <a:prstGeom prst="rect">
            <a:avLst/>
          </a:prstGeom>
          <a:noFill/>
        </p:spPr>
        <p:txBody>
          <a:bodyPr wrap="square" rtlCol="0">
            <a:spAutoFit/>
          </a:bodyPr>
          <a:lstStyle/>
          <a:p>
            <a:pPr algn="ctr"/>
            <a:r>
              <a:rPr lang="en-GB" sz="22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Primary (Years 5 and 6)</a:t>
            </a:r>
            <a:endParaRPr lang="en-US" sz="2200" b="1" dirty="0">
              <a:solidFill>
                <a:srgbClr val="363636"/>
              </a:solidFill>
              <a:latin typeface="Arial" panose="020B0604020202020204" pitchFamily="34" charset="0"/>
              <a:cs typeface="Arial" panose="020B0604020202020204" pitchFamily="34" charset="0"/>
            </a:endParaRPr>
          </a:p>
        </p:txBody>
      </p:sp>
      <p:pic>
        <p:nvPicPr>
          <p:cNvPr id="2" name="Pattern">
            <a:extLst>
              <a:ext uri="{FF2B5EF4-FFF2-40B4-BE49-F238E27FC236}">
                <a16:creationId xmlns:a16="http://schemas.microsoft.com/office/drawing/2014/main" id="{02F24259-2A4B-466B-77E5-F8A775F60344}"/>
              </a:ext>
              <a:ext uri="{C183D7F6-B498-43B3-948B-1728B52AA6E4}">
                <adec:decorative xmlns:adec="http://schemas.microsoft.com/office/drawing/2017/decorative" val="1"/>
              </a:ext>
            </a:extLst>
          </p:cNvPr>
          <p:cNvPicPr>
            <a:picLocks noChangeAspect="1"/>
          </p:cNvPicPr>
          <p:nvPr/>
        </p:nvPicPr>
        <p:blipFill>
          <a:blip r:embed="rId2">
            <a:alphaModFix amt="52000"/>
          </a:blip>
          <a:stretch>
            <a:fillRect/>
          </a:stretch>
        </p:blipFill>
        <p:spPr>
          <a:xfrm>
            <a:off x="35860" y="2319874"/>
            <a:ext cx="12192000" cy="3335971"/>
          </a:xfrm>
          <a:prstGeom prst="rect">
            <a:avLst/>
          </a:prstGeom>
        </p:spPr>
      </p:pic>
      <p:pic>
        <p:nvPicPr>
          <p:cNvPr id="3" name="Boy at desk">
            <a:extLst>
              <a:ext uri="{FF2B5EF4-FFF2-40B4-BE49-F238E27FC236}">
                <a16:creationId xmlns:a16="http://schemas.microsoft.com/office/drawing/2014/main" id="{3038A12E-6EFB-65CD-B026-AB8CB2546AD4}"/>
              </a:ext>
              <a:ext uri="{C183D7F6-B498-43B3-948B-1728B52AA6E4}">
                <adec:decorative xmlns:adec="http://schemas.microsoft.com/office/drawing/2017/decorative" val="1"/>
              </a:ext>
            </a:extLst>
          </p:cNvPr>
          <p:cNvPicPr>
            <a:picLocks noChangeAspect="1"/>
          </p:cNvPicPr>
          <p:nvPr/>
        </p:nvPicPr>
        <p:blipFill rotWithShape="1">
          <a:blip r:embed="rId3"/>
          <a:srcRect/>
          <a:stretch/>
        </p:blipFill>
        <p:spPr>
          <a:xfrm>
            <a:off x="4132573" y="1878858"/>
            <a:ext cx="3926854" cy="3926854"/>
          </a:xfrm>
          <a:prstGeom prst="ellipse">
            <a:avLst/>
          </a:prstGeom>
          <a:ln w="57150">
            <a:solidFill>
              <a:schemeClr val="bg1"/>
            </a:solidFill>
          </a:ln>
        </p:spPr>
      </p:pic>
      <p:pic>
        <p:nvPicPr>
          <p:cNvPr id="5" name="Phone with ad">
            <a:extLst>
              <a:ext uri="{FF2B5EF4-FFF2-40B4-BE49-F238E27FC236}">
                <a16:creationId xmlns:a16="http://schemas.microsoft.com/office/drawing/2014/main" id="{8BEF2A7C-FA7D-4D92-B743-4441CE27EA1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182483">
            <a:off x="2647478" y="2147874"/>
            <a:ext cx="1735468" cy="3351248"/>
          </a:xfrm>
          <a:prstGeom prst="rect">
            <a:avLst/>
          </a:prstGeom>
        </p:spPr>
      </p:pic>
      <p:sp>
        <p:nvSpPr>
          <p:cNvPr id="7" name="Rectangle 6">
            <a:extLst>
              <a:ext uri="{FF2B5EF4-FFF2-40B4-BE49-F238E27FC236}">
                <a16:creationId xmlns:a16="http://schemas.microsoft.com/office/drawing/2014/main" id="{FF65B7FB-4720-5B5A-1BF1-AF4848E78D78}"/>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Logos">
            <a:extLst>
              <a:ext uri="{FF2B5EF4-FFF2-40B4-BE49-F238E27FC236}">
                <a16:creationId xmlns:a16="http://schemas.microsoft.com/office/drawing/2014/main" id="{E80466B3-E9A9-AB83-9335-DD57D072605D}"/>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9" name="Don't be fooled logo">
            <a:extLst>
              <a:ext uri="{FF2B5EF4-FFF2-40B4-BE49-F238E27FC236}">
                <a16:creationId xmlns:a16="http://schemas.microsoft.com/office/drawing/2014/main" id="{CD682B23-A2C1-4D5B-DE47-5498F3D70CA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5" name="Picture 14">
            <a:extLst>
              <a:ext uri="{FF2B5EF4-FFF2-40B4-BE49-F238E27FC236}">
                <a16:creationId xmlns:a16="http://schemas.microsoft.com/office/drawing/2014/main" id="{AF061982-04C8-85E6-76B8-5174F4E26FFE}"/>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528341" y="6269145"/>
            <a:ext cx="1536883" cy="373628"/>
          </a:xfrm>
          <a:prstGeom prst="rect">
            <a:avLst/>
          </a:prstGeom>
        </p:spPr>
      </p:pic>
      <p:pic>
        <p:nvPicPr>
          <p:cNvPr id="14" name="Picture 13">
            <a:extLst>
              <a:ext uri="{FF2B5EF4-FFF2-40B4-BE49-F238E27FC236}">
                <a16:creationId xmlns:a16="http://schemas.microsoft.com/office/drawing/2014/main" id="{E4862CEC-2AD9-4CDF-F228-154862BE1F39}"/>
              </a:ext>
            </a:extLst>
          </p:cNvPr>
          <p:cNvPicPr>
            <a:picLocks noChangeAspect="1"/>
          </p:cNvPicPr>
          <p:nvPr/>
        </p:nvPicPr>
        <p:blipFill>
          <a:blip r:embed="rId8"/>
          <a:stretch>
            <a:fillRect/>
          </a:stretch>
        </p:blipFill>
        <p:spPr>
          <a:xfrm>
            <a:off x="10107740" y="280774"/>
            <a:ext cx="1778479" cy="1842762"/>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54104-85F3-6543-B923-0ED3A63B2EB2}"/>
              </a:ext>
            </a:extLst>
          </p:cNvPr>
          <p:cNvSpPr txBox="1"/>
          <p:nvPr/>
        </p:nvSpPr>
        <p:spPr>
          <a:xfrm>
            <a:off x="1487586" y="1672109"/>
            <a:ext cx="4932264" cy="3513782"/>
          </a:xfrm>
          <a:prstGeom prst="rect">
            <a:avLst/>
          </a:prstGeom>
          <a:noFill/>
        </p:spPr>
        <p:txBody>
          <a:bodyPr wrap="square" rtlCol="0">
            <a:spAutoFit/>
          </a:bodyPr>
          <a:lstStyle/>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Stirling </a:t>
            </a:r>
            <a:r>
              <a:rPr lang="en-GB" sz="2100" b="1" i="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does</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receive the criminal’s money, his bank would notice the unusual movement of money.</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When a bank suspects criminal activity they “freeze” and close</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account. This could affect him</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for years.</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frozen: This means</a:t>
            </a:r>
            <a:b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no access to money to do anything.</a:t>
            </a:r>
            <a:endParaRPr lang="en-US" sz="2100" b="1" dirty="0">
              <a:solidFill>
                <a:srgbClr val="363636"/>
              </a:solidFill>
              <a:latin typeface="Arial" panose="020B0604020202020204" pitchFamily="34" charset="0"/>
              <a:cs typeface="Arial" panose="020B0604020202020204" pitchFamily="34" charset="0"/>
            </a:endParaRPr>
          </a:p>
        </p:txBody>
      </p:sp>
      <p:pic>
        <p:nvPicPr>
          <p:cNvPr id="9" name="Computer screen" descr="Illustration of a computer screen, showing the words, Account Frozen">
            <a:extLst>
              <a:ext uri="{FF2B5EF4-FFF2-40B4-BE49-F238E27FC236}">
                <a16:creationId xmlns:a16="http://schemas.microsoft.com/office/drawing/2014/main" id="{82B0AD01-49B4-4B42-85DB-F95469B99E53}"/>
              </a:ext>
            </a:extLst>
          </p:cNvPr>
          <p:cNvPicPr>
            <a:picLocks noChangeAspect="1"/>
          </p:cNvPicPr>
          <p:nvPr/>
        </p:nvPicPr>
        <p:blipFill>
          <a:blip r:embed="rId2"/>
          <a:stretch>
            <a:fillRect/>
          </a:stretch>
        </p:blipFill>
        <p:spPr>
          <a:xfrm>
            <a:off x="6419850" y="1168400"/>
            <a:ext cx="4572000" cy="4572000"/>
          </a:xfrm>
          <a:prstGeom prst="rect">
            <a:avLst/>
          </a:prstGeom>
        </p:spPr>
      </p:pic>
      <p:sp>
        <p:nvSpPr>
          <p:cNvPr id="3" name="Title 2">
            <a:extLst>
              <a:ext uri="{FF2B5EF4-FFF2-40B4-BE49-F238E27FC236}">
                <a16:creationId xmlns:a16="http://schemas.microsoft.com/office/drawing/2014/main" id="{221D93B0-75E1-20F3-0F9A-89F80F020698}"/>
              </a:ext>
            </a:extLst>
          </p:cNvPr>
          <p:cNvSpPr>
            <a:spLocks noGrp="1"/>
          </p:cNvSpPr>
          <p:nvPr>
            <p:ph type="ctrTitle"/>
          </p:nvPr>
        </p:nvSpPr>
        <p:spPr>
          <a:xfrm>
            <a:off x="1524000" y="-159488"/>
            <a:ext cx="9144000" cy="159488"/>
          </a:xfrm>
        </p:spPr>
        <p:txBody>
          <a:bodyPr anchor="b"/>
          <a:lstStyle/>
          <a:p>
            <a:r>
              <a:rPr lang="en-GB" sz="800" b="0" dirty="0">
                <a:solidFill>
                  <a:schemeClr val="bg1"/>
                </a:solidFill>
              </a:rPr>
              <a:t>Slide 10</a:t>
            </a:r>
          </a:p>
        </p:txBody>
      </p:sp>
    </p:spTree>
    <p:extLst>
      <p:ext uri="{BB962C8B-B14F-4D97-AF65-F5344CB8AC3E}">
        <p14:creationId xmlns:p14="http://schemas.microsoft.com/office/powerpoint/2010/main" val="341762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Account closed image" descr="Account Closed message on a computer screen">
            <a:extLst>
              <a:ext uri="{FF2B5EF4-FFF2-40B4-BE49-F238E27FC236}">
                <a16:creationId xmlns:a16="http://schemas.microsoft.com/office/drawing/2014/main" id="{7C9D386F-47D5-0449-82B4-19188A1923BD}"/>
              </a:ext>
            </a:extLst>
          </p:cNvPr>
          <p:cNvGrpSpPr/>
          <p:nvPr/>
        </p:nvGrpSpPr>
        <p:grpSpPr>
          <a:xfrm>
            <a:off x="5242119" y="1435456"/>
            <a:ext cx="1689100" cy="3545698"/>
            <a:chOff x="3132453" y="1130355"/>
            <a:chExt cx="1689100" cy="3545698"/>
          </a:xfrm>
        </p:grpSpPr>
        <p:sp>
          <p:nvSpPr>
            <p:cNvPr id="43" name="TextBox 42">
              <a:extLst>
                <a:ext uri="{FF2B5EF4-FFF2-40B4-BE49-F238E27FC236}">
                  <a16:creationId xmlns:a16="http://schemas.microsoft.com/office/drawing/2014/main" id="{194408A9-E6BC-B143-A633-9CFA481D154E}"/>
                </a:ext>
              </a:extLst>
            </p:cNvPr>
            <p:cNvSpPr txBox="1"/>
            <p:nvPr/>
          </p:nvSpPr>
          <p:spPr>
            <a:xfrm>
              <a:off x="3192199" y="2795397"/>
              <a:ext cx="1557876" cy="1374735"/>
            </a:xfrm>
            <a:prstGeom prst="rect">
              <a:avLst/>
            </a:prstGeom>
            <a:noFill/>
          </p:spPr>
          <p:txBody>
            <a:bodyPr wrap="square" rtlCol="0">
              <a:spAutoFit/>
            </a:bodyPr>
            <a:lstStyle/>
            <a:p>
              <a:pPr>
                <a:spcBef>
                  <a:spcPts val="1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closed.</a:t>
              </a:r>
            </a:p>
            <a:p>
              <a:pPr>
                <a:spcBef>
                  <a:spcPts val="1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Unable to open another bank account.</a:t>
              </a:r>
              <a:endParaRPr lang="en-US" sz="1500" b="1" dirty="0">
                <a:solidFill>
                  <a:srgbClr val="363636"/>
                </a:solidFill>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E1711637-C26A-0044-8AF2-A4044EF088D5}"/>
                </a:ext>
              </a:extLst>
            </p:cNvPr>
            <p:cNvSpPr/>
            <p:nvPr/>
          </p:nvSpPr>
          <p:spPr>
            <a:xfrm>
              <a:off x="3132453"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F3C3A75B-A18A-E844-858A-838C151A7ACC}"/>
                </a:ext>
              </a:extLst>
            </p:cNvPr>
            <p:cNvSpPr/>
            <p:nvPr/>
          </p:nvSpPr>
          <p:spPr>
            <a:xfrm>
              <a:off x="3132453"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a:extLst>
                <a:ext uri="{FF2B5EF4-FFF2-40B4-BE49-F238E27FC236}">
                  <a16:creationId xmlns:a16="http://schemas.microsoft.com/office/drawing/2014/main" id="{FDD70269-AF2F-BB47-B263-E42D0B9980D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210985" y="1130355"/>
              <a:ext cx="1539089" cy="1539089"/>
            </a:xfrm>
            <a:prstGeom prst="rect">
              <a:avLst/>
            </a:prstGeom>
          </p:spPr>
        </p:pic>
      </p:grpSp>
      <p:grpSp>
        <p:nvGrpSpPr>
          <p:cNvPr id="29" name="Group 28">
            <a:extLst>
              <a:ext uri="{FF2B5EF4-FFF2-40B4-BE49-F238E27FC236}">
                <a16:creationId xmlns:a16="http://schemas.microsoft.com/office/drawing/2014/main" id="{F06CE85D-780D-0C45-A4C6-B4A2732606CF}"/>
              </a:ext>
              <a:ext uri="{C183D7F6-B498-43B3-948B-1728B52AA6E4}">
                <adec:decorative xmlns:adec="http://schemas.microsoft.com/office/drawing/2017/decorative" val="1"/>
              </a:ext>
            </a:extLst>
          </p:cNvPr>
          <p:cNvGrpSpPr/>
          <p:nvPr/>
        </p:nvGrpSpPr>
        <p:grpSpPr>
          <a:xfrm>
            <a:off x="7380904" y="1435456"/>
            <a:ext cx="1689100" cy="3545698"/>
            <a:chOff x="1042396" y="1130355"/>
            <a:chExt cx="1689100" cy="3545698"/>
          </a:xfrm>
        </p:grpSpPr>
        <p:sp>
          <p:nvSpPr>
            <p:cNvPr id="30" name="Rectangle 29">
              <a:extLst>
                <a:ext uri="{FF2B5EF4-FFF2-40B4-BE49-F238E27FC236}">
                  <a16:creationId xmlns:a16="http://schemas.microsoft.com/office/drawing/2014/main" id="{C3D045A1-C2DF-8F48-AA80-22894909A643}"/>
                </a:ext>
              </a:extLst>
            </p:cNvPr>
            <p:cNvSpPr/>
            <p:nvPr/>
          </p:nvSpPr>
          <p:spPr>
            <a:xfrm>
              <a:off x="1042396"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BCCB95BF-4A3C-6947-AA8D-920F975037C1}"/>
                </a:ext>
              </a:extLst>
            </p:cNvPr>
            <p:cNvSpPr txBox="1"/>
            <p:nvPr/>
          </p:nvSpPr>
          <p:spPr>
            <a:xfrm>
              <a:off x="1163505" y="2795397"/>
              <a:ext cx="1396364"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difficult to get a phone contract.</a:t>
              </a:r>
              <a:endParaRPr lang="en-US" sz="1500" b="1" dirty="0">
                <a:solidFill>
                  <a:srgbClr val="363636"/>
                </a:solidFill>
                <a:latin typeface="Arial" panose="020B060402020202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7A953B66-1DDE-AE4D-81B4-06977666546E}"/>
                </a:ext>
              </a:extLst>
            </p:cNvPr>
            <p:cNvSpPr/>
            <p:nvPr/>
          </p:nvSpPr>
          <p:spPr>
            <a:xfrm>
              <a:off x="1042396"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hone image">
              <a:extLst>
                <a:ext uri="{FF2B5EF4-FFF2-40B4-BE49-F238E27FC236}">
                  <a16:creationId xmlns:a16="http://schemas.microsoft.com/office/drawing/2014/main" id="{C6B7FAF7-CA85-EA43-A871-F81598C80D3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07630" y="1130355"/>
              <a:ext cx="1527517" cy="1539089"/>
            </a:xfrm>
            <a:prstGeom prst="rect">
              <a:avLst/>
            </a:prstGeom>
          </p:spPr>
        </p:pic>
      </p:grpSp>
      <p:sp>
        <p:nvSpPr>
          <p:cNvPr id="18" name="TextBox 17">
            <a:extLst>
              <a:ext uri="{FF2B5EF4-FFF2-40B4-BE49-F238E27FC236}">
                <a16:creationId xmlns:a16="http://schemas.microsoft.com/office/drawing/2014/main" id="{02ABE682-FDE9-4F47-8274-1FD2D60D1F5D}"/>
              </a:ext>
            </a:extLst>
          </p:cNvPr>
          <p:cNvSpPr txBox="1"/>
          <p:nvPr/>
        </p:nvSpPr>
        <p:spPr>
          <a:xfrm>
            <a:off x="860791" y="5239954"/>
            <a:ext cx="10467322" cy="797654"/>
          </a:xfrm>
          <a:prstGeom prst="rect">
            <a:avLst/>
          </a:prstGeom>
          <a:noFill/>
        </p:spPr>
        <p:txBody>
          <a:bodyPr wrap="square" rtlCol="0">
            <a:spAutoFit/>
          </a:bodyPr>
          <a:lstStyle/>
          <a:p>
            <a:pPr>
              <a:spcBef>
                <a:spcPts val="700"/>
              </a:spcBef>
            </a:pPr>
            <a:r>
              <a:rPr lang="en-GB" sz="2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criminals could have used the money for crimes that hurt lots of people:</a:t>
            </a:r>
          </a:p>
          <a:p>
            <a:pPr>
              <a:spcBef>
                <a:spcPts val="700"/>
              </a:spcBef>
            </a:pPr>
            <a:r>
              <a:rPr lang="en-GB" sz="2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Drugs. Buying or selling knives or guns. Lots of nasty crimes!</a:t>
            </a:r>
            <a:endParaRPr lang="en-US" sz="2000" b="1" dirty="0">
              <a:solidFill>
                <a:srgbClr val="363636"/>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82892A4D-FD60-924C-8AC8-B8B711C89835}"/>
              </a:ext>
              <a:ext uri="{C183D7F6-B498-43B3-948B-1728B52AA6E4}">
                <adec:decorative xmlns:adec="http://schemas.microsoft.com/office/drawing/2017/decorative" val="1"/>
              </a:ext>
            </a:extLst>
          </p:cNvPr>
          <p:cNvGrpSpPr/>
          <p:nvPr/>
        </p:nvGrpSpPr>
        <p:grpSpPr>
          <a:xfrm>
            <a:off x="9467236" y="1452510"/>
            <a:ext cx="1698135" cy="3545698"/>
            <a:chOff x="5239927" y="1130355"/>
            <a:chExt cx="1698135" cy="3545698"/>
          </a:xfrm>
        </p:grpSpPr>
        <p:sp>
          <p:nvSpPr>
            <p:cNvPr id="2" name="TextBox 1">
              <a:extLst>
                <a:ext uri="{FF2B5EF4-FFF2-40B4-BE49-F238E27FC236}">
                  <a16:creationId xmlns:a16="http://schemas.microsoft.com/office/drawing/2014/main" id="{77B54104-85F3-6543-B923-0ED3A63B2EB2}"/>
                </a:ext>
              </a:extLst>
            </p:cNvPr>
            <p:cNvSpPr txBox="1"/>
            <p:nvPr/>
          </p:nvSpPr>
          <p:spPr>
            <a:xfrm>
              <a:off x="5346369" y="2795397"/>
              <a:ext cx="1591693" cy="1477328"/>
            </a:xfrm>
            <a:prstGeom prst="rect">
              <a:avLst/>
            </a:prstGeom>
            <a:noFill/>
          </p:spPr>
          <p:txBody>
            <a:bodyPr wrap="square" rtlCol="0">
              <a:sp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Whe</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 he’s a bit older it will be difficult to get a student loan for college or university.</a:t>
              </a:r>
              <a:endParaRPr lang="en-US" sz="1500" b="1" dirty="0">
                <a:solidFill>
                  <a:srgbClr val="363636"/>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287D4AA4-54E6-3B40-9644-0150F9BC0049}"/>
                </a:ext>
              </a:extLst>
            </p:cNvPr>
            <p:cNvSpPr/>
            <p:nvPr/>
          </p:nvSpPr>
          <p:spPr>
            <a:xfrm>
              <a:off x="5239928"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F771ED8-7029-5044-A2C6-0B678D286354}"/>
                </a:ext>
              </a:extLst>
            </p:cNvPr>
            <p:cNvSpPr/>
            <p:nvPr/>
          </p:nvSpPr>
          <p:spPr>
            <a:xfrm>
              <a:off x="5239927"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Uni image">
              <a:extLst>
                <a:ext uri="{FF2B5EF4-FFF2-40B4-BE49-F238E27FC236}">
                  <a16:creationId xmlns:a16="http://schemas.microsoft.com/office/drawing/2014/main" id="{6F3AB0C9-E76A-9044-89DC-96753C3F5EF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314223" y="1130355"/>
              <a:ext cx="1539089" cy="1539089"/>
            </a:xfrm>
            <a:prstGeom prst="rect">
              <a:avLst/>
            </a:prstGeom>
          </p:spPr>
        </p:pic>
      </p:grpSp>
      <p:grpSp>
        <p:nvGrpSpPr>
          <p:cNvPr id="7" name="Group 6">
            <a:extLst>
              <a:ext uri="{FF2B5EF4-FFF2-40B4-BE49-F238E27FC236}">
                <a16:creationId xmlns:a16="http://schemas.microsoft.com/office/drawing/2014/main" id="{90FD436A-04D3-0A45-89F8-E453B261224C}"/>
              </a:ext>
              <a:ext uri="{C183D7F6-B498-43B3-948B-1728B52AA6E4}">
                <adec:decorative xmlns:adec="http://schemas.microsoft.com/office/drawing/2017/decorative" val="1"/>
              </a:ext>
            </a:extLst>
          </p:cNvPr>
          <p:cNvGrpSpPr/>
          <p:nvPr/>
        </p:nvGrpSpPr>
        <p:grpSpPr>
          <a:xfrm>
            <a:off x="941556" y="1435456"/>
            <a:ext cx="1774173" cy="3534126"/>
            <a:chOff x="9446167" y="1141927"/>
            <a:chExt cx="1774173" cy="3534126"/>
          </a:xfrm>
        </p:grpSpPr>
        <p:sp>
          <p:nvSpPr>
            <p:cNvPr id="16" name="TextBox 15">
              <a:extLst>
                <a:ext uri="{FF2B5EF4-FFF2-40B4-BE49-F238E27FC236}">
                  <a16:creationId xmlns:a16="http://schemas.microsoft.com/office/drawing/2014/main" id="{7514AC3D-3159-EB43-A071-BFC31F24CC49}"/>
                </a:ext>
              </a:extLst>
            </p:cNvPr>
            <p:cNvSpPr txBox="1"/>
            <p:nvPr/>
          </p:nvSpPr>
          <p:spPr>
            <a:xfrm>
              <a:off x="9531240" y="2795397"/>
              <a:ext cx="1689100" cy="784830"/>
            </a:xfrm>
            <a:prstGeom prst="rect">
              <a:avLst/>
            </a:prstGeom>
            <a:noFill/>
          </p:spPr>
          <p:txBody>
            <a:bodyPr wrap="square" rtlCol="0">
              <a:spAutoFit/>
            </a:bodyPr>
            <a:lstStyle/>
            <a:p>
              <a:pPr>
                <a:spcBef>
                  <a:spcPts val="2000"/>
                </a:spcBef>
              </a:pPr>
              <a:r>
                <a:rPr lang="en-GB" sz="1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He is putting himself and his family at risk.</a:t>
              </a:r>
              <a:endParaRPr lang="en-US" sz="1500" b="1" dirty="0">
                <a:solidFill>
                  <a:srgbClr val="363636"/>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AD26BDF4-B42E-564A-AB26-4710A96FB968}"/>
                </a:ext>
              </a:extLst>
            </p:cNvPr>
            <p:cNvSpPr/>
            <p:nvPr/>
          </p:nvSpPr>
          <p:spPr>
            <a:xfrm>
              <a:off x="9454877"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5D2533BE-CDE6-8148-9DAE-F292E58EC0C9}"/>
                </a:ext>
              </a:extLst>
            </p:cNvPr>
            <p:cNvSpPr/>
            <p:nvPr/>
          </p:nvSpPr>
          <p:spPr>
            <a:xfrm>
              <a:off x="9446167"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Family">
              <a:extLst>
                <a:ext uri="{FF2B5EF4-FFF2-40B4-BE49-F238E27FC236}">
                  <a16:creationId xmlns:a16="http://schemas.microsoft.com/office/drawing/2014/main" id="{7292D2E9-1FB6-0A42-80F1-A1C6379783F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31240" y="1141927"/>
              <a:ext cx="1539089" cy="1527517"/>
            </a:xfrm>
            <a:prstGeom prst="rect">
              <a:avLst/>
            </a:prstGeom>
          </p:spPr>
        </p:pic>
      </p:grpSp>
      <p:grpSp>
        <p:nvGrpSpPr>
          <p:cNvPr id="6" name="Group 5">
            <a:extLst>
              <a:ext uri="{FF2B5EF4-FFF2-40B4-BE49-F238E27FC236}">
                <a16:creationId xmlns:a16="http://schemas.microsoft.com/office/drawing/2014/main" id="{320DA3CA-FAE8-1848-8D3F-8DC51E06A249}"/>
              </a:ext>
              <a:ext uri="{C183D7F6-B498-43B3-948B-1728B52AA6E4}">
                <adec:decorative xmlns:adec="http://schemas.microsoft.com/office/drawing/2017/decorative" val="1"/>
              </a:ext>
            </a:extLst>
          </p:cNvPr>
          <p:cNvGrpSpPr/>
          <p:nvPr/>
        </p:nvGrpSpPr>
        <p:grpSpPr>
          <a:xfrm>
            <a:off x="3110048" y="1443983"/>
            <a:ext cx="1689101" cy="3534126"/>
            <a:chOff x="7338693" y="1141927"/>
            <a:chExt cx="1689101" cy="3534126"/>
          </a:xfrm>
        </p:grpSpPr>
        <p:sp>
          <p:nvSpPr>
            <p:cNvPr id="13" name="TextBox 12">
              <a:extLst>
                <a:ext uri="{FF2B5EF4-FFF2-40B4-BE49-F238E27FC236}">
                  <a16:creationId xmlns:a16="http://schemas.microsoft.com/office/drawing/2014/main" id="{44EA9BD4-2F4B-C549-AA28-6D833E603313}"/>
                </a:ext>
              </a:extLst>
            </p:cNvPr>
            <p:cNvSpPr txBox="1"/>
            <p:nvPr/>
          </p:nvSpPr>
          <p:spPr>
            <a:xfrm>
              <a:off x="7436934" y="2795397"/>
              <a:ext cx="1518911"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could be difficult to find a job when he leaves school.</a:t>
              </a:r>
            </a:p>
          </p:txBody>
        </p:sp>
        <p:sp>
          <p:nvSpPr>
            <p:cNvPr id="23" name="Rectangle 22">
              <a:extLst>
                <a:ext uri="{FF2B5EF4-FFF2-40B4-BE49-F238E27FC236}">
                  <a16:creationId xmlns:a16="http://schemas.microsoft.com/office/drawing/2014/main" id="{7E761BB4-7389-174E-B994-22ADEF2C788F}"/>
                </a:ext>
              </a:extLst>
            </p:cNvPr>
            <p:cNvSpPr/>
            <p:nvPr/>
          </p:nvSpPr>
          <p:spPr>
            <a:xfrm>
              <a:off x="7338694"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67BFD1D2-CB5A-5444-BB0D-8B0FF1FAA522}"/>
                </a:ext>
              </a:extLst>
            </p:cNvPr>
            <p:cNvSpPr/>
            <p:nvPr/>
          </p:nvSpPr>
          <p:spPr>
            <a:xfrm>
              <a:off x="7338693"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Job offer image">
              <a:extLst>
                <a:ext uri="{FF2B5EF4-FFF2-40B4-BE49-F238E27FC236}">
                  <a16:creationId xmlns:a16="http://schemas.microsoft.com/office/drawing/2014/main" id="{52202FA1-299F-7C4E-B349-4E55FE9179E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416756" y="1141927"/>
              <a:ext cx="1539089" cy="1527517"/>
            </a:xfrm>
            <a:prstGeom prst="rect">
              <a:avLst/>
            </a:prstGeom>
          </p:spPr>
        </p:pic>
      </p:grpSp>
      <p:sp>
        <p:nvSpPr>
          <p:cNvPr id="3" name="Title 2">
            <a:extLst>
              <a:ext uri="{FF2B5EF4-FFF2-40B4-BE49-F238E27FC236}">
                <a16:creationId xmlns:a16="http://schemas.microsoft.com/office/drawing/2014/main" id="{D7DDC0EF-E43A-F2F6-F6A4-7B46E4D40E5B}"/>
              </a:ext>
            </a:extLst>
          </p:cNvPr>
          <p:cNvSpPr txBox="1">
            <a:spLocks noGrp="1"/>
          </p:cNvSpPr>
          <p:nvPr>
            <p:ph type="title" idx="4294967295"/>
          </p:nvPr>
        </p:nvSpPr>
        <p:spPr>
          <a:xfrm>
            <a:off x="860791" y="782028"/>
            <a:ext cx="10467322"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700"/>
              </a:spcBef>
              <a:spcAft>
                <a:spcPts val="0"/>
              </a:spcAft>
              <a:buClrTx/>
              <a:buSzTx/>
              <a:buFontTx/>
              <a:buNone/>
              <a:tabLst/>
              <a:defRPr/>
            </a:pP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These are the consequences if Stirling </a:t>
            </a:r>
            <a:r>
              <a:rPr lang="en-GB" sz="2000" dirty="0">
                <a:latin typeface="Arial" panose="020B0604020202020204" pitchFamily="34" charset="0"/>
                <a:ea typeface="Calibri" panose="020F0502020204030204" pitchFamily="34" charset="0"/>
                <a:cs typeface="Arial" panose="020B0604020202020204" pitchFamily="34" charset="0"/>
              </a:rPr>
              <a:t>is tricked into becoming </a:t>
            </a: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 </a:t>
            </a:r>
            <a:r>
              <a:rPr lang="en-GB" sz="2000" dirty="0">
                <a:latin typeface="Arial" panose="020B0604020202020204" pitchFamily="34" charset="0"/>
                <a:ea typeface="Calibri" panose="020F0502020204030204" pitchFamily="34" charset="0"/>
                <a:cs typeface="Arial" panose="020B0604020202020204" pitchFamily="34" charset="0"/>
              </a:rPr>
              <a:t>money</a:t>
            </a: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 mule:</a:t>
            </a:r>
          </a:p>
        </p:txBody>
      </p:sp>
    </p:spTree>
    <p:extLst>
      <p:ext uri="{BB962C8B-B14F-4D97-AF65-F5344CB8AC3E}">
        <p14:creationId xmlns:p14="http://schemas.microsoft.com/office/powerpoint/2010/main" val="20732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8820DB-B8AB-514A-9F55-F93BE3527E37}"/>
              </a:ext>
            </a:extLst>
          </p:cNvPr>
          <p:cNvSpPr txBox="1">
            <a:spLocks noGrp="1"/>
          </p:cNvSpPr>
          <p:nvPr>
            <p:ph type="title" idx="4294967295"/>
          </p:nvPr>
        </p:nvSpPr>
        <p:spPr>
          <a:xfrm>
            <a:off x="0" y="76905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DF1979D0-E578-B04F-A9EA-B29CC57523E1}"/>
              </a:ext>
            </a:extLst>
          </p:cNvPr>
          <p:cNvGraphicFramePr>
            <a:graphicFrameLocks noGrp="1"/>
          </p:cNvGraphicFramePr>
          <p:nvPr>
            <p:extLst>
              <p:ext uri="{D42A27DB-BD31-4B8C-83A1-F6EECF244321}">
                <p14:modId xmlns:p14="http://schemas.microsoft.com/office/powerpoint/2010/main" val="1092333143"/>
              </p:ext>
            </p:extLst>
          </p:nvPr>
        </p:nvGraphicFramePr>
        <p:xfrm>
          <a:off x="1083373" y="1600200"/>
          <a:ext cx="10016025" cy="4402565"/>
        </p:xfrm>
        <a:graphic>
          <a:graphicData uri="http://schemas.openxmlformats.org/drawingml/2006/table">
            <a:tbl>
              <a:tblPr firstRow="1" bandRow="1">
                <a:tableStyleId>{5C22544A-7EE6-4342-B048-85BDC9FD1C3A}</a:tableStyleId>
              </a:tblPr>
              <a:tblGrid>
                <a:gridCol w="5034206">
                  <a:extLst>
                    <a:ext uri="{9D8B030D-6E8A-4147-A177-3AD203B41FA5}">
                      <a16:colId xmlns:a16="http://schemas.microsoft.com/office/drawing/2014/main" val="4164286556"/>
                    </a:ext>
                  </a:extLst>
                </a:gridCol>
                <a:gridCol w="4981819">
                  <a:extLst>
                    <a:ext uri="{9D8B030D-6E8A-4147-A177-3AD203B41FA5}">
                      <a16:colId xmlns:a16="http://schemas.microsoft.com/office/drawing/2014/main" val="1587377807"/>
                    </a:ext>
                  </a:extLst>
                </a:gridCol>
              </a:tblGrid>
              <a:tr h="761576">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1158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sz="1500" b="1" i="0" u="sng" dirty="0">
                          <a:solidFill>
                            <a:srgbClr val="363636"/>
                          </a:solidFill>
                          <a:latin typeface="Arial" panose="020B0604020202020204" pitchFamily="34" charset="0"/>
                          <a:cs typeface="Arial" panose="020B0604020202020204" pitchFamily="34" charset="0"/>
                        </a:rPr>
                        <a:t>Do</a:t>
                      </a:r>
                      <a:r>
                        <a:rPr lang="en-US" sz="1500" b="0" i="0" dirty="0">
                          <a:solidFill>
                            <a:srgbClr val="363636"/>
                          </a:solidFill>
                          <a:latin typeface="Arial" panose="020B0604020202020204" pitchFamily="34" charset="0"/>
                          <a:cs typeface="Arial" panose="020B0604020202020204" pitchFamily="34" charset="0"/>
                        </a:rPr>
                        <a:t> talk to a trusted adult if someone you do not know</a:t>
                      </a:r>
                      <a:br>
                        <a:rPr lang="en-US" sz="1500" b="0" i="0" dirty="0">
                          <a:solidFill>
                            <a:srgbClr val="363636"/>
                          </a:solidFill>
                          <a:latin typeface="Arial" panose="020B0604020202020204" pitchFamily="34" charset="0"/>
                          <a:cs typeface="Arial" panose="020B0604020202020204" pitchFamily="34" charset="0"/>
                        </a:rPr>
                      </a:br>
                      <a:r>
                        <a:rPr lang="en-US" sz="1500" b="0" i="0" dirty="0">
                          <a:solidFill>
                            <a:srgbClr val="363636"/>
                          </a:solidFill>
                          <a:latin typeface="Arial" panose="020B0604020202020204" pitchFamily="34" charset="0"/>
                          <a:cs typeface="Arial" panose="020B0604020202020204" pitchFamily="34" charset="0"/>
                        </a:rPr>
                        <a:t>in real life offers you money on social media.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accept money from someone you</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01158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a:t>
                      </a: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kern="1200" dirty="0">
                          <a:solidFill>
                            <a:srgbClr val="363636"/>
                          </a:solidFill>
                          <a:effectLst/>
                          <a:latin typeface="Arial" panose="020B0604020202020204" pitchFamily="34" charset="0"/>
                          <a:ea typeface="+mn-ea"/>
                          <a:cs typeface="Arial" panose="020B0604020202020204" pitchFamily="34" charset="0"/>
                        </a:rPr>
                        <a:t>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personal details 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617815">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u="none" kern="1200" dirty="0">
                          <a:solidFill>
                            <a:srgbClr val="363636"/>
                          </a:solidFill>
                          <a:effectLst/>
                          <a:latin typeface="Arial" panose="020B0604020202020204" pitchFamily="34" charset="0"/>
                          <a:ea typeface="+mn-ea"/>
                          <a:cs typeface="Arial" panose="020B0604020202020204" pitchFamily="34" charset="0"/>
                        </a:rPr>
                        <a:t> keep your bank account details secret.</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If you don’t have a bank account yet –</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that’s what you’ll need to do when you get one!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bank account details to</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622223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602248CA-1CCE-38A9-3670-218F4342B96C}"/>
              </a:ext>
            </a:extLst>
          </p:cNvPr>
          <p:cNvSpPr>
            <a:spLocks noGrp="1"/>
          </p:cNvSpPr>
          <p:nvPr>
            <p:ph type="title" idx="4294967295"/>
          </p:nvPr>
        </p:nvSpPr>
        <p:spPr>
          <a:xfrm>
            <a:off x="1524000" y="-159488"/>
            <a:ext cx="9144000" cy="1594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800" b="0" i="0" u="none" strike="noStrike" kern="1200" cap="none" spc="0" normalizeH="0" baseline="0" noProof="0" dirty="0">
                <a:ln>
                  <a:noFill/>
                </a:ln>
                <a:solidFill>
                  <a:schemeClr val="bg1"/>
                </a:solidFill>
                <a:effectLst/>
                <a:uLnTx/>
                <a:uFillTx/>
                <a:latin typeface="+mj-lt"/>
                <a:ea typeface="+mj-ea"/>
                <a:cs typeface="+mj-cs"/>
              </a:rPr>
              <a:t>Slide 13</a:t>
            </a:r>
          </a:p>
        </p:txBody>
      </p:sp>
      <p:sp>
        <p:nvSpPr>
          <p:cNvPr id="3" name="Title 1">
            <a:extLst>
              <a:ext uri="{FF2B5EF4-FFF2-40B4-BE49-F238E27FC236}">
                <a16:creationId xmlns:a16="http://schemas.microsoft.com/office/drawing/2014/main" id="{74581CA8-074E-8D58-2F23-5D728D31A4A2}"/>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4" name="Title 1">
            <a:extLst>
              <a:ext uri="{FF2B5EF4-FFF2-40B4-BE49-F238E27FC236}">
                <a16:creationId xmlns:a16="http://schemas.microsoft.com/office/drawing/2014/main" id="{8953AEB1-EC12-E739-F7E6-9F432CC7C3DB}"/>
              </a:ext>
            </a:extLst>
          </p:cNvPr>
          <p:cNvSpPr txBox="1">
            <a:spLocks/>
          </p:cNvSpPr>
          <p:nvPr/>
        </p:nvSpPr>
        <p:spPr>
          <a:xfrm>
            <a:off x="0" y="277261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2" name="Title 1">
            <a:extLst>
              <a:ext uri="{FF2B5EF4-FFF2-40B4-BE49-F238E27FC236}">
                <a16:creationId xmlns:a16="http://schemas.microsoft.com/office/drawing/2014/main" id="{DDFFF0A8-D570-9694-8AC0-FD0063557CE9}"/>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5" name="Rectangle 4">
            <a:extLst>
              <a:ext uri="{FF2B5EF4-FFF2-40B4-BE49-F238E27FC236}">
                <a16:creationId xmlns:a16="http://schemas.microsoft.com/office/drawing/2014/main" id="{1F113DFF-FBF5-2A9B-3BFB-85E5AC3FABB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Don't be fooled logo">
            <a:extLst>
              <a:ext uri="{FF2B5EF4-FFF2-40B4-BE49-F238E27FC236}">
                <a16:creationId xmlns:a16="http://schemas.microsoft.com/office/drawing/2014/main" id="{EE41946E-706A-E6B5-901E-3B33F418E53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4456C6C1-8B1F-99A0-D97A-844EC684B5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10" name="Picture 9">
            <a:extLst>
              <a:ext uri="{FF2B5EF4-FFF2-40B4-BE49-F238E27FC236}">
                <a16:creationId xmlns:a16="http://schemas.microsoft.com/office/drawing/2014/main" id="{20EE8D54-C087-C5E0-09C4-88F08F61F6E7}"/>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526514" y="2080219"/>
            <a:ext cx="6089553" cy="3380413"/>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We are going to find out about money mules.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How dangerous and damaging it is to become a money mule.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That being a money mule is illegal.</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How to avoid becoming a money mule.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Before we find out more about money mules, let’s remember our online safety rules.</a:t>
            </a:r>
          </a:p>
        </p:txBody>
      </p:sp>
      <p:sp>
        <p:nvSpPr>
          <p:cNvPr id="5" name="Title 4">
            <a:extLst>
              <a:ext uri="{FF2B5EF4-FFF2-40B4-BE49-F238E27FC236}">
                <a16:creationId xmlns:a16="http://schemas.microsoft.com/office/drawing/2014/main" id="{AD11E99E-C01D-D24D-993E-21D26B767410}"/>
              </a:ext>
            </a:extLst>
          </p:cNvPr>
          <p:cNvSpPr txBox="1">
            <a:spLocks noGrp="1"/>
          </p:cNvSpPr>
          <p:nvPr>
            <p:ph type="title" idx="4294967295"/>
          </p:nvPr>
        </p:nvSpPr>
        <p:spPr>
          <a:xfrm>
            <a:off x="0" y="953418"/>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Money Mules</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grpSp>
        <p:nvGrpSpPr>
          <p:cNvPr id="7" name="Money">
            <a:extLst>
              <a:ext uri="{FF2B5EF4-FFF2-40B4-BE49-F238E27FC236}">
                <a16:creationId xmlns:a16="http://schemas.microsoft.com/office/drawing/2014/main" id="{CE5B933E-DF1C-984E-B1A1-54098F16D59C}"/>
              </a:ext>
              <a:ext uri="{C183D7F6-B498-43B3-948B-1728B52AA6E4}">
                <adec:decorative xmlns:adec="http://schemas.microsoft.com/office/drawing/2017/decorative" val="1"/>
              </a:ext>
            </a:extLst>
          </p:cNvPr>
          <p:cNvGrpSpPr/>
          <p:nvPr/>
        </p:nvGrpSpPr>
        <p:grpSpPr>
          <a:xfrm>
            <a:off x="8275354" y="1673326"/>
            <a:ext cx="2564430" cy="3901606"/>
            <a:chOff x="7831241" y="1072857"/>
            <a:chExt cx="3000152" cy="4564527"/>
          </a:xfrm>
        </p:grpSpPr>
        <p:pic>
          <p:nvPicPr>
            <p:cNvPr id="8" name="Picture 7" descr="Logo&#10;&#10;Description automatically generated">
              <a:extLst>
                <a:ext uri="{FF2B5EF4-FFF2-40B4-BE49-F238E27FC236}">
                  <a16:creationId xmlns:a16="http://schemas.microsoft.com/office/drawing/2014/main" id="{EAA00B9D-D148-204B-ADDB-6ACFA9DC204A}"/>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E28A000B-5688-3846-BA49-36772FD254BE}"/>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BDE2BC6C-DE58-3E48-BCBC-0A85E6C2F160}"/>
                </a:ext>
              </a:extLst>
            </p:cNvPr>
            <p:cNvPicPr>
              <a:picLocks noChangeAspect="1"/>
            </p:cNvPicPr>
            <p:nvPr/>
          </p:nvPicPr>
          <p:blipFill>
            <a:blip r:embed="rId2"/>
            <a:stretch>
              <a:fillRect/>
            </a:stretch>
          </p:blipFill>
          <p:spPr>
            <a:xfrm>
              <a:off x="7920358" y="3855033"/>
              <a:ext cx="2598471" cy="1782351"/>
            </a:xfrm>
            <a:prstGeom prst="rect">
              <a:avLst/>
            </a:prstGeom>
          </p:spPr>
        </p:pic>
      </p:grpSp>
    </p:spTree>
    <p:extLst>
      <p:ext uri="{BB962C8B-B14F-4D97-AF65-F5344CB8AC3E}">
        <p14:creationId xmlns:p14="http://schemas.microsoft.com/office/powerpoint/2010/main" val="100385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4DDFB-C97F-6AFA-D645-E8A8AB939DB0}"/>
              </a:ext>
            </a:extLst>
          </p:cNvPr>
          <p:cNvSpPr>
            <a:spLocks noGrp="1"/>
          </p:cNvSpPr>
          <p:nvPr>
            <p:ph type="ctrTitle"/>
          </p:nvPr>
        </p:nvSpPr>
        <p:spPr>
          <a:xfrm>
            <a:off x="1524000" y="-2387600"/>
            <a:ext cx="9144000" cy="346149"/>
          </a:xfrm>
        </p:spPr>
        <p:txBody>
          <a:bodyPr anchor="b"/>
          <a:lstStyle/>
          <a:p>
            <a:r>
              <a:rPr lang="en-GB" sz="1000" b="0" dirty="0">
                <a:latin typeface="Arial" panose="020B0604020202020204" pitchFamily="34" charset="0"/>
                <a:cs typeface="Arial" panose="020B0604020202020204" pitchFamily="34" charset="0"/>
              </a:rPr>
              <a:t>Slide 3</a:t>
            </a:r>
          </a:p>
        </p:txBody>
      </p:sp>
      <p:sp>
        <p:nvSpPr>
          <p:cNvPr id="4" name="TextBox 3">
            <a:extLst>
              <a:ext uri="{FF2B5EF4-FFF2-40B4-BE49-F238E27FC236}">
                <a16:creationId xmlns:a16="http://schemas.microsoft.com/office/drawing/2014/main" id="{DA2EF65C-AE35-414C-8B12-95C64C43643F}"/>
              </a:ext>
            </a:extLst>
          </p:cNvPr>
          <p:cNvSpPr txBox="1"/>
          <p:nvPr/>
        </p:nvSpPr>
        <p:spPr>
          <a:xfrm>
            <a:off x="1498083" y="1007397"/>
            <a:ext cx="4788417" cy="5147969"/>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Someone you don’t know approaches you online and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asks for your home address.</a:t>
            </a:r>
          </a:p>
          <a:p>
            <a:pPr>
              <a:spcBef>
                <a:spcPts val="1500"/>
              </a:spcBef>
            </a:pPr>
            <a:r>
              <a:rPr lang="en-GB" sz="2100" b="1" dirty="0">
                <a:solidFill>
                  <a:srgbClr val="363636"/>
                </a:solidFill>
                <a:latin typeface="Arial" panose="020B0604020202020204" pitchFamily="34" charset="0"/>
                <a:cs typeface="Arial" panose="020B0604020202020204" pitchFamily="34" charset="0"/>
              </a:rPr>
              <a:t>Would you give it to them?</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 </a:t>
            </a:r>
          </a:p>
          <a:p>
            <a:pPr marL="180975" lvl="0" indent="-180975">
              <a:spcBef>
                <a:spcPts val="2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Keep your personal information safe.</a:t>
            </a:r>
            <a:br>
              <a:rPr lang="en-GB" dirty="0">
                <a:solidFill>
                  <a:srgbClr val="363636"/>
                </a:solidFill>
                <a:latin typeface="Arial" panose="020B0604020202020204" pitchFamily="34" charset="0"/>
                <a:cs typeface="Arial" panose="020B0604020202020204" pitchFamily="34" charset="0"/>
              </a:rPr>
            </a:br>
            <a:r>
              <a:rPr lang="en-GB" dirty="0">
                <a:solidFill>
                  <a:srgbClr val="363636"/>
                </a:solidFill>
                <a:latin typeface="Arial" panose="020B0604020202020204" pitchFamily="34" charset="0"/>
                <a:cs typeface="Arial" panose="020B0604020202020204" pitchFamily="34" charset="0"/>
              </a:rPr>
              <a:t>If you’re chatting online, keep your full name, your password and your home address </a:t>
            </a:r>
            <a:r>
              <a:rPr lang="en-GB" b="1" dirty="0">
                <a:solidFill>
                  <a:srgbClr val="363636"/>
                </a:solidFill>
                <a:latin typeface="Arial" panose="020B0604020202020204" pitchFamily="34" charset="0"/>
                <a:cs typeface="Arial" panose="020B0604020202020204" pitchFamily="34" charset="0"/>
              </a:rPr>
              <a:t>private</a:t>
            </a:r>
            <a:r>
              <a:rPr lang="en-GB" dirty="0">
                <a:solidFill>
                  <a:srgbClr val="363636"/>
                </a:solidFill>
                <a:latin typeface="Arial" panose="020B0604020202020204" pitchFamily="34" charset="0"/>
                <a:cs typeface="Arial" panose="020B0604020202020204" pitchFamily="34" charset="0"/>
              </a:rPr>
              <a:t>.</a:t>
            </a:r>
          </a:p>
          <a:p>
            <a:pPr marL="180975" lvl="0" indent="-180975">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Keep yourself safe: If someone you only know online asks to meet you, or asks for any personal information, do not respond, but tell a trusted adult at once.</a:t>
            </a:r>
          </a:p>
        </p:txBody>
      </p:sp>
      <p:pic>
        <p:nvPicPr>
          <p:cNvPr id="3" name="Compter" descr="Illustration of a computer screen with a message which reads, please send us your home address.">
            <a:extLst>
              <a:ext uri="{FF2B5EF4-FFF2-40B4-BE49-F238E27FC236}">
                <a16:creationId xmlns:a16="http://schemas.microsoft.com/office/drawing/2014/main" id="{DA0BFB1A-99FE-C146-83C3-D4893A297DD2}"/>
              </a:ext>
            </a:extLst>
          </p:cNvPr>
          <p:cNvPicPr>
            <a:picLocks noChangeAspect="1"/>
          </p:cNvPicPr>
          <p:nvPr/>
        </p:nvPicPr>
        <p:blipFill>
          <a:blip r:embed="rId2"/>
          <a:stretch>
            <a:fillRect/>
          </a:stretch>
        </p:blipFill>
        <p:spPr>
          <a:xfrm>
            <a:off x="6419850" y="1167608"/>
            <a:ext cx="4608512" cy="4608512"/>
          </a:xfrm>
          <a:prstGeom prst="rect">
            <a:avLst/>
          </a:prstGeom>
        </p:spPr>
      </p:pic>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E06F4-833A-EA0B-1BC9-7FFBC3FA33D0}"/>
              </a:ext>
            </a:extLst>
          </p:cNvPr>
          <p:cNvSpPr>
            <a:spLocks noGrp="1"/>
          </p:cNvSpPr>
          <p:nvPr>
            <p:ph type="ctrTitle"/>
          </p:nvPr>
        </p:nvSpPr>
        <p:spPr>
          <a:xfrm>
            <a:off x="1524000" y="-202020"/>
            <a:ext cx="9144000" cy="202019"/>
          </a:xfrm>
        </p:spPr>
        <p:txBody>
          <a:bodyPr anchor="b"/>
          <a:lstStyle/>
          <a:p>
            <a:r>
              <a:rPr lang="en-GB" sz="800" b="0" dirty="0">
                <a:solidFill>
                  <a:schemeClr val="bg1"/>
                </a:solidFill>
                <a:latin typeface="Arial" panose="020B0604020202020204" pitchFamily="34" charset="0"/>
                <a:cs typeface="Arial" panose="020B0604020202020204" pitchFamily="34" charset="0"/>
              </a:rPr>
              <a:t>Slide 4</a:t>
            </a:r>
          </a:p>
        </p:txBody>
      </p:sp>
      <p:sp>
        <p:nvSpPr>
          <p:cNvPr id="5" name="TextBox 4">
            <a:extLst>
              <a:ext uri="{FF2B5EF4-FFF2-40B4-BE49-F238E27FC236}">
                <a16:creationId xmlns:a16="http://schemas.microsoft.com/office/drawing/2014/main" id="{6A2D277E-4770-8F44-839B-4B6A98B882F1}"/>
              </a:ext>
            </a:extLst>
          </p:cNvPr>
          <p:cNvSpPr txBox="1"/>
          <p:nvPr/>
        </p:nvSpPr>
        <p:spPr>
          <a:xfrm>
            <a:off x="1505966" y="943960"/>
            <a:ext cx="4913884" cy="5147969"/>
          </a:xfrm>
          <a:prstGeom prst="rect">
            <a:avLst/>
          </a:prstGeom>
          <a:noFill/>
        </p:spPr>
        <p:txBody>
          <a:bodyPr wrap="square" rtlCol="0">
            <a:noAutofit/>
          </a:bodyPr>
          <a:lstStyle/>
          <a:p>
            <a:pPr lvl="0">
              <a:spcBef>
                <a:spcPts val="1500"/>
              </a:spcBef>
            </a:pPr>
            <a:r>
              <a:rPr lang="en-GB" sz="2100" b="1" dirty="0">
                <a:solidFill>
                  <a:srgbClr val="363636"/>
                </a:solidFill>
                <a:latin typeface="Arial" panose="020B0604020202020204" pitchFamily="34" charset="0"/>
                <a:cs typeface="Arial" panose="020B0604020202020204" pitchFamily="34" charset="0"/>
              </a:rPr>
              <a:t>If someone you don’t know asks</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for your computer password,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would you give it to them?</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a:t>
            </a:r>
          </a:p>
          <a:p>
            <a:pPr>
              <a:spcBef>
                <a:spcPts val="1500"/>
              </a:spcBef>
            </a:pPr>
            <a:r>
              <a:rPr lang="en-GB" sz="2100" b="1" dirty="0">
                <a:solidFill>
                  <a:srgbClr val="363636"/>
                </a:solidFill>
                <a:latin typeface="Arial" panose="020B0604020202020204" pitchFamily="34" charset="0"/>
                <a:cs typeface="Arial" panose="020B0604020202020204" pitchFamily="34" charset="0"/>
              </a:rPr>
              <a:t>You wouldn’t ever give out your computer passwords. </a:t>
            </a:r>
          </a:p>
          <a:p>
            <a:pPr>
              <a:spcBef>
                <a:spcPts val="1500"/>
              </a:spcBef>
            </a:pPr>
            <a:endParaRPr lang="en-GB" sz="1200" b="1" dirty="0">
              <a:solidFill>
                <a:srgbClr val="363636"/>
              </a:solidFill>
              <a:latin typeface="Arial" panose="020B0604020202020204" pitchFamily="34" charset="0"/>
              <a:cs typeface="Arial" panose="020B0604020202020204" pitchFamily="34" charset="0"/>
            </a:endParaRPr>
          </a:p>
          <a:p>
            <a:pPr marL="223838" lvl="0" indent="-223838">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Even people you know shouldn’t be asking you for your passwords. Never mind someone you don’t know.</a:t>
            </a:r>
          </a:p>
          <a:p>
            <a:pPr marL="223838" lvl="0" indent="-223838">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It’s very important that your </a:t>
            </a:r>
            <a:r>
              <a:rPr lang="en-GB" b="1" dirty="0">
                <a:solidFill>
                  <a:srgbClr val="363636"/>
                </a:solidFill>
                <a:latin typeface="Arial" panose="020B0604020202020204" pitchFamily="34" charset="0"/>
                <a:cs typeface="Arial" panose="020B0604020202020204" pitchFamily="34" charset="0"/>
              </a:rPr>
              <a:t>private information</a:t>
            </a:r>
            <a:r>
              <a:rPr lang="en-GB" dirty="0">
                <a:solidFill>
                  <a:srgbClr val="363636"/>
                </a:solidFill>
                <a:latin typeface="Arial" panose="020B0604020202020204" pitchFamily="34" charset="0"/>
                <a:cs typeface="Arial" panose="020B0604020202020204" pitchFamily="34" charset="0"/>
              </a:rPr>
              <a:t> stays </a:t>
            </a:r>
            <a:r>
              <a:rPr lang="en-GB" b="1" dirty="0">
                <a:solidFill>
                  <a:srgbClr val="363636"/>
                </a:solidFill>
                <a:latin typeface="Arial" panose="020B0604020202020204" pitchFamily="34" charset="0"/>
                <a:cs typeface="Arial" panose="020B0604020202020204" pitchFamily="34" charset="0"/>
              </a:rPr>
              <a:t>private</a:t>
            </a:r>
            <a:r>
              <a:rPr lang="en-GB" dirty="0">
                <a:solidFill>
                  <a:srgbClr val="363636"/>
                </a:solidFill>
                <a:latin typeface="Arial" panose="020B0604020202020204" pitchFamily="34" charset="0"/>
                <a:cs typeface="Arial" panose="020B0604020202020204" pitchFamily="34" charset="0"/>
              </a:rPr>
              <a:t>.</a:t>
            </a:r>
          </a:p>
        </p:txBody>
      </p:sp>
      <p:pic>
        <p:nvPicPr>
          <p:cNvPr id="4" name="Computer" descr="llustration of a computer screen with a message which reads, please send us your computer password.">
            <a:extLst>
              <a:ext uri="{FF2B5EF4-FFF2-40B4-BE49-F238E27FC236}">
                <a16:creationId xmlns:a16="http://schemas.microsoft.com/office/drawing/2014/main" id="{E3338964-EBDB-0F48-8891-4F29C4B324CC}"/>
              </a:ext>
            </a:extLst>
          </p:cNvPr>
          <p:cNvPicPr>
            <a:picLocks noChangeAspect="1"/>
          </p:cNvPicPr>
          <p:nvPr/>
        </p:nvPicPr>
        <p:blipFill>
          <a:blip r:embed="rId2"/>
          <a:stretch>
            <a:fillRect/>
          </a:stretch>
        </p:blipFill>
        <p:spPr>
          <a:xfrm>
            <a:off x="6426994" y="1168003"/>
            <a:ext cx="4600972" cy="4600972"/>
          </a:xfrm>
          <a:prstGeom prst="rect">
            <a:avLst/>
          </a:prstGeom>
        </p:spPr>
      </p:pic>
    </p:spTree>
    <p:extLst>
      <p:ext uri="{BB962C8B-B14F-4D97-AF65-F5344CB8AC3E}">
        <p14:creationId xmlns:p14="http://schemas.microsoft.com/office/powerpoint/2010/main" val="10834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5" y="928862"/>
            <a:ext cx="5825001" cy="5215279"/>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If a stranger offers you money or a valuable item, either in person or on social media, what would you do?</a:t>
            </a:r>
          </a:p>
          <a:p>
            <a:pPr>
              <a:spcBef>
                <a:spcPts val="1500"/>
              </a:spcBef>
            </a:pPr>
            <a:r>
              <a:rPr lang="en-GB" sz="2100" b="1" dirty="0">
                <a:solidFill>
                  <a:srgbClr val="363636"/>
                </a:solidFill>
                <a:latin typeface="Arial" panose="020B0604020202020204" pitchFamily="34" charset="0"/>
                <a:cs typeface="Arial" panose="020B0604020202020204" pitchFamily="34" charset="0"/>
              </a:rPr>
              <a:t>Would you take it? </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a:t>
            </a:r>
          </a:p>
          <a:p>
            <a:pPr>
              <a:spcBef>
                <a:spcPts val="1500"/>
              </a:spcBef>
            </a:pPr>
            <a:r>
              <a:rPr lang="en-GB" sz="2100" dirty="0">
                <a:solidFill>
                  <a:srgbClr val="363636"/>
                </a:solidFill>
                <a:latin typeface="Arial" panose="020B0604020202020204" pitchFamily="34" charset="0"/>
                <a:cs typeface="Arial" panose="020B0604020202020204" pitchFamily="34" charset="0"/>
              </a:rPr>
              <a:t>You would </a:t>
            </a:r>
            <a:r>
              <a:rPr lang="en-GB" sz="2100" b="1" i="1" dirty="0">
                <a:solidFill>
                  <a:srgbClr val="363636"/>
                </a:solidFill>
                <a:latin typeface="Arial" panose="020B0604020202020204" pitchFamily="34" charset="0"/>
                <a:cs typeface="Arial" panose="020B0604020202020204" pitchFamily="34" charset="0"/>
              </a:rPr>
              <a:t>not</a:t>
            </a:r>
            <a:r>
              <a:rPr lang="en-GB" sz="2100" dirty="0">
                <a:solidFill>
                  <a:srgbClr val="363636"/>
                </a:solidFill>
                <a:latin typeface="Arial" panose="020B0604020202020204" pitchFamily="34" charset="0"/>
                <a:cs typeface="Arial" panose="020B0604020202020204" pitchFamily="34" charset="0"/>
              </a:rPr>
              <a:t> take it.</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where the money or valuable item has come from. </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why the stranger is giving it to you or paying money into your bank account.</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what the stranger might want in return.</a:t>
            </a:r>
          </a:p>
          <a:p>
            <a:pPr marL="223838" lvl="0" indent="-223838">
              <a:spcBef>
                <a:spcPts val="1000"/>
              </a:spcBef>
              <a:buFont typeface="Arial" panose="020B0604020202020204" pitchFamily="34" charset="0"/>
              <a:buChar char="•"/>
            </a:pPr>
            <a:endParaRPr lang="en-GB" dirty="0">
              <a:solidFill>
                <a:srgbClr val="363636"/>
              </a:solidFill>
              <a:latin typeface="Arial" panose="020B0604020202020204" pitchFamily="34" charset="0"/>
              <a:cs typeface="Arial" panose="020B0604020202020204" pitchFamily="34" charset="0"/>
            </a:endParaRPr>
          </a:p>
        </p:txBody>
      </p:sp>
      <p:grpSp>
        <p:nvGrpSpPr>
          <p:cNvPr id="3" name="Money">
            <a:extLst>
              <a:ext uri="{FF2B5EF4-FFF2-40B4-BE49-F238E27FC236}">
                <a16:creationId xmlns:a16="http://schemas.microsoft.com/office/drawing/2014/main" id="{16A903DF-A71C-D149-AA21-ECE8F068FC48}"/>
              </a:ext>
              <a:ext uri="{C183D7F6-B498-43B3-948B-1728B52AA6E4}">
                <adec:decorative xmlns:adec="http://schemas.microsoft.com/office/drawing/2017/decorative" val="1"/>
              </a:ext>
            </a:extLst>
          </p:cNvPr>
          <p:cNvGrpSpPr/>
          <p:nvPr/>
        </p:nvGrpSpPr>
        <p:grpSpPr>
          <a:xfrm>
            <a:off x="7662540" y="1128979"/>
            <a:ext cx="3023495" cy="4600042"/>
            <a:chOff x="7831241" y="1072857"/>
            <a:chExt cx="3000152" cy="4564527"/>
          </a:xfrm>
        </p:grpSpPr>
        <p:pic>
          <p:nvPicPr>
            <p:cNvPr id="4" name="Picture 3" descr="Logo&#10;&#10;Description automatically generated">
              <a:extLst>
                <a:ext uri="{FF2B5EF4-FFF2-40B4-BE49-F238E27FC236}">
                  <a16:creationId xmlns:a16="http://schemas.microsoft.com/office/drawing/2014/main" id="{CD5050F9-F10B-EC4A-AE4A-F6D72DE56383}"/>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6" name="Picture 5" descr="Logo&#10;&#10;Description automatically generated">
              <a:extLst>
                <a:ext uri="{FF2B5EF4-FFF2-40B4-BE49-F238E27FC236}">
                  <a16:creationId xmlns:a16="http://schemas.microsoft.com/office/drawing/2014/main" id="{CC169C79-0EFE-2A4F-88B3-552463B88D52}"/>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7" name="Picture 6" descr="Logo&#10;&#10;Description automatically generated">
              <a:extLst>
                <a:ext uri="{FF2B5EF4-FFF2-40B4-BE49-F238E27FC236}">
                  <a16:creationId xmlns:a16="http://schemas.microsoft.com/office/drawing/2014/main" id="{1BEF857B-8354-3E4D-A845-72B4F3EC24DB}"/>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E4AC55AC-44A2-716A-C0CA-F79C25408D1D}"/>
              </a:ext>
            </a:extLst>
          </p:cNvPr>
          <p:cNvSpPr>
            <a:spLocks noGrp="1"/>
          </p:cNvSpPr>
          <p:nvPr>
            <p:ph type="ctrTitle"/>
          </p:nvPr>
        </p:nvSpPr>
        <p:spPr>
          <a:xfrm>
            <a:off x="1524000" y="-170122"/>
            <a:ext cx="9144000" cy="170121"/>
          </a:xfrm>
        </p:spPr>
        <p:txBody>
          <a:bodyPr anchor="b"/>
          <a:lstStyle/>
          <a:p>
            <a:r>
              <a:rPr lang="en-GB" sz="800" b="0" dirty="0">
                <a:solidFill>
                  <a:schemeClr val="bg1"/>
                </a:solidFill>
                <a:latin typeface="Arial" panose="020B0604020202020204" pitchFamily="34" charset="0"/>
                <a:cs typeface="Arial" panose="020B0604020202020204" pitchFamily="34" charset="0"/>
              </a:rPr>
              <a:t>Slide 5</a:t>
            </a:r>
          </a:p>
        </p:txBody>
      </p:sp>
    </p:spTree>
    <p:extLst>
      <p:ext uri="{BB962C8B-B14F-4D97-AF65-F5344CB8AC3E}">
        <p14:creationId xmlns:p14="http://schemas.microsoft.com/office/powerpoint/2010/main" val="60559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oy at desk">
            <a:extLst>
              <a:ext uri="{FF2B5EF4-FFF2-40B4-BE49-F238E27FC236}">
                <a16:creationId xmlns:a16="http://schemas.microsoft.com/office/drawing/2014/main" id="{1D4FC3F9-7A5D-024E-8B6A-8449B2229932}"/>
              </a:ext>
              <a:ext uri="{C183D7F6-B498-43B3-948B-1728B52AA6E4}">
                <adec:decorative xmlns:adec="http://schemas.microsoft.com/office/drawing/2017/decorative" val="1"/>
              </a:ext>
            </a:extLst>
          </p:cNvPr>
          <p:cNvPicPr>
            <a:picLocks noChangeAspect="1"/>
          </p:cNvPicPr>
          <p:nvPr/>
        </p:nvPicPr>
        <p:blipFill rotWithShape="1">
          <a:blip r:embed="rId2"/>
          <a:srcRect/>
          <a:stretch/>
        </p:blipFill>
        <p:spPr>
          <a:xfrm>
            <a:off x="6515101" y="1641617"/>
            <a:ext cx="3855075" cy="3855075"/>
          </a:xfrm>
          <a:prstGeom prst="ellipse">
            <a:avLst/>
          </a:prstGeom>
          <a:ln w="57150">
            <a:solidFill>
              <a:schemeClr val="bg1"/>
            </a:solidFill>
          </a:ln>
        </p:spPr>
      </p:pic>
      <p:sp>
        <p:nvSpPr>
          <p:cNvPr id="2" name="Title 1">
            <a:extLst>
              <a:ext uri="{FF2B5EF4-FFF2-40B4-BE49-F238E27FC236}">
                <a16:creationId xmlns:a16="http://schemas.microsoft.com/office/drawing/2014/main" id="{8D962879-2CBE-2993-699C-22A99F8FD38F}"/>
              </a:ext>
            </a:extLst>
          </p:cNvPr>
          <p:cNvSpPr>
            <a:spLocks noGrp="1"/>
          </p:cNvSpPr>
          <p:nvPr>
            <p:ph type="ctrTitle"/>
          </p:nvPr>
        </p:nvSpPr>
        <p:spPr>
          <a:xfrm>
            <a:off x="1524000" y="-212652"/>
            <a:ext cx="9144000" cy="212651"/>
          </a:xfrm>
        </p:spPr>
        <p:txBody>
          <a:bodyPr anchor="b"/>
          <a:lstStyle/>
          <a:p>
            <a:r>
              <a:rPr lang="en-GB" sz="800" b="0" dirty="0">
                <a:solidFill>
                  <a:schemeClr val="bg1"/>
                </a:solidFill>
                <a:latin typeface="Arial" panose="020B0604020202020204" pitchFamily="34" charset="0"/>
                <a:cs typeface="Arial" panose="020B0604020202020204" pitchFamily="34" charset="0"/>
              </a:rPr>
              <a:t>Slide 6</a:t>
            </a:r>
          </a:p>
        </p:txBody>
      </p:sp>
      <p:pic>
        <p:nvPicPr>
          <p:cNvPr id="8" name="Phone with ad" descr="Illustration of a smartphone displaying the message from Ritchiexx0098, which reads, Do you want to earn some quick and easy money?">
            <a:extLst>
              <a:ext uri="{FF2B5EF4-FFF2-40B4-BE49-F238E27FC236}">
                <a16:creationId xmlns:a16="http://schemas.microsoft.com/office/drawing/2014/main" id="{400B2686-A44C-D843-A9D9-40134C1AE7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895840">
            <a:off x="9196801" y="2608449"/>
            <a:ext cx="1701963" cy="3286549"/>
          </a:xfrm>
          <a:prstGeom prst="rect">
            <a:avLst/>
          </a:prstGeom>
        </p:spPr>
      </p:pic>
      <p:sp>
        <p:nvSpPr>
          <p:cNvPr id="5" name="TextBox 4">
            <a:extLst>
              <a:ext uri="{FF2B5EF4-FFF2-40B4-BE49-F238E27FC236}">
                <a16:creationId xmlns:a16="http://schemas.microsoft.com/office/drawing/2014/main" id="{6A2D277E-4770-8F44-839B-4B6A98B882F1}"/>
              </a:ext>
            </a:extLst>
          </p:cNvPr>
          <p:cNvSpPr txBox="1"/>
          <p:nvPr/>
        </p:nvSpPr>
        <p:spPr>
          <a:xfrm>
            <a:off x="1498710" y="1598704"/>
            <a:ext cx="5016390" cy="4491924"/>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Stirling receives a message from a stranger on social media, asking him if he wants to earn some quick and easy money.  </a:t>
            </a:r>
          </a:p>
          <a:p>
            <a:pPr>
              <a:spcBef>
                <a:spcPts val="1500"/>
              </a:spcBef>
            </a:pPr>
            <a:r>
              <a:rPr lang="en-GB" sz="2100" b="1" dirty="0">
                <a:solidFill>
                  <a:srgbClr val="363636"/>
                </a:solidFill>
                <a:latin typeface="Arial" panose="020B0604020202020204" pitchFamily="34" charset="0"/>
                <a:cs typeface="Arial" panose="020B0604020202020204" pitchFamily="34" charset="0"/>
              </a:rPr>
              <a:t>All he has to do is accept some money into his bank account. Then he needs to transfer most of it to someone else. He can then keep some of the money for himself.</a:t>
            </a:r>
          </a:p>
          <a:p>
            <a:pPr>
              <a:spcBef>
                <a:spcPts val="1500"/>
              </a:spcBef>
            </a:pPr>
            <a:r>
              <a:rPr lang="en-GB" sz="2100" b="1" dirty="0">
                <a:solidFill>
                  <a:srgbClr val="363636"/>
                </a:solidFill>
                <a:latin typeface="Arial" panose="020B0604020202020204" pitchFamily="34" charset="0"/>
                <a:cs typeface="Arial" panose="020B0604020202020204" pitchFamily="34" charset="0"/>
              </a:rPr>
              <a:t>It looks too good to be true!</a:t>
            </a:r>
          </a:p>
          <a:p>
            <a:pPr>
              <a:spcBef>
                <a:spcPts val="1500"/>
              </a:spcBef>
            </a:pPr>
            <a:r>
              <a:rPr lang="en-GB" sz="2100" b="1" dirty="0">
                <a:solidFill>
                  <a:srgbClr val="363636"/>
                </a:solidFill>
                <a:latin typeface="Arial" panose="020B0604020202020204" pitchFamily="34" charset="0"/>
                <a:cs typeface="Arial" panose="020B0604020202020204" pitchFamily="34" charset="0"/>
              </a:rPr>
              <a:t>And it is too good to be true.</a:t>
            </a:r>
          </a:p>
          <a:p>
            <a:pPr marL="223838" lvl="0" indent="-223838">
              <a:spcBef>
                <a:spcPts val="1000"/>
              </a:spcBef>
              <a:buFont typeface="Arial" panose="020B0604020202020204" pitchFamily="34" charset="0"/>
              <a:buChar char="•"/>
            </a:pPr>
            <a:endParaRPr lang="en-GB" dirty="0">
              <a:solidFill>
                <a:srgbClr val="363636"/>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55CD3931-99ED-C140-912E-C7D38B0D196A}"/>
              </a:ext>
            </a:extLst>
          </p:cNvPr>
          <p:cNvSpPr txBox="1"/>
          <p:nvPr/>
        </p:nvSpPr>
        <p:spPr>
          <a:xfrm>
            <a:off x="1498710" y="868302"/>
            <a:ext cx="9676274" cy="723275"/>
          </a:xfrm>
          <a:prstGeom prst="rect">
            <a:avLst/>
          </a:prstGeom>
          <a:noFill/>
        </p:spPr>
        <p:txBody>
          <a:bodyPr wrap="square" rtlCol="0">
            <a:spAutoFit/>
          </a:bodyPr>
          <a:lstStyle/>
          <a:p>
            <a:r>
              <a:rPr lang="en-GB" sz="2100" dirty="0">
                <a:solidFill>
                  <a:srgbClr val="363636"/>
                </a:solidFill>
                <a:latin typeface="Arial" panose="020B0604020202020204" pitchFamily="34" charset="0"/>
                <a:cs typeface="Arial" panose="020B0604020202020204" pitchFamily="34" charset="0"/>
              </a:rPr>
              <a:t>Years 5 and 6 are going to learn about a 14-year-old boy called Stirling.</a:t>
            </a:r>
          </a:p>
          <a:p>
            <a:endParaRPr lang="en-US" sz="2000" dirty="0"/>
          </a:p>
        </p:txBody>
      </p:sp>
    </p:spTree>
    <p:extLst>
      <p:ext uri="{BB962C8B-B14F-4D97-AF65-F5344CB8AC3E}">
        <p14:creationId xmlns:p14="http://schemas.microsoft.com/office/powerpoint/2010/main" val="81213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CE71AC-7650-2960-96F5-10925674ECCB}"/>
              </a:ext>
            </a:extLst>
          </p:cNvPr>
          <p:cNvSpPr>
            <a:spLocks noGrp="1"/>
          </p:cNvSpPr>
          <p:nvPr>
            <p:ph type="ctrTitle"/>
          </p:nvPr>
        </p:nvSpPr>
        <p:spPr>
          <a:xfrm>
            <a:off x="1524000" y="-180754"/>
            <a:ext cx="9144000" cy="180753"/>
          </a:xfrm>
        </p:spPr>
        <p:txBody>
          <a:bodyPr anchor="b"/>
          <a:lstStyle/>
          <a:p>
            <a:r>
              <a:rPr lang="en-GB" sz="800" b="0" dirty="0">
                <a:solidFill>
                  <a:schemeClr val="bg1"/>
                </a:solidFill>
                <a:latin typeface="Arial" panose="020B0604020202020204" pitchFamily="34" charset="0"/>
                <a:cs typeface="Arial" panose="020B0604020202020204" pitchFamily="34" charset="0"/>
              </a:rPr>
              <a:t>Slide 7</a:t>
            </a:r>
          </a:p>
        </p:txBody>
      </p:sp>
      <p:pic>
        <p:nvPicPr>
          <p:cNvPr id="8" name="Blank phone" descr="A phone with a message">
            <a:extLst>
              <a:ext uri="{FF2B5EF4-FFF2-40B4-BE49-F238E27FC236}">
                <a16:creationId xmlns:a16="http://schemas.microsoft.com/office/drawing/2014/main" id="{C6F03F3F-E778-4349-941F-BF3E3B3AD1FE}"/>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7451109" y="928408"/>
            <a:ext cx="2583096" cy="4988558"/>
          </a:xfrm>
          <a:prstGeom prst="rect">
            <a:avLst/>
          </a:prstGeom>
        </p:spPr>
      </p:pic>
      <p:pic>
        <p:nvPicPr>
          <p:cNvPr id="11" name="Message Do you want">
            <a:extLst>
              <a:ext uri="{FF2B5EF4-FFF2-40B4-BE49-F238E27FC236}">
                <a16:creationId xmlns:a16="http://schemas.microsoft.com/office/drawing/2014/main" id="{C3D01A22-F20B-9346-9187-A134C2240AC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21596622">
            <a:off x="7688645" y="2475499"/>
            <a:ext cx="2068555" cy="2437940"/>
          </a:xfrm>
          <a:prstGeom prst="rect">
            <a:avLst/>
          </a:prstGeom>
        </p:spPr>
      </p:pic>
      <p:sp>
        <p:nvSpPr>
          <p:cNvPr id="2" name="TextBox 1">
            <a:extLst>
              <a:ext uri="{FF2B5EF4-FFF2-40B4-BE49-F238E27FC236}">
                <a16:creationId xmlns:a16="http://schemas.microsoft.com/office/drawing/2014/main" id="{50987AD4-484F-AB41-960F-E81B08B2C592}"/>
              </a:ext>
            </a:extLst>
          </p:cNvPr>
          <p:cNvSpPr txBox="1"/>
          <p:nvPr/>
        </p:nvSpPr>
        <p:spPr>
          <a:xfrm>
            <a:off x="1506443" y="1564463"/>
            <a:ext cx="5111527" cy="3770263"/>
          </a:xfrm>
          <a:prstGeom prst="rect">
            <a:avLst/>
          </a:prstGeom>
          <a:noFill/>
        </p:spPr>
        <p:txBody>
          <a:bodyPr wrap="square" rtlCol="0">
            <a:spAutoFit/>
          </a:bodyPr>
          <a:lstStyle/>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stranger sending the tempting message is a criminal.</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They make their money through crimes like fraud and </a:t>
            </a:r>
            <a:r>
              <a:rPr lang="en-GB" sz="2100" b="1" u="sng"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scams</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scam is when a criminal cheats someone into giving them money.</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person they cheated and stole from could be a friend, a neighbour</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or a member of your family.</a:t>
            </a:r>
            <a:endParaRPr lang="en-US" sz="2100" b="1"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987AD4-484F-AB41-960F-E81B08B2C592}"/>
              </a:ext>
            </a:extLst>
          </p:cNvPr>
          <p:cNvSpPr txBox="1"/>
          <p:nvPr/>
        </p:nvSpPr>
        <p:spPr>
          <a:xfrm>
            <a:off x="1489737" y="947869"/>
            <a:ext cx="6488403" cy="4985980"/>
          </a:xfrm>
          <a:prstGeom prst="rect">
            <a:avLst/>
          </a:prstGeom>
          <a:noFill/>
        </p:spPr>
        <p:txBody>
          <a:bodyPr wrap="square" rtlCol="0">
            <a:spAutoFit/>
          </a:bodyPr>
          <a:lstStyle/>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criminals wanted to put their stolen, or ‘dirty</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money into Stirling’s ‘clean</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bank account, so they could hide it. </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makes it more difficult for the police to find</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or ‘trace</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money.</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is called ‘money laundering’.</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By hiding it, the criminals can then use this money</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for more crimes.</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Stirling would be asked to transfer the money</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to</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where the criminals told him.</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People who accept the money and then transfer</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it to someone else are called ‘money mules’.</a:t>
            </a:r>
          </a:p>
          <a:p>
            <a:pPr>
              <a:spcBef>
                <a:spcPts val="1300"/>
              </a:spcBef>
            </a:pPr>
            <a:r>
              <a:rPr lang="en-GB" sz="2500" b="1" kern="100" dirty="0">
                <a:solidFill>
                  <a:srgbClr val="363636"/>
                </a:solidFill>
                <a:latin typeface="Arial" panose="020B0604020202020204" pitchFamily="34" charset="0"/>
                <a:ea typeface="Calibri" panose="020F0502020204030204" pitchFamily="34" charset="0"/>
                <a:cs typeface="Arial" panose="020B0604020202020204" pitchFamily="34" charset="0"/>
              </a:rPr>
              <a:t>Being a money mule is illegal.</a:t>
            </a:r>
            <a:endParaRPr lang="en-GB" sz="2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4" name="Money laundering images">
            <a:extLst>
              <a:ext uri="{FF2B5EF4-FFF2-40B4-BE49-F238E27FC236}">
                <a16:creationId xmlns:a16="http://schemas.microsoft.com/office/drawing/2014/main" id="{35533C1A-E00C-FC42-B2EB-9BCC7CE467EC}"/>
              </a:ext>
              <a:ext uri="{C183D7F6-B498-43B3-948B-1728B52AA6E4}">
                <adec:decorative xmlns:adec="http://schemas.microsoft.com/office/drawing/2017/decorative" val="1"/>
              </a:ext>
            </a:extLst>
          </p:cNvPr>
          <p:cNvPicPr>
            <a:picLocks noChangeAspect="1"/>
          </p:cNvPicPr>
          <p:nvPr/>
        </p:nvPicPr>
        <p:blipFill rotWithShape="1">
          <a:blip r:embed="rId2"/>
          <a:srcRect l="21649" t="8530" r="19963" b="9330"/>
          <a:stretch/>
        </p:blipFill>
        <p:spPr>
          <a:xfrm>
            <a:off x="8812530" y="914052"/>
            <a:ext cx="1668780" cy="5029895"/>
          </a:xfrm>
          <a:prstGeom prst="rect">
            <a:avLst/>
          </a:prstGeom>
        </p:spPr>
      </p:pic>
      <p:sp>
        <p:nvSpPr>
          <p:cNvPr id="3" name="Title 2">
            <a:extLst>
              <a:ext uri="{FF2B5EF4-FFF2-40B4-BE49-F238E27FC236}">
                <a16:creationId xmlns:a16="http://schemas.microsoft.com/office/drawing/2014/main" id="{A036C043-B973-CACC-2A01-8BCA57C038D5}"/>
              </a:ext>
            </a:extLst>
          </p:cNvPr>
          <p:cNvSpPr>
            <a:spLocks noGrp="1"/>
          </p:cNvSpPr>
          <p:nvPr>
            <p:ph type="ctrTitle"/>
          </p:nvPr>
        </p:nvSpPr>
        <p:spPr>
          <a:xfrm>
            <a:off x="1524000" y="-106326"/>
            <a:ext cx="9144000" cy="106326"/>
          </a:xfrm>
        </p:spPr>
        <p:txBody>
          <a:bodyPr anchor="b"/>
          <a:lstStyle/>
          <a:p>
            <a:r>
              <a:rPr lang="en-GB" sz="800" b="0" dirty="0">
                <a:solidFill>
                  <a:schemeClr val="bg1"/>
                </a:solidFill>
              </a:rPr>
              <a:t>Slide 8</a:t>
            </a:r>
          </a:p>
        </p:txBody>
      </p:sp>
    </p:spTree>
    <p:extLst>
      <p:ext uri="{BB962C8B-B14F-4D97-AF65-F5344CB8AC3E}">
        <p14:creationId xmlns:p14="http://schemas.microsoft.com/office/powerpoint/2010/main" val="86793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F37A10-CF80-D546-A274-DDDC11043E9A}"/>
              </a:ext>
            </a:extLst>
          </p:cNvPr>
          <p:cNvSpPr txBox="1"/>
          <p:nvPr/>
        </p:nvSpPr>
        <p:spPr>
          <a:xfrm>
            <a:off x="1501522" y="1206183"/>
            <a:ext cx="7196708" cy="4414029"/>
          </a:xfrm>
          <a:prstGeom prst="rect">
            <a:avLst/>
          </a:prstGeom>
          <a:noFill/>
        </p:spPr>
        <p:txBody>
          <a:bodyPr wrap="square" rtlCol="0">
            <a:spAutoFit/>
          </a:bodyPr>
          <a:lstStyle/>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stranger asked Stirling for his bank details. </a:t>
            </a:r>
          </a:p>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Do we think he should give these details to the stranger? </a:t>
            </a:r>
          </a:p>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That’s right. No! We should </a:t>
            </a:r>
            <a:r>
              <a:rPr lang="en-GB" sz="2100" b="1" u="sng"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never</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give our bank </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details</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to anyone except a trusted adult.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If Stirling gives the stranger his bank details, he</a:t>
            </a:r>
            <a:b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will be able to receive the criminals’ money into</a:t>
            </a:r>
            <a:b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his bank account.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This will make him a money mule, which is a </a:t>
            </a:r>
            <a:r>
              <a:rPr lang="en-GB" sz="2100" b="1" u="sng" kern="100" dirty="0">
                <a:solidFill>
                  <a:srgbClr val="363636"/>
                </a:solidFill>
                <a:latin typeface="Arial" panose="020B0604020202020204" pitchFamily="34" charset="0"/>
                <a:ea typeface="Calibri" panose="020F0502020204030204" pitchFamily="34" charset="0"/>
                <a:cs typeface="Arial" panose="020B0604020202020204" pitchFamily="34" charset="0"/>
              </a:rPr>
              <a:t>crime</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You’ll find out what happens to Stirling in your lesson. </a:t>
            </a:r>
            <a:endPar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7" name="Money">
            <a:extLst>
              <a:ext uri="{FF2B5EF4-FFF2-40B4-BE49-F238E27FC236}">
                <a16:creationId xmlns:a16="http://schemas.microsoft.com/office/drawing/2014/main" id="{355139A7-30E0-E04F-82D6-9066423E2A20}"/>
              </a:ext>
              <a:ext uri="{C183D7F6-B498-43B3-948B-1728B52AA6E4}">
                <adec:decorative xmlns:adec="http://schemas.microsoft.com/office/drawing/2017/decorative" val="1"/>
              </a:ext>
            </a:extLst>
          </p:cNvPr>
          <p:cNvGrpSpPr/>
          <p:nvPr/>
        </p:nvGrpSpPr>
        <p:grpSpPr>
          <a:xfrm>
            <a:off x="8698230" y="1645615"/>
            <a:ext cx="2363945" cy="3566769"/>
            <a:chOff x="7831241" y="1072857"/>
            <a:chExt cx="3000152" cy="4564527"/>
          </a:xfrm>
        </p:grpSpPr>
        <p:pic>
          <p:nvPicPr>
            <p:cNvPr id="8" name="Picture 7" descr="Logo&#10;&#10;Description automatically generated">
              <a:extLst>
                <a:ext uri="{FF2B5EF4-FFF2-40B4-BE49-F238E27FC236}">
                  <a16:creationId xmlns:a16="http://schemas.microsoft.com/office/drawing/2014/main" id="{5490C350-20C8-5F43-B848-E078F751EF4D}"/>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A292DF47-241C-1546-815A-BE7B6C37B90A}"/>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54148BB1-1E65-1941-8288-C23EEA128EAA}"/>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489C9167-1AA8-2189-424E-C4F10CBB13EB}"/>
              </a:ext>
            </a:extLst>
          </p:cNvPr>
          <p:cNvSpPr>
            <a:spLocks noGrp="1"/>
          </p:cNvSpPr>
          <p:nvPr>
            <p:ph type="ctrTitle"/>
          </p:nvPr>
        </p:nvSpPr>
        <p:spPr>
          <a:xfrm>
            <a:off x="1524000" y="-148856"/>
            <a:ext cx="9144000" cy="148856"/>
          </a:xfrm>
        </p:spPr>
        <p:txBody>
          <a:bodyPr anchor="b"/>
          <a:lstStyle/>
          <a:p>
            <a:r>
              <a:rPr lang="en-GB" sz="800" b="0" dirty="0">
                <a:solidFill>
                  <a:schemeClr val="bg1"/>
                </a:solidFill>
                <a:latin typeface="Arial" panose="020B0604020202020204" pitchFamily="34" charset="0"/>
                <a:cs typeface="Arial" panose="020B0604020202020204" pitchFamily="34" charset="0"/>
              </a:rPr>
              <a:t>Slide 9</a:t>
            </a:r>
          </a:p>
        </p:txBody>
      </p:sp>
    </p:spTree>
    <p:extLst>
      <p:ext uri="{BB962C8B-B14F-4D97-AF65-F5344CB8AC3E}">
        <p14:creationId xmlns:p14="http://schemas.microsoft.com/office/powerpoint/2010/main" val="324505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5998</TotalTime>
  <Words>1057</Words>
  <Application>Microsoft Macintosh PowerPoint</Application>
  <PresentationFormat>Widescreen</PresentationFormat>
  <Paragraphs>86</Paragraphs>
  <Slides>13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Arial Black</vt:lpstr>
      <vt:lpstr>Calibri</vt:lpstr>
      <vt:lpstr>Office Theme</vt:lpstr>
      <vt:lpstr>Custom Design</vt:lpstr>
      <vt:lpstr>Money Mules Assembly</vt:lpstr>
      <vt:lpstr>Money Mules</vt:lpstr>
      <vt:lpstr>Slide 3</vt:lpstr>
      <vt:lpstr>Slide 4</vt:lpstr>
      <vt:lpstr>Slide 5</vt:lpstr>
      <vt:lpstr>Slide 6</vt:lpstr>
      <vt:lpstr>Slide 7</vt:lpstr>
      <vt:lpstr>Slide 8</vt:lpstr>
      <vt:lpstr>Slide 9</vt:lpstr>
      <vt:lpstr>Slide 10</vt:lpstr>
      <vt:lpstr>These are the consequences if Stirling is tricked into becoming a money mule:</vt:lpstr>
      <vt:lpstr>Online Safety </vt:lpstr>
      <vt:lpstr>Slide 13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631</cp:revision>
  <dcterms:created xsi:type="dcterms:W3CDTF">2021-01-11T17:47:06Z</dcterms:created>
  <dcterms:modified xsi:type="dcterms:W3CDTF">2026-05-06T15:15:21Z</dcterms:modified>
</cp:coreProperties>
</file>