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42"/>
  </p:notesMasterIdLst>
  <p:sldIdLst>
    <p:sldId id="281" r:id="rId3"/>
    <p:sldId id="312" r:id="rId4"/>
    <p:sldId id="307" r:id="rId5"/>
    <p:sldId id="626" r:id="rId6"/>
    <p:sldId id="283" r:id="rId7"/>
    <p:sldId id="284" r:id="rId8"/>
    <p:sldId id="285" r:id="rId9"/>
    <p:sldId id="289" r:id="rId10"/>
    <p:sldId id="286" r:id="rId11"/>
    <p:sldId id="632" r:id="rId12"/>
    <p:sldId id="633" r:id="rId13"/>
    <p:sldId id="287" r:id="rId14"/>
    <p:sldId id="625" r:id="rId15"/>
    <p:sldId id="290" r:id="rId16"/>
    <p:sldId id="291" r:id="rId17"/>
    <p:sldId id="292" r:id="rId18"/>
    <p:sldId id="293" r:id="rId19"/>
    <p:sldId id="294" r:id="rId20"/>
    <p:sldId id="295" r:id="rId21"/>
    <p:sldId id="296" r:id="rId22"/>
    <p:sldId id="297" r:id="rId23"/>
    <p:sldId id="298" r:id="rId24"/>
    <p:sldId id="299" r:id="rId25"/>
    <p:sldId id="301" r:id="rId26"/>
    <p:sldId id="310" r:id="rId27"/>
    <p:sldId id="306" r:id="rId28"/>
    <p:sldId id="311" r:id="rId29"/>
    <p:sldId id="302" r:id="rId30"/>
    <p:sldId id="629" r:id="rId31"/>
    <p:sldId id="617" r:id="rId32"/>
    <p:sldId id="627" r:id="rId33"/>
    <p:sldId id="628" r:id="rId34"/>
    <p:sldId id="304" r:id="rId35"/>
    <p:sldId id="630" r:id="rId36"/>
    <p:sldId id="623" r:id="rId37"/>
    <p:sldId id="620" r:id="rId38"/>
    <p:sldId id="624" r:id="rId39"/>
    <p:sldId id="621" r:id="rId40"/>
    <p:sldId id="631"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oney Mules" id="{DBCF0D8C-1ADE-4F5D-B8A0-494C3A6BC2EC}">
          <p14:sldIdLst>
            <p14:sldId id="281"/>
            <p14:sldId id="312"/>
            <p14:sldId id="307"/>
            <p14:sldId id="626"/>
            <p14:sldId id="283"/>
            <p14:sldId id="284"/>
            <p14:sldId id="285"/>
            <p14:sldId id="289"/>
            <p14:sldId id="286"/>
            <p14:sldId id="632"/>
            <p14:sldId id="633"/>
            <p14:sldId id="287"/>
            <p14:sldId id="625"/>
            <p14:sldId id="290"/>
            <p14:sldId id="291"/>
            <p14:sldId id="292"/>
            <p14:sldId id="293"/>
            <p14:sldId id="294"/>
            <p14:sldId id="295"/>
            <p14:sldId id="296"/>
            <p14:sldId id="297"/>
            <p14:sldId id="298"/>
            <p14:sldId id="299"/>
            <p14:sldId id="301"/>
            <p14:sldId id="310"/>
            <p14:sldId id="306"/>
            <p14:sldId id="311"/>
            <p14:sldId id="302"/>
            <p14:sldId id="629"/>
            <p14:sldId id="617"/>
            <p14:sldId id="627"/>
            <p14:sldId id="628"/>
            <p14:sldId id="304"/>
            <p14:sldId id="630"/>
            <p14:sldId id="623"/>
            <p14:sldId id="620"/>
            <p14:sldId id="624"/>
            <p14:sldId id="621"/>
            <p14:sldId id="631"/>
          </p14:sldIdLst>
        </p14:section>
      </p14:sectionLst>
    </p:ext>
    <p:ext uri="{EFAFB233-063F-42B5-8137-9DF3F51BA10A}">
      <p15:sldGuideLst xmlns:p15="http://schemas.microsoft.com/office/powerpoint/2012/main">
        <p15:guide id="2" pos="1005" userDrawn="1">
          <p15:clr>
            <a:srgbClr val="A4A3A4"/>
          </p15:clr>
        </p15:guide>
        <p15:guide id="4" pos="4044" userDrawn="1">
          <p15:clr>
            <a:srgbClr val="A4A3A4"/>
          </p15:clr>
        </p15:guide>
        <p15:guide id="5" pos="6924" userDrawn="1">
          <p15:clr>
            <a:srgbClr val="A4A3A4"/>
          </p15:clr>
        </p15:guide>
        <p15:guide id="6" orient="horz" pos="754" userDrawn="1">
          <p15:clr>
            <a:srgbClr val="A4A3A4"/>
          </p15:clr>
        </p15:guide>
        <p15:guide id="17" orient="horz" pos="2591" userDrawn="1">
          <p15:clr>
            <a:srgbClr val="A4A3A4"/>
          </p15:clr>
        </p15:guide>
        <p15:guide id="18" orient="horz" pos="935" userDrawn="1">
          <p15:clr>
            <a:srgbClr val="A4A3A4"/>
          </p15:clr>
        </p15:guide>
        <p15:guide id="19" orient="horz" pos="2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636"/>
    <a:srgbClr val="FFCD0C"/>
    <a:srgbClr val="FFE79D"/>
    <a:srgbClr val="FFFD78"/>
    <a:srgbClr val="286AA6"/>
    <a:srgbClr val="272626"/>
    <a:srgbClr val="064B8D"/>
    <a:srgbClr val="3692C4"/>
    <a:srgbClr val="2E93C5"/>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40" autoAdjust="0"/>
    <p:restoredTop sz="87192" autoAdjust="0"/>
  </p:normalViewPr>
  <p:slideViewPr>
    <p:cSldViewPr snapToGrid="0" snapToObjects="1">
      <p:cViewPr varScale="1">
        <p:scale>
          <a:sx n="105" d="100"/>
          <a:sy n="105" d="100"/>
        </p:scale>
        <p:origin x="1848" y="200"/>
      </p:cViewPr>
      <p:guideLst>
        <p:guide pos="1005"/>
        <p:guide pos="4044"/>
        <p:guide pos="6924"/>
        <p:guide orient="horz" pos="754"/>
        <p:guide orient="horz" pos="2591"/>
        <p:guide orient="horz" pos="935"/>
        <p:guide orient="horz" pos="2863"/>
      </p:guideLst>
    </p:cSldViewPr>
  </p:slideViewPr>
  <p:outlineViewPr>
    <p:cViewPr>
      <p:scale>
        <a:sx n="33" d="100"/>
        <a:sy n="33" d="100"/>
      </p:scale>
      <p:origin x="0" y="-329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5/7/26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Curriculum links: PSHE, English, Art and Design</a:t>
            </a:r>
          </a:p>
          <a:p>
            <a:r>
              <a:rPr lang="en-GB" dirty="0"/>
              <a:t>NB: We recommend that this lesson be used in English (see slide 26) and Art and Design (see slide 34) once the PSHE content has been completed and understood by the children. </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dirty="0"/>
          </a:p>
        </p:txBody>
      </p:sp>
    </p:spTree>
    <p:extLst>
      <p:ext uri="{BB962C8B-B14F-4D97-AF65-F5344CB8AC3E}">
        <p14:creationId xmlns:p14="http://schemas.microsoft.com/office/powerpoint/2010/main" val="33959997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Important Note: Please review the following scenario on slides 13-17, to ensure it is suitable for the children in your class. Teachers of children in years 5 and 6 have found this scenario to be very helpful, to clearly explain what a money mule is. But it may not be appropriate for younger children, in which case you may choose to omit these slides</a:t>
            </a:r>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dirty="0"/>
          </a:p>
        </p:txBody>
      </p:sp>
    </p:spTree>
    <p:extLst>
      <p:ext uri="{BB962C8B-B14F-4D97-AF65-F5344CB8AC3E}">
        <p14:creationId xmlns:p14="http://schemas.microsoft.com/office/powerpoint/2010/main" val="10439022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effectLst/>
                <a:latin typeface="Arial" panose="020B0604020202020204" pitchFamily="34" charset="0"/>
                <a:ea typeface="Calibri" panose="020F0502020204030204" pitchFamily="34" charset="0"/>
                <a:cs typeface="Times New Roman" panose="02020603050405020304" pitchFamily="18" charset="0"/>
              </a:rPr>
              <a:t>Class discussion.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Times New Roman" panose="02020603050405020304" pitchFamily="18" charset="0"/>
              </a:rPr>
              <a:t>Teacher to </a:t>
            </a:r>
            <a:r>
              <a:rPr lang="en-GB" sz="1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recap</a:t>
            </a:r>
            <a:r>
              <a:rPr lang="en-GB" sz="1800" dirty="0">
                <a:effectLst/>
                <a:latin typeface="Arial" panose="020B0604020202020204" pitchFamily="34" charset="0"/>
                <a:ea typeface="Calibri" panose="020F0502020204030204" pitchFamily="34" charset="0"/>
                <a:cs typeface="Times New Roman" panose="02020603050405020304" pitchFamily="18" charset="0"/>
              </a:rPr>
              <a:t>: The meaning of ‘fraud’: </a:t>
            </a:r>
            <a:r>
              <a:rPr lang="en-US" sz="1800" b="0" dirty="0">
                <a:solidFill>
                  <a:srgbClr val="363636"/>
                </a:solidFill>
                <a:latin typeface="Arial" panose="020B0604020202020204" pitchFamily="34" charset="0"/>
                <a:cs typeface="Arial" panose="020B0604020202020204" pitchFamily="34" charset="0"/>
              </a:rPr>
              <a:t>the use of lies or tricks to take money in a way that is against the law.</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rPr>
              <a:t>‘Fraud’ is one of the lesson’s keywords. </a:t>
            </a:r>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dirty="0"/>
          </a:p>
        </p:txBody>
      </p:sp>
    </p:spTree>
    <p:extLst>
      <p:ext uri="{BB962C8B-B14F-4D97-AF65-F5344CB8AC3E}">
        <p14:creationId xmlns:p14="http://schemas.microsoft.com/office/powerpoint/2010/main" val="485168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effectLst/>
                <a:latin typeface="Arial" panose="020B0604020202020204" pitchFamily="34" charset="0"/>
                <a:ea typeface="Calibri" panose="020F0502020204030204" pitchFamily="34" charset="0"/>
                <a:cs typeface="Times New Roman" panose="02020603050405020304" pitchFamily="18" charset="0"/>
              </a:rPr>
              <a:t>Classroom discussion: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Talk to your partner: In pairs or small groups, the children discuss: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How do they think Stirling feels?</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(Elicit, scared and worried)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How do they think Malini feels?</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(Elicit, surprised and worried)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dirty="0"/>
          </a:p>
        </p:txBody>
      </p:sp>
    </p:spTree>
    <p:extLst>
      <p:ext uri="{BB962C8B-B14F-4D97-AF65-F5344CB8AC3E}">
        <p14:creationId xmlns:p14="http://schemas.microsoft.com/office/powerpoint/2010/main" val="6398874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effectLst/>
                <a:latin typeface="Arial" panose="020B0604020202020204" pitchFamily="34" charset="0"/>
                <a:ea typeface="Calibri" panose="020F0502020204030204" pitchFamily="34" charset="0"/>
                <a:cs typeface="Times New Roman" panose="02020603050405020304" pitchFamily="18" charset="0"/>
              </a:rPr>
              <a:t>Class discussion: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Talk to your partner: In pairs or small groups, the children discuss:</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What do you think Stirling should do?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How do you think Stirling feels after he receives the angry message from the contact? (Even more worried, even more scared?)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dirty="0"/>
          </a:p>
        </p:txBody>
      </p:sp>
    </p:spTree>
    <p:extLst>
      <p:ext uri="{BB962C8B-B14F-4D97-AF65-F5344CB8AC3E}">
        <p14:creationId xmlns:p14="http://schemas.microsoft.com/office/powerpoint/2010/main" val="1324908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effectLst/>
                <a:latin typeface="Arial" panose="020B0604020202020204" pitchFamily="34" charset="0"/>
                <a:ea typeface="Calibri" panose="020F0502020204030204" pitchFamily="34" charset="0"/>
                <a:cs typeface="Times New Roman" panose="02020603050405020304" pitchFamily="18" charset="0"/>
              </a:rPr>
              <a:t>Class discussion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Stop. Look at the message and think about it!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Talk to an adult you trust – a parent, grandparent, teacher.</a:t>
            </a:r>
          </a:p>
          <a:p>
            <a:r>
              <a:rPr lang="en-GB" sz="1800" dirty="0">
                <a:effectLst/>
                <a:latin typeface="Arial" panose="020B0604020202020204" pitchFamily="34" charset="0"/>
                <a:ea typeface="Calibri" panose="020F0502020204030204" pitchFamily="34" charset="0"/>
                <a:cs typeface="Times New Roman" panose="02020603050405020304" pitchFamily="18" charset="0"/>
              </a:rPr>
              <a:t>Revisit with the children who their trusted adult might be.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dirty="0"/>
          </a:p>
        </p:txBody>
      </p:sp>
    </p:spTree>
    <p:extLst>
      <p:ext uri="{BB962C8B-B14F-4D97-AF65-F5344CB8AC3E}">
        <p14:creationId xmlns:p14="http://schemas.microsoft.com/office/powerpoint/2010/main" val="31939346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effectLst/>
                <a:latin typeface="Arial" panose="020B0604020202020204" pitchFamily="34" charset="0"/>
                <a:ea typeface="Calibri" panose="020F0502020204030204" pitchFamily="34" charset="0"/>
                <a:cs typeface="Times New Roman" panose="02020603050405020304" pitchFamily="18" charset="0"/>
              </a:rPr>
              <a:t>Class Discussion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The teacher can elaborate about money laundering and give the children the chance to discuss and think about this.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dirty="0"/>
          </a:p>
        </p:txBody>
      </p:sp>
    </p:spTree>
    <p:extLst>
      <p:ext uri="{BB962C8B-B14F-4D97-AF65-F5344CB8AC3E}">
        <p14:creationId xmlns:p14="http://schemas.microsoft.com/office/powerpoint/2010/main" val="7191329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effectLst/>
                <a:latin typeface="Arial" panose="020B0604020202020204" pitchFamily="34" charset="0"/>
                <a:ea typeface="Calibri" panose="020F0502020204030204" pitchFamily="34" charset="0"/>
                <a:cs typeface="Times New Roman" panose="02020603050405020304" pitchFamily="18" charset="0"/>
              </a:rPr>
              <a:t>Classroom Discussion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Continue to discuss the theme of money laundering and money mules with the children. The teacher can explain that most money laundering stories do not end as happily as Stirling’s fictitious account.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This reinforces the message that it is so important not to accept money from strangers, nor from people you don’t trust. </a:t>
            </a:r>
            <a:r>
              <a:rPr lang="en-GB"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If children follow these steps, </a:t>
            </a:r>
            <a:r>
              <a:rPr lang="en-GB" sz="1800" dirty="0">
                <a:effectLst/>
                <a:latin typeface="Arial" panose="020B0604020202020204" pitchFamily="34" charset="0"/>
                <a:ea typeface="Calibri" panose="020F0502020204030204" pitchFamily="34" charset="0"/>
                <a:cs typeface="Times New Roman" panose="02020603050405020304" pitchFamily="18" charset="0"/>
              </a:rPr>
              <a:t>they will avoid the extremely serious consequences of being a money mule. And they will play their part in protecting </a:t>
            </a:r>
            <a:r>
              <a:rPr lang="en-GB" sz="1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themselves and their family, </a:t>
            </a:r>
            <a:r>
              <a:rPr lang="en-GB" sz="1800" dirty="0">
                <a:effectLst/>
                <a:latin typeface="Arial" panose="020B0604020202020204" pitchFamily="34" charset="0"/>
                <a:ea typeface="Calibri" panose="020F0502020204030204" pitchFamily="34" charset="0"/>
                <a:cs typeface="Times New Roman" panose="02020603050405020304" pitchFamily="18" charset="0"/>
              </a:rPr>
              <a:t>including elderly, vulnerable, people in their lives.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dirty="0"/>
          </a:p>
        </p:txBody>
      </p:sp>
    </p:spTree>
    <p:extLst>
      <p:ext uri="{BB962C8B-B14F-4D97-AF65-F5344CB8AC3E}">
        <p14:creationId xmlns:p14="http://schemas.microsoft.com/office/powerpoint/2010/main" val="17564833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Times New Roman" panose="02020603050405020304" pitchFamily="18" charset="0"/>
              </a:rPr>
              <a:t>The teacher will make sure that children are given the opportunity to raise any questions. It’s worth emphasising that</a:t>
            </a:r>
            <a:r>
              <a:rPr lang="en-GB" sz="1800" dirty="0">
                <a:effectLst/>
                <a:latin typeface="Calibri" panose="020F0502020204030204" pitchFamily="34" charset="0"/>
                <a:ea typeface="Calibri" panose="020F0502020204030204" pitchFamily="34" charset="0"/>
                <a:cs typeface="Times New Roman" panose="02020603050405020304" pitchFamily="18" charset="0"/>
              </a:rPr>
              <a:t> offers for quick cash are not always on social media - for instance, they may also come in other ways, such as in person. </a:t>
            </a:r>
            <a:r>
              <a:rPr lang="en-GB" sz="1800" dirty="0">
                <a:effectLst/>
                <a:latin typeface="Arial" panose="020B0604020202020204" pitchFamily="34" charset="0"/>
                <a:ea typeface="Calibri" panose="020F0502020204030204" pitchFamily="34" charset="0"/>
                <a:cs typeface="Times New Roman" panose="02020603050405020304" pitchFamily="18" charset="0"/>
              </a:rPr>
              <a:t>If necessary, the teacher can also make sure that any child who has further concerns can raise them with the teacher, the teaching assistant, </a:t>
            </a:r>
            <a:r>
              <a:rPr lang="en-GB" sz="1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or</a:t>
            </a:r>
            <a:r>
              <a:rPr lang="en-GB" sz="1800" dirty="0">
                <a:effectLst/>
                <a:latin typeface="Arial" panose="020B0604020202020204" pitchFamily="34" charset="0"/>
                <a:ea typeface="Calibri" panose="020F0502020204030204" pitchFamily="34" charset="0"/>
                <a:cs typeface="Times New Roman" panose="02020603050405020304" pitchFamily="18" charset="0"/>
              </a:rPr>
              <a:t> the head. This will require teacher sensitivity, depending on the needs of your class. </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rPr>
              <a:t>If children are worried that someone might be involved in money muling, they can contact Crimestoppers anonymously on 0800 555 111</a:t>
            </a:r>
            <a:r>
              <a:rPr lang="en-GB" sz="1800" dirty="0">
                <a:solidFill>
                  <a:srgbClr val="FF0000"/>
                </a:solidFill>
                <a:effectLst/>
                <a:latin typeface="Arial" panose="020B0604020202020204" pitchFamily="34" charset="0"/>
                <a:ea typeface="Calibri" panose="020F0502020204030204" pitchFamily="34" charset="0"/>
              </a:rPr>
              <a:t>. </a:t>
            </a:r>
            <a:r>
              <a:rPr lang="en-GB"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If you, as the teacher, are worried that one of your children is involved in money muling, this is a safeguarding issue and </a:t>
            </a:r>
            <a:r>
              <a:rPr lang="en-GB" sz="18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you must raise this with the head and safeguarding lead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and follow your safeguarding procedure. You can also contact Crimestoppers for further advice.</a:t>
            </a:r>
            <a:endParaRPr lang="en-GB" b="1"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dirty="0"/>
          </a:p>
        </p:txBody>
      </p:sp>
    </p:spTree>
    <p:extLst>
      <p:ext uri="{BB962C8B-B14F-4D97-AF65-F5344CB8AC3E}">
        <p14:creationId xmlns:p14="http://schemas.microsoft.com/office/powerpoint/2010/main" val="244225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dirty="0"/>
          </a:p>
        </p:txBody>
      </p:sp>
    </p:spTree>
    <p:extLst>
      <p:ext uri="{BB962C8B-B14F-4D97-AF65-F5344CB8AC3E}">
        <p14:creationId xmlns:p14="http://schemas.microsoft.com/office/powerpoint/2010/main" val="32887491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dirty="0"/>
          </a:p>
        </p:txBody>
      </p:sp>
    </p:spTree>
    <p:extLst>
      <p:ext uri="{BB962C8B-B14F-4D97-AF65-F5344CB8AC3E}">
        <p14:creationId xmlns:p14="http://schemas.microsoft.com/office/powerpoint/2010/main" val="1605810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effectLst/>
                <a:latin typeface="Arial" panose="020B0604020202020204" pitchFamily="34" charset="0"/>
                <a:ea typeface="Calibri" panose="020F0502020204030204" pitchFamily="34" charset="0"/>
                <a:cs typeface="Times New Roman" panose="02020603050405020304" pitchFamily="18" charset="0"/>
              </a:rPr>
              <a:t>Classroom Discussion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rPr>
              <a:t>Children discuss who gives them money. </a:t>
            </a:r>
            <a:endParaRPr lang="en-GB" dirty="0"/>
          </a:p>
          <a:p>
            <a:r>
              <a:rPr lang="en-GB" dirty="0"/>
              <a:t>NB: Depending on the class, teachers may need sensitivity. Not all children necessarily have pocket money</a:t>
            </a:r>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dirty="0"/>
          </a:p>
        </p:txBody>
      </p:sp>
    </p:spTree>
    <p:extLst>
      <p:ext uri="{BB962C8B-B14F-4D97-AF65-F5344CB8AC3E}">
        <p14:creationId xmlns:p14="http://schemas.microsoft.com/office/powerpoint/2010/main" val="5707498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Calibri" panose="020F0502020204030204" pitchFamily="34" charset="0"/>
                <a:cs typeface="Times New Roman" panose="02020603050405020304" pitchFamily="18" charset="0"/>
              </a:rPr>
              <a:t>The children could write their own story based on this narrative. To help them begin, they can think about the characters.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dirty="0"/>
          </a:p>
        </p:txBody>
      </p:sp>
    </p:spTree>
    <p:extLst>
      <p:ext uri="{BB962C8B-B14F-4D97-AF65-F5344CB8AC3E}">
        <p14:creationId xmlns:p14="http://schemas.microsoft.com/office/powerpoint/2010/main" val="27528194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Providing the children with a bank of words like this helps them to acquire new words and think about their meanings but can also act as a word bank for their own writing.</a:t>
            </a:r>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2087738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Providing the children with a bank of words like this helps them to acquire new words and think about their meanings but can also act as a word bank for their own writing. </a:t>
            </a:r>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10690115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Providing the children with a bank of words like this helps them to acquire new words and think about their meanings but can also act as a word bank for their own writing. </a:t>
            </a:r>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5929571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dirty="0">
                <a:effectLst/>
                <a:latin typeface="Arial" panose="020B0604020202020204" pitchFamily="34" charset="0"/>
                <a:ea typeface="Calibri" panose="020F0502020204030204" pitchFamily="34" charset="0"/>
                <a:cs typeface="Times New Roman" panose="02020603050405020304" pitchFamily="18" charset="0"/>
              </a:rPr>
              <a:t>Children can then act out or write their own story based on this narrative.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GB" sz="1800" dirty="0">
                <a:effectLst/>
                <a:latin typeface="Arial" panose="020B0604020202020204" pitchFamily="34" charset="0"/>
                <a:ea typeface="Calibri" panose="020F0502020204030204" pitchFamily="34" charset="0"/>
                <a:cs typeface="Times New Roman" panose="02020603050405020304" pitchFamily="18" charset="0"/>
              </a:rPr>
              <a:t>Children could also role play the conversation Stirling might have had with his friends and teacher or parent – this gives them the opportunity to practise the right and safe thing to do.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dirty="0"/>
          </a:p>
        </p:txBody>
      </p:sp>
    </p:spTree>
    <p:extLst>
      <p:ext uri="{BB962C8B-B14F-4D97-AF65-F5344CB8AC3E}">
        <p14:creationId xmlns:p14="http://schemas.microsoft.com/office/powerpoint/2010/main" val="41783409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Ask the children to prepare an assembly presentation to spread the message throughout the school.</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Ask the children to prepare their top tips to avoid becoming a money mule.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This information could tie in with the information </a:t>
            </a:r>
            <a:r>
              <a:rPr lang="en-GB" sz="1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that</a:t>
            </a:r>
            <a:r>
              <a:rPr lang="en-GB" sz="1800" dirty="0">
                <a:effectLst/>
                <a:latin typeface="Arial" panose="020B0604020202020204" pitchFamily="34" charset="0"/>
                <a:ea typeface="Calibri" panose="020F0502020204030204" pitchFamily="34" charset="0"/>
                <a:cs typeface="Times New Roman" panose="02020603050405020304" pitchFamily="18" charset="0"/>
              </a:rPr>
              <a:t> they might like to include in their poster.</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They can </a:t>
            </a:r>
            <a:r>
              <a:rPr lang="en-GB" sz="1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then</a:t>
            </a:r>
            <a:r>
              <a:rPr lang="en-GB" sz="1800" dirty="0">
                <a:effectLst/>
                <a:latin typeface="Arial" panose="020B0604020202020204" pitchFamily="34" charset="0"/>
                <a:ea typeface="Calibri" panose="020F0502020204030204" pitchFamily="34" charset="0"/>
                <a:cs typeface="Times New Roman" panose="02020603050405020304" pitchFamily="18" charset="0"/>
              </a:rPr>
              <a:t> display the poster and give their presentation in a whole school assembly.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(The teacher will filter the content before it is shown to the younger children)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dirty="0"/>
          </a:p>
        </p:txBody>
      </p:sp>
    </p:spTree>
    <p:extLst>
      <p:ext uri="{BB962C8B-B14F-4D97-AF65-F5344CB8AC3E}">
        <p14:creationId xmlns:p14="http://schemas.microsoft.com/office/powerpoint/2010/main" val="21979525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dirty="0"/>
          </a:p>
        </p:txBody>
      </p:sp>
    </p:spTree>
    <p:extLst>
      <p:ext uri="{BB962C8B-B14F-4D97-AF65-F5344CB8AC3E}">
        <p14:creationId xmlns:p14="http://schemas.microsoft.com/office/powerpoint/2010/main" val="3826023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a:t>Class discussion</a:t>
            </a:r>
            <a:r>
              <a:rPr lang="en-GB" u="none" dirty="0"/>
              <a:t> </a:t>
            </a:r>
          </a:p>
          <a:p>
            <a:r>
              <a:rPr lang="en-GB" dirty="0"/>
              <a:t>Teacher to guide the discussion if necessary. The teacher wants to elicit that the children should think it strange. </a:t>
            </a:r>
          </a:p>
          <a:p>
            <a:r>
              <a:rPr lang="en-GB" dirty="0"/>
              <a:t>Next: Teacher introduces the story of Stirling.</a:t>
            </a:r>
          </a:p>
          <a:p>
            <a:r>
              <a:rPr lang="en-GB" dirty="0"/>
              <a:t>The teacher can remind the children that they were introduced to Stirling during their recent assembly.</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dirty="0"/>
          </a:p>
        </p:txBody>
      </p:sp>
    </p:spTree>
    <p:extLst>
      <p:ext uri="{BB962C8B-B14F-4D97-AF65-F5344CB8AC3E}">
        <p14:creationId xmlns:p14="http://schemas.microsoft.com/office/powerpoint/2010/main" val="1263739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u="sng" dirty="0">
                <a:solidFill>
                  <a:srgbClr val="FF0000"/>
                </a:solidFill>
                <a:effectLst/>
                <a:highlight>
                  <a:srgbClr val="FFFF00"/>
                </a:highlight>
                <a:latin typeface="Arial" panose="020B0604020202020204" pitchFamily="34" charset="0"/>
                <a:ea typeface="Calibri" panose="020F0502020204030204" pitchFamily="34" charset="0"/>
                <a:cs typeface="Times New Roman" panose="02020603050405020304" pitchFamily="18" charset="0"/>
              </a:rPr>
              <a:t>Classroom Discussion</a:t>
            </a:r>
            <a:endParaRPr lang="en-GB" sz="1200" b="0" dirty="0">
              <a:solidFill>
                <a:srgbClr val="FF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r>
              <a:rPr lang="en-GB" b="0" dirty="0">
                <a:solidFill>
                  <a:srgbClr val="FF0000"/>
                </a:solidFill>
              </a:rPr>
              <a:t>Teacher and pupils could discuss the different types of social media this could appear on.</a:t>
            </a:r>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dirty="0"/>
          </a:p>
        </p:txBody>
      </p:sp>
    </p:spTree>
    <p:extLst>
      <p:ext uri="{BB962C8B-B14F-4D97-AF65-F5344CB8AC3E}">
        <p14:creationId xmlns:p14="http://schemas.microsoft.com/office/powerpoint/2010/main" val="1771851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a:latin typeface="Arial" panose="020B0604020202020204" pitchFamily="34" charset="0"/>
                <a:cs typeface="Arial" panose="020B0604020202020204" pitchFamily="34" charset="0"/>
              </a:rPr>
              <a:t>Class discussion</a:t>
            </a:r>
            <a:r>
              <a:rPr lang="en-GB" dirty="0">
                <a:latin typeface="Arial" panose="020B0604020202020204" pitchFamily="34" charset="0"/>
                <a:cs typeface="Arial" panose="020B0604020202020204" pitchFamily="34" charset="0"/>
              </a:rPr>
              <a:t>.</a:t>
            </a:r>
          </a:p>
          <a:p>
            <a:r>
              <a:rPr lang="en-GB" dirty="0">
                <a:latin typeface="Arial" panose="020B0604020202020204" pitchFamily="34" charset="0"/>
                <a:cs typeface="Arial" panose="020B0604020202020204" pitchFamily="34" charset="0"/>
              </a:rPr>
              <a:t>Does this make the children think anything about Stirling’s nana’s situation?</a:t>
            </a:r>
          </a:p>
          <a:p>
            <a:r>
              <a:rPr lang="en-GB" dirty="0">
                <a:latin typeface="Arial" panose="020B0604020202020204" pitchFamily="34" charset="0"/>
                <a:cs typeface="Arial" panose="020B0604020202020204" pitchFamily="34" charset="0"/>
              </a:rPr>
              <a:t>The teacher can foreshadow that the money Stirling’s grandmother has had stolen from her in a scam could be the money that Stirling has been asked to accept into his own account.</a:t>
            </a:r>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dirty="0"/>
          </a:p>
        </p:txBody>
      </p:sp>
    </p:spTree>
    <p:extLst>
      <p:ext uri="{BB962C8B-B14F-4D97-AF65-F5344CB8AC3E}">
        <p14:creationId xmlns:p14="http://schemas.microsoft.com/office/powerpoint/2010/main" val="1688973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a:t>Classroom Discussion</a:t>
            </a:r>
          </a:p>
          <a:p>
            <a:r>
              <a:rPr lang="en-GB" dirty="0"/>
              <a:t>Remind the children of these rules (which they will almost certainly have already learned in their computing lessons). </a:t>
            </a:r>
          </a:p>
          <a:p>
            <a:r>
              <a:rPr lang="en-GB" dirty="0"/>
              <a:t>And they are very likely to have this information already on their learning walls.</a:t>
            </a:r>
          </a:p>
          <a:p>
            <a:r>
              <a:rPr lang="en-GB" dirty="0"/>
              <a:t>The teacher might refer to the SMART rules https://www.childnet.com/resources/be-smart-online/).</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dirty="0"/>
          </a:p>
        </p:txBody>
      </p:sp>
    </p:spTree>
    <p:extLst>
      <p:ext uri="{BB962C8B-B14F-4D97-AF65-F5344CB8AC3E}">
        <p14:creationId xmlns:p14="http://schemas.microsoft.com/office/powerpoint/2010/main" val="2338764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latin typeface="Arial" panose="020B0604020202020204" pitchFamily="34" charset="0"/>
                <a:cs typeface="Arial" panose="020B0604020202020204" pitchFamily="34" charset="0"/>
              </a:rPr>
              <a:t>Class discussion</a:t>
            </a:r>
          </a:p>
          <a:p>
            <a:r>
              <a:rPr lang="en-GB" sz="1800" dirty="0">
                <a:latin typeface="Arial" panose="020B0604020202020204" pitchFamily="34" charset="0"/>
                <a:cs typeface="Arial" panose="020B0604020202020204" pitchFamily="34" charset="0"/>
              </a:rPr>
              <a:t>The teacher displays these questions on the PowerPoint slide. The teacher also gives the children printed questions, for children to discuss in pairs/small groups and fill in the answers (please see the PDF teacher notes for the printable questions). The class then discuss their answers, and the teacher then shares (the correct) answers </a:t>
            </a:r>
            <a:r>
              <a:rPr lang="en-GB" sz="1800" b="1" dirty="0">
                <a:latin typeface="Arial" panose="020B0604020202020204" pitchFamily="34" charset="0"/>
                <a:cs typeface="Arial" panose="020B0604020202020204" pitchFamily="34" charset="0"/>
              </a:rPr>
              <a:t>which are all ‘unsafe’</a:t>
            </a:r>
            <a:r>
              <a:rPr lang="en-GB" sz="1800"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The teacher will want to elicit from the children the ever-increasing danger </a:t>
            </a:r>
            <a:r>
              <a:rPr lang="en-GB" b="1" dirty="0">
                <a:solidFill>
                  <a:srgbClr val="FF0000"/>
                </a:solidFill>
                <a:latin typeface="Arial" panose="020B0604020202020204" pitchFamily="34" charset="0"/>
                <a:cs typeface="Arial" panose="020B0604020202020204" pitchFamily="34" charset="0"/>
              </a:rPr>
              <a:t>that the criminals are exposing </a:t>
            </a:r>
            <a:r>
              <a:rPr lang="en-GB" dirty="0">
                <a:latin typeface="Arial" panose="020B0604020202020204" pitchFamily="34" charset="0"/>
                <a:cs typeface="Arial" panose="020B0604020202020204" pitchFamily="34" charset="0"/>
              </a:rPr>
              <a:t>Stirling to </a:t>
            </a:r>
            <a:r>
              <a:rPr lang="en-GB" b="1" dirty="0">
                <a:latin typeface="Arial" panose="020B0604020202020204" pitchFamily="34" charset="0"/>
                <a:cs typeface="Arial" panose="020B0604020202020204" pitchFamily="34" charset="0"/>
              </a:rPr>
              <a:t>and that criminals can be very persuasive</a:t>
            </a:r>
            <a:r>
              <a:rPr lang="en-GB" dirty="0">
                <a:latin typeface="Arial" panose="020B0604020202020204" pitchFamily="34" charset="0"/>
                <a:cs typeface="Arial" panose="020B0604020202020204" pitchFamily="34" charset="0"/>
              </a:rPr>
              <a:t>.</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dirty="0"/>
          </a:p>
        </p:txBody>
      </p:sp>
    </p:spTree>
    <p:extLst>
      <p:ext uri="{BB962C8B-B14F-4D97-AF65-F5344CB8AC3E}">
        <p14:creationId xmlns:p14="http://schemas.microsoft.com/office/powerpoint/2010/main" val="1052473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dirty="0"/>
          </a:p>
        </p:txBody>
      </p:sp>
    </p:spTree>
    <p:extLst>
      <p:ext uri="{BB962C8B-B14F-4D97-AF65-F5344CB8AC3E}">
        <p14:creationId xmlns:p14="http://schemas.microsoft.com/office/powerpoint/2010/main" val="2127791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effectLst/>
                <a:latin typeface="Arial" panose="020B0604020202020204" pitchFamily="34" charset="0"/>
                <a:ea typeface="Calibri" panose="020F0502020204030204" pitchFamily="34" charset="0"/>
                <a:cs typeface="Arial" panose="020B0604020202020204" pitchFamily="34" charset="0"/>
              </a:rPr>
              <a:t>Classroom Activity</a:t>
            </a:r>
            <a:endParaRPr lang="en-GB" sz="1800" dirty="0">
              <a:effectLst/>
              <a:latin typeface="Arial" panose="020B0604020202020204" pitchFamily="34" charset="0"/>
              <a:ea typeface="Calibri" panose="020F0502020204030204" pitchFamily="34" charset="0"/>
              <a:cs typeface="Arial" panose="020B0604020202020204" pitchFamily="34" charset="0"/>
            </a:endParaRPr>
          </a:p>
          <a:p>
            <a:r>
              <a:rPr lang="en-GB" sz="1800" dirty="0">
                <a:effectLst/>
                <a:latin typeface="Arial" panose="020B0604020202020204" pitchFamily="34" charset="0"/>
                <a:ea typeface="Calibri" panose="020F0502020204030204" pitchFamily="34" charset="0"/>
                <a:cs typeface="Arial" panose="020B0604020202020204" pitchFamily="34" charset="0"/>
              </a:rPr>
              <a:t>Talk to your partner: The children, in pairs/small groups, discuss and agree answers. </a:t>
            </a:r>
            <a:r>
              <a:rPr lang="en-GB" sz="1800" dirty="0">
                <a:latin typeface="Arial" panose="020B0604020202020204" pitchFamily="34" charset="0"/>
                <a:cs typeface="Arial" panose="020B0604020202020204" pitchFamily="34" charset="0"/>
              </a:rPr>
              <a:t>The teacher also gives the children printed questions, for children to discuss in pairs/small groups and fill in the answers (please see the PDF teacher notes for the printable questions).</a:t>
            </a:r>
          </a:p>
          <a:p>
            <a:r>
              <a:rPr lang="en-GB" sz="1800" u="sng" dirty="0">
                <a:effectLst/>
                <a:latin typeface="Arial" panose="020B0604020202020204" pitchFamily="34" charset="0"/>
                <a:ea typeface="Calibri" panose="020F0502020204030204" pitchFamily="34" charset="0"/>
                <a:cs typeface="Arial" panose="020B0604020202020204" pitchFamily="34" charset="0"/>
              </a:rPr>
              <a:t>Class Discussion</a:t>
            </a:r>
            <a:r>
              <a:rPr lang="en-GB" sz="1800" dirty="0">
                <a:effectLst/>
                <a:latin typeface="Arial" panose="020B0604020202020204" pitchFamily="34" charset="0"/>
                <a:ea typeface="Calibri" panose="020F0502020204030204" pitchFamily="34" charset="0"/>
                <a:cs typeface="Arial" panose="020B0604020202020204" pitchFamily="34" charset="0"/>
              </a:rPr>
              <a:t>: Discuss answers to these questions together.</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dirty="0"/>
          </a:p>
        </p:txBody>
      </p:sp>
    </p:spTree>
    <p:extLst>
      <p:ext uri="{BB962C8B-B14F-4D97-AF65-F5344CB8AC3E}">
        <p14:creationId xmlns:p14="http://schemas.microsoft.com/office/powerpoint/2010/main" val="40099207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5/7/26</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5/7/26</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2F02D-6B80-FC4A-B3EC-F17C09A9DAE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DA88E2E-4093-4847-AA5D-551DA6A0145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A2020AD-491C-764D-8C71-758BD2B2462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5/7/26</a:t>
            </a:fld>
            <a:endParaRPr lang="en-US"/>
          </a:p>
        </p:txBody>
      </p:sp>
      <p:sp>
        <p:nvSpPr>
          <p:cNvPr id="5" name="Footer Placeholder 4">
            <a:extLst>
              <a:ext uri="{FF2B5EF4-FFF2-40B4-BE49-F238E27FC236}">
                <a16:creationId xmlns:a16="http://schemas.microsoft.com/office/drawing/2014/main" id="{8D7933BC-F638-0F45-8399-F59211E14A1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6D5ED71-F10D-8040-AEE1-2751C46087FA}"/>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030824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4A1F6-1E10-FA4C-A1FB-D1D54EBD176D}"/>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3EAFBA5-C5F3-5048-85C8-8ADB77FA5AC7}"/>
              </a:ext>
            </a:extLst>
          </p:cNvPr>
          <p:cNvSpPr>
            <a:spLocks noGrp="1"/>
          </p:cNvSpPr>
          <p:nvPr>
            <p:ph idx="1"/>
          </p:nvPr>
        </p:nvSpPr>
        <p:spPr>
          <a:xfrm>
            <a:off x="838200" y="3044825"/>
            <a:ext cx="10515600" cy="2441575"/>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6ADA237-108C-3648-8A37-CACC305CA04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5/7/26</a:t>
            </a:fld>
            <a:endParaRPr lang="en-US"/>
          </a:p>
        </p:txBody>
      </p:sp>
      <p:sp>
        <p:nvSpPr>
          <p:cNvPr id="5" name="Footer Placeholder 4">
            <a:extLst>
              <a:ext uri="{FF2B5EF4-FFF2-40B4-BE49-F238E27FC236}">
                <a16:creationId xmlns:a16="http://schemas.microsoft.com/office/drawing/2014/main" id="{602DB7B2-C36C-1646-94F2-B28D912731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34028AF-52E5-C242-AA89-454B50ECDC7F}"/>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989313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0156D-B478-234C-A738-9D07EE6D000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3BF54D7-40B4-1843-BACA-6F633D8AD84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ED62A9B-CF3A-814C-9143-0738398FCD8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5/7/26</a:t>
            </a:fld>
            <a:endParaRPr lang="en-US"/>
          </a:p>
        </p:txBody>
      </p:sp>
      <p:sp>
        <p:nvSpPr>
          <p:cNvPr id="5" name="Footer Placeholder 4">
            <a:extLst>
              <a:ext uri="{FF2B5EF4-FFF2-40B4-BE49-F238E27FC236}">
                <a16:creationId xmlns:a16="http://schemas.microsoft.com/office/drawing/2014/main" id="{9C821755-D509-6946-A93D-00291DFAFE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16073D5-EB44-7145-B56B-7851EE02E02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1210261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E43A8-F1EA-7547-8040-04C9A531FF14}"/>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2E1C8AA-1057-AE4D-80CB-5405FE5DB231}"/>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F87E888-C5BF-8F49-87A2-D748AD35E41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C28F4B5-0DB1-4741-A662-4986FD231C9C}"/>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5/7/26</a:t>
            </a:fld>
            <a:endParaRPr lang="en-US"/>
          </a:p>
        </p:txBody>
      </p:sp>
      <p:sp>
        <p:nvSpPr>
          <p:cNvPr id="6" name="Footer Placeholder 5">
            <a:extLst>
              <a:ext uri="{FF2B5EF4-FFF2-40B4-BE49-F238E27FC236}">
                <a16:creationId xmlns:a16="http://schemas.microsoft.com/office/drawing/2014/main" id="{C7B68CB5-A0AD-8646-A8FD-38ADD6DB89B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9D3DAC9-1662-1E42-9ACE-11D40D0127C7}"/>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298090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29DE0-9656-714B-8C6F-4A24F8E32527}"/>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2C9AB93-DD6D-0845-9FED-883D207A3CF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5BAD88C-E8FD-5644-96FF-DE1095C00AEC}"/>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D17EDA8-B1B3-B949-A714-32CBD9CD479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BC58DE0-AFE1-1F4B-BDF3-B6F535E2650B}"/>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2F3B852-CFA9-A043-BAC6-D92097F3046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5/7/26</a:t>
            </a:fld>
            <a:endParaRPr lang="en-US"/>
          </a:p>
        </p:txBody>
      </p:sp>
      <p:sp>
        <p:nvSpPr>
          <p:cNvPr id="8" name="Footer Placeholder 7">
            <a:extLst>
              <a:ext uri="{FF2B5EF4-FFF2-40B4-BE49-F238E27FC236}">
                <a16:creationId xmlns:a16="http://schemas.microsoft.com/office/drawing/2014/main" id="{E154E281-898F-6F40-BB73-2E7D227739B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D9CA2C7-FEAC-A94A-9684-797E8CBD30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0283490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B36C-017C-BF49-BEEB-E2CA7217913A}"/>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553BF12-BB68-AA49-A136-C9247D02F93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5/7/26</a:t>
            </a:fld>
            <a:endParaRPr lang="en-US"/>
          </a:p>
        </p:txBody>
      </p:sp>
      <p:sp>
        <p:nvSpPr>
          <p:cNvPr id="4" name="Footer Placeholder 3">
            <a:extLst>
              <a:ext uri="{FF2B5EF4-FFF2-40B4-BE49-F238E27FC236}">
                <a16:creationId xmlns:a16="http://schemas.microsoft.com/office/drawing/2014/main" id="{D71DFFEB-1F52-E04C-A8A6-E3DB54C7C1E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B1B6F7AA-7C4B-3E49-8827-4CE9744AE5B2}"/>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898037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8DFA9A-BBFC-E545-8430-644AF338CD5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5/7/26</a:t>
            </a:fld>
            <a:endParaRPr lang="en-US"/>
          </a:p>
        </p:txBody>
      </p:sp>
      <p:sp>
        <p:nvSpPr>
          <p:cNvPr id="3" name="Footer Placeholder 2">
            <a:extLst>
              <a:ext uri="{FF2B5EF4-FFF2-40B4-BE49-F238E27FC236}">
                <a16:creationId xmlns:a16="http://schemas.microsoft.com/office/drawing/2014/main" id="{970F30FB-8E6D-0E4D-8C63-25500A60373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6312ABE-7D59-FF41-BF67-C42E2B57A8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0030217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AA478-8BB7-A843-8E6D-C5DA329EEEA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23C9813-782A-CB4D-816D-7FD870110E1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E2146FF-99A6-9645-922F-815FF6983D8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E4D2025-D541-5B46-988E-B8DC761E740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5/7/26</a:t>
            </a:fld>
            <a:endParaRPr lang="en-US"/>
          </a:p>
        </p:txBody>
      </p:sp>
      <p:sp>
        <p:nvSpPr>
          <p:cNvPr id="6" name="Footer Placeholder 5">
            <a:extLst>
              <a:ext uri="{FF2B5EF4-FFF2-40B4-BE49-F238E27FC236}">
                <a16:creationId xmlns:a16="http://schemas.microsoft.com/office/drawing/2014/main" id="{A7DD3969-40FB-3848-B380-231ACEED163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3670969-A53E-7249-9B81-9D6AFCEC17F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2718342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E29C4-9ACC-5142-AF3A-816ED1ED3B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2B41892-A2F3-3042-A387-A335BA511A1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F631C2F-BB0F-FF40-BF5D-F27068FDB48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38DF2A-0B67-5848-BB04-C3DE68C45771}"/>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5/7/26</a:t>
            </a:fld>
            <a:endParaRPr lang="en-US"/>
          </a:p>
        </p:txBody>
      </p:sp>
      <p:sp>
        <p:nvSpPr>
          <p:cNvPr id="6" name="Footer Placeholder 5">
            <a:extLst>
              <a:ext uri="{FF2B5EF4-FFF2-40B4-BE49-F238E27FC236}">
                <a16:creationId xmlns:a16="http://schemas.microsoft.com/office/drawing/2014/main" id="{E7852889-5FF6-1149-933E-221B5840B1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B482D0D-C56F-7041-96EE-6A0AFC84E0C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077505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5/7/26</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5E25E-1850-864D-A204-1E7A056F9247}"/>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CA42689-5CF2-A14C-BD2C-433DC398B0D2}"/>
              </a:ext>
            </a:extLst>
          </p:cNvPr>
          <p:cNvSpPr>
            <a:spLocks noGrp="1"/>
          </p:cNvSpPr>
          <p:nvPr>
            <p:ph type="body" orient="vert" idx="1"/>
          </p:nvPr>
        </p:nvSpPr>
        <p:spPr>
          <a:xfrm>
            <a:off x="838200" y="3044825"/>
            <a:ext cx="10515600" cy="244157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E597E7D-96F5-794D-A75E-986B73435328}"/>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5/7/26</a:t>
            </a:fld>
            <a:endParaRPr lang="en-US"/>
          </a:p>
        </p:txBody>
      </p:sp>
      <p:sp>
        <p:nvSpPr>
          <p:cNvPr id="5" name="Footer Placeholder 4">
            <a:extLst>
              <a:ext uri="{FF2B5EF4-FFF2-40B4-BE49-F238E27FC236}">
                <a16:creationId xmlns:a16="http://schemas.microsoft.com/office/drawing/2014/main" id="{CC83AFB2-5703-4B43-B72D-F306FBC2E2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8ED553A-0DAB-6E4C-B7B0-6B3B1CDE59E4}"/>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0961342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6205B9-2016-EE43-A82D-6157599F6B4F}"/>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387FC7E-301D-AA45-A2A7-4F131240F276}"/>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F3E15C8-EB5F-004D-9CB5-91D49D0D4527}"/>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5/7/26</a:t>
            </a:fld>
            <a:endParaRPr lang="en-US"/>
          </a:p>
        </p:txBody>
      </p:sp>
      <p:sp>
        <p:nvSpPr>
          <p:cNvPr id="5" name="Footer Placeholder 4">
            <a:extLst>
              <a:ext uri="{FF2B5EF4-FFF2-40B4-BE49-F238E27FC236}">
                <a16:creationId xmlns:a16="http://schemas.microsoft.com/office/drawing/2014/main" id="{6B14AB03-9278-8748-B9A2-0F894D59B7E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94C3D9C-C369-F146-A5D8-FFD94706EC6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585799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5/7/26</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5/7/26</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5/7/26</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5/7/26</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5/7/26</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5/7/26</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5/7/26</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E074D3-4861-3A47-B2FA-1ACB4081C3C1}"/>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ectangle 7">
            <a:extLst>
              <a:ext uri="{FF2B5EF4-FFF2-40B4-BE49-F238E27FC236}">
                <a16:creationId xmlns:a16="http://schemas.microsoft.com/office/drawing/2014/main" id="{1240291C-4621-0343-9B2F-A295FDCE2FD9}"/>
              </a:ext>
            </a:extLst>
          </p:cNvPr>
          <p:cNvSpPr/>
          <p:nvPr userDrawn="1"/>
        </p:nvSpPr>
        <p:spPr>
          <a:xfrm>
            <a:off x="469900" y="469900"/>
            <a:ext cx="11245850" cy="591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24" name="Picture 23" descr="Background pattern&#10;&#10;Description automatically generated">
            <a:extLst>
              <a:ext uri="{FF2B5EF4-FFF2-40B4-BE49-F238E27FC236}">
                <a16:creationId xmlns:a16="http://schemas.microsoft.com/office/drawing/2014/main" id="{23E4C87E-58B8-DB4D-90CA-79371FD8118B}"/>
              </a:ext>
            </a:extLst>
          </p:cNvPr>
          <p:cNvPicPr>
            <a:picLocks noChangeAspect="1"/>
          </p:cNvPicPr>
          <p:nvPr userDrawn="1"/>
        </p:nvPicPr>
        <p:blipFill rotWithShape="1">
          <a:blip r:embed="rId13">
            <a:alphaModFix amt="52000"/>
            <a:extLst>
              <a:ext uri="{28A0092B-C50C-407E-A947-70E740481C1C}">
                <a14:useLocalDpi xmlns:a14="http://schemas.microsoft.com/office/drawing/2010/main"/>
              </a:ext>
            </a:extLst>
          </a:blip>
          <a:srcRect/>
          <a:stretch/>
        </p:blipFill>
        <p:spPr>
          <a:xfrm>
            <a:off x="0" y="1738744"/>
            <a:ext cx="12192000" cy="3380511"/>
          </a:xfrm>
          <a:prstGeom prst="rect">
            <a:avLst/>
          </a:prstGeom>
        </p:spPr>
      </p:pic>
    </p:spTree>
    <p:extLst>
      <p:ext uri="{BB962C8B-B14F-4D97-AF65-F5344CB8AC3E}">
        <p14:creationId xmlns:p14="http://schemas.microsoft.com/office/powerpoint/2010/main" val="6689181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i="0" kern="1200">
          <a:solidFill>
            <a:srgbClr val="363636"/>
          </a:solidFill>
          <a:latin typeface="Arial Black" panose="020B0604020202020204" pitchFamily="34" charset="0"/>
          <a:ea typeface="+mj-ea"/>
          <a:cs typeface="Arial Black" panose="020B0604020202020204" pitchFamily="34" charset="0"/>
        </a:defRPr>
      </a:lvl1pPr>
    </p:titleStyle>
    <p:bodyStyle>
      <a:lvl1pPr marL="0" indent="0" algn="l" defTabSz="914400" rtl="0" eaLnBrk="1" latinLnBrk="0" hangingPunct="1">
        <a:lnSpc>
          <a:spcPct val="90000"/>
        </a:lnSpc>
        <a:spcBef>
          <a:spcPts val="1000"/>
        </a:spcBef>
        <a:buFontTx/>
        <a:buNone/>
        <a:defRPr sz="2800" b="0" i="0" kern="1200">
          <a:solidFill>
            <a:srgbClr val="36363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363636"/>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363636"/>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20.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1.xml"/><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e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1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1.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attern">
            <a:extLst>
              <a:ext uri="{FF2B5EF4-FFF2-40B4-BE49-F238E27FC236}">
                <a16:creationId xmlns:a16="http://schemas.microsoft.com/office/drawing/2014/main" id="{8A18E830-5AEE-BA4D-A258-E233E76C4381}"/>
              </a:ext>
              <a:ext uri="{C183D7F6-B498-43B3-948B-1728B52AA6E4}">
                <adec:decorative xmlns:adec="http://schemas.microsoft.com/office/drawing/2017/decorative" val="1"/>
              </a:ext>
            </a:extLst>
          </p:cNvPr>
          <p:cNvPicPr>
            <a:picLocks noChangeAspect="1"/>
          </p:cNvPicPr>
          <p:nvPr/>
        </p:nvPicPr>
        <p:blipFill>
          <a:blip r:embed="rId2">
            <a:alphaModFix amt="52000"/>
          </a:blip>
          <a:stretch>
            <a:fillRect/>
          </a:stretch>
        </p:blipFill>
        <p:spPr>
          <a:xfrm>
            <a:off x="35860" y="2319874"/>
            <a:ext cx="12192000" cy="3335971"/>
          </a:xfrm>
          <a:prstGeom prst="rect">
            <a:avLst/>
          </a:prstGeom>
        </p:spPr>
      </p:pic>
      <p:pic>
        <p:nvPicPr>
          <p:cNvPr id="14" name="Boy at desk">
            <a:extLst>
              <a:ext uri="{FF2B5EF4-FFF2-40B4-BE49-F238E27FC236}">
                <a16:creationId xmlns:a16="http://schemas.microsoft.com/office/drawing/2014/main" id="{1D141308-48AA-E945-8882-00873F2F7278}"/>
              </a:ext>
              <a:ext uri="{C183D7F6-B498-43B3-948B-1728B52AA6E4}">
                <adec:decorative xmlns:adec="http://schemas.microsoft.com/office/drawing/2017/decorative" val="1"/>
              </a:ext>
            </a:extLst>
          </p:cNvPr>
          <p:cNvPicPr>
            <a:picLocks noChangeAspect="1"/>
          </p:cNvPicPr>
          <p:nvPr/>
        </p:nvPicPr>
        <p:blipFill rotWithShape="1">
          <a:blip r:embed="rId3"/>
          <a:srcRect/>
          <a:stretch/>
        </p:blipFill>
        <p:spPr>
          <a:xfrm>
            <a:off x="4132573" y="1878858"/>
            <a:ext cx="3926854" cy="3926854"/>
          </a:xfrm>
          <a:prstGeom prst="ellipse">
            <a:avLst/>
          </a:prstGeom>
          <a:ln w="57150">
            <a:solidFill>
              <a:schemeClr val="bg1"/>
            </a:solidFill>
          </a:ln>
        </p:spPr>
      </p:pic>
      <p:pic>
        <p:nvPicPr>
          <p:cNvPr id="5" name="Phone with ad">
            <a:extLst>
              <a:ext uri="{FF2B5EF4-FFF2-40B4-BE49-F238E27FC236}">
                <a16:creationId xmlns:a16="http://schemas.microsoft.com/office/drawing/2014/main" id="{5A1F95E9-FE47-C64C-94D7-A7964A45E57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21182483">
            <a:off x="2647478" y="2147874"/>
            <a:ext cx="1735468" cy="3351248"/>
          </a:xfrm>
          <a:prstGeom prst="rect">
            <a:avLst/>
          </a:prstGeom>
        </p:spPr>
      </p:pic>
      <p:sp>
        <p:nvSpPr>
          <p:cNvPr id="12" name="Title 1">
            <a:extLst>
              <a:ext uri="{FF2B5EF4-FFF2-40B4-BE49-F238E27FC236}">
                <a16:creationId xmlns:a16="http://schemas.microsoft.com/office/drawing/2014/main" id="{5CD376BB-D3A9-F247-807B-71482AE4F49D}"/>
              </a:ext>
            </a:extLst>
          </p:cNvPr>
          <p:cNvSpPr>
            <a:spLocks noGrp="1"/>
          </p:cNvSpPr>
          <p:nvPr>
            <p:ph type="ctrTitle"/>
          </p:nvPr>
        </p:nvSpPr>
        <p:spPr>
          <a:xfrm>
            <a:off x="0" y="212328"/>
            <a:ext cx="12192000" cy="1206035"/>
          </a:xfrm>
        </p:spPr>
        <p:txBody>
          <a:bodyPr anchor="ctr" anchorCtr="1"/>
          <a:lstStyle/>
          <a:p>
            <a:r>
              <a:rPr lang="en-US" sz="5800" b="1" dirty="0">
                <a:solidFill>
                  <a:srgbClr val="363636"/>
                </a:solidFill>
                <a:latin typeface="Arial Black" panose="020B0604020202020204" pitchFamily="34" charset="0"/>
                <a:cs typeface="Arial Black" panose="020B0604020202020204" pitchFamily="34" charset="0"/>
              </a:rPr>
              <a:t>Money Mules</a:t>
            </a:r>
          </a:p>
        </p:txBody>
      </p:sp>
      <p:sp>
        <p:nvSpPr>
          <p:cNvPr id="13" name="TextBox 12">
            <a:extLst>
              <a:ext uri="{FF2B5EF4-FFF2-40B4-BE49-F238E27FC236}">
                <a16:creationId xmlns:a16="http://schemas.microsoft.com/office/drawing/2014/main" id="{76CD8A6F-7729-224A-8225-4520EDAACCBE}"/>
              </a:ext>
            </a:extLst>
          </p:cNvPr>
          <p:cNvSpPr txBox="1"/>
          <p:nvPr/>
        </p:nvSpPr>
        <p:spPr>
          <a:xfrm>
            <a:off x="1" y="1202155"/>
            <a:ext cx="12192000" cy="369332"/>
          </a:xfrm>
          <a:prstGeom prst="rect">
            <a:avLst/>
          </a:prstGeom>
          <a:noFill/>
        </p:spPr>
        <p:txBody>
          <a:bodyPr wrap="square" rtlCol="0">
            <a:spAutoFit/>
          </a:bodyPr>
          <a:lstStyle/>
          <a:p>
            <a:pPr algn="ctr"/>
            <a:r>
              <a:rPr lang="en-GB" b="1" u="none" strike="noStrike" dirty="0">
                <a:solidFill>
                  <a:srgbClr val="363636"/>
                </a:solidFill>
                <a:effectLst/>
                <a:latin typeface="Arial" panose="020B0604020202020204" pitchFamily="34" charset="0"/>
                <a:cs typeface="Arial" panose="020B0604020202020204" pitchFamily="34" charset="0"/>
              </a:rPr>
              <a:t>Primary (Years 5 and 6)</a:t>
            </a:r>
            <a:endParaRPr lang="en-US" b="1" dirty="0">
              <a:solidFill>
                <a:srgbClr val="363636"/>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386B7247-74A6-595D-51F9-8FFE004F2FA7}"/>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Logos">
            <a:extLst>
              <a:ext uri="{FF2B5EF4-FFF2-40B4-BE49-F238E27FC236}">
                <a16:creationId xmlns:a16="http://schemas.microsoft.com/office/drawing/2014/main" id="{3F25740D-64BE-CC80-73D4-CCF2C7B659B4}"/>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8" name="Don't be fooled logo">
            <a:extLst>
              <a:ext uri="{FF2B5EF4-FFF2-40B4-BE49-F238E27FC236}">
                <a16:creationId xmlns:a16="http://schemas.microsoft.com/office/drawing/2014/main" id="{F9D36B47-C91D-8A9F-7E8C-02B99DD7D5D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9" name="Picture 8">
            <a:extLst>
              <a:ext uri="{FF2B5EF4-FFF2-40B4-BE49-F238E27FC236}">
                <a16:creationId xmlns:a16="http://schemas.microsoft.com/office/drawing/2014/main" id="{B626D31C-D3A6-43F4-DFA2-ADA51764194F}"/>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8528341" y="6269145"/>
            <a:ext cx="1536883" cy="373628"/>
          </a:xfrm>
          <a:prstGeom prst="rect">
            <a:avLst/>
          </a:prstGeom>
        </p:spPr>
      </p:pic>
      <p:pic>
        <p:nvPicPr>
          <p:cNvPr id="4" name="Picture 3">
            <a:extLst>
              <a:ext uri="{FF2B5EF4-FFF2-40B4-BE49-F238E27FC236}">
                <a16:creationId xmlns:a16="http://schemas.microsoft.com/office/drawing/2014/main" id="{4C049D34-1398-1109-315D-27891E447ABB}"/>
              </a:ext>
            </a:extLst>
          </p:cNvPr>
          <p:cNvPicPr>
            <a:picLocks noChangeAspect="1"/>
          </p:cNvPicPr>
          <p:nvPr/>
        </p:nvPicPr>
        <p:blipFill>
          <a:blip r:embed="rId8"/>
          <a:stretch>
            <a:fillRect/>
          </a:stretch>
        </p:blipFill>
        <p:spPr>
          <a:xfrm>
            <a:off x="10107740" y="280774"/>
            <a:ext cx="1778479" cy="1842762"/>
          </a:xfrm>
          <a:prstGeom prst="rect">
            <a:avLst/>
          </a:prstGeom>
        </p:spPr>
      </p:pic>
    </p:spTree>
    <p:extLst>
      <p:ext uri="{BB962C8B-B14F-4D97-AF65-F5344CB8AC3E}">
        <p14:creationId xmlns:p14="http://schemas.microsoft.com/office/powerpoint/2010/main" val="4293317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72E0512-3E18-5246-AA5E-4F2BEFA2F7AE}"/>
              </a:ext>
            </a:extLst>
          </p:cNvPr>
          <p:cNvSpPr txBox="1">
            <a:spLocks noGrp="1"/>
          </p:cNvSpPr>
          <p:nvPr>
            <p:ph type="title" idx="4294967295"/>
          </p:nvPr>
        </p:nvSpPr>
        <p:spPr>
          <a:xfrm>
            <a:off x="0" y="998859"/>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Times New Roman" panose="02020603050405020304" pitchFamily="18" charset="0"/>
              </a:rPr>
              <a:t>What do you think Stirling should do?</a:t>
            </a:r>
            <a:endParaRPr kumimoji="0" lang="en-GB" sz="3000" b="0" i="0" u="none" strike="noStrike" kern="1200" cap="none" spc="0" normalizeH="0" baseline="0" noProof="0" dirty="0">
              <a:ln>
                <a:noFill/>
              </a:ln>
              <a:solidFill>
                <a:srgbClr val="363636"/>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F78571B4-A389-C361-BB0B-12D5A1A5D381}"/>
              </a:ext>
            </a:extLst>
          </p:cNvPr>
          <p:cNvSpPr txBox="1"/>
          <p:nvPr/>
        </p:nvSpPr>
        <p:spPr>
          <a:xfrm>
            <a:off x="1349619" y="2141468"/>
            <a:ext cx="6816185" cy="2575064"/>
          </a:xfrm>
          <a:prstGeom prst="rect">
            <a:avLst/>
          </a:prstGeom>
          <a:noFill/>
        </p:spPr>
        <p:txBody>
          <a:bodyPr wrap="square">
            <a:spAutoFit/>
          </a:bodyPr>
          <a:lstStyle/>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Do you think the following are safe or unsafe? Let’s discuss!</a:t>
            </a:r>
          </a:p>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Stirling reply to the stranger who messaged him about earning quick and easy money?</a:t>
            </a:r>
          </a:p>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Stirling accept money from a stranger?</a:t>
            </a:r>
          </a:p>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Stirling meet the stranger?</a:t>
            </a:r>
          </a:p>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Stirling hand money to the stranger?</a:t>
            </a:r>
          </a:p>
        </p:txBody>
      </p:sp>
      <p:pic>
        <p:nvPicPr>
          <p:cNvPr id="12" name="Picture 11" descr="Icon which reads, Talk to your partner">
            <a:extLst>
              <a:ext uri="{FF2B5EF4-FFF2-40B4-BE49-F238E27FC236}">
                <a16:creationId xmlns:a16="http://schemas.microsoft.com/office/drawing/2014/main" id="{B53173FF-C8BA-C74F-A540-F4F3B9E9B06E}"/>
              </a:ext>
            </a:extLst>
          </p:cNvPr>
          <p:cNvPicPr>
            <a:picLocks noChangeAspect="1"/>
          </p:cNvPicPr>
          <p:nvPr/>
        </p:nvPicPr>
        <p:blipFill rotWithShape="1">
          <a:blip r:embed="rId3"/>
          <a:srcRect/>
          <a:stretch/>
        </p:blipFill>
        <p:spPr>
          <a:xfrm>
            <a:off x="7937898" y="2141468"/>
            <a:ext cx="3312988" cy="3312988"/>
          </a:xfrm>
          <a:prstGeom prst="ellipse">
            <a:avLst/>
          </a:prstGeom>
          <a:ln w="38100">
            <a:solidFill>
              <a:schemeClr val="bg1"/>
            </a:solidFill>
          </a:ln>
        </p:spPr>
      </p:pic>
    </p:spTree>
    <p:extLst>
      <p:ext uri="{BB962C8B-B14F-4D97-AF65-F5344CB8AC3E}">
        <p14:creationId xmlns:p14="http://schemas.microsoft.com/office/powerpoint/2010/main" val="1389886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54AD2B6-E6FF-C06C-80C2-00A19422F66D}"/>
              </a:ext>
            </a:extLst>
          </p:cNvPr>
          <p:cNvSpPr>
            <a:spLocks noGrp="1"/>
          </p:cNvSpPr>
          <p:nvPr>
            <p:ph type="title" idx="4294967295"/>
          </p:nvPr>
        </p:nvSpPr>
        <p:spPr>
          <a:xfrm>
            <a:off x="1524000" y="-250522"/>
            <a:ext cx="9144000" cy="2505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800" b="0" i="0" u="none" strike="noStrike" kern="1200" cap="none" spc="0" normalizeH="0" baseline="0" noProof="0" dirty="0">
                <a:ln>
                  <a:noFill/>
                </a:ln>
                <a:solidFill>
                  <a:schemeClr val="bg1"/>
                </a:solidFill>
                <a:effectLst/>
                <a:uLnTx/>
                <a:uFillTx/>
                <a:latin typeface="Arial Black" panose="020B0604020202020204" pitchFamily="34" charset="0"/>
                <a:ea typeface="+mj-ea"/>
                <a:cs typeface="Arial Black" panose="020B0604020202020204" pitchFamily="34" charset="0"/>
              </a:rPr>
              <a:t>Slide 11</a:t>
            </a:r>
          </a:p>
        </p:txBody>
      </p:sp>
      <p:sp>
        <p:nvSpPr>
          <p:cNvPr id="10" name="Title 9">
            <a:extLst>
              <a:ext uri="{FF2B5EF4-FFF2-40B4-BE49-F238E27FC236}">
                <a16:creationId xmlns:a16="http://schemas.microsoft.com/office/drawing/2014/main" id="{B72E0512-3E18-5246-AA5E-4F2BEFA2F7AE}"/>
              </a:ext>
            </a:extLst>
          </p:cNvPr>
          <p:cNvSpPr txBox="1">
            <a:spLocks/>
          </p:cNvSpPr>
          <p:nvPr/>
        </p:nvSpPr>
        <p:spPr>
          <a:xfrm>
            <a:off x="0" y="998859"/>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Times New Roman" panose="02020603050405020304" pitchFamily="18" charset="0"/>
              </a:rPr>
              <a:t>What do you think Stirling should do?</a:t>
            </a:r>
            <a:endParaRPr kumimoji="0" lang="en-GB" sz="3000" b="0" i="0" u="none" strike="noStrike" kern="1200" cap="none" spc="0" normalizeH="0" baseline="0" noProof="0" dirty="0">
              <a:ln>
                <a:noFill/>
              </a:ln>
              <a:solidFill>
                <a:srgbClr val="363636"/>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F78571B4-A389-C361-BB0B-12D5A1A5D381}"/>
              </a:ext>
            </a:extLst>
          </p:cNvPr>
          <p:cNvSpPr txBox="1"/>
          <p:nvPr/>
        </p:nvSpPr>
        <p:spPr>
          <a:xfrm>
            <a:off x="1349620" y="1679433"/>
            <a:ext cx="6460687" cy="4237057"/>
          </a:xfrm>
          <a:prstGeom prst="rect">
            <a:avLst/>
          </a:prstGeom>
          <a:noFill/>
        </p:spPr>
        <p:txBody>
          <a:bodyPr wrap="square">
            <a:spAutoFit/>
          </a:bodyPr>
          <a:lstStyle/>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Answers</a:t>
            </a:r>
          </a:p>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Stirling reply to the stranger who messaged him about earning quick and easy money? No. He does not know the person who sent the message. His online safety could be at risk.</a:t>
            </a:r>
          </a:p>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Stirling accept money from a stranger? No. It could be stolen money and financial exploitation by the stranger, turning Stirling into a money mule.</a:t>
            </a:r>
          </a:p>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Stirling meet the stranger? No. Stirling could be at great personal risk.</a:t>
            </a:r>
          </a:p>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Stirling hand money to the stranger? No. Stirling could be at great personal risk. It could be stolen money.</a:t>
            </a:r>
          </a:p>
        </p:txBody>
      </p:sp>
      <p:pic>
        <p:nvPicPr>
          <p:cNvPr id="2" name="Picture 1" descr="Icon which reads, Talk to your partner">
            <a:extLst>
              <a:ext uri="{FF2B5EF4-FFF2-40B4-BE49-F238E27FC236}">
                <a16:creationId xmlns:a16="http://schemas.microsoft.com/office/drawing/2014/main" id="{F309BA7D-7924-27B9-DA8A-35C8B88CAE0A}"/>
              </a:ext>
            </a:extLst>
          </p:cNvPr>
          <p:cNvPicPr>
            <a:picLocks noChangeAspect="1"/>
          </p:cNvPicPr>
          <p:nvPr/>
        </p:nvPicPr>
        <p:blipFill rotWithShape="1">
          <a:blip r:embed="rId3"/>
          <a:srcRect/>
          <a:stretch/>
        </p:blipFill>
        <p:spPr>
          <a:xfrm>
            <a:off x="7937898" y="2141468"/>
            <a:ext cx="3312988" cy="3312988"/>
          </a:xfrm>
          <a:prstGeom prst="ellipse">
            <a:avLst/>
          </a:prstGeom>
          <a:ln w="38100">
            <a:solidFill>
              <a:schemeClr val="bg1"/>
            </a:solidFill>
          </a:ln>
        </p:spPr>
      </p:pic>
    </p:spTree>
    <p:extLst>
      <p:ext uri="{BB962C8B-B14F-4D97-AF65-F5344CB8AC3E}">
        <p14:creationId xmlns:p14="http://schemas.microsoft.com/office/powerpoint/2010/main" val="2490700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084EE78-C164-864C-B42F-74B61FBB3DB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11046" y="1128931"/>
            <a:ext cx="4608512" cy="4608512"/>
          </a:xfrm>
          <a:prstGeom prst="rect">
            <a:avLst/>
          </a:prstGeom>
        </p:spPr>
      </p:pic>
      <p:sp>
        <p:nvSpPr>
          <p:cNvPr id="24" name="TextBox 23">
            <a:extLst>
              <a:ext uri="{FF2B5EF4-FFF2-40B4-BE49-F238E27FC236}">
                <a16:creationId xmlns:a16="http://schemas.microsoft.com/office/drawing/2014/main" id="{C4205895-9768-5B46-BAB2-1C53168866E9}"/>
              </a:ext>
            </a:extLst>
          </p:cNvPr>
          <p:cNvSpPr txBox="1"/>
          <p:nvPr/>
        </p:nvSpPr>
        <p:spPr>
          <a:xfrm>
            <a:off x="1320591" y="1679803"/>
            <a:ext cx="5090455" cy="3498394"/>
          </a:xfrm>
          <a:prstGeom prst="rect">
            <a:avLst/>
          </a:prstGeom>
          <a:noFill/>
        </p:spPr>
        <p:txBody>
          <a:bodyPr wrap="square">
            <a:spAutoFit/>
          </a:bodyPr>
          <a:lstStyle/>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Other things to consider:</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Why does the stranger want someone</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to look after the money?</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Where might the money have</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come from?</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Where could the money be going?</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What do </a:t>
            </a:r>
            <a:r>
              <a:rPr lang="en-GB" sz="2100" b="1" i="1" dirty="0">
                <a:solidFill>
                  <a:srgbClr val="363636"/>
                </a:solidFill>
                <a:latin typeface="Arial" panose="020B0604020202020204" pitchFamily="34" charset="0"/>
                <a:ea typeface="Calibri" panose="020F0502020204030204" pitchFamily="34" charset="0"/>
                <a:cs typeface="Times New Roman" panose="02020603050405020304" pitchFamily="18" charset="0"/>
              </a:rPr>
              <a:t>you</a:t>
            </a: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think Stirling should</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do next?</a:t>
            </a:r>
          </a:p>
        </p:txBody>
      </p:sp>
      <p:pic>
        <p:nvPicPr>
          <p:cNvPr id="5" name="Picture 4">
            <a:extLst>
              <a:ext uri="{FF2B5EF4-FFF2-40B4-BE49-F238E27FC236}">
                <a16:creationId xmlns:a16="http://schemas.microsoft.com/office/drawing/2014/main" id="{527FE388-3522-B34C-AFAD-2A24D618A686}"/>
              </a:ext>
              <a:ext uri="{C183D7F6-B498-43B3-948B-1728B52AA6E4}">
                <adec:decorative xmlns:adec="http://schemas.microsoft.com/office/drawing/2017/decorative" val="1"/>
              </a:ext>
            </a:extLst>
          </p:cNvPr>
          <p:cNvPicPr>
            <a:picLocks noChangeAspect="1"/>
          </p:cNvPicPr>
          <p:nvPr/>
        </p:nvPicPr>
        <p:blipFill rotWithShape="1">
          <a:blip r:embed="rId4"/>
          <a:srcRect/>
          <a:stretch/>
        </p:blipFill>
        <p:spPr>
          <a:xfrm>
            <a:off x="10319743" y="593719"/>
            <a:ext cx="1218060" cy="1218060"/>
          </a:xfrm>
          <a:prstGeom prst="ellipse">
            <a:avLst/>
          </a:prstGeom>
          <a:ln w="38100">
            <a:solidFill>
              <a:schemeClr val="bg1"/>
            </a:solidFill>
          </a:ln>
        </p:spPr>
      </p:pic>
      <p:sp>
        <p:nvSpPr>
          <p:cNvPr id="2" name="Title 1">
            <a:extLst>
              <a:ext uri="{FF2B5EF4-FFF2-40B4-BE49-F238E27FC236}">
                <a16:creationId xmlns:a16="http://schemas.microsoft.com/office/drawing/2014/main" id="{F834ABBF-DD8E-1E32-0D88-449FF2E5282F}"/>
              </a:ext>
            </a:extLst>
          </p:cNvPr>
          <p:cNvSpPr>
            <a:spLocks noGrp="1"/>
          </p:cNvSpPr>
          <p:nvPr>
            <p:ph type="ctrTitle"/>
          </p:nvPr>
        </p:nvSpPr>
        <p:spPr>
          <a:xfrm>
            <a:off x="1524000" y="-263047"/>
            <a:ext cx="9144000" cy="263047"/>
          </a:xfrm>
        </p:spPr>
        <p:txBody>
          <a:bodyPr anchor="b"/>
          <a:lstStyle/>
          <a:p>
            <a:r>
              <a:rPr lang="en-GB" sz="800" b="0" dirty="0">
                <a:solidFill>
                  <a:schemeClr val="bg1"/>
                </a:solidFill>
              </a:rPr>
              <a:t>Slide 12</a:t>
            </a:r>
          </a:p>
        </p:txBody>
      </p:sp>
    </p:spTree>
    <p:extLst>
      <p:ext uri="{BB962C8B-B14F-4D97-AF65-F5344CB8AC3E}">
        <p14:creationId xmlns:p14="http://schemas.microsoft.com/office/powerpoint/2010/main" val="524793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AA30E37E-21E6-3846-925B-6BD886290F33}"/>
              </a:ext>
              <a:ext uri="{C183D7F6-B498-43B3-948B-1728B52AA6E4}">
                <adec:decorative xmlns:adec="http://schemas.microsoft.com/office/drawing/2017/decorative" val="1"/>
              </a:ext>
            </a:extLst>
          </p:cNvPr>
          <p:cNvGrpSpPr/>
          <p:nvPr/>
        </p:nvGrpSpPr>
        <p:grpSpPr>
          <a:xfrm>
            <a:off x="8677407" y="1012555"/>
            <a:ext cx="2194499" cy="4238088"/>
            <a:chOff x="6086296" y="-63364"/>
            <a:chExt cx="2583096" cy="4988558"/>
          </a:xfrm>
        </p:grpSpPr>
        <p:pic>
          <p:nvPicPr>
            <p:cNvPr id="6" name="Picture 5">
              <a:extLst>
                <a:ext uri="{FF2B5EF4-FFF2-40B4-BE49-F238E27FC236}">
                  <a16:creationId xmlns:a16="http://schemas.microsoft.com/office/drawing/2014/main" id="{80EFC0C1-BAD6-D24D-A4E6-735687E1510C}"/>
                </a:ext>
                <a:ext uri="{C183D7F6-B498-43B3-948B-1728B52AA6E4}">
                  <adec:decorative xmlns:adec="http://schemas.microsoft.com/office/drawing/2017/decorative" val="1"/>
                </a:ext>
              </a:extLst>
            </p:cNvPr>
            <p:cNvPicPr>
              <a:picLocks noChangeAspect="1"/>
            </p:cNvPicPr>
            <p:nvPr/>
          </p:nvPicPr>
          <p:blipFill>
            <a:blip r:embed="rId3">
              <a:alphaModFix/>
              <a:extLst>
                <a:ext uri="{28A0092B-C50C-407E-A947-70E740481C1C}">
                  <a14:useLocalDpi xmlns:a14="http://schemas.microsoft.com/office/drawing/2010/main"/>
                </a:ext>
              </a:extLst>
            </a:blip>
            <a:stretch>
              <a:fillRect/>
            </a:stretch>
          </p:blipFill>
          <p:spPr>
            <a:xfrm rot="464303">
              <a:off x="6086296" y="-63364"/>
              <a:ext cx="2583096" cy="4988558"/>
            </a:xfrm>
            <a:prstGeom prst="rect">
              <a:avLst/>
            </a:prstGeom>
          </p:spPr>
        </p:pic>
        <p:pic>
          <p:nvPicPr>
            <p:cNvPr id="7" name="Message Do you want">
              <a:extLst>
                <a:ext uri="{FF2B5EF4-FFF2-40B4-BE49-F238E27FC236}">
                  <a16:creationId xmlns:a16="http://schemas.microsoft.com/office/drawing/2014/main" id="{41BAAB33-21B7-654D-BE79-B249BF64F3A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rot="460925">
              <a:off x="6323832" y="1483727"/>
              <a:ext cx="2068555" cy="2437940"/>
            </a:xfrm>
            <a:prstGeom prst="rect">
              <a:avLst/>
            </a:prstGeom>
          </p:spPr>
        </p:pic>
      </p:grpSp>
      <p:sp>
        <p:nvSpPr>
          <p:cNvPr id="24" name="TextBox 23">
            <a:extLst>
              <a:ext uri="{FF2B5EF4-FFF2-40B4-BE49-F238E27FC236}">
                <a16:creationId xmlns:a16="http://schemas.microsoft.com/office/drawing/2014/main" id="{C4205895-9768-5B46-BAB2-1C53168866E9}"/>
              </a:ext>
            </a:extLst>
          </p:cNvPr>
          <p:cNvSpPr txBox="1"/>
          <p:nvPr/>
        </p:nvSpPr>
        <p:spPr>
          <a:xfrm>
            <a:off x="1503056" y="1013922"/>
            <a:ext cx="7313600" cy="4965462"/>
          </a:xfrm>
          <a:prstGeom prst="rect">
            <a:avLst/>
          </a:prstGeom>
          <a:noFill/>
        </p:spPr>
        <p:txBody>
          <a:bodyPr wrap="square">
            <a:noAutofit/>
          </a:bodyPr>
          <a:lstStyle/>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Stirling does not know who sent the message.</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He does not know why they want him to take</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out the money and give it to this stranger.</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He does not know where the money came</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from or where it is going.</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But …</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Stirling accepts the money into</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his own bank account.</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And so, he gives them his bank account details.</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Stirling withdraws the money from his own bank account and meets the person outside the bank!</a:t>
            </a:r>
          </a:p>
          <a:p>
            <a:pPr>
              <a:spcBef>
                <a:spcPts val="2000"/>
              </a:spcBef>
            </a:pPr>
            <a:endPar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sp>
        <p:nvSpPr>
          <p:cNvPr id="2" name="Title 1">
            <a:extLst>
              <a:ext uri="{FF2B5EF4-FFF2-40B4-BE49-F238E27FC236}">
                <a16:creationId xmlns:a16="http://schemas.microsoft.com/office/drawing/2014/main" id="{02BFDE22-2B58-D9C2-2BC6-06E493A67125}"/>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13</a:t>
            </a:r>
          </a:p>
        </p:txBody>
      </p:sp>
    </p:spTree>
    <p:extLst>
      <p:ext uri="{BB962C8B-B14F-4D97-AF65-F5344CB8AC3E}">
        <p14:creationId xmlns:p14="http://schemas.microsoft.com/office/powerpoint/2010/main" val="3954274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659A432-D5EB-EC41-8424-2CE577DBADC4}"/>
              </a:ext>
            </a:extLst>
          </p:cNvPr>
          <p:cNvSpPr txBox="1"/>
          <p:nvPr/>
        </p:nvSpPr>
        <p:spPr>
          <a:xfrm>
            <a:off x="1499048" y="1821185"/>
            <a:ext cx="4588212" cy="3447098"/>
          </a:xfrm>
          <a:prstGeom prst="rect">
            <a:avLst/>
          </a:prstGeom>
          <a:noFill/>
        </p:spPr>
        <p:txBody>
          <a:bodyPr wrap="square" rtlCol="0">
            <a:spAutoFit/>
          </a:bodyPr>
          <a:lstStyle/>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Malini is 19.</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She’s just left school and got her first job working in a bank.</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She’s proud of her new job and wants to do everything right.</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Malini has had training for her new job, including identifying signs of </a:t>
            </a:r>
            <a:r>
              <a:rPr lang="en-GB" sz="2100" b="1" i="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fraud</a:t>
            </a: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a:t>
            </a:r>
          </a:p>
        </p:txBody>
      </p:sp>
      <p:pic>
        <p:nvPicPr>
          <p:cNvPr id="4" name="Picture 3">
            <a:extLst>
              <a:ext uri="{FF2B5EF4-FFF2-40B4-BE49-F238E27FC236}">
                <a16:creationId xmlns:a16="http://schemas.microsoft.com/office/drawing/2014/main" id="{633F3493-994C-924E-94D6-29393768BA8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411978" y="1144698"/>
            <a:ext cx="4597461" cy="4608512"/>
          </a:xfrm>
          <a:prstGeom prst="rect">
            <a:avLst/>
          </a:prstGeom>
        </p:spPr>
      </p:pic>
      <p:sp>
        <p:nvSpPr>
          <p:cNvPr id="5" name="Title 4">
            <a:extLst>
              <a:ext uri="{FF2B5EF4-FFF2-40B4-BE49-F238E27FC236}">
                <a16:creationId xmlns:a16="http://schemas.microsoft.com/office/drawing/2014/main" id="{89D311A5-93A2-6846-ABA1-4B95E482898F}"/>
              </a:ext>
            </a:extLst>
          </p:cNvPr>
          <p:cNvSpPr txBox="1">
            <a:spLocks noGrp="1"/>
          </p:cNvSpPr>
          <p:nvPr>
            <p:ph type="title" idx="4294967295"/>
          </p:nvPr>
        </p:nvSpPr>
        <p:spPr>
          <a:xfrm>
            <a:off x="0" y="749869"/>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Malini’s story</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294163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lank phone">
            <a:extLst>
              <a:ext uri="{FF2B5EF4-FFF2-40B4-BE49-F238E27FC236}">
                <a16:creationId xmlns:a16="http://schemas.microsoft.com/office/drawing/2014/main" id="{1A28FEB1-D1C7-8B4C-9032-EDA142C8292F}"/>
              </a:ext>
              <a:ext uri="{C183D7F6-B498-43B3-948B-1728B52AA6E4}">
                <adec:decorative xmlns:adec="http://schemas.microsoft.com/office/drawing/2017/decorative" val="1"/>
              </a:ext>
            </a:extLst>
          </p:cNvPr>
          <p:cNvPicPr>
            <a:picLocks noChangeAspect="1"/>
          </p:cNvPicPr>
          <p:nvPr/>
        </p:nvPicPr>
        <p:blipFill>
          <a:blip r:embed="rId3">
            <a:alphaModFix/>
            <a:extLst>
              <a:ext uri="{28A0092B-C50C-407E-A947-70E740481C1C}">
                <a14:useLocalDpi xmlns:a14="http://schemas.microsoft.com/office/drawing/2010/main"/>
              </a:ext>
            </a:extLst>
          </a:blip>
          <a:stretch>
            <a:fillRect/>
          </a:stretch>
        </p:blipFill>
        <p:spPr>
          <a:xfrm>
            <a:off x="7838699" y="943963"/>
            <a:ext cx="2582131" cy="4986695"/>
          </a:xfrm>
          <a:prstGeom prst="rect">
            <a:avLst/>
          </a:prstGeom>
        </p:spPr>
      </p:pic>
      <p:sp>
        <p:nvSpPr>
          <p:cNvPr id="6" name="TextBox 5">
            <a:extLst>
              <a:ext uri="{FF2B5EF4-FFF2-40B4-BE49-F238E27FC236}">
                <a16:creationId xmlns:a16="http://schemas.microsoft.com/office/drawing/2014/main" id="{A659A432-D5EB-EC41-8424-2CE577DBADC4}"/>
              </a:ext>
            </a:extLst>
          </p:cNvPr>
          <p:cNvSpPr txBox="1"/>
          <p:nvPr/>
        </p:nvSpPr>
        <p:spPr>
          <a:xfrm>
            <a:off x="1499047" y="1552180"/>
            <a:ext cx="5474408" cy="3770263"/>
          </a:xfrm>
          <a:prstGeom prst="rect">
            <a:avLst/>
          </a:prstGeom>
          <a:noFill/>
        </p:spPr>
        <p:txBody>
          <a:bodyPr wrap="square" rtlCol="0">
            <a:spAutoFit/>
          </a:bodyPr>
          <a:lstStyle/>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Stirling goes to the bank.</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There are a few people standing around on the pavement. Which one is the person who messaged him?</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He walks inside. There is a message on his phone. “I’m watching you.”</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Malini is working at the bank. Stirling tells her he wants to withdraw £900 from his bank account.  </a:t>
            </a:r>
          </a:p>
        </p:txBody>
      </p:sp>
      <p:pic>
        <p:nvPicPr>
          <p:cNvPr id="4" name="Speach bubble I'm watching you">
            <a:extLst>
              <a:ext uri="{FF2B5EF4-FFF2-40B4-BE49-F238E27FC236}">
                <a16:creationId xmlns:a16="http://schemas.microsoft.com/office/drawing/2014/main" id="{B206372C-D300-3649-A3A2-FE8A8AF18781}"/>
              </a:ext>
              <a:ext uri="{C183D7F6-B498-43B3-948B-1728B52AA6E4}">
                <adec:decorative xmlns:adec="http://schemas.microsoft.com/office/drawing/2017/decorative" val="1"/>
              </a:ext>
            </a:extLst>
          </p:cNvPr>
          <p:cNvPicPr>
            <a:picLocks noChangeAspect="1"/>
          </p:cNvPicPr>
          <p:nvPr/>
        </p:nvPicPr>
        <p:blipFill>
          <a:blip r:embed="rId4">
            <a:alphaModFix/>
          </a:blip>
          <a:stretch>
            <a:fillRect/>
          </a:stretch>
        </p:blipFill>
        <p:spPr>
          <a:xfrm>
            <a:off x="8149757" y="2479589"/>
            <a:ext cx="2016369" cy="1600146"/>
          </a:xfrm>
          <a:prstGeom prst="rect">
            <a:avLst/>
          </a:prstGeom>
        </p:spPr>
      </p:pic>
      <p:sp>
        <p:nvSpPr>
          <p:cNvPr id="2" name="Title 1">
            <a:extLst>
              <a:ext uri="{FF2B5EF4-FFF2-40B4-BE49-F238E27FC236}">
                <a16:creationId xmlns:a16="http://schemas.microsoft.com/office/drawing/2014/main" id="{EED6D4C1-D769-5E8E-5765-54568BF6685E}"/>
              </a:ext>
            </a:extLst>
          </p:cNvPr>
          <p:cNvSpPr>
            <a:spLocks noGrp="1"/>
          </p:cNvSpPr>
          <p:nvPr>
            <p:ph type="ctrTitle"/>
          </p:nvPr>
        </p:nvSpPr>
        <p:spPr>
          <a:xfrm>
            <a:off x="1524000" y="-298744"/>
            <a:ext cx="9144000" cy="298743"/>
          </a:xfrm>
        </p:spPr>
        <p:txBody>
          <a:bodyPr anchor="b"/>
          <a:lstStyle/>
          <a:p>
            <a:r>
              <a:rPr lang="en-GB" sz="800" b="0" dirty="0">
                <a:solidFill>
                  <a:schemeClr val="bg1"/>
                </a:solidFill>
              </a:rPr>
              <a:t>Slide 15</a:t>
            </a:r>
          </a:p>
        </p:txBody>
      </p:sp>
    </p:spTree>
    <p:extLst>
      <p:ext uri="{BB962C8B-B14F-4D97-AF65-F5344CB8AC3E}">
        <p14:creationId xmlns:p14="http://schemas.microsoft.com/office/powerpoint/2010/main" val="3798881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659A432-D5EB-EC41-8424-2CE577DBADC4}"/>
              </a:ext>
            </a:extLst>
          </p:cNvPr>
          <p:cNvSpPr txBox="1">
            <a:spLocks noGrp="1"/>
          </p:cNvSpPr>
          <p:nvPr>
            <p:ph type="title" idx="4294967295"/>
          </p:nvPr>
        </p:nvSpPr>
        <p:spPr>
          <a:xfrm>
            <a:off x="1314111" y="802436"/>
            <a:ext cx="8949771" cy="4154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2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Times New Roman" panose="02020603050405020304" pitchFamily="18" charset="0"/>
              </a:rPr>
              <a:t>Malini asks Stirling where the money had come from.</a:t>
            </a:r>
          </a:p>
        </p:txBody>
      </p:sp>
      <p:sp>
        <p:nvSpPr>
          <p:cNvPr id="5" name="TextBox 4">
            <a:extLst>
              <a:ext uri="{FF2B5EF4-FFF2-40B4-BE49-F238E27FC236}">
                <a16:creationId xmlns:a16="http://schemas.microsoft.com/office/drawing/2014/main" id="{3E45EB6D-E3CD-0144-BAD9-D76E8BA1510D}"/>
              </a:ext>
            </a:extLst>
          </p:cNvPr>
          <p:cNvSpPr txBox="1"/>
          <p:nvPr/>
        </p:nvSpPr>
        <p:spPr>
          <a:xfrm>
            <a:off x="1268881" y="4477353"/>
            <a:ext cx="9077843" cy="1579920"/>
          </a:xfrm>
          <a:prstGeom prst="rect">
            <a:avLst/>
          </a:prstGeom>
          <a:noFill/>
        </p:spPr>
        <p:txBody>
          <a:bodyPr wrap="square" rtlCol="0">
            <a:spAutoFit/>
          </a:bodyPr>
          <a:lstStyle/>
          <a:p>
            <a:pPr>
              <a:spcBef>
                <a:spcPts val="1000"/>
              </a:spcBef>
            </a:pP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Malini tells Stirling that she would like more information about the person who gave him the money, and why he wants to take it all out.</a:t>
            </a:r>
          </a:p>
          <a:p>
            <a:pPr>
              <a:spcBef>
                <a:spcPts val="1000"/>
              </a:spcBef>
            </a:pP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Stirling has to leave the bank empty-handed.</a:t>
            </a:r>
          </a:p>
          <a:p>
            <a:pPr>
              <a:spcBef>
                <a:spcPts val="1000"/>
              </a:spcBef>
            </a:pP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There is nobody to be seen on the way out. </a:t>
            </a:r>
          </a:p>
        </p:txBody>
      </p:sp>
      <p:sp>
        <p:nvSpPr>
          <p:cNvPr id="2" name="Rounded Rectangular Callout 1">
            <a:extLst>
              <a:ext uri="{FF2B5EF4-FFF2-40B4-BE49-F238E27FC236}">
                <a16:creationId xmlns:a16="http://schemas.microsoft.com/office/drawing/2014/main" id="{D7FE9973-5CD0-784C-BE72-D96FEFF207B2}"/>
              </a:ext>
            </a:extLst>
          </p:cNvPr>
          <p:cNvSpPr/>
          <p:nvPr/>
        </p:nvSpPr>
        <p:spPr>
          <a:xfrm>
            <a:off x="1343156" y="1525206"/>
            <a:ext cx="4548029" cy="626723"/>
          </a:xfrm>
          <a:prstGeom prst="wedgeRoundRectCallout">
            <a:avLst>
              <a:gd name="adj1" fmla="val -38718"/>
              <a:gd name="adj2" fmla="val 85569"/>
              <a:gd name="adj3" fmla="val 16667"/>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chemeClr val="bg1"/>
                </a:solidFill>
                <a:latin typeface="Arial" panose="020B0604020202020204" pitchFamily="34" charset="0"/>
                <a:cs typeface="Arial" panose="020B0604020202020204" pitchFamily="34" charset="0"/>
              </a:rPr>
              <a:t>“It was a present.”</a:t>
            </a:r>
          </a:p>
        </p:txBody>
      </p:sp>
      <p:sp>
        <p:nvSpPr>
          <p:cNvPr id="11" name="Rounded Rectangular Callout 10">
            <a:extLst>
              <a:ext uri="{FF2B5EF4-FFF2-40B4-BE49-F238E27FC236}">
                <a16:creationId xmlns:a16="http://schemas.microsoft.com/office/drawing/2014/main" id="{5CFDFA88-8486-DF4C-9726-8E54FFAB8938}"/>
              </a:ext>
            </a:extLst>
          </p:cNvPr>
          <p:cNvSpPr/>
          <p:nvPr/>
        </p:nvSpPr>
        <p:spPr>
          <a:xfrm>
            <a:off x="6260016" y="1525205"/>
            <a:ext cx="4548029" cy="626723"/>
          </a:xfrm>
          <a:prstGeom prst="wedgeRoundRectCallout">
            <a:avLst>
              <a:gd name="adj1" fmla="val 40348"/>
              <a:gd name="adj2" fmla="val 106880"/>
              <a:gd name="adj3" fmla="val 16667"/>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GB" sz="25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“Who from?”</a:t>
            </a:r>
          </a:p>
        </p:txBody>
      </p:sp>
      <p:sp>
        <p:nvSpPr>
          <p:cNvPr id="12" name="Rounded Rectangular Callout 11">
            <a:extLst>
              <a:ext uri="{FF2B5EF4-FFF2-40B4-BE49-F238E27FC236}">
                <a16:creationId xmlns:a16="http://schemas.microsoft.com/office/drawing/2014/main" id="{68BD1F46-6EED-5149-90B9-6BEECA276E0E}"/>
              </a:ext>
            </a:extLst>
          </p:cNvPr>
          <p:cNvSpPr/>
          <p:nvPr/>
        </p:nvSpPr>
        <p:spPr>
          <a:xfrm>
            <a:off x="1343156" y="2449829"/>
            <a:ext cx="4548029" cy="626723"/>
          </a:xfrm>
          <a:prstGeom prst="wedgeRoundRectCallout">
            <a:avLst>
              <a:gd name="adj1" fmla="val -38718"/>
              <a:gd name="adj2" fmla="val 85569"/>
              <a:gd name="adj3" fmla="val 16667"/>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“Er … My uncle.”</a:t>
            </a:r>
          </a:p>
        </p:txBody>
      </p:sp>
      <p:sp>
        <p:nvSpPr>
          <p:cNvPr id="13" name="Rounded Rectangular Callout 12">
            <a:extLst>
              <a:ext uri="{FF2B5EF4-FFF2-40B4-BE49-F238E27FC236}">
                <a16:creationId xmlns:a16="http://schemas.microsoft.com/office/drawing/2014/main" id="{D60CF98C-5539-E441-B352-D035FF952700}"/>
              </a:ext>
            </a:extLst>
          </p:cNvPr>
          <p:cNvSpPr/>
          <p:nvPr/>
        </p:nvSpPr>
        <p:spPr>
          <a:xfrm>
            <a:off x="6260016" y="2670814"/>
            <a:ext cx="4548027" cy="944566"/>
          </a:xfrm>
          <a:prstGeom prst="wedgeRoundRectCallout">
            <a:avLst>
              <a:gd name="adj1" fmla="val 39751"/>
              <a:gd name="adj2" fmla="val 93461"/>
              <a:gd name="adj3" fmla="val 16667"/>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ts val="1000"/>
              </a:spcBef>
            </a:pPr>
            <a:r>
              <a:rPr lang="en-GB" sz="25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“Why do you want to</a:t>
            </a:r>
            <a:br>
              <a:rPr lang="en-GB" sz="25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5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take it all out?”</a:t>
            </a:r>
          </a:p>
        </p:txBody>
      </p:sp>
      <p:sp>
        <p:nvSpPr>
          <p:cNvPr id="3" name="Rounded Rectangular Callout 11">
            <a:extLst>
              <a:ext uri="{FF2B5EF4-FFF2-40B4-BE49-F238E27FC236}">
                <a16:creationId xmlns:a16="http://schemas.microsoft.com/office/drawing/2014/main" id="{1812CD3A-8D4C-C11F-BCF8-B5301634801F}"/>
              </a:ext>
            </a:extLst>
          </p:cNvPr>
          <p:cNvSpPr/>
          <p:nvPr/>
        </p:nvSpPr>
        <p:spPr>
          <a:xfrm>
            <a:off x="2407275" y="3374453"/>
            <a:ext cx="3483910" cy="626722"/>
          </a:xfrm>
          <a:prstGeom prst="wedgeRoundRectCallout">
            <a:avLst>
              <a:gd name="adj1" fmla="val -38718"/>
              <a:gd name="adj2" fmla="val 85569"/>
              <a:gd name="adj3" fmla="val 16667"/>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“Er …”</a:t>
            </a:r>
          </a:p>
        </p:txBody>
      </p:sp>
    </p:spTree>
    <p:extLst>
      <p:ext uri="{BB962C8B-B14F-4D97-AF65-F5344CB8AC3E}">
        <p14:creationId xmlns:p14="http://schemas.microsoft.com/office/powerpoint/2010/main" val="1935522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2" grpId="0" animBg="1"/>
      <p:bldP spid="13"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Account frozen">
            <a:extLst>
              <a:ext uri="{FF2B5EF4-FFF2-40B4-BE49-F238E27FC236}">
                <a16:creationId xmlns:a16="http://schemas.microsoft.com/office/drawing/2014/main" id="{E9494FD1-D373-DE49-BE98-DB492F26DFC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883297" y="797079"/>
            <a:ext cx="3496967" cy="3496967"/>
          </a:xfrm>
          <a:prstGeom prst="rect">
            <a:avLst/>
          </a:prstGeom>
        </p:spPr>
      </p:pic>
      <p:pic>
        <p:nvPicPr>
          <p:cNvPr id="4" name="Blank phone">
            <a:extLst>
              <a:ext uri="{FF2B5EF4-FFF2-40B4-BE49-F238E27FC236}">
                <a16:creationId xmlns:a16="http://schemas.microsoft.com/office/drawing/2014/main" id="{4DB3D9E9-C50E-BA4E-BC24-6128CDD60D14}"/>
              </a:ext>
              <a:ext uri="{C183D7F6-B498-43B3-948B-1728B52AA6E4}">
                <adec:decorative xmlns:adec="http://schemas.microsoft.com/office/drawing/2017/decorative" val="1"/>
              </a:ext>
            </a:extLst>
          </p:cNvPr>
          <p:cNvPicPr>
            <a:picLocks noChangeAspect="1"/>
          </p:cNvPicPr>
          <p:nvPr/>
        </p:nvPicPr>
        <p:blipFill>
          <a:blip r:embed="rId4">
            <a:alphaModFix/>
            <a:extLst>
              <a:ext uri="{28A0092B-C50C-407E-A947-70E740481C1C}">
                <a14:useLocalDpi xmlns:a14="http://schemas.microsoft.com/office/drawing/2010/main"/>
              </a:ext>
            </a:extLst>
          </a:blip>
          <a:stretch>
            <a:fillRect/>
          </a:stretch>
        </p:blipFill>
        <p:spPr>
          <a:xfrm rot="551926">
            <a:off x="9218609" y="2512050"/>
            <a:ext cx="1775551" cy="3429000"/>
          </a:xfrm>
          <a:prstGeom prst="rect">
            <a:avLst/>
          </a:prstGeom>
        </p:spPr>
      </p:pic>
      <p:pic>
        <p:nvPicPr>
          <p:cNvPr id="5" name="Message I want my money">
            <a:extLst>
              <a:ext uri="{FF2B5EF4-FFF2-40B4-BE49-F238E27FC236}">
                <a16:creationId xmlns:a16="http://schemas.microsoft.com/office/drawing/2014/main" id="{F018459D-BE07-EF40-A074-A6FD171C950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rot="554937">
            <a:off x="9412693" y="3553324"/>
            <a:ext cx="1376856" cy="1694104"/>
          </a:xfrm>
          <a:prstGeom prst="rect">
            <a:avLst/>
          </a:prstGeom>
        </p:spPr>
      </p:pic>
      <p:sp>
        <p:nvSpPr>
          <p:cNvPr id="9" name="TextBox 8">
            <a:extLst>
              <a:ext uri="{FF2B5EF4-FFF2-40B4-BE49-F238E27FC236}">
                <a16:creationId xmlns:a16="http://schemas.microsoft.com/office/drawing/2014/main" id="{38EDAA36-9F06-1F48-B0DC-440AF0F54790}"/>
              </a:ext>
            </a:extLst>
          </p:cNvPr>
          <p:cNvSpPr txBox="1"/>
          <p:nvPr/>
        </p:nvSpPr>
        <p:spPr>
          <a:xfrm>
            <a:off x="1171110" y="997815"/>
            <a:ext cx="5427398" cy="5427127"/>
          </a:xfrm>
          <a:prstGeom prst="rect">
            <a:avLst/>
          </a:prstGeom>
          <a:noFill/>
        </p:spPr>
        <p:txBody>
          <a:bodyPr wrap="square">
            <a:spAutoFit/>
          </a:bodyPr>
          <a:lstStyle/>
          <a:p>
            <a:pPr>
              <a:spcBef>
                <a:spcPts val="2000"/>
              </a:spcBef>
            </a:pPr>
            <a:r>
              <a:rPr lang="en-GB" sz="2000" b="1" u="sng" dirty="0">
                <a:solidFill>
                  <a:srgbClr val="363636"/>
                </a:solidFill>
                <a:latin typeface="Arial" panose="020B0604020202020204" pitchFamily="34" charset="0"/>
                <a:ea typeface="Calibri" panose="020F0502020204030204" pitchFamily="34" charset="0"/>
                <a:cs typeface="Times New Roman" panose="02020603050405020304" pitchFamily="18" charset="0"/>
              </a:rPr>
              <a:t>Worse is to come</a:t>
            </a:r>
          </a:p>
          <a:p>
            <a:pPr>
              <a:spcBef>
                <a:spcPts val="2000"/>
              </a:spcBef>
            </a:pP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Stirling has a message from the stranger. The stranger tells Stirling to transfer the money to another bank account.</a:t>
            </a:r>
          </a:p>
          <a:p>
            <a:pPr>
              <a:spcBef>
                <a:spcPts val="2000"/>
              </a:spcBef>
            </a:pP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Stirling tries to log into his bank account. But he can’t. His bank account is frozen. He can’t get to any money. He can’t pay the person and can’t pay for his mobile phone bill. He can’t buy his nana anything to cheer her up.</a:t>
            </a:r>
          </a:p>
          <a:p>
            <a:pPr>
              <a:spcBef>
                <a:spcPts val="2000"/>
              </a:spcBef>
            </a:pP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 stranger is angry: “I want my money back. U owe me. I know where u live. And where all </a:t>
            </a:r>
            <a:r>
              <a:rPr lang="en-GB" sz="20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yr</a:t>
            </a: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family live.”</a:t>
            </a:r>
          </a:p>
          <a:p>
            <a:pPr>
              <a:spcBef>
                <a:spcPts val="2000"/>
              </a:spcBef>
            </a:pPr>
            <a:endPar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sp>
        <p:nvSpPr>
          <p:cNvPr id="2" name="Title 1">
            <a:extLst>
              <a:ext uri="{FF2B5EF4-FFF2-40B4-BE49-F238E27FC236}">
                <a16:creationId xmlns:a16="http://schemas.microsoft.com/office/drawing/2014/main" id="{AB29801D-2FED-30B9-2082-D1A58D3AC76A}"/>
              </a:ext>
            </a:extLst>
          </p:cNvPr>
          <p:cNvSpPr>
            <a:spLocks noGrp="1"/>
          </p:cNvSpPr>
          <p:nvPr>
            <p:ph type="ctrTitle"/>
          </p:nvPr>
        </p:nvSpPr>
        <p:spPr>
          <a:xfrm>
            <a:off x="1524000" y="-150312"/>
            <a:ext cx="9144000" cy="150312"/>
          </a:xfrm>
        </p:spPr>
        <p:txBody>
          <a:bodyPr anchor="b"/>
          <a:lstStyle/>
          <a:p>
            <a:r>
              <a:rPr lang="en-GB" sz="800" b="0" dirty="0">
                <a:solidFill>
                  <a:schemeClr val="bg1"/>
                </a:solidFill>
              </a:rPr>
              <a:t>Slide 17</a:t>
            </a:r>
          </a:p>
        </p:txBody>
      </p:sp>
    </p:spTree>
    <p:extLst>
      <p:ext uri="{BB962C8B-B14F-4D97-AF65-F5344CB8AC3E}">
        <p14:creationId xmlns:p14="http://schemas.microsoft.com/office/powerpoint/2010/main" val="4103959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50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8EDAA36-9F06-1F48-B0DC-440AF0F54790}"/>
              </a:ext>
            </a:extLst>
          </p:cNvPr>
          <p:cNvSpPr txBox="1"/>
          <p:nvPr/>
        </p:nvSpPr>
        <p:spPr>
          <a:xfrm>
            <a:off x="1516769" y="1001017"/>
            <a:ext cx="9849142" cy="2544286"/>
          </a:xfrm>
          <a:prstGeom prst="rect">
            <a:avLst/>
          </a:prstGeom>
          <a:noFill/>
        </p:spPr>
        <p:txBody>
          <a:bodyPr wrap="square">
            <a:spAutoFit/>
          </a:bodyPr>
          <a:lstStyle/>
          <a:p>
            <a:pPr>
              <a:spcBef>
                <a:spcPts val="1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That was just a made-up story!</a:t>
            </a:r>
          </a:p>
          <a:p>
            <a:pPr>
              <a:spcBef>
                <a:spcPts val="1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This is what really happened.</a:t>
            </a:r>
          </a:p>
          <a:p>
            <a:pPr>
              <a:spcBef>
                <a:spcPts val="1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Stirling received a message on his social media account. So did many of his friends.</a:t>
            </a:r>
          </a:p>
          <a:p>
            <a:pPr>
              <a:spcBef>
                <a:spcPts val="1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They showed the message to their parents and teacher.</a:t>
            </a:r>
          </a:p>
          <a:p>
            <a:pPr>
              <a:spcBef>
                <a:spcPts val="1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Everyone said.</a:t>
            </a:r>
          </a:p>
        </p:txBody>
      </p:sp>
      <p:sp>
        <p:nvSpPr>
          <p:cNvPr id="5" name="Rounded Rectangular Callout 4">
            <a:extLst>
              <a:ext uri="{FF2B5EF4-FFF2-40B4-BE49-F238E27FC236}">
                <a16:creationId xmlns:a16="http://schemas.microsoft.com/office/drawing/2014/main" id="{5B2BD5BB-407B-1748-AF4F-A36B775A0C69}"/>
              </a:ext>
            </a:extLst>
          </p:cNvPr>
          <p:cNvSpPr/>
          <p:nvPr/>
        </p:nvSpPr>
        <p:spPr>
          <a:xfrm>
            <a:off x="1595438" y="3678412"/>
            <a:ext cx="8916383" cy="806491"/>
          </a:xfrm>
          <a:prstGeom prst="wedgeRoundRectCallout">
            <a:avLst>
              <a:gd name="adj1" fmla="val 40348"/>
              <a:gd name="adj2" fmla="val 106880"/>
              <a:gd name="adj3" fmla="val 16667"/>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GB" sz="2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“Delete the message and block the sender!”</a:t>
            </a:r>
            <a:endParaRPr lang="en-GB" sz="25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E87928D4-CDA5-D34E-9C6B-FADF500B01ED}"/>
              </a:ext>
            </a:extLst>
          </p:cNvPr>
          <p:cNvSpPr txBox="1"/>
          <p:nvPr/>
        </p:nvSpPr>
        <p:spPr>
          <a:xfrm>
            <a:off x="1516769" y="4941177"/>
            <a:ext cx="8110009" cy="415498"/>
          </a:xfrm>
          <a:prstGeom prst="rect">
            <a:avLst/>
          </a:prstGeom>
          <a:noFill/>
        </p:spPr>
        <p:txBody>
          <a:bodyPr wrap="square">
            <a:spAutoFit/>
          </a:bodyPr>
          <a:lstStyle/>
          <a:p>
            <a:pPr>
              <a:spcBef>
                <a:spcPts val="1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So that’s what they did.</a:t>
            </a:r>
          </a:p>
        </p:txBody>
      </p:sp>
      <p:sp>
        <p:nvSpPr>
          <p:cNvPr id="2" name="Title 1">
            <a:extLst>
              <a:ext uri="{FF2B5EF4-FFF2-40B4-BE49-F238E27FC236}">
                <a16:creationId xmlns:a16="http://schemas.microsoft.com/office/drawing/2014/main" id="{57B7AA45-B46B-81B6-6126-C29E89A8C138}"/>
              </a:ext>
            </a:extLst>
          </p:cNvPr>
          <p:cNvSpPr>
            <a:spLocks noGrp="1"/>
          </p:cNvSpPr>
          <p:nvPr>
            <p:ph type="ctrTitle"/>
          </p:nvPr>
        </p:nvSpPr>
        <p:spPr>
          <a:xfrm>
            <a:off x="1524000" y="-212942"/>
            <a:ext cx="9144000" cy="212942"/>
          </a:xfrm>
        </p:spPr>
        <p:txBody>
          <a:bodyPr anchor="b"/>
          <a:lstStyle/>
          <a:p>
            <a:r>
              <a:rPr lang="en-GB" sz="800" b="0" dirty="0">
                <a:solidFill>
                  <a:schemeClr val="bg1"/>
                </a:solidFill>
              </a:rPr>
              <a:t>Slide 18</a:t>
            </a:r>
          </a:p>
        </p:txBody>
      </p:sp>
    </p:spTree>
    <p:extLst>
      <p:ext uri="{BB962C8B-B14F-4D97-AF65-F5344CB8AC3E}">
        <p14:creationId xmlns:p14="http://schemas.microsoft.com/office/powerpoint/2010/main" val="2045260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3D85A5F-7870-E845-BE81-1A39B1AA96B8}"/>
              </a:ext>
            </a:extLst>
          </p:cNvPr>
          <p:cNvSpPr/>
          <p:nvPr/>
        </p:nvSpPr>
        <p:spPr>
          <a:xfrm>
            <a:off x="948912" y="5026325"/>
            <a:ext cx="10294175" cy="1147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90000">
              <a:spcBef>
                <a:spcPts val="1500"/>
              </a:spcBef>
            </a:pP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 criminal</a:t>
            </a:r>
            <a: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could have used the money for nasty crimes that hurt lots of people:</a:t>
            </a:r>
            <a:b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br>
            <a: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Drugs. Buying or selling knives or guns. </a:t>
            </a:r>
          </a:p>
          <a:p>
            <a:pPr marL="90000">
              <a:spcBef>
                <a:spcPts val="1500"/>
              </a:spcBef>
            </a:pPr>
            <a: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And </a:t>
            </a: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 money would likely have come from scamming people – like his nana.</a:t>
            </a:r>
            <a:endPar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endParaRPr>
          </a:p>
        </p:txBody>
      </p:sp>
      <p:grpSp>
        <p:nvGrpSpPr>
          <p:cNvPr id="3" name="Account closed image">
            <a:extLst>
              <a:ext uri="{FF2B5EF4-FFF2-40B4-BE49-F238E27FC236}">
                <a16:creationId xmlns:a16="http://schemas.microsoft.com/office/drawing/2014/main" id="{33DAF4FA-6E1B-6AC0-E51F-BF9117AEEDEE}"/>
              </a:ext>
              <a:ext uri="{C183D7F6-B498-43B3-948B-1728B52AA6E4}">
                <adec:decorative xmlns:adec="http://schemas.microsoft.com/office/drawing/2017/decorative" val="1"/>
              </a:ext>
            </a:extLst>
          </p:cNvPr>
          <p:cNvGrpSpPr/>
          <p:nvPr/>
        </p:nvGrpSpPr>
        <p:grpSpPr>
          <a:xfrm>
            <a:off x="5239236" y="1327219"/>
            <a:ext cx="1704120" cy="3545698"/>
            <a:chOff x="3132453" y="1130355"/>
            <a:chExt cx="1704120" cy="3545698"/>
          </a:xfrm>
        </p:grpSpPr>
        <p:sp>
          <p:nvSpPr>
            <p:cNvPr id="7" name="TextBox 6">
              <a:extLst>
                <a:ext uri="{FF2B5EF4-FFF2-40B4-BE49-F238E27FC236}">
                  <a16:creationId xmlns:a16="http://schemas.microsoft.com/office/drawing/2014/main" id="{9DD5BBE0-DCA7-C795-7DD6-37FDA70F09AC}"/>
                </a:ext>
              </a:extLst>
            </p:cNvPr>
            <p:cNvSpPr txBox="1"/>
            <p:nvPr/>
          </p:nvSpPr>
          <p:spPr>
            <a:xfrm>
              <a:off x="3192198" y="2795397"/>
              <a:ext cx="1644375" cy="1733808"/>
            </a:xfrm>
            <a:prstGeom prst="rect">
              <a:avLst/>
            </a:prstGeom>
            <a:noFill/>
          </p:spPr>
          <p:txBody>
            <a:bodyPr wrap="square" rtlCol="0">
              <a:sp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Bank account closed. </a:t>
              </a:r>
            </a:p>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No access to money. Unable to open another bank account.</a:t>
              </a:r>
              <a:endParaRPr lang="en-US" sz="1500" b="1" dirty="0">
                <a:solidFill>
                  <a:srgbClr val="363636"/>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56CBCED6-28D5-73FC-6422-6953781075CB}"/>
                </a:ext>
              </a:extLst>
            </p:cNvPr>
            <p:cNvSpPr/>
            <p:nvPr/>
          </p:nvSpPr>
          <p:spPr>
            <a:xfrm>
              <a:off x="3132453"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3613BE9-8629-F388-0B77-A779B48DEE50}"/>
                </a:ext>
              </a:extLst>
            </p:cNvPr>
            <p:cNvSpPr/>
            <p:nvPr/>
          </p:nvSpPr>
          <p:spPr>
            <a:xfrm>
              <a:off x="3132453" y="1175530"/>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D367693D-C7E8-6890-5173-F3DB1348565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210985" y="1130355"/>
              <a:ext cx="1539089" cy="1539089"/>
            </a:xfrm>
            <a:prstGeom prst="rect">
              <a:avLst/>
            </a:prstGeom>
          </p:spPr>
        </p:pic>
      </p:grpSp>
      <p:grpSp>
        <p:nvGrpSpPr>
          <p:cNvPr id="16" name="Group 15">
            <a:extLst>
              <a:ext uri="{FF2B5EF4-FFF2-40B4-BE49-F238E27FC236}">
                <a16:creationId xmlns:a16="http://schemas.microsoft.com/office/drawing/2014/main" id="{E96A67D8-6EF4-F2FB-8244-8D2CCE49302E}"/>
              </a:ext>
              <a:ext uri="{C183D7F6-B498-43B3-948B-1728B52AA6E4}">
                <adec:decorative xmlns:adec="http://schemas.microsoft.com/office/drawing/2017/decorative" val="1"/>
              </a:ext>
            </a:extLst>
          </p:cNvPr>
          <p:cNvGrpSpPr/>
          <p:nvPr/>
        </p:nvGrpSpPr>
        <p:grpSpPr>
          <a:xfrm>
            <a:off x="7358758" y="1360423"/>
            <a:ext cx="1689100" cy="3545698"/>
            <a:chOff x="1042396" y="1130355"/>
            <a:chExt cx="1689100" cy="3545698"/>
          </a:xfrm>
        </p:grpSpPr>
        <p:sp>
          <p:nvSpPr>
            <p:cNvPr id="18" name="Rectangle 17">
              <a:extLst>
                <a:ext uri="{FF2B5EF4-FFF2-40B4-BE49-F238E27FC236}">
                  <a16:creationId xmlns:a16="http://schemas.microsoft.com/office/drawing/2014/main" id="{ED9C0676-9F09-9004-B697-10BCBC80C001}"/>
                </a:ext>
              </a:extLst>
            </p:cNvPr>
            <p:cNvSpPr/>
            <p:nvPr/>
          </p:nvSpPr>
          <p:spPr>
            <a:xfrm>
              <a:off x="1042396" y="1175530"/>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E455A52A-9709-D5AC-9572-8A15BF67ABF9}"/>
                </a:ext>
              </a:extLst>
            </p:cNvPr>
            <p:cNvSpPr txBox="1"/>
            <p:nvPr/>
          </p:nvSpPr>
          <p:spPr>
            <a:xfrm>
              <a:off x="1163505" y="2795397"/>
              <a:ext cx="1396364" cy="1015663"/>
            </a:xfrm>
            <a:prstGeom prst="rect">
              <a:avLst/>
            </a:prstGeom>
            <a:noFill/>
          </p:spPr>
          <p:txBody>
            <a:bodyPr wrap="square" rtlCol="0">
              <a:sp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It will be difficult to get a phone contract.</a:t>
              </a:r>
              <a:endParaRPr lang="en-US" sz="1500" b="1" dirty="0">
                <a:solidFill>
                  <a:srgbClr val="363636"/>
                </a:solidFill>
                <a:latin typeface="Arial" panose="020B0604020202020204" pitchFamily="34" charset="0"/>
                <a:cs typeface="Arial" panose="020B0604020202020204" pitchFamily="34" charset="0"/>
              </a:endParaRPr>
            </a:p>
          </p:txBody>
        </p:sp>
        <p:sp>
          <p:nvSpPr>
            <p:cNvPr id="31" name="Rectangle 30">
              <a:extLst>
                <a:ext uri="{FF2B5EF4-FFF2-40B4-BE49-F238E27FC236}">
                  <a16:creationId xmlns:a16="http://schemas.microsoft.com/office/drawing/2014/main" id="{00096FB9-EDAB-F5BA-C929-2639DD413B1A}"/>
                </a:ext>
              </a:extLst>
            </p:cNvPr>
            <p:cNvSpPr/>
            <p:nvPr/>
          </p:nvSpPr>
          <p:spPr>
            <a:xfrm>
              <a:off x="1042396"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hone image">
              <a:extLst>
                <a:ext uri="{FF2B5EF4-FFF2-40B4-BE49-F238E27FC236}">
                  <a16:creationId xmlns:a16="http://schemas.microsoft.com/office/drawing/2014/main" id="{C759416A-01E6-342E-EE78-EC87E1151F8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107630" y="1130355"/>
              <a:ext cx="1527517" cy="1539089"/>
            </a:xfrm>
            <a:prstGeom prst="rect">
              <a:avLst/>
            </a:prstGeom>
          </p:spPr>
        </p:pic>
      </p:grpSp>
      <p:grpSp>
        <p:nvGrpSpPr>
          <p:cNvPr id="33" name="Group 32">
            <a:extLst>
              <a:ext uri="{FF2B5EF4-FFF2-40B4-BE49-F238E27FC236}">
                <a16:creationId xmlns:a16="http://schemas.microsoft.com/office/drawing/2014/main" id="{6FD8ADCD-6DD5-4CB5-EEB4-66640F82D647}"/>
              </a:ext>
              <a:ext uri="{C183D7F6-B498-43B3-948B-1728B52AA6E4}">
                <adec:decorative xmlns:adec="http://schemas.microsoft.com/office/drawing/2017/decorative" val="1"/>
              </a:ext>
            </a:extLst>
          </p:cNvPr>
          <p:cNvGrpSpPr/>
          <p:nvPr/>
        </p:nvGrpSpPr>
        <p:grpSpPr>
          <a:xfrm>
            <a:off x="9507816" y="1360423"/>
            <a:ext cx="1698135" cy="3545698"/>
            <a:chOff x="5239927" y="1130355"/>
            <a:chExt cx="1698135" cy="3545698"/>
          </a:xfrm>
        </p:grpSpPr>
        <p:sp>
          <p:nvSpPr>
            <p:cNvPr id="34" name="TextBox 33">
              <a:extLst>
                <a:ext uri="{FF2B5EF4-FFF2-40B4-BE49-F238E27FC236}">
                  <a16:creationId xmlns:a16="http://schemas.microsoft.com/office/drawing/2014/main" id="{39B12F2E-5AF9-4BBC-99F3-623CEE42F013}"/>
                </a:ext>
              </a:extLst>
            </p:cNvPr>
            <p:cNvSpPr txBox="1"/>
            <p:nvPr/>
          </p:nvSpPr>
          <p:spPr>
            <a:xfrm>
              <a:off x="5346369" y="2795397"/>
              <a:ext cx="1591693" cy="1477328"/>
            </a:xfrm>
            <a:prstGeom prst="rect">
              <a:avLst/>
            </a:prstGeom>
            <a:noFill/>
          </p:spPr>
          <p:txBody>
            <a:bodyPr wrap="square" rtlCol="0">
              <a:sp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Whe</a:t>
              </a: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n he’s a bit older it will be difficult to get a student loan for college or university.</a:t>
              </a:r>
              <a:endParaRPr lang="en-US" sz="1500" b="1" dirty="0">
                <a:solidFill>
                  <a:srgbClr val="363636"/>
                </a:solidFill>
                <a:latin typeface="Arial" panose="020B0604020202020204" pitchFamily="34" charset="0"/>
                <a:cs typeface="Arial" panose="020B0604020202020204" pitchFamily="34" charset="0"/>
              </a:endParaRPr>
            </a:p>
          </p:txBody>
        </p:sp>
        <p:sp>
          <p:nvSpPr>
            <p:cNvPr id="35" name="Rectangle 34">
              <a:extLst>
                <a:ext uri="{FF2B5EF4-FFF2-40B4-BE49-F238E27FC236}">
                  <a16:creationId xmlns:a16="http://schemas.microsoft.com/office/drawing/2014/main" id="{D812D133-CB37-987E-5161-9EE12579A133}"/>
                </a:ext>
              </a:extLst>
            </p:cNvPr>
            <p:cNvSpPr/>
            <p:nvPr/>
          </p:nvSpPr>
          <p:spPr>
            <a:xfrm>
              <a:off x="5239928"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B4E8589D-9FD9-C461-F62E-1D2D7579CA44}"/>
                </a:ext>
              </a:extLst>
            </p:cNvPr>
            <p:cNvSpPr/>
            <p:nvPr/>
          </p:nvSpPr>
          <p:spPr>
            <a:xfrm>
              <a:off x="5239927" y="1175530"/>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Uni image">
              <a:extLst>
                <a:ext uri="{FF2B5EF4-FFF2-40B4-BE49-F238E27FC236}">
                  <a16:creationId xmlns:a16="http://schemas.microsoft.com/office/drawing/2014/main" id="{7C0D1933-09B7-B4A0-44CF-B9300BAA282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5314223" y="1130355"/>
              <a:ext cx="1539089" cy="1539089"/>
            </a:xfrm>
            <a:prstGeom prst="rect">
              <a:avLst/>
            </a:prstGeom>
          </p:spPr>
        </p:pic>
      </p:grpSp>
      <p:grpSp>
        <p:nvGrpSpPr>
          <p:cNvPr id="38" name="Group 37">
            <a:extLst>
              <a:ext uri="{FF2B5EF4-FFF2-40B4-BE49-F238E27FC236}">
                <a16:creationId xmlns:a16="http://schemas.microsoft.com/office/drawing/2014/main" id="{4087592C-A47F-7E8C-904F-4DA31F49472D}"/>
              </a:ext>
              <a:ext uri="{C183D7F6-B498-43B3-948B-1728B52AA6E4}">
                <adec:decorative xmlns:adec="http://schemas.microsoft.com/office/drawing/2017/decorative" val="1"/>
              </a:ext>
            </a:extLst>
          </p:cNvPr>
          <p:cNvGrpSpPr/>
          <p:nvPr/>
        </p:nvGrpSpPr>
        <p:grpSpPr>
          <a:xfrm>
            <a:off x="959281" y="1338791"/>
            <a:ext cx="1774173" cy="3534126"/>
            <a:chOff x="9446167" y="1141927"/>
            <a:chExt cx="1774173" cy="3534126"/>
          </a:xfrm>
        </p:grpSpPr>
        <p:sp>
          <p:nvSpPr>
            <p:cNvPr id="39" name="TextBox 38">
              <a:extLst>
                <a:ext uri="{FF2B5EF4-FFF2-40B4-BE49-F238E27FC236}">
                  <a16:creationId xmlns:a16="http://schemas.microsoft.com/office/drawing/2014/main" id="{3483E00A-185F-22C7-F427-F1ECC14C57B7}"/>
                </a:ext>
              </a:extLst>
            </p:cNvPr>
            <p:cNvSpPr txBox="1"/>
            <p:nvPr/>
          </p:nvSpPr>
          <p:spPr>
            <a:xfrm>
              <a:off x="9531240" y="2795397"/>
              <a:ext cx="1689100" cy="784830"/>
            </a:xfrm>
            <a:prstGeom prst="rect">
              <a:avLst/>
            </a:prstGeom>
            <a:noFill/>
          </p:spPr>
          <p:txBody>
            <a:bodyPr wrap="square" rtlCol="0">
              <a:spAutoFit/>
            </a:bodyPr>
            <a:lstStyle/>
            <a:p>
              <a:pPr>
                <a:spcBef>
                  <a:spcPts val="2000"/>
                </a:spcBef>
              </a:pPr>
              <a:r>
                <a:rPr lang="en-GB" sz="15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He is putting himself and his family at risk.</a:t>
              </a:r>
              <a:endParaRPr lang="en-US" sz="1500" b="1" dirty="0">
                <a:solidFill>
                  <a:srgbClr val="363636"/>
                </a:solidFill>
                <a:latin typeface="Arial" panose="020B0604020202020204" pitchFamily="34" charset="0"/>
                <a:cs typeface="Arial" panose="020B0604020202020204" pitchFamily="34" charset="0"/>
              </a:endParaRPr>
            </a:p>
          </p:txBody>
        </p:sp>
        <p:sp>
          <p:nvSpPr>
            <p:cNvPr id="40" name="Rectangle 39">
              <a:extLst>
                <a:ext uri="{FF2B5EF4-FFF2-40B4-BE49-F238E27FC236}">
                  <a16:creationId xmlns:a16="http://schemas.microsoft.com/office/drawing/2014/main" id="{BF2EC56D-C819-4BDA-9024-373414304C8D}"/>
                </a:ext>
              </a:extLst>
            </p:cNvPr>
            <p:cNvSpPr/>
            <p:nvPr/>
          </p:nvSpPr>
          <p:spPr>
            <a:xfrm>
              <a:off x="9454877"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5B1808D8-B1C6-D7DF-466F-716A3D936CEC}"/>
                </a:ext>
              </a:extLst>
            </p:cNvPr>
            <p:cNvSpPr/>
            <p:nvPr/>
          </p:nvSpPr>
          <p:spPr>
            <a:xfrm>
              <a:off x="9446167" y="1180654"/>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Family">
              <a:extLst>
                <a:ext uri="{FF2B5EF4-FFF2-40B4-BE49-F238E27FC236}">
                  <a16:creationId xmlns:a16="http://schemas.microsoft.com/office/drawing/2014/main" id="{281E20BC-F71E-9ED0-7109-C21E562DE38C}"/>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531240" y="1141927"/>
              <a:ext cx="1539089" cy="1527517"/>
            </a:xfrm>
            <a:prstGeom prst="rect">
              <a:avLst/>
            </a:prstGeom>
          </p:spPr>
        </p:pic>
      </p:grpSp>
      <p:grpSp>
        <p:nvGrpSpPr>
          <p:cNvPr id="43" name="Group 42">
            <a:extLst>
              <a:ext uri="{FF2B5EF4-FFF2-40B4-BE49-F238E27FC236}">
                <a16:creationId xmlns:a16="http://schemas.microsoft.com/office/drawing/2014/main" id="{8D6C5386-9F72-B905-C5EC-916FC05931E1}"/>
              </a:ext>
              <a:ext uri="{C183D7F6-B498-43B3-948B-1728B52AA6E4}">
                <adec:decorative xmlns:adec="http://schemas.microsoft.com/office/drawing/2017/decorative" val="1"/>
              </a:ext>
            </a:extLst>
          </p:cNvPr>
          <p:cNvGrpSpPr/>
          <p:nvPr/>
        </p:nvGrpSpPr>
        <p:grpSpPr>
          <a:xfrm>
            <a:off x="3090177" y="1326675"/>
            <a:ext cx="1689101" cy="3534126"/>
            <a:chOff x="7338693" y="1141927"/>
            <a:chExt cx="1689101" cy="3534126"/>
          </a:xfrm>
        </p:grpSpPr>
        <p:sp>
          <p:nvSpPr>
            <p:cNvPr id="44" name="TextBox 43">
              <a:extLst>
                <a:ext uri="{FF2B5EF4-FFF2-40B4-BE49-F238E27FC236}">
                  <a16:creationId xmlns:a16="http://schemas.microsoft.com/office/drawing/2014/main" id="{1C0103F0-BB22-123D-3744-1F3B564B197B}"/>
                </a:ext>
              </a:extLst>
            </p:cNvPr>
            <p:cNvSpPr txBox="1"/>
            <p:nvPr/>
          </p:nvSpPr>
          <p:spPr>
            <a:xfrm>
              <a:off x="7436934" y="2795397"/>
              <a:ext cx="1518911" cy="1015663"/>
            </a:xfrm>
            <a:prstGeom prst="rect">
              <a:avLst/>
            </a:prstGeom>
            <a:noFill/>
          </p:spPr>
          <p:txBody>
            <a:bodyPr wrap="square" rtlCol="0">
              <a:sp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It could be difficult to find a job when he leaves school.</a:t>
              </a:r>
            </a:p>
          </p:txBody>
        </p:sp>
        <p:sp>
          <p:nvSpPr>
            <p:cNvPr id="45" name="Rectangle 44">
              <a:extLst>
                <a:ext uri="{FF2B5EF4-FFF2-40B4-BE49-F238E27FC236}">
                  <a16:creationId xmlns:a16="http://schemas.microsoft.com/office/drawing/2014/main" id="{199133A8-F256-7B59-3AD1-63EA19FA46D2}"/>
                </a:ext>
              </a:extLst>
            </p:cNvPr>
            <p:cNvSpPr/>
            <p:nvPr/>
          </p:nvSpPr>
          <p:spPr>
            <a:xfrm>
              <a:off x="7338694"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BEA16F74-F062-EC26-3A9B-DF7E8A98E7AF}"/>
                </a:ext>
              </a:extLst>
            </p:cNvPr>
            <p:cNvSpPr/>
            <p:nvPr/>
          </p:nvSpPr>
          <p:spPr>
            <a:xfrm>
              <a:off x="7338693" y="1180654"/>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Job offer image">
              <a:extLst>
                <a:ext uri="{FF2B5EF4-FFF2-40B4-BE49-F238E27FC236}">
                  <a16:creationId xmlns:a16="http://schemas.microsoft.com/office/drawing/2014/main" id="{B0B07E60-C0BF-D18B-F14A-02F0E3615587}"/>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7416756" y="1141927"/>
              <a:ext cx="1539089" cy="1527517"/>
            </a:xfrm>
            <a:prstGeom prst="rect">
              <a:avLst/>
            </a:prstGeom>
          </p:spPr>
        </p:pic>
      </p:grpSp>
      <p:sp>
        <p:nvSpPr>
          <p:cNvPr id="48" name="Title 47">
            <a:extLst>
              <a:ext uri="{FF2B5EF4-FFF2-40B4-BE49-F238E27FC236}">
                <a16:creationId xmlns:a16="http://schemas.microsoft.com/office/drawing/2014/main" id="{D802BDD0-4F9D-4928-462A-43294B9E63F6}"/>
              </a:ext>
            </a:extLst>
          </p:cNvPr>
          <p:cNvSpPr txBox="1">
            <a:spLocks noGrp="1"/>
          </p:cNvSpPr>
          <p:nvPr>
            <p:ph type="title" idx="4294967295"/>
          </p:nvPr>
        </p:nvSpPr>
        <p:spPr>
          <a:xfrm>
            <a:off x="725214" y="700291"/>
            <a:ext cx="10602899" cy="4001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700"/>
              </a:spcBef>
              <a:spcAft>
                <a:spcPts val="0"/>
              </a:spcAft>
              <a:buClrTx/>
              <a:buSzTx/>
              <a:buFontTx/>
              <a:buNone/>
              <a:tabLst/>
              <a:defRPr/>
            </a:pPr>
            <a:r>
              <a:rPr kumimoji="0" lang="en-GB" sz="2000" b="1" i="0" u="none"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This is what </a:t>
            </a:r>
            <a:r>
              <a:rPr kumimoji="0" lang="en-GB" sz="2000" b="1" i="1" u="none"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could</a:t>
            </a:r>
            <a:r>
              <a:rPr kumimoji="0" lang="en-GB" sz="2000" b="1" i="0" u="none"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 </a:t>
            </a:r>
            <a:r>
              <a:rPr lang="en-GB" sz="2000" dirty="0">
                <a:latin typeface="Arial" panose="020B0604020202020204" pitchFamily="34" charset="0"/>
                <a:ea typeface="Calibri" panose="020F0502020204030204" pitchFamily="34" charset="0"/>
                <a:cs typeface="Arial" panose="020B0604020202020204" pitchFamily="34" charset="0"/>
              </a:rPr>
              <a:t>have happened </a:t>
            </a:r>
            <a:r>
              <a:rPr kumimoji="0" lang="en-GB" sz="2000" b="1" i="0" u="none"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if Stirling </a:t>
            </a:r>
            <a:r>
              <a:rPr kumimoji="0" lang="en-GB" sz="2000" b="1" u="none"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was</a:t>
            </a:r>
            <a:r>
              <a:rPr kumimoji="0" lang="en-GB" sz="2000" b="1" i="1" u="none"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 </a:t>
            </a:r>
            <a:r>
              <a:rPr lang="en-GB" sz="2000" dirty="0">
                <a:latin typeface="Arial" panose="020B0604020202020204" pitchFamily="34" charset="0"/>
                <a:ea typeface="Calibri" panose="020F0502020204030204" pitchFamily="34" charset="0"/>
                <a:cs typeface="Arial" panose="020B0604020202020204" pitchFamily="34" charset="0"/>
              </a:rPr>
              <a:t>tricked into becoming</a:t>
            </a:r>
            <a:r>
              <a:rPr kumimoji="0" lang="en-GB" sz="2000" b="1" i="0" u="none"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 a money mule:</a:t>
            </a:r>
          </a:p>
        </p:txBody>
      </p:sp>
    </p:spTree>
    <p:extLst>
      <p:ext uri="{BB962C8B-B14F-4D97-AF65-F5344CB8AC3E}">
        <p14:creationId xmlns:p14="http://schemas.microsoft.com/office/powerpoint/2010/main" val="126881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7BF25B0-949D-5744-B736-701B62D32076}"/>
              </a:ext>
            </a:extLst>
          </p:cNvPr>
          <p:cNvSpPr>
            <a:spLocks noGrp="1"/>
          </p:cNvSpPr>
          <p:nvPr>
            <p:ph type="ctrTitle"/>
          </p:nvPr>
        </p:nvSpPr>
        <p:spPr>
          <a:xfrm>
            <a:off x="0" y="792243"/>
            <a:ext cx="12192000" cy="1206035"/>
          </a:xfrm>
        </p:spPr>
        <p:txBody>
          <a:bodyPr anchor="ctr" anchorCtr="1"/>
          <a:lstStyle/>
          <a:p>
            <a:r>
              <a:rPr lang="en-US" sz="4000" b="1" dirty="0">
                <a:solidFill>
                  <a:srgbClr val="363636"/>
                </a:solidFill>
                <a:latin typeface="Arial Black" panose="020B0604020202020204" pitchFamily="34" charset="0"/>
                <a:cs typeface="Arial Black" panose="020B0604020202020204" pitchFamily="34" charset="0"/>
              </a:rPr>
              <a:t>PSHE</a:t>
            </a:r>
          </a:p>
        </p:txBody>
      </p:sp>
      <p:sp>
        <p:nvSpPr>
          <p:cNvPr id="22" name="TextBox 21">
            <a:extLst>
              <a:ext uri="{FF2B5EF4-FFF2-40B4-BE49-F238E27FC236}">
                <a16:creationId xmlns:a16="http://schemas.microsoft.com/office/drawing/2014/main" id="{65FED8BF-D9F7-F140-AF9B-7BEB4545009B}"/>
              </a:ext>
            </a:extLst>
          </p:cNvPr>
          <p:cNvSpPr txBox="1"/>
          <p:nvPr/>
        </p:nvSpPr>
        <p:spPr>
          <a:xfrm>
            <a:off x="112542" y="182880"/>
            <a:ext cx="1789737" cy="369332"/>
          </a:xfrm>
          <a:prstGeom prst="rect">
            <a:avLst/>
          </a:prstGeom>
          <a:noFill/>
        </p:spPr>
        <p:txBody>
          <a:bodyPr wrap="square" rtlCol="0">
            <a:spAutoFit/>
          </a:bodyPr>
          <a:lstStyle/>
          <a:p>
            <a:r>
              <a:rPr lang="en-GB" dirty="0">
                <a:solidFill>
                  <a:srgbClr val="363636"/>
                </a:solidFill>
                <a:latin typeface="Arial" panose="020B0604020202020204" pitchFamily="34" charset="0"/>
                <a:cs typeface="Arial" panose="020B0604020202020204" pitchFamily="34" charset="0"/>
              </a:rPr>
              <a:t>For the teacher</a:t>
            </a:r>
          </a:p>
        </p:txBody>
      </p:sp>
      <p:sp>
        <p:nvSpPr>
          <p:cNvPr id="23" name="TextBox 22">
            <a:extLst>
              <a:ext uri="{FF2B5EF4-FFF2-40B4-BE49-F238E27FC236}">
                <a16:creationId xmlns:a16="http://schemas.microsoft.com/office/drawing/2014/main" id="{8CAE2B7D-9502-4145-82B9-CA0760A67504}"/>
              </a:ext>
            </a:extLst>
          </p:cNvPr>
          <p:cNvSpPr txBox="1"/>
          <p:nvPr/>
        </p:nvSpPr>
        <p:spPr>
          <a:xfrm>
            <a:off x="1496643" y="1917588"/>
            <a:ext cx="9378185" cy="3972882"/>
          </a:xfrm>
          <a:prstGeom prst="rect">
            <a:avLst/>
          </a:prstGeom>
          <a:noFill/>
        </p:spPr>
        <p:txBody>
          <a:bodyPr wrap="square" rtlCol="0">
            <a:spAutoFit/>
          </a:bodyPr>
          <a:lstStyle/>
          <a:p>
            <a:pPr>
              <a:spcBef>
                <a:spcPts val="500"/>
              </a:spcBef>
            </a:pPr>
            <a:r>
              <a:rPr lang="en-GB" b="1" dirty="0">
                <a:solidFill>
                  <a:srgbClr val="363636"/>
                </a:solidFill>
                <a:latin typeface="Arial" panose="020B0604020202020204" pitchFamily="34" charset="0"/>
                <a:cs typeface="Arial" panose="020B0604020202020204" pitchFamily="34" charset="0"/>
              </a:rPr>
              <a:t>Learning objectives</a:t>
            </a:r>
          </a:p>
          <a:p>
            <a:pPr marL="285750" indent="-285750">
              <a:spcBef>
                <a:spcPts val="5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Learn about the dangers of financial exploitation and crime, including the risks associated with being a ‘</a:t>
            </a:r>
            <a:r>
              <a:rPr lang="en-GB" b="1" dirty="0">
                <a:solidFill>
                  <a:srgbClr val="363636"/>
                </a:solidFill>
                <a:latin typeface="Arial" panose="020B0604020202020204" pitchFamily="34" charset="0"/>
                <a:cs typeface="Arial" panose="020B0604020202020204" pitchFamily="34" charset="0"/>
              </a:rPr>
              <a:t>money mule</a:t>
            </a:r>
            <a:r>
              <a:rPr lang="en-GB" dirty="0">
                <a:solidFill>
                  <a:srgbClr val="363636"/>
                </a:solidFill>
                <a:latin typeface="Arial" panose="020B0604020202020204" pitchFamily="34" charset="0"/>
                <a:cs typeface="Arial" panose="020B0604020202020204" pitchFamily="34" charset="0"/>
              </a:rPr>
              <a:t>’</a:t>
            </a:r>
          </a:p>
          <a:p>
            <a:pPr>
              <a:spcBef>
                <a:spcPts val="2000"/>
              </a:spcBef>
            </a:pPr>
            <a:r>
              <a:rPr lang="en-GB" b="1" dirty="0">
                <a:solidFill>
                  <a:srgbClr val="363636"/>
                </a:solidFill>
                <a:latin typeface="Arial" panose="020B0604020202020204" pitchFamily="34" charset="0"/>
                <a:cs typeface="Arial" panose="020B0604020202020204" pitchFamily="34" charset="0"/>
              </a:rPr>
              <a:t>Intended learning outcomes</a:t>
            </a:r>
          </a:p>
          <a:p>
            <a:pPr marL="285750" indent="-285750">
              <a:spcBef>
                <a:spcPts val="5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I know that I should only accept money from people I know and trust.</a:t>
            </a:r>
          </a:p>
          <a:p>
            <a:pPr marL="285750" indent="-285750">
              <a:spcBef>
                <a:spcPts val="5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I know that I should never accept money from a stranger.</a:t>
            </a:r>
          </a:p>
          <a:p>
            <a:pPr marL="285750" indent="-285750">
              <a:spcBef>
                <a:spcPts val="5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I know that I should never pass on (transfer) that money to someone else.</a:t>
            </a:r>
          </a:p>
          <a:p>
            <a:pPr marL="285750" indent="-285750">
              <a:spcBef>
                <a:spcPts val="5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I know that I can contact a teacher at my school if I am concerned about a stranger contacting me about earning free money, or asking for my bank details. </a:t>
            </a:r>
          </a:p>
          <a:p>
            <a:pPr>
              <a:spcBef>
                <a:spcPts val="2000"/>
              </a:spcBef>
            </a:pPr>
            <a:r>
              <a:rPr lang="en-GB" b="1" dirty="0">
                <a:solidFill>
                  <a:srgbClr val="363636"/>
                </a:solidFill>
                <a:latin typeface="Arial" panose="020B0604020202020204" pitchFamily="34" charset="0"/>
                <a:cs typeface="Arial" panose="020B0604020202020204" pitchFamily="34" charset="0"/>
              </a:rPr>
              <a:t>Keywords: </a:t>
            </a:r>
            <a:r>
              <a:rPr lang="en-GB" dirty="0">
                <a:solidFill>
                  <a:srgbClr val="363636"/>
                </a:solidFill>
                <a:latin typeface="Arial" panose="020B0604020202020204" pitchFamily="34" charset="0"/>
                <a:cs typeface="Arial" panose="020B0604020202020204" pitchFamily="34" charset="0"/>
              </a:rPr>
              <a:t>fraud, scam, crime, transfer, money laundering, illegal, financial exploitation, money mule. </a:t>
            </a:r>
          </a:p>
        </p:txBody>
      </p:sp>
      <p:sp>
        <p:nvSpPr>
          <p:cNvPr id="5" name="Rectangle 4">
            <a:extLst>
              <a:ext uri="{FF2B5EF4-FFF2-40B4-BE49-F238E27FC236}">
                <a16:creationId xmlns:a16="http://schemas.microsoft.com/office/drawing/2014/main" id="{29814B1C-9AF6-1AC8-287B-D6B188B5341C}"/>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Logos">
            <a:extLst>
              <a:ext uri="{FF2B5EF4-FFF2-40B4-BE49-F238E27FC236}">
                <a16:creationId xmlns:a16="http://schemas.microsoft.com/office/drawing/2014/main" id="{E2FC9151-311A-D71B-2290-0B81A527B954}"/>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7" name="Don't be fooled logo">
            <a:extLst>
              <a:ext uri="{FF2B5EF4-FFF2-40B4-BE49-F238E27FC236}">
                <a16:creationId xmlns:a16="http://schemas.microsoft.com/office/drawing/2014/main" id="{CAF48F27-BA45-E3A7-1AE9-8C43B3DED7B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8" name="Picture 7">
            <a:extLst>
              <a:ext uri="{FF2B5EF4-FFF2-40B4-BE49-F238E27FC236}">
                <a16:creationId xmlns:a16="http://schemas.microsoft.com/office/drawing/2014/main" id="{8F55E7D8-E179-56A0-1F86-1C3A1894867B}"/>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528341" y="6269145"/>
            <a:ext cx="1536883" cy="373628"/>
          </a:xfrm>
          <a:prstGeom prst="rect">
            <a:avLst/>
          </a:prstGeom>
        </p:spPr>
      </p:pic>
    </p:spTree>
    <p:extLst>
      <p:ext uri="{BB962C8B-B14F-4D97-AF65-F5344CB8AC3E}">
        <p14:creationId xmlns:p14="http://schemas.microsoft.com/office/powerpoint/2010/main" val="12008996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ular Callout 2">
            <a:extLst>
              <a:ext uri="{FF2B5EF4-FFF2-40B4-BE49-F238E27FC236}">
                <a16:creationId xmlns:a16="http://schemas.microsoft.com/office/drawing/2014/main" id="{362E8D8A-99EF-4F43-8FC4-7214257F09B9}"/>
              </a:ext>
              <a:ext uri="{C183D7F6-B498-43B3-948B-1728B52AA6E4}">
                <adec:decorative xmlns:adec="http://schemas.microsoft.com/office/drawing/2017/decorative" val="1"/>
              </a:ext>
            </a:extLst>
          </p:cNvPr>
          <p:cNvSpPr/>
          <p:nvPr/>
        </p:nvSpPr>
        <p:spPr>
          <a:xfrm>
            <a:off x="1343025" y="1619249"/>
            <a:ext cx="9477375" cy="4033405"/>
          </a:xfrm>
          <a:prstGeom prst="wedgeRoundRectCallout">
            <a:avLst>
              <a:gd name="adj1" fmla="val -37943"/>
              <a:gd name="adj2" fmla="val 63339"/>
              <a:gd name="adj3" fmla="val 16667"/>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2AD2327-478A-4A4E-B812-10A44F8B409F}"/>
              </a:ext>
              <a:ext uri="{C183D7F6-B498-43B3-948B-1728B52AA6E4}">
                <adec:decorative xmlns:adec="http://schemas.microsoft.com/office/drawing/2017/decorative" val="0"/>
              </a:ext>
            </a:extLst>
          </p:cNvPr>
          <p:cNvSpPr txBox="1">
            <a:spLocks noGrp="1"/>
          </p:cNvSpPr>
          <p:nvPr>
            <p:ph type="title" idx="4294967295"/>
          </p:nvPr>
        </p:nvSpPr>
        <p:spPr>
          <a:xfrm>
            <a:off x="0" y="755759"/>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Stirling’s message</a:t>
            </a:r>
            <a:endParaRPr kumimoji="0" lang="en-US" sz="3000" b="0" i="0" u="none" strike="noStrike" kern="1200" cap="none" spc="0" normalizeH="0" baseline="0" noProof="0" dirty="0">
              <a:ln>
                <a:noFill/>
              </a:ln>
              <a:solidFill>
                <a:srgbClr val="363636"/>
              </a:solidFill>
              <a:effectLst/>
              <a:uLnTx/>
              <a:uFillTx/>
              <a:latin typeface="+mn-lt"/>
              <a:ea typeface="+mn-ea"/>
              <a:cs typeface="+mn-cs"/>
            </a:endParaRPr>
          </a:p>
        </p:txBody>
      </p:sp>
      <p:sp>
        <p:nvSpPr>
          <p:cNvPr id="9" name="TextBox 8">
            <a:extLst>
              <a:ext uri="{FF2B5EF4-FFF2-40B4-BE49-F238E27FC236}">
                <a16:creationId xmlns:a16="http://schemas.microsoft.com/office/drawing/2014/main" id="{E7CB1463-C02A-6643-8F57-C4C4B47BEF7E}"/>
              </a:ext>
            </a:extLst>
          </p:cNvPr>
          <p:cNvSpPr txBox="1"/>
          <p:nvPr/>
        </p:nvSpPr>
        <p:spPr>
          <a:xfrm>
            <a:off x="1857620" y="1896531"/>
            <a:ext cx="8508458" cy="3608680"/>
          </a:xfrm>
          <a:prstGeom prst="rect">
            <a:avLst/>
          </a:prstGeom>
          <a:noFill/>
        </p:spPr>
        <p:txBody>
          <a:bodyPr wrap="square" rtlCol="0">
            <a:spAutoFit/>
          </a:bodyPr>
          <a:lstStyle/>
          <a:p>
            <a:pPr>
              <a:spcBef>
                <a:spcPts val="1700"/>
              </a:spcBef>
            </a:pPr>
            <a: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We </a:t>
            </a:r>
            <a:r>
              <a:rPr lang="en-GB" sz="2100" b="1" dirty="0">
                <a:solidFill>
                  <a:srgbClr val="363636"/>
                </a:solidFill>
                <a:effectLst/>
                <a:latin typeface="Arial Black" panose="020B0604020202020204" pitchFamily="34" charset="0"/>
                <a:ea typeface="Calibri" panose="020F0502020204030204" pitchFamily="34" charset="0"/>
                <a:cs typeface="Arial Black" panose="020B0604020202020204" pitchFamily="34" charset="0"/>
              </a:rPr>
              <a:t>don’t </a:t>
            </a:r>
            <a: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take money from strangers.</a:t>
            </a:r>
          </a:p>
          <a:p>
            <a:pPr>
              <a:spcBef>
                <a:spcPts val="1700"/>
              </a:spcBef>
            </a:pPr>
            <a:r>
              <a:rPr lang="en-GB" sz="2100" b="1" dirty="0">
                <a:solidFill>
                  <a:srgbClr val="363636"/>
                </a:solidFill>
                <a:effectLst/>
                <a:latin typeface="Arial Black" panose="020B0604020202020204" pitchFamily="34" charset="0"/>
                <a:ea typeface="Calibri" panose="020F0502020204030204" pitchFamily="34" charset="0"/>
                <a:cs typeface="Arial Black" panose="020B0604020202020204" pitchFamily="34" charset="0"/>
              </a:rPr>
              <a:t>Don’t</a:t>
            </a:r>
            <a: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 accept money into your bank account unless it’s from someone you know and trust.</a:t>
            </a:r>
          </a:p>
          <a:p>
            <a:pPr>
              <a:spcBef>
                <a:spcPts val="17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Accepting money from somebody you don’t know could be stolen money and financial exploitation by the stranger, turning you into a </a:t>
            </a:r>
            <a:r>
              <a:rPr lang="en-GB" sz="2100" b="1" i="1" dirty="0">
                <a:solidFill>
                  <a:srgbClr val="363636"/>
                </a:solidFill>
                <a:latin typeface="Arial Black" panose="020B0A04020102020204" pitchFamily="34" charset="0"/>
                <a:ea typeface="Calibri" panose="020F0502020204030204" pitchFamily="34" charset="0"/>
                <a:cs typeface="Arial" panose="020B0604020202020204" pitchFamily="34" charset="0"/>
              </a:rPr>
              <a:t>m</a:t>
            </a:r>
            <a:r>
              <a:rPr lang="en-GB" sz="2100" b="1" i="1" dirty="0">
                <a:solidFill>
                  <a:srgbClr val="363636"/>
                </a:solidFill>
                <a:latin typeface="Arial Black" panose="020B0604020202020204" pitchFamily="34" charset="0"/>
                <a:ea typeface="Calibri" panose="020F0502020204030204" pitchFamily="34" charset="0"/>
                <a:cs typeface="Arial Black" panose="020B0604020202020204" pitchFamily="34" charset="0"/>
              </a:rPr>
              <a:t>oney mule.</a:t>
            </a:r>
            <a:endPar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endParaRPr>
          </a:p>
          <a:p>
            <a:pPr>
              <a:spcBef>
                <a:spcPts val="1700"/>
              </a:spcBef>
            </a:pPr>
            <a:r>
              <a:rPr lang="en-GB" sz="2100" b="1" dirty="0">
                <a:solidFill>
                  <a:srgbClr val="363636"/>
                </a:solidFill>
                <a:effectLst/>
                <a:latin typeface="Arial Black" panose="020B0604020202020204" pitchFamily="34" charset="0"/>
                <a:ea typeface="Calibri" panose="020F0502020204030204" pitchFamily="34" charset="0"/>
                <a:cs typeface="Arial Black" panose="020B0604020202020204" pitchFamily="34" charset="0"/>
              </a:rPr>
              <a:t>Don’t </a:t>
            </a:r>
            <a: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give your bank details to anyone you don’t know and trust</a:t>
            </a:r>
            <a:b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Criminals could be trying to trick you into criminal activity.</a:t>
            </a:r>
          </a:p>
          <a:p>
            <a:endParaRPr lang="en-US" dirty="0"/>
          </a:p>
        </p:txBody>
      </p:sp>
      <p:sp>
        <p:nvSpPr>
          <p:cNvPr id="15" name="TextBox 14">
            <a:extLst>
              <a:ext uri="{FF2B5EF4-FFF2-40B4-BE49-F238E27FC236}">
                <a16:creationId xmlns:a16="http://schemas.microsoft.com/office/drawing/2014/main" id="{AEF3FA90-1806-8043-A03A-E2EAF32DA29E}"/>
              </a:ext>
            </a:extLst>
          </p:cNvPr>
          <p:cNvSpPr txBox="1"/>
          <p:nvPr/>
        </p:nvSpPr>
        <p:spPr>
          <a:xfrm rot="684490">
            <a:off x="9697079" y="2013462"/>
            <a:ext cx="1226900" cy="446276"/>
          </a:xfrm>
          <a:prstGeom prst="rect">
            <a:avLst/>
          </a:prstGeom>
          <a:noFill/>
        </p:spPr>
        <p:txBody>
          <a:bodyPr wrap="square" rtlCol="0">
            <a:spAutoFit/>
          </a:bodyPr>
          <a:lstStyle/>
          <a:p>
            <a:r>
              <a:rPr lang="en-US" sz="2300" b="1" dirty="0">
                <a:solidFill>
                  <a:schemeClr val="bg1"/>
                </a:solidFill>
                <a:latin typeface="Arial Black" panose="020B0604020202020204" pitchFamily="34" charset="0"/>
                <a:cs typeface="Arial Black" panose="020B0604020202020204" pitchFamily="34" charset="0"/>
              </a:rPr>
              <a:t>DON’T</a:t>
            </a:r>
          </a:p>
        </p:txBody>
      </p:sp>
    </p:spTree>
    <p:extLst>
      <p:ext uri="{BB962C8B-B14F-4D97-AF65-F5344CB8AC3E}">
        <p14:creationId xmlns:p14="http://schemas.microsoft.com/office/powerpoint/2010/main" val="2323871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A5AB24A-1BB2-8345-8845-6AEA03223D5A}"/>
              </a:ext>
            </a:extLst>
          </p:cNvPr>
          <p:cNvSpPr txBox="1"/>
          <p:nvPr/>
        </p:nvSpPr>
        <p:spPr>
          <a:xfrm>
            <a:off x="1422003" y="858819"/>
            <a:ext cx="5938542" cy="5170646"/>
          </a:xfrm>
          <a:prstGeom prst="rect">
            <a:avLst/>
          </a:prstGeom>
          <a:noFill/>
        </p:spPr>
        <p:txBody>
          <a:bodyPr wrap="square" rtlCol="0">
            <a:spAutoFit/>
          </a:bodyPr>
          <a:lstStyle/>
          <a:p>
            <a:pPr>
              <a:spcBef>
                <a:spcPts val="1200"/>
              </a:spcBef>
            </a:pPr>
            <a:r>
              <a:rPr lang="en-GB" b="1" dirty="0">
                <a:solidFill>
                  <a:srgbClr val="363636"/>
                </a:solidFill>
                <a:latin typeface="Arial" panose="020B0604020202020204" pitchFamily="34" charset="0"/>
                <a:ea typeface="Calibri" panose="020F0502020204030204" pitchFamily="34" charset="0"/>
                <a:cs typeface="Arial" panose="020B0604020202020204" pitchFamily="34" charset="0"/>
              </a:rPr>
              <a:t>The people who sent the social media message were the very criminals who had stolen the money from Stirling’s nana.</a:t>
            </a:r>
          </a:p>
          <a:p>
            <a:pPr>
              <a:spcBef>
                <a:spcPts val="1200"/>
              </a:spcBef>
            </a:pPr>
            <a:r>
              <a:rPr lang="en-GB" b="1" dirty="0">
                <a:solidFill>
                  <a:srgbClr val="363636"/>
                </a:solidFill>
                <a:latin typeface="Arial" panose="020B0604020202020204" pitchFamily="34" charset="0"/>
                <a:ea typeface="Calibri" panose="020F0502020204030204" pitchFamily="34" charset="0"/>
                <a:cs typeface="Arial" panose="020B0604020202020204" pitchFamily="34" charset="0"/>
              </a:rPr>
              <a:t>Why do the criminals want to hide their money</a:t>
            </a:r>
            <a:br>
              <a:rPr lang="en-GB"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b="1" dirty="0">
                <a:solidFill>
                  <a:srgbClr val="363636"/>
                </a:solidFill>
                <a:latin typeface="Arial" panose="020B0604020202020204" pitchFamily="34" charset="0"/>
                <a:ea typeface="Calibri" panose="020F0502020204030204" pitchFamily="34" charset="0"/>
                <a:cs typeface="Arial" panose="020B0604020202020204" pitchFamily="34" charset="0"/>
              </a:rPr>
              <a:t>in other people’s bank accounts?</a:t>
            </a:r>
          </a:p>
          <a:p>
            <a:pPr>
              <a:spcBef>
                <a:spcPts val="1200"/>
              </a:spcBef>
            </a:pPr>
            <a:r>
              <a:rPr lang="en-GB" b="1" dirty="0">
                <a:solidFill>
                  <a:srgbClr val="363636"/>
                </a:solidFill>
                <a:latin typeface="Arial" panose="020B0604020202020204" pitchFamily="34" charset="0"/>
                <a:cs typeface="Arial" panose="020B0604020202020204" pitchFamily="34" charset="0"/>
              </a:rPr>
              <a:t>The criminals want to “borrow” “clean” bank accounts from people and use them to transfer money, so they can hide their “dirty” stolen money. </a:t>
            </a:r>
          </a:p>
          <a:p>
            <a:pPr>
              <a:spcBef>
                <a:spcPts val="1200"/>
              </a:spcBef>
            </a:pPr>
            <a:r>
              <a:rPr lang="en-GB" b="1" dirty="0">
                <a:solidFill>
                  <a:srgbClr val="363636"/>
                </a:solidFill>
                <a:latin typeface="Arial" panose="020B0604020202020204" pitchFamily="34" charset="0"/>
                <a:cs typeface="Arial" panose="020B0604020202020204" pitchFamily="34" charset="0"/>
              </a:rPr>
              <a:t>This makes it more difficult for the police to find</a:t>
            </a:r>
            <a:br>
              <a:rPr lang="en-GB" b="1" dirty="0">
                <a:solidFill>
                  <a:srgbClr val="363636"/>
                </a:solidFill>
                <a:latin typeface="Arial" panose="020B0604020202020204" pitchFamily="34" charset="0"/>
                <a:cs typeface="Arial" panose="020B0604020202020204" pitchFamily="34" charset="0"/>
              </a:rPr>
            </a:br>
            <a:r>
              <a:rPr lang="en-GB" b="1" dirty="0">
                <a:solidFill>
                  <a:srgbClr val="363636"/>
                </a:solidFill>
                <a:latin typeface="Arial" panose="020B0604020202020204" pitchFamily="34" charset="0"/>
                <a:cs typeface="Arial" panose="020B0604020202020204" pitchFamily="34" charset="0"/>
              </a:rPr>
              <a:t>or “trace” the money.</a:t>
            </a:r>
          </a:p>
          <a:p>
            <a:pPr>
              <a:spcBef>
                <a:spcPts val="1200"/>
              </a:spcBef>
            </a:pPr>
            <a:r>
              <a:rPr lang="en-GB" b="1" dirty="0">
                <a:solidFill>
                  <a:srgbClr val="363636"/>
                </a:solidFill>
                <a:latin typeface="Arial" panose="020B0604020202020204" pitchFamily="34" charset="0"/>
                <a:cs typeface="Arial" panose="020B0604020202020204" pitchFamily="34" charset="0"/>
              </a:rPr>
              <a:t>This is called ‘money laundering’.</a:t>
            </a:r>
            <a:endParaRPr lang="en-GB" dirty="0">
              <a:solidFill>
                <a:srgbClr val="363636"/>
              </a:solidFill>
              <a:latin typeface="Arial" panose="020B0604020202020204" pitchFamily="34" charset="0"/>
              <a:cs typeface="Arial" panose="020B0604020202020204" pitchFamily="34" charset="0"/>
            </a:endParaRPr>
          </a:p>
          <a:p>
            <a:pPr>
              <a:spcBef>
                <a:spcPts val="1200"/>
              </a:spcBef>
            </a:pPr>
            <a:r>
              <a:rPr lang="en-GB" b="1" dirty="0">
                <a:solidFill>
                  <a:srgbClr val="363636"/>
                </a:solidFill>
                <a:latin typeface="Arial" panose="020B0604020202020204" pitchFamily="34" charset="0"/>
                <a:cs typeface="Arial" panose="020B0604020202020204" pitchFamily="34" charset="0"/>
              </a:rPr>
              <a:t>By hiding it, the criminals can then use this money for more crimes.</a:t>
            </a:r>
            <a:endParaRPr lang="en-GB" dirty="0">
              <a:solidFill>
                <a:srgbClr val="363636"/>
              </a:solidFill>
              <a:latin typeface="Arial" panose="020B0604020202020204" pitchFamily="34" charset="0"/>
              <a:cs typeface="Arial" panose="020B0604020202020204" pitchFamily="34" charset="0"/>
            </a:endParaRPr>
          </a:p>
          <a:p>
            <a:pPr>
              <a:spcBef>
                <a:spcPts val="1200"/>
              </a:spcBef>
            </a:pPr>
            <a:r>
              <a:rPr lang="en-GB" b="1" dirty="0">
                <a:solidFill>
                  <a:srgbClr val="363636"/>
                </a:solidFill>
                <a:latin typeface="Arial" panose="020B0604020202020204" pitchFamily="34" charset="0"/>
                <a:cs typeface="Arial" panose="020B0604020202020204" pitchFamily="34" charset="0"/>
              </a:rPr>
              <a:t>The people who accept the money and then transfer it are called ‘</a:t>
            </a:r>
            <a:r>
              <a:rPr lang="en-GB" b="1" i="1" dirty="0">
                <a:solidFill>
                  <a:srgbClr val="363636"/>
                </a:solidFill>
                <a:latin typeface="Arial" panose="020B0604020202020204" pitchFamily="34" charset="0"/>
                <a:cs typeface="Arial" panose="020B0604020202020204" pitchFamily="34" charset="0"/>
              </a:rPr>
              <a:t>money mules</a:t>
            </a:r>
            <a:r>
              <a:rPr lang="en-GB" b="1" dirty="0">
                <a:solidFill>
                  <a:srgbClr val="363636"/>
                </a:solidFill>
                <a:latin typeface="Arial" panose="020B0604020202020204" pitchFamily="34" charset="0"/>
                <a:cs typeface="Arial" panose="020B0604020202020204" pitchFamily="34" charset="0"/>
              </a:rPr>
              <a:t>’.</a:t>
            </a:r>
            <a:endParaRPr lang="en-GB" b="1" dirty="0">
              <a:solidFill>
                <a:srgbClr val="363636"/>
              </a:solidFill>
              <a:latin typeface="Arial" panose="020B0604020202020204" pitchFamily="34" charset="0"/>
              <a:ea typeface="Calibri" panose="020F0502020204030204" pitchFamily="34" charset="0"/>
              <a:cs typeface="Arial" panose="020B0604020202020204" pitchFamily="34" charset="0"/>
            </a:endParaRPr>
          </a:p>
        </p:txBody>
      </p:sp>
      <p:grpSp>
        <p:nvGrpSpPr>
          <p:cNvPr id="38" name="Graphics">
            <a:extLst>
              <a:ext uri="{FF2B5EF4-FFF2-40B4-BE49-F238E27FC236}">
                <a16:creationId xmlns:a16="http://schemas.microsoft.com/office/drawing/2014/main" id="{80325772-6A49-CD4E-964B-0BE65CF43CE1}"/>
              </a:ext>
              <a:ext uri="{C183D7F6-B498-43B3-948B-1728B52AA6E4}">
                <adec:decorative xmlns:adec="http://schemas.microsoft.com/office/drawing/2017/decorative" val="1"/>
              </a:ext>
            </a:extLst>
          </p:cNvPr>
          <p:cNvGrpSpPr/>
          <p:nvPr/>
        </p:nvGrpSpPr>
        <p:grpSpPr>
          <a:xfrm>
            <a:off x="7705188" y="969265"/>
            <a:ext cx="3333750" cy="4940927"/>
            <a:chOff x="7829550" y="958535"/>
            <a:chExt cx="3333750" cy="4940927"/>
          </a:xfrm>
        </p:grpSpPr>
        <p:sp>
          <p:nvSpPr>
            <p:cNvPr id="18" name="Rectangle 17">
              <a:extLst>
                <a:ext uri="{FF2B5EF4-FFF2-40B4-BE49-F238E27FC236}">
                  <a16:creationId xmlns:a16="http://schemas.microsoft.com/office/drawing/2014/main" id="{2E64B0D0-CB0E-9448-8368-FC23BD893C5A}"/>
                </a:ext>
              </a:extLst>
            </p:cNvPr>
            <p:cNvSpPr/>
            <p:nvPr/>
          </p:nvSpPr>
          <p:spPr>
            <a:xfrm>
              <a:off x="7829550" y="958535"/>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4" name="TextBox 13">
              <a:extLst>
                <a:ext uri="{FF2B5EF4-FFF2-40B4-BE49-F238E27FC236}">
                  <a16:creationId xmlns:a16="http://schemas.microsoft.com/office/drawing/2014/main" id="{089839F9-5A7A-8245-8A15-44629D566AD4}"/>
                </a:ext>
              </a:extLst>
            </p:cNvPr>
            <p:cNvSpPr txBox="1"/>
            <p:nvPr/>
          </p:nvSpPr>
          <p:spPr>
            <a:xfrm>
              <a:off x="9617520" y="1254905"/>
              <a:ext cx="1545780" cy="954107"/>
            </a:xfrm>
            <a:prstGeom prst="rect">
              <a:avLst/>
            </a:prstGeom>
            <a:noFill/>
          </p:spPr>
          <p:txBody>
            <a:bodyPr wrap="square" rtlCol="0">
              <a:spAutoFit/>
            </a:bodyPr>
            <a:lstStyle/>
            <a:p>
              <a:pPr>
                <a:spcBef>
                  <a:spcPts val="2000"/>
                </a:spcBef>
              </a:pPr>
              <a:r>
                <a:rPr lang="en-GB" sz="1400" b="1" dirty="0">
                  <a:solidFill>
                    <a:srgbClr val="363636"/>
                  </a:solidFill>
                  <a:latin typeface="Arial" panose="020B0604020202020204" pitchFamily="34" charset="0"/>
                  <a:ea typeface="Calibri" panose="020F0502020204030204" pitchFamily="34" charset="0"/>
                  <a:cs typeface="Arial" panose="020B0604020202020204" pitchFamily="34" charset="0"/>
                </a:rPr>
                <a:t>Criminal money is transferred into your bank account.</a:t>
              </a:r>
              <a:endParaRPr lang="en-US" sz="1400" dirty="0"/>
            </a:p>
          </p:txBody>
        </p:sp>
        <p:sp>
          <p:nvSpPr>
            <p:cNvPr id="16" name="TextBox 15">
              <a:extLst>
                <a:ext uri="{FF2B5EF4-FFF2-40B4-BE49-F238E27FC236}">
                  <a16:creationId xmlns:a16="http://schemas.microsoft.com/office/drawing/2014/main" id="{8450F8E9-7AD1-E04E-958E-7EE168E3FE0C}"/>
                </a:ext>
              </a:extLst>
            </p:cNvPr>
            <p:cNvSpPr txBox="1"/>
            <p:nvPr/>
          </p:nvSpPr>
          <p:spPr>
            <a:xfrm>
              <a:off x="9617520" y="2854954"/>
              <a:ext cx="1361545" cy="1169551"/>
            </a:xfrm>
            <a:prstGeom prst="rect">
              <a:avLst/>
            </a:prstGeom>
            <a:noFill/>
          </p:spPr>
          <p:txBody>
            <a:bodyPr wrap="square" rtlCol="0">
              <a:spAutoFit/>
            </a:bodyPr>
            <a:lstStyle/>
            <a:p>
              <a:pPr>
                <a:spcBef>
                  <a:spcPts val="2000"/>
                </a:spcBef>
              </a:pPr>
              <a:r>
                <a:rPr lang="en-GB" sz="1400" b="1" dirty="0">
                  <a:solidFill>
                    <a:srgbClr val="363636"/>
                  </a:solidFill>
                  <a:latin typeface="Arial" panose="020B0604020202020204" pitchFamily="34" charset="0"/>
                  <a:ea typeface="Calibri" panose="020F0502020204030204" pitchFamily="34" charset="0"/>
                  <a:cs typeface="Arial" panose="020B0604020202020204" pitchFamily="34" charset="0"/>
                </a:rPr>
                <a:t>You move this money into a new ‘clean’ bank account.</a:t>
              </a:r>
              <a:endParaRPr lang="en-US" sz="1400" dirty="0"/>
            </a:p>
          </p:txBody>
        </p:sp>
        <p:sp>
          <p:nvSpPr>
            <p:cNvPr id="17" name="TextBox 16">
              <a:extLst>
                <a:ext uri="{FF2B5EF4-FFF2-40B4-BE49-F238E27FC236}">
                  <a16:creationId xmlns:a16="http://schemas.microsoft.com/office/drawing/2014/main" id="{CA6B2275-60BD-024C-9BDB-DF16146B8C87}"/>
                </a:ext>
              </a:extLst>
            </p:cNvPr>
            <p:cNvSpPr txBox="1"/>
            <p:nvPr/>
          </p:nvSpPr>
          <p:spPr>
            <a:xfrm>
              <a:off x="9617520" y="4665951"/>
              <a:ext cx="1361545" cy="954107"/>
            </a:xfrm>
            <a:prstGeom prst="rect">
              <a:avLst/>
            </a:prstGeom>
            <a:noFill/>
          </p:spPr>
          <p:txBody>
            <a:bodyPr wrap="square" rtlCol="0">
              <a:spAutoFit/>
            </a:bodyPr>
            <a:lstStyle/>
            <a:p>
              <a:pPr>
                <a:spcBef>
                  <a:spcPts val="2000"/>
                </a:spcBef>
              </a:pPr>
              <a:r>
                <a:rPr lang="en-GB" sz="1400" b="1" dirty="0">
                  <a:solidFill>
                    <a:srgbClr val="363636"/>
                  </a:solidFill>
                  <a:latin typeface="Arial" panose="020B0604020202020204" pitchFamily="34" charset="0"/>
                  <a:ea typeface="Calibri" panose="020F0502020204030204" pitchFamily="34" charset="0"/>
                  <a:cs typeface="Arial" panose="020B0604020202020204" pitchFamily="34" charset="0"/>
                </a:rPr>
                <a:t>Money taken out of your account is now ‘clean’.</a:t>
              </a:r>
              <a:endParaRPr lang="en-US" sz="1400" dirty="0"/>
            </a:p>
          </p:txBody>
        </p:sp>
        <p:sp>
          <p:nvSpPr>
            <p:cNvPr id="19" name="Rectangle 18">
              <a:extLst>
                <a:ext uri="{FF2B5EF4-FFF2-40B4-BE49-F238E27FC236}">
                  <a16:creationId xmlns:a16="http://schemas.microsoft.com/office/drawing/2014/main" id="{511E069D-4817-5D47-A828-5D8D0C260BCD}"/>
                </a:ext>
              </a:extLst>
            </p:cNvPr>
            <p:cNvSpPr/>
            <p:nvPr/>
          </p:nvSpPr>
          <p:spPr>
            <a:xfrm>
              <a:off x="7829550" y="2664888"/>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Rectangle 19">
              <a:extLst>
                <a:ext uri="{FF2B5EF4-FFF2-40B4-BE49-F238E27FC236}">
                  <a16:creationId xmlns:a16="http://schemas.microsoft.com/office/drawing/2014/main" id="{062D25DD-7E5C-8042-B855-925DC0275E96}"/>
                </a:ext>
              </a:extLst>
            </p:cNvPr>
            <p:cNvSpPr/>
            <p:nvPr/>
          </p:nvSpPr>
          <p:spPr>
            <a:xfrm>
              <a:off x="7829550" y="4371242"/>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33" name="Picture 32">
              <a:extLst>
                <a:ext uri="{FF2B5EF4-FFF2-40B4-BE49-F238E27FC236}">
                  <a16:creationId xmlns:a16="http://schemas.microsoft.com/office/drawing/2014/main" id="{5600EF36-F01B-5741-AB19-8BDB1A38511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018806" y="1047194"/>
              <a:ext cx="1361545" cy="1346024"/>
            </a:xfrm>
            <a:prstGeom prst="rect">
              <a:avLst/>
            </a:prstGeom>
          </p:spPr>
        </p:pic>
        <p:pic>
          <p:nvPicPr>
            <p:cNvPr id="35" name="Picture 34">
              <a:extLst>
                <a:ext uri="{FF2B5EF4-FFF2-40B4-BE49-F238E27FC236}">
                  <a16:creationId xmlns:a16="http://schemas.microsoft.com/office/drawing/2014/main" id="{0655334D-0C6F-D542-9EB6-927EF5765363}"/>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009803" y="2746461"/>
              <a:ext cx="1379550" cy="1346024"/>
            </a:xfrm>
            <a:prstGeom prst="rect">
              <a:avLst/>
            </a:prstGeom>
          </p:spPr>
        </p:pic>
        <p:pic>
          <p:nvPicPr>
            <p:cNvPr id="37" name="Picture 36">
              <a:extLst>
                <a:ext uri="{FF2B5EF4-FFF2-40B4-BE49-F238E27FC236}">
                  <a16:creationId xmlns:a16="http://schemas.microsoft.com/office/drawing/2014/main" id="{3202446D-C1E2-2749-97F2-A30C984C9614}"/>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021910" y="4443290"/>
              <a:ext cx="1355336" cy="1346023"/>
            </a:xfrm>
            <a:prstGeom prst="rect">
              <a:avLst/>
            </a:prstGeom>
          </p:spPr>
        </p:pic>
      </p:grpSp>
      <p:sp>
        <p:nvSpPr>
          <p:cNvPr id="2" name="Title 1">
            <a:extLst>
              <a:ext uri="{FF2B5EF4-FFF2-40B4-BE49-F238E27FC236}">
                <a16:creationId xmlns:a16="http://schemas.microsoft.com/office/drawing/2014/main" id="{5B14066C-0804-FA76-011C-B3BA6A4D5143}"/>
              </a:ext>
            </a:extLst>
          </p:cNvPr>
          <p:cNvSpPr>
            <a:spLocks noGrp="1"/>
          </p:cNvSpPr>
          <p:nvPr>
            <p:ph type="ctrTitle"/>
          </p:nvPr>
        </p:nvSpPr>
        <p:spPr>
          <a:xfrm>
            <a:off x="1524000" y="-137786"/>
            <a:ext cx="9144000" cy="137786"/>
          </a:xfrm>
        </p:spPr>
        <p:txBody>
          <a:bodyPr anchor="b"/>
          <a:lstStyle/>
          <a:p>
            <a:r>
              <a:rPr lang="en-GB" sz="800" b="0" dirty="0">
                <a:solidFill>
                  <a:schemeClr val="bg1"/>
                </a:solidFill>
              </a:rPr>
              <a:t>Slide 21</a:t>
            </a:r>
          </a:p>
        </p:txBody>
      </p:sp>
    </p:spTree>
    <p:extLst>
      <p:ext uri="{BB962C8B-B14F-4D97-AF65-F5344CB8AC3E}">
        <p14:creationId xmlns:p14="http://schemas.microsoft.com/office/powerpoint/2010/main" val="9739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E9A304E-8E8B-BE4B-BFAF-2EB014279E93}"/>
              </a:ext>
            </a:extLst>
          </p:cNvPr>
          <p:cNvSpPr txBox="1"/>
          <p:nvPr/>
        </p:nvSpPr>
        <p:spPr>
          <a:xfrm>
            <a:off x="1499048" y="1431394"/>
            <a:ext cx="4588212" cy="4349909"/>
          </a:xfrm>
          <a:prstGeom prst="rect">
            <a:avLst/>
          </a:prstGeom>
          <a:noFill/>
        </p:spPr>
        <p:txBody>
          <a:bodyPr wrap="square" rtlCol="0">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If Stirling was tricked by the criminals, he could have been a money mule for cash stolen from his own nana.</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His grandmother lost £2,000.</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What about the other £1,000?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Maybe the criminals found other money mules.</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Maybe everybody else refused</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to contact them.</a:t>
            </a:r>
          </a:p>
        </p:txBody>
      </p:sp>
      <p:grpSp>
        <p:nvGrpSpPr>
          <p:cNvPr id="9" name="Group 8">
            <a:extLst>
              <a:ext uri="{FF2B5EF4-FFF2-40B4-BE49-F238E27FC236}">
                <a16:creationId xmlns:a16="http://schemas.microsoft.com/office/drawing/2014/main" id="{65B12842-D714-434F-A1E5-D2DD5BC1C4CF}"/>
              </a:ext>
              <a:ext uri="{C183D7F6-B498-43B3-948B-1728B52AA6E4}">
                <adec:decorative xmlns:adec="http://schemas.microsoft.com/office/drawing/2017/decorative" val="1"/>
              </a:ext>
            </a:extLst>
          </p:cNvPr>
          <p:cNvGrpSpPr/>
          <p:nvPr/>
        </p:nvGrpSpPr>
        <p:grpSpPr>
          <a:xfrm>
            <a:off x="7831241" y="1072857"/>
            <a:ext cx="3000152" cy="4564527"/>
            <a:chOff x="7831241" y="1072857"/>
            <a:chExt cx="3000152" cy="4564527"/>
          </a:xfrm>
        </p:grpSpPr>
        <p:pic>
          <p:nvPicPr>
            <p:cNvPr id="11" name="Picture 10" descr="Logo&#10;&#10;Description automatically generated">
              <a:extLst>
                <a:ext uri="{FF2B5EF4-FFF2-40B4-BE49-F238E27FC236}">
                  <a16:creationId xmlns:a16="http://schemas.microsoft.com/office/drawing/2014/main" id="{71A23675-8772-AD44-90D0-090F4C76A4C3}"/>
                </a:ext>
              </a:extLst>
            </p:cNvPr>
            <p:cNvPicPr>
              <a:picLocks noChangeAspect="1"/>
            </p:cNvPicPr>
            <p:nvPr/>
          </p:nvPicPr>
          <p:blipFill>
            <a:blip r:embed="rId2"/>
            <a:stretch>
              <a:fillRect/>
            </a:stretch>
          </p:blipFill>
          <p:spPr>
            <a:xfrm>
              <a:off x="7831241" y="1072857"/>
              <a:ext cx="2598471" cy="1782351"/>
            </a:xfrm>
            <a:prstGeom prst="rect">
              <a:avLst/>
            </a:prstGeom>
          </p:spPr>
        </p:pic>
        <p:pic>
          <p:nvPicPr>
            <p:cNvPr id="12" name="Picture 11" descr="Logo&#10;&#10;Description automatically generated">
              <a:extLst>
                <a:ext uri="{FF2B5EF4-FFF2-40B4-BE49-F238E27FC236}">
                  <a16:creationId xmlns:a16="http://schemas.microsoft.com/office/drawing/2014/main" id="{9B28B7E2-405E-074B-AAE6-7C701EA8AC1C}"/>
                </a:ext>
              </a:extLst>
            </p:cNvPr>
            <p:cNvPicPr>
              <a:picLocks noChangeAspect="1"/>
            </p:cNvPicPr>
            <p:nvPr/>
          </p:nvPicPr>
          <p:blipFill>
            <a:blip r:embed="rId2"/>
            <a:stretch>
              <a:fillRect/>
            </a:stretch>
          </p:blipFill>
          <p:spPr>
            <a:xfrm rot="1545141">
              <a:off x="8232922" y="2427826"/>
              <a:ext cx="2598471" cy="1782351"/>
            </a:xfrm>
            <a:prstGeom prst="rect">
              <a:avLst/>
            </a:prstGeom>
          </p:spPr>
        </p:pic>
        <p:pic>
          <p:nvPicPr>
            <p:cNvPr id="13" name="Picture 12" descr="Logo&#10;&#10;Description automatically generated">
              <a:extLst>
                <a:ext uri="{FF2B5EF4-FFF2-40B4-BE49-F238E27FC236}">
                  <a16:creationId xmlns:a16="http://schemas.microsoft.com/office/drawing/2014/main" id="{EF0A66FA-271F-8642-ADAB-D9934054D039}"/>
                </a:ext>
              </a:extLst>
            </p:cNvPr>
            <p:cNvPicPr>
              <a:picLocks noChangeAspect="1"/>
            </p:cNvPicPr>
            <p:nvPr/>
          </p:nvPicPr>
          <p:blipFill>
            <a:blip r:embed="rId2"/>
            <a:stretch>
              <a:fillRect/>
            </a:stretch>
          </p:blipFill>
          <p:spPr>
            <a:xfrm>
              <a:off x="7920358" y="3855033"/>
              <a:ext cx="2598471" cy="1782351"/>
            </a:xfrm>
            <a:prstGeom prst="rect">
              <a:avLst/>
            </a:prstGeom>
          </p:spPr>
        </p:pic>
      </p:grpSp>
      <p:sp>
        <p:nvSpPr>
          <p:cNvPr id="2" name="Title 1">
            <a:extLst>
              <a:ext uri="{FF2B5EF4-FFF2-40B4-BE49-F238E27FC236}">
                <a16:creationId xmlns:a16="http://schemas.microsoft.com/office/drawing/2014/main" id="{545AA642-D3DC-2233-5098-C5C16422F3ED}"/>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22</a:t>
            </a:r>
          </a:p>
        </p:txBody>
      </p:sp>
    </p:spTree>
    <p:extLst>
      <p:ext uri="{BB962C8B-B14F-4D97-AF65-F5344CB8AC3E}">
        <p14:creationId xmlns:p14="http://schemas.microsoft.com/office/powerpoint/2010/main" val="783463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B8EBB44-D451-E24A-AA84-AB24D92F1F9B}"/>
              </a:ext>
            </a:extLst>
          </p:cNvPr>
          <p:cNvSpPr txBox="1"/>
          <p:nvPr/>
        </p:nvSpPr>
        <p:spPr>
          <a:xfrm>
            <a:off x="1499048" y="1532628"/>
            <a:ext cx="4211796" cy="3836948"/>
          </a:xfrm>
          <a:prstGeom prst="rect">
            <a:avLst/>
          </a:prstGeom>
          <a:noFill/>
        </p:spPr>
        <p:txBody>
          <a:bodyPr wrap="square" rtlCol="0">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The criminals did not find anybody else to respond to their message.</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So, the criminals did not find anybody else to launder</a:t>
            </a:r>
            <a:b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their money.</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The criminals were found by the police. They were sent to prison and they lived unhappily ever after.</a:t>
            </a:r>
          </a:p>
        </p:txBody>
      </p:sp>
      <p:pic>
        <p:nvPicPr>
          <p:cNvPr id="5" name="Picture 4">
            <a:extLst>
              <a:ext uri="{FF2B5EF4-FFF2-40B4-BE49-F238E27FC236}">
                <a16:creationId xmlns:a16="http://schemas.microsoft.com/office/drawing/2014/main" id="{21D67799-2B23-7743-9F56-F736D87B88B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410325" y="1128931"/>
            <a:ext cx="4608512" cy="4608512"/>
          </a:xfrm>
          <a:prstGeom prst="rect">
            <a:avLst/>
          </a:prstGeom>
        </p:spPr>
      </p:pic>
      <p:sp>
        <p:nvSpPr>
          <p:cNvPr id="2" name="Title 1">
            <a:extLst>
              <a:ext uri="{FF2B5EF4-FFF2-40B4-BE49-F238E27FC236}">
                <a16:creationId xmlns:a16="http://schemas.microsoft.com/office/drawing/2014/main" id="{96901D46-F839-88B9-1E88-FCF161617F85}"/>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23</a:t>
            </a:r>
          </a:p>
        </p:txBody>
      </p:sp>
    </p:spTree>
    <p:extLst>
      <p:ext uri="{BB962C8B-B14F-4D97-AF65-F5344CB8AC3E}">
        <p14:creationId xmlns:p14="http://schemas.microsoft.com/office/powerpoint/2010/main" val="1877431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ular Callout 7">
            <a:extLst>
              <a:ext uri="{FF2B5EF4-FFF2-40B4-BE49-F238E27FC236}">
                <a16:creationId xmlns:a16="http://schemas.microsoft.com/office/drawing/2014/main" id="{E44EE30E-BA7E-6F42-B1BF-917E8E72E5A4}"/>
              </a:ext>
              <a:ext uri="{C183D7F6-B498-43B3-948B-1728B52AA6E4}">
                <adec:decorative xmlns:adec="http://schemas.microsoft.com/office/drawing/2017/decorative" val="1"/>
              </a:ext>
            </a:extLst>
          </p:cNvPr>
          <p:cNvSpPr/>
          <p:nvPr/>
        </p:nvSpPr>
        <p:spPr>
          <a:xfrm>
            <a:off x="1371601" y="2509175"/>
            <a:ext cx="9448800" cy="3067760"/>
          </a:xfrm>
          <a:prstGeom prst="wedgeRoundRectCallout">
            <a:avLst>
              <a:gd name="adj1" fmla="val -39581"/>
              <a:gd name="adj2" fmla="val -95649"/>
              <a:gd name="adj3" fmla="val 16667"/>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9DCBF672-2D34-B344-B174-A0D3326499E9}"/>
              </a:ext>
            </a:extLst>
          </p:cNvPr>
          <p:cNvSpPr txBox="1">
            <a:spLocks noGrp="1"/>
          </p:cNvSpPr>
          <p:nvPr>
            <p:ph type="title" idx="4294967295"/>
          </p:nvPr>
        </p:nvSpPr>
        <p:spPr>
          <a:xfrm>
            <a:off x="0" y="755759"/>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Stirling’s message to you</a:t>
            </a:r>
            <a:endParaRPr kumimoji="0" lang="en-US" sz="3000" b="0" i="0" u="none" strike="noStrike" kern="1200" cap="none" spc="0" normalizeH="0" baseline="0" noProof="0" dirty="0">
              <a:ln>
                <a:noFill/>
              </a:ln>
              <a:solidFill>
                <a:srgbClr val="363636"/>
              </a:solidFill>
              <a:effectLst/>
              <a:uLnTx/>
              <a:uFillTx/>
              <a:latin typeface="+mn-lt"/>
              <a:ea typeface="+mn-ea"/>
              <a:cs typeface="+mn-cs"/>
            </a:endParaRPr>
          </a:p>
        </p:txBody>
      </p:sp>
      <p:sp>
        <p:nvSpPr>
          <p:cNvPr id="7" name="TextBox 6">
            <a:extLst>
              <a:ext uri="{FF2B5EF4-FFF2-40B4-BE49-F238E27FC236}">
                <a16:creationId xmlns:a16="http://schemas.microsoft.com/office/drawing/2014/main" id="{253A9683-2A6C-3E44-B6C8-060EAFDF07AF}"/>
              </a:ext>
            </a:extLst>
          </p:cNvPr>
          <p:cNvSpPr txBox="1"/>
          <p:nvPr/>
        </p:nvSpPr>
        <p:spPr>
          <a:xfrm>
            <a:off x="1371601" y="3099207"/>
            <a:ext cx="9448800" cy="1887696"/>
          </a:xfrm>
          <a:prstGeom prst="rect">
            <a:avLst/>
          </a:prstGeom>
          <a:noFill/>
        </p:spPr>
        <p:txBody>
          <a:bodyPr wrap="square" rtlCol="0">
            <a:spAutoFit/>
          </a:bodyPr>
          <a:lstStyle/>
          <a:p>
            <a:pPr algn="ctr">
              <a:spcBef>
                <a:spcPts val="1000"/>
              </a:spcBef>
            </a:pPr>
            <a:r>
              <a:rPr lang="en-GB" sz="2500" b="1" dirty="0">
                <a:solidFill>
                  <a:srgbClr val="363636"/>
                </a:solidFill>
                <a:latin typeface="Arial" panose="020B0604020202020204" pitchFamily="34" charset="0"/>
                <a:ea typeface="Calibri" panose="020F0502020204030204" pitchFamily="34" charset="0"/>
                <a:cs typeface="Arial" panose="020B0604020202020204" pitchFamily="34" charset="0"/>
              </a:rPr>
              <a:t>Don’t be fooled by offers of quick cash.</a:t>
            </a:r>
          </a:p>
          <a:p>
            <a:pPr algn="ctr">
              <a:spcBef>
                <a:spcPts val="1000"/>
              </a:spcBef>
            </a:pPr>
            <a:r>
              <a:rPr lang="en-GB" sz="2500" b="1" dirty="0">
                <a:solidFill>
                  <a:srgbClr val="363636"/>
                </a:solidFill>
                <a:latin typeface="Arial" panose="020B0604020202020204" pitchFamily="34" charset="0"/>
                <a:ea typeface="Calibri" panose="020F0502020204030204" pitchFamily="34" charset="0"/>
                <a:cs typeface="Arial" panose="020B0604020202020204" pitchFamily="34" charset="0"/>
              </a:rPr>
              <a:t>You could be putting yourself</a:t>
            </a:r>
            <a:br>
              <a:rPr lang="en-GB" sz="2500"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sz="2500" b="1" dirty="0">
                <a:solidFill>
                  <a:srgbClr val="363636"/>
                </a:solidFill>
                <a:latin typeface="Arial" panose="020B0604020202020204" pitchFamily="34" charset="0"/>
                <a:ea typeface="Calibri" panose="020F0502020204030204" pitchFamily="34" charset="0"/>
                <a:cs typeface="Arial" panose="020B0604020202020204" pitchFamily="34" charset="0"/>
              </a:rPr>
              <a:t>and your family at risk.</a:t>
            </a:r>
          </a:p>
          <a:p>
            <a:pPr algn="ctr">
              <a:spcBef>
                <a:spcPts val="1000"/>
              </a:spcBef>
            </a:pPr>
            <a:r>
              <a:rPr lang="en-GB" sz="2500" b="1" dirty="0">
                <a:solidFill>
                  <a:srgbClr val="363636"/>
                </a:solidFill>
                <a:latin typeface="Arial" panose="020B0604020202020204" pitchFamily="34" charset="0"/>
                <a:ea typeface="Calibri" panose="020F0502020204030204" pitchFamily="34" charset="0"/>
                <a:cs typeface="Arial" panose="020B0604020202020204" pitchFamily="34" charset="0"/>
              </a:rPr>
              <a:t>Don’t be a money mule.</a:t>
            </a:r>
          </a:p>
        </p:txBody>
      </p:sp>
    </p:spTree>
    <p:extLst>
      <p:ext uri="{BB962C8B-B14F-4D97-AF65-F5344CB8AC3E}">
        <p14:creationId xmlns:p14="http://schemas.microsoft.com/office/powerpoint/2010/main" val="7150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3">
            <a:extLst>
              <a:ext uri="{FF2B5EF4-FFF2-40B4-BE49-F238E27FC236}">
                <a16:creationId xmlns:a16="http://schemas.microsoft.com/office/drawing/2014/main" id="{14D10F65-F948-334C-A67C-C5A94FA4972F}"/>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808129584"/>
              </p:ext>
            </p:extLst>
          </p:nvPr>
        </p:nvGraphicFramePr>
        <p:xfrm>
          <a:off x="1083373" y="1579418"/>
          <a:ext cx="10016025" cy="4289367"/>
        </p:xfrm>
        <a:graphic>
          <a:graphicData uri="http://schemas.openxmlformats.org/drawingml/2006/table">
            <a:tbl>
              <a:tblPr firstRow="1" bandRow="1">
                <a:tableStyleId>{5C22544A-7EE6-4342-B048-85BDC9FD1C3A}</a:tableStyleId>
              </a:tblPr>
              <a:tblGrid>
                <a:gridCol w="5034206">
                  <a:extLst>
                    <a:ext uri="{9D8B030D-6E8A-4147-A177-3AD203B41FA5}">
                      <a16:colId xmlns:a16="http://schemas.microsoft.com/office/drawing/2014/main" val="4164286556"/>
                    </a:ext>
                  </a:extLst>
                </a:gridCol>
                <a:gridCol w="4981819">
                  <a:extLst>
                    <a:ext uri="{9D8B030D-6E8A-4147-A177-3AD203B41FA5}">
                      <a16:colId xmlns:a16="http://schemas.microsoft.com/office/drawing/2014/main" val="1587377807"/>
                    </a:ext>
                  </a:extLst>
                </a:gridCol>
              </a:tblGrid>
              <a:tr h="741995">
                <a:tc>
                  <a:txBody>
                    <a:bodyPr/>
                    <a:lstStyle/>
                    <a:p>
                      <a:pPr algn="ctr"/>
                      <a:r>
                        <a:rPr lang="en-GB" sz="3000" b="1" u="sng" kern="1200" dirty="0">
                          <a:solidFill>
                            <a:srgbClr val="363636"/>
                          </a:solidFill>
                          <a:effectLst/>
                          <a:latin typeface="+mn-lt"/>
                          <a:ea typeface="+mn-ea"/>
                          <a:cs typeface="+mn-cs"/>
                        </a:rPr>
                        <a:t>DO </a:t>
                      </a:r>
                      <a:endParaRPr lang="en-US" sz="3000" dirty="0">
                        <a:solidFill>
                          <a:srgbClr val="363636"/>
                        </a:solidFill>
                      </a:endParaRPr>
                    </a:p>
                  </a:txBody>
                  <a:tcPr anchor="ctr" anchorCtr="1">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rgbClr val="FFCD0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000" b="1" u="sng" kern="1200" dirty="0">
                          <a:solidFill>
                            <a:schemeClr val="lt1"/>
                          </a:solidFill>
                          <a:effectLst/>
                          <a:latin typeface="+mn-lt"/>
                          <a:ea typeface="+mn-ea"/>
                          <a:cs typeface="+mn-cs"/>
                        </a:rPr>
                        <a:t>DON’T</a:t>
                      </a:r>
                      <a:endParaRPr lang="en-GB" sz="3000" b="1" kern="1200" dirty="0">
                        <a:solidFill>
                          <a:schemeClr val="lt1"/>
                        </a:solidFill>
                        <a:effectLst/>
                        <a:latin typeface="+mn-lt"/>
                        <a:ea typeface="+mn-ea"/>
                        <a:cs typeface="+mn-cs"/>
                      </a:endParaRPr>
                    </a:p>
                  </a:txBody>
                  <a:tcPr anchor="ctr" anchorCtr="1">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rgbClr val="363636"/>
                    </a:solidFill>
                  </a:tcPr>
                </a:tc>
                <a:extLst>
                  <a:ext uri="{0D108BD9-81ED-4DB2-BD59-A6C34878D82A}">
                    <a16:rowId xmlns:a16="http://schemas.microsoft.com/office/drawing/2014/main" val="3532193441"/>
                  </a:ext>
                </a:extLst>
              </a:tr>
              <a:tr h="985577">
                <a:tc>
                  <a:txBody>
                    <a:bodyPr/>
                    <a:lstStyle/>
                    <a:p>
                      <a:pPr marL="90000" marR="0" indent="0" algn="l" defTabSz="914400" rtl="0" eaLnBrk="1" fontAlgn="auto" latinLnBrk="0" hangingPunct="1">
                        <a:lnSpc>
                          <a:spcPct val="100000"/>
                        </a:lnSpc>
                        <a:spcBef>
                          <a:spcPts val="0"/>
                        </a:spcBef>
                        <a:spcAft>
                          <a:spcPts val="0"/>
                        </a:spcAft>
                        <a:buClrTx/>
                        <a:buSzTx/>
                        <a:buFontTx/>
                        <a:buNone/>
                        <a:tabLst/>
                        <a:defRPr/>
                      </a:pPr>
                      <a:r>
                        <a:rPr lang="en-US" sz="1500" b="1" i="0" u="sng" dirty="0">
                          <a:solidFill>
                            <a:srgbClr val="363636"/>
                          </a:solidFill>
                          <a:latin typeface="Arial" panose="020B0604020202020204" pitchFamily="34" charset="0"/>
                          <a:cs typeface="Arial" panose="020B0604020202020204" pitchFamily="34" charset="0"/>
                        </a:rPr>
                        <a:t>Do</a:t>
                      </a:r>
                      <a:r>
                        <a:rPr lang="en-US" sz="1500" b="0" i="0" dirty="0">
                          <a:solidFill>
                            <a:srgbClr val="363636"/>
                          </a:solidFill>
                          <a:latin typeface="Arial" panose="020B0604020202020204" pitchFamily="34" charset="0"/>
                          <a:cs typeface="Arial" panose="020B0604020202020204" pitchFamily="34" charset="0"/>
                        </a:rPr>
                        <a:t> talk to a trusted adult if someone you do not know</a:t>
                      </a:r>
                      <a:br>
                        <a:rPr lang="en-US" sz="1500" b="0" i="0" dirty="0">
                          <a:solidFill>
                            <a:srgbClr val="363636"/>
                          </a:solidFill>
                          <a:latin typeface="Arial" panose="020B0604020202020204" pitchFamily="34" charset="0"/>
                          <a:cs typeface="Arial" panose="020B0604020202020204" pitchFamily="34" charset="0"/>
                        </a:rPr>
                      </a:br>
                      <a:r>
                        <a:rPr lang="en-US" sz="1500" b="0" i="0" dirty="0">
                          <a:solidFill>
                            <a:srgbClr val="363636"/>
                          </a:solidFill>
                          <a:latin typeface="Arial" panose="020B0604020202020204" pitchFamily="34" charset="0"/>
                          <a:cs typeface="Arial" panose="020B0604020202020204" pitchFamily="34" charset="0"/>
                        </a:rPr>
                        <a:t>in real life offers you money on social media. </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Don’t</a:t>
                      </a:r>
                      <a:r>
                        <a:rPr lang="en-GB" sz="1500" b="1" i="0" kern="1200" dirty="0">
                          <a:solidFill>
                            <a:srgbClr val="363636"/>
                          </a:solidFill>
                          <a:effectLst/>
                          <a:latin typeface="Arial" panose="020B0604020202020204" pitchFamily="34" charset="0"/>
                          <a:ea typeface="+mn-ea"/>
                          <a:cs typeface="Arial" panose="020B0604020202020204" pitchFamily="34" charset="0"/>
                        </a:rPr>
                        <a:t> </a:t>
                      </a:r>
                      <a:r>
                        <a:rPr lang="en-GB" sz="1500" b="0" i="0" kern="1200" dirty="0">
                          <a:solidFill>
                            <a:srgbClr val="363636"/>
                          </a:solidFill>
                          <a:effectLst/>
                          <a:latin typeface="Arial" panose="020B0604020202020204" pitchFamily="34" charset="0"/>
                          <a:ea typeface="+mn-ea"/>
                          <a:cs typeface="Arial" panose="020B0604020202020204" pitchFamily="34" charset="0"/>
                        </a:rPr>
                        <a:t>accept money from someone you</a:t>
                      </a:r>
                      <a:br>
                        <a:rPr lang="en-GB" sz="1500" b="0" i="0" kern="1200" dirty="0">
                          <a:solidFill>
                            <a:srgbClr val="363636"/>
                          </a:solidFill>
                          <a:effectLst/>
                          <a:latin typeface="Arial" panose="020B0604020202020204" pitchFamily="34" charset="0"/>
                          <a:ea typeface="+mn-ea"/>
                          <a:cs typeface="Arial" panose="020B0604020202020204" pitchFamily="34" charset="0"/>
                        </a:rPr>
                      </a:br>
                      <a:r>
                        <a:rPr lang="en-GB" sz="1500" b="0" i="0" kern="1200" dirty="0">
                          <a:solidFill>
                            <a:srgbClr val="363636"/>
                          </a:solidFill>
                          <a:effectLst/>
                          <a:latin typeface="Arial" panose="020B0604020202020204" pitchFamily="34" charset="0"/>
                          <a:ea typeface="+mn-ea"/>
                          <a:cs typeface="Arial" panose="020B0604020202020204" pitchFamily="34" charset="0"/>
                        </a:rPr>
                        <a:t>don’t know or trust. </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926034342"/>
                  </a:ext>
                </a:extLst>
              </a:tr>
              <a:tr h="985577">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a:t>
                      </a:r>
                      <a:r>
                        <a:rPr lang="en-GB" sz="1500" b="0" i="0" kern="1200" dirty="0">
                          <a:solidFill>
                            <a:srgbClr val="363636"/>
                          </a:solidFill>
                          <a:effectLst/>
                          <a:latin typeface="Arial" panose="020B0604020202020204" pitchFamily="34" charset="0"/>
                          <a:ea typeface="+mn-ea"/>
                          <a:cs typeface="Arial" panose="020B0604020202020204" pitchFamily="34" charset="0"/>
                        </a:rPr>
                        <a:t> always keep details like your full name,</a:t>
                      </a:r>
                    </a:p>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0" i="0" kern="1200" dirty="0">
                          <a:solidFill>
                            <a:srgbClr val="363636"/>
                          </a:solidFill>
                          <a:effectLst/>
                          <a:latin typeface="Arial" panose="020B0604020202020204" pitchFamily="34" charset="0"/>
                          <a:ea typeface="+mn-ea"/>
                          <a:cs typeface="Arial" panose="020B0604020202020204" pitchFamily="34" charset="0"/>
                        </a:rPr>
                        <a:t>address, school and passwords private.</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635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Don’t</a:t>
                      </a:r>
                      <a:r>
                        <a:rPr lang="en-GB" sz="1500" b="1" i="0" kern="1200" dirty="0">
                          <a:solidFill>
                            <a:srgbClr val="363636"/>
                          </a:solidFill>
                          <a:effectLst/>
                          <a:latin typeface="Arial" panose="020B0604020202020204" pitchFamily="34" charset="0"/>
                          <a:ea typeface="+mn-ea"/>
                          <a:cs typeface="Arial" panose="020B0604020202020204" pitchFamily="34" charset="0"/>
                        </a:rPr>
                        <a:t> </a:t>
                      </a:r>
                      <a:r>
                        <a:rPr lang="en-GB" sz="1500" b="0" i="0" kern="1200" dirty="0">
                          <a:solidFill>
                            <a:srgbClr val="363636"/>
                          </a:solidFill>
                          <a:effectLst/>
                          <a:latin typeface="Arial" panose="020B0604020202020204" pitchFamily="34" charset="0"/>
                          <a:ea typeface="+mn-ea"/>
                          <a:cs typeface="Arial" panose="020B0604020202020204" pitchFamily="34" charset="0"/>
                        </a:rPr>
                        <a:t>give your personal details to anybody.</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2504405602"/>
                  </a:ext>
                </a:extLst>
              </a:tr>
              <a:tr h="1576218">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a:t>
                      </a:r>
                      <a:r>
                        <a:rPr lang="en-GB" sz="1500" b="0" i="0" u="none" kern="1200" dirty="0">
                          <a:solidFill>
                            <a:srgbClr val="363636"/>
                          </a:solidFill>
                          <a:effectLst/>
                          <a:latin typeface="Arial" panose="020B0604020202020204" pitchFamily="34" charset="0"/>
                          <a:ea typeface="+mn-ea"/>
                          <a:cs typeface="Arial" panose="020B0604020202020204" pitchFamily="34" charset="0"/>
                        </a:rPr>
                        <a:t> keep your bank account details secret.</a:t>
                      </a:r>
                      <a:br>
                        <a:rPr lang="en-GB" sz="1500" b="0" i="0" u="none" kern="1200" dirty="0">
                          <a:solidFill>
                            <a:srgbClr val="363636"/>
                          </a:solidFill>
                          <a:effectLst/>
                          <a:latin typeface="Arial" panose="020B0604020202020204" pitchFamily="34" charset="0"/>
                          <a:ea typeface="+mn-ea"/>
                          <a:cs typeface="Arial" panose="020B0604020202020204" pitchFamily="34" charset="0"/>
                        </a:rPr>
                      </a:br>
                      <a:endParaRPr lang="en-GB" sz="1500" b="0" i="0" u="none" kern="1200" dirty="0">
                        <a:solidFill>
                          <a:srgbClr val="363636"/>
                        </a:solidFill>
                        <a:effectLst/>
                        <a:latin typeface="Arial" panose="020B0604020202020204" pitchFamily="34" charset="0"/>
                        <a:ea typeface="+mn-ea"/>
                        <a:cs typeface="Arial" panose="020B0604020202020204" pitchFamily="34" charset="0"/>
                      </a:endParaRPr>
                    </a:p>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0" i="0" u="none" kern="1200" dirty="0">
                          <a:solidFill>
                            <a:srgbClr val="363636"/>
                          </a:solidFill>
                          <a:effectLst/>
                          <a:latin typeface="Arial" panose="020B0604020202020204" pitchFamily="34" charset="0"/>
                          <a:ea typeface="+mn-ea"/>
                          <a:cs typeface="Arial" panose="020B0604020202020204" pitchFamily="34" charset="0"/>
                        </a:rPr>
                        <a:t>If you don’t have a bank account yet –</a:t>
                      </a:r>
                      <a:br>
                        <a:rPr lang="en-GB" sz="1500" b="0" i="0" u="none" kern="1200" dirty="0">
                          <a:solidFill>
                            <a:srgbClr val="363636"/>
                          </a:solidFill>
                          <a:effectLst/>
                          <a:latin typeface="Arial" panose="020B0604020202020204" pitchFamily="34" charset="0"/>
                          <a:ea typeface="+mn-ea"/>
                          <a:cs typeface="Arial" panose="020B0604020202020204" pitchFamily="34" charset="0"/>
                        </a:rPr>
                      </a:br>
                      <a:r>
                        <a:rPr lang="en-GB" sz="1500" b="0" i="0" u="none" kern="1200" dirty="0">
                          <a:solidFill>
                            <a:srgbClr val="363636"/>
                          </a:solidFill>
                          <a:effectLst/>
                          <a:latin typeface="Arial" panose="020B0604020202020204" pitchFamily="34" charset="0"/>
                          <a:ea typeface="+mn-ea"/>
                          <a:cs typeface="Arial" panose="020B0604020202020204" pitchFamily="34" charset="0"/>
                        </a:rPr>
                        <a:t>that’s what you’ll need to do when you get one!</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Don’t</a:t>
                      </a:r>
                      <a:r>
                        <a:rPr lang="en-GB" sz="1500" b="1" i="0" kern="1200" dirty="0">
                          <a:solidFill>
                            <a:srgbClr val="363636"/>
                          </a:solidFill>
                          <a:effectLst/>
                          <a:latin typeface="Arial" panose="020B0604020202020204" pitchFamily="34" charset="0"/>
                          <a:ea typeface="+mn-ea"/>
                          <a:cs typeface="Arial" panose="020B0604020202020204" pitchFamily="34" charset="0"/>
                        </a:rPr>
                        <a:t> </a:t>
                      </a:r>
                      <a:r>
                        <a:rPr lang="en-GB" sz="1500" b="0" i="0" kern="1200" dirty="0">
                          <a:solidFill>
                            <a:srgbClr val="363636"/>
                          </a:solidFill>
                          <a:effectLst/>
                          <a:latin typeface="Arial" panose="020B0604020202020204" pitchFamily="34" charset="0"/>
                          <a:ea typeface="+mn-ea"/>
                          <a:cs typeface="Arial" panose="020B0604020202020204" pitchFamily="34" charset="0"/>
                        </a:rPr>
                        <a:t>give your bank account details to anybody. </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2345610855"/>
                  </a:ext>
                </a:extLst>
              </a:tr>
            </a:tbl>
          </a:graphicData>
        </a:graphic>
      </p:graphicFrame>
      <p:sp>
        <p:nvSpPr>
          <p:cNvPr id="10" name="Title 9">
            <a:extLst>
              <a:ext uri="{FF2B5EF4-FFF2-40B4-BE49-F238E27FC236}">
                <a16:creationId xmlns:a16="http://schemas.microsoft.com/office/drawing/2014/main" id="{0DEDB8C7-0241-184A-90F4-EC470DF35DBF}"/>
              </a:ext>
            </a:extLst>
          </p:cNvPr>
          <p:cNvSpPr txBox="1">
            <a:spLocks noGrp="1"/>
          </p:cNvSpPr>
          <p:nvPr>
            <p:ph type="title" idx="4294967295"/>
          </p:nvPr>
        </p:nvSpPr>
        <p:spPr>
          <a:xfrm>
            <a:off x="0" y="745469"/>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Online Safety</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712786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C429D-4812-CD07-6F4D-BABF631EB6AC}"/>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a:t>
            </a:r>
            <a:r>
              <a:rPr lang="en-GB" sz="800" dirty="0">
                <a:solidFill>
                  <a:schemeClr val="bg1"/>
                </a:solidFill>
              </a:rPr>
              <a:t>26</a:t>
            </a:r>
            <a:endParaRPr lang="en-GB" sz="800" b="0" dirty="0">
              <a:solidFill>
                <a:schemeClr val="bg1"/>
              </a:solidFill>
            </a:endParaRPr>
          </a:p>
        </p:txBody>
      </p:sp>
      <p:sp>
        <p:nvSpPr>
          <p:cNvPr id="43" name="Title 1">
            <a:extLst>
              <a:ext uri="{FF2B5EF4-FFF2-40B4-BE49-F238E27FC236}">
                <a16:creationId xmlns:a16="http://schemas.microsoft.com/office/drawing/2014/main" id="{1DBD8872-0D9F-3479-DF1D-A26CEE9CF327}"/>
              </a:ext>
            </a:extLst>
          </p:cNvPr>
          <p:cNvSpPr>
            <a:spLocks/>
          </p:cNvSpPr>
          <p:nvPr/>
        </p:nvSpPr>
        <p:spPr>
          <a:xfrm>
            <a:off x="0" y="10618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fooled by offers of quick cash.</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It could put you</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and your family at risk.</a:t>
            </a:r>
          </a:p>
        </p:txBody>
      </p:sp>
      <p:sp>
        <p:nvSpPr>
          <p:cNvPr id="44" name="Title 1">
            <a:extLst>
              <a:ext uri="{FF2B5EF4-FFF2-40B4-BE49-F238E27FC236}">
                <a16:creationId xmlns:a16="http://schemas.microsoft.com/office/drawing/2014/main" id="{63FED897-35B1-AB86-7F16-6BB2049884C7}"/>
              </a:ext>
            </a:extLst>
          </p:cNvPr>
          <p:cNvSpPr txBox="1">
            <a:spLocks/>
          </p:cNvSpPr>
          <p:nvPr/>
        </p:nvSpPr>
        <p:spPr>
          <a:xfrm>
            <a:off x="0" y="2772614"/>
            <a:ext cx="12192000" cy="1206035"/>
          </a:xfrm>
          <a:prstGeom prst="rect">
            <a:avLst/>
          </a:prstGeom>
        </p:spPr>
        <p:txBody>
          <a:bodyPr anchor="ctr" anchorCtr="1"/>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a Money Mule</a:t>
            </a:r>
          </a:p>
        </p:txBody>
      </p:sp>
      <p:sp>
        <p:nvSpPr>
          <p:cNvPr id="42" name="Title 1">
            <a:extLst>
              <a:ext uri="{FF2B5EF4-FFF2-40B4-BE49-F238E27FC236}">
                <a16:creationId xmlns:a16="http://schemas.microsoft.com/office/drawing/2014/main" id="{BB92CAF0-6FB7-E03C-165E-792E26FB1141}"/>
              </a:ext>
            </a:extLst>
          </p:cNvPr>
          <p:cNvSpPr txBox="1">
            <a:spLocks/>
          </p:cNvSpPr>
          <p:nvPr/>
        </p:nvSpPr>
        <p:spPr>
          <a:xfrm>
            <a:off x="0" y="4367017"/>
            <a:ext cx="12192000" cy="9398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en-US" sz="1700" dirty="0">
                <a:solidFill>
                  <a:srgbClr val="363636"/>
                </a:solidFill>
                <a:latin typeface="Arial" panose="020B0604020202020204" pitchFamily="34" charset="0"/>
                <a:cs typeface="Arial" panose="020B0604020202020204" pitchFamily="34" charset="0"/>
              </a:rPr>
              <a:t>To find out more information visit </a:t>
            </a:r>
            <a:r>
              <a:rPr lang="en-US" sz="1700" b="1" dirty="0">
                <a:solidFill>
                  <a:srgbClr val="363636"/>
                </a:solidFill>
                <a:latin typeface="Arial" panose="020B0604020202020204" pitchFamily="34" charset="0"/>
                <a:cs typeface="Arial" panose="020B0604020202020204" pitchFamily="34" charset="0"/>
              </a:rPr>
              <a:t>dontbefooled.org.uk</a:t>
            </a:r>
            <a:r>
              <a:rPr lang="en-US" sz="1700" dirty="0">
                <a:solidFill>
                  <a:srgbClr val="363636"/>
                </a:solidFill>
                <a:latin typeface="Arial" panose="020B0604020202020204" pitchFamily="34" charset="0"/>
                <a:cs typeface="Arial" panose="020B0604020202020204" pitchFamily="34" charset="0"/>
              </a:rPr>
              <a:t>. If you are worried that someone</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has approached you offering quick and easy money, speak to a teacher</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or you can call </a:t>
            </a:r>
            <a:r>
              <a:rPr lang="en-US" sz="1700" b="1" dirty="0">
                <a:solidFill>
                  <a:srgbClr val="363636"/>
                </a:solidFill>
                <a:latin typeface="Arial" panose="020B0604020202020204" pitchFamily="34" charset="0"/>
                <a:cs typeface="Arial" panose="020B0604020202020204" pitchFamily="34" charset="0"/>
              </a:rPr>
              <a:t>Crimestoppers</a:t>
            </a:r>
            <a:r>
              <a:rPr lang="en-US" sz="1700" dirty="0">
                <a:solidFill>
                  <a:srgbClr val="363636"/>
                </a:solidFill>
                <a:latin typeface="Arial" panose="020B0604020202020204" pitchFamily="34" charset="0"/>
                <a:cs typeface="Arial" panose="020B0604020202020204" pitchFamily="34" charset="0"/>
              </a:rPr>
              <a:t> anonymously on </a:t>
            </a:r>
            <a:r>
              <a:rPr lang="en-US" sz="1700" b="1" dirty="0">
                <a:solidFill>
                  <a:srgbClr val="363636"/>
                </a:solidFill>
                <a:latin typeface="Arial" panose="020B0604020202020204" pitchFamily="34" charset="0"/>
                <a:cs typeface="Arial" panose="020B0604020202020204" pitchFamily="34" charset="0"/>
              </a:rPr>
              <a:t>0800 555111</a:t>
            </a:r>
            <a:r>
              <a:rPr lang="en-US" sz="1700" dirty="0">
                <a:solidFill>
                  <a:srgbClr val="363636"/>
                </a:solidFill>
                <a:latin typeface="Arial" panose="020B0604020202020204" pitchFamily="34" charset="0"/>
                <a:cs typeface="Arial" panose="020B0604020202020204" pitchFamily="34" charset="0"/>
              </a:rPr>
              <a:t>.</a:t>
            </a:r>
          </a:p>
        </p:txBody>
      </p:sp>
      <p:sp>
        <p:nvSpPr>
          <p:cNvPr id="6" name="Rectangle 5">
            <a:extLst>
              <a:ext uri="{FF2B5EF4-FFF2-40B4-BE49-F238E27FC236}">
                <a16:creationId xmlns:a16="http://schemas.microsoft.com/office/drawing/2014/main" id="{6D581A17-D557-5E59-F728-1AAB69E896BB}"/>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Don't be fooled logo">
            <a:extLst>
              <a:ext uri="{FF2B5EF4-FFF2-40B4-BE49-F238E27FC236}">
                <a16:creationId xmlns:a16="http://schemas.microsoft.com/office/drawing/2014/main" id="{557A3380-640B-7A3D-B1AF-CBB47BA64DF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8" name="Picture 7">
            <a:extLst>
              <a:ext uri="{FF2B5EF4-FFF2-40B4-BE49-F238E27FC236}">
                <a16:creationId xmlns:a16="http://schemas.microsoft.com/office/drawing/2014/main" id="{4DCB15B1-70E7-5E93-C0D7-863C22A2DDA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pic>
        <p:nvPicPr>
          <p:cNvPr id="9" name="Picture 8">
            <a:extLst>
              <a:ext uri="{FF2B5EF4-FFF2-40B4-BE49-F238E27FC236}">
                <a16:creationId xmlns:a16="http://schemas.microsoft.com/office/drawing/2014/main" id="{39F89C9B-7ABE-C0C7-D28C-46AEB54A1DD8}"/>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0454802" y="6190975"/>
            <a:ext cx="749491" cy="492076"/>
          </a:xfrm>
          <a:prstGeom prst="rect">
            <a:avLst/>
          </a:prstGeom>
        </p:spPr>
      </p:pic>
    </p:spTree>
    <p:extLst>
      <p:ext uri="{BB962C8B-B14F-4D97-AF65-F5344CB8AC3E}">
        <p14:creationId xmlns:p14="http://schemas.microsoft.com/office/powerpoint/2010/main" val="17895507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B07CF6A9-4AC8-3445-8D60-14595F74DF99}"/>
              </a:ext>
            </a:extLst>
          </p:cNvPr>
          <p:cNvSpPr txBox="1">
            <a:spLocks noGrp="1"/>
          </p:cNvSpPr>
          <p:nvPr>
            <p:ph type="title" idx="4294967295"/>
          </p:nvPr>
        </p:nvSpPr>
        <p:spPr>
          <a:xfrm>
            <a:off x="0" y="2317130"/>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English</a:t>
            </a:r>
          </a:p>
        </p:txBody>
      </p:sp>
      <p:sp>
        <p:nvSpPr>
          <p:cNvPr id="13" name="TextBox 12">
            <a:extLst>
              <a:ext uri="{FF2B5EF4-FFF2-40B4-BE49-F238E27FC236}">
                <a16:creationId xmlns:a16="http://schemas.microsoft.com/office/drawing/2014/main" id="{E5DBC9AA-8EA0-774F-8C65-82C6DF40CD61}"/>
              </a:ext>
            </a:extLst>
          </p:cNvPr>
          <p:cNvSpPr txBox="1"/>
          <p:nvPr/>
        </p:nvSpPr>
        <p:spPr>
          <a:xfrm>
            <a:off x="112542" y="182880"/>
            <a:ext cx="1789737" cy="369332"/>
          </a:xfrm>
          <a:prstGeom prst="rect">
            <a:avLst/>
          </a:prstGeom>
          <a:noFill/>
        </p:spPr>
        <p:txBody>
          <a:bodyPr wrap="square" rtlCol="0">
            <a:spAutoFit/>
          </a:bodyPr>
          <a:lstStyle/>
          <a:p>
            <a:r>
              <a:rPr lang="en-GB" dirty="0">
                <a:solidFill>
                  <a:srgbClr val="363636"/>
                </a:solidFill>
                <a:latin typeface="Arial" panose="020B0604020202020204" pitchFamily="34" charset="0"/>
                <a:cs typeface="Arial" panose="020B0604020202020204" pitchFamily="34" charset="0"/>
              </a:rPr>
              <a:t>For the teacher</a:t>
            </a:r>
          </a:p>
        </p:txBody>
      </p:sp>
      <p:sp>
        <p:nvSpPr>
          <p:cNvPr id="8" name="Rectangle 7">
            <a:extLst>
              <a:ext uri="{FF2B5EF4-FFF2-40B4-BE49-F238E27FC236}">
                <a16:creationId xmlns:a16="http://schemas.microsoft.com/office/drawing/2014/main" id="{9577A586-2E96-83A8-E67B-4DFCAD08F9DA}"/>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Logos">
            <a:extLst>
              <a:ext uri="{FF2B5EF4-FFF2-40B4-BE49-F238E27FC236}">
                <a16:creationId xmlns:a16="http://schemas.microsoft.com/office/drawing/2014/main" id="{0C4FAD77-15F1-40F5-53D2-708B97CFCE56}"/>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11" name="Don't be fooled logo">
            <a:extLst>
              <a:ext uri="{FF2B5EF4-FFF2-40B4-BE49-F238E27FC236}">
                <a16:creationId xmlns:a16="http://schemas.microsoft.com/office/drawing/2014/main" id="{B3073A89-0EC7-864E-FBE9-C99E8E586C7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12" name="Picture 11">
            <a:extLst>
              <a:ext uri="{FF2B5EF4-FFF2-40B4-BE49-F238E27FC236}">
                <a16:creationId xmlns:a16="http://schemas.microsoft.com/office/drawing/2014/main" id="{19BFD45E-3B73-7EE7-2E55-C2436F8AB8DD}"/>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528341" y="6269145"/>
            <a:ext cx="1536883" cy="373628"/>
          </a:xfrm>
          <a:prstGeom prst="rect">
            <a:avLst/>
          </a:prstGeom>
        </p:spPr>
      </p:pic>
    </p:spTree>
    <p:extLst>
      <p:ext uri="{BB962C8B-B14F-4D97-AF65-F5344CB8AC3E}">
        <p14:creationId xmlns:p14="http://schemas.microsoft.com/office/powerpoint/2010/main" val="18630390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4DBEEAA-D552-141D-1CB1-4E5178F11A47}"/>
              </a:ext>
            </a:extLst>
          </p:cNvPr>
          <p:cNvSpPr txBox="1">
            <a:spLocks noGrp="1"/>
          </p:cNvSpPr>
          <p:nvPr>
            <p:ph type="title" idx="4294967295"/>
          </p:nvPr>
        </p:nvSpPr>
        <p:spPr>
          <a:xfrm>
            <a:off x="1512918" y="2885871"/>
            <a:ext cx="3153676" cy="10618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500"/>
              </a:spcBef>
              <a:spcAft>
                <a:spcPts val="0"/>
              </a:spcAft>
              <a:buClrTx/>
              <a:buSzTx/>
              <a:buFontTx/>
              <a:buNone/>
              <a:tabLst/>
              <a:defRPr/>
            </a:pPr>
            <a:r>
              <a:rPr kumimoji="0" lang="en-GB" sz="21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Write or act out your own story based on this narrative.</a:t>
            </a:r>
          </a:p>
        </p:txBody>
      </p:sp>
      <p:pic>
        <p:nvPicPr>
          <p:cNvPr id="3" name="Picture 2">
            <a:extLst>
              <a:ext uri="{FF2B5EF4-FFF2-40B4-BE49-F238E27FC236}">
                <a16:creationId xmlns:a16="http://schemas.microsoft.com/office/drawing/2014/main" id="{211E288E-9546-6549-A967-5529529FDE0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383338" y="1128932"/>
            <a:ext cx="4608512" cy="4608512"/>
          </a:xfrm>
          <a:prstGeom prst="rect">
            <a:avLst/>
          </a:prstGeom>
        </p:spPr>
      </p:pic>
    </p:spTree>
    <p:extLst>
      <p:ext uri="{BB962C8B-B14F-4D97-AF65-F5344CB8AC3E}">
        <p14:creationId xmlns:p14="http://schemas.microsoft.com/office/powerpoint/2010/main" val="33923380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4B4A69-CE77-8FAF-5498-152AF37E7CF7}"/>
              </a:ext>
            </a:extLst>
          </p:cNvPr>
          <p:cNvSpPr txBox="1">
            <a:spLocks noGrp="1"/>
          </p:cNvSpPr>
          <p:nvPr>
            <p:ph type="title" idx="4294967295"/>
          </p:nvPr>
        </p:nvSpPr>
        <p:spPr>
          <a:xfrm>
            <a:off x="1509375" y="2697376"/>
            <a:ext cx="3553340" cy="147901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GB" sz="21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Times New Roman" panose="02020603050405020304" pitchFamily="18" charset="0"/>
              </a:rPr>
              <a:t>To prepare your own story based on this narrative, let’s begin by looking at the characters.</a:t>
            </a:r>
            <a:endParaRPr kumimoji="0" lang="en-US" sz="2100" b="0" i="0" u="none" strike="noStrike" kern="1200" cap="none" spc="0" normalizeH="0" baseline="0" noProof="0" dirty="0">
              <a:ln>
                <a:noFill/>
              </a:ln>
              <a:solidFill>
                <a:srgbClr val="363636"/>
              </a:solidFill>
              <a:effectLst/>
              <a:uLnTx/>
              <a:uFillTx/>
              <a:latin typeface="+mn-lt"/>
              <a:ea typeface="+mn-ea"/>
              <a:cs typeface="+mn-cs"/>
            </a:endParaRPr>
          </a:p>
        </p:txBody>
      </p:sp>
      <p:pic>
        <p:nvPicPr>
          <p:cNvPr id="4" name="Picture 3">
            <a:extLst>
              <a:ext uri="{FF2B5EF4-FFF2-40B4-BE49-F238E27FC236}">
                <a16:creationId xmlns:a16="http://schemas.microsoft.com/office/drawing/2014/main" id="{E2E97224-5563-FF4F-BD87-66B09C45296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228101" y="3079727"/>
            <a:ext cx="2800328" cy="2807059"/>
          </a:xfrm>
          <a:prstGeom prst="rect">
            <a:avLst/>
          </a:prstGeom>
        </p:spPr>
      </p:pic>
      <p:pic>
        <p:nvPicPr>
          <p:cNvPr id="5" name="Picture 4">
            <a:extLst>
              <a:ext uri="{FF2B5EF4-FFF2-40B4-BE49-F238E27FC236}">
                <a16:creationId xmlns:a16="http://schemas.microsoft.com/office/drawing/2014/main" id="{C3BFE75D-DD03-B947-895A-2D08857F59E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40417" y="3079727"/>
            <a:ext cx="2807059" cy="2807059"/>
          </a:xfrm>
          <a:prstGeom prst="rect">
            <a:avLst/>
          </a:prstGeom>
        </p:spPr>
      </p:pic>
      <p:pic>
        <p:nvPicPr>
          <p:cNvPr id="3" name="Picture 2">
            <a:extLst>
              <a:ext uri="{FF2B5EF4-FFF2-40B4-BE49-F238E27FC236}">
                <a16:creationId xmlns:a16="http://schemas.microsoft.com/office/drawing/2014/main" id="{4636A77E-04A3-1F4F-A3C7-B880BFB62E64}"/>
              </a:ext>
              <a:ext uri="{C183D7F6-B498-43B3-948B-1728B52AA6E4}">
                <adec:decorative xmlns:adec="http://schemas.microsoft.com/office/drawing/2017/decorative" val="1"/>
              </a:ext>
            </a:extLst>
          </p:cNvPr>
          <p:cNvPicPr>
            <a:picLocks noChangeAspect="1"/>
          </p:cNvPicPr>
          <p:nvPr/>
        </p:nvPicPr>
        <p:blipFill rotWithShape="1">
          <a:blip r:embed="rId4"/>
          <a:srcRect/>
          <a:stretch/>
        </p:blipFill>
        <p:spPr>
          <a:xfrm>
            <a:off x="6621093" y="971214"/>
            <a:ext cx="2768004" cy="2768004"/>
          </a:xfrm>
          <a:prstGeom prst="ellipse">
            <a:avLst/>
          </a:prstGeom>
          <a:ln w="57150">
            <a:solidFill>
              <a:schemeClr val="bg1"/>
            </a:solidFill>
          </a:ln>
        </p:spPr>
      </p:pic>
    </p:spTree>
    <p:extLst>
      <p:ext uri="{BB962C8B-B14F-4D97-AF65-F5344CB8AC3E}">
        <p14:creationId xmlns:p14="http://schemas.microsoft.com/office/powerpoint/2010/main" val="3860224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1002912-81D1-4821-BB3D-90C7162601BE}"/>
              </a:ext>
            </a:extLst>
          </p:cNvPr>
          <p:cNvSpPr txBox="1"/>
          <p:nvPr/>
        </p:nvSpPr>
        <p:spPr>
          <a:xfrm>
            <a:off x="1148588" y="5970427"/>
            <a:ext cx="9894821" cy="477054"/>
          </a:xfrm>
          <a:prstGeom prst="rect">
            <a:avLst/>
          </a:prstGeom>
          <a:noFill/>
        </p:spPr>
        <p:txBody>
          <a:bodyPr wrap="square" rtlCol="0">
            <a:noAutofit/>
          </a:bodyPr>
          <a:lstStyle/>
          <a:p>
            <a:pPr>
              <a:spcBef>
                <a:spcPts val="1000"/>
              </a:spcBef>
            </a:pPr>
            <a:r>
              <a:rPr lang="en-GB" b="1" dirty="0">
                <a:solidFill>
                  <a:srgbClr val="363636"/>
                </a:solidFill>
                <a:latin typeface="Arial" panose="020B0604020202020204" pitchFamily="34" charset="0"/>
                <a:cs typeface="Arial" panose="020B0604020202020204" pitchFamily="34" charset="0"/>
              </a:rPr>
              <a:t>Being a money mule is illegal. We’ll find out more about money mules during this lesson. </a:t>
            </a:r>
            <a:endParaRPr lang="en-US" b="1" dirty="0">
              <a:solidFill>
                <a:srgbClr val="363636"/>
              </a:solid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D5069256-38CC-0740-9B14-D8C945FFCA0E}"/>
              </a:ext>
            </a:extLst>
          </p:cNvPr>
          <p:cNvSpPr txBox="1">
            <a:spLocks noGrp="1"/>
          </p:cNvSpPr>
          <p:nvPr>
            <p:ph type="title" idx="4294967295"/>
          </p:nvPr>
        </p:nvSpPr>
        <p:spPr>
          <a:xfrm>
            <a:off x="-1" y="455431"/>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New Words</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graphicFrame>
        <p:nvGraphicFramePr>
          <p:cNvPr id="4" name="Table 4">
            <a:extLst>
              <a:ext uri="{FF2B5EF4-FFF2-40B4-BE49-F238E27FC236}">
                <a16:creationId xmlns:a16="http://schemas.microsoft.com/office/drawing/2014/main" id="{3B6AF6A5-DDDE-0A42-BEF9-229B3A5FD5C2}"/>
              </a:ext>
            </a:extLst>
          </p:cNvPr>
          <p:cNvGraphicFramePr>
            <a:graphicFrameLocks noGrp="1"/>
          </p:cNvGraphicFramePr>
          <p:nvPr>
            <p:extLst>
              <p:ext uri="{D42A27DB-BD31-4B8C-83A1-F6EECF244321}">
                <p14:modId xmlns:p14="http://schemas.microsoft.com/office/powerpoint/2010/main" val="2736716093"/>
              </p:ext>
            </p:extLst>
          </p:nvPr>
        </p:nvGraphicFramePr>
        <p:xfrm>
          <a:off x="1252150" y="1032643"/>
          <a:ext cx="9687698" cy="406344"/>
        </p:xfrm>
        <a:graphic>
          <a:graphicData uri="http://schemas.openxmlformats.org/drawingml/2006/table">
            <a:tbl>
              <a:tblPr firstRow="1" bandRow="1">
                <a:tableStyleId>{5C22544A-7EE6-4342-B048-85BDC9FD1C3A}</a:tableStyleId>
              </a:tblPr>
              <a:tblGrid>
                <a:gridCol w="1594417">
                  <a:extLst>
                    <a:ext uri="{9D8B030D-6E8A-4147-A177-3AD203B41FA5}">
                      <a16:colId xmlns:a16="http://schemas.microsoft.com/office/drawing/2014/main" val="2617303918"/>
                    </a:ext>
                  </a:extLst>
                </a:gridCol>
                <a:gridCol w="8093281">
                  <a:extLst>
                    <a:ext uri="{9D8B030D-6E8A-4147-A177-3AD203B41FA5}">
                      <a16:colId xmlns:a16="http://schemas.microsoft.com/office/drawing/2014/main" val="1916331487"/>
                    </a:ext>
                  </a:extLst>
                </a:gridCol>
              </a:tblGrid>
              <a:tr h="406344">
                <a:tc>
                  <a:txBody>
                    <a:bodyPr/>
                    <a:lstStyle/>
                    <a:p>
                      <a:r>
                        <a:rPr lang="en-US" sz="1800" b="1" dirty="0">
                          <a:solidFill>
                            <a:srgbClr val="363636"/>
                          </a:solidFill>
                          <a:latin typeface="Arial" panose="020B0604020202020204" pitchFamily="34" charset="0"/>
                          <a:cs typeface="Arial" panose="020B0604020202020204" pitchFamily="34" charset="0"/>
                        </a:rPr>
                        <a:t>Fraud</a:t>
                      </a:r>
                      <a:endParaRPr lang="en-US" dirty="0"/>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solidFill>
                      <a:srgbClr val="FFCD0C"/>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363636"/>
                          </a:solidFill>
                          <a:latin typeface="Arial" panose="020B0604020202020204" pitchFamily="34" charset="0"/>
                          <a:cs typeface="Arial" panose="020B0604020202020204" pitchFamily="34" charset="0"/>
                        </a:rPr>
                        <a:t>the use of lies or tricks to take money in a way that is against the law.</a:t>
                      </a: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4014467"/>
                  </a:ext>
                </a:extLst>
              </a:tr>
            </a:tbl>
          </a:graphicData>
        </a:graphic>
      </p:graphicFrame>
      <p:graphicFrame>
        <p:nvGraphicFramePr>
          <p:cNvPr id="6" name="Table 4">
            <a:extLst>
              <a:ext uri="{FF2B5EF4-FFF2-40B4-BE49-F238E27FC236}">
                <a16:creationId xmlns:a16="http://schemas.microsoft.com/office/drawing/2014/main" id="{AE5509BD-BBD9-0E46-9B19-30D3514CB7A8}"/>
              </a:ext>
            </a:extLst>
          </p:cNvPr>
          <p:cNvGraphicFramePr>
            <a:graphicFrameLocks noGrp="1"/>
          </p:cNvGraphicFramePr>
          <p:nvPr>
            <p:extLst>
              <p:ext uri="{D42A27DB-BD31-4B8C-83A1-F6EECF244321}">
                <p14:modId xmlns:p14="http://schemas.microsoft.com/office/powerpoint/2010/main" val="283208647"/>
              </p:ext>
            </p:extLst>
          </p:nvPr>
        </p:nvGraphicFramePr>
        <p:xfrm>
          <a:off x="1252150" y="1526845"/>
          <a:ext cx="9687698" cy="772764"/>
        </p:xfrm>
        <a:graphic>
          <a:graphicData uri="http://schemas.openxmlformats.org/drawingml/2006/table">
            <a:tbl>
              <a:tblPr firstRow="1" bandRow="1">
                <a:tableStyleId>{5C22544A-7EE6-4342-B048-85BDC9FD1C3A}</a:tableStyleId>
              </a:tblPr>
              <a:tblGrid>
                <a:gridCol w="1594417">
                  <a:extLst>
                    <a:ext uri="{9D8B030D-6E8A-4147-A177-3AD203B41FA5}">
                      <a16:colId xmlns:a16="http://schemas.microsoft.com/office/drawing/2014/main" val="2617303918"/>
                    </a:ext>
                  </a:extLst>
                </a:gridCol>
                <a:gridCol w="8093281">
                  <a:extLst>
                    <a:ext uri="{9D8B030D-6E8A-4147-A177-3AD203B41FA5}">
                      <a16:colId xmlns:a16="http://schemas.microsoft.com/office/drawing/2014/main" val="1916331487"/>
                    </a:ext>
                  </a:extLst>
                </a:gridCol>
              </a:tblGrid>
              <a:tr h="772764">
                <a:tc>
                  <a:txBody>
                    <a:bodyPr/>
                    <a:lstStyle/>
                    <a:p>
                      <a:r>
                        <a:rPr lang="en-GB" sz="1800" b="1" dirty="0">
                          <a:solidFill>
                            <a:srgbClr val="363636"/>
                          </a:solidFill>
                          <a:latin typeface="Arial" panose="020B0604020202020204" pitchFamily="34" charset="0"/>
                          <a:cs typeface="Arial" panose="020B0604020202020204" pitchFamily="34" charset="0"/>
                        </a:rPr>
                        <a:t>Scam</a:t>
                      </a:r>
                      <a:endParaRPr lang="en-US" dirty="0"/>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solidFill>
                      <a:srgbClr val="FFCD0C"/>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363636"/>
                          </a:solidFill>
                          <a:latin typeface="Arial" panose="020B0604020202020204" pitchFamily="34" charset="0"/>
                          <a:cs typeface="Arial" panose="020B0604020202020204" pitchFamily="34" charset="0"/>
                        </a:rPr>
                        <a:t>when a criminal cheats someone into giving them money, often using social media, such as WhatsApp or Snapchat, as well as the telephone or the internet.</a:t>
                      </a: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4014467"/>
                  </a:ext>
                </a:extLst>
              </a:tr>
            </a:tbl>
          </a:graphicData>
        </a:graphic>
      </p:graphicFrame>
      <p:graphicFrame>
        <p:nvGraphicFramePr>
          <p:cNvPr id="8" name="Table 4">
            <a:extLst>
              <a:ext uri="{FF2B5EF4-FFF2-40B4-BE49-F238E27FC236}">
                <a16:creationId xmlns:a16="http://schemas.microsoft.com/office/drawing/2014/main" id="{D9BD2C9B-F5D9-5249-AA0A-7E123B485ECD}"/>
              </a:ext>
            </a:extLst>
          </p:cNvPr>
          <p:cNvGraphicFramePr>
            <a:graphicFrameLocks noGrp="1"/>
          </p:cNvGraphicFramePr>
          <p:nvPr>
            <p:extLst>
              <p:ext uri="{D42A27DB-BD31-4B8C-83A1-F6EECF244321}">
                <p14:modId xmlns:p14="http://schemas.microsoft.com/office/powerpoint/2010/main" val="1158726633"/>
              </p:ext>
            </p:extLst>
          </p:nvPr>
        </p:nvGraphicFramePr>
        <p:xfrm>
          <a:off x="1252150" y="2387467"/>
          <a:ext cx="9687698" cy="365760"/>
        </p:xfrm>
        <a:graphic>
          <a:graphicData uri="http://schemas.openxmlformats.org/drawingml/2006/table">
            <a:tbl>
              <a:tblPr firstRow="1" bandRow="1">
                <a:tableStyleId>{5C22544A-7EE6-4342-B048-85BDC9FD1C3A}</a:tableStyleId>
              </a:tblPr>
              <a:tblGrid>
                <a:gridCol w="1594417">
                  <a:extLst>
                    <a:ext uri="{9D8B030D-6E8A-4147-A177-3AD203B41FA5}">
                      <a16:colId xmlns:a16="http://schemas.microsoft.com/office/drawing/2014/main" val="2617303918"/>
                    </a:ext>
                  </a:extLst>
                </a:gridCol>
                <a:gridCol w="8093281">
                  <a:extLst>
                    <a:ext uri="{9D8B030D-6E8A-4147-A177-3AD203B41FA5}">
                      <a16:colId xmlns:a16="http://schemas.microsoft.com/office/drawing/2014/main" val="1916331487"/>
                    </a:ext>
                  </a:extLst>
                </a:gridCol>
              </a:tblGrid>
              <a:tr h="0">
                <a:tc>
                  <a:txBody>
                    <a:bodyPr/>
                    <a:lstStyle/>
                    <a:p>
                      <a:r>
                        <a:rPr lang="en-GB" sz="1800" b="1" dirty="0">
                          <a:solidFill>
                            <a:srgbClr val="363636"/>
                          </a:solidFill>
                          <a:latin typeface="Arial" panose="020B0604020202020204" pitchFamily="34" charset="0"/>
                          <a:cs typeface="Arial" panose="020B0604020202020204" pitchFamily="34" charset="0"/>
                        </a:rPr>
                        <a:t>Crime</a:t>
                      </a:r>
                      <a:endParaRPr lang="en-US" dirty="0"/>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solidFill>
                      <a:srgbClr val="FFCD0C"/>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363636"/>
                          </a:solidFill>
                          <a:latin typeface="Arial" panose="020B0604020202020204" pitchFamily="34" charset="0"/>
                          <a:cs typeface="Arial" panose="020B0604020202020204" pitchFamily="34" charset="0"/>
                        </a:rPr>
                        <a:t>something a person does that is against the law.</a:t>
                      </a: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4014467"/>
                  </a:ext>
                </a:extLst>
              </a:tr>
            </a:tbl>
          </a:graphicData>
        </a:graphic>
      </p:graphicFrame>
      <p:graphicFrame>
        <p:nvGraphicFramePr>
          <p:cNvPr id="9" name="Table 4">
            <a:extLst>
              <a:ext uri="{FF2B5EF4-FFF2-40B4-BE49-F238E27FC236}">
                <a16:creationId xmlns:a16="http://schemas.microsoft.com/office/drawing/2014/main" id="{FA56733A-926E-DF42-B44C-D9E2B1DFB11A}"/>
              </a:ext>
            </a:extLst>
          </p:cNvPr>
          <p:cNvGraphicFramePr>
            <a:graphicFrameLocks noGrp="1"/>
          </p:cNvGraphicFramePr>
          <p:nvPr>
            <p:extLst>
              <p:ext uri="{D42A27DB-BD31-4B8C-83A1-F6EECF244321}">
                <p14:modId xmlns:p14="http://schemas.microsoft.com/office/powerpoint/2010/main" val="1661693515"/>
              </p:ext>
            </p:extLst>
          </p:nvPr>
        </p:nvGraphicFramePr>
        <p:xfrm>
          <a:off x="1252150" y="2841085"/>
          <a:ext cx="9687698" cy="365760"/>
        </p:xfrm>
        <a:graphic>
          <a:graphicData uri="http://schemas.openxmlformats.org/drawingml/2006/table">
            <a:tbl>
              <a:tblPr firstRow="1" bandRow="1">
                <a:tableStyleId>{5C22544A-7EE6-4342-B048-85BDC9FD1C3A}</a:tableStyleId>
              </a:tblPr>
              <a:tblGrid>
                <a:gridCol w="1594417">
                  <a:extLst>
                    <a:ext uri="{9D8B030D-6E8A-4147-A177-3AD203B41FA5}">
                      <a16:colId xmlns:a16="http://schemas.microsoft.com/office/drawing/2014/main" val="2617303918"/>
                    </a:ext>
                  </a:extLst>
                </a:gridCol>
                <a:gridCol w="8093281">
                  <a:extLst>
                    <a:ext uri="{9D8B030D-6E8A-4147-A177-3AD203B41FA5}">
                      <a16:colId xmlns:a16="http://schemas.microsoft.com/office/drawing/2014/main" val="1916331487"/>
                    </a:ext>
                  </a:extLst>
                </a:gridCol>
              </a:tblGrid>
              <a:tr h="0">
                <a:tc>
                  <a:txBody>
                    <a:bodyPr/>
                    <a:lstStyle/>
                    <a:p>
                      <a:r>
                        <a:rPr lang="en-GB" sz="1800" b="1" dirty="0">
                          <a:solidFill>
                            <a:srgbClr val="363636"/>
                          </a:solidFill>
                          <a:latin typeface="Arial" panose="020B0604020202020204" pitchFamily="34" charset="0"/>
                          <a:cs typeface="Arial" panose="020B0604020202020204" pitchFamily="34" charset="0"/>
                        </a:rPr>
                        <a:t>Transfer</a:t>
                      </a:r>
                      <a:endParaRPr lang="en-US" dirty="0"/>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solidFill>
                      <a:srgbClr val="FFCD0C"/>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363636"/>
                          </a:solidFill>
                          <a:latin typeface="Arial" panose="020B0604020202020204" pitchFamily="34" charset="0"/>
                          <a:cs typeface="Arial" panose="020B0604020202020204" pitchFamily="34" charset="0"/>
                        </a:rPr>
                        <a:t>to move from one person or place to another.</a:t>
                      </a: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4014467"/>
                  </a:ext>
                </a:extLst>
              </a:tr>
            </a:tbl>
          </a:graphicData>
        </a:graphic>
      </p:graphicFrame>
      <p:graphicFrame>
        <p:nvGraphicFramePr>
          <p:cNvPr id="10" name="Table 4">
            <a:extLst>
              <a:ext uri="{FF2B5EF4-FFF2-40B4-BE49-F238E27FC236}">
                <a16:creationId xmlns:a16="http://schemas.microsoft.com/office/drawing/2014/main" id="{B1D3E150-56D8-A54C-801D-D460BABC9A53}"/>
              </a:ext>
            </a:extLst>
          </p:cNvPr>
          <p:cNvGraphicFramePr>
            <a:graphicFrameLocks noGrp="1"/>
          </p:cNvGraphicFramePr>
          <p:nvPr>
            <p:extLst>
              <p:ext uri="{D42A27DB-BD31-4B8C-83A1-F6EECF244321}">
                <p14:modId xmlns:p14="http://schemas.microsoft.com/office/powerpoint/2010/main" val="1618676129"/>
              </p:ext>
            </p:extLst>
          </p:nvPr>
        </p:nvGraphicFramePr>
        <p:xfrm>
          <a:off x="1252150" y="3300075"/>
          <a:ext cx="9687698" cy="640080"/>
        </p:xfrm>
        <a:graphic>
          <a:graphicData uri="http://schemas.openxmlformats.org/drawingml/2006/table">
            <a:tbl>
              <a:tblPr firstRow="1" bandRow="1">
                <a:tableStyleId>{5C22544A-7EE6-4342-B048-85BDC9FD1C3A}</a:tableStyleId>
              </a:tblPr>
              <a:tblGrid>
                <a:gridCol w="1594417">
                  <a:extLst>
                    <a:ext uri="{9D8B030D-6E8A-4147-A177-3AD203B41FA5}">
                      <a16:colId xmlns:a16="http://schemas.microsoft.com/office/drawing/2014/main" val="2617303918"/>
                    </a:ext>
                  </a:extLst>
                </a:gridCol>
                <a:gridCol w="8093281">
                  <a:extLst>
                    <a:ext uri="{9D8B030D-6E8A-4147-A177-3AD203B41FA5}">
                      <a16:colId xmlns:a16="http://schemas.microsoft.com/office/drawing/2014/main" val="1916331487"/>
                    </a:ext>
                  </a:extLst>
                </a:gridCol>
              </a:tblGrid>
              <a:tr h="4443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solidFill>
                            <a:srgbClr val="363636"/>
                          </a:solidFill>
                          <a:latin typeface="Arial" panose="020B0604020202020204" pitchFamily="34" charset="0"/>
                          <a:cs typeface="Arial" panose="020B0604020202020204" pitchFamily="34" charset="0"/>
                        </a:rPr>
                        <a:t>Money Laundering</a:t>
                      </a:r>
                      <a:endParaRPr lang="en-US" sz="1800" dirty="0"/>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solidFill>
                      <a:srgbClr val="FFCD0C"/>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363636"/>
                          </a:solidFill>
                          <a:latin typeface="Arial" panose="020B0604020202020204" pitchFamily="34" charset="0"/>
                          <a:cs typeface="Arial" panose="020B0604020202020204" pitchFamily="34" charset="0"/>
                        </a:rPr>
                        <a:t>hiding money stolen by a criminal. We will learn more about this later.</a:t>
                      </a: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4014467"/>
                  </a:ext>
                </a:extLst>
              </a:tr>
            </a:tbl>
          </a:graphicData>
        </a:graphic>
      </p:graphicFrame>
      <p:graphicFrame>
        <p:nvGraphicFramePr>
          <p:cNvPr id="11" name="Table 4">
            <a:extLst>
              <a:ext uri="{FF2B5EF4-FFF2-40B4-BE49-F238E27FC236}">
                <a16:creationId xmlns:a16="http://schemas.microsoft.com/office/drawing/2014/main" id="{85D1F546-A01A-9D46-A2BB-02F7B11C93EF}"/>
              </a:ext>
            </a:extLst>
          </p:cNvPr>
          <p:cNvGraphicFramePr>
            <a:graphicFrameLocks noGrp="1"/>
          </p:cNvGraphicFramePr>
          <p:nvPr>
            <p:extLst>
              <p:ext uri="{D42A27DB-BD31-4B8C-83A1-F6EECF244321}">
                <p14:modId xmlns:p14="http://schemas.microsoft.com/office/powerpoint/2010/main" val="3694602547"/>
              </p:ext>
            </p:extLst>
          </p:nvPr>
        </p:nvGraphicFramePr>
        <p:xfrm>
          <a:off x="1252150" y="5276209"/>
          <a:ext cx="9687698" cy="609600"/>
        </p:xfrm>
        <a:graphic>
          <a:graphicData uri="http://schemas.openxmlformats.org/drawingml/2006/table">
            <a:tbl>
              <a:tblPr firstRow="1" bandRow="1">
                <a:tableStyleId>{5C22544A-7EE6-4342-B048-85BDC9FD1C3A}</a:tableStyleId>
              </a:tblPr>
              <a:tblGrid>
                <a:gridCol w="1594417">
                  <a:extLst>
                    <a:ext uri="{9D8B030D-6E8A-4147-A177-3AD203B41FA5}">
                      <a16:colId xmlns:a16="http://schemas.microsoft.com/office/drawing/2014/main" val="2617303918"/>
                    </a:ext>
                  </a:extLst>
                </a:gridCol>
                <a:gridCol w="8093281">
                  <a:extLst>
                    <a:ext uri="{9D8B030D-6E8A-4147-A177-3AD203B41FA5}">
                      <a16:colId xmlns:a16="http://schemas.microsoft.com/office/drawing/2014/main" val="1916331487"/>
                    </a:ext>
                  </a:extLst>
                </a:gridCol>
              </a:tblGrid>
              <a:tr h="5122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solidFill>
                            <a:srgbClr val="363636"/>
                          </a:solidFill>
                          <a:latin typeface="Arial" panose="020B0604020202020204" pitchFamily="34" charset="0"/>
                          <a:cs typeface="Arial" panose="020B0604020202020204" pitchFamily="34" charset="0"/>
                        </a:rPr>
                        <a:t>Money Mule</a:t>
                      </a:r>
                      <a:r>
                        <a:rPr lang="en-GB" sz="1800" dirty="0">
                          <a:solidFill>
                            <a:srgbClr val="363636"/>
                          </a:solidFill>
                          <a:latin typeface="Arial" panose="020B0604020202020204" pitchFamily="34" charset="0"/>
                          <a:cs typeface="Arial" panose="020B0604020202020204" pitchFamily="34" charset="0"/>
                        </a:rPr>
                        <a:t> </a:t>
                      </a:r>
                      <a:endParaRPr lang="en-US" sz="1800" dirty="0"/>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solidFill>
                      <a:srgbClr val="FFCD0C"/>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363636"/>
                          </a:solidFill>
                          <a:latin typeface="Arial" panose="020B0604020202020204" pitchFamily="34" charset="0"/>
                          <a:cs typeface="Arial" panose="020B0604020202020204" pitchFamily="34" charset="0"/>
                        </a:rPr>
                        <a:t>someone who receives stolen money into their bank account and transfers it into another account, keeping some of the money for themselves.</a:t>
                      </a: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4014467"/>
                  </a:ext>
                </a:extLst>
              </a:tr>
            </a:tbl>
          </a:graphicData>
        </a:graphic>
      </p:graphicFrame>
      <p:graphicFrame>
        <p:nvGraphicFramePr>
          <p:cNvPr id="12" name="Table 4">
            <a:extLst>
              <a:ext uri="{FF2B5EF4-FFF2-40B4-BE49-F238E27FC236}">
                <a16:creationId xmlns:a16="http://schemas.microsoft.com/office/drawing/2014/main" id="{E4797EEF-B5DC-4347-AB00-F590264D9842}"/>
              </a:ext>
            </a:extLst>
          </p:cNvPr>
          <p:cNvGraphicFramePr>
            <a:graphicFrameLocks noGrp="1"/>
          </p:cNvGraphicFramePr>
          <p:nvPr>
            <p:extLst>
              <p:ext uri="{D42A27DB-BD31-4B8C-83A1-F6EECF244321}">
                <p14:modId xmlns:p14="http://schemas.microsoft.com/office/powerpoint/2010/main" val="3647110048"/>
              </p:ext>
            </p:extLst>
          </p:nvPr>
        </p:nvGraphicFramePr>
        <p:xfrm>
          <a:off x="1252150" y="4046955"/>
          <a:ext cx="9687698" cy="365760"/>
        </p:xfrm>
        <a:graphic>
          <a:graphicData uri="http://schemas.openxmlformats.org/drawingml/2006/table">
            <a:tbl>
              <a:tblPr firstRow="1" bandRow="1">
                <a:tableStyleId>{5C22544A-7EE6-4342-B048-85BDC9FD1C3A}</a:tableStyleId>
              </a:tblPr>
              <a:tblGrid>
                <a:gridCol w="1594417">
                  <a:extLst>
                    <a:ext uri="{9D8B030D-6E8A-4147-A177-3AD203B41FA5}">
                      <a16:colId xmlns:a16="http://schemas.microsoft.com/office/drawing/2014/main" val="2617303918"/>
                    </a:ext>
                  </a:extLst>
                </a:gridCol>
                <a:gridCol w="8093281">
                  <a:extLst>
                    <a:ext uri="{9D8B030D-6E8A-4147-A177-3AD203B41FA5}">
                      <a16:colId xmlns:a16="http://schemas.microsoft.com/office/drawing/2014/main" val="1916331487"/>
                    </a:ext>
                  </a:extLst>
                </a:gridCol>
              </a:tblGrid>
              <a:tr h="2962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solidFill>
                            <a:srgbClr val="363636"/>
                          </a:solidFill>
                          <a:latin typeface="Arial" panose="020B0604020202020204" pitchFamily="34" charset="0"/>
                          <a:cs typeface="Arial" panose="020B0604020202020204" pitchFamily="34" charset="0"/>
                        </a:rPr>
                        <a:t>Illegal</a:t>
                      </a:r>
                      <a:endParaRPr lang="en-US" sz="1800" dirty="0"/>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solidFill>
                      <a:srgbClr val="FFCD0C"/>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363636"/>
                          </a:solidFill>
                          <a:latin typeface="Arial" panose="020B0604020202020204" pitchFamily="34" charset="0"/>
                          <a:cs typeface="Arial" panose="020B0604020202020204" pitchFamily="34" charset="0"/>
                        </a:rPr>
                        <a:t>against the law.</a:t>
                      </a: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4014467"/>
                  </a:ext>
                </a:extLst>
              </a:tr>
            </a:tbl>
          </a:graphicData>
        </a:graphic>
      </p:graphicFrame>
      <p:graphicFrame>
        <p:nvGraphicFramePr>
          <p:cNvPr id="2" name="Table 4">
            <a:extLst>
              <a:ext uri="{FF2B5EF4-FFF2-40B4-BE49-F238E27FC236}">
                <a16:creationId xmlns:a16="http://schemas.microsoft.com/office/drawing/2014/main" id="{232EBF46-D761-DF3E-7F53-FCBAB4B6EAB7}"/>
              </a:ext>
            </a:extLst>
          </p:cNvPr>
          <p:cNvGraphicFramePr>
            <a:graphicFrameLocks noGrp="1"/>
          </p:cNvGraphicFramePr>
          <p:nvPr>
            <p:extLst>
              <p:ext uri="{D42A27DB-BD31-4B8C-83A1-F6EECF244321}">
                <p14:modId xmlns:p14="http://schemas.microsoft.com/office/powerpoint/2010/main" val="3818582031"/>
              </p:ext>
            </p:extLst>
          </p:nvPr>
        </p:nvGraphicFramePr>
        <p:xfrm>
          <a:off x="1252150" y="4524457"/>
          <a:ext cx="9687698" cy="640080"/>
        </p:xfrm>
        <a:graphic>
          <a:graphicData uri="http://schemas.openxmlformats.org/drawingml/2006/table">
            <a:tbl>
              <a:tblPr firstRow="1" bandRow="1">
                <a:tableStyleId>{5C22544A-7EE6-4342-B048-85BDC9FD1C3A}</a:tableStyleId>
              </a:tblPr>
              <a:tblGrid>
                <a:gridCol w="1594417">
                  <a:extLst>
                    <a:ext uri="{9D8B030D-6E8A-4147-A177-3AD203B41FA5}">
                      <a16:colId xmlns:a16="http://schemas.microsoft.com/office/drawing/2014/main" val="2617303918"/>
                    </a:ext>
                  </a:extLst>
                </a:gridCol>
                <a:gridCol w="8093281">
                  <a:extLst>
                    <a:ext uri="{9D8B030D-6E8A-4147-A177-3AD203B41FA5}">
                      <a16:colId xmlns:a16="http://schemas.microsoft.com/office/drawing/2014/main" val="1916331487"/>
                    </a:ext>
                  </a:extLst>
                </a:gridCol>
              </a:tblGrid>
              <a:tr h="4443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solidFill>
                            <a:srgbClr val="363636"/>
                          </a:solidFill>
                          <a:latin typeface="Arial" panose="020B0604020202020204" pitchFamily="34" charset="0"/>
                          <a:cs typeface="Arial" panose="020B0604020202020204" pitchFamily="34" charset="0"/>
                        </a:rPr>
                        <a:t>Financial Exploitation</a:t>
                      </a:r>
                      <a:endParaRPr lang="en-US" sz="1800" dirty="0">
                        <a:solidFill>
                          <a:srgbClr val="363636"/>
                        </a:solidFill>
                      </a:endParaRP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solidFill>
                      <a:srgbClr val="FFCD0C"/>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363636"/>
                          </a:solidFill>
                          <a:latin typeface="Arial" panose="020B0604020202020204" pitchFamily="34" charset="0"/>
                          <a:cs typeface="Arial" panose="020B0604020202020204" pitchFamily="34" charset="0"/>
                        </a:rPr>
                        <a:t>being tricked into handing over money or assets.</a:t>
                      </a: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4014467"/>
                  </a:ext>
                </a:extLst>
              </a:tr>
            </a:tbl>
          </a:graphicData>
        </a:graphic>
      </p:graphicFrame>
    </p:spTree>
    <p:extLst>
      <p:ext uri="{BB962C8B-B14F-4D97-AF65-F5344CB8AC3E}">
        <p14:creationId xmlns:p14="http://schemas.microsoft.com/office/powerpoint/2010/main" val="2541528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E9E7A3-A900-886B-8919-F09E38CAA32B}"/>
              </a:ext>
            </a:extLst>
          </p:cNvPr>
          <p:cNvSpPr txBox="1">
            <a:spLocks noGrp="1"/>
          </p:cNvSpPr>
          <p:nvPr>
            <p:ph type="title" idx="4294967295"/>
          </p:nvPr>
        </p:nvSpPr>
        <p:spPr>
          <a:xfrm>
            <a:off x="0" y="739818"/>
            <a:ext cx="12191999" cy="55034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Words that describe Stirling’s character</a:t>
            </a:r>
          </a:p>
        </p:txBody>
      </p:sp>
      <p:sp>
        <p:nvSpPr>
          <p:cNvPr id="23" name="TextBox 22">
            <a:extLst>
              <a:ext uri="{FF2B5EF4-FFF2-40B4-BE49-F238E27FC236}">
                <a16:creationId xmlns:a16="http://schemas.microsoft.com/office/drawing/2014/main" id="{DC24745C-7E0D-A05A-0082-DF7486E02970}"/>
              </a:ext>
              <a:ext uri="{C183D7F6-B498-43B3-948B-1728B52AA6E4}">
                <adec:decorative xmlns:adec="http://schemas.microsoft.com/office/drawing/2017/decorative" val="1"/>
              </a:ext>
            </a:extLst>
          </p:cNvPr>
          <p:cNvSpPr txBox="1"/>
          <p:nvPr/>
        </p:nvSpPr>
        <p:spPr>
          <a:xfrm>
            <a:off x="486922" y="4009248"/>
            <a:ext cx="11048538" cy="550343"/>
          </a:xfrm>
          <a:prstGeom prst="rect">
            <a:avLst/>
          </a:prstGeom>
          <a:noFill/>
        </p:spPr>
        <p:txBody>
          <a:bodyPr wrap="square" rtlCol="0">
            <a:spAutoFit/>
          </a:bodyPr>
          <a:lstStyle/>
          <a:p>
            <a:pPr algn="ctr">
              <a:lnSpc>
                <a:spcPct val="107000"/>
              </a:lnSpc>
              <a:spcAft>
                <a:spcPts val="800"/>
              </a:spcAft>
            </a:pPr>
            <a:r>
              <a:rPr lang="en-US" sz="3000" b="1" dirty="0">
                <a:solidFill>
                  <a:srgbClr val="363636"/>
                </a:solidFill>
                <a:latin typeface="Arial" panose="020B0604020202020204" pitchFamily="34" charset="0"/>
                <a:cs typeface="Arial" panose="020B0604020202020204" pitchFamily="34" charset="0"/>
              </a:rPr>
              <a:t>Words that describe Stirling’s feelings</a:t>
            </a:r>
          </a:p>
        </p:txBody>
      </p:sp>
      <p:sp>
        <p:nvSpPr>
          <p:cNvPr id="25" name="Rectangle 24">
            <a:extLst>
              <a:ext uri="{FF2B5EF4-FFF2-40B4-BE49-F238E27FC236}">
                <a16:creationId xmlns:a16="http://schemas.microsoft.com/office/drawing/2014/main" id="{57C92629-2E93-B64D-9555-A32AC8259081}"/>
              </a:ext>
            </a:extLst>
          </p:cNvPr>
          <p:cNvSpPr/>
          <p:nvPr/>
        </p:nvSpPr>
        <p:spPr>
          <a:xfrm>
            <a:off x="1683007" y="1733669"/>
            <a:ext cx="1925865"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kind</a:t>
            </a:r>
          </a:p>
        </p:txBody>
      </p:sp>
      <p:sp>
        <p:nvSpPr>
          <p:cNvPr id="26" name="Rectangle 25">
            <a:extLst>
              <a:ext uri="{FF2B5EF4-FFF2-40B4-BE49-F238E27FC236}">
                <a16:creationId xmlns:a16="http://schemas.microsoft.com/office/drawing/2014/main" id="{512B75FE-3877-814D-B303-AD8EF5E2AB6B}"/>
              </a:ext>
            </a:extLst>
          </p:cNvPr>
          <p:cNvSpPr/>
          <p:nvPr/>
        </p:nvSpPr>
        <p:spPr>
          <a:xfrm>
            <a:off x="1077132" y="2257564"/>
            <a:ext cx="3137615" cy="1154224"/>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7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worried about his nana</a:t>
            </a:r>
            <a:endParaRPr lang="en-GB" sz="1700" dirty="0"/>
          </a:p>
        </p:txBody>
      </p:sp>
      <p:sp>
        <p:nvSpPr>
          <p:cNvPr id="31" name="Rectangle 30">
            <a:extLst>
              <a:ext uri="{FF2B5EF4-FFF2-40B4-BE49-F238E27FC236}">
                <a16:creationId xmlns:a16="http://schemas.microsoft.com/office/drawing/2014/main" id="{118B2821-00F2-74F0-5EAA-D0E8174E4B9D}"/>
              </a:ext>
              <a:ext uri="{C183D7F6-B498-43B3-948B-1728B52AA6E4}">
                <adec:decorative xmlns:adec="http://schemas.microsoft.com/office/drawing/2017/decorative" val="0"/>
              </a:ext>
            </a:extLst>
          </p:cNvPr>
          <p:cNvSpPr/>
          <p:nvPr/>
        </p:nvSpPr>
        <p:spPr>
          <a:xfrm>
            <a:off x="5123631" y="1733669"/>
            <a:ext cx="1925865"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trusting</a:t>
            </a:r>
          </a:p>
        </p:txBody>
      </p:sp>
      <p:sp>
        <p:nvSpPr>
          <p:cNvPr id="7" name="Rectangle 6">
            <a:extLst>
              <a:ext uri="{FF2B5EF4-FFF2-40B4-BE49-F238E27FC236}">
                <a16:creationId xmlns:a16="http://schemas.microsoft.com/office/drawing/2014/main" id="{D76070AA-176F-CC4D-8574-F98DF42A27C5}"/>
              </a:ext>
            </a:extLst>
          </p:cNvPr>
          <p:cNvSpPr/>
          <p:nvPr/>
        </p:nvSpPr>
        <p:spPr>
          <a:xfrm>
            <a:off x="4517756" y="2257564"/>
            <a:ext cx="3137615" cy="1154224"/>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700" dirty="0">
                <a:solidFill>
                  <a:srgbClr val="363636"/>
                </a:solidFill>
                <a:latin typeface="Arial" panose="020B0604020202020204" pitchFamily="34" charset="0"/>
                <a:ea typeface="Calibri" panose="020F0502020204030204" pitchFamily="34" charset="0"/>
                <a:cs typeface="Times New Roman" panose="02020603050405020304" pitchFamily="18" charset="0"/>
              </a:rPr>
              <a:t>b</a:t>
            </a:r>
            <a:r>
              <a:rPr lang="en-GB" sz="17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elieves what the criminals</a:t>
            </a:r>
            <a:r>
              <a:rPr lang="en-GB" sz="1700" dirty="0">
                <a:solidFill>
                  <a:srgbClr val="363636"/>
                </a:solidFill>
                <a:latin typeface="Arial" panose="020B0604020202020204" pitchFamily="34" charset="0"/>
                <a:ea typeface="Calibri" panose="020F0502020204030204" pitchFamily="34" charset="0"/>
                <a:cs typeface="Times New Roman" panose="02020603050405020304" pitchFamily="18" charset="0"/>
              </a:rPr>
              <a:t> </a:t>
            </a:r>
            <a:r>
              <a:rPr lang="en-GB" sz="17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tell him and doesn’t question it</a:t>
            </a:r>
            <a:endParaRPr lang="en-US" sz="1700" dirty="0">
              <a:solidFill>
                <a:srgbClr val="363636"/>
              </a:solidFill>
            </a:endParaRPr>
          </a:p>
        </p:txBody>
      </p:sp>
      <p:sp>
        <p:nvSpPr>
          <p:cNvPr id="22" name="Rectangle 21">
            <a:extLst>
              <a:ext uri="{FF2B5EF4-FFF2-40B4-BE49-F238E27FC236}">
                <a16:creationId xmlns:a16="http://schemas.microsoft.com/office/drawing/2014/main" id="{D621F870-0B4D-C449-803C-0340DBC65247}"/>
              </a:ext>
            </a:extLst>
          </p:cNvPr>
          <p:cNvSpPr/>
          <p:nvPr/>
        </p:nvSpPr>
        <p:spPr>
          <a:xfrm>
            <a:off x="8583130" y="1733669"/>
            <a:ext cx="1925865"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Times New Roman" panose="02020603050405020304" pitchFamily="18" charset="0"/>
              </a:rPr>
              <a:t>naïve</a:t>
            </a:r>
            <a:endParaRPr lang="en-US" sz="3000" b="1" dirty="0">
              <a:solidFill>
                <a:srgbClr val="363636"/>
              </a:solidFill>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169FA200-A852-FB40-8A49-AED6FB5E7C1F}"/>
              </a:ext>
            </a:extLst>
          </p:cNvPr>
          <p:cNvSpPr/>
          <p:nvPr/>
        </p:nvSpPr>
        <p:spPr>
          <a:xfrm>
            <a:off x="7977255" y="2257564"/>
            <a:ext cx="3137615" cy="1154224"/>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7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does not have enough experience to make a</a:t>
            </a:r>
            <a:r>
              <a:rPr lang="en-GB" sz="1700" dirty="0">
                <a:solidFill>
                  <a:srgbClr val="363636"/>
                </a:solidFill>
                <a:latin typeface="Arial" panose="020B0604020202020204" pitchFamily="34" charset="0"/>
                <a:ea typeface="Calibri" panose="020F0502020204030204" pitchFamily="34" charset="0"/>
                <a:cs typeface="Times New Roman" panose="02020603050405020304" pitchFamily="18" charset="0"/>
              </a:rPr>
              <a:t> </a:t>
            </a:r>
            <a:r>
              <a:rPr lang="en-GB" sz="17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wise judgement</a:t>
            </a:r>
          </a:p>
        </p:txBody>
      </p:sp>
      <p:sp>
        <p:nvSpPr>
          <p:cNvPr id="29" name="Rectangle 28">
            <a:extLst>
              <a:ext uri="{FF2B5EF4-FFF2-40B4-BE49-F238E27FC236}">
                <a16:creationId xmlns:a16="http://schemas.microsoft.com/office/drawing/2014/main" id="{0A6611A3-2853-8442-87FB-154FC50D67F3}"/>
              </a:ext>
            </a:extLst>
          </p:cNvPr>
          <p:cNvSpPr/>
          <p:nvPr/>
        </p:nvSpPr>
        <p:spPr>
          <a:xfrm>
            <a:off x="3781352" y="4992178"/>
            <a:ext cx="1925865"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scared</a:t>
            </a:r>
          </a:p>
        </p:txBody>
      </p:sp>
      <p:sp>
        <p:nvSpPr>
          <p:cNvPr id="40" name="Rectangle 39">
            <a:extLst>
              <a:ext uri="{FF2B5EF4-FFF2-40B4-BE49-F238E27FC236}">
                <a16:creationId xmlns:a16="http://schemas.microsoft.com/office/drawing/2014/main" id="{E37BD2EF-D3DC-9B40-82AC-40B7C6BEE23B}"/>
              </a:ext>
            </a:extLst>
          </p:cNvPr>
          <p:cNvSpPr/>
          <p:nvPr/>
        </p:nvSpPr>
        <p:spPr>
          <a:xfrm>
            <a:off x="1041708" y="4999392"/>
            <a:ext cx="1925865"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excited</a:t>
            </a:r>
          </a:p>
        </p:txBody>
      </p:sp>
      <p:sp>
        <p:nvSpPr>
          <p:cNvPr id="44" name="Rectangle 43">
            <a:extLst>
              <a:ext uri="{FF2B5EF4-FFF2-40B4-BE49-F238E27FC236}">
                <a16:creationId xmlns:a16="http://schemas.microsoft.com/office/drawing/2014/main" id="{E3C11588-2D80-1247-A2DD-3832814D594D}"/>
              </a:ext>
            </a:extLst>
          </p:cNvPr>
          <p:cNvSpPr/>
          <p:nvPr/>
        </p:nvSpPr>
        <p:spPr>
          <a:xfrm>
            <a:off x="6643428" y="4992179"/>
            <a:ext cx="1925865"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upset</a:t>
            </a:r>
          </a:p>
        </p:txBody>
      </p:sp>
      <p:sp>
        <p:nvSpPr>
          <p:cNvPr id="45" name="Rectangle 44">
            <a:extLst>
              <a:ext uri="{FF2B5EF4-FFF2-40B4-BE49-F238E27FC236}">
                <a16:creationId xmlns:a16="http://schemas.microsoft.com/office/drawing/2014/main" id="{D8F725CA-9944-434F-98ED-47B725F1BEA1}"/>
              </a:ext>
            </a:extLst>
          </p:cNvPr>
          <p:cNvSpPr/>
          <p:nvPr/>
        </p:nvSpPr>
        <p:spPr>
          <a:xfrm>
            <a:off x="9383072" y="4992180"/>
            <a:ext cx="1925865"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worried</a:t>
            </a:r>
          </a:p>
        </p:txBody>
      </p:sp>
    </p:spTree>
    <p:extLst>
      <p:ext uri="{BB962C8B-B14F-4D97-AF65-F5344CB8AC3E}">
        <p14:creationId xmlns:p14="http://schemas.microsoft.com/office/powerpoint/2010/main" val="3764676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6" grpId="0" animBg="1"/>
      <p:bldP spid="7" grpId="0" animBg="1"/>
      <p:bldP spid="24" grpId="0" animBg="1"/>
      <p:bldP spid="29" grpId="0" animBg="1"/>
      <p:bldP spid="40" grpId="0" animBg="1"/>
      <p:bldP spid="44" grpId="0" animBg="1"/>
      <p:bldP spid="4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E9E7A3-A900-886B-8919-F09E38CAA32B}"/>
              </a:ext>
            </a:extLst>
          </p:cNvPr>
          <p:cNvSpPr txBox="1">
            <a:spLocks noGrp="1"/>
          </p:cNvSpPr>
          <p:nvPr>
            <p:ph type="title" idx="4294967295"/>
          </p:nvPr>
        </p:nvSpPr>
        <p:spPr>
          <a:xfrm>
            <a:off x="0" y="753098"/>
            <a:ext cx="12191999" cy="10706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Words that describe Malini’s character</a:t>
            </a:r>
          </a:p>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US" sz="25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23" name="TextBox 22">
            <a:extLst>
              <a:ext uri="{FF2B5EF4-FFF2-40B4-BE49-F238E27FC236}">
                <a16:creationId xmlns:a16="http://schemas.microsoft.com/office/drawing/2014/main" id="{DC24745C-7E0D-A05A-0082-DF7486E02970}"/>
              </a:ext>
            </a:extLst>
          </p:cNvPr>
          <p:cNvSpPr txBox="1"/>
          <p:nvPr/>
        </p:nvSpPr>
        <p:spPr>
          <a:xfrm>
            <a:off x="486922" y="3066051"/>
            <a:ext cx="11048538" cy="550343"/>
          </a:xfrm>
          <a:prstGeom prst="rect">
            <a:avLst/>
          </a:prstGeom>
          <a:noFill/>
        </p:spPr>
        <p:txBody>
          <a:bodyPr wrap="square" rtlCol="0">
            <a:spAutoFit/>
          </a:bodyPr>
          <a:lstStyle/>
          <a:p>
            <a:pPr algn="ctr">
              <a:lnSpc>
                <a:spcPct val="107000"/>
              </a:lnSpc>
              <a:spcAft>
                <a:spcPts val="800"/>
              </a:spcAft>
            </a:pPr>
            <a:r>
              <a:rPr lang="en-US" sz="3000" b="1" dirty="0">
                <a:solidFill>
                  <a:srgbClr val="363636"/>
                </a:solidFill>
                <a:latin typeface="Arial" panose="020B0604020202020204" pitchFamily="34" charset="0"/>
                <a:cs typeface="Arial" panose="020B0604020202020204" pitchFamily="34" charset="0"/>
              </a:rPr>
              <a:t>Words that describe Malini’s feelings</a:t>
            </a:r>
          </a:p>
        </p:txBody>
      </p:sp>
      <p:sp>
        <p:nvSpPr>
          <p:cNvPr id="31" name="Rectangle 30">
            <a:extLst>
              <a:ext uri="{FF2B5EF4-FFF2-40B4-BE49-F238E27FC236}">
                <a16:creationId xmlns:a16="http://schemas.microsoft.com/office/drawing/2014/main" id="{118B2821-00F2-74F0-5EAA-D0E8174E4B9D}"/>
              </a:ext>
            </a:extLst>
          </p:cNvPr>
          <p:cNvSpPr/>
          <p:nvPr/>
        </p:nvSpPr>
        <p:spPr>
          <a:xfrm>
            <a:off x="4376987" y="1499890"/>
            <a:ext cx="3268407"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conscientious</a:t>
            </a:r>
          </a:p>
        </p:txBody>
      </p:sp>
      <p:sp>
        <p:nvSpPr>
          <p:cNvPr id="7" name="Rectangle 6">
            <a:extLst>
              <a:ext uri="{FF2B5EF4-FFF2-40B4-BE49-F238E27FC236}">
                <a16:creationId xmlns:a16="http://schemas.microsoft.com/office/drawing/2014/main" id="{D76070AA-176F-CC4D-8574-F98DF42A27C5}"/>
              </a:ext>
            </a:extLst>
          </p:cNvPr>
          <p:cNvSpPr/>
          <p:nvPr/>
        </p:nvSpPr>
        <p:spPr>
          <a:xfrm>
            <a:off x="2680353" y="2023785"/>
            <a:ext cx="6661675" cy="73345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Wants to do things as properly as possible</a:t>
            </a:r>
            <a:endParaRPr lang="en-US" dirty="0">
              <a:solidFill>
                <a:srgbClr val="363636"/>
              </a:solidFill>
            </a:endParaRPr>
          </a:p>
        </p:txBody>
      </p:sp>
      <p:sp>
        <p:nvSpPr>
          <p:cNvPr id="29" name="Rectangle 28">
            <a:extLst>
              <a:ext uri="{FF2B5EF4-FFF2-40B4-BE49-F238E27FC236}">
                <a16:creationId xmlns:a16="http://schemas.microsoft.com/office/drawing/2014/main" id="{0A6611A3-2853-8442-87FB-154FC50D67F3}"/>
              </a:ext>
            </a:extLst>
          </p:cNvPr>
          <p:cNvSpPr/>
          <p:nvPr/>
        </p:nvSpPr>
        <p:spPr>
          <a:xfrm>
            <a:off x="1287062" y="3834670"/>
            <a:ext cx="2184542"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surprised</a:t>
            </a:r>
          </a:p>
        </p:txBody>
      </p:sp>
      <p:sp>
        <p:nvSpPr>
          <p:cNvPr id="32" name="Rectangle 31">
            <a:extLst>
              <a:ext uri="{FF2B5EF4-FFF2-40B4-BE49-F238E27FC236}">
                <a16:creationId xmlns:a16="http://schemas.microsoft.com/office/drawing/2014/main" id="{BBD5C5F0-F96E-5C4C-805D-57791F82479D}"/>
              </a:ext>
            </a:extLst>
          </p:cNvPr>
          <p:cNvSpPr/>
          <p:nvPr/>
        </p:nvSpPr>
        <p:spPr>
          <a:xfrm>
            <a:off x="4586785" y="3825185"/>
            <a:ext cx="1870695"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worried</a:t>
            </a:r>
          </a:p>
        </p:txBody>
      </p:sp>
      <p:sp>
        <p:nvSpPr>
          <p:cNvPr id="33" name="Rectangle 32">
            <a:extLst>
              <a:ext uri="{FF2B5EF4-FFF2-40B4-BE49-F238E27FC236}">
                <a16:creationId xmlns:a16="http://schemas.microsoft.com/office/drawing/2014/main" id="{A67468DA-879A-664B-AA0E-38389355D9FA}"/>
              </a:ext>
            </a:extLst>
          </p:cNvPr>
          <p:cNvSpPr/>
          <p:nvPr/>
        </p:nvSpPr>
        <p:spPr>
          <a:xfrm>
            <a:off x="8078455" y="3842854"/>
            <a:ext cx="2310661"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resolute</a:t>
            </a:r>
          </a:p>
        </p:txBody>
      </p:sp>
      <p:sp>
        <p:nvSpPr>
          <p:cNvPr id="2" name="Rectangle 1">
            <a:extLst>
              <a:ext uri="{FF2B5EF4-FFF2-40B4-BE49-F238E27FC236}">
                <a16:creationId xmlns:a16="http://schemas.microsoft.com/office/drawing/2014/main" id="{9E47F04F-EC60-9522-60EE-3425225993D3}"/>
              </a:ext>
            </a:extLst>
          </p:cNvPr>
          <p:cNvSpPr/>
          <p:nvPr/>
        </p:nvSpPr>
        <p:spPr>
          <a:xfrm>
            <a:off x="7206033" y="4358339"/>
            <a:ext cx="4046974" cy="1530084"/>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Determined to do the right thing.</a:t>
            </a:r>
            <a:br>
              <a:rPr lang="en-GB"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br>
            <a:r>
              <a:rPr lang="en-GB" dirty="0">
                <a:solidFill>
                  <a:srgbClr val="363636"/>
                </a:solidFill>
                <a:latin typeface="Arial" panose="020B0604020202020204" pitchFamily="34" charset="0"/>
                <a:ea typeface="Calibri" panose="020F0502020204030204" pitchFamily="34" charset="0"/>
                <a:cs typeface="Times New Roman" panose="02020603050405020304" pitchFamily="18" charset="0"/>
              </a:rPr>
              <a:t>(She may feel sorry for the teenager, but she will do the right thing even if she does feel sorry for him.)</a:t>
            </a:r>
            <a:endParaRPr lang="en-US" sz="2000" dirty="0">
              <a:solidFill>
                <a:srgbClr val="363636"/>
              </a:solidFill>
            </a:endParaRPr>
          </a:p>
        </p:txBody>
      </p:sp>
      <p:sp>
        <p:nvSpPr>
          <p:cNvPr id="13" name="Rectangle 12">
            <a:extLst>
              <a:ext uri="{FF2B5EF4-FFF2-40B4-BE49-F238E27FC236}">
                <a16:creationId xmlns:a16="http://schemas.microsoft.com/office/drawing/2014/main" id="{39B8CB05-BD40-BB47-840D-4E03A01F02CE}"/>
              </a:ext>
            </a:extLst>
          </p:cNvPr>
          <p:cNvSpPr/>
          <p:nvPr/>
        </p:nvSpPr>
        <p:spPr>
          <a:xfrm>
            <a:off x="4202856" y="4358339"/>
            <a:ext cx="2646179" cy="1530084"/>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dirty="0">
                <a:solidFill>
                  <a:srgbClr val="363636"/>
                </a:solidFill>
                <a:latin typeface="Arial" panose="020B0604020202020204" pitchFamily="34" charset="0"/>
                <a:ea typeface="Calibri" panose="020F0502020204030204" pitchFamily="34" charset="0"/>
                <a:cs typeface="Times New Roman" panose="02020603050405020304" pitchFamily="18" charset="0"/>
              </a:rPr>
              <a:t>This could be a fraud or a scam</a:t>
            </a:r>
            <a:endParaRPr lang="en-US" sz="2000" dirty="0">
              <a:solidFill>
                <a:srgbClr val="363636"/>
              </a:solidFill>
            </a:endParaRPr>
          </a:p>
        </p:txBody>
      </p:sp>
      <p:sp>
        <p:nvSpPr>
          <p:cNvPr id="14" name="Rectangle 13">
            <a:extLst>
              <a:ext uri="{FF2B5EF4-FFF2-40B4-BE49-F238E27FC236}">
                <a16:creationId xmlns:a16="http://schemas.microsoft.com/office/drawing/2014/main" id="{0DFF662D-94DD-464C-A729-F8A784E90209}"/>
              </a:ext>
            </a:extLst>
          </p:cNvPr>
          <p:cNvSpPr/>
          <p:nvPr/>
        </p:nvSpPr>
        <p:spPr>
          <a:xfrm>
            <a:off x="912808" y="4358339"/>
            <a:ext cx="2933051" cy="1530084"/>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dirty="0">
                <a:solidFill>
                  <a:srgbClr val="363636"/>
                </a:solidFill>
                <a:latin typeface="Arial" panose="020B0604020202020204" pitchFamily="34" charset="0"/>
                <a:ea typeface="Calibri" panose="020F0502020204030204" pitchFamily="34" charset="0"/>
                <a:cs typeface="Times New Roman" panose="02020603050405020304" pitchFamily="18" charset="0"/>
              </a:rPr>
              <a:t>When she saw how much money a young teenager wanted to take out.</a:t>
            </a:r>
          </a:p>
        </p:txBody>
      </p:sp>
    </p:spTree>
    <p:extLst>
      <p:ext uri="{BB962C8B-B14F-4D97-AF65-F5344CB8AC3E}">
        <p14:creationId xmlns:p14="http://schemas.microsoft.com/office/powerpoint/2010/main" val="1416037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7" grpId="0" animBg="1"/>
      <p:bldP spid="29" grpId="0" animBg="1"/>
      <p:bldP spid="32" grpId="0" animBg="1"/>
      <p:bldP spid="33" grpId="0" animBg="1"/>
      <p:bldP spid="2" grpId="0" animBg="1"/>
      <p:bldP spid="13" grpId="0" animBg="1"/>
      <p:bldP spid="1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E9E7A3-A900-886B-8919-F09E38CAA32B}"/>
              </a:ext>
            </a:extLst>
          </p:cNvPr>
          <p:cNvSpPr txBox="1">
            <a:spLocks noGrp="1"/>
          </p:cNvSpPr>
          <p:nvPr>
            <p:ph type="title" idx="4294967295"/>
          </p:nvPr>
        </p:nvSpPr>
        <p:spPr>
          <a:xfrm>
            <a:off x="0" y="749957"/>
            <a:ext cx="12191999" cy="55034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Words that describe Stirling’s Nana’s character</a:t>
            </a:r>
            <a:endParaRPr kumimoji="0" lang="en-US" sz="25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23" name="TextBox 22">
            <a:extLst>
              <a:ext uri="{FF2B5EF4-FFF2-40B4-BE49-F238E27FC236}">
                <a16:creationId xmlns:a16="http://schemas.microsoft.com/office/drawing/2014/main" id="{DC24745C-7E0D-A05A-0082-DF7486E02970}"/>
              </a:ext>
            </a:extLst>
          </p:cNvPr>
          <p:cNvSpPr txBox="1"/>
          <p:nvPr/>
        </p:nvSpPr>
        <p:spPr>
          <a:xfrm>
            <a:off x="486922" y="3084418"/>
            <a:ext cx="11048538" cy="550343"/>
          </a:xfrm>
          <a:prstGeom prst="rect">
            <a:avLst/>
          </a:prstGeom>
          <a:noFill/>
        </p:spPr>
        <p:txBody>
          <a:bodyPr wrap="square" rtlCol="0">
            <a:spAutoFit/>
          </a:bodyPr>
          <a:lstStyle/>
          <a:p>
            <a:pPr algn="ctr">
              <a:lnSpc>
                <a:spcPct val="107000"/>
              </a:lnSpc>
              <a:spcAft>
                <a:spcPts val="800"/>
              </a:spcAft>
            </a:pPr>
            <a:r>
              <a:rPr lang="en-US" sz="3000" b="1" dirty="0">
                <a:solidFill>
                  <a:srgbClr val="363636"/>
                </a:solidFill>
                <a:latin typeface="Arial" panose="020B0604020202020204" pitchFamily="34" charset="0"/>
                <a:cs typeface="Arial" panose="020B0604020202020204" pitchFamily="34" charset="0"/>
              </a:rPr>
              <a:t>Words that describe Stirling’s Nana’s feelings</a:t>
            </a:r>
          </a:p>
        </p:txBody>
      </p:sp>
      <p:sp>
        <p:nvSpPr>
          <p:cNvPr id="31" name="Rectangle 30">
            <a:extLst>
              <a:ext uri="{FF2B5EF4-FFF2-40B4-BE49-F238E27FC236}">
                <a16:creationId xmlns:a16="http://schemas.microsoft.com/office/drawing/2014/main" id="{118B2821-00F2-74F0-5EAA-D0E8174E4B9D}"/>
              </a:ext>
            </a:extLst>
          </p:cNvPr>
          <p:cNvSpPr/>
          <p:nvPr/>
        </p:nvSpPr>
        <p:spPr>
          <a:xfrm>
            <a:off x="4376987" y="1451980"/>
            <a:ext cx="3268407"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kind</a:t>
            </a:r>
          </a:p>
        </p:txBody>
      </p:sp>
      <p:sp>
        <p:nvSpPr>
          <p:cNvPr id="7" name="Rectangle 6">
            <a:extLst>
              <a:ext uri="{FF2B5EF4-FFF2-40B4-BE49-F238E27FC236}">
                <a16:creationId xmlns:a16="http://schemas.microsoft.com/office/drawing/2014/main" id="{D76070AA-176F-CC4D-8574-F98DF42A27C5}"/>
              </a:ext>
            </a:extLst>
          </p:cNvPr>
          <p:cNvSpPr/>
          <p:nvPr/>
        </p:nvSpPr>
        <p:spPr>
          <a:xfrm>
            <a:off x="2680353" y="1975875"/>
            <a:ext cx="6661675" cy="73345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Stirling said she was always kind to him</a:t>
            </a:r>
            <a:endParaRPr lang="en-US" dirty="0">
              <a:solidFill>
                <a:srgbClr val="363636"/>
              </a:solidFill>
            </a:endParaRPr>
          </a:p>
        </p:txBody>
      </p:sp>
      <p:sp>
        <p:nvSpPr>
          <p:cNvPr id="29" name="Rectangle 28">
            <a:extLst>
              <a:ext uri="{FF2B5EF4-FFF2-40B4-BE49-F238E27FC236}">
                <a16:creationId xmlns:a16="http://schemas.microsoft.com/office/drawing/2014/main" id="{0A6611A3-2853-8442-87FB-154FC50D67F3}"/>
              </a:ext>
            </a:extLst>
          </p:cNvPr>
          <p:cNvSpPr/>
          <p:nvPr/>
        </p:nvSpPr>
        <p:spPr>
          <a:xfrm>
            <a:off x="1238074" y="3778182"/>
            <a:ext cx="1054406"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sad</a:t>
            </a:r>
          </a:p>
        </p:txBody>
      </p:sp>
      <p:sp>
        <p:nvSpPr>
          <p:cNvPr id="32" name="Rectangle 31">
            <a:extLst>
              <a:ext uri="{FF2B5EF4-FFF2-40B4-BE49-F238E27FC236}">
                <a16:creationId xmlns:a16="http://schemas.microsoft.com/office/drawing/2014/main" id="{BBD5C5F0-F96E-5C4C-805D-57791F82479D}"/>
              </a:ext>
            </a:extLst>
          </p:cNvPr>
          <p:cNvSpPr/>
          <p:nvPr/>
        </p:nvSpPr>
        <p:spPr>
          <a:xfrm>
            <a:off x="3207893" y="3778182"/>
            <a:ext cx="1321688"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cross</a:t>
            </a:r>
          </a:p>
        </p:txBody>
      </p:sp>
      <p:sp>
        <p:nvSpPr>
          <p:cNvPr id="33" name="Rectangle 32">
            <a:extLst>
              <a:ext uri="{FF2B5EF4-FFF2-40B4-BE49-F238E27FC236}">
                <a16:creationId xmlns:a16="http://schemas.microsoft.com/office/drawing/2014/main" id="{A67468DA-879A-664B-AA0E-38389355D9FA}"/>
              </a:ext>
            </a:extLst>
          </p:cNvPr>
          <p:cNvSpPr/>
          <p:nvPr/>
        </p:nvSpPr>
        <p:spPr>
          <a:xfrm>
            <a:off x="5292380" y="3774672"/>
            <a:ext cx="1783548"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worried</a:t>
            </a:r>
          </a:p>
        </p:txBody>
      </p:sp>
      <p:sp>
        <p:nvSpPr>
          <p:cNvPr id="25" name="Rectangle 24">
            <a:extLst>
              <a:ext uri="{FF2B5EF4-FFF2-40B4-BE49-F238E27FC236}">
                <a16:creationId xmlns:a16="http://schemas.microsoft.com/office/drawing/2014/main" id="{3EED056F-622B-004E-A9FF-BA3229B87B8C}"/>
              </a:ext>
            </a:extLst>
          </p:cNvPr>
          <p:cNvSpPr/>
          <p:nvPr/>
        </p:nvSpPr>
        <p:spPr>
          <a:xfrm>
            <a:off x="2976963" y="4284703"/>
            <a:ext cx="1783548" cy="176977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dirty="0">
                <a:solidFill>
                  <a:srgbClr val="363636"/>
                </a:solidFill>
                <a:effectLst/>
                <a:latin typeface="Arial" panose="020B0604020202020204" pitchFamily="34" charset="0"/>
                <a:ea typeface="Calibri" panose="020F0502020204030204" pitchFamily="34" charset="0"/>
                <a:cs typeface="Arial" panose="020B0604020202020204" pitchFamily="34" charset="0"/>
              </a:rPr>
              <a:t>With the scammers and also</a:t>
            </a:r>
            <a:r>
              <a:rPr lang="en-GB"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dirty="0">
                <a:solidFill>
                  <a:srgbClr val="363636"/>
                </a:solidFill>
                <a:effectLst/>
                <a:latin typeface="Arial" panose="020B0604020202020204" pitchFamily="34" charset="0"/>
                <a:ea typeface="Calibri" panose="020F0502020204030204" pitchFamily="34" charset="0"/>
                <a:cs typeface="Arial" panose="020B0604020202020204" pitchFamily="34" charset="0"/>
              </a:rPr>
              <a:t>herself.</a:t>
            </a:r>
            <a:endParaRPr lang="en-US" dirty="0">
              <a:solidFill>
                <a:srgbClr val="363636"/>
              </a:solidFill>
              <a:latin typeface="Arial" panose="020B060402020202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id="{201B47A6-A7B6-C245-8AE3-1B4EE612E3FC}"/>
              </a:ext>
            </a:extLst>
          </p:cNvPr>
          <p:cNvSpPr/>
          <p:nvPr/>
        </p:nvSpPr>
        <p:spPr>
          <a:xfrm>
            <a:off x="8104797" y="3780127"/>
            <a:ext cx="2709946"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embarrassed</a:t>
            </a:r>
          </a:p>
        </p:txBody>
      </p:sp>
      <p:sp>
        <p:nvSpPr>
          <p:cNvPr id="27" name="Rectangle 26">
            <a:extLst>
              <a:ext uri="{FF2B5EF4-FFF2-40B4-BE49-F238E27FC236}">
                <a16:creationId xmlns:a16="http://schemas.microsoft.com/office/drawing/2014/main" id="{1FEE433F-90CC-F746-B0B8-DD6F6930D5CB}"/>
              </a:ext>
            </a:extLst>
          </p:cNvPr>
          <p:cNvSpPr/>
          <p:nvPr/>
        </p:nvSpPr>
        <p:spPr>
          <a:xfrm>
            <a:off x="7582071" y="4284702"/>
            <a:ext cx="3755399" cy="176977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90000" algn="ctr"/>
            <a:r>
              <a:rPr lang="en-US" dirty="0">
                <a:solidFill>
                  <a:srgbClr val="363636"/>
                </a:solidFill>
                <a:latin typeface="Arial" panose="020B0604020202020204" pitchFamily="34" charset="0"/>
                <a:cs typeface="Arial" panose="020B0604020202020204" pitchFamily="34" charset="0"/>
              </a:rPr>
              <a:t>Means feeling ashamed and uncomfortable about something you’ve done. Many people</a:t>
            </a:r>
            <a:br>
              <a:rPr lang="en-US" dirty="0">
                <a:solidFill>
                  <a:srgbClr val="363636"/>
                </a:solidFill>
                <a:latin typeface="Arial" panose="020B0604020202020204" pitchFamily="34" charset="0"/>
                <a:cs typeface="Arial" panose="020B0604020202020204" pitchFamily="34" charset="0"/>
              </a:rPr>
            </a:br>
            <a:r>
              <a:rPr lang="en-US" dirty="0">
                <a:solidFill>
                  <a:srgbClr val="363636"/>
                </a:solidFill>
                <a:latin typeface="Arial" panose="020B0604020202020204" pitchFamily="34" charset="0"/>
                <a:cs typeface="Arial" panose="020B0604020202020204" pitchFamily="34" charset="0"/>
              </a:rPr>
              <a:t>who’ve been scammed feel</a:t>
            </a:r>
            <a:br>
              <a:rPr lang="en-US" dirty="0">
                <a:solidFill>
                  <a:srgbClr val="363636"/>
                </a:solidFill>
                <a:latin typeface="Arial" panose="020B0604020202020204" pitchFamily="34" charset="0"/>
                <a:cs typeface="Arial" panose="020B0604020202020204" pitchFamily="34" charset="0"/>
              </a:rPr>
            </a:br>
            <a:r>
              <a:rPr lang="en-US" dirty="0">
                <a:solidFill>
                  <a:srgbClr val="363636"/>
                </a:solidFill>
                <a:latin typeface="Arial" panose="020B0604020202020204" pitchFamily="34" charset="0"/>
                <a:cs typeface="Arial" panose="020B0604020202020204" pitchFamily="34" charset="0"/>
              </a:rPr>
              <a:t>very embarrassed. </a:t>
            </a:r>
          </a:p>
        </p:txBody>
      </p:sp>
      <p:sp>
        <p:nvSpPr>
          <p:cNvPr id="2" name="Rectangle 1">
            <a:extLst>
              <a:ext uri="{FF2B5EF4-FFF2-40B4-BE49-F238E27FC236}">
                <a16:creationId xmlns:a16="http://schemas.microsoft.com/office/drawing/2014/main" id="{B913FAB9-9A5F-2887-C956-AB0B806B1861}"/>
              </a:ext>
            </a:extLst>
          </p:cNvPr>
          <p:cNvSpPr/>
          <p:nvPr/>
        </p:nvSpPr>
        <p:spPr>
          <a:xfrm>
            <a:off x="854530" y="4284702"/>
            <a:ext cx="1821494" cy="176977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dirty="0">
                <a:solidFill>
                  <a:srgbClr val="363636"/>
                </a:solidFill>
                <a:latin typeface="Arial" panose="020B0604020202020204" pitchFamily="34" charset="0"/>
                <a:cs typeface="Arial" panose="020B0604020202020204" pitchFamily="34" charset="0"/>
              </a:rPr>
              <a:t>She has lost money, can’t spoil her grandson. </a:t>
            </a:r>
          </a:p>
        </p:txBody>
      </p:sp>
      <p:sp>
        <p:nvSpPr>
          <p:cNvPr id="3" name="Rectangle 2">
            <a:extLst>
              <a:ext uri="{FF2B5EF4-FFF2-40B4-BE49-F238E27FC236}">
                <a16:creationId xmlns:a16="http://schemas.microsoft.com/office/drawing/2014/main" id="{80522DEC-E318-EDFE-59B1-8C9FDB761CF4}"/>
              </a:ext>
            </a:extLst>
          </p:cNvPr>
          <p:cNvSpPr/>
          <p:nvPr/>
        </p:nvSpPr>
        <p:spPr>
          <a:xfrm>
            <a:off x="5037806" y="4295612"/>
            <a:ext cx="2292696" cy="175886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dirty="0">
                <a:solidFill>
                  <a:srgbClr val="363636"/>
                </a:solidFill>
                <a:latin typeface="Arial" panose="020B0604020202020204" pitchFamily="34" charset="0"/>
                <a:ea typeface="Calibri" panose="020F0502020204030204" pitchFamily="34" charset="0"/>
                <a:cs typeface="Arial" panose="020B0604020202020204" pitchFamily="34" charset="0"/>
              </a:rPr>
              <a:t>She may have</a:t>
            </a:r>
            <a:br>
              <a:rPr lang="en-GB"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dirty="0">
                <a:solidFill>
                  <a:srgbClr val="363636"/>
                </a:solidFill>
                <a:latin typeface="Arial" panose="020B0604020202020204" pitchFamily="34" charset="0"/>
                <a:ea typeface="Calibri" panose="020F0502020204030204" pitchFamily="34" charset="0"/>
                <a:cs typeface="Arial" panose="020B0604020202020204" pitchFamily="34" charset="0"/>
              </a:rPr>
              <a:t>lost quite a lot of money and be worried about paying bills.</a:t>
            </a:r>
            <a:endParaRPr lang="en-US" dirty="0">
              <a:solidFill>
                <a:srgbClr val="3636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32290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7" grpId="0" animBg="1"/>
      <p:bldP spid="29" grpId="0" animBg="1"/>
      <p:bldP spid="32" grpId="0" animBg="1"/>
      <p:bldP spid="33" grpId="0" animBg="1"/>
      <p:bldP spid="25" grpId="0" animBg="1"/>
      <p:bldP spid="26" grpId="0" animBg="1"/>
      <p:bldP spid="27" grpId="0" animBg="1"/>
      <p:bldP spid="2" grpId="0" animBg="1"/>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124DF7-1448-3257-5A66-402B6C7EC49C}"/>
              </a:ext>
            </a:extLst>
          </p:cNvPr>
          <p:cNvSpPr>
            <a:spLocks noGrp="1"/>
          </p:cNvSpPr>
          <p:nvPr>
            <p:ph type="ctrTitle"/>
          </p:nvPr>
        </p:nvSpPr>
        <p:spPr>
          <a:xfrm>
            <a:off x="1524000" y="-225468"/>
            <a:ext cx="9144000" cy="225468"/>
          </a:xfrm>
        </p:spPr>
        <p:txBody>
          <a:bodyPr anchor="b"/>
          <a:lstStyle/>
          <a:p>
            <a:r>
              <a:rPr lang="en-GB" sz="800" b="0" dirty="0">
                <a:solidFill>
                  <a:schemeClr val="bg1"/>
                </a:solidFill>
              </a:rPr>
              <a:t>Slide 33</a:t>
            </a:r>
          </a:p>
        </p:txBody>
      </p:sp>
      <p:sp>
        <p:nvSpPr>
          <p:cNvPr id="2" name="TextBox 1">
            <a:extLst>
              <a:ext uri="{FF2B5EF4-FFF2-40B4-BE49-F238E27FC236}">
                <a16:creationId xmlns:a16="http://schemas.microsoft.com/office/drawing/2014/main" id="{4B6D52D9-4516-4D69-FBD6-02AA31020B72}"/>
              </a:ext>
            </a:extLst>
          </p:cNvPr>
          <p:cNvSpPr txBox="1"/>
          <p:nvPr/>
        </p:nvSpPr>
        <p:spPr>
          <a:xfrm>
            <a:off x="1515105" y="2285097"/>
            <a:ext cx="4257045" cy="2287806"/>
          </a:xfrm>
          <a:prstGeom prst="rect">
            <a:avLst/>
          </a:prstGeom>
          <a:noFill/>
        </p:spPr>
        <p:txBody>
          <a:bodyPr wrap="square" rtlCol="0">
            <a:spAutoFit/>
          </a:bodyPr>
          <a:lstStyle/>
          <a:p>
            <a:pPr>
              <a:spcBef>
                <a:spcPts val="2000"/>
              </a:spcBef>
            </a:pPr>
            <a:r>
              <a:rPr lang="en-US" sz="2100" b="1" dirty="0">
                <a:solidFill>
                  <a:srgbClr val="363636"/>
                </a:solidFill>
                <a:latin typeface="Arial" panose="020B0604020202020204" pitchFamily="34" charset="0"/>
                <a:cs typeface="Arial" panose="020B0604020202020204" pitchFamily="34" charset="0"/>
              </a:rPr>
              <a:t>Now write or act out your own story based on this narrative.</a:t>
            </a:r>
          </a:p>
          <a:p>
            <a:pPr>
              <a:spcBef>
                <a:spcPts val="2000"/>
              </a:spcBef>
            </a:pPr>
            <a:r>
              <a:rPr lang="en-US" sz="2100" b="1" dirty="0">
                <a:solidFill>
                  <a:srgbClr val="363636"/>
                </a:solidFill>
                <a:latin typeface="Arial" panose="020B0604020202020204" pitchFamily="34" charset="0"/>
                <a:cs typeface="Arial" panose="020B0604020202020204" pitchFamily="34" charset="0"/>
              </a:rPr>
              <a:t>You could also role-play the conversation Stirling might have had with his friends, teacher or parent.</a:t>
            </a:r>
          </a:p>
        </p:txBody>
      </p:sp>
      <p:pic>
        <p:nvPicPr>
          <p:cNvPr id="4" name="Picture 3">
            <a:extLst>
              <a:ext uri="{FF2B5EF4-FFF2-40B4-BE49-F238E27FC236}">
                <a16:creationId xmlns:a16="http://schemas.microsoft.com/office/drawing/2014/main" id="{735D110E-C214-5741-924D-1621FFF51AD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419851" y="1144697"/>
            <a:ext cx="4571999" cy="4571999"/>
          </a:xfrm>
          <a:prstGeom prst="rect">
            <a:avLst/>
          </a:prstGeom>
        </p:spPr>
      </p:pic>
    </p:spTree>
    <p:extLst>
      <p:ext uri="{BB962C8B-B14F-4D97-AF65-F5344CB8AC3E}">
        <p14:creationId xmlns:p14="http://schemas.microsoft.com/office/powerpoint/2010/main" val="12457671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3904C0F-9332-8D82-05D7-11C260AFAB73}"/>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a:t>
            </a:r>
            <a:r>
              <a:rPr lang="en-GB" sz="800" dirty="0">
                <a:solidFill>
                  <a:schemeClr val="bg1"/>
                </a:solidFill>
              </a:rPr>
              <a:t>34</a:t>
            </a:r>
            <a:endParaRPr lang="en-GB" sz="800" b="0" dirty="0">
              <a:solidFill>
                <a:schemeClr val="bg1"/>
              </a:solidFill>
            </a:endParaRPr>
          </a:p>
        </p:txBody>
      </p:sp>
      <p:sp>
        <p:nvSpPr>
          <p:cNvPr id="24" name="Title 1">
            <a:extLst>
              <a:ext uri="{FF2B5EF4-FFF2-40B4-BE49-F238E27FC236}">
                <a16:creationId xmlns:a16="http://schemas.microsoft.com/office/drawing/2014/main" id="{C7B7A448-07F5-13F1-8414-3EB785A51DD6}"/>
              </a:ext>
            </a:extLst>
          </p:cNvPr>
          <p:cNvSpPr>
            <a:spLocks/>
          </p:cNvSpPr>
          <p:nvPr/>
        </p:nvSpPr>
        <p:spPr>
          <a:xfrm>
            <a:off x="0" y="10618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fooled by offers of quick cash.</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It could put you</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and your family at risk.</a:t>
            </a:r>
          </a:p>
        </p:txBody>
      </p:sp>
      <p:sp>
        <p:nvSpPr>
          <p:cNvPr id="25" name="Title 1">
            <a:extLst>
              <a:ext uri="{FF2B5EF4-FFF2-40B4-BE49-F238E27FC236}">
                <a16:creationId xmlns:a16="http://schemas.microsoft.com/office/drawing/2014/main" id="{84DAD75C-EC27-3323-2056-D824AA7541A5}"/>
              </a:ext>
            </a:extLst>
          </p:cNvPr>
          <p:cNvSpPr txBox="1">
            <a:spLocks/>
          </p:cNvSpPr>
          <p:nvPr/>
        </p:nvSpPr>
        <p:spPr>
          <a:xfrm>
            <a:off x="0" y="2772614"/>
            <a:ext cx="12192000" cy="1206035"/>
          </a:xfrm>
          <a:prstGeom prst="rect">
            <a:avLst/>
          </a:prstGeom>
        </p:spPr>
        <p:txBody>
          <a:bodyPr anchor="ctr" anchorCtr="1"/>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a Money Mule</a:t>
            </a:r>
          </a:p>
        </p:txBody>
      </p:sp>
      <p:sp>
        <p:nvSpPr>
          <p:cNvPr id="23" name="Title 1">
            <a:extLst>
              <a:ext uri="{FF2B5EF4-FFF2-40B4-BE49-F238E27FC236}">
                <a16:creationId xmlns:a16="http://schemas.microsoft.com/office/drawing/2014/main" id="{A2CB7B38-12FF-B755-BAC5-39483E594F33}"/>
              </a:ext>
            </a:extLst>
          </p:cNvPr>
          <p:cNvSpPr txBox="1">
            <a:spLocks/>
          </p:cNvSpPr>
          <p:nvPr/>
        </p:nvSpPr>
        <p:spPr>
          <a:xfrm>
            <a:off x="0" y="4367017"/>
            <a:ext cx="12192000" cy="9398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en-US" sz="1700" dirty="0">
                <a:solidFill>
                  <a:srgbClr val="363636"/>
                </a:solidFill>
                <a:latin typeface="Arial" panose="020B0604020202020204" pitchFamily="34" charset="0"/>
                <a:cs typeface="Arial" panose="020B0604020202020204" pitchFamily="34" charset="0"/>
              </a:rPr>
              <a:t>To find out more information visit </a:t>
            </a:r>
            <a:r>
              <a:rPr lang="en-US" sz="1700" b="1" dirty="0">
                <a:solidFill>
                  <a:srgbClr val="363636"/>
                </a:solidFill>
                <a:latin typeface="Arial" panose="020B0604020202020204" pitchFamily="34" charset="0"/>
                <a:cs typeface="Arial" panose="020B0604020202020204" pitchFamily="34" charset="0"/>
              </a:rPr>
              <a:t>dontbefooled.org.uk</a:t>
            </a:r>
            <a:r>
              <a:rPr lang="en-US" sz="1700" dirty="0">
                <a:solidFill>
                  <a:srgbClr val="363636"/>
                </a:solidFill>
                <a:latin typeface="Arial" panose="020B0604020202020204" pitchFamily="34" charset="0"/>
                <a:cs typeface="Arial" panose="020B0604020202020204" pitchFamily="34" charset="0"/>
              </a:rPr>
              <a:t>. If you are worried that someone</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has approached you offering quick and easy money, speak to a teacher</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or you can call </a:t>
            </a:r>
            <a:r>
              <a:rPr lang="en-US" sz="1700" b="1" dirty="0">
                <a:solidFill>
                  <a:srgbClr val="363636"/>
                </a:solidFill>
                <a:latin typeface="Arial" panose="020B0604020202020204" pitchFamily="34" charset="0"/>
                <a:cs typeface="Arial" panose="020B0604020202020204" pitchFamily="34" charset="0"/>
              </a:rPr>
              <a:t>Crimestoppers</a:t>
            </a:r>
            <a:r>
              <a:rPr lang="en-US" sz="1700" dirty="0">
                <a:solidFill>
                  <a:srgbClr val="363636"/>
                </a:solidFill>
                <a:latin typeface="Arial" panose="020B0604020202020204" pitchFamily="34" charset="0"/>
                <a:cs typeface="Arial" panose="020B0604020202020204" pitchFamily="34" charset="0"/>
              </a:rPr>
              <a:t> anonymously on </a:t>
            </a:r>
            <a:r>
              <a:rPr lang="en-US" sz="1700" b="1" dirty="0">
                <a:solidFill>
                  <a:srgbClr val="363636"/>
                </a:solidFill>
                <a:latin typeface="Arial" panose="020B0604020202020204" pitchFamily="34" charset="0"/>
                <a:cs typeface="Arial" panose="020B0604020202020204" pitchFamily="34" charset="0"/>
              </a:rPr>
              <a:t>0800 555111</a:t>
            </a:r>
            <a:r>
              <a:rPr lang="en-US" sz="1700" dirty="0">
                <a:solidFill>
                  <a:srgbClr val="363636"/>
                </a:solidFill>
                <a:latin typeface="Arial" panose="020B0604020202020204" pitchFamily="34" charset="0"/>
                <a:cs typeface="Arial" panose="020B0604020202020204" pitchFamily="34" charset="0"/>
              </a:rPr>
              <a:t>.</a:t>
            </a:r>
          </a:p>
        </p:txBody>
      </p:sp>
      <p:sp>
        <p:nvSpPr>
          <p:cNvPr id="2" name="Rectangle 1">
            <a:extLst>
              <a:ext uri="{FF2B5EF4-FFF2-40B4-BE49-F238E27FC236}">
                <a16:creationId xmlns:a16="http://schemas.microsoft.com/office/drawing/2014/main" id="{D8739CC5-CB6C-DACC-0A12-8E4159AAB025}"/>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Don't be fooled logo">
            <a:extLst>
              <a:ext uri="{FF2B5EF4-FFF2-40B4-BE49-F238E27FC236}">
                <a16:creationId xmlns:a16="http://schemas.microsoft.com/office/drawing/2014/main" id="{7E0122F8-15FE-881F-0090-1A72715FE9D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4" name="Picture 3">
            <a:extLst>
              <a:ext uri="{FF2B5EF4-FFF2-40B4-BE49-F238E27FC236}">
                <a16:creationId xmlns:a16="http://schemas.microsoft.com/office/drawing/2014/main" id="{39017F81-077F-0732-E0EE-37EB938A3E0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528341" y="6269145"/>
            <a:ext cx="1536883" cy="373628"/>
          </a:xfrm>
          <a:prstGeom prst="rect">
            <a:avLst/>
          </a:prstGeom>
        </p:spPr>
      </p:pic>
      <p:pic>
        <p:nvPicPr>
          <p:cNvPr id="5" name="Picture 4">
            <a:extLst>
              <a:ext uri="{FF2B5EF4-FFF2-40B4-BE49-F238E27FC236}">
                <a16:creationId xmlns:a16="http://schemas.microsoft.com/office/drawing/2014/main" id="{3D18914D-40EE-BE54-3171-93BD2A8A50A4}"/>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0454802" y="6190975"/>
            <a:ext cx="749491" cy="492076"/>
          </a:xfrm>
          <a:prstGeom prst="rect">
            <a:avLst/>
          </a:prstGeom>
        </p:spPr>
      </p:pic>
    </p:spTree>
    <p:extLst>
      <p:ext uri="{BB962C8B-B14F-4D97-AF65-F5344CB8AC3E}">
        <p14:creationId xmlns:p14="http://schemas.microsoft.com/office/powerpoint/2010/main" val="10424632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5F55BFFA-1460-2E4A-853B-938940307C8D}"/>
              </a:ext>
            </a:extLst>
          </p:cNvPr>
          <p:cNvSpPr txBox="1">
            <a:spLocks noGrp="1"/>
          </p:cNvSpPr>
          <p:nvPr>
            <p:ph type="title" idx="4294967295"/>
          </p:nvPr>
        </p:nvSpPr>
        <p:spPr>
          <a:xfrm>
            <a:off x="0" y="2354880"/>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Art and Design</a:t>
            </a:r>
          </a:p>
        </p:txBody>
      </p:sp>
      <p:sp>
        <p:nvSpPr>
          <p:cNvPr id="13" name="TextBox 12">
            <a:extLst>
              <a:ext uri="{FF2B5EF4-FFF2-40B4-BE49-F238E27FC236}">
                <a16:creationId xmlns:a16="http://schemas.microsoft.com/office/drawing/2014/main" id="{E46E6F48-5219-2941-B58C-716BB1920F91}"/>
              </a:ext>
            </a:extLst>
          </p:cNvPr>
          <p:cNvSpPr txBox="1"/>
          <p:nvPr/>
        </p:nvSpPr>
        <p:spPr>
          <a:xfrm>
            <a:off x="112542" y="182880"/>
            <a:ext cx="1789737" cy="369332"/>
          </a:xfrm>
          <a:prstGeom prst="rect">
            <a:avLst/>
          </a:prstGeom>
          <a:noFill/>
        </p:spPr>
        <p:txBody>
          <a:bodyPr wrap="square" rtlCol="0">
            <a:spAutoFit/>
          </a:bodyPr>
          <a:lstStyle/>
          <a:p>
            <a:r>
              <a:rPr lang="en-GB" dirty="0">
                <a:solidFill>
                  <a:srgbClr val="363636"/>
                </a:solidFill>
                <a:latin typeface="Arial" panose="020B0604020202020204" pitchFamily="34" charset="0"/>
                <a:cs typeface="Arial" panose="020B0604020202020204" pitchFamily="34" charset="0"/>
              </a:rPr>
              <a:t>For the teacher</a:t>
            </a:r>
          </a:p>
        </p:txBody>
      </p:sp>
      <p:sp>
        <p:nvSpPr>
          <p:cNvPr id="5" name="Rectangle 4">
            <a:extLst>
              <a:ext uri="{FF2B5EF4-FFF2-40B4-BE49-F238E27FC236}">
                <a16:creationId xmlns:a16="http://schemas.microsoft.com/office/drawing/2014/main" id="{F79A735B-57D2-FDFF-999A-D108D72115AC}"/>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Logos">
            <a:extLst>
              <a:ext uri="{FF2B5EF4-FFF2-40B4-BE49-F238E27FC236}">
                <a16:creationId xmlns:a16="http://schemas.microsoft.com/office/drawing/2014/main" id="{9E0FA88A-B65E-889F-5F1E-FC36D1BBCAB8}"/>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7" name="Don't be fooled logo">
            <a:extLst>
              <a:ext uri="{FF2B5EF4-FFF2-40B4-BE49-F238E27FC236}">
                <a16:creationId xmlns:a16="http://schemas.microsoft.com/office/drawing/2014/main" id="{0BC07A78-6180-0250-2A65-893E198B3C5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8" name="Picture 7">
            <a:extLst>
              <a:ext uri="{FF2B5EF4-FFF2-40B4-BE49-F238E27FC236}">
                <a16:creationId xmlns:a16="http://schemas.microsoft.com/office/drawing/2014/main" id="{7AB2CDD2-D388-69E0-0D82-3C01D8DEF5D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spTree>
    <p:extLst>
      <p:ext uri="{BB962C8B-B14F-4D97-AF65-F5344CB8AC3E}">
        <p14:creationId xmlns:p14="http://schemas.microsoft.com/office/powerpoint/2010/main" val="39498985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45EB6E9-C1DF-6530-7ED5-ED42AE236DE4}"/>
              </a:ext>
            </a:extLst>
          </p:cNvPr>
          <p:cNvSpPr txBox="1"/>
          <p:nvPr/>
        </p:nvSpPr>
        <p:spPr>
          <a:xfrm>
            <a:off x="1503504" y="1286220"/>
            <a:ext cx="4765322" cy="4393510"/>
          </a:xfrm>
          <a:prstGeom prst="rect">
            <a:avLst/>
          </a:prstGeom>
          <a:noFill/>
        </p:spPr>
        <p:txBody>
          <a:bodyPr wrap="square" rtlCol="0">
            <a:spAutoFit/>
          </a:bodyPr>
          <a:lstStyle/>
          <a:p>
            <a:pPr>
              <a:spcBef>
                <a:spcPts val="2500"/>
              </a:spcBef>
            </a:pPr>
            <a:r>
              <a:rPr lang="en-GB" sz="2100" b="1" dirty="0">
                <a:solidFill>
                  <a:srgbClr val="363636"/>
                </a:solidFill>
                <a:latin typeface="Arial" panose="020B0604020202020204" pitchFamily="34" charset="0"/>
                <a:cs typeface="Arial" panose="020B0604020202020204" pitchFamily="34" charset="0"/>
              </a:rPr>
              <a:t>Design a poster to spread the message:</a:t>
            </a:r>
          </a:p>
          <a:p>
            <a:pPr>
              <a:spcBef>
                <a:spcPts val="1500"/>
              </a:spcBef>
            </a:pPr>
            <a:r>
              <a:rPr lang="en-GB" sz="2800" b="1" dirty="0">
                <a:solidFill>
                  <a:srgbClr val="363636"/>
                </a:solidFill>
                <a:latin typeface="Arial" panose="020B0604020202020204" pitchFamily="34" charset="0"/>
                <a:cs typeface="Arial" panose="020B0604020202020204" pitchFamily="34" charset="0"/>
              </a:rPr>
              <a:t>“Don’t be a Money Mule”</a:t>
            </a:r>
          </a:p>
          <a:p>
            <a:pPr>
              <a:spcBef>
                <a:spcPts val="2000"/>
              </a:spcBef>
            </a:pPr>
            <a:r>
              <a:rPr lang="en-GB" sz="2100" b="1" dirty="0">
                <a:solidFill>
                  <a:srgbClr val="363636"/>
                </a:solidFill>
                <a:latin typeface="Arial" panose="020B0604020202020204" pitchFamily="34" charset="0"/>
                <a:cs typeface="Arial" panose="020B0604020202020204" pitchFamily="34" charset="0"/>
              </a:rPr>
              <a:t>Remember the online safety rules.</a:t>
            </a:r>
          </a:p>
          <a:p>
            <a:pPr>
              <a:spcBef>
                <a:spcPts val="2000"/>
              </a:spcBef>
            </a:pPr>
            <a:r>
              <a:rPr lang="en-GB" sz="2100" b="1" dirty="0">
                <a:solidFill>
                  <a:srgbClr val="363636"/>
                </a:solidFill>
                <a:latin typeface="Arial" panose="020B0604020202020204" pitchFamily="34" charset="0"/>
                <a:cs typeface="Arial" panose="020B0604020202020204" pitchFamily="34" charset="0"/>
              </a:rPr>
              <a:t>Think about these questions:</a:t>
            </a:r>
          </a:p>
          <a:p>
            <a:pPr marL="223838" indent="-223838">
              <a:spcBef>
                <a:spcPts val="10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How would you tell other children</a:t>
            </a:r>
            <a:br>
              <a:rPr lang="en-GB" sz="2100" dirty="0">
                <a:solidFill>
                  <a:srgbClr val="363636"/>
                </a:solidFill>
                <a:latin typeface="Arial" panose="020B0604020202020204" pitchFamily="34" charset="0"/>
                <a:cs typeface="Arial" panose="020B0604020202020204" pitchFamily="34" charset="0"/>
              </a:rPr>
            </a:br>
            <a:r>
              <a:rPr lang="en-GB" sz="2100" dirty="0">
                <a:solidFill>
                  <a:srgbClr val="363636"/>
                </a:solidFill>
                <a:latin typeface="Arial" panose="020B0604020202020204" pitchFamily="34" charset="0"/>
                <a:cs typeface="Arial" panose="020B0604020202020204" pitchFamily="34" charset="0"/>
              </a:rPr>
              <a:t>to keep themselves safe from becoming a </a:t>
            </a:r>
            <a:r>
              <a:rPr lang="en-GB" sz="2100" b="1" dirty="0">
                <a:solidFill>
                  <a:srgbClr val="363636"/>
                </a:solidFill>
                <a:latin typeface="Arial" panose="020B0604020202020204" pitchFamily="34" charset="0"/>
                <a:cs typeface="Arial" panose="020B0604020202020204" pitchFamily="34" charset="0"/>
              </a:rPr>
              <a:t>money mule</a:t>
            </a:r>
            <a:r>
              <a:rPr lang="en-GB" sz="2100" dirty="0">
                <a:solidFill>
                  <a:srgbClr val="363636"/>
                </a:solidFill>
                <a:latin typeface="Arial" panose="020B0604020202020204" pitchFamily="34" charset="0"/>
                <a:cs typeface="Arial" panose="020B0604020202020204" pitchFamily="34" charset="0"/>
              </a:rPr>
              <a:t>?</a:t>
            </a:r>
          </a:p>
          <a:p>
            <a:pPr marL="223838" indent="-223838">
              <a:spcBef>
                <a:spcPts val="10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How would you spread the message of keeping your family safe? </a:t>
            </a:r>
          </a:p>
        </p:txBody>
      </p:sp>
      <p:pic>
        <p:nvPicPr>
          <p:cNvPr id="4" name="Picture 3">
            <a:extLst>
              <a:ext uri="{FF2B5EF4-FFF2-40B4-BE49-F238E27FC236}">
                <a16:creationId xmlns:a16="http://schemas.microsoft.com/office/drawing/2014/main" id="{EE53BBE9-1FB0-7646-8838-FDE5BEA0B6A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6419851" y="1141794"/>
            <a:ext cx="4572000" cy="4572000"/>
          </a:xfrm>
          <a:prstGeom prst="rect">
            <a:avLst/>
          </a:prstGeom>
        </p:spPr>
      </p:pic>
      <p:sp>
        <p:nvSpPr>
          <p:cNvPr id="3" name="Title 2">
            <a:extLst>
              <a:ext uri="{FF2B5EF4-FFF2-40B4-BE49-F238E27FC236}">
                <a16:creationId xmlns:a16="http://schemas.microsoft.com/office/drawing/2014/main" id="{D6BD3BF2-5D88-9A15-3683-346A734594FD}"/>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36</a:t>
            </a:r>
          </a:p>
        </p:txBody>
      </p:sp>
    </p:spTree>
    <p:extLst>
      <p:ext uri="{BB962C8B-B14F-4D97-AF65-F5344CB8AC3E}">
        <p14:creationId xmlns:p14="http://schemas.microsoft.com/office/powerpoint/2010/main" val="1156038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5D49C51-A046-274C-8BEF-D2ADEE6A96B2}"/>
              </a:ext>
            </a:extLst>
          </p:cNvPr>
          <p:cNvSpPr txBox="1">
            <a:spLocks noGrp="1"/>
          </p:cNvSpPr>
          <p:nvPr>
            <p:ph type="title" idx="4294967295"/>
          </p:nvPr>
        </p:nvSpPr>
        <p:spPr>
          <a:xfrm>
            <a:off x="0" y="2518166"/>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Extension Activity</a:t>
            </a:r>
            <a:br>
              <a:rPr kumimoji="0" lang="en-US" sz="4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4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Make an assembly presentation</a:t>
            </a:r>
          </a:p>
        </p:txBody>
      </p:sp>
      <p:sp>
        <p:nvSpPr>
          <p:cNvPr id="13" name="TextBox 12">
            <a:extLst>
              <a:ext uri="{FF2B5EF4-FFF2-40B4-BE49-F238E27FC236}">
                <a16:creationId xmlns:a16="http://schemas.microsoft.com/office/drawing/2014/main" id="{3D236182-7F11-7348-83A3-86DDF5ED39C0}"/>
              </a:ext>
            </a:extLst>
          </p:cNvPr>
          <p:cNvSpPr txBox="1"/>
          <p:nvPr/>
        </p:nvSpPr>
        <p:spPr>
          <a:xfrm>
            <a:off x="112542" y="182880"/>
            <a:ext cx="1789737" cy="369332"/>
          </a:xfrm>
          <a:prstGeom prst="rect">
            <a:avLst/>
          </a:prstGeom>
          <a:noFill/>
        </p:spPr>
        <p:txBody>
          <a:bodyPr wrap="square" rtlCol="0">
            <a:spAutoFit/>
          </a:bodyPr>
          <a:lstStyle/>
          <a:p>
            <a:r>
              <a:rPr lang="en-GB" dirty="0">
                <a:solidFill>
                  <a:srgbClr val="363636"/>
                </a:solidFill>
                <a:latin typeface="Arial" panose="020B0604020202020204" pitchFamily="34" charset="0"/>
                <a:cs typeface="Arial" panose="020B0604020202020204" pitchFamily="34" charset="0"/>
              </a:rPr>
              <a:t>For the teacher</a:t>
            </a:r>
          </a:p>
        </p:txBody>
      </p:sp>
      <p:sp>
        <p:nvSpPr>
          <p:cNvPr id="5" name="Rectangle 4">
            <a:extLst>
              <a:ext uri="{FF2B5EF4-FFF2-40B4-BE49-F238E27FC236}">
                <a16:creationId xmlns:a16="http://schemas.microsoft.com/office/drawing/2014/main" id="{9A0ADA39-989C-2AF2-E9D9-C8CF42C41FD5}"/>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Logos">
            <a:extLst>
              <a:ext uri="{FF2B5EF4-FFF2-40B4-BE49-F238E27FC236}">
                <a16:creationId xmlns:a16="http://schemas.microsoft.com/office/drawing/2014/main" id="{0BCFF941-6438-9000-202F-E7954BCC4FA1}"/>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7" name="Don't be fooled logo">
            <a:extLst>
              <a:ext uri="{FF2B5EF4-FFF2-40B4-BE49-F238E27FC236}">
                <a16:creationId xmlns:a16="http://schemas.microsoft.com/office/drawing/2014/main" id="{411A8227-503B-B587-7F01-1939F775AFF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8" name="Picture 7">
            <a:extLst>
              <a:ext uri="{FF2B5EF4-FFF2-40B4-BE49-F238E27FC236}">
                <a16:creationId xmlns:a16="http://schemas.microsoft.com/office/drawing/2014/main" id="{73DF79B6-12EE-4743-857D-A937E6C6BD6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spTree>
    <p:extLst>
      <p:ext uri="{BB962C8B-B14F-4D97-AF65-F5344CB8AC3E}">
        <p14:creationId xmlns:p14="http://schemas.microsoft.com/office/powerpoint/2010/main" val="18049313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099ECF-CF7D-5236-13A5-DC3705EB0AE3}"/>
              </a:ext>
            </a:extLst>
          </p:cNvPr>
          <p:cNvSpPr txBox="1"/>
          <p:nvPr/>
        </p:nvSpPr>
        <p:spPr>
          <a:xfrm>
            <a:off x="1503647" y="1510526"/>
            <a:ext cx="3683495" cy="3836948"/>
          </a:xfrm>
          <a:prstGeom prst="rect">
            <a:avLst/>
          </a:prstGeom>
          <a:noFill/>
        </p:spPr>
        <p:txBody>
          <a:bodyPr wrap="square" rtlCol="0">
            <a:spAutoFit/>
          </a:bodyPr>
          <a:lstStyle/>
          <a:p>
            <a:pPr>
              <a:spcBef>
                <a:spcPts val="2000"/>
              </a:spcBef>
            </a:pPr>
            <a:r>
              <a:rPr lang="en-GB" sz="2100" b="1" dirty="0">
                <a:solidFill>
                  <a:srgbClr val="363636"/>
                </a:solidFill>
                <a:latin typeface="Arial" panose="020B0604020202020204" pitchFamily="34" charset="0"/>
                <a:cs typeface="Arial" panose="020B0604020202020204" pitchFamily="34" charset="0"/>
              </a:rPr>
              <a:t>Prepare an assembly presentation to spread</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the message throughout the school.</a:t>
            </a:r>
          </a:p>
          <a:p>
            <a:pPr>
              <a:spcBef>
                <a:spcPts val="2000"/>
              </a:spcBef>
            </a:pPr>
            <a:r>
              <a:rPr lang="en-GB" sz="2100" b="1" dirty="0">
                <a:solidFill>
                  <a:srgbClr val="363636"/>
                </a:solidFill>
                <a:latin typeface="Arial" panose="020B0604020202020204" pitchFamily="34" charset="0"/>
                <a:cs typeface="Arial" panose="020B0604020202020204" pitchFamily="34" charset="0"/>
              </a:rPr>
              <a:t>You could include top</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tips to avoid becoming</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a money mule.</a:t>
            </a:r>
          </a:p>
          <a:p>
            <a:pPr>
              <a:spcBef>
                <a:spcPts val="2000"/>
              </a:spcBef>
            </a:pPr>
            <a:r>
              <a:rPr lang="en-GB" sz="2100" b="1" dirty="0">
                <a:solidFill>
                  <a:srgbClr val="363636"/>
                </a:solidFill>
                <a:latin typeface="Arial" panose="020B0604020202020204" pitchFamily="34" charset="0"/>
                <a:cs typeface="Arial" panose="020B0604020202020204" pitchFamily="34" charset="0"/>
              </a:rPr>
              <a:t>Display your poster and give your presentation in</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a whole school assembly!</a:t>
            </a:r>
          </a:p>
        </p:txBody>
      </p:sp>
      <p:pic>
        <p:nvPicPr>
          <p:cNvPr id="5" name="Picture 4">
            <a:extLst>
              <a:ext uri="{FF2B5EF4-FFF2-40B4-BE49-F238E27FC236}">
                <a16:creationId xmlns:a16="http://schemas.microsoft.com/office/drawing/2014/main" id="{00A1E5BA-165A-B74F-B3F8-C7B637EB478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393585" y="1131296"/>
            <a:ext cx="4606147" cy="4606147"/>
          </a:xfrm>
          <a:prstGeom prst="rect">
            <a:avLst/>
          </a:prstGeom>
        </p:spPr>
      </p:pic>
      <p:sp>
        <p:nvSpPr>
          <p:cNvPr id="3" name="Title 2">
            <a:extLst>
              <a:ext uri="{FF2B5EF4-FFF2-40B4-BE49-F238E27FC236}">
                <a16:creationId xmlns:a16="http://schemas.microsoft.com/office/drawing/2014/main" id="{49EBF568-2170-25C6-8BC0-99F15C693E79}"/>
              </a:ext>
            </a:extLst>
          </p:cNvPr>
          <p:cNvSpPr>
            <a:spLocks noGrp="1"/>
          </p:cNvSpPr>
          <p:nvPr>
            <p:ph type="ctrTitle"/>
          </p:nvPr>
        </p:nvSpPr>
        <p:spPr>
          <a:xfrm>
            <a:off x="1524000" y="-350730"/>
            <a:ext cx="9144000" cy="350729"/>
          </a:xfrm>
        </p:spPr>
        <p:txBody>
          <a:bodyPr anchor="b"/>
          <a:lstStyle/>
          <a:p>
            <a:r>
              <a:rPr lang="en-GB" sz="800" b="0" dirty="0">
                <a:solidFill>
                  <a:schemeClr val="bg1"/>
                </a:solidFill>
              </a:rPr>
              <a:t>Slide 38</a:t>
            </a:r>
          </a:p>
        </p:txBody>
      </p:sp>
    </p:spTree>
    <p:extLst>
      <p:ext uri="{BB962C8B-B14F-4D97-AF65-F5344CB8AC3E}">
        <p14:creationId xmlns:p14="http://schemas.microsoft.com/office/powerpoint/2010/main" val="1383013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4CCC670-20B5-246E-FD7E-9EDF4D67464F}"/>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a:t>
            </a:r>
            <a:r>
              <a:rPr lang="en-GB" sz="800" dirty="0">
                <a:solidFill>
                  <a:schemeClr val="bg1"/>
                </a:solidFill>
              </a:rPr>
              <a:t>39</a:t>
            </a:r>
            <a:endParaRPr lang="en-GB" sz="800" b="0" dirty="0">
              <a:solidFill>
                <a:schemeClr val="bg1"/>
              </a:solidFill>
            </a:endParaRPr>
          </a:p>
        </p:txBody>
      </p:sp>
      <p:sp>
        <p:nvSpPr>
          <p:cNvPr id="17" name="Title 1">
            <a:extLst>
              <a:ext uri="{FF2B5EF4-FFF2-40B4-BE49-F238E27FC236}">
                <a16:creationId xmlns:a16="http://schemas.microsoft.com/office/drawing/2014/main" id="{09E58849-82A2-FB13-686E-C74E1EE4210B}"/>
              </a:ext>
            </a:extLst>
          </p:cNvPr>
          <p:cNvSpPr>
            <a:spLocks/>
          </p:cNvSpPr>
          <p:nvPr/>
        </p:nvSpPr>
        <p:spPr>
          <a:xfrm>
            <a:off x="0" y="10618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fooled by offers of quick cash.</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It could put you</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and your family at risk.</a:t>
            </a:r>
          </a:p>
        </p:txBody>
      </p:sp>
      <p:sp>
        <p:nvSpPr>
          <p:cNvPr id="18" name="Title 1">
            <a:extLst>
              <a:ext uri="{FF2B5EF4-FFF2-40B4-BE49-F238E27FC236}">
                <a16:creationId xmlns:a16="http://schemas.microsoft.com/office/drawing/2014/main" id="{5AD79EBB-70B0-F782-461A-F03909E03CEE}"/>
              </a:ext>
            </a:extLst>
          </p:cNvPr>
          <p:cNvSpPr txBox="1">
            <a:spLocks/>
          </p:cNvSpPr>
          <p:nvPr/>
        </p:nvSpPr>
        <p:spPr>
          <a:xfrm>
            <a:off x="0" y="2772614"/>
            <a:ext cx="12192000" cy="1206035"/>
          </a:xfrm>
          <a:prstGeom prst="rect">
            <a:avLst/>
          </a:prstGeom>
        </p:spPr>
        <p:txBody>
          <a:bodyPr anchor="ctr" anchorCtr="1"/>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a Money Mule</a:t>
            </a:r>
          </a:p>
        </p:txBody>
      </p:sp>
      <p:sp>
        <p:nvSpPr>
          <p:cNvPr id="15" name="Title 1">
            <a:extLst>
              <a:ext uri="{FF2B5EF4-FFF2-40B4-BE49-F238E27FC236}">
                <a16:creationId xmlns:a16="http://schemas.microsoft.com/office/drawing/2014/main" id="{46909C39-26BA-DD63-6A8D-DE78ECE9F9AA}"/>
              </a:ext>
            </a:extLst>
          </p:cNvPr>
          <p:cNvSpPr txBox="1">
            <a:spLocks/>
          </p:cNvSpPr>
          <p:nvPr/>
        </p:nvSpPr>
        <p:spPr>
          <a:xfrm>
            <a:off x="0" y="4367017"/>
            <a:ext cx="12192000" cy="9398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en-US" sz="1700" dirty="0">
                <a:solidFill>
                  <a:srgbClr val="363636"/>
                </a:solidFill>
                <a:latin typeface="Arial" panose="020B0604020202020204" pitchFamily="34" charset="0"/>
                <a:cs typeface="Arial" panose="020B0604020202020204" pitchFamily="34" charset="0"/>
              </a:rPr>
              <a:t>To find out more information visit </a:t>
            </a:r>
            <a:r>
              <a:rPr lang="en-US" sz="1700" b="1" dirty="0">
                <a:solidFill>
                  <a:srgbClr val="363636"/>
                </a:solidFill>
                <a:latin typeface="Arial" panose="020B0604020202020204" pitchFamily="34" charset="0"/>
                <a:cs typeface="Arial" panose="020B0604020202020204" pitchFamily="34" charset="0"/>
              </a:rPr>
              <a:t>dontbefooled.org.uk</a:t>
            </a:r>
            <a:r>
              <a:rPr lang="en-US" sz="1700" dirty="0">
                <a:solidFill>
                  <a:srgbClr val="363636"/>
                </a:solidFill>
                <a:latin typeface="Arial" panose="020B0604020202020204" pitchFamily="34" charset="0"/>
                <a:cs typeface="Arial" panose="020B0604020202020204" pitchFamily="34" charset="0"/>
              </a:rPr>
              <a:t>. If you are worried that someone</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has approached you offering quick and easy money, speak to a teacher</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or you can call </a:t>
            </a:r>
            <a:r>
              <a:rPr lang="en-US" sz="1700" b="1" dirty="0">
                <a:solidFill>
                  <a:srgbClr val="363636"/>
                </a:solidFill>
                <a:latin typeface="Arial" panose="020B0604020202020204" pitchFamily="34" charset="0"/>
                <a:cs typeface="Arial" panose="020B0604020202020204" pitchFamily="34" charset="0"/>
              </a:rPr>
              <a:t>Crimestoppers</a:t>
            </a:r>
            <a:r>
              <a:rPr lang="en-US" sz="1700" dirty="0">
                <a:solidFill>
                  <a:srgbClr val="363636"/>
                </a:solidFill>
                <a:latin typeface="Arial" panose="020B0604020202020204" pitchFamily="34" charset="0"/>
                <a:cs typeface="Arial" panose="020B0604020202020204" pitchFamily="34" charset="0"/>
              </a:rPr>
              <a:t> anonymously on </a:t>
            </a:r>
            <a:r>
              <a:rPr lang="en-US" sz="1700" b="1" dirty="0">
                <a:solidFill>
                  <a:srgbClr val="363636"/>
                </a:solidFill>
                <a:latin typeface="Arial" panose="020B0604020202020204" pitchFamily="34" charset="0"/>
                <a:cs typeface="Arial" panose="020B0604020202020204" pitchFamily="34" charset="0"/>
              </a:rPr>
              <a:t>0800 555111</a:t>
            </a:r>
            <a:r>
              <a:rPr lang="en-US" sz="1700" dirty="0">
                <a:solidFill>
                  <a:srgbClr val="363636"/>
                </a:solidFill>
                <a:latin typeface="Arial" panose="020B0604020202020204" pitchFamily="34" charset="0"/>
                <a:cs typeface="Arial" panose="020B0604020202020204" pitchFamily="34" charset="0"/>
              </a:rPr>
              <a:t>.</a:t>
            </a:r>
          </a:p>
        </p:txBody>
      </p:sp>
      <p:sp>
        <p:nvSpPr>
          <p:cNvPr id="2" name="Rectangle 1">
            <a:extLst>
              <a:ext uri="{FF2B5EF4-FFF2-40B4-BE49-F238E27FC236}">
                <a16:creationId xmlns:a16="http://schemas.microsoft.com/office/drawing/2014/main" id="{3CE22C46-E58E-0598-9841-6D3E48696833}"/>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Don't be fooled logo">
            <a:extLst>
              <a:ext uri="{FF2B5EF4-FFF2-40B4-BE49-F238E27FC236}">
                <a16:creationId xmlns:a16="http://schemas.microsoft.com/office/drawing/2014/main" id="{88C446DC-EB33-BFAA-73EB-F2FC4214869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4" name="Picture 3">
            <a:extLst>
              <a:ext uri="{FF2B5EF4-FFF2-40B4-BE49-F238E27FC236}">
                <a16:creationId xmlns:a16="http://schemas.microsoft.com/office/drawing/2014/main" id="{1ABBE57D-3060-706D-6BA6-3EF1E5FF0BF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pic>
        <p:nvPicPr>
          <p:cNvPr id="5" name="Picture 4">
            <a:extLst>
              <a:ext uri="{FF2B5EF4-FFF2-40B4-BE49-F238E27FC236}">
                <a16:creationId xmlns:a16="http://schemas.microsoft.com/office/drawing/2014/main" id="{2C45C934-D5D0-423A-EB13-351D8F1F859B}"/>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0454802" y="6190975"/>
            <a:ext cx="749491" cy="492076"/>
          </a:xfrm>
          <a:prstGeom prst="rect">
            <a:avLst/>
          </a:prstGeom>
        </p:spPr>
      </p:pic>
    </p:spTree>
    <p:extLst>
      <p:ext uri="{BB962C8B-B14F-4D97-AF65-F5344CB8AC3E}">
        <p14:creationId xmlns:p14="http://schemas.microsoft.com/office/powerpoint/2010/main" val="3098295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168B157-BD4A-45BA-DC05-0ED233AAED62}"/>
              </a:ext>
              <a:ext uri="{C183D7F6-B498-43B3-948B-1728B52AA6E4}">
                <adec:decorative xmlns:adec="http://schemas.microsoft.com/office/drawing/2017/decorative" val="1"/>
              </a:ext>
            </a:extLst>
          </p:cNvPr>
          <p:cNvGrpSpPr/>
          <p:nvPr/>
        </p:nvGrpSpPr>
        <p:grpSpPr>
          <a:xfrm>
            <a:off x="1012369" y="998315"/>
            <a:ext cx="2969891" cy="3511686"/>
            <a:chOff x="1012370" y="969525"/>
            <a:chExt cx="2969891" cy="3511686"/>
          </a:xfrm>
        </p:grpSpPr>
        <p:sp>
          <p:nvSpPr>
            <p:cNvPr id="4" name="Rectangle 3">
              <a:extLst>
                <a:ext uri="{FF2B5EF4-FFF2-40B4-BE49-F238E27FC236}">
                  <a16:creationId xmlns:a16="http://schemas.microsoft.com/office/drawing/2014/main" id="{369713A4-E1B3-6A8A-A48E-EB97EC487910}"/>
                </a:ext>
                <a:ext uri="{C183D7F6-B498-43B3-948B-1728B52AA6E4}">
                  <adec:decorative xmlns:adec="http://schemas.microsoft.com/office/drawing/2017/decorative" val="1"/>
                </a:ext>
              </a:extLst>
            </p:cNvPr>
            <p:cNvSpPr/>
            <p:nvPr/>
          </p:nvSpPr>
          <p:spPr>
            <a:xfrm>
              <a:off x="1012370" y="969525"/>
              <a:ext cx="2969891" cy="3511686"/>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Hand with money">
              <a:extLst>
                <a:ext uri="{FF2B5EF4-FFF2-40B4-BE49-F238E27FC236}">
                  <a16:creationId xmlns:a16="http://schemas.microsoft.com/office/drawing/2014/main" id="{689C076F-4CE3-0062-B3DC-C0EE2BE61E1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40836" y="1312944"/>
              <a:ext cx="1988959" cy="1988959"/>
            </a:xfrm>
            <a:prstGeom prst="rect">
              <a:avLst/>
            </a:prstGeom>
          </p:spPr>
        </p:pic>
        <p:sp>
          <p:nvSpPr>
            <p:cNvPr id="6" name="TextBox 5">
              <a:extLst>
                <a:ext uri="{FF2B5EF4-FFF2-40B4-BE49-F238E27FC236}">
                  <a16:creationId xmlns:a16="http://schemas.microsoft.com/office/drawing/2014/main" id="{92910C84-83E6-7017-E852-178E0FBE191A}"/>
                </a:ext>
              </a:extLst>
            </p:cNvPr>
            <p:cNvSpPr txBox="1"/>
            <p:nvPr/>
          </p:nvSpPr>
          <p:spPr>
            <a:xfrm>
              <a:off x="1363973" y="3353779"/>
              <a:ext cx="2256815" cy="923330"/>
            </a:xfrm>
            <a:prstGeom prst="rect">
              <a:avLst/>
            </a:prstGeom>
            <a:noFill/>
          </p:spPr>
          <p:txBody>
            <a:bodyPr wrap="square" rtlCol="0">
              <a:spAutoFit/>
            </a:bodyPr>
            <a:lstStyle/>
            <a:p>
              <a:pPr algn="ctr">
                <a:spcBef>
                  <a:spcPts val="1500"/>
                </a:spcBef>
              </a:pPr>
              <a:r>
                <a:rPr lang="en-GB"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Do you get</a:t>
              </a:r>
              <a:br>
                <a:rPr lang="en-GB"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br>
              <a:r>
                <a:rPr lang="en-GB"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regular pocket money?</a:t>
              </a:r>
              <a:endParaRPr lang="en-US" b="1" dirty="0"/>
            </a:p>
          </p:txBody>
        </p:sp>
      </p:grpSp>
      <p:sp>
        <p:nvSpPr>
          <p:cNvPr id="7" name="TextBox 6">
            <a:extLst>
              <a:ext uri="{FF2B5EF4-FFF2-40B4-BE49-F238E27FC236}">
                <a16:creationId xmlns:a16="http://schemas.microsoft.com/office/drawing/2014/main" id="{91002912-81D1-4821-BB3D-90C7162601BE}"/>
              </a:ext>
            </a:extLst>
          </p:cNvPr>
          <p:cNvSpPr txBox="1"/>
          <p:nvPr/>
        </p:nvSpPr>
        <p:spPr>
          <a:xfrm>
            <a:off x="1012369" y="4843293"/>
            <a:ext cx="10651095" cy="1518364"/>
          </a:xfrm>
          <a:prstGeom prst="rect">
            <a:avLst/>
          </a:prstGeom>
          <a:noFill/>
        </p:spPr>
        <p:txBody>
          <a:bodyPr wrap="square" rtlCol="0">
            <a:spAutoFit/>
          </a:bodyPr>
          <a:lstStyle/>
          <a:p>
            <a:pPr>
              <a:spcBef>
                <a:spcPts val="7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Who gives you the money?</a:t>
            </a:r>
            <a:endParaRPr lang="en-US" sz="2100" dirty="0"/>
          </a:p>
          <a:p>
            <a:pPr>
              <a:spcBef>
                <a:spcPts val="7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Family: parents, grandparents, aunts/uncles, relatives. Friends of the family.</a:t>
            </a:r>
            <a:endParaRPr lang="en-GB" sz="21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Bef>
                <a:spcPts val="7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It is always people you know.</a:t>
            </a:r>
            <a:endParaRPr lang="en-GB" sz="21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9" name="Group 8">
            <a:extLst>
              <a:ext uri="{FF2B5EF4-FFF2-40B4-BE49-F238E27FC236}">
                <a16:creationId xmlns:a16="http://schemas.microsoft.com/office/drawing/2014/main" id="{05856888-FFB8-46BF-ED46-3FA3AF3A1933}"/>
              </a:ext>
              <a:ext uri="{C183D7F6-B498-43B3-948B-1728B52AA6E4}">
                <adec:decorative xmlns:adec="http://schemas.microsoft.com/office/drawing/2017/decorative" val="1"/>
              </a:ext>
            </a:extLst>
          </p:cNvPr>
          <p:cNvGrpSpPr/>
          <p:nvPr/>
        </p:nvGrpSpPr>
        <p:grpSpPr>
          <a:xfrm>
            <a:off x="4514329" y="946678"/>
            <a:ext cx="3093396" cy="3511686"/>
            <a:chOff x="4514329" y="969525"/>
            <a:chExt cx="3093396" cy="3511686"/>
          </a:xfrm>
        </p:grpSpPr>
        <p:sp>
          <p:nvSpPr>
            <p:cNvPr id="12" name="Rectangle 11">
              <a:extLst>
                <a:ext uri="{FF2B5EF4-FFF2-40B4-BE49-F238E27FC236}">
                  <a16:creationId xmlns:a16="http://schemas.microsoft.com/office/drawing/2014/main" id="{532B0023-613A-289A-F975-FC29AE76BD14}"/>
                </a:ext>
              </a:extLst>
            </p:cNvPr>
            <p:cNvSpPr/>
            <p:nvPr/>
          </p:nvSpPr>
          <p:spPr>
            <a:xfrm>
              <a:off x="4514329" y="969525"/>
              <a:ext cx="3093396" cy="3511686"/>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ard with money">
              <a:extLst>
                <a:ext uri="{FF2B5EF4-FFF2-40B4-BE49-F238E27FC236}">
                  <a16:creationId xmlns:a16="http://schemas.microsoft.com/office/drawing/2014/main" id="{DAC4BAED-132D-0C64-26DB-C89C158F2681}"/>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068460" y="1302817"/>
              <a:ext cx="1988959" cy="1988959"/>
            </a:xfrm>
            <a:prstGeom prst="rect">
              <a:avLst/>
            </a:prstGeom>
          </p:spPr>
        </p:pic>
        <p:sp>
          <p:nvSpPr>
            <p:cNvPr id="14" name="TextBox 13">
              <a:extLst>
                <a:ext uri="{FF2B5EF4-FFF2-40B4-BE49-F238E27FC236}">
                  <a16:creationId xmlns:a16="http://schemas.microsoft.com/office/drawing/2014/main" id="{5936C92E-DFF1-BBDD-3856-E7736301A8EC}"/>
                </a:ext>
              </a:extLst>
            </p:cNvPr>
            <p:cNvSpPr txBox="1"/>
            <p:nvPr/>
          </p:nvSpPr>
          <p:spPr>
            <a:xfrm>
              <a:off x="4802076" y="3353779"/>
              <a:ext cx="2521724" cy="923330"/>
            </a:xfrm>
            <a:prstGeom prst="rect">
              <a:avLst/>
            </a:prstGeom>
            <a:noFill/>
          </p:spPr>
          <p:txBody>
            <a:bodyPr wrap="square" rtlCol="0">
              <a:spAutoFit/>
            </a:bodyPr>
            <a:lstStyle/>
            <a:p>
              <a:pPr algn="ctr">
                <a:spcBef>
                  <a:spcPts val="1500"/>
                </a:spcBef>
              </a:pPr>
              <a:r>
                <a:rPr lang="en-GB"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Do you get money for your birthday or another celebration?</a:t>
              </a:r>
              <a:endParaRPr lang="en-US" b="1" dirty="0"/>
            </a:p>
          </p:txBody>
        </p:sp>
      </p:grpSp>
      <p:grpSp>
        <p:nvGrpSpPr>
          <p:cNvPr id="15" name="Group 14">
            <a:extLst>
              <a:ext uri="{FF2B5EF4-FFF2-40B4-BE49-F238E27FC236}">
                <a16:creationId xmlns:a16="http://schemas.microsoft.com/office/drawing/2014/main" id="{B4170220-CAC9-34E6-99DF-EC42D87DA57E}"/>
              </a:ext>
              <a:ext uri="{C183D7F6-B498-43B3-948B-1728B52AA6E4}">
                <adec:decorative xmlns:adec="http://schemas.microsoft.com/office/drawing/2017/decorative" val="1"/>
              </a:ext>
            </a:extLst>
          </p:cNvPr>
          <p:cNvGrpSpPr/>
          <p:nvPr/>
        </p:nvGrpSpPr>
        <p:grpSpPr>
          <a:xfrm>
            <a:off x="8055197" y="946678"/>
            <a:ext cx="3093396" cy="3511686"/>
            <a:chOff x="8055197" y="969525"/>
            <a:chExt cx="3093396" cy="3511686"/>
          </a:xfrm>
        </p:grpSpPr>
        <p:sp>
          <p:nvSpPr>
            <p:cNvPr id="16" name="Rectangle 15">
              <a:extLst>
                <a:ext uri="{FF2B5EF4-FFF2-40B4-BE49-F238E27FC236}">
                  <a16:creationId xmlns:a16="http://schemas.microsoft.com/office/drawing/2014/main" id="{D7564295-455E-E4A8-BEC2-7FB1FF5CE166}"/>
                </a:ext>
              </a:extLst>
            </p:cNvPr>
            <p:cNvSpPr/>
            <p:nvPr/>
          </p:nvSpPr>
          <p:spPr>
            <a:xfrm>
              <a:off x="8055197" y="969525"/>
              <a:ext cx="3093396" cy="3511686"/>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Shopping basket">
              <a:extLst>
                <a:ext uri="{FF2B5EF4-FFF2-40B4-BE49-F238E27FC236}">
                  <a16:creationId xmlns:a16="http://schemas.microsoft.com/office/drawing/2014/main" id="{CA6A320E-C5C6-E938-883F-5C07340B04D8}"/>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613453" y="1312944"/>
              <a:ext cx="1988959" cy="1988959"/>
            </a:xfrm>
            <a:prstGeom prst="rect">
              <a:avLst/>
            </a:prstGeom>
          </p:spPr>
        </p:pic>
        <p:sp>
          <p:nvSpPr>
            <p:cNvPr id="18" name="TextBox 17">
              <a:extLst>
                <a:ext uri="{FF2B5EF4-FFF2-40B4-BE49-F238E27FC236}">
                  <a16:creationId xmlns:a16="http://schemas.microsoft.com/office/drawing/2014/main" id="{890BA8A6-566E-7DFE-D385-ADB5CD5BA13C}"/>
                </a:ext>
              </a:extLst>
            </p:cNvPr>
            <p:cNvSpPr txBox="1"/>
            <p:nvPr/>
          </p:nvSpPr>
          <p:spPr>
            <a:xfrm>
              <a:off x="8274069" y="3353779"/>
              <a:ext cx="2655652" cy="923330"/>
            </a:xfrm>
            <a:prstGeom prst="rect">
              <a:avLst/>
            </a:prstGeom>
            <a:noFill/>
          </p:spPr>
          <p:txBody>
            <a:bodyPr wrap="square" rtlCol="0">
              <a:spAutoFit/>
            </a:bodyPr>
            <a:lstStyle/>
            <a:p>
              <a:pPr algn="ctr">
                <a:spcBef>
                  <a:spcPts val="1500"/>
                </a:spcBef>
              </a:pPr>
              <a:r>
                <a:rPr lang="en-GB"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Or does a trusted adult give you money to go to the shop?</a:t>
              </a:r>
              <a:endParaRPr lang="en-US" b="1" dirty="0"/>
            </a:p>
          </p:txBody>
        </p:sp>
      </p:grpSp>
      <p:sp>
        <p:nvSpPr>
          <p:cNvPr id="2" name="Title 1">
            <a:extLst>
              <a:ext uri="{FF2B5EF4-FFF2-40B4-BE49-F238E27FC236}">
                <a16:creationId xmlns:a16="http://schemas.microsoft.com/office/drawing/2014/main" id="{2CA1A5FA-5F08-0854-C4A9-53A5D98F829C}"/>
              </a:ext>
            </a:extLst>
          </p:cNvPr>
          <p:cNvSpPr>
            <a:spLocks noGrp="1"/>
          </p:cNvSpPr>
          <p:nvPr>
            <p:ph type="ctrTitle"/>
          </p:nvPr>
        </p:nvSpPr>
        <p:spPr>
          <a:xfrm>
            <a:off x="1524000" y="-212942"/>
            <a:ext cx="9144000" cy="212942"/>
          </a:xfrm>
        </p:spPr>
        <p:txBody>
          <a:bodyPr anchor="b"/>
          <a:lstStyle/>
          <a:p>
            <a:r>
              <a:rPr lang="en-GB" sz="800" b="0" dirty="0">
                <a:solidFill>
                  <a:schemeClr val="bg1"/>
                </a:solidFill>
              </a:rPr>
              <a:t>Slide 4</a:t>
            </a:r>
          </a:p>
        </p:txBody>
      </p:sp>
    </p:spTree>
    <p:extLst>
      <p:ext uri="{BB962C8B-B14F-4D97-AF65-F5344CB8AC3E}">
        <p14:creationId xmlns:p14="http://schemas.microsoft.com/office/powerpoint/2010/main" val="1893225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FC110A-DEBC-F8FD-2938-9FCEA60E0351}"/>
              </a:ext>
              <a:ext uri="{C183D7F6-B498-43B3-948B-1728B52AA6E4}">
                <adec:decorative xmlns:adec="http://schemas.microsoft.com/office/drawing/2017/decorative" val="1"/>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5</a:t>
            </a:r>
          </a:p>
        </p:txBody>
      </p:sp>
      <p:sp>
        <p:nvSpPr>
          <p:cNvPr id="2" name="Rectangle 1">
            <a:extLst>
              <a:ext uri="{FF2B5EF4-FFF2-40B4-BE49-F238E27FC236}">
                <a16:creationId xmlns:a16="http://schemas.microsoft.com/office/drawing/2014/main" id="{93334CF0-08E3-9F4A-AD2C-A7A6DE348E8E}"/>
              </a:ext>
            </a:extLst>
          </p:cNvPr>
          <p:cNvSpPr/>
          <p:nvPr/>
        </p:nvSpPr>
        <p:spPr>
          <a:xfrm>
            <a:off x="1526115" y="923193"/>
            <a:ext cx="9134757" cy="744166"/>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ts val="1500"/>
              </a:spcBef>
            </a:pPr>
            <a: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How would you feel if someone you didn’t know offered you money?</a:t>
            </a:r>
          </a:p>
        </p:txBody>
      </p:sp>
      <p:sp>
        <p:nvSpPr>
          <p:cNvPr id="8" name="Rectangle 7">
            <a:extLst>
              <a:ext uri="{FF2B5EF4-FFF2-40B4-BE49-F238E27FC236}">
                <a16:creationId xmlns:a16="http://schemas.microsoft.com/office/drawing/2014/main" id="{63F2284C-F39E-5D41-81B3-3D93A8ED9F8D}"/>
              </a:ext>
            </a:extLst>
          </p:cNvPr>
          <p:cNvSpPr/>
          <p:nvPr/>
        </p:nvSpPr>
        <p:spPr>
          <a:xfrm>
            <a:off x="1526115" y="1819892"/>
            <a:ext cx="9134757" cy="1024878"/>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ts val="1500"/>
              </a:spcBef>
            </a:pPr>
            <a: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How would you feel if someone you didn’t know offered you money</a:t>
            </a:r>
            <a:b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br>
            <a: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to look after but then you had to transfer it to someone else?</a:t>
            </a:r>
          </a:p>
        </p:txBody>
      </p:sp>
      <p:sp>
        <p:nvSpPr>
          <p:cNvPr id="3" name="Rectangle 2">
            <a:extLst>
              <a:ext uri="{FF2B5EF4-FFF2-40B4-BE49-F238E27FC236}">
                <a16:creationId xmlns:a16="http://schemas.microsoft.com/office/drawing/2014/main" id="{2D4064B7-F492-CE74-B0A3-51962D63FAB9}"/>
              </a:ext>
            </a:extLst>
          </p:cNvPr>
          <p:cNvSpPr/>
          <p:nvPr/>
        </p:nvSpPr>
        <p:spPr>
          <a:xfrm>
            <a:off x="1526115" y="2997303"/>
            <a:ext cx="9134757" cy="74416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ts val="1500"/>
              </a:spcBef>
            </a:pPr>
            <a: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Would you think that was strange?</a:t>
            </a:r>
          </a:p>
        </p:txBody>
      </p:sp>
      <p:sp>
        <p:nvSpPr>
          <p:cNvPr id="11" name="Rectangle 10">
            <a:extLst>
              <a:ext uri="{FF2B5EF4-FFF2-40B4-BE49-F238E27FC236}">
                <a16:creationId xmlns:a16="http://schemas.microsoft.com/office/drawing/2014/main" id="{EB5DF015-7ABC-0B48-9644-2F868F3D8931}"/>
              </a:ext>
              <a:ext uri="{C183D7F6-B498-43B3-948B-1728B52AA6E4}">
                <adec:decorative xmlns:adec="http://schemas.microsoft.com/office/drawing/2017/decorative" val="0"/>
              </a:ext>
            </a:extLst>
          </p:cNvPr>
          <p:cNvSpPr/>
          <p:nvPr/>
        </p:nvSpPr>
        <p:spPr>
          <a:xfrm>
            <a:off x="1526115" y="3894001"/>
            <a:ext cx="9134757" cy="2040806"/>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ts val="1500"/>
              </a:spcBef>
            </a:pPr>
            <a:r>
              <a:rPr lang="en-GB" sz="3000" b="1" dirty="0">
                <a:solidFill>
                  <a:schemeClr val="bg1"/>
                </a:solidFill>
                <a:latin typeface="Arial" panose="020B0604020202020204" pitchFamily="34" charset="0"/>
                <a:ea typeface="Calibri" panose="020F0502020204030204" pitchFamily="34" charset="0"/>
                <a:cs typeface="Times New Roman" panose="02020603050405020304" pitchFamily="18" charset="0"/>
              </a:rPr>
              <a:t>You’d be right to think it’s strange!</a:t>
            </a:r>
          </a:p>
          <a:p>
            <a:pPr algn="ctr">
              <a:spcBef>
                <a:spcPts val="1500"/>
              </a:spcBef>
            </a:pPr>
            <a:r>
              <a:rPr lang="en-GB" sz="2000" b="1" dirty="0">
                <a:solidFill>
                  <a:schemeClr val="accent6">
                    <a:lumMod val="40000"/>
                    <a:lumOff val="60000"/>
                  </a:schemeClr>
                </a:solidFill>
                <a:latin typeface="Arial" panose="020B0604020202020204" pitchFamily="34" charset="0"/>
                <a:ea typeface="Calibri" panose="020F0502020204030204" pitchFamily="34" charset="0"/>
                <a:cs typeface="Times New Roman" panose="02020603050405020304" pitchFamily="18" charset="0"/>
              </a:rPr>
              <a:t>Someone asking you to accept money on their behalf could be financial exploitation and can turn you into a </a:t>
            </a:r>
            <a:r>
              <a:rPr lang="en-GB" sz="3000" b="1" dirty="0">
                <a:solidFill>
                  <a:schemeClr val="accent6">
                    <a:lumMod val="40000"/>
                    <a:lumOff val="60000"/>
                  </a:schemeClr>
                </a:solidFill>
                <a:latin typeface="Arial" panose="020B0604020202020204" pitchFamily="34" charset="0"/>
                <a:ea typeface="Calibri" panose="020F0502020204030204" pitchFamily="34" charset="0"/>
                <a:cs typeface="Times New Roman" panose="02020603050405020304" pitchFamily="18" charset="0"/>
              </a:rPr>
              <a:t>Money Mule</a:t>
            </a:r>
            <a:r>
              <a:rPr lang="en-GB" sz="2000" b="1" dirty="0">
                <a:solidFill>
                  <a:schemeClr val="accent6">
                    <a:lumMod val="40000"/>
                    <a:lumOff val="60000"/>
                  </a:schemeClr>
                </a:solidFill>
                <a:latin typeface="Arial" panose="020B0604020202020204" pitchFamily="34"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428505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7B599-529E-E947-872C-934512B5CB39}"/>
              </a:ext>
            </a:extLst>
          </p:cNvPr>
          <p:cNvSpPr txBox="1">
            <a:spLocks noGrp="1"/>
          </p:cNvSpPr>
          <p:nvPr>
            <p:ph type="title" idx="4294967295"/>
          </p:nvPr>
        </p:nvSpPr>
        <p:spPr>
          <a:xfrm>
            <a:off x="0" y="741556"/>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This is the story of Stirling</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6" name="TextBox 5">
            <a:extLst>
              <a:ext uri="{FF2B5EF4-FFF2-40B4-BE49-F238E27FC236}">
                <a16:creationId xmlns:a16="http://schemas.microsoft.com/office/drawing/2014/main" id="{A659A432-D5EB-EC41-8424-2CE577DBADC4}"/>
              </a:ext>
            </a:extLst>
          </p:cNvPr>
          <p:cNvSpPr txBox="1"/>
          <p:nvPr/>
        </p:nvSpPr>
        <p:spPr>
          <a:xfrm>
            <a:off x="1499048" y="2976660"/>
            <a:ext cx="4053854" cy="1641475"/>
          </a:xfrm>
          <a:prstGeom prst="rect">
            <a:avLst/>
          </a:prstGeom>
          <a:noFill/>
        </p:spPr>
        <p:txBody>
          <a:bodyPr wrap="square" rtlCol="0">
            <a:spAutoFit/>
          </a:bodyPr>
          <a:lstStyle/>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Stirling is 14 years old.</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He has had online access to his bank account for two years. He’s very proud of this. </a:t>
            </a:r>
            <a:endParaRPr lang="en-GB" sz="21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Boy at desk" descr="Illustration of young person (Stirling) looking at their bank account on a computer. The text on the computer screen reads, Your Bank Account.">
            <a:extLst>
              <a:ext uri="{FF2B5EF4-FFF2-40B4-BE49-F238E27FC236}">
                <a16:creationId xmlns:a16="http://schemas.microsoft.com/office/drawing/2014/main" id="{7D855DA5-6B70-3C43-A0A2-54EC1BD1C7AC}"/>
              </a:ext>
            </a:extLst>
          </p:cNvPr>
          <p:cNvPicPr>
            <a:picLocks noChangeAspect="1"/>
          </p:cNvPicPr>
          <p:nvPr/>
        </p:nvPicPr>
        <p:blipFill>
          <a:blip r:embed="rId2"/>
          <a:stretch>
            <a:fillRect/>
          </a:stretch>
        </p:blipFill>
        <p:spPr>
          <a:xfrm>
            <a:off x="6104739" y="1528231"/>
            <a:ext cx="4588213" cy="4588213"/>
          </a:xfrm>
          <a:prstGeom prst="rect">
            <a:avLst/>
          </a:prstGeom>
        </p:spPr>
      </p:pic>
    </p:spTree>
    <p:extLst>
      <p:ext uri="{BB962C8B-B14F-4D97-AF65-F5344CB8AC3E}">
        <p14:creationId xmlns:p14="http://schemas.microsoft.com/office/powerpoint/2010/main" val="404907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Illustration of a smartphone displaying message from Ritchiexx0098, which reads, do you want to earn some quick and easy money?">
            <a:extLst>
              <a:ext uri="{FF2B5EF4-FFF2-40B4-BE49-F238E27FC236}">
                <a16:creationId xmlns:a16="http://schemas.microsoft.com/office/drawing/2014/main" id="{CCE4D740-E77D-DC40-8619-8CD62D4B7472}"/>
              </a:ext>
            </a:extLst>
          </p:cNvPr>
          <p:cNvPicPr>
            <a:picLocks noChangeAspect="1"/>
          </p:cNvPicPr>
          <p:nvPr/>
        </p:nvPicPr>
        <p:blipFill>
          <a:blip r:embed="rId3">
            <a:alphaModFix/>
            <a:extLst>
              <a:ext uri="{28A0092B-C50C-407E-A947-70E740481C1C}">
                <a14:useLocalDpi xmlns:a14="http://schemas.microsoft.com/office/drawing/2010/main"/>
              </a:ext>
            </a:extLst>
          </a:blip>
          <a:stretch>
            <a:fillRect/>
          </a:stretch>
        </p:blipFill>
        <p:spPr>
          <a:xfrm rot="464303">
            <a:off x="3563140" y="930547"/>
            <a:ext cx="2583096" cy="4988558"/>
          </a:xfrm>
          <a:prstGeom prst="rect">
            <a:avLst/>
          </a:prstGeom>
        </p:spPr>
      </p:pic>
      <p:sp>
        <p:nvSpPr>
          <p:cNvPr id="5" name="TextBox 4">
            <a:extLst>
              <a:ext uri="{FF2B5EF4-FFF2-40B4-BE49-F238E27FC236}">
                <a16:creationId xmlns:a16="http://schemas.microsoft.com/office/drawing/2014/main" id="{DFB7B641-BDEF-CC4A-A8E2-CC2586E667DC}"/>
              </a:ext>
            </a:extLst>
          </p:cNvPr>
          <p:cNvSpPr txBox="1"/>
          <p:nvPr/>
        </p:nvSpPr>
        <p:spPr>
          <a:xfrm>
            <a:off x="6957000" y="1428355"/>
            <a:ext cx="4016026" cy="4093428"/>
          </a:xfrm>
          <a:prstGeom prst="rect">
            <a:avLst/>
          </a:prstGeom>
          <a:noFill/>
        </p:spPr>
        <p:txBody>
          <a:bodyPr wrap="square" rtlCol="0">
            <a:spAutoFit/>
          </a:bodyPr>
          <a:lstStyle/>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Stirling decides to reply and find out more.</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Look! All he’s got to do to make money is accept £1,000 into his bank account.</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Then he just has to take out £900 in cash, and hand it to a person outside the bank. </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And he’ll get to keep £100 – </a:t>
            </a:r>
            <a:r>
              <a:rPr lang="en-GB" sz="2100" b="1" i="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one hundred pounds!</a:t>
            </a:r>
          </a:p>
        </p:txBody>
      </p:sp>
      <p:pic>
        <p:nvPicPr>
          <p:cNvPr id="11" name="Message Do you want">
            <a:extLst>
              <a:ext uri="{FF2B5EF4-FFF2-40B4-BE49-F238E27FC236}">
                <a16:creationId xmlns:a16="http://schemas.microsoft.com/office/drawing/2014/main" id="{91E86960-796B-294F-8DED-46972245731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rot="460925">
            <a:off x="3800676" y="2477638"/>
            <a:ext cx="2068555" cy="2437940"/>
          </a:xfrm>
          <a:prstGeom prst="rect">
            <a:avLst/>
          </a:prstGeom>
        </p:spPr>
      </p:pic>
      <p:sp>
        <p:nvSpPr>
          <p:cNvPr id="6" name="Title 5">
            <a:extLst>
              <a:ext uri="{FF2B5EF4-FFF2-40B4-BE49-F238E27FC236}">
                <a16:creationId xmlns:a16="http://schemas.microsoft.com/office/drawing/2014/main" id="{A659A432-D5EB-EC41-8424-2CE577DBADC4}"/>
              </a:ext>
            </a:extLst>
          </p:cNvPr>
          <p:cNvSpPr txBox="1">
            <a:spLocks noGrp="1"/>
          </p:cNvSpPr>
          <p:nvPr>
            <p:ph type="title" idx="4294967295"/>
          </p:nvPr>
        </p:nvSpPr>
        <p:spPr>
          <a:xfrm>
            <a:off x="1068454" y="1395103"/>
            <a:ext cx="2245514" cy="13849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1500"/>
              </a:spcBef>
              <a:spcAft>
                <a:spcPts val="0"/>
              </a:spcAft>
              <a:buClrTx/>
              <a:buSzTx/>
              <a:buFontTx/>
              <a:buNone/>
              <a:tabLst/>
              <a:defRPr/>
            </a:pPr>
            <a:r>
              <a:rPr kumimoji="0" lang="en-GB" sz="2100" b="1" i="0" u="none" strike="noStrike" kern="1200" cap="none" spc="0" normalizeH="0" baseline="0" noProof="0" dirty="0">
                <a:ln>
                  <a:noFill/>
                </a:ln>
                <a:effectLst/>
                <a:uLnTx/>
                <a:uFillTx/>
                <a:latin typeface="Arial" panose="020B0604020202020204" pitchFamily="34" charset="0"/>
                <a:ea typeface="Calibri" panose="020F0502020204030204" pitchFamily="34" charset="0"/>
                <a:cs typeface="Times New Roman" panose="02020603050405020304" pitchFamily="18" charset="0"/>
              </a:rPr>
              <a:t>A message from a stranger pops up on his social media account.</a:t>
            </a:r>
          </a:p>
        </p:txBody>
      </p:sp>
    </p:spTree>
    <p:extLst>
      <p:ext uri="{BB962C8B-B14F-4D97-AF65-F5344CB8AC3E}">
        <p14:creationId xmlns:p14="http://schemas.microsoft.com/office/powerpoint/2010/main" val="4263723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72E0512-3E18-5246-AA5E-4F2BEFA2F7AE}"/>
              </a:ext>
            </a:extLst>
          </p:cNvPr>
          <p:cNvSpPr txBox="1"/>
          <p:nvPr/>
        </p:nvSpPr>
        <p:spPr>
          <a:xfrm>
            <a:off x="1509852" y="1733046"/>
            <a:ext cx="4556862" cy="3652282"/>
          </a:xfrm>
          <a:prstGeom prst="rect">
            <a:avLst/>
          </a:prstGeom>
          <a:noFill/>
        </p:spPr>
        <p:txBody>
          <a:bodyPr wrap="square">
            <a:spAutoFit/>
          </a:bodyPr>
          <a:lstStyle/>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What could Stirling do with that much money?</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Why might it be tempting for him?</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First of all, he could buy his nana a nice present. She’s always very kind to him. Right now, she’s upset because she lost £2,000 in a nasty scam last week, so he could cheer her up.  </a:t>
            </a:r>
          </a:p>
        </p:txBody>
      </p:sp>
      <p:pic>
        <p:nvPicPr>
          <p:cNvPr id="3" name="Picture 2">
            <a:extLst>
              <a:ext uri="{FF2B5EF4-FFF2-40B4-BE49-F238E27FC236}">
                <a16:creationId xmlns:a16="http://schemas.microsoft.com/office/drawing/2014/main" id="{76A04241-91D6-D047-B4EA-11467E70781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26674" y="1137244"/>
            <a:ext cx="4587247" cy="4587247"/>
          </a:xfrm>
          <a:prstGeom prst="rect">
            <a:avLst/>
          </a:prstGeom>
        </p:spPr>
      </p:pic>
      <p:sp>
        <p:nvSpPr>
          <p:cNvPr id="2" name="Title 1">
            <a:extLst>
              <a:ext uri="{FF2B5EF4-FFF2-40B4-BE49-F238E27FC236}">
                <a16:creationId xmlns:a16="http://schemas.microsoft.com/office/drawing/2014/main" id="{B329CEE1-CC76-622D-3659-271F8E8311A0}"/>
              </a:ext>
            </a:extLst>
          </p:cNvPr>
          <p:cNvSpPr>
            <a:spLocks noGrp="1"/>
          </p:cNvSpPr>
          <p:nvPr>
            <p:ph type="ctrTitle"/>
          </p:nvPr>
        </p:nvSpPr>
        <p:spPr>
          <a:xfrm>
            <a:off x="1524000" y="-288100"/>
            <a:ext cx="9144000" cy="288099"/>
          </a:xfrm>
        </p:spPr>
        <p:txBody>
          <a:bodyPr anchor="b"/>
          <a:lstStyle/>
          <a:p>
            <a:r>
              <a:rPr lang="en-GB" sz="800" b="0" dirty="0">
                <a:solidFill>
                  <a:schemeClr val="bg1"/>
                </a:solidFill>
              </a:rPr>
              <a:t>Slide 10</a:t>
            </a:r>
          </a:p>
        </p:txBody>
      </p:sp>
    </p:spTree>
    <p:extLst>
      <p:ext uri="{BB962C8B-B14F-4D97-AF65-F5344CB8AC3E}">
        <p14:creationId xmlns:p14="http://schemas.microsoft.com/office/powerpoint/2010/main" val="1779533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7AF2EB2-2C22-FE4C-8AB9-6FC4A99836A7}"/>
              </a:ext>
              <a:ext uri="{C183D7F6-B498-43B3-948B-1728B52AA6E4}">
                <adec:decorative xmlns:adec="http://schemas.microsoft.com/office/drawing/2017/decorative" val="1"/>
              </a:ext>
            </a:extLst>
          </p:cNvPr>
          <p:cNvSpPr/>
          <p:nvPr/>
        </p:nvSpPr>
        <p:spPr>
          <a:xfrm>
            <a:off x="963038" y="1585609"/>
            <a:ext cx="10243226" cy="4377446"/>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a:extLst>
              <a:ext uri="{FF2B5EF4-FFF2-40B4-BE49-F238E27FC236}">
                <a16:creationId xmlns:a16="http://schemas.microsoft.com/office/drawing/2014/main" id="{B72E0512-3E18-5246-AA5E-4F2BEFA2F7AE}"/>
              </a:ext>
            </a:extLst>
          </p:cNvPr>
          <p:cNvSpPr txBox="1">
            <a:spLocks noGrp="1"/>
          </p:cNvSpPr>
          <p:nvPr>
            <p:ph type="title" idx="4294967295"/>
          </p:nvPr>
        </p:nvSpPr>
        <p:spPr>
          <a:xfrm>
            <a:off x="0" y="744869"/>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150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Times New Roman" panose="02020603050405020304" pitchFamily="18" charset="0"/>
              </a:rPr>
              <a:t>Let’s remind ourselves about our online safety rules</a:t>
            </a:r>
          </a:p>
        </p:txBody>
      </p:sp>
      <p:sp>
        <p:nvSpPr>
          <p:cNvPr id="6" name="TextBox 5">
            <a:extLst>
              <a:ext uri="{FF2B5EF4-FFF2-40B4-BE49-F238E27FC236}">
                <a16:creationId xmlns:a16="http://schemas.microsoft.com/office/drawing/2014/main" id="{A659A432-D5EB-EC41-8424-2CE577DBADC4}"/>
              </a:ext>
            </a:extLst>
          </p:cNvPr>
          <p:cNvSpPr txBox="1"/>
          <p:nvPr/>
        </p:nvSpPr>
        <p:spPr>
          <a:xfrm>
            <a:off x="1801715" y="1907154"/>
            <a:ext cx="9122447" cy="615553"/>
          </a:xfrm>
          <a:prstGeom prst="rect">
            <a:avLst/>
          </a:prstGeom>
          <a:noFill/>
        </p:spPr>
        <p:txBody>
          <a:bodyPr wrap="square" rtlCol="0">
            <a:spAutoFit/>
          </a:bodyPr>
          <a:lstStyle/>
          <a:p>
            <a:pPr>
              <a:spcBef>
                <a:spcPts val="2000"/>
              </a:spcBef>
            </a:pP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Keep your personal information safe. If you’re chatting online, keep your full name, your password and your home address </a:t>
            </a:r>
            <a:r>
              <a:rPr lang="en-GB" sz="1700" b="1" i="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private</a:t>
            </a: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t>
            </a:r>
          </a:p>
        </p:txBody>
      </p:sp>
      <p:sp>
        <p:nvSpPr>
          <p:cNvPr id="20" name="TextBox 19">
            <a:extLst>
              <a:ext uri="{FF2B5EF4-FFF2-40B4-BE49-F238E27FC236}">
                <a16:creationId xmlns:a16="http://schemas.microsoft.com/office/drawing/2014/main" id="{3FEF4077-6785-CD49-A099-7A7844EABF3F}"/>
              </a:ext>
            </a:extLst>
          </p:cNvPr>
          <p:cNvSpPr txBox="1"/>
          <p:nvPr/>
        </p:nvSpPr>
        <p:spPr>
          <a:xfrm>
            <a:off x="1801715" y="2674329"/>
            <a:ext cx="9122447" cy="615553"/>
          </a:xfrm>
          <a:prstGeom prst="rect">
            <a:avLst/>
          </a:prstGeom>
          <a:noFill/>
        </p:spPr>
        <p:txBody>
          <a:bodyPr wrap="square" rtlCol="0">
            <a:spAutoFit/>
          </a:bodyPr>
          <a:lstStyle/>
          <a:p>
            <a:pPr>
              <a:spcBef>
                <a:spcPts val="2000"/>
              </a:spcBef>
            </a:pP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Keep yourself safe: If someone you only know online asks to meet you, or asks</a:t>
            </a:r>
            <a:b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b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for</a:t>
            </a:r>
            <a:r>
              <a:rPr lang="en-GB" sz="17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a:t>
            </a: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any personal information, do not respond, but tell a trusted adult at once.</a:t>
            </a:r>
          </a:p>
        </p:txBody>
      </p:sp>
      <p:sp>
        <p:nvSpPr>
          <p:cNvPr id="13" name="Oval 12">
            <a:extLst>
              <a:ext uri="{FF2B5EF4-FFF2-40B4-BE49-F238E27FC236}">
                <a16:creationId xmlns:a16="http://schemas.microsoft.com/office/drawing/2014/main" id="{F70734A6-BB0D-9C48-8361-92D9753B1F44}"/>
              </a:ext>
              <a:ext uri="{C183D7F6-B498-43B3-948B-1728B52AA6E4}">
                <adec:decorative xmlns:adec="http://schemas.microsoft.com/office/drawing/2017/decorative" val="1"/>
              </a:ext>
            </a:extLst>
          </p:cNvPr>
          <p:cNvSpPr/>
          <p:nvPr/>
        </p:nvSpPr>
        <p:spPr>
          <a:xfrm>
            <a:off x="1321634" y="1907154"/>
            <a:ext cx="395957" cy="395957"/>
          </a:xfrm>
          <a:prstGeom prst="ellipse">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1</a:t>
            </a:r>
          </a:p>
        </p:txBody>
      </p:sp>
      <p:sp>
        <p:nvSpPr>
          <p:cNvPr id="14" name="Oval 13">
            <a:extLst>
              <a:ext uri="{FF2B5EF4-FFF2-40B4-BE49-F238E27FC236}">
                <a16:creationId xmlns:a16="http://schemas.microsoft.com/office/drawing/2014/main" id="{36DFDB51-2333-7144-B053-401AEC08EFEE}"/>
              </a:ext>
              <a:ext uri="{C183D7F6-B498-43B3-948B-1728B52AA6E4}">
                <adec:decorative xmlns:adec="http://schemas.microsoft.com/office/drawing/2017/decorative" val="1"/>
              </a:ext>
            </a:extLst>
          </p:cNvPr>
          <p:cNvSpPr/>
          <p:nvPr/>
        </p:nvSpPr>
        <p:spPr>
          <a:xfrm>
            <a:off x="1321634" y="2663425"/>
            <a:ext cx="395957" cy="395957"/>
          </a:xfrm>
          <a:prstGeom prst="ellipse">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2</a:t>
            </a:r>
          </a:p>
        </p:txBody>
      </p:sp>
      <p:sp>
        <p:nvSpPr>
          <p:cNvPr id="15" name="Oval 14">
            <a:extLst>
              <a:ext uri="{FF2B5EF4-FFF2-40B4-BE49-F238E27FC236}">
                <a16:creationId xmlns:a16="http://schemas.microsoft.com/office/drawing/2014/main" id="{376B38B0-FD9E-EF41-A76D-86531D619EF4}"/>
              </a:ext>
              <a:ext uri="{C183D7F6-B498-43B3-948B-1728B52AA6E4}">
                <adec:decorative xmlns:adec="http://schemas.microsoft.com/office/drawing/2017/decorative" val="1"/>
              </a:ext>
            </a:extLst>
          </p:cNvPr>
          <p:cNvSpPr/>
          <p:nvPr/>
        </p:nvSpPr>
        <p:spPr>
          <a:xfrm>
            <a:off x="1321634" y="3426571"/>
            <a:ext cx="395957" cy="395957"/>
          </a:xfrm>
          <a:prstGeom prst="ellipse">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3</a:t>
            </a:r>
          </a:p>
        </p:txBody>
      </p:sp>
      <p:sp>
        <p:nvSpPr>
          <p:cNvPr id="16" name="Oval 15">
            <a:extLst>
              <a:ext uri="{FF2B5EF4-FFF2-40B4-BE49-F238E27FC236}">
                <a16:creationId xmlns:a16="http://schemas.microsoft.com/office/drawing/2014/main" id="{AA013F13-0DF2-3F49-B94C-ACA0F7FBCEB3}"/>
              </a:ext>
              <a:ext uri="{C183D7F6-B498-43B3-948B-1728B52AA6E4}">
                <adec:decorative xmlns:adec="http://schemas.microsoft.com/office/drawing/2017/decorative" val="1"/>
              </a:ext>
            </a:extLst>
          </p:cNvPr>
          <p:cNvSpPr/>
          <p:nvPr/>
        </p:nvSpPr>
        <p:spPr>
          <a:xfrm>
            <a:off x="1321634" y="4203467"/>
            <a:ext cx="395957" cy="395957"/>
          </a:xfrm>
          <a:prstGeom prst="ellipse">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4</a:t>
            </a:r>
          </a:p>
        </p:txBody>
      </p:sp>
      <p:sp>
        <p:nvSpPr>
          <p:cNvPr id="17" name="Oval 16">
            <a:extLst>
              <a:ext uri="{FF2B5EF4-FFF2-40B4-BE49-F238E27FC236}">
                <a16:creationId xmlns:a16="http://schemas.microsoft.com/office/drawing/2014/main" id="{D8D772DC-E7EF-DF4D-B456-ABF75742F12D}"/>
              </a:ext>
              <a:ext uri="{C183D7F6-B498-43B3-948B-1728B52AA6E4}">
                <adec:decorative xmlns:adec="http://schemas.microsoft.com/office/drawing/2017/decorative" val="1"/>
              </a:ext>
            </a:extLst>
          </p:cNvPr>
          <p:cNvSpPr/>
          <p:nvPr/>
        </p:nvSpPr>
        <p:spPr>
          <a:xfrm>
            <a:off x="1321634" y="4994115"/>
            <a:ext cx="395957" cy="395957"/>
          </a:xfrm>
          <a:prstGeom prst="ellipse">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5</a:t>
            </a:r>
          </a:p>
        </p:txBody>
      </p:sp>
      <p:sp>
        <p:nvSpPr>
          <p:cNvPr id="19" name="TextBox 18">
            <a:extLst>
              <a:ext uri="{FF2B5EF4-FFF2-40B4-BE49-F238E27FC236}">
                <a16:creationId xmlns:a16="http://schemas.microsoft.com/office/drawing/2014/main" id="{B64755C2-83D4-7C45-B09B-D3FB5F1508FF}"/>
              </a:ext>
            </a:extLst>
          </p:cNvPr>
          <p:cNvSpPr txBox="1"/>
          <p:nvPr/>
        </p:nvSpPr>
        <p:spPr>
          <a:xfrm>
            <a:off x="1801715" y="3461471"/>
            <a:ext cx="9122447" cy="615553"/>
          </a:xfrm>
          <a:prstGeom prst="rect">
            <a:avLst/>
          </a:prstGeom>
          <a:noFill/>
        </p:spPr>
        <p:txBody>
          <a:bodyPr wrap="square" rtlCol="0">
            <a:spAutoFit/>
          </a:bodyPr>
          <a:lstStyle/>
          <a:p>
            <a:pPr>
              <a:spcBef>
                <a:spcPts val="2000"/>
              </a:spcBef>
            </a:pP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Think carefully before you click on or open something online. </a:t>
            </a:r>
            <a:r>
              <a:rPr lang="en-GB" sz="17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Do not open anything if you are not sure who the person is or what they’ve sent you.</a:t>
            </a:r>
            <a:endPar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endParaRPr>
          </a:p>
        </p:txBody>
      </p:sp>
      <p:sp>
        <p:nvSpPr>
          <p:cNvPr id="21" name="TextBox 20">
            <a:extLst>
              <a:ext uri="{FF2B5EF4-FFF2-40B4-BE49-F238E27FC236}">
                <a16:creationId xmlns:a16="http://schemas.microsoft.com/office/drawing/2014/main" id="{CCE110B0-E6CF-EC4C-91E0-B90CC9B0B009}"/>
              </a:ext>
            </a:extLst>
          </p:cNvPr>
          <p:cNvSpPr txBox="1"/>
          <p:nvPr/>
        </p:nvSpPr>
        <p:spPr>
          <a:xfrm>
            <a:off x="1801715" y="5015055"/>
            <a:ext cx="9122447" cy="615553"/>
          </a:xfrm>
          <a:prstGeom prst="rect">
            <a:avLst/>
          </a:prstGeom>
          <a:noFill/>
        </p:spPr>
        <p:txBody>
          <a:bodyPr wrap="square" rtlCol="0">
            <a:spAutoFit/>
          </a:bodyPr>
          <a:lstStyle/>
          <a:p>
            <a:pPr>
              <a:spcBef>
                <a:spcPts val="2000"/>
              </a:spcBef>
            </a:pP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 trusted adult can be: a teacher, a teaching assistant, the school safeguarding lead,</a:t>
            </a:r>
            <a:b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b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or a parent/carer at home.</a:t>
            </a:r>
          </a:p>
        </p:txBody>
      </p:sp>
      <p:sp>
        <p:nvSpPr>
          <p:cNvPr id="22" name="TextBox 21">
            <a:extLst>
              <a:ext uri="{FF2B5EF4-FFF2-40B4-BE49-F238E27FC236}">
                <a16:creationId xmlns:a16="http://schemas.microsoft.com/office/drawing/2014/main" id="{7A432DA0-9D56-D549-ADC3-62038B1C2222}"/>
              </a:ext>
            </a:extLst>
          </p:cNvPr>
          <p:cNvSpPr txBox="1"/>
          <p:nvPr/>
        </p:nvSpPr>
        <p:spPr>
          <a:xfrm>
            <a:off x="1801715" y="4233310"/>
            <a:ext cx="9122447" cy="615553"/>
          </a:xfrm>
          <a:prstGeom prst="rect">
            <a:avLst/>
          </a:prstGeom>
          <a:noFill/>
        </p:spPr>
        <p:txBody>
          <a:bodyPr wrap="square" rtlCol="0">
            <a:spAutoFit/>
          </a:bodyPr>
          <a:lstStyle/>
          <a:p>
            <a:pPr>
              <a:spcBef>
                <a:spcPts val="2000"/>
              </a:spcBef>
            </a:pP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Tell a trusted adult if something or someone ever makes you feel upset, worried</a:t>
            </a:r>
            <a:b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b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or confused.</a:t>
            </a:r>
          </a:p>
        </p:txBody>
      </p:sp>
    </p:spTree>
    <p:extLst>
      <p:ext uri="{BB962C8B-B14F-4D97-AF65-F5344CB8AC3E}">
        <p14:creationId xmlns:p14="http://schemas.microsoft.com/office/powerpoint/2010/main" val="841991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4" grpId="0" animBg="1"/>
      <p:bldP spid="15" grpId="0" animBg="1"/>
      <p:bldP spid="16" grpId="0" animBg="1"/>
      <p:bldP spid="17" grpId="0" animBg="1"/>
      <p:bldP spid="19" grpId="0"/>
      <p:bldP spid="21" grpId="0"/>
      <p:bldP spid="2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7896</TotalTime>
  <Words>3849</Words>
  <Application>Microsoft Macintosh PowerPoint</Application>
  <PresentationFormat>Widescreen</PresentationFormat>
  <Paragraphs>323</Paragraphs>
  <Slides>39</Slides>
  <Notes>26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39</vt:i4>
      </vt:variant>
    </vt:vector>
  </HeadingPairs>
  <TitlesOfParts>
    <vt:vector size="44" baseType="lpstr">
      <vt:lpstr>Arial</vt:lpstr>
      <vt:lpstr>Arial Black</vt:lpstr>
      <vt:lpstr>Calibri</vt:lpstr>
      <vt:lpstr>Office Theme</vt:lpstr>
      <vt:lpstr>Custom Design</vt:lpstr>
      <vt:lpstr>Money Mules</vt:lpstr>
      <vt:lpstr>PSHE</vt:lpstr>
      <vt:lpstr>New Words</vt:lpstr>
      <vt:lpstr>Slide 4</vt:lpstr>
      <vt:lpstr>Slide 5</vt:lpstr>
      <vt:lpstr>This is the story of Stirling</vt:lpstr>
      <vt:lpstr>A message from a stranger pops up on his social media account.</vt:lpstr>
      <vt:lpstr>Slide 10</vt:lpstr>
      <vt:lpstr>Let’s remind ourselves about our online safety rules</vt:lpstr>
      <vt:lpstr>What do you think Stirling should do?</vt:lpstr>
      <vt:lpstr>Slide 11</vt:lpstr>
      <vt:lpstr>Slide 12</vt:lpstr>
      <vt:lpstr>Slide 13</vt:lpstr>
      <vt:lpstr>Malini’s story</vt:lpstr>
      <vt:lpstr>Slide 15</vt:lpstr>
      <vt:lpstr>Malini asks Stirling where the money had come from.</vt:lpstr>
      <vt:lpstr>Slide 17</vt:lpstr>
      <vt:lpstr>Slide 18</vt:lpstr>
      <vt:lpstr>This is what could have happened if Stirling was tricked into becoming a money mule:</vt:lpstr>
      <vt:lpstr>Stirling’s message</vt:lpstr>
      <vt:lpstr>Slide 21</vt:lpstr>
      <vt:lpstr>Slide 22</vt:lpstr>
      <vt:lpstr>Slide 23</vt:lpstr>
      <vt:lpstr>Stirling’s message to you</vt:lpstr>
      <vt:lpstr>Online Safety </vt:lpstr>
      <vt:lpstr>Slide 26</vt:lpstr>
      <vt:lpstr>English</vt:lpstr>
      <vt:lpstr>Write or act out your own story based on this narrative.</vt:lpstr>
      <vt:lpstr>To prepare your own story based on this narrative, let’s begin by looking at the characters.</vt:lpstr>
      <vt:lpstr>Words that describe Stirling’s character</vt:lpstr>
      <vt:lpstr>Words that describe Malini’s character </vt:lpstr>
      <vt:lpstr>Words that describe Stirling’s Nana’s character</vt:lpstr>
      <vt:lpstr>Slide 33</vt:lpstr>
      <vt:lpstr>Slide 34</vt:lpstr>
      <vt:lpstr>Art and Design</vt:lpstr>
      <vt:lpstr>Slide 36</vt:lpstr>
      <vt:lpstr>Extension Activity Make an assembly presentation</vt:lpstr>
      <vt:lpstr>Slide 38</vt:lpstr>
      <vt:lpstr>Slide 39</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856</cp:revision>
  <dcterms:created xsi:type="dcterms:W3CDTF">2021-01-11T17:47:06Z</dcterms:created>
  <dcterms:modified xsi:type="dcterms:W3CDTF">2026-05-07T08:27:59Z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92f01a9-cdae-46d8-b7db-376e33119417_Enabled">
    <vt:lpwstr>true</vt:lpwstr>
  </property>
  <property fmtid="{D5CDD505-2E9C-101B-9397-08002B2CF9AE}" pid="3" name="MSIP_Label_c92f01a9-cdae-46d8-b7db-376e33119417_SetDate">
    <vt:lpwstr>2024-04-26T09:04:14Z</vt:lpwstr>
  </property>
  <property fmtid="{D5CDD505-2E9C-101B-9397-08002B2CF9AE}" pid="4" name="MSIP_Label_c92f01a9-cdae-46d8-b7db-376e33119417_Method">
    <vt:lpwstr>Standard</vt:lpwstr>
  </property>
  <property fmtid="{D5CDD505-2E9C-101B-9397-08002B2CF9AE}" pid="5" name="MSIP_Label_c92f01a9-cdae-46d8-b7db-376e33119417_Name">
    <vt:lpwstr>Internal - UK Finance</vt:lpwstr>
  </property>
  <property fmtid="{D5CDD505-2E9C-101B-9397-08002B2CF9AE}" pid="6" name="MSIP_Label_c92f01a9-cdae-46d8-b7db-376e33119417_SiteId">
    <vt:lpwstr>70e4dd2e-aab7-4c6a-a882-3b6e7a39663e</vt:lpwstr>
  </property>
  <property fmtid="{D5CDD505-2E9C-101B-9397-08002B2CF9AE}" pid="7" name="MSIP_Label_c92f01a9-cdae-46d8-b7db-376e33119417_ActionId">
    <vt:lpwstr>120520db-bb16-4bd2-9272-3644b79165e3</vt:lpwstr>
  </property>
  <property fmtid="{D5CDD505-2E9C-101B-9397-08002B2CF9AE}" pid="8" name="MSIP_Label_c92f01a9-cdae-46d8-b7db-376e33119417_ContentBits">
    <vt:lpwstr>0</vt:lpwstr>
  </property>
</Properties>
</file>