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9" r:id="rId5"/>
  </p:sldMasterIdLst>
  <p:notesMasterIdLst>
    <p:notesMasterId r:id="rId53"/>
  </p:notesMasterIdLst>
  <p:sldIdLst>
    <p:sldId id="256" r:id="rId6"/>
    <p:sldId id="257" r:id="rId7"/>
    <p:sldId id="258" r:id="rId8"/>
    <p:sldId id="296" r:id="rId9"/>
    <p:sldId id="259" r:id="rId10"/>
    <p:sldId id="298" r:id="rId11"/>
    <p:sldId id="299" r:id="rId12"/>
    <p:sldId id="305" r:id="rId13"/>
    <p:sldId id="260" r:id="rId14"/>
    <p:sldId id="300" r:id="rId15"/>
    <p:sldId id="261" r:id="rId16"/>
    <p:sldId id="303" r:id="rId17"/>
    <p:sldId id="302" r:id="rId18"/>
    <p:sldId id="262" r:id="rId19"/>
    <p:sldId id="263" r:id="rId20"/>
    <p:sldId id="304" r:id="rId21"/>
    <p:sldId id="264" r:id="rId22"/>
    <p:sldId id="306" r:id="rId23"/>
    <p:sldId id="265" r:id="rId24"/>
    <p:sldId id="266" r:id="rId25"/>
    <p:sldId id="308" r:id="rId26"/>
    <p:sldId id="267" r:id="rId27"/>
    <p:sldId id="268" r:id="rId28"/>
    <p:sldId id="309" r:id="rId29"/>
    <p:sldId id="269" r:id="rId30"/>
    <p:sldId id="270" r:id="rId31"/>
    <p:sldId id="271" r:id="rId32"/>
    <p:sldId id="272" r:id="rId33"/>
    <p:sldId id="310" r:id="rId34"/>
    <p:sldId id="273" r:id="rId35"/>
    <p:sldId id="274" r:id="rId36"/>
    <p:sldId id="275" r:id="rId37"/>
    <p:sldId id="279" r:id="rId38"/>
    <p:sldId id="280" r:id="rId39"/>
    <p:sldId id="281" r:id="rId40"/>
    <p:sldId id="282" r:id="rId41"/>
    <p:sldId id="283" r:id="rId42"/>
    <p:sldId id="284" r:id="rId43"/>
    <p:sldId id="314" r:id="rId44"/>
    <p:sldId id="316" r:id="rId45"/>
    <p:sldId id="289" r:id="rId46"/>
    <p:sldId id="290" r:id="rId47"/>
    <p:sldId id="291" r:id="rId48"/>
    <p:sldId id="311" r:id="rId49"/>
    <p:sldId id="313" r:id="rId50"/>
    <p:sldId id="312" r:id="rId51"/>
    <p:sldId id="294" r:id="rId52"/>
  </p:sldIdLst>
  <p:sldSz cx="12192000" cy="6858000"/>
  <p:notesSz cx="6858000" cy="9144000"/>
  <p:embeddedFontLst>
    <p:embeddedFont>
      <p:font typeface="Arial Black" panose="020B0A04020102020204" pitchFamily="3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914" userDrawn="1">
          <p15:clr>
            <a:srgbClr val="A4A3A4"/>
          </p15:clr>
        </p15:guide>
        <p15:guide id="2" pos="5700" userDrawn="1">
          <p15:clr>
            <a:srgbClr val="A4A3A4"/>
          </p15:clr>
        </p15:guide>
        <p15:guide id="3" pos="6947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6" orient="horz" pos="2818" userDrawn="1">
          <p15:clr>
            <a:srgbClr val="A4A3A4"/>
          </p15:clr>
        </p15:guide>
        <p15:guide id="7" orient="horz" pos="1457" userDrawn="1">
          <p15:clr>
            <a:srgbClr val="A4A3A4"/>
          </p15:clr>
        </p15:guide>
        <p15:guide id="8" orient="horz" pos="1706" userDrawn="1">
          <p15:clr>
            <a:srgbClr val="A4A3A4"/>
          </p15:clr>
        </p15:guide>
        <p15:guide id="9" orient="horz" pos="2387" userDrawn="1">
          <p15:clr>
            <a:srgbClr val="A4A3A4"/>
          </p15:clr>
        </p15:guide>
        <p15:guide id="10" orient="horz" pos="34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0" roundtripDataSignature="AMtx7mg9u0P8TP95jfZcONTFyOk7P0jyg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F8A90F-0401-0147-7297-98AE5C18547C}" name="Phil Bird" initials="PB" userId="S::Phil@familyandeducation.co.uk::f0812916-dbf2-483e-b7c8-d0de0debe7c3" providerId="AD"/>
  <p188:author id="{E1D7C21B-DCC6-02A9-8768-18299A3DDFC0}" name="sandra moyes" initials="sm" userId="51730e4c8b6325fc" providerId="Windows Live"/>
  <p188:author id="{FCD55321-1981-DBC7-9A12-102A12C9E18C}" name="Branwen Gwyn" initials="BG" userId="dbb575696a1061e3" providerId="Windows Live"/>
  <p188:author id="{B799E970-6A53-DDB3-9FA0-9C4EC30EA4A5}" name="Sarah Sinden" initials="SS" userId="S::sarah.sinden@ukfinance.org.uk::73372cf1-a99c-4830-ac63-54dc8d3bb0e7" providerId="AD"/>
  <p188:author id="{E6497E8B-1F93-BAC3-99CE-1B8335CFE1AE}" name="Sara Maslin" initials="SM" userId="982d4e009d589f26" providerId="Windows Live"/>
  <p188:author id="{B6B453C9-3DBD-4370-BB6C-B110C9969DB9}" name="Giles Mason" initials="GM" userId="S::giles.mason@ukfinance.org.uk::beb48385-d70d-47d8-9bce-16786748eb9b" providerId="AD"/>
  <p188:author id="{BB6513E7-7475-9995-A0F3-C2CA8BF6CE4A}" name="eleri stedman" initials="es" userId="1a31ea0bf871d170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FFF9DF"/>
    <a:srgbClr val="FFE785"/>
    <a:srgbClr val="941B80"/>
    <a:srgbClr val="39A935"/>
    <a:srgbClr val="DF2129"/>
    <a:srgbClr val="3BBDE1"/>
    <a:srgbClr val="F29136"/>
    <a:srgbClr val="FFCF0C"/>
    <a:srgbClr val="E1CF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D696B0E-8D6F-4E9B-B840-5AA71D359990}">
  <a:tblStyle styleId="{AD696B0E-8D6F-4E9B-B840-5AA71D35999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28" autoAdjust="0"/>
    <p:restoredTop sz="89714" autoAdjust="0"/>
  </p:normalViewPr>
  <p:slideViewPr>
    <p:cSldViewPr snapToGrid="0">
      <p:cViewPr varScale="1">
        <p:scale>
          <a:sx n="74" d="100"/>
          <a:sy n="74" d="100"/>
        </p:scale>
        <p:origin x="1464" y="86"/>
      </p:cViewPr>
      <p:guideLst>
        <p:guide pos="914"/>
        <p:guide pos="5700"/>
        <p:guide pos="6947"/>
        <p:guide orient="horz" pos="414"/>
        <p:guide orient="horz" pos="2818"/>
        <p:guide orient="horz" pos="1457"/>
        <p:guide orient="horz" pos="1706"/>
        <p:guide orient="horz" pos="2387"/>
        <p:guide orient="horz" pos="3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57" d="100"/>
          <a:sy n="157" d="100"/>
        </p:scale>
        <p:origin x="4296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font" Target="fonts/font2.fntdata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1.fntdata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customschemas.google.com/relationships/presentationmetadata" Target="metadata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2800" u="sng" dirty="0"/>
              <a:t>Trafodaeth Dosbarth</a:t>
            </a:r>
          </a:p>
          <a:p>
            <a:r>
              <a:rPr lang="en-GB" sz="1800" dirty="0"/>
              <a:t>Mae'r plant </a:t>
            </a:r>
            <a:r>
              <a:rPr lang="en-GB" sz="1800" dirty="0" err="1"/>
              <a:t>yn</a:t>
            </a:r>
            <a:r>
              <a:rPr lang="en-GB" sz="1800" dirty="0"/>
              <a:t> </a:t>
            </a:r>
            <a:r>
              <a:rPr lang="en-GB" sz="1800" dirty="0" err="1"/>
              <a:t>trafod</a:t>
            </a:r>
            <a:r>
              <a:rPr lang="en-GB" sz="1800" dirty="0"/>
              <a:t> </a:t>
            </a:r>
            <a:r>
              <a:rPr lang="en-GB" sz="1800" dirty="0" err="1"/>
              <a:t>pwy</a:t>
            </a:r>
            <a:r>
              <a:rPr lang="en-GB" sz="1800" dirty="0"/>
              <a:t> </a:t>
            </a:r>
            <a:r>
              <a:rPr lang="en-GB" sz="1800" dirty="0" err="1"/>
              <a:t>sy'n</a:t>
            </a:r>
            <a:r>
              <a:rPr lang="en-GB" sz="1800" dirty="0"/>
              <a:t> </a:t>
            </a:r>
            <a:r>
              <a:rPr lang="en-GB" sz="1800" dirty="0" err="1"/>
              <a:t>rhoi</a:t>
            </a:r>
            <a:r>
              <a:rPr lang="en-GB" sz="1800" dirty="0"/>
              <a:t> </a:t>
            </a:r>
            <a:r>
              <a:rPr lang="en-GB" sz="1800" dirty="0" err="1"/>
              <a:t>arian</a:t>
            </a:r>
            <a:r>
              <a:rPr lang="en-GB" sz="1800" dirty="0"/>
              <a:t> </a:t>
            </a:r>
            <a:r>
              <a:rPr lang="en-GB" sz="1800" dirty="0" err="1"/>
              <a:t>iddyn</a:t>
            </a:r>
            <a:r>
              <a:rPr lang="en-GB" sz="1800" dirty="0"/>
              <a:t> </a:t>
            </a:r>
            <a:r>
              <a:rPr lang="en-GB" sz="1800" dirty="0" err="1"/>
              <a:t>nhw</a:t>
            </a:r>
            <a:r>
              <a:rPr lang="en-GB" sz="1800" dirty="0"/>
              <a:t>.</a:t>
            </a:r>
          </a:p>
          <a:p>
            <a:r>
              <a:rPr lang="en-GB" sz="1800" dirty="0"/>
              <a:t>DS: Yn </a:t>
            </a:r>
            <a:r>
              <a:rPr lang="en-GB" sz="1800" dirty="0" err="1"/>
              <a:t>dibynnu</a:t>
            </a:r>
            <a:r>
              <a:rPr lang="en-GB" sz="1800" dirty="0"/>
              <a:t> </a:t>
            </a:r>
            <a:r>
              <a:rPr lang="en-GB" sz="1800" dirty="0" err="1"/>
              <a:t>ar</a:t>
            </a:r>
            <a:r>
              <a:rPr lang="en-GB" sz="1800" dirty="0"/>
              <a:t> y </a:t>
            </a:r>
            <a:r>
              <a:rPr lang="en-GB" sz="1800" dirty="0" err="1"/>
              <a:t>dosbarth</a:t>
            </a:r>
            <a:r>
              <a:rPr lang="en-GB" sz="1800" dirty="0"/>
              <a:t>, </a:t>
            </a:r>
            <a:r>
              <a:rPr lang="en-GB" sz="1800" dirty="0" err="1"/>
              <a:t>efallai</a:t>
            </a:r>
            <a:r>
              <a:rPr lang="en-GB" sz="1800" dirty="0"/>
              <a:t> y </a:t>
            </a:r>
            <a:r>
              <a:rPr lang="en-GB" sz="1800" dirty="0" err="1"/>
              <a:t>bydd</a:t>
            </a:r>
            <a:r>
              <a:rPr lang="en-GB" sz="1800" dirty="0"/>
              <a:t> </a:t>
            </a:r>
            <a:r>
              <a:rPr lang="en-GB" sz="1800" dirty="0" err="1"/>
              <a:t>angen</a:t>
            </a:r>
            <a:r>
              <a:rPr lang="en-GB" sz="1800" dirty="0"/>
              <a:t> </a:t>
            </a:r>
            <a:r>
              <a:rPr lang="en-GB" sz="1800" dirty="0" err="1"/>
              <a:t>i</a:t>
            </a:r>
            <a:r>
              <a:rPr lang="en-GB" sz="1800" dirty="0"/>
              <a:t> </a:t>
            </a:r>
            <a:r>
              <a:rPr lang="en-GB" sz="1800" dirty="0" err="1"/>
              <a:t>athrawon</a:t>
            </a:r>
            <a:r>
              <a:rPr lang="en-GB" sz="1800" dirty="0"/>
              <a:t> fod </a:t>
            </a:r>
            <a:r>
              <a:rPr lang="en-GB" sz="1800" dirty="0" err="1"/>
              <a:t>yn</a:t>
            </a:r>
            <a:r>
              <a:rPr lang="en-GB" sz="1800" dirty="0"/>
              <a:t> </a:t>
            </a:r>
            <a:r>
              <a:rPr lang="en-GB" sz="1800" dirty="0" err="1"/>
              <a:t>sensitif</a:t>
            </a:r>
            <a:r>
              <a:rPr lang="en-GB" sz="1800" dirty="0"/>
              <a:t>. </a:t>
            </a:r>
            <a:r>
              <a:rPr lang="en-GB" sz="1800" dirty="0" err="1"/>
              <a:t>Nid</a:t>
            </a:r>
            <a:r>
              <a:rPr lang="en-GB" sz="1800" dirty="0"/>
              <a:t> </a:t>
            </a:r>
            <a:r>
              <a:rPr lang="en-GB" sz="1800" dirty="0" err="1"/>
              <a:t>yw</a:t>
            </a:r>
            <a:r>
              <a:rPr lang="en-GB" sz="1800" dirty="0"/>
              <a:t> </a:t>
            </a:r>
            <a:r>
              <a:rPr lang="en-GB" sz="1800" dirty="0" err="1"/>
              <a:t>pob</a:t>
            </a:r>
            <a:r>
              <a:rPr lang="en-GB" sz="1800" dirty="0"/>
              <a:t> </a:t>
            </a:r>
            <a:r>
              <a:rPr lang="en-GB" sz="1800" dirty="0" err="1"/>
              <a:t>plentyn</a:t>
            </a:r>
            <a:r>
              <a:rPr lang="en-GB" sz="1800" dirty="0"/>
              <a:t> o </a:t>
            </a:r>
            <a:r>
              <a:rPr lang="en-GB" sz="1800" dirty="0" err="1"/>
              <a:t>reidrwydd</a:t>
            </a:r>
            <a:r>
              <a:rPr lang="en-GB" sz="1800" dirty="0"/>
              <a:t> </a:t>
            </a:r>
            <a:r>
              <a:rPr lang="en-GB" sz="1800" dirty="0" err="1"/>
              <a:t>yn</a:t>
            </a:r>
            <a:r>
              <a:rPr lang="en-GB" sz="1800" dirty="0"/>
              <a:t> </a:t>
            </a:r>
            <a:r>
              <a:rPr lang="en-GB" sz="1800" dirty="0" err="1"/>
              <a:t>cael</a:t>
            </a:r>
            <a:r>
              <a:rPr lang="en-GB" sz="1800" dirty="0"/>
              <a:t> </a:t>
            </a:r>
            <a:r>
              <a:rPr lang="en-GB" sz="1800" dirty="0" err="1"/>
              <a:t>arian</a:t>
            </a:r>
            <a:r>
              <a:rPr lang="en-GB" sz="1800" dirty="0"/>
              <a:t> </a:t>
            </a:r>
            <a:r>
              <a:rPr lang="en-GB" sz="1800" dirty="0" err="1"/>
              <a:t>poced</a:t>
            </a:r>
            <a:endParaRPr lang="en-GB" sz="1800" dirty="0"/>
          </a:p>
        </p:txBody>
      </p:sp>
      <p:sp>
        <p:nvSpPr>
          <p:cNvPr id="212" name="Google Shape;21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2225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Trafodaeth </a:t>
            </a:r>
            <a:r>
              <a:rPr lang="en-GB" u="sng" dirty="0" err="1"/>
              <a:t>dosbarth</a:t>
            </a:r>
            <a:r>
              <a:rPr lang="en-GB" u="sng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/>
              <a:t>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arwain</a:t>
            </a:r>
            <a:r>
              <a:rPr lang="en-GB" u="none" dirty="0"/>
              <a:t> y </a:t>
            </a:r>
            <a:r>
              <a:rPr lang="en-GB" u="none" dirty="0" err="1"/>
              <a:t>drafodaeth</a:t>
            </a:r>
            <a:r>
              <a:rPr lang="en-GB" u="none" dirty="0"/>
              <a:t> </a:t>
            </a:r>
            <a:r>
              <a:rPr lang="en-GB" u="none" dirty="0" err="1"/>
              <a:t>os</a:t>
            </a:r>
            <a:r>
              <a:rPr lang="en-GB" u="none" dirty="0"/>
              <a:t> </a:t>
            </a:r>
            <a:r>
              <a:rPr lang="en-GB" u="none" dirty="0" err="1"/>
              <a:t>oes</a:t>
            </a:r>
            <a:r>
              <a:rPr lang="en-GB" u="none" dirty="0"/>
              <a:t> </a:t>
            </a:r>
            <a:r>
              <a:rPr lang="en-GB" u="none" dirty="0" err="1"/>
              <a:t>angen</a:t>
            </a:r>
            <a:r>
              <a:rPr lang="en-GB" u="none" dirty="0"/>
              <a:t>.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ysgogi'r</a:t>
            </a:r>
            <a:r>
              <a:rPr lang="en-GB" u="none" dirty="0"/>
              <a:t> plant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feddwl</a:t>
            </a:r>
            <a:r>
              <a:rPr lang="en-GB" u="none" dirty="0"/>
              <a:t> </a:t>
            </a:r>
            <a:r>
              <a:rPr lang="en-GB" u="none" dirty="0" err="1"/>
              <a:t>ei</a:t>
            </a:r>
            <a:r>
              <a:rPr lang="en-GB" u="none" dirty="0"/>
              <a:t> fod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rhyfedd</a:t>
            </a:r>
            <a:r>
              <a:rPr lang="en-GB" u="none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 err="1"/>
              <a:t>Nesaf</a:t>
            </a:r>
            <a:r>
              <a:rPr lang="en-GB" u="none" dirty="0"/>
              <a:t>: Yr </a:t>
            </a:r>
            <a:r>
              <a:rPr lang="en-GB" u="none" dirty="0" err="1"/>
              <a:t>athro’n</a:t>
            </a:r>
            <a:r>
              <a:rPr lang="en-GB" u="none" dirty="0"/>
              <a:t> </a:t>
            </a:r>
            <a:r>
              <a:rPr lang="en-GB" u="none" dirty="0" err="1"/>
              <a:t>cyflwyno</a:t>
            </a:r>
            <a:r>
              <a:rPr lang="en-GB" u="none" dirty="0"/>
              <a:t> </a:t>
            </a:r>
            <a:r>
              <a:rPr lang="en-GB" u="none" dirty="0" err="1"/>
              <a:t>stori</a:t>
            </a:r>
            <a:r>
              <a:rPr lang="en-GB" u="none" dirty="0"/>
              <a:t> Stirling.</a:t>
            </a:r>
          </a:p>
        </p:txBody>
      </p:sp>
      <p:sp>
        <p:nvSpPr>
          <p:cNvPr id="232" name="Google Shape;23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Trafodaeth </a:t>
            </a:r>
            <a:r>
              <a:rPr lang="en-GB" u="sng" dirty="0" err="1"/>
              <a:t>dosbarth</a:t>
            </a:r>
            <a:r>
              <a:rPr lang="en-GB" u="sng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/>
              <a:t>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arwain</a:t>
            </a:r>
            <a:r>
              <a:rPr lang="en-GB" u="none" dirty="0"/>
              <a:t> y </a:t>
            </a:r>
            <a:r>
              <a:rPr lang="en-GB" u="none" dirty="0" err="1"/>
              <a:t>drafodaeth</a:t>
            </a:r>
            <a:r>
              <a:rPr lang="en-GB" u="none" dirty="0"/>
              <a:t> </a:t>
            </a:r>
            <a:r>
              <a:rPr lang="en-GB" u="none" dirty="0" err="1"/>
              <a:t>os</a:t>
            </a:r>
            <a:r>
              <a:rPr lang="en-GB" u="none" dirty="0"/>
              <a:t> </a:t>
            </a:r>
            <a:r>
              <a:rPr lang="en-GB" u="none" dirty="0" err="1"/>
              <a:t>oes</a:t>
            </a:r>
            <a:r>
              <a:rPr lang="en-GB" u="none" dirty="0"/>
              <a:t> </a:t>
            </a:r>
            <a:r>
              <a:rPr lang="en-GB" u="none" dirty="0" err="1"/>
              <a:t>angen</a:t>
            </a:r>
            <a:r>
              <a:rPr lang="en-GB" u="none" dirty="0"/>
              <a:t>.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ysgogi'r</a:t>
            </a:r>
            <a:r>
              <a:rPr lang="en-GB" u="none" dirty="0"/>
              <a:t> plant </a:t>
            </a:r>
            <a:r>
              <a:rPr lang="en-GB" u="none" dirty="0" err="1"/>
              <a:t>i</a:t>
            </a:r>
            <a:r>
              <a:rPr lang="en-GB" u="none" dirty="0"/>
              <a:t> </a:t>
            </a:r>
            <a:r>
              <a:rPr lang="en-GB" u="none" dirty="0" err="1"/>
              <a:t>feddwl</a:t>
            </a:r>
            <a:r>
              <a:rPr lang="en-GB" u="none" dirty="0"/>
              <a:t> </a:t>
            </a:r>
            <a:r>
              <a:rPr lang="en-GB" u="none" dirty="0" err="1"/>
              <a:t>ei</a:t>
            </a:r>
            <a:r>
              <a:rPr lang="en-GB" u="none" dirty="0"/>
              <a:t> fod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rhyfedd</a:t>
            </a:r>
            <a:r>
              <a:rPr lang="en-GB" u="none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none" dirty="0" err="1"/>
              <a:t>Nesaf</a:t>
            </a:r>
            <a:r>
              <a:rPr lang="en-GB" u="none" dirty="0"/>
              <a:t>: Yr </a:t>
            </a:r>
            <a:r>
              <a:rPr lang="en-GB" u="none" dirty="0" err="1"/>
              <a:t>athro’n</a:t>
            </a:r>
            <a:r>
              <a:rPr lang="en-GB" u="none" dirty="0"/>
              <a:t> </a:t>
            </a:r>
            <a:r>
              <a:rPr lang="en-GB" u="none" dirty="0" err="1"/>
              <a:t>cyflwyno</a:t>
            </a:r>
            <a:r>
              <a:rPr lang="en-GB" u="none" dirty="0"/>
              <a:t> </a:t>
            </a:r>
            <a:r>
              <a:rPr lang="en-GB" u="none" dirty="0" err="1"/>
              <a:t>stori</a:t>
            </a:r>
            <a:r>
              <a:rPr lang="en-GB" u="none" dirty="0"/>
              <a:t> Stirling.</a:t>
            </a:r>
          </a:p>
        </p:txBody>
      </p:sp>
      <p:sp>
        <p:nvSpPr>
          <p:cNvPr id="232" name="Google Shape;23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0058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Efallai</a:t>
            </a:r>
            <a:r>
              <a:rPr lang="en-GB" dirty="0"/>
              <a:t> yr </a:t>
            </a:r>
            <a:r>
              <a:rPr lang="en-GB" dirty="0" err="1"/>
              <a:t>hoffech</a:t>
            </a:r>
            <a:r>
              <a:rPr lang="en-GB" dirty="0"/>
              <a:t> </a:t>
            </a:r>
            <a:r>
              <a:rPr lang="en-GB" dirty="0" err="1"/>
              <a:t>chwarae’r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byr</a:t>
            </a:r>
            <a:r>
              <a:rPr lang="en-GB" dirty="0"/>
              <a:t> </a:t>
            </a:r>
            <a:r>
              <a:rPr lang="en-GB" dirty="0" err="1"/>
              <a:t>dewisol</a:t>
            </a:r>
            <a:r>
              <a:rPr lang="en-GB" dirty="0"/>
              <a:t> </a:t>
            </a:r>
            <a:r>
              <a:rPr lang="en-GB" dirty="0" err="1"/>
              <a:t>yma</a:t>
            </a:r>
            <a:r>
              <a:rPr lang="en-GB" dirty="0"/>
              <a:t>, </a:t>
            </a:r>
            <a:r>
              <a:rPr lang="en-GB" dirty="0" err="1"/>
              <a:t>os</a:t>
            </a:r>
            <a:r>
              <a:rPr lang="en-GB" dirty="0"/>
              <a:t> </a:t>
            </a:r>
            <a:r>
              <a:rPr lang="en-GB" dirty="0" err="1"/>
              <a:t>ydych</a:t>
            </a:r>
            <a:r>
              <a:rPr lang="en-GB" dirty="0"/>
              <a:t> </a:t>
            </a:r>
            <a:r>
              <a:rPr lang="en-GB" dirty="0" err="1"/>
              <a:t>chi’n</a:t>
            </a:r>
            <a:r>
              <a:rPr lang="en-GB" dirty="0"/>
              <a:t> </a:t>
            </a:r>
            <a:r>
              <a:rPr lang="en-GB" dirty="0" err="1"/>
              <a:t>meddwl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addas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</a:t>
            </a:r>
            <a:r>
              <a:rPr lang="en-GB" dirty="0" err="1"/>
              <a:t>myfyrwyr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 </a:t>
            </a:r>
            <a:r>
              <a:rPr lang="en-GB" dirty="0" err="1"/>
              <a:t>ddolen</a:t>
            </a:r>
            <a:r>
              <a:rPr lang="en-GB" dirty="0"/>
              <a:t> </a:t>
            </a:r>
            <a:r>
              <a:rPr lang="en-GB" dirty="0" err="1"/>
              <a:t>I’r</a:t>
            </a:r>
            <a:r>
              <a:rPr lang="en-GB" dirty="0"/>
              <a:t> </a:t>
            </a:r>
            <a:r>
              <a:rPr lang="en-GB" dirty="0" err="1"/>
              <a:t>fideo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: https://www.dontbefooled.org.uk/what-is-a-money-mule/</a:t>
            </a:r>
          </a:p>
        </p:txBody>
      </p:sp>
      <p:sp>
        <p:nvSpPr>
          <p:cNvPr id="232" name="Google Shape;23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02902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GB" sz="1200" b="0" u="sng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Trafodaeth Dosbarth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Gallai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athrawon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disgyblion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drafod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gwahanol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fathau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gyfryngau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cymdeithasol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gallai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ymddangos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200" b="0" u="none" dirty="0" err="1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arnynt</a:t>
            </a:r>
            <a:r>
              <a:rPr lang="en-GB" sz="1200" b="0" u="none" dirty="0">
                <a:solidFill>
                  <a:srgbClr val="363636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u="none" dirty="0">
              <a:solidFill>
                <a:srgbClr val="363636"/>
              </a:solidFill>
            </a:endParaRPr>
          </a:p>
        </p:txBody>
      </p:sp>
      <p:sp>
        <p:nvSpPr>
          <p:cNvPr id="251" name="Google Shape;25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endParaRPr dirty="0">
              <a:solidFill>
                <a:srgbClr val="363636"/>
              </a:solidFill>
            </a:endParaRPr>
          </a:p>
        </p:txBody>
      </p:sp>
      <p:sp>
        <p:nvSpPr>
          <p:cNvPr id="251" name="Google Shape;251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280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" name="Google Shape;26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1" name="Google Shape;26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44732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" name="Google Shape;26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Trafodaeth </a:t>
            </a:r>
            <a:r>
              <a:rPr lang="en-GB" u="sng" dirty="0" err="1"/>
              <a:t>dosbarth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Rhowch</a:t>
            </a:r>
            <a:r>
              <a:rPr lang="en-GB" dirty="0"/>
              <a:t> </a:t>
            </a:r>
            <a:r>
              <a:rPr lang="en-GB" dirty="0" err="1"/>
              <a:t>ddatganiad</a:t>
            </a:r>
            <a:r>
              <a:rPr lang="en-GB" dirty="0"/>
              <a:t> </a:t>
            </a:r>
            <a:r>
              <a:rPr lang="en-GB" dirty="0" err="1"/>
              <a:t>wedi’i</a:t>
            </a:r>
            <a:r>
              <a:rPr lang="en-GB" dirty="0"/>
              <a:t> </a:t>
            </a:r>
            <a:r>
              <a:rPr lang="en-GB" dirty="0" err="1"/>
              <a:t>brintio</a:t>
            </a:r>
            <a:r>
              <a:rPr lang="en-GB" dirty="0"/>
              <a:t> </a:t>
            </a:r>
            <a:r>
              <a:rPr lang="en-GB" dirty="0" err="1"/>
              <a:t>i'r</a:t>
            </a:r>
            <a:r>
              <a:rPr lang="en-GB" dirty="0"/>
              <a:t> plant </a:t>
            </a:r>
            <a:r>
              <a:rPr lang="en-GB" dirty="0" err="1"/>
              <a:t>iddyn</a:t>
            </a:r>
            <a:r>
              <a:rPr lang="en-GB" dirty="0"/>
              <a:t> </a:t>
            </a:r>
            <a:r>
              <a:rPr lang="en-GB" dirty="0" err="1"/>
              <a:t>nhw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dorri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, </a:t>
            </a:r>
            <a:r>
              <a:rPr lang="en-GB" dirty="0" err="1"/>
              <a:t>trafod</a:t>
            </a:r>
            <a:r>
              <a:rPr lang="en-GB" dirty="0"/>
              <a:t>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parau</a:t>
            </a:r>
            <a:r>
              <a:rPr lang="en-GB" dirty="0"/>
              <a:t>/</a:t>
            </a:r>
            <a:r>
              <a:rPr lang="en-GB" dirty="0" err="1"/>
              <a:t>grwpiau</a:t>
            </a:r>
            <a:r>
              <a:rPr lang="en-GB" dirty="0"/>
              <a:t> </a:t>
            </a:r>
            <a:r>
              <a:rPr lang="en-GB" dirty="0" err="1"/>
              <a:t>bach</a:t>
            </a:r>
            <a:r>
              <a:rPr lang="en-GB" dirty="0"/>
              <a:t> </a:t>
            </a:r>
            <a:r>
              <a:rPr lang="en-GB" dirty="0" err="1"/>
              <a:t>a’i</a:t>
            </a:r>
            <a:r>
              <a:rPr lang="en-GB" dirty="0"/>
              <a:t> </a:t>
            </a:r>
            <a:r>
              <a:rPr lang="en-GB" dirty="0" err="1"/>
              <a:t>ddidoli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y </a:t>
            </a:r>
            <a:r>
              <a:rPr lang="en-GB" dirty="0" err="1"/>
              <a:t>tabl</a:t>
            </a:r>
            <a:r>
              <a:rPr lang="en-GB" dirty="0"/>
              <a:t> o dan y </a:t>
            </a:r>
            <a:r>
              <a:rPr lang="en-GB" dirty="0" err="1"/>
              <a:t>penawdau</a:t>
            </a:r>
            <a:r>
              <a:rPr lang="en-GB" dirty="0"/>
              <a:t> '</a:t>
            </a:r>
            <a:r>
              <a:rPr lang="en-GB" dirty="0" err="1"/>
              <a:t>Diogel</a:t>
            </a:r>
            <a:r>
              <a:rPr lang="en-GB" dirty="0"/>
              <a:t>', '</a:t>
            </a:r>
            <a:r>
              <a:rPr lang="en-GB" dirty="0" err="1"/>
              <a:t>Ddim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Ddiogel</a:t>
            </a:r>
            <a:r>
              <a:rPr lang="en-GB" dirty="0"/>
              <a:t>' a </a:t>
            </a:r>
            <a:r>
              <a:rPr lang="en-GB" dirty="0" err="1"/>
              <a:t>Ddim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Siŵr'.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Gweler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athro</a:t>
            </a:r>
            <a:r>
              <a:rPr lang="en-GB" dirty="0"/>
              <a:t> PDF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yr </a:t>
            </a:r>
            <a:r>
              <a:rPr lang="en-GB" dirty="0" err="1"/>
              <a:t>adnoddau</a:t>
            </a:r>
            <a:r>
              <a:rPr lang="en-GB" dirty="0"/>
              <a:t> </a:t>
            </a:r>
            <a:r>
              <a:rPr lang="en-GB" dirty="0" err="1"/>
              <a:t>argraffadwy</a:t>
            </a:r>
            <a:r>
              <a:rPr lang="en-GB" dirty="0"/>
              <a:t>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Yna </a:t>
            </a:r>
            <a:r>
              <a:rPr lang="en-GB" dirty="0" err="1"/>
              <a:t>mae'r</a:t>
            </a:r>
            <a:r>
              <a:rPr lang="en-GB" dirty="0"/>
              <a:t> </a:t>
            </a:r>
            <a:r>
              <a:rPr lang="en-GB" dirty="0" err="1"/>
              <a:t>dosbarth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trafod</a:t>
            </a:r>
            <a:r>
              <a:rPr lang="en-GB" dirty="0"/>
              <a:t>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hatebion</a:t>
            </a:r>
            <a:r>
              <a:rPr lang="en-GB" dirty="0"/>
              <a:t>, ac </a:t>
            </a:r>
            <a:r>
              <a:rPr lang="en-GB" dirty="0" err="1"/>
              <a:t>mae'r</a:t>
            </a:r>
            <a:r>
              <a:rPr lang="en-GB" dirty="0"/>
              <a:t> </a:t>
            </a:r>
            <a:r>
              <a:rPr lang="en-GB" dirty="0" err="1"/>
              <a:t>athro</a:t>
            </a:r>
            <a:r>
              <a:rPr lang="en-GB" dirty="0"/>
              <a:t> </a:t>
            </a:r>
            <a:r>
              <a:rPr lang="en-GB" dirty="0" err="1"/>
              <a:t>wedyn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rhannu’r</a:t>
            </a:r>
            <a:r>
              <a:rPr lang="en-GB" dirty="0"/>
              <a:t> </a:t>
            </a:r>
            <a:r>
              <a:rPr lang="en-GB" dirty="0" err="1"/>
              <a:t>atebion</a:t>
            </a:r>
            <a:r>
              <a:rPr lang="en-GB" dirty="0"/>
              <a:t> (</a:t>
            </a:r>
            <a:r>
              <a:rPr lang="en-GB" dirty="0" err="1"/>
              <a:t>cywir</a:t>
            </a:r>
            <a:r>
              <a:rPr lang="en-GB" dirty="0"/>
              <a:t>) </a:t>
            </a:r>
            <a:r>
              <a:rPr lang="en-GB" b="1" dirty="0" err="1"/>
              <a:t>sydd</a:t>
            </a:r>
            <a:r>
              <a:rPr lang="en-GB" b="1" dirty="0"/>
              <a:t> </a:t>
            </a:r>
            <a:r>
              <a:rPr lang="en-GB" b="1" dirty="0" err="1"/>
              <a:t>i</a:t>
            </a:r>
            <a:r>
              <a:rPr lang="en-GB" b="1" dirty="0"/>
              <a:t> </a:t>
            </a:r>
            <a:r>
              <a:rPr lang="en-GB" b="1" dirty="0" err="1"/>
              <a:t>gyd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'</a:t>
            </a:r>
            <a:r>
              <a:rPr lang="en-GB" b="1" dirty="0" err="1"/>
              <a:t>anniogel</a:t>
            </a:r>
            <a:r>
              <a:rPr lang="en-GB" b="1" dirty="0"/>
              <a:t>'. </a:t>
            </a:r>
            <a:r>
              <a:rPr lang="en-GB" dirty="0" err="1"/>
              <a:t>Bydd</a:t>
            </a:r>
            <a:r>
              <a:rPr lang="en-GB" dirty="0"/>
              <a:t> yr </a:t>
            </a:r>
            <a:r>
              <a:rPr lang="en-GB" dirty="0" err="1"/>
              <a:t>athro</a:t>
            </a:r>
            <a:r>
              <a:rPr lang="en-GB" dirty="0"/>
              <a:t> </a:t>
            </a:r>
            <a:r>
              <a:rPr lang="en-GB" dirty="0" err="1"/>
              <a:t>eisiau</a:t>
            </a:r>
            <a:r>
              <a:rPr lang="en-GB" dirty="0"/>
              <a:t> </a:t>
            </a:r>
            <a:r>
              <a:rPr lang="en-GB" dirty="0" err="1"/>
              <a:t>ysgogi’r</a:t>
            </a:r>
            <a:r>
              <a:rPr lang="en-GB" dirty="0"/>
              <a:t> plant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drafod</a:t>
            </a:r>
            <a:r>
              <a:rPr lang="en-GB" dirty="0"/>
              <a:t> y </a:t>
            </a:r>
            <a:r>
              <a:rPr lang="en-GB" dirty="0" err="1"/>
              <a:t>perygl</a:t>
            </a:r>
            <a:r>
              <a:rPr lang="en-GB" dirty="0"/>
              <a:t> </a:t>
            </a:r>
            <a:r>
              <a:rPr lang="en-GB" dirty="0" err="1"/>
              <a:t>cynyddol</a:t>
            </a:r>
            <a:r>
              <a:rPr lang="en-GB" dirty="0"/>
              <a:t> y </a:t>
            </a:r>
            <a:r>
              <a:rPr lang="en-GB" dirty="0" err="1"/>
              <a:t>mae'r</a:t>
            </a:r>
            <a:r>
              <a:rPr lang="en-GB" dirty="0"/>
              <a:t> </a:t>
            </a:r>
            <a:r>
              <a:rPr lang="en-GB" b="1" dirty="0" err="1"/>
              <a:t>troseddwyr</a:t>
            </a:r>
            <a:r>
              <a:rPr lang="en-GB" b="1" dirty="0"/>
              <a:t>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amlygu</a:t>
            </a:r>
            <a:r>
              <a:rPr lang="en-GB" b="1" dirty="0"/>
              <a:t> </a:t>
            </a:r>
            <a:r>
              <a:rPr lang="en-GB" dirty="0"/>
              <a:t>Stirling </a:t>
            </a:r>
            <a:r>
              <a:rPr lang="en-GB" dirty="0" err="1"/>
              <a:t>iddo</a:t>
            </a:r>
            <a:r>
              <a:rPr lang="en-GB" dirty="0"/>
              <a:t> ac y </a:t>
            </a:r>
            <a:r>
              <a:rPr lang="en-GB" b="1" dirty="0"/>
              <a:t>gall </a:t>
            </a:r>
            <a:r>
              <a:rPr lang="en-GB" b="1" dirty="0" err="1"/>
              <a:t>troseddwyr</a:t>
            </a:r>
            <a:r>
              <a:rPr lang="en-GB" b="1" dirty="0"/>
              <a:t> fod </a:t>
            </a:r>
            <a:r>
              <a:rPr lang="en-GB" b="1" dirty="0" err="1"/>
              <a:t>yn</a:t>
            </a:r>
            <a:r>
              <a:rPr lang="en-GB" b="1" dirty="0"/>
              <a:t> </a:t>
            </a:r>
            <a:r>
              <a:rPr lang="en-GB" b="1" dirty="0" err="1"/>
              <a:t>berswadiol</a:t>
            </a:r>
            <a:r>
              <a:rPr lang="en-GB" b="1" dirty="0"/>
              <a:t> </a:t>
            </a:r>
            <a:r>
              <a:rPr lang="en-GB" b="1" dirty="0" err="1"/>
              <a:t>iawn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0" name="Google Shape;27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dirty="0"/>
              <a:t>Cysylltiadau </a:t>
            </a:r>
            <a:r>
              <a:rPr lang="en-GB" dirty="0" err="1"/>
              <a:t>â’r</a:t>
            </a:r>
            <a:r>
              <a:rPr lang="en-GB" dirty="0"/>
              <a:t> </a:t>
            </a:r>
            <a:r>
              <a:rPr lang="en-GB" dirty="0" err="1"/>
              <a:t>Cwricwlwm</a:t>
            </a:r>
            <a:r>
              <a:rPr lang="en-GB" dirty="0"/>
              <a:t>: </a:t>
            </a:r>
            <a:r>
              <a:rPr lang="en-GB" dirty="0" err="1"/>
              <a:t>ABCh</a:t>
            </a:r>
            <a:r>
              <a:rPr lang="en-GB" dirty="0"/>
              <a:t>, Iaith, </a:t>
            </a:r>
            <a:r>
              <a:rPr lang="en-GB" dirty="0" err="1"/>
              <a:t>Celf</a:t>
            </a:r>
            <a:r>
              <a:rPr lang="en-GB" dirty="0"/>
              <a:t> a </a:t>
            </a:r>
            <a:r>
              <a:rPr lang="en-GB" dirty="0" err="1"/>
              <a:t>Dylunio</a:t>
            </a:r>
            <a:endParaRPr lang="en-GB" dirty="0"/>
          </a:p>
          <a:p>
            <a:r>
              <a:rPr lang="en-GB" dirty="0"/>
              <a:t>DS: </a:t>
            </a:r>
            <a:r>
              <a:rPr lang="en-GB" dirty="0" err="1"/>
              <a:t>Rydyn</a:t>
            </a:r>
            <a:r>
              <a:rPr lang="en-GB" dirty="0"/>
              <a:t> </a:t>
            </a:r>
            <a:r>
              <a:rPr lang="en-GB" dirty="0" err="1"/>
              <a:t>ni’n</a:t>
            </a:r>
            <a:r>
              <a:rPr lang="en-GB" dirty="0"/>
              <a:t> </a:t>
            </a:r>
            <a:r>
              <a:rPr lang="en-GB" dirty="0" err="1"/>
              <a:t>argymell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bod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defnyddio'r</a:t>
            </a:r>
            <a:r>
              <a:rPr lang="en-GB" dirty="0"/>
              <a:t> </a:t>
            </a:r>
            <a:r>
              <a:rPr lang="en-GB" dirty="0" err="1"/>
              <a:t>wers</a:t>
            </a:r>
            <a:r>
              <a:rPr lang="en-GB" dirty="0"/>
              <a:t> hon </a:t>
            </a:r>
            <a:r>
              <a:rPr lang="en-GB" dirty="0" err="1"/>
              <a:t>mewn</a:t>
            </a:r>
            <a:r>
              <a:rPr lang="en-GB" dirty="0"/>
              <a:t> </a:t>
            </a:r>
            <a:r>
              <a:rPr lang="en-GB" dirty="0" err="1"/>
              <a:t>gwers</a:t>
            </a:r>
            <a:r>
              <a:rPr lang="en-GB" dirty="0"/>
              <a:t> Iaith (</a:t>
            </a:r>
            <a:r>
              <a:rPr lang="en-GB" dirty="0" err="1"/>
              <a:t>gweler</a:t>
            </a:r>
            <a:r>
              <a:rPr lang="en-GB" dirty="0"/>
              <a:t> </a:t>
            </a:r>
            <a:r>
              <a:rPr lang="en-GB" dirty="0" err="1"/>
              <a:t>sleid</a:t>
            </a:r>
            <a:r>
              <a:rPr lang="en-GB" dirty="0"/>
              <a:t> 36) a </a:t>
            </a:r>
            <a:r>
              <a:rPr lang="en-GB" dirty="0" err="1"/>
              <a:t>Chelf</a:t>
            </a:r>
            <a:r>
              <a:rPr lang="en-GB" dirty="0"/>
              <a:t> a </a:t>
            </a:r>
            <a:r>
              <a:rPr lang="en-GB" dirty="0" err="1"/>
              <a:t>Dylunio</a:t>
            </a:r>
            <a:r>
              <a:rPr lang="en-GB" dirty="0"/>
              <a:t> (</a:t>
            </a:r>
            <a:r>
              <a:rPr lang="en-GB" dirty="0" err="1"/>
              <a:t>gweler</a:t>
            </a:r>
            <a:r>
              <a:rPr lang="en-GB" dirty="0"/>
              <a:t> </a:t>
            </a:r>
            <a:r>
              <a:rPr lang="en-GB" dirty="0" err="1"/>
              <a:t>sleid</a:t>
            </a:r>
            <a:r>
              <a:rPr lang="en-GB" dirty="0"/>
              <a:t> 42) </a:t>
            </a:r>
            <a:r>
              <a:rPr lang="en-GB" dirty="0" err="1"/>
              <a:t>unwaith</a:t>
            </a:r>
            <a:r>
              <a:rPr lang="en-GB" dirty="0"/>
              <a:t> y </a:t>
            </a:r>
            <a:r>
              <a:rPr lang="en-GB" dirty="0" err="1"/>
              <a:t>bydd</a:t>
            </a:r>
            <a:r>
              <a:rPr lang="en-GB" dirty="0"/>
              <a:t> plant </a:t>
            </a:r>
            <a:r>
              <a:rPr lang="en-GB" dirty="0" err="1"/>
              <a:t>wedi</a:t>
            </a:r>
            <a:r>
              <a:rPr lang="en-GB" dirty="0"/>
              <a:t> </a:t>
            </a:r>
            <a:r>
              <a:rPr lang="en-GB" dirty="0" err="1"/>
              <a:t>cwblhau</a:t>
            </a:r>
            <a:r>
              <a:rPr lang="en-GB" dirty="0"/>
              <a:t> a </a:t>
            </a:r>
            <a:r>
              <a:rPr lang="en-GB" dirty="0" err="1"/>
              <a:t>deall</a:t>
            </a:r>
            <a:r>
              <a:rPr lang="en-GB" dirty="0"/>
              <a:t> y </a:t>
            </a:r>
            <a:r>
              <a:rPr lang="en-GB" dirty="0" err="1"/>
              <a:t>cynnwys</a:t>
            </a:r>
            <a:r>
              <a:rPr lang="en-GB" dirty="0"/>
              <a:t> </a:t>
            </a:r>
            <a:r>
              <a:rPr lang="en-GB" dirty="0" err="1"/>
              <a:t>ABCh</a:t>
            </a:r>
            <a:r>
              <a:rPr lang="en-GB" dirty="0"/>
              <a:t>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7" name="Google Shape;167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" name="Google Shape;27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7230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Gweithgaredd Dosbarth</a:t>
            </a:r>
          </a:p>
          <a:p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â'ch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partner: Mae'r plant,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mewn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grwpiau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cytuno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atebion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Mae’r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hefyd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rhoi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templed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wedi’i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argraffu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i’r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plant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gyfer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cyngor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i’r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plant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drafod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a’i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lenwi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mewn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grwpiau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gweler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PDF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nodiadau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gyfer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yr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am y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cwestiynau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gellir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hargraffu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Trafodaeth Dosbarth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Trafodwch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cyngor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mae’r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disgyblion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penderfynu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roi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dirty="0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8" name="Google Shape;28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</p:txBody>
      </p:sp>
      <p:sp>
        <p:nvSpPr>
          <p:cNvPr id="298" name="Google Shape;29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 err="1"/>
              <a:t>Nodyn</a:t>
            </a:r>
            <a:r>
              <a:rPr lang="en-GB" dirty="0"/>
              <a:t> </a:t>
            </a:r>
            <a:r>
              <a:rPr lang="en-GB" dirty="0" err="1"/>
              <a:t>Pwysig</a:t>
            </a:r>
            <a:r>
              <a:rPr lang="en-GB" dirty="0"/>
              <a:t>: </a:t>
            </a:r>
            <a:r>
              <a:rPr lang="en-GB" dirty="0" err="1"/>
              <a:t>Adolygwch</a:t>
            </a:r>
            <a:r>
              <a:rPr lang="en-GB" dirty="0"/>
              <a:t> y </a:t>
            </a:r>
            <a:r>
              <a:rPr lang="en-GB" dirty="0" err="1"/>
              <a:t>senario</a:t>
            </a:r>
            <a:r>
              <a:rPr lang="en-GB" dirty="0"/>
              <a:t> </a:t>
            </a:r>
            <a:r>
              <a:rPr lang="en-GB" dirty="0" err="1"/>
              <a:t>manylach</a:t>
            </a:r>
            <a:r>
              <a:rPr lang="en-GB" dirty="0"/>
              <a:t> </a:t>
            </a:r>
            <a:r>
              <a:rPr lang="en-GB" dirty="0" err="1"/>
              <a:t>canlynol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sleidiau</a:t>
            </a:r>
            <a:r>
              <a:rPr lang="en-GB" dirty="0"/>
              <a:t> 25-30, 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sicrhau</a:t>
            </a:r>
            <a:r>
              <a:rPr lang="en-GB" dirty="0"/>
              <a:t> </a:t>
            </a:r>
            <a:r>
              <a:rPr lang="en-GB" dirty="0" err="1"/>
              <a:t>ei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addas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gyfer</a:t>
            </a:r>
            <a:r>
              <a:rPr lang="en-GB" dirty="0"/>
              <a:t> y plant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eich</a:t>
            </a:r>
            <a:r>
              <a:rPr lang="en-GB" dirty="0"/>
              <a:t> </a:t>
            </a:r>
            <a:r>
              <a:rPr lang="en-GB" dirty="0" err="1"/>
              <a:t>dosbarth</a:t>
            </a:r>
            <a:r>
              <a:rPr lang="en-GB" dirty="0"/>
              <a:t>. Mae </a:t>
            </a:r>
            <a:r>
              <a:rPr lang="en-GB" dirty="0" err="1"/>
              <a:t>athrawon</a:t>
            </a:r>
            <a:r>
              <a:rPr lang="en-GB" dirty="0"/>
              <a:t> </a:t>
            </a:r>
            <a:r>
              <a:rPr lang="en-GB" dirty="0" err="1"/>
              <a:t>blynyddoedd</a:t>
            </a:r>
            <a:r>
              <a:rPr lang="en-GB" dirty="0"/>
              <a:t> 5 a 6 </a:t>
            </a:r>
            <a:r>
              <a:rPr lang="en-GB" dirty="0" err="1"/>
              <a:t>wedi</a:t>
            </a:r>
            <a:r>
              <a:rPr lang="en-GB" dirty="0"/>
              <a:t> </a:t>
            </a:r>
            <a:r>
              <a:rPr lang="en-GB" dirty="0" err="1"/>
              <a:t>gweld</a:t>
            </a:r>
            <a:r>
              <a:rPr lang="en-GB" dirty="0"/>
              <a:t> bod y </a:t>
            </a:r>
            <a:r>
              <a:rPr lang="en-GB" dirty="0" err="1"/>
              <a:t>senario</a:t>
            </a:r>
            <a:r>
              <a:rPr lang="en-GB" dirty="0"/>
              <a:t> </a:t>
            </a:r>
            <a:r>
              <a:rPr lang="en-GB" dirty="0" err="1"/>
              <a:t>yma’n</a:t>
            </a:r>
            <a:r>
              <a:rPr lang="en-GB" dirty="0"/>
              <a:t> </a:t>
            </a:r>
            <a:r>
              <a:rPr lang="en-GB" dirty="0" err="1"/>
              <a:t>ddefnyddiol</a:t>
            </a:r>
            <a:r>
              <a:rPr lang="en-GB" dirty="0"/>
              <a:t> </a:t>
            </a:r>
            <a:r>
              <a:rPr lang="en-GB" dirty="0" err="1"/>
              <a:t>iawn</a:t>
            </a:r>
            <a:r>
              <a:rPr lang="en-GB" dirty="0"/>
              <a:t>, er </a:t>
            </a:r>
            <a:r>
              <a:rPr lang="en-GB" dirty="0" err="1"/>
              <a:t>mwyn</a:t>
            </a:r>
            <a:r>
              <a:rPr lang="en-GB" dirty="0"/>
              <a:t> </a:t>
            </a:r>
            <a:r>
              <a:rPr lang="en-GB" dirty="0" err="1"/>
              <a:t>esbonio’n</a:t>
            </a:r>
            <a:r>
              <a:rPr lang="en-GB" dirty="0"/>
              <a:t> </a:t>
            </a:r>
            <a:r>
              <a:rPr lang="en-GB" dirty="0" err="1"/>
              <a:t>glir</a:t>
            </a:r>
            <a:r>
              <a:rPr lang="en-GB" dirty="0"/>
              <a:t> </a:t>
            </a:r>
            <a:r>
              <a:rPr lang="en-GB" dirty="0" err="1"/>
              <a:t>beth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dirty="0" err="1"/>
              <a:t>mul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. </a:t>
            </a:r>
            <a:r>
              <a:rPr lang="en-GB" dirty="0" err="1"/>
              <a:t>Ond</a:t>
            </a:r>
            <a:r>
              <a:rPr lang="en-GB" dirty="0"/>
              <a:t> </a:t>
            </a:r>
            <a:r>
              <a:rPr lang="en-GB" dirty="0" err="1"/>
              <a:t>efallai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fydd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briodol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rai plant </a:t>
            </a:r>
            <a:r>
              <a:rPr lang="en-GB" dirty="0" err="1"/>
              <a:t>iau</a:t>
            </a:r>
            <a:r>
              <a:rPr lang="en-GB" dirty="0"/>
              <a:t>, ac </a:t>
            </a:r>
            <a:r>
              <a:rPr lang="en-GB" dirty="0" err="1"/>
              <a:t>os</a:t>
            </a:r>
            <a:r>
              <a:rPr lang="en-GB" dirty="0"/>
              <a:t> felly </a:t>
            </a:r>
            <a:r>
              <a:rPr lang="en-GB" dirty="0" err="1"/>
              <a:t>efallai</a:t>
            </a:r>
            <a:r>
              <a:rPr lang="en-GB" dirty="0"/>
              <a:t> y </a:t>
            </a:r>
            <a:r>
              <a:rPr lang="en-GB" dirty="0" err="1"/>
              <a:t>byddwch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dewis</a:t>
            </a:r>
            <a:r>
              <a:rPr lang="en-GB" dirty="0"/>
              <a:t> </a:t>
            </a:r>
            <a:r>
              <a:rPr lang="en-GB" dirty="0" err="1"/>
              <a:t>hepgor</a:t>
            </a:r>
            <a:r>
              <a:rPr lang="en-GB" dirty="0"/>
              <a:t> y </a:t>
            </a:r>
            <a:r>
              <a:rPr lang="en-GB" dirty="0" err="1"/>
              <a:t>sleidiau</a:t>
            </a:r>
            <a:r>
              <a:rPr lang="en-GB" dirty="0"/>
              <a:t> </a:t>
            </a:r>
            <a:r>
              <a:rPr lang="en-GB" dirty="0" err="1"/>
              <a:t>hyn</a:t>
            </a:r>
            <a:r>
              <a:rPr lang="en-GB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8" name="Google Shape;298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85744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 dirty="0">
                <a:latin typeface="Arial"/>
                <a:ea typeface="Arial"/>
                <a:cs typeface="Arial"/>
                <a:sym typeface="Arial"/>
              </a:rPr>
              <a:t>Trafodaeth </a:t>
            </a:r>
            <a:r>
              <a:rPr lang="en-GB" sz="1800" u="sng" dirty="0" err="1">
                <a:latin typeface="Arial"/>
                <a:ea typeface="Arial"/>
                <a:cs typeface="Arial"/>
                <a:sym typeface="Arial"/>
              </a:rPr>
              <a:t>dosbarth</a:t>
            </a:r>
            <a:r>
              <a:rPr lang="en-GB" sz="1800" u="sng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Yr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grynhoi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Ystyr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defnyddio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celwyddau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driciau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gymryd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ffordd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erbyn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gyfraith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Twyll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 o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eiriau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allweddol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wers</a:t>
            </a:r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GB" sz="1800" dirty="0"/>
          </a:p>
        </p:txBody>
      </p:sp>
      <p:sp>
        <p:nvSpPr>
          <p:cNvPr id="309" name="Google Shape;30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</a:t>
            </a:r>
            <a:r>
              <a:rPr lang="en-GB" sz="18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â’ch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partner: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nhw'n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Stirling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teimlo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(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Ysgogwch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ofnus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phryderus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7" name="Google Shape;31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Trafodaeth </a:t>
            </a:r>
            <a:r>
              <a:rPr lang="en-GB" sz="18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8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Siaradwch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â’ch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partner: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neu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grwpiau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mae’r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trafod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Sut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chi'n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meddwl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Stirling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teimlo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ôl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derbyn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neges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flin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cyswllt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(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fwy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pryderus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oed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fwy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ofnus</a:t>
            </a:r>
            <a:r>
              <a:rPr lang="en-GB" sz="1800" u="none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?)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2095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u="sng" dirty="0"/>
              <a:t>Trafodaeth Dosbarth</a:t>
            </a:r>
          </a:p>
          <a:p>
            <a:r>
              <a:rPr lang="en-GB" u="none" dirty="0" err="1"/>
              <a:t>Atgoffwch</a:t>
            </a:r>
            <a:r>
              <a:rPr lang="en-GB" u="none" dirty="0"/>
              <a:t> y plant </a:t>
            </a:r>
            <a:r>
              <a:rPr lang="en-GB" u="none" dirty="0" err="1"/>
              <a:t>o'r</a:t>
            </a:r>
            <a:r>
              <a:rPr lang="en-GB" u="none" dirty="0"/>
              <a:t> </a:t>
            </a:r>
            <a:r>
              <a:rPr lang="en-GB" u="none" dirty="0" err="1"/>
              <a:t>rheolau</a:t>
            </a:r>
            <a:r>
              <a:rPr lang="en-GB" u="none" dirty="0"/>
              <a:t> </a:t>
            </a:r>
            <a:r>
              <a:rPr lang="en-GB" u="none" dirty="0" err="1"/>
              <a:t>hyn</a:t>
            </a:r>
            <a:r>
              <a:rPr lang="en-GB" u="none" dirty="0"/>
              <a:t> (y </a:t>
            </a:r>
            <a:r>
              <a:rPr lang="en-GB" u="none" dirty="0" err="1"/>
              <a:t>byddan</a:t>
            </a:r>
            <a:r>
              <a:rPr lang="en-GB" u="none" dirty="0"/>
              <a:t> </a:t>
            </a:r>
            <a:r>
              <a:rPr lang="en-GB" u="none" dirty="0" err="1"/>
              <a:t>nhw</a:t>
            </a:r>
            <a:r>
              <a:rPr lang="en-GB" u="none" dirty="0"/>
              <a:t> </a:t>
            </a:r>
            <a:r>
              <a:rPr lang="en-GB" u="none" dirty="0" err="1"/>
              <a:t>bron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sicr</a:t>
            </a:r>
            <a:r>
              <a:rPr lang="en-GB" u="none" dirty="0"/>
              <a:t> </a:t>
            </a:r>
            <a:r>
              <a:rPr lang="en-GB" u="none" dirty="0" err="1"/>
              <a:t>wedi'u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gwersi</a:t>
            </a:r>
            <a:r>
              <a:rPr lang="en-GB" u="none" dirty="0"/>
              <a:t> </a:t>
            </a:r>
            <a:r>
              <a:rPr lang="en-GB" u="none" dirty="0" err="1"/>
              <a:t>cyfrifiadura</a:t>
            </a:r>
            <a:r>
              <a:rPr lang="en-GB" u="none" dirty="0"/>
              <a:t>).</a:t>
            </a:r>
          </a:p>
          <a:p>
            <a:r>
              <a:rPr lang="en-GB" u="none" dirty="0"/>
              <a:t>Ac </a:t>
            </a:r>
            <a:r>
              <a:rPr lang="en-GB" u="none" dirty="0" err="1"/>
              <a:t>mae’n</a:t>
            </a:r>
            <a:r>
              <a:rPr lang="en-GB" u="none" dirty="0"/>
              <a:t> </a:t>
            </a:r>
            <a:r>
              <a:rPr lang="en-GB" u="none" dirty="0" err="1"/>
              <a:t>debygol</a:t>
            </a:r>
            <a:r>
              <a:rPr lang="en-GB" u="none" dirty="0"/>
              <a:t> </a:t>
            </a:r>
            <a:r>
              <a:rPr lang="en-GB" u="none" dirty="0" err="1"/>
              <a:t>iawn</a:t>
            </a:r>
            <a:r>
              <a:rPr lang="en-GB" u="none" dirty="0"/>
              <a:t> bod y </a:t>
            </a:r>
            <a:r>
              <a:rPr lang="en-GB" u="none" dirty="0" err="1"/>
              <a:t>wybodaeth</a:t>
            </a:r>
            <a:r>
              <a:rPr lang="en-GB" u="none" dirty="0"/>
              <a:t> hon </a:t>
            </a:r>
            <a:r>
              <a:rPr lang="en-GB" u="none" dirty="0" err="1"/>
              <a:t>ar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waliau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eisoes</a:t>
            </a:r>
            <a:r>
              <a:rPr lang="en-GB" u="none" dirty="0"/>
              <a:t>.</a:t>
            </a:r>
          </a:p>
          <a:p>
            <a:r>
              <a:rPr lang="en-GB" u="none" dirty="0"/>
              <a:t>Gall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gyfeirio</a:t>
            </a:r>
            <a:r>
              <a:rPr lang="en-GB" u="none" dirty="0"/>
              <a:t> at y </a:t>
            </a:r>
            <a:r>
              <a:rPr lang="en-GB" u="none" dirty="0" err="1"/>
              <a:t>rheolau</a:t>
            </a:r>
            <a:r>
              <a:rPr lang="en-GB" u="none" dirty="0"/>
              <a:t> SMART </a:t>
            </a:r>
            <a:r>
              <a:rPr lang="en-GB" dirty="0"/>
              <a:t>https://www.childnet.com/resources/be-smart-online/).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u="sng" dirty="0">
                <a:latin typeface="Arial"/>
                <a:ea typeface="Arial"/>
                <a:cs typeface="Arial"/>
                <a:sym typeface="Arial"/>
              </a:rPr>
              <a:t>Trafodaeth </a:t>
            </a:r>
            <a:r>
              <a:rPr lang="en-GB" sz="1200" u="sng" dirty="0" err="1">
                <a:latin typeface="Arial"/>
                <a:ea typeface="Arial"/>
                <a:cs typeface="Arial"/>
                <a:sym typeface="Arial"/>
              </a:rPr>
              <a:t>dosbarth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Stopiwch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. Edrychwch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ar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y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neges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meddyliwch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amdani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Siaradwch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ag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oedolyn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rydych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yn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ymddiried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ynddo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rhiant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, tad-cu neu fam-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gu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athro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Trafodwch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eto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gyda'r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plant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pwy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allai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eu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hoedolyn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 err="1">
                <a:latin typeface="Calibri"/>
                <a:ea typeface="Calibri"/>
                <a:cs typeface="Calibri"/>
                <a:sym typeface="Calibri"/>
              </a:rPr>
              <a:t>dibynadwy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fod.</a:t>
            </a:r>
          </a:p>
        </p:txBody>
      </p:sp>
      <p:sp>
        <p:nvSpPr>
          <p:cNvPr id="348" name="Google Shape;34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8" name="Google Shape;358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3" name="Google Shape;44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tabLst/>
              <a:defRPr/>
            </a:pP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athrawes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sicrhau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y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cael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cyfle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gwestiynau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Mae’n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pwysleisio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cynigion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parod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cyflym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bob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amser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cyfryngau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cymdeithasol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er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enghraifft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ddod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mewn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ffyrdd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eraill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wyneb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angen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wneud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siŵr bod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unrhyw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blentyn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phryderon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pellach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cynorthwyydd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neu’r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gofyn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sensitifrwydd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dibynnu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anghenion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dosbarth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rhywun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gysylltiedig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bod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gallant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ddienw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0800 555 111.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chi,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yr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athro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poeni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bod un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o'ch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plant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ymwneud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bod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hwn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fater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mae'n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rhaid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iddo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gael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godi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gyda’r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pennaeth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a’r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arweinydd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diogelu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all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hefyd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gysylltu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â Crimestoppers am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gyngor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pellach</a:t>
            </a:r>
            <a:r>
              <a:rPr lang="en-GB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1" name="Google Shape;451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tabLst/>
              <a:defRPr/>
            </a:pPr>
            <a:r>
              <a:rPr lang="en-GB" sz="1800" dirty="0"/>
              <a:t>Gweler y </a:t>
            </a:r>
            <a:r>
              <a:rPr lang="en-GB" sz="1800" dirty="0" err="1"/>
              <a:t>templedi</a:t>
            </a:r>
            <a:r>
              <a:rPr lang="en-GB" sz="1800" dirty="0"/>
              <a:t> </a:t>
            </a:r>
            <a:r>
              <a:rPr lang="en-GB" sz="1800" dirty="0" err="1"/>
              <a:t>i'w</a:t>
            </a:r>
            <a:r>
              <a:rPr lang="en-GB" sz="1800" dirty="0"/>
              <a:t> </a:t>
            </a:r>
            <a:r>
              <a:rPr lang="en-GB" sz="1800" dirty="0" err="1"/>
              <a:t>torri</a:t>
            </a:r>
            <a:r>
              <a:rPr lang="en-GB" sz="1800" dirty="0"/>
              <a:t> </a:t>
            </a:r>
            <a:r>
              <a:rPr lang="en-GB" sz="1800" dirty="0" err="1"/>
              <a:t>allan</a:t>
            </a:r>
            <a:r>
              <a:rPr lang="en-GB" sz="1800" dirty="0"/>
              <a:t> </a:t>
            </a:r>
            <a:r>
              <a:rPr lang="en-GB" sz="1800" dirty="0" err="1"/>
              <a:t>ar</a:t>
            </a:r>
            <a:r>
              <a:rPr lang="en-GB" sz="1800" dirty="0"/>
              <a:t> </a:t>
            </a:r>
            <a:r>
              <a:rPr lang="en-GB" sz="1800" dirty="0" err="1"/>
              <a:t>dudalennau</a:t>
            </a:r>
            <a:r>
              <a:rPr lang="en-GB" sz="1800" dirty="0"/>
              <a:t> 13-17 y </a:t>
            </a:r>
            <a:r>
              <a:rPr lang="en-GB" sz="1800" dirty="0" err="1"/>
              <a:t>nodiadau</a:t>
            </a:r>
            <a:r>
              <a:rPr lang="en-GB" sz="1800" dirty="0"/>
              <a:t> </a:t>
            </a:r>
            <a:r>
              <a:rPr lang="en-GB" sz="1800" dirty="0" err="1"/>
              <a:t>i</a:t>
            </a:r>
            <a:r>
              <a:rPr lang="en-GB" sz="1800" dirty="0"/>
              <a:t> </a:t>
            </a:r>
            <a:r>
              <a:rPr lang="en-GB" sz="1800" dirty="0" err="1"/>
              <a:t>athrawon</a:t>
            </a:r>
            <a:endParaRPr lang="en-GB"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dirty="0"/>
          </a:p>
        </p:txBody>
      </p:sp>
      <p:sp>
        <p:nvSpPr>
          <p:cNvPr id="482" name="Google Shape;48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2079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u="sng" dirty="0"/>
              <a:t>Trafodaeth Dosbarth</a:t>
            </a:r>
          </a:p>
          <a:p>
            <a:r>
              <a:rPr lang="en-GB" u="none" dirty="0" err="1"/>
              <a:t>Atgoffwch</a:t>
            </a:r>
            <a:r>
              <a:rPr lang="en-GB" u="none" dirty="0"/>
              <a:t> y plant </a:t>
            </a:r>
            <a:r>
              <a:rPr lang="en-GB" u="none" dirty="0" err="1"/>
              <a:t>o'r</a:t>
            </a:r>
            <a:r>
              <a:rPr lang="en-GB" u="none" dirty="0"/>
              <a:t> </a:t>
            </a:r>
            <a:r>
              <a:rPr lang="en-GB" u="none" dirty="0" err="1"/>
              <a:t>rheolau</a:t>
            </a:r>
            <a:r>
              <a:rPr lang="en-GB" u="none" dirty="0"/>
              <a:t> </a:t>
            </a:r>
            <a:r>
              <a:rPr lang="en-GB" u="none" dirty="0" err="1"/>
              <a:t>hyn</a:t>
            </a:r>
            <a:r>
              <a:rPr lang="en-GB" u="none" dirty="0"/>
              <a:t> (y </a:t>
            </a:r>
            <a:r>
              <a:rPr lang="en-GB" u="none" dirty="0" err="1"/>
              <a:t>byddan</a:t>
            </a:r>
            <a:r>
              <a:rPr lang="en-GB" u="none" dirty="0"/>
              <a:t> </a:t>
            </a:r>
            <a:r>
              <a:rPr lang="en-GB" u="none" dirty="0" err="1"/>
              <a:t>nhw</a:t>
            </a:r>
            <a:r>
              <a:rPr lang="en-GB" u="none" dirty="0"/>
              <a:t> </a:t>
            </a:r>
            <a:r>
              <a:rPr lang="en-GB" u="none" dirty="0" err="1"/>
              <a:t>bron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sicr</a:t>
            </a:r>
            <a:r>
              <a:rPr lang="en-GB" u="none" dirty="0"/>
              <a:t> </a:t>
            </a:r>
            <a:r>
              <a:rPr lang="en-GB" u="none" dirty="0" err="1"/>
              <a:t>wedi'u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yn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gwersi</a:t>
            </a:r>
            <a:r>
              <a:rPr lang="en-GB" u="none" dirty="0"/>
              <a:t> </a:t>
            </a:r>
            <a:r>
              <a:rPr lang="en-GB" u="none" dirty="0" err="1"/>
              <a:t>cyfrifiadura</a:t>
            </a:r>
            <a:r>
              <a:rPr lang="en-GB" u="none" dirty="0"/>
              <a:t>).</a:t>
            </a:r>
          </a:p>
          <a:p>
            <a:r>
              <a:rPr lang="en-GB" u="none" dirty="0"/>
              <a:t>Ac </a:t>
            </a:r>
            <a:r>
              <a:rPr lang="en-GB" u="none" dirty="0" err="1"/>
              <a:t>mae’n</a:t>
            </a:r>
            <a:r>
              <a:rPr lang="en-GB" u="none" dirty="0"/>
              <a:t> </a:t>
            </a:r>
            <a:r>
              <a:rPr lang="en-GB" u="none" dirty="0" err="1"/>
              <a:t>debygol</a:t>
            </a:r>
            <a:r>
              <a:rPr lang="en-GB" u="none" dirty="0"/>
              <a:t> </a:t>
            </a:r>
            <a:r>
              <a:rPr lang="en-GB" u="none" dirty="0" err="1"/>
              <a:t>iawn</a:t>
            </a:r>
            <a:r>
              <a:rPr lang="en-GB" u="none" dirty="0"/>
              <a:t> bod y </a:t>
            </a:r>
            <a:r>
              <a:rPr lang="en-GB" u="none" dirty="0" err="1"/>
              <a:t>wybodaeth</a:t>
            </a:r>
            <a:r>
              <a:rPr lang="en-GB" u="none" dirty="0"/>
              <a:t> hon </a:t>
            </a:r>
            <a:r>
              <a:rPr lang="en-GB" u="none" dirty="0" err="1"/>
              <a:t>ar</a:t>
            </a:r>
            <a:r>
              <a:rPr lang="en-GB" u="none" dirty="0"/>
              <a:t> </a:t>
            </a:r>
            <a:r>
              <a:rPr lang="en-GB" u="none" dirty="0" err="1"/>
              <a:t>eu</a:t>
            </a:r>
            <a:r>
              <a:rPr lang="en-GB" u="none" dirty="0"/>
              <a:t> </a:t>
            </a:r>
            <a:r>
              <a:rPr lang="en-GB" u="none" dirty="0" err="1"/>
              <a:t>waliau</a:t>
            </a:r>
            <a:r>
              <a:rPr lang="en-GB" u="none" dirty="0"/>
              <a:t> </a:t>
            </a:r>
            <a:r>
              <a:rPr lang="en-GB" u="none" dirty="0" err="1"/>
              <a:t>dysgu</a:t>
            </a:r>
            <a:r>
              <a:rPr lang="en-GB" u="none" dirty="0"/>
              <a:t> </a:t>
            </a:r>
            <a:r>
              <a:rPr lang="en-GB" u="none" dirty="0" err="1"/>
              <a:t>eisoes</a:t>
            </a:r>
            <a:r>
              <a:rPr lang="en-GB" u="none" dirty="0"/>
              <a:t>.</a:t>
            </a:r>
          </a:p>
          <a:p>
            <a:r>
              <a:rPr lang="en-GB" u="none" dirty="0"/>
              <a:t>Gall yr </a:t>
            </a:r>
            <a:r>
              <a:rPr lang="en-GB" u="none" dirty="0" err="1"/>
              <a:t>athro</a:t>
            </a:r>
            <a:r>
              <a:rPr lang="en-GB" u="none" dirty="0"/>
              <a:t> </a:t>
            </a:r>
            <a:r>
              <a:rPr lang="en-GB" u="none" dirty="0" err="1"/>
              <a:t>gyfeirio</a:t>
            </a:r>
            <a:r>
              <a:rPr lang="en-GB" u="none" dirty="0"/>
              <a:t> at y </a:t>
            </a:r>
            <a:r>
              <a:rPr lang="en-GB" u="none" dirty="0" err="1"/>
              <a:t>rheolau</a:t>
            </a:r>
            <a:r>
              <a:rPr lang="en-GB" u="none" dirty="0"/>
              <a:t> SMART </a:t>
            </a:r>
            <a:r>
              <a:rPr lang="en-GB" dirty="0"/>
              <a:t>https://www.childnet.com/resources/be-smart-online/).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9" name="Google Shape;17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22907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4" name="Google Shape;4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13-17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5" name="Google Shape;475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60060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509323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.</a:t>
            </a:r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198371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en-GB" dirty="0"/>
              <a:t>Gweler y </a:t>
            </a:r>
            <a:r>
              <a:rPr lang="en-GB" dirty="0" err="1"/>
              <a:t>templedi</a:t>
            </a:r>
            <a:r>
              <a:rPr lang="en-GB" dirty="0"/>
              <a:t> </a:t>
            </a:r>
            <a:r>
              <a:rPr lang="en-GB" dirty="0" err="1"/>
              <a:t>i'w</a:t>
            </a:r>
            <a:r>
              <a:rPr lang="en-GB" dirty="0"/>
              <a:t> </a:t>
            </a:r>
            <a:r>
              <a:rPr lang="en-GB" dirty="0" err="1"/>
              <a:t>torri</a:t>
            </a:r>
            <a:r>
              <a:rPr lang="en-GB" dirty="0"/>
              <a:t> </a:t>
            </a:r>
            <a:r>
              <a:rPr lang="en-GB" dirty="0" err="1"/>
              <a:t>allan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dudalennau</a:t>
            </a:r>
            <a:r>
              <a:rPr lang="en-GB" dirty="0"/>
              <a:t> 19-23 y </a:t>
            </a:r>
            <a:r>
              <a:rPr lang="en-GB" dirty="0" err="1"/>
              <a:t>nodiadau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endParaRPr lang="en-GB" sz="12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71265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6" name="Google Shape;596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7" name="Google Shape;597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331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64099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2569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800" u="sng" dirty="0"/>
              <a:t>Trafodaeth Dosbarth</a:t>
            </a:r>
          </a:p>
          <a:p>
            <a:r>
              <a:rPr lang="en-GB" dirty="0"/>
              <a:t>Mae'r plant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trafod</a:t>
            </a:r>
            <a:r>
              <a:rPr lang="en-GB" dirty="0"/>
              <a:t> </a:t>
            </a:r>
            <a:r>
              <a:rPr lang="en-GB" dirty="0" err="1"/>
              <a:t>pwy</a:t>
            </a:r>
            <a:r>
              <a:rPr lang="en-GB" dirty="0"/>
              <a:t> </a:t>
            </a:r>
            <a:r>
              <a:rPr lang="en-GB" dirty="0" err="1"/>
              <a:t>sy'n</a:t>
            </a:r>
            <a:r>
              <a:rPr lang="en-GB" dirty="0"/>
              <a:t> </a:t>
            </a:r>
            <a:r>
              <a:rPr lang="en-GB" dirty="0" err="1"/>
              <a:t>rhoi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 </a:t>
            </a:r>
            <a:r>
              <a:rPr lang="en-GB" dirty="0" err="1"/>
              <a:t>iddyn</a:t>
            </a:r>
            <a:r>
              <a:rPr lang="en-GB" dirty="0"/>
              <a:t> </a:t>
            </a:r>
            <a:r>
              <a:rPr lang="en-GB" dirty="0" err="1"/>
              <a:t>nhw</a:t>
            </a:r>
            <a:r>
              <a:rPr lang="en-GB" dirty="0"/>
              <a:t>.</a:t>
            </a:r>
          </a:p>
          <a:p>
            <a:r>
              <a:rPr lang="en-GB" dirty="0"/>
              <a:t>DS: Yn </a:t>
            </a:r>
            <a:r>
              <a:rPr lang="en-GB" dirty="0" err="1"/>
              <a:t>dibynnu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y </a:t>
            </a:r>
            <a:r>
              <a:rPr lang="en-GB" dirty="0" err="1"/>
              <a:t>dosbarth</a:t>
            </a:r>
            <a:r>
              <a:rPr lang="en-GB" dirty="0"/>
              <a:t>, </a:t>
            </a:r>
            <a:r>
              <a:rPr lang="en-GB" dirty="0" err="1"/>
              <a:t>efallai</a:t>
            </a:r>
            <a:r>
              <a:rPr lang="en-GB" dirty="0"/>
              <a:t> y </a:t>
            </a:r>
            <a:r>
              <a:rPr lang="en-GB" dirty="0" err="1"/>
              <a:t>bydd</a:t>
            </a:r>
            <a:r>
              <a:rPr lang="en-GB" dirty="0"/>
              <a:t> </a:t>
            </a:r>
            <a:r>
              <a:rPr lang="en-GB" dirty="0" err="1"/>
              <a:t>angen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athrawon</a:t>
            </a:r>
            <a:r>
              <a:rPr lang="en-GB" dirty="0"/>
              <a:t> fod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sensitif</a:t>
            </a:r>
            <a:r>
              <a:rPr lang="en-GB" dirty="0"/>
              <a:t>. </a:t>
            </a:r>
            <a:r>
              <a:rPr lang="en-GB" dirty="0" err="1"/>
              <a:t>Nid</a:t>
            </a:r>
            <a:r>
              <a:rPr lang="en-GB" dirty="0"/>
              <a:t>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dirty="0" err="1"/>
              <a:t>pob</a:t>
            </a:r>
            <a:r>
              <a:rPr lang="en-GB" dirty="0"/>
              <a:t> </a:t>
            </a:r>
            <a:r>
              <a:rPr lang="en-GB" dirty="0" err="1"/>
              <a:t>plentyn</a:t>
            </a:r>
            <a:r>
              <a:rPr lang="en-GB" dirty="0"/>
              <a:t> o </a:t>
            </a:r>
            <a:r>
              <a:rPr lang="en-GB" dirty="0" err="1"/>
              <a:t>reidrwydd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cael</a:t>
            </a:r>
            <a:r>
              <a:rPr lang="en-GB" dirty="0"/>
              <a:t> </a:t>
            </a:r>
            <a:r>
              <a:rPr lang="en-GB" dirty="0" err="1"/>
              <a:t>arian</a:t>
            </a:r>
            <a:r>
              <a:rPr lang="en-GB" dirty="0"/>
              <a:t> </a:t>
            </a:r>
            <a:r>
              <a:rPr lang="en-GB" dirty="0" err="1"/>
              <a:t>poced</a:t>
            </a: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2" name="Google Shape;21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4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5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4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4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2" name="Google Shape;92;p54"/>
          <p:cNvSpPr txBox="1">
            <a:spLocks noGrp="1"/>
          </p:cNvSpPr>
          <p:nvPr>
            <p:ph type="body" idx="1"/>
          </p:nvPr>
        </p:nvSpPr>
        <p:spPr>
          <a:xfrm>
            <a:off x="838200" y="3044825"/>
            <a:ext cx="10515600" cy="244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Google Shape;95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8" name="Google Shape;98;p5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6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" name="Google Shape;104;p5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Google Shape;105;p5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Google Shape;106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Google Shape;107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Google Shape;108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1" name="Google Shape;111;p5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Google Shape;112;p5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Google Shape;113;p5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None/>
              <a:defRPr sz="24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defRPr sz="20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None/>
              <a:defRPr sz="18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1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5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Google Shape;117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8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0" name="Google Shape;120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5" name="Google Shape;125;p5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Google Shape;126;p5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5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200"/>
              <a:buFont typeface="Arial Black"/>
              <a:buNone/>
              <a:defRPr sz="32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2" name="Google Shape;132;p6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6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Google Shape;136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1"/>
          <p:cNvSpPr txBox="1">
            <a:spLocks noGrp="1"/>
          </p:cNvSpPr>
          <p:nvPr>
            <p:ph type="title"/>
          </p:nvPr>
        </p:nvSpPr>
        <p:spPr>
          <a:xfrm>
            <a:off x="838200" y="1584325"/>
            <a:ext cx="10515600" cy="743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9" name="Google Shape;139;p61"/>
          <p:cNvSpPr txBox="1">
            <a:spLocks noGrp="1"/>
          </p:cNvSpPr>
          <p:nvPr>
            <p:ph type="body" idx="1"/>
          </p:nvPr>
        </p:nvSpPr>
        <p:spPr>
          <a:xfrm rot="5400000">
            <a:off x="4875213" y="-992187"/>
            <a:ext cx="2441575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Google Shape;140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Google Shape;142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400"/>
              <a:buFont typeface="Arial Black"/>
              <a:buNone/>
              <a:defRPr sz="44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45" name="Google Shape;145;p6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63636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63636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6" name="Google Shape;146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4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4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4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4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4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4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Google Shape;52;p5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5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5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5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5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5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78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42"/>
          <p:cNvSpPr/>
          <p:nvPr/>
        </p:nvSpPr>
        <p:spPr>
          <a:xfrm>
            <a:off x="469900" y="469900"/>
            <a:ext cx="11245850" cy="5918200"/>
          </a:xfrm>
          <a:prstGeom prst="rect">
            <a:avLst/>
          </a:prstGeom>
          <a:solidFill>
            <a:srgbClr val="FFF9DF"/>
          </a:solidFill>
          <a:ln w="38100"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EB8B2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ntbefooled.org.uk/what-is-a-money-mule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1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pn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61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8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62.png"/><Relationship Id="rId10" Type="http://schemas.openxmlformats.org/officeDocument/2006/relationships/image" Target="../media/image66.png"/><Relationship Id="rId4" Type="http://schemas.openxmlformats.org/officeDocument/2006/relationships/image" Target="../media/image6.png"/><Relationship Id="rId9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21.png"/><Relationship Id="rId10" Type="http://schemas.openxmlformats.org/officeDocument/2006/relationships/image" Target="../media/image3.png"/><Relationship Id="rId4" Type="http://schemas.openxmlformats.org/officeDocument/2006/relationships/image" Target="../media/image67.png"/><Relationship Id="rId9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36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7.png"/><Relationship Id="rId5" Type="http://schemas.openxmlformats.org/officeDocument/2006/relationships/image" Target="../media/image36.png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21.png"/><Relationship Id="rId10" Type="http://schemas.openxmlformats.org/officeDocument/2006/relationships/image" Target="../media/image3.png"/><Relationship Id="rId4" Type="http://schemas.openxmlformats.org/officeDocument/2006/relationships/image" Target="../media/image67.png"/><Relationship Id="rId9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21.png"/><Relationship Id="rId10" Type="http://schemas.openxmlformats.org/officeDocument/2006/relationships/image" Target="../media/image3.png"/><Relationship Id="rId4" Type="http://schemas.openxmlformats.org/officeDocument/2006/relationships/image" Target="../media/image67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64800DE1-3CEA-9159-E5A3-34F95820A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1</a:t>
            </a:r>
            <a:endParaRPr lang="en-GB" dirty="0"/>
          </a:p>
        </p:txBody>
      </p:sp>
      <p:sp>
        <p:nvSpPr>
          <p:cNvPr id="156" name="Google Shape;156;p1"/>
          <p:cNvSpPr txBox="1">
            <a:spLocks noGrp="1"/>
          </p:cNvSpPr>
          <p:nvPr>
            <p:ph type="ctrTitle"/>
          </p:nvPr>
        </p:nvSpPr>
        <p:spPr>
          <a:xfrm>
            <a:off x="0" y="212328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5800"/>
              <a:buFont typeface="Arial Black"/>
              <a:buNone/>
            </a:pPr>
            <a:r>
              <a:rPr lang="en-GB" sz="58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Mulod</a:t>
            </a:r>
            <a:r>
              <a:rPr lang="en-GB" sz="58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Arian</a:t>
            </a:r>
            <a:endParaRPr dirty="0"/>
          </a:p>
        </p:txBody>
      </p:sp>
      <p:sp>
        <p:nvSpPr>
          <p:cNvPr id="157" name="Google Shape;157;p1"/>
          <p:cNvSpPr txBox="1"/>
          <p:nvPr/>
        </p:nvSpPr>
        <p:spPr>
          <a:xfrm>
            <a:off x="1" y="1202155"/>
            <a:ext cx="1219200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AAAA Cynradd (</a:t>
            </a:r>
            <a:r>
              <a:rPr lang="en-GB" sz="2400" b="1" u="none" strike="noStrik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Blynyddoedd</a:t>
            </a:r>
            <a:r>
              <a:rPr lang="en-GB" sz="2400" b="1" u="none" strike="noStrik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5 a 6)</a:t>
            </a:r>
            <a:endParaRPr sz="24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8DC6DA-D8EB-6851-8436-9DA34E6D9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7134" y="1840048"/>
            <a:ext cx="4641265" cy="4641265"/>
          </a:xfrm>
          <a:prstGeom prst="rect">
            <a:avLst/>
          </a:prstGeom>
        </p:spPr>
      </p:pic>
      <p:pic>
        <p:nvPicPr>
          <p:cNvPr id="9" name="Picture 8" descr="Mobile phone with message ‘Want to earn some money?’">
            <a:extLst>
              <a:ext uri="{FF2B5EF4-FFF2-40B4-BE49-F238E27FC236}">
                <a16:creationId xmlns:a16="http://schemas.microsoft.com/office/drawing/2014/main" id="{40E9CAFA-67A1-4798-25D5-6D01F55C37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441" y="2126578"/>
            <a:ext cx="1956295" cy="3815583"/>
          </a:xfrm>
          <a:prstGeom prst="rect">
            <a:avLst/>
          </a:prstGeom>
        </p:spPr>
      </p:pic>
      <p:pic>
        <p:nvPicPr>
          <p:cNvPr id="2" name="Logo">
            <a:extLst>
              <a:ext uri="{FF2B5EF4-FFF2-40B4-BE49-F238E27FC236}">
                <a16:creationId xmlns:a16="http://schemas.microsoft.com/office/drawing/2014/main" id="{6CA5E6F2-42B4-F593-FC62-B0089837A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160" name="Google Shape;160;p1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32;p1">
            <a:extLst>
              <a:ext uri="{FF2B5EF4-FFF2-40B4-BE49-F238E27FC236}">
                <a16:creationId xmlns:a16="http://schemas.microsoft.com/office/drawing/2014/main" id="{9EE3E309-4981-3B99-584E-DCC1AD588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34;p1">
            <a:extLst>
              <a:ext uri="{FF2B5EF4-FFF2-40B4-BE49-F238E27FC236}">
                <a16:creationId xmlns:a16="http://schemas.microsoft.com/office/drawing/2014/main" id="{8B882403-B7FA-8260-9529-F8B29C38D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10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8" name="Google Shape;218;p4"/>
          <p:cNvSpPr txBox="1"/>
          <p:nvPr/>
        </p:nvSpPr>
        <p:spPr>
          <a:xfrm>
            <a:off x="3888091" y="1404903"/>
            <a:ext cx="5123387" cy="64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Aft>
                <a:spcPts val="6000"/>
              </a:spcAft>
              <a:buNone/>
            </a:pPr>
            <a:r>
              <a:rPr lang="en-GB" sz="2500" b="1" dirty="0">
                <a:solidFill>
                  <a:srgbClr val="363636"/>
                </a:solidFill>
                <a:sym typeface="Arial"/>
              </a:rPr>
              <a:t>Pwy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sy’n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rhoi’r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sym typeface="Arial"/>
              </a:rPr>
              <a:t>i</a:t>
            </a:r>
            <a:r>
              <a:rPr lang="en-GB" sz="2500" b="1" dirty="0">
                <a:solidFill>
                  <a:srgbClr val="363636"/>
                </a:solidFill>
                <a:sym typeface="Arial"/>
              </a:rPr>
              <a:t> chi?</a:t>
            </a:r>
          </a:p>
        </p:txBody>
      </p:sp>
      <p:sp>
        <p:nvSpPr>
          <p:cNvPr id="10" name="Google Shape;218;p4">
            <a:extLst>
              <a:ext uri="{FF2B5EF4-FFF2-40B4-BE49-F238E27FC236}">
                <a16:creationId xmlns:a16="http://schemas.microsoft.com/office/drawing/2014/main" id="{C884EC14-4DE9-FE0D-83D7-3EFDA8119C80}"/>
              </a:ext>
            </a:extLst>
          </p:cNvPr>
          <p:cNvSpPr txBox="1"/>
          <p:nvPr/>
        </p:nvSpPr>
        <p:spPr>
          <a:xfrm>
            <a:off x="3888091" y="4809670"/>
            <a:ext cx="5123388" cy="726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6000"/>
              </a:spcAft>
            </a:pPr>
            <a:r>
              <a:rPr lang="en-GB" sz="2500" dirty="0">
                <a:solidFill>
                  <a:srgbClr val="363636"/>
                </a:solidFill>
              </a:rPr>
              <a:t>Pobl </a:t>
            </a:r>
            <a:r>
              <a:rPr lang="en-GB" sz="2500" dirty="0" err="1">
                <a:solidFill>
                  <a:srgbClr val="363636"/>
                </a:solidFill>
              </a:rPr>
              <a:t>rydych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hadnabod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ydyn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nhw</a:t>
            </a:r>
            <a:r>
              <a:rPr lang="en-GB" sz="2500" dirty="0">
                <a:solidFill>
                  <a:srgbClr val="363636"/>
                </a:solidFill>
              </a:rPr>
              <a:t> bob </a:t>
            </a:r>
            <a:r>
              <a:rPr lang="en-GB" sz="2500" dirty="0" err="1">
                <a:solidFill>
                  <a:srgbClr val="363636"/>
                </a:solidFill>
              </a:rPr>
              <a:t>tro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218;p4">
            <a:extLst>
              <a:ext uri="{FF2B5EF4-FFF2-40B4-BE49-F238E27FC236}">
                <a16:creationId xmlns:a16="http://schemas.microsoft.com/office/drawing/2014/main" id="{45E58DB3-C02C-25FE-7FB8-D92309450CC9}"/>
              </a:ext>
            </a:extLst>
          </p:cNvPr>
          <p:cNvSpPr txBox="1"/>
          <p:nvPr/>
        </p:nvSpPr>
        <p:spPr>
          <a:xfrm>
            <a:off x="3888091" y="2980642"/>
            <a:ext cx="7628048" cy="976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6000"/>
              </a:spcAft>
            </a:pPr>
            <a:r>
              <a:rPr lang="en-GB" sz="2500" dirty="0">
                <a:solidFill>
                  <a:srgbClr val="363636"/>
                </a:solidFill>
              </a:rPr>
              <a:t>Teulu: </a:t>
            </a:r>
            <a:r>
              <a:rPr lang="en-GB" sz="2500" dirty="0" err="1">
                <a:solidFill>
                  <a:srgbClr val="363636"/>
                </a:solidFill>
              </a:rPr>
              <a:t>rhieni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neiniau</a:t>
            </a:r>
            <a:r>
              <a:rPr lang="en-GB" sz="2500" dirty="0">
                <a:solidFill>
                  <a:srgbClr val="363636"/>
                </a:solidFill>
              </a:rPr>
              <a:t>/</a:t>
            </a:r>
            <a:r>
              <a:rPr lang="en-GB" sz="2500" dirty="0" err="1">
                <a:solidFill>
                  <a:srgbClr val="363636"/>
                </a:solidFill>
              </a:rPr>
              <a:t>teidiau</a:t>
            </a:r>
            <a:r>
              <a:rPr lang="en-GB" sz="2500" dirty="0">
                <a:solidFill>
                  <a:srgbClr val="363636"/>
                </a:solidFill>
              </a:rPr>
              <a:t>, antis/</a:t>
            </a:r>
            <a:r>
              <a:rPr lang="en-GB" sz="2500" dirty="0" err="1">
                <a:solidFill>
                  <a:srgbClr val="363636"/>
                </a:solidFill>
              </a:rPr>
              <a:t>wncwls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perthnasau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Ffrindiau’r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teulu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F9A910C-E01C-55CC-155F-667AD63C2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859131"/>
            <a:ext cx="1573429" cy="1573429"/>
            <a:chOff x="1969477" y="859131"/>
            <a:chExt cx="1573429" cy="157342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CB9087C4-E6E7-1C62-4559-EBFD0A08FC77}"/>
                </a:ext>
              </a:extLst>
            </p:cNvPr>
            <p:cNvSpPr/>
            <p:nvPr/>
          </p:nvSpPr>
          <p:spPr>
            <a:xfrm>
              <a:off x="1969477" y="859131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4" name="Picture 3" descr="A black background with a black square and orange square&#10;&#10;Description automatically generated with medium confidence">
              <a:extLst>
                <a:ext uri="{FF2B5EF4-FFF2-40B4-BE49-F238E27FC236}">
                  <a16:creationId xmlns:a16="http://schemas.microsoft.com/office/drawing/2014/main" id="{A08C345A-3EDA-EBB3-B8DB-0C4166BAB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1805" y="1129264"/>
              <a:ext cx="1084297" cy="107383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F4D81B-1AC5-8CDA-0324-BEC259679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4386103"/>
            <a:ext cx="1573429" cy="1573429"/>
            <a:chOff x="1969477" y="4386103"/>
            <a:chExt cx="1573429" cy="157342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6AF14ED-8F7D-451C-C620-495D53AF54F1}"/>
                </a:ext>
              </a:extLst>
            </p:cNvPr>
            <p:cNvSpPr/>
            <p:nvPr/>
          </p:nvSpPr>
          <p:spPr>
            <a:xfrm>
              <a:off x="1969477" y="4386103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5" name="Picture 14" descr="A group of people in a circle&#10;&#10;Description automatically generated">
              <a:extLst>
                <a:ext uri="{FF2B5EF4-FFF2-40B4-BE49-F238E27FC236}">
                  <a16:creationId xmlns:a16="http://schemas.microsoft.com/office/drawing/2014/main" id="{0FEF2BC6-A91B-138C-E1F6-14570AF09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67879" y="4496838"/>
              <a:ext cx="1376625" cy="1351958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FF79DDA-B5D1-856E-8090-D37A7EE2D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2622617"/>
            <a:ext cx="1573429" cy="1573429"/>
            <a:chOff x="1969477" y="2622617"/>
            <a:chExt cx="1573429" cy="157342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85ABDEE-61F6-CAE5-890F-B0144710FBA1}"/>
                </a:ext>
              </a:extLst>
            </p:cNvPr>
            <p:cNvSpPr/>
            <p:nvPr/>
          </p:nvSpPr>
          <p:spPr>
            <a:xfrm>
              <a:off x="1969477" y="2622617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7" name="Picture 16" descr="A round blue circle with two people&#10;&#10;Description automatically generated">
              <a:extLst>
                <a:ext uri="{FF2B5EF4-FFF2-40B4-BE49-F238E27FC236}">
                  <a16:creationId xmlns:a16="http://schemas.microsoft.com/office/drawing/2014/main" id="{89613FBD-3DCF-C378-8941-F992B1391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6509" y="2716401"/>
              <a:ext cx="1399365" cy="1385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204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11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5" name="Google Shape;235;p5"/>
          <p:cNvSpPr/>
          <p:nvPr/>
        </p:nvSpPr>
        <p:spPr>
          <a:xfrm>
            <a:off x="3985176" y="1203684"/>
            <a:ext cx="7085345" cy="989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sym typeface="Arial"/>
              </a:rPr>
              <a:t>Sut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fyddech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teimlo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pe bai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rhywun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nad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oeddech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adnabod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cynnig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i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chi?</a:t>
            </a:r>
          </a:p>
        </p:txBody>
      </p:sp>
      <p:sp>
        <p:nvSpPr>
          <p:cNvPr id="236" name="Google Shape;236;p5"/>
          <p:cNvSpPr/>
          <p:nvPr/>
        </p:nvSpPr>
        <p:spPr>
          <a:xfrm>
            <a:off x="3985176" y="2538709"/>
            <a:ext cx="6617675" cy="1590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Sut </a:t>
            </a:r>
            <a:r>
              <a:rPr lang="en-GB" sz="2500" dirty="0" err="1">
                <a:solidFill>
                  <a:srgbClr val="363636"/>
                </a:solidFill>
              </a:rPr>
              <a:t>fyddech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teimlo</a:t>
            </a:r>
            <a:r>
              <a:rPr lang="en-GB" sz="2500" dirty="0">
                <a:solidFill>
                  <a:srgbClr val="363636"/>
                </a:solidFill>
              </a:rPr>
              <a:t> pe bai </a:t>
            </a:r>
            <a:r>
              <a:rPr lang="en-GB" sz="2500" dirty="0" err="1">
                <a:solidFill>
                  <a:srgbClr val="363636"/>
                </a:solidFill>
              </a:rPr>
              <a:t>rhywun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nad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oeddech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adnabod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cynnig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chi </a:t>
            </a:r>
            <a:r>
              <a:rPr lang="en-GB" sz="2500" dirty="0" err="1">
                <a:solidFill>
                  <a:srgbClr val="363636"/>
                </a:solidFill>
              </a:rPr>
              <a:t>ofalu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amdano</a:t>
            </a:r>
            <a:r>
              <a:rPr lang="en-GB" sz="2500" dirty="0">
                <a:solidFill>
                  <a:srgbClr val="363636"/>
                </a:solidFill>
              </a:rPr>
              <a:t>? Ac </a:t>
            </a:r>
            <a:r>
              <a:rPr lang="en-GB" sz="2500" dirty="0" err="1">
                <a:solidFill>
                  <a:srgbClr val="363636"/>
                </a:solidFill>
              </a:rPr>
              <a:t>yna’n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gofyn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chi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drosglwyddo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rywun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arall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237" name="Google Shape;237;p5"/>
          <p:cNvSpPr/>
          <p:nvPr/>
        </p:nvSpPr>
        <p:spPr>
          <a:xfrm>
            <a:off x="3985176" y="4880692"/>
            <a:ext cx="6785199" cy="723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sym typeface="Arial"/>
              </a:rPr>
              <a:t>A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fyddech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meddwl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fod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hynny’n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sym typeface="Arial"/>
              </a:rPr>
              <a:t>rhyfedd</a:t>
            </a:r>
            <a:r>
              <a:rPr lang="en-GB" sz="2500" dirty="0">
                <a:solidFill>
                  <a:srgbClr val="363636"/>
                </a:solidFill>
                <a:sym typeface="Arial"/>
              </a:rPr>
              <a:t>?</a:t>
            </a:r>
            <a:endParaRPr sz="2500" dirty="0">
              <a:solidFill>
                <a:srgbClr val="363636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73BA6BA-0189-9BF1-EF36-C6A9BE33F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683496"/>
            <a:ext cx="1992378" cy="1749064"/>
            <a:chOff x="1969477" y="683496"/>
            <a:chExt cx="1992378" cy="174906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9FA8053-525A-6718-5103-C3B5FB2374E9}"/>
                </a:ext>
              </a:extLst>
            </p:cNvPr>
            <p:cNvSpPr/>
            <p:nvPr/>
          </p:nvSpPr>
          <p:spPr>
            <a:xfrm>
              <a:off x="1969477" y="859131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8" name="Picture 17" descr="A face with a thought bubble&#10;&#10;Description automatically generated">
              <a:extLst>
                <a:ext uri="{FF2B5EF4-FFF2-40B4-BE49-F238E27FC236}">
                  <a16:creationId xmlns:a16="http://schemas.microsoft.com/office/drawing/2014/main" id="{80D000F4-C757-4BED-C1C7-FF0B55620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9037" y="683496"/>
              <a:ext cx="1602818" cy="154879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655CBF7-1890-EA84-8999-9A43DED6DC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2622617"/>
            <a:ext cx="1573429" cy="1573429"/>
            <a:chOff x="1969477" y="2622617"/>
            <a:chExt cx="1573429" cy="1573429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36459D1-4FAB-6BEE-1E67-B3A6B2CBDABF}"/>
                </a:ext>
              </a:extLst>
            </p:cNvPr>
            <p:cNvSpPr/>
            <p:nvPr/>
          </p:nvSpPr>
          <p:spPr>
            <a:xfrm>
              <a:off x="1969477" y="2622617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0" name="Picture 19" descr="A hand holding a green piece of paper&#10;&#10;Description automatically generated">
              <a:extLst>
                <a:ext uri="{FF2B5EF4-FFF2-40B4-BE49-F238E27FC236}">
                  <a16:creationId xmlns:a16="http://schemas.microsoft.com/office/drawing/2014/main" id="{37E5E45A-82F5-E0DB-2BB5-4DF5CA3F7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83668" y="2706772"/>
              <a:ext cx="1459238" cy="144445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B5C1E5B-EC9E-8F72-9484-0476902B39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969477" y="4386103"/>
            <a:ext cx="1573429" cy="1573429"/>
            <a:chOff x="1969477" y="4386103"/>
            <a:chExt cx="1573429" cy="157342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21F8F31-43C9-682E-B8C1-0B627A93531E}"/>
                </a:ext>
              </a:extLst>
            </p:cNvPr>
            <p:cNvSpPr/>
            <p:nvPr/>
          </p:nvSpPr>
          <p:spPr>
            <a:xfrm>
              <a:off x="1969477" y="4386103"/>
              <a:ext cx="1573429" cy="157342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8" name="Picture 27" descr="A cartoon of a person scratching his head&#10;&#10;Description automatically generated">
              <a:extLst>
                <a:ext uri="{FF2B5EF4-FFF2-40B4-BE49-F238E27FC236}">
                  <a16:creationId xmlns:a16="http://schemas.microsoft.com/office/drawing/2014/main" id="{1E32E465-39A2-2DED-F6E1-9332E030C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56119" y="4386103"/>
              <a:ext cx="1486787" cy="137315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0"/>
      <p:bldP spid="2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12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8" name="Google Shape;238;p5"/>
          <p:cNvSpPr/>
          <p:nvPr/>
        </p:nvSpPr>
        <p:spPr>
          <a:xfrm>
            <a:off x="1526115" y="3701155"/>
            <a:ext cx="9134757" cy="2040806"/>
          </a:xfrm>
          <a:prstGeom prst="rect">
            <a:avLst/>
          </a:prstGeom>
          <a:noFill/>
          <a:ln w="57150">
            <a:solidFill>
              <a:srgbClr val="363636"/>
            </a:solidFill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Byddech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chi'n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iawn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feddwl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fod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yn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rhyfedd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algn="ctr">
              <a:spcBef>
                <a:spcPts val="1500"/>
              </a:spcBef>
            </a:pP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Gallai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derbyn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arian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rywun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ydych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adnabod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eich</a:t>
            </a:r>
            <a:b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gwneud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chi’n</a:t>
            </a:r>
            <a:r>
              <a:rPr lang="en-GB" sz="2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30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 Arian.</a:t>
            </a:r>
            <a:endParaRPr lang="en-GB" sz="2000" b="1" dirty="0">
              <a:solidFill>
                <a:srgbClr val="36363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ED2CE0-5077-0E13-AB39-D37DC8CCAF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409188" y="798569"/>
            <a:ext cx="5373623" cy="2490030"/>
            <a:chOff x="4124953" y="-2230537"/>
            <a:chExt cx="3344910" cy="154996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83B21B7-0AD8-D9BE-279E-56B1E840A099}"/>
                </a:ext>
              </a:extLst>
            </p:cNvPr>
            <p:cNvSpPr/>
            <p:nvPr/>
          </p:nvSpPr>
          <p:spPr>
            <a:xfrm>
              <a:off x="4124953" y="-2230537"/>
              <a:ext cx="3344910" cy="1549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F45DDB8-1264-1865-2248-2F1EC95CD949}"/>
                </a:ext>
              </a:extLst>
            </p:cNvPr>
            <p:cNvGrpSpPr/>
            <p:nvPr/>
          </p:nvGrpSpPr>
          <p:grpSpPr>
            <a:xfrm>
              <a:off x="4454136" y="-1900998"/>
              <a:ext cx="2686544" cy="900183"/>
              <a:chOff x="924459" y="-1244571"/>
              <a:chExt cx="2672929" cy="895621"/>
            </a:xfrm>
          </p:grpSpPr>
          <p:pic>
            <p:nvPicPr>
              <p:cNvPr id="10" name="Picture 9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664A84F3-EA58-BACD-BBB3-997FF661A9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11" name="Picture 10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219820BC-A4FA-8EC3-626E-49A0B9E913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12" name="Picture 11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841E9F05-F2FC-F567-0A2A-198B6AD4BB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13" name="Right Arrow 12">
                <a:extLst>
                  <a:ext uri="{FF2B5EF4-FFF2-40B4-BE49-F238E27FC236}">
                    <a16:creationId xmlns:a16="http://schemas.microsoft.com/office/drawing/2014/main" id="{C8FD3A2A-7BDE-AFCC-15FF-DAEBF2698013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Right Arrow 13">
                <a:extLst>
                  <a:ext uri="{FF2B5EF4-FFF2-40B4-BE49-F238E27FC236}">
                    <a16:creationId xmlns:a16="http://schemas.microsoft.com/office/drawing/2014/main" id="{9458BF84-3AF1-DCF5-6D95-5C4928EC8BB1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7133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screen">
            <a:hlinkClick r:id="rId3"/>
            <a:extLst>
              <a:ext uri="{FF2B5EF4-FFF2-40B4-BE49-F238E27FC236}">
                <a16:creationId xmlns:a16="http://schemas.microsoft.com/office/drawing/2014/main" id="{61865F57-7859-9242-83BD-3707D875B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872" y="978569"/>
            <a:ext cx="7370792" cy="4142523"/>
          </a:xfrm>
          <a:prstGeom prst="rect">
            <a:avLst/>
          </a:prstGeom>
        </p:spPr>
      </p:pic>
      <p:sp>
        <p:nvSpPr>
          <p:cNvPr id="234" name="Google Shape;234;p5"/>
          <p:cNvSpPr txBox="1">
            <a:spLocks noGrp="1"/>
          </p:cNvSpPr>
          <p:nvPr>
            <p:ph type="ctrTitle"/>
          </p:nvPr>
        </p:nvSpPr>
        <p:spPr>
          <a:xfrm>
            <a:off x="1524000" y="-200416"/>
            <a:ext cx="9144000" cy="200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13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442;p20">
            <a:extLst>
              <a:ext uri="{FF2B5EF4-FFF2-40B4-BE49-F238E27FC236}">
                <a16:creationId xmlns:a16="http://schemas.microsoft.com/office/drawing/2014/main" id="{1727E7A4-66AB-0AC1-9BD5-063DEFAF8DD2}"/>
              </a:ext>
            </a:extLst>
          </p:cNvPr>
          <p:cNvSpPr txBox="1"/>
          <p:nvPr/>
        </p:nvSpPr>
        <p:spPr>
          <a:xfrm>
            <a:off x="0" y="5694765"/>
            <a:ext cx="12192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u="sng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https://www.dontbefooled.org.uk/what-is-a-money-mule</a:t>
            </a:r>
            <a:r>
              <a:rPr lang="en-GB" sz="1800" b="1" u="sng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1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1965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832845-507D-F451-8CB3-31A532FBF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6258" y="1488917"/>
            <a:ext cx="4705201" cy="4705201"/>
          </a:xfrm>
          <a:prstGeom prst="rect">
            <a:avLst/>
          </a:prstGeom>
        </p:spPr>
      </p:pic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B5A65528-3115-8BDF-E287-894590D3DF9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14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6"/>
          <p:cNvSpPr txBox="1">
            <a:spLocks/>
          </p:cNvSpPr>
          <p:nvPr/>
        </p:nvSpPr>
        <p:spPr>
          <a:xfrm>
            <a:off x="0" y="741556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Dym</a:t>
            </a:r>
            <a:r>
              <a:rPr lang="en-GB" sz="3000" b="1" dirty="0">
                <a:solidFill>
                  <a:srgbClr val="363636"/>
                </a:solidFill>
              </a:rPr>
              <a:t>a </a:t>
            </a:r>
            <a:r>
              <a:rPr lang="en-GB" sz="3000" b="1" dirty="0" err="1">
                <a:solidFill>
                  <a:srgbClr val="363636"/>
                </a:solidFill>
              </a:rPr>
              <a:t>stori</a:t>
            </a:r>
            <a:r>
              <a:rPr lang="en-GB" sz="3000" b="1" dirty="0">
                <a:solidFill>
                  <a:srgbClr val="363636"/>
                </a:solidFill>
              </a:rPr>
              <a:t> 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Stirling</a:t>
            </a:r>
          </a:p>
        </p:txBody>
      </p:sp>
      <p:sp>
        <p:nvSpPr>
          <p:cNvPr id="245" name="Google Shape;245;p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499048" y="4008290"/>
            <a:ext cx="4238638" cy="2015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14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oed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bod â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mynediad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ar-lein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i'w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ers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dwy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flynedd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Mae'n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falch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iawn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3F17E54-895E-6855-6252-1A4D6565A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0723" y="1583969"/>
            <a:ext cx="2259923" cy="22575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6AA53045-33C8-B296-4288-CD25B0982A6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15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5" descr="Mobile phone with message ‘Want to earn money?’">
            <a:extLst>
              <a:ext uri="{FF2B5EF4-FFF2-40B4-BE49-F238E27FC236}">
                <a16:creationId xmlns:a16="http://schemas.microsoft.com/office/drawing/2014/main" id="{8B4C0BA8-6E1F-6C15-3B79-F9B3151A1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239" y="707182"/>
            <a:ext cx="2791016" cy="54436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8F170F-69C2-73FF-6631-250383FAB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8766" y="2469620"/>
            <a:ext cx="2075962" cy="2364291"/>
          </a:xfrm>
          <a:prstGeom prst="rect">
            <a:avLst/>
          </a:prstGeom>
        </p:spPr>
      </p:pic>
      <p:sp>
        <p:nvSpPr>
          <p:cNvPr id="13" name="Google Shape;254;p7">
            <a:extLst>
              <a:ext uri="{FF2B5EF4-FFF2-40B4-BE49-F238E27FC236}">
                <a16:creationId xmlns:a16="http://schemas.microsoft.com/office/drawing/2014/main" id="{F6C23606-DE1D-AEC1-0D24-404951411E07}"/>
              </a:ext>
            </a:extLst>
          </p:cNvPr>
          <p:cNvSpPr txBox="1"/>
          <p:nvPr/>
        </p:nvSpPr>
        <p:spPr>
          <a:xfrm>
            <a:off x="6096000" y="2333493"/>
            <a:ext cx="4638357" cy="2500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Mae </a:t>
            </a:r>
            <a:r>
              <a:rPr lang="en-GB" sz="2500" dirty="0" err="1">
                <a:solidFill>
                  <a:srgbClr val="363636"/>
                </a:solidFill>
              </a:rPr>
              <a:t>neges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ddieithryn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ymddangos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cyfryngau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cymdeithasol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</a:p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penderfynu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ateb</a:t>
            </a:r>
            <a:r>
              <a:rPr lang="en-GB" sz="2500" dirty="0">
                <a:solidFill>
                  <a:srgbClr val="363636"/>
                </a:solidFill>
              </a:rPr>
              <a:t> a </a:t>
            </a:r>
            <a:r>
              <a:rPr lang="en-GB" sz="2500" dirty="0" err="1">
                <a:solidFill>
                  <a:srgbClr val="363636"/>
                </a:solidFill>
              </a:rPr>
              <a:t>darganfod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mwy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9FEDAD-5F24-70C4-60DC-DC05B7729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439" y="707182"/>
            <a:ext cx="2791016" cy="54436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927A41-03CF-E73D-3D7F-398896D24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1966" y="2469620"/>
            <a:ext cx="2075962" cy="2364291"/>
          </a:xfrm>
          <a:prstGeom prst="rect">
            <a:avLst/>
          </a:prstGeom>
        </p:spPr>
      </p:pic>
      <p:sp>
        <p:nvSpPr>
          <p:cNvPr id="4" name="Google Shape;227;p4">
            <a:extLst>
              <a:ext uri="{FF2B5EF4-FFF2-40B4-BE49-F238E27FC236}">
                <a16:creationId xmlns:a16="http://schemas.microsoft.com/office/drawing/2014/main" id="{9A476B41-FC1F-C2F8-BA60-21657C4C3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16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7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4468654" y="1311211"/>
            <a:ext cx="4330652" cy="1354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Edrychwch! Y </a:t>
            </a:r>
            <a:r>
              <a:rPr lang="en-GB" sz="2500" dirty="0" err="1">
                <a:solidFill>
                  <a:srgbClr val="363636"/>
                </a:solidFill>
              </a:rPr>
              <a:t>cyfan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sy’n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rhaid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derbyn</a:t>
            </a:r>
            <a:r>
              <a:rPr lang="en-GB" sz="2500" dirty="0">
                <a:solidFill>
                  <a:srgbClr val="363636"/>
                </a:solidFill>
              </a:rPr>
              <a:t> £1,000 </a:t>
            </a:r>
            <a:r>
              <a:rPr lang="en-GB" sz="2500" dirty="0" err="1">
                <a:solidFill>
                  <a:srgbClr val="363636"/>
                </a:solidFill>
              </a:rPr>
              <a:t>i’w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0021EC-6682-7214-2925-F2ACD0962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6833" y="778701"/>
            <a:ext cx="1982640" cy="18027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F49662-2194-1458-2357-9B922F59A0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5694" y="2929776"/>
            <a:ext cx="1982641" cy="13542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B078C6-02FE-962A-3D1E-FF78C87B3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5694" y="4772888"/>
            <a:ext cx="1884919" cy="1135543"/>
          </a:xfrm>
          <a:prstGeom prst="rect">
            <a:avLst/>
          </a:prstGeom>
        </p:spPr>
      </p:pic>
      <p:sp>
        <p:nvSpPr>
          <p:cNvPr id="16" name="Google Shape;254;p7">
            <a:extLst>
              <a:ext uri="{FF2B5EF4-FFF2-40B4-BE49-F238E27FC236}">
                <a16:creationId xmlns:a16="http://schemas.microsoft.com/office/drawing/2014/main" id="{FE913CC2-9BE1-BC6A-5959-B616CBA89A4D}"/>
              </a:ext>
            </a:extLst>
          </p:cNvPr>
          <p:cNvSpPr txBox="1"/>
          <p:nvPr/>
        </p:nvSpPr>
        <p:spPr>
          <a:xfrm>
            <a:off x="4468654" y="3089787"/>
            <a:ext cx="4139359" cy="1270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Yna </a:t>
            </a:r>
            <a:r>
              <a:rPr lang="en-GB" sz="2500" dirty="0" err="1">
                <a:solidFill>
                  <a:srgbClr val="363636"/>
                </a:solidFill>
              </a:rPr>
              <a:t>mae'n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rhaid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godi</a:t>
            </a:r>
            <a:r>
              <a:rPr lang="en-GB" sz="2500" dirty="0">
                <a:solidFill>
                  <a:srgbClr val="363636"/>
                </a:solidFill>
              </a:rPr>
              <a:t> £900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parod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a'i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berson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allan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</a:p>
        </p:txBody>
      </p:sp>
      <p:sp>
        <p:nvSpPr>
          <p:cNvPr id="18" name="Google Shape;254;p7">
            <a:extLst>
              <a:ext uri="{FF2B5EF4-FFF2-40B4-BE49-F238E27FC236}">
                <a16:creationId xmlns:a16="http://schemas.microsoft.com/office/drawing/2014/main" id="{4C4AF8E0-829F-46CD-781F-E62D336571CA}"/>
              </a:ext>
            </a:extLst>
          </p:cNvPr>
          <p:cNvSpPr txBox="1"/>
          <p:nvPr/>
        </p:nvSpPr>
        <p:spPr>
          <a:xfrm>
            <a:off x="4468654" y="4903528"/>
            <a:ext cx="4403120" cy="952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A </a:t>
            </a:r>
            <a:r>
              <a:rPr lang="en-GB" sz="2500" dirty="0" err="1">
                <a:solidFill>
                  <a:srgbClr val="363636"/>
                </a:solidFill>
              </a:rPr>
              <a:t>bydd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cadw</a:t>
            </a:r>
            <a:r>
              <a:rPr lang="en-GB" sz="2500" dirty="0">
                <a:solidFill>
                  <a:srgbClr val="363636"/>
                </a:solidFill>
              </a:rPr>
              <a:t> £100 – can punt!</a:t>
            </a:r>
          </a:p>
        </p:txBody>
      </p:sp>
    </p:spTree>
    <p:extLst>
      <p:ext uri="{BB962C8B-B14F-4D97-AF65-F5344CB8AC3E}">
        <p14:creationId xmlns:p14="http://schemas.microsoft.com/office/powerpoint/2010/main" val="97817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"/>
          <p:cNvSpPr txBox="1"/>
          <p:nvPr/>
        </p:nvSpPr>
        <p:spPr>
          <a:xfrm>
            <a:off x="1524000" y="2758711"/>
            <a:ext cx="5651597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Beth </a:t>
            </a:r>
            <a:r>
              <a:rPr lang="en-GB" sz="2500" dirty="0" err="1">
                <a:solidFill>
                  <a:srgbClr val="363636"/>
                </a:solidFill>
              </a:rPr>
              <a:t>allai</a:t>
            </a:r>
            <a:r>
              <a:rPr lang="en-GB" sz="2500" dirty="0">
                <a:solidFill>
                  <a:srgbClr val="363636"/>
                </a:solidFill>
              </a:rPr>
              <a:t> Stirling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gyda'r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Pam y </a:t>
            </a:r>
            <a:r>
              <a:rPr lang="en-GB" sz="2500" dirty="0" err="1">
                <a:solidFill>
                  <a:srgbClr val="363636"/>
                </a:solidFill>
              </a:rPr>
              <a:t>gallai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demtasiwn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265" name="Google Shape;265;p8"/>
          <p:cNvSpPr txBox="1">
            <a:spLocks noGrp="1"/>
          </p:cNvSpPr>
          <p:nvPr>
            <p:ph type="ctrTitle"/>
          </p:nvPr>
        </p:nvSpPr>
        <p:spPr>
          <a:xfrm>
            <a:off x="1524000" y="-288100"/>
            <a:ext cx="9144000" cy="28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17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D37E55-786C-C255-9D67-3D7BC8A4E5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483" y="997798"/>
            <a:ext cx="4741985" cy="474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8"/>
          <p:cNvSpPr txBox="1">
            <a:spLocks noGrp="1"/>
          </p:cNvSpPr>
          <p:nvPr>
            <p:ph type="ctrTitle"/>
          </p:nvPr>
        </p:nvSpPr>
        <p:spPr>
          <a:xfrm>
            <a:off x="1524000" y="-288100"/>
            <a:ext cx="9144000" cy="288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18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1406643" y="1812653"/>
            <a:ext cx="4177480" cy="3554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dirty="0" err="1">
                <a:solidFill>
                  <a:srgbClr val="363636"/>
                </a:solidFill>
              </a:rPr>
              <a:t>G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allai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brynu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anrheg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neis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i’w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nain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Mae hi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wastad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garedig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iawn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bryd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hi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ypsetio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oherwydd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collodd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£2,000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annifyr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wythnos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diwethaf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felly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gallai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godi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chalon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F51F7E-DD32-A270-A4F2-4DCAECFA6B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607" y="1637299"/>
            <a:ext cx="3755208" cy="355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71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7D9B3E42-E37C-EFFF-5402-B12FD52856D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19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" name="Group 17" descr="Talk to your Partner">
            <a:extLst>
              <a:ext uri="{FF2B5EF4-FFF2-40B4-BE49-F238E27FC236}">
                <a16:creationId xmlns:a16="http://schemas.microsoft.com/office/drawing/2014/main" id="{E731615B-B608-8EF4-56AF-6A5406EAA090}"/>
              </a:ext>
            </a:extLst>
          </p:cNvPr>
          <p:cNvGrpSpPr/>
          <p:nvPr/>
        </p:nvGrpSpPr>
        <p:grpSpPr>
          <a:xfrm>
            <a:off x="10496576" y="192914"/>
            <a:ext cx="1506898" cy="1506898"/>
            <a:chOff x="8410793" y="920141"/>
            <a:chExt cx="1506898" cy="1506898"/>
          </a:xfrm>
        </p:grpSpPr>
        <p:pic>
          <p:nvPicPr>
            <p:cNvPr id="17" name="Picture 16" descr="A yellow circle with white border&#10;&#10;Description automatically generated">
              <a:extLst>
                <a:ext uri="{FF2B5EF4-FFF2-40B4-BE49-F238E27FC236}">
                  <a16:creationId xmlns:a16="http://schemas.microsoft.com/office/drawing/2014/main" id="{3A604B42-845C-FDFC-ABC2-1CF67483E7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10793" y="920141"/>
              <a:ext cx="1506898" cy="1506898"/>
            </a:xfrm>
            <a:prstGeom prst="rect">
              <a:avLst/>
            </a:prstGeom>
          </p:spPr>
        </p:pic>
        <p:pic>
          <p:nvPicPr>
            <p:cNvPr id="3" name="Talk icon">
              <a:extLst>
                <a:ext uri="{FF2B5EF4-FFF2-40B4-BE49-F238E27FC236}">
                  <a16:creationId xmlns:a16="http://schemas.microsoft.com/office/drawing/2014/main" id="{751A7311-2996-40BC-D175-F1BE31E248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485606" y="994954"/>
              <a:ext cx="1357272" cy="1357272"/>
            </a:xfrm>
            <a:prstGeom prst="rect">
              <a:avLst/>
            </a:prstGeom>
          </p:spPr>
        </p:pic>
      </p:grpSp>
      <p:sp>
        <p:nvSpPr>
          <p:cNvPr id="272" name="Google Shape;272;p10"/>
          <p:cNvSpPr txBox="1">
            <a:spLocks/>
          </p:cNvSpPr>
          <p:nvPr/>
        </p:nvSpPr>
        <p:spPr>
          <a:xfrm>
            <a:off x="0" y="998859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Beth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ydych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meddwl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ddylai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Stirling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wneud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274" name="Google Shape;274;p10"/>
          <p:cNvSpPr txBox="1"/>
          <p:nvPr/>
        </p:nvSpPr>
        <p:spPr>
          <a:xfrm>
            <a:off x="1244020" y="1655755"/>
            <a:ext cx="8404805" cy="430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Ydych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chi’n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meddwl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bod y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canlynol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yn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ddiogel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neu’n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anniogel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?</a:t>
            </a:r>
            <a:endParaRPr sz="2200" strike="sngStrike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7A1A97-ED25-A2DC-572F-F82607E59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2265554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0A2F4-9817-294E-B6A3-03B8B140B4DE}"/>
              </a:ext>
            </a:extLst>
          </p:cNvPr>
          <p:cNvSpPr txBox="1"/>
          <p:nvPr/>
        </p:nvSpPr>
        <p:spPr>
          <a:xfrm>
            <a:off x="1593239" y="2363960"/>
            <a:ext cx="9270531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200" dirty="0">
                <a:solidFill>
                  <a:srgbClr val="363636"/>
                </a:solidFill>
                <a:latin typeface="+mn-lt"/>
              </a:rPr>
              <a:t>Mae Stirling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ymateb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ddieithryn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a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anfonodd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ato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am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ennill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200" dirty="0">
                <a:solidFill>
                  <a:srgbClr val="363636"/>
                </a:solidFill>
                <a:latin typeface="+mn-lt"/>
              </a:rPr>
              <a:t>.</a:t>
            </a:r>
          </a:p>
          <a:p>
            <a:endParaRPr lang="en-GB" sz="2200" dirty="0">
              <a:solidFill>
                <a:srgbClr val="363636"/>
              </a:solidFill>
              <a:latin typeface="+mn-lt"/>
            </a:endParaRPr>
          </a:p>
          <a:p>
            <a:endParaRPr lang="en-GB" sz="2200" dirty="0">
              <a:solidFill>
                <a:srgbClr val="363636"/>
              </a:solidFill>
              <a:latin typeface="+mn-lt"/>
            </a:endParaRPr>
          </a:p>
          <a:p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5590E2-45F6-C19B-1099-17A4688E7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3025096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59AA6-42A4-75B3-753E-CF49CEB5046F}"/>
              </a:ext>
            </a:extLst>
          </p:cNvPr>
          <p:cNvSpPr txBox="1"/>
          <p:nvPr/>
        </p:nvSpPr>
        <p:spPr>
          <a:xfrm>
            <a:off x="1593240" y="3123502"/>
            <a:ext cx="889050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lvl="0">
              <a:spcBef>
                <a:spcPts val="1600"/>
              </a:spcBef>
              <a:buClr>
                <a:schemeClr val="dk1"/>
              </a:buClr>
              <a:buSzPts val="1100"/>
            </a:pPr>
            <a:r>
              <a:rPr lang="en-GB" sz="2400" dirty="0">
                <a:solidFill>
                  <a:srgbClr val="444746"/>
                </a:solidFill>
                <a:latin typeface="+mn-lt"/>
              </a:rPr>
              <a:t>Mae Stirling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yn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derbyn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arian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gan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 </a:t>
            </a:r>
            <a:r>
              <a:rPr lang="en-GB" sz="2400" dirty="0" err="1">
                <a:solidFill>
                  <a:srgbClr val="444746"/>
                </a:solidFill>
                <a:latin typeface="+mn-lt"/>
              </a:rPr>
              <a:t>ddieithryn</a:t>
            </a:r>
            <a:r>
              <a:rPr lang="en-GB" sz="2400" dirty="0">
                <a:solidFill>
                  <a:srgbClr val="444746"/>
                </a:solidFill>
                <a:latin typeface="+mn-lt"/>
              </a:rPr>
              <a:t>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0C4394-1A8B-75E2-877E-05F87350B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3769890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FDEED9-A69C-72DE-DBEA-302CA1A0FF27}"/>
              </a:ext>
            </a:extLst>
          </p:cNvPr>
          <p:cNvSpPr txBox="1"/>
          <p:nvPr/>
        </p:nvSpPr>
        <p:spPr>
          <a:xfrm>
            <a:off x="1593240" y="3857890"/>
            <a:ext cx="9074760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2200">
                <a:solidFill>
                  <a:srgbClr val="363636"/>
                </a:solidFill>
                <a:latin typeface="+mn-lt"/>
              </a:rPr>
              <a:t>Mae Stirling yn cwrdd â rhywun mae wedi cwrdd ag ef ar-lein yn unig.</a:t>
            </a:r>
            <a:endParaRPr lang="en-GB" sz="22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82E15B-92D2-6384-E6EC-E2B77B87B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22896" y="4514683"/>
            <a:ext cx="9540875" cy="652281"/>
          </a:xfrm>
          <a:prstGeom prst="rect">
            <a:avLst/>
          </a:prstGeom>
          <a:noFill/>
          <a:ln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EFA051-DA4E-45DB-0896-D4CD4E1F3EC1}"/>
              </a:ext>
            </a:extLst>
          </p:cNvPr>
          <p:cNvSpPr txBox="1"/>
          <p:nvPr/>
        </p:nvSpPr>
        <p:spPr>
          <a:xfrm>
            <a:off x="1593240" y="4613089"/>
            <a:ext cx="88905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y-GB" sz="2400" dirty="0">
                <a:solidFill>
                  <a:srgbClr val="363636"/>
                </a:solidFill>
              </a:rPr>
              <a:t>Mae </a:t>
            </a:r>
            <a:r>
              <a:rPr lang="cy-GB" sz="2400" dirty="0" err="1">
                <a:solidFill>
                  <a:srgbClr val="363636"/>
                </a:solidFill>
              </a:rPr>
              <a:t>Stirling</a:t>
            </a:r>
            <a:r>
              <a:rPr lang="cy-GB" sz="2400" dirty="0">
                <a:solidFill>
                  <a:srgbClr val="363636"/>
                </a:solidFill>
              </a:rPr>
              <a:t> yn rhoi arian i’r dieithryn.</a:t>
            </a:r>
            <a:endParaRPr lang="en-GB" sz="2400" dirty="0">
              <a:solidFill>
                <a:srgbClr val="363636"/>
              </a:solidFill>
            </a:endParaRPr>
          </a:p>
        </p:txBody>
      </p:sp>
      <p:sp>
        <p:nvSpPr>
          <p:cNvPr id="4" name="Google Shape;274;p10">
            <a:extLst>
              <a:ext uri="{FF2B5EF4-FFF2-40B4-BE49-F238E27FC236}">
                <a16:creationId xmlns:a16="http://schemas.microsoft.com/office/drawing/2014/main" id="{427B11A9-B665-AAE0-B73A-8C410A5A75E8}"/>
              </a:ext>
            </a:extLst>
          </p:cNvPr>
          <p:cNvSpPr txBox="1"/>
          <p:nvPr/>
        </p:nvSpPr>
        <p:spPr>
          <a:xfrm>
            <a:off x="1244020" y="5331063"/>
            <a:ext cx="7634803" cy="51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Gweithgaredd</a:t>
            </a:r>
            <a:r>
              <a:rPr lang="en-GB" sz="2200" b="1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: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trefnwch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y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brawddegau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i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mewn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</a:rPr>
              <a:t>i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’r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tabl</a:t>
            </a:r>
            <a:r>
              <a:rPr lang="en-GB" sz="2200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.</a:t>
            </a:r>
            <a:endParaRPr lang="en-GB" sz="2200" strike="sngStrike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5" name="Google Shape;274;p10">
            <a:extLst>
              <a:ext uri="{FF2B5EF4-FFF2-40B4-BE49-F238E27FC236}">
                <a16:creationId xmlns:a16="http://schemas.microsoft.com/office/drawing/2014/main" id="{69F4610C-0BC8-15F0-B264-5787379C4B01}"/>
              </a:ext>
            </a:extLst>
          </p:cNvPr>
          <p:cNvSpPr txBox="1"/>
          <p:nvPr/>
        </p:nvSpPr>
        <p:spPr>
          <a:xfrm>
            <a:off x="1244021" y="5695165"/>
            <a:ext cx="2276419" cy="51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Amser</a:t>
            </a:r>
            <a:r>
              <a:rPr lang="en-GB" sz="2200" b="1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trafod</a:t>
            </a:r>
            <a:endParaRPr lang="en-GB" sz="2200" b="1" strike="sngStrike" dirty="0">
              <a:solidFill>
                <a:srgbClr val="363636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D988FE8C-5300-4481-7A88-D5967872F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2</a:t>
            </a:r>
            <a:endParaRPr lang="en-GB" dirty="0"/>
          </a:p>
        </p:txBody>
      </p:sp>
      <p:sp>
        <p:nvSpPr>
          <p:cNvPr id="170" name="Google Shape;170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12542" y="182880"/>
            <a:ext cx="220787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sp>
        <p:nvSpPr>
          <p:cNvPr id="169" name="Google Shape;169;p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792243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</a:pPr>
            <a:r>
              <a:rPr lang="en-GB" sz="4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ABCh</a:t>
            </a:r>
            <a:endParaRPr dirty="0"/>
          </a:p>
        </p:txBody>
      </p:sp>
      <p:sp>
        <p:nvSpPr>
          <p:cNvPr id="171" name="Google Shape;171;p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496643" y="1998278"/>
            <a:ext cx="8453602" cy="3716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Amcanion dysgu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Dysgu am y peryglon sy’n gysylltiedig â bod yn ‘</a:t>
            </a: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ful arian</a:t>
            </a: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y-GB" sz="1800" b="1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Deilliannau dysgu dan sylw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Rwy’n gwybod mai dim ond gan bobl rwy’n eu hadnabod ac yn ymddiried ynddyn nhw y dylwn i dderbyn arian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Rwy’n gwybod na ddylwn i byth dderbyn arian gan ddieithryn.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Rwy'n gwybod y gallaf siarad ag athro neu oedolyn gartref os ydw i’n pryderu am ddieithryn yn cynnig arian am ddim i mi neu’n gofyn am fy manylion banc.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y-GB" sz="1800" b="0" i="0" u="none" strike="noStrike" kern="120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y-GB" sz="1800" b="1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Geiriau allweddol: </a:t>
            </a: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twyll, </a:t>
            </a:r>
            <a:r>
              <a:rPr kumimoji="0" lang="cy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sgam</a:t>
            </a:r>
            <a:r>
              <a:rPr kumimoji="0" lang="cy-GB" sz="1800" b="0" i="0" u="none" strike="noStrike" kern="120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trosedd, trosglwyddo, anghyfreithlon, mul arian.</a:t>
            </a: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206F24BC-7544-43C6-702F-013609964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  <p:pic>
        <p:nvPicPr>
          <p:cNvPr id="175" name="Google Shape;175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C9C1B2E7-E86B-62F2-F4DA-1A67E9C1642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20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" name="Group 4" descr="Talk to your partner">
            <a:extLst>
              <a:ext uri="{FF2B5EF4-FFF2-40B4-BE49-F238E27FC236}">
                <a16:creationId xmlns:a16="http://schemas.microsoft.com/office/drawing/2014/main" id="{BE95B09E-7B84-A51C-1126-8627148130AE}"/>
              </a:ext>
            </a:extLst>
          </p:cNvPr>
          <p:cNvGrpSpPr/>
          <p:nvPr/>
        </p:nvGrpSpPr>
        <p:grpSpPr>
          <a:xfrm>
            <a:off x="10496576" y="192914"/>
            <a:ext cx="1506898" cy="1506898"/>
            <a:chOff x="8410793" y="920141"/>
            <a:chExt cx="1506898" cy="1506898"/>
          </a:xfrm>
        </p:grpSpPr>
        <p:pic>
          <p:nvPicPr>
            <p:cNvPr id="6" name="Picture 5" descr="A yellow circle with white border&#10;&#10;Description automatically generated">
              <a:extLst>
                <a:ext uri="{FF2B5EF4-FFF2-40B4-BE49-F238E27FC236}">
                  <a16:creationId xmlns:a16="http://schemas.microsoft.com/office/drawing/2014/main" id="{BBF85E24-8C7B-DE7D-3B84-3760EBC94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10793" y="920141"/>
              <a:ext cx="1506898" cy="1506898"/>
            </a:xfrm>
            <a:prstGeom prst="rect">
              <a:avLst/>
            </a:prstGeom>
          </p:spPr>
        </p:pic>
        <p:pic>
          <p:nvPicPr>
            <p:cNvPr id="7" name="Talk icon">
              <a:extLst>
                <a:ext uri="{FF2B5EF4-FFF2-40B4-BE49-F238E27FC236}">
                  <a16:creationId xmlns:a16="http://schemas.microsoft.com/office/drawing/2014/main" id="{DCA4DA72-A340-6EC2-6C39-B2747FF053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485606" y="994954"/>
              <a:ext cx="1357272" cy="1357272"/>
            </a:xfrm>
            <a:prstGeom prst="rect">
              <a:avLst/>
            </a:prstGeom>
          </p:spPr>
        </p:pic>
      </p:grpSp>
      <p:sp>
        <p:nvSpPr>
          <p:cNvPr id="281" name="Google Shape;281;p11"/>
          <p:cNvSpPr txBox="1">
            <a:spLocks/>
          </p:cNvSpPr>
          <p:nvPr/>
        </p:nvSpPr>
        <p:spPr>
          <a:xfrm>
            <a:off x="0" y="893946"/>
            <a:ext cx="12191999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Beth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ydych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meddwl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ddylai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Stirling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wneud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85B944-BAE8-5CD9-0639-3FDF35CC2F03}"/>
              </a:ext>
            </a:extLst>
          </p:cNvPr>
          <p:cNvSpPr txBox="1"/>
          <p:nvPr/>
        </p:nvSpPr>
        <p:spPr>
          <a:xfrm>
            <a:off x="0" y="1476897"/>
            <a:ext cx="11720945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Atebion</a:t>
            </a:r>
            <a:endParaRPr lang="en-GB" sz="2500" b="1" dirty="0"/>
          </a:p>
        </p:txBody>
      </p:sp>
      <p:sp>
        <p:nvSpPr>
          <p:cNvPr id="282" name="Google Shape;282;p11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037317" y="2175606"/>
            <a:ext cx="8209487" cy="3662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dirty="0">
                <a:solidFill>
                  <a:srgbClr val="363636"/>
                </a:solidFill>
              </a:rPr>
              <a:t>Mae Stirling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ymateb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i'r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dieithryn</a:t>
            </a:r>
            <a:r>
              <a:rPr lang="en-GB" sz="2400" dirty="0">
                <a:solidFill>
                  <a:srgbClr val="363636"/>
                </a:solidFill>
              </a:rPr>
              <a:t> a </a:t>
            </a:r>
            <a:r>
              <a:rPr lang="en-GB" sz="2400" dirty="0" err="1">
                <a:solidFill>
                  <a:srgbClr val="363636"/>
                </a:solidFill>
              </a:rPr>
              <a:t>anfonodd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ato</a:t>
            </a:r>
            <a:r>
              <a:rPr lang="en-GB" sz="2400" dirty="0">
                <a:solidFill>
                  <a:srgbClr val="363636"/>
                </a:solidFill>
              </a:rPr>
              <a:t> am </a:t>
            </a:r>
            <a:r>
              <a:rPr lang="en-GB" sz="2400" dirty="0" err="1">
                <a:solidFill>
                  <a:srgbClr val="363636"/>
                </a:solidFill>
              </a:rPr>
              <a:t>ennill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cyflym</a:t>
            </a:r>
            <a:r>
              <a:rPr lang="en-GB" sz="2400" dirty="0">
                <a:solidFill>
                  <a:srgbClr val="363636"/>
                </a:solidFill>
              </a:rPr>
              <a:t> a </a:t>
            </a:r>
            <a:r>
              <a:rPr lang="en-GB" sz="2400" dirty="0" err="1">
                <a:solidFill>
                  <a:srgbClr val="363636"/>
                </a:solidFill>
              </a:rPr>
              <a:t>hawdd</a:t>
            </a:r>
            <a:r>
              <a:rPr lang="en-GB" sz="2400" dirty="0">
                <a:solidFill>
                  <a:srgbClr val="363636"/>
                </a:solidFill>
              </a:rPr>
              <a:t>. </a:t>
            </a:r>
          </a:p>
          <a:p>
            <a:pPr lvl="0">
              <a:spcBef>
                <a:spcPts val="1600"/>
              </a:spcBef>
            </a:pPr>
            <a:r>
              <a:rPr lang="en-GB" sz="2400" b="1" dirty="0" err="1">
                <a:solidFill>
                  <a:srgbClr val="363636"/>
                </a:solidFill>
              </a:rPr>
              <a:t>Anniogel</a:t>
            </a:r>
            <a:r>
              <a:rPr lang="en-GB" sz="2400" dirty="0">
                <a:solidFill>
                  <a:srgbClr val="363636"/>
                </a:solidFill>
              </a:rPr>
              <a:t>. </a:t>
            </a:r>
            <a:r>
              <a:rPr lang="en-GB" sz="2400" dirty="0" err="1">
                <a:solidFill>
                  <a:srgbClr val="363636"/>
                </a:solidFill>
              </a:rPr>
              <a:t>Dydy</a:t>
            </a:r>
            <a:r>
              <a:rPr lang="en-GB" sz="2400" dirty="0">
                <a:solidFill>
                  <a:srgbClr val="363636"/>
                </a:solidFill>
              </a:rPr>
              <a:t> e </a:t>
            </a:r>
            <a:r>
              <a:rPr lang="en-GB" sz="2400" dirty="0" err="1">
                <a:solidFill>
                  <a:srgbClr val="363636"/>
                </a:solidFill>
              </a:rPr>
              <a:t>ddim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adnabod</a:t>
            </a:r>
            <a:r>
              <a:rPr lang="en-GB" sz="2400" dirty="0">
                <a:solidFill>
                  <a:srgbClr val="363636"/>
                </a:solidFill>
              </a:rPr>
              <a:t> y person </a:t>
            </a:r>
            <a:r>
              <a:rPr lang="en-GB" sz="2400" dirty="0" err="1">
                <a:solidFill>
                  <a:srgbClr val="363636"/>
                </a:solidFill>
              </a:rPr>
              <a:t>sydd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wedi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anfon</a:t>
            </a:r>
            <a:r>
              <a:rPr lang="en-GB" sz="2400" dirty="0">
                <a:solidFill>
                  <a:srgbClr val="363636"/>
                </a:solidFill>
              </a:rPr>
              <a:t> y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. Gallai </a:t>
            </a:r>
            <a:r>
              <a:rPr lang="en-GB" sz="2400" dirty="0" err="1">
                <a:solidFill>
                  <a:srgbClr val="363636"/>
                </a:solidFill>
              </a:rPr>
              <a:t>ei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ddiogelwch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ar-lein</a:t>
            </a:r>
            <a:r>
              <a:rPr lang="en-GB" sz="2400" dirty="0">
                <a:solidFill>
                  <a:srgbClr val="363636"/>
                </a:solidFill>
              </a:rPr>
              <a:t> fod </a:t>
            </a:r>
            <a:r>
              <a:rPr lang="en-GB" sz="2400" dirty="0" err="1">
                <a:solidFill>
                  <a:srgbClr val="363636"/>
                </a:solidFill>
              </a:rPr>
              <a:t>mewn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perygl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>
              <a:spcBef>
                <a:spcPts val="1600"/>
              </a:spcBef>
            </a:pPr>
            <a:r>
              <a:rPr lang="en-GB" sz="2400" dirty="0">
                <a:solidFill>
                  <a:srgbClr val="363636"/>
                </a:solidFill>
              </a:rPr>
              <a:t>Mae Stirling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derbyn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gan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ddieithryn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>
              <a:spcBef>
                <a:spcPts val="1600"/>
              </a:spcBef>
            </a:pPr>
            <a:r>
              <a:rPr lang="en-GB" sz="2400" b="1" dirty="0" err="1">
                <a:solidFill>
                  <a:srgbClr val="363636"/>
                </a:solidFill>
              </a:rPr>
              <a:t>Anniogel</a:t>
            </a:r>
            <a:r>
              <a:rPr lang="en-GB" sz="2400" dirty="0">
                <a:solidFill>
                  <a:srgbClr val="363636"/>
                </a:solidFill>
              </a:rPr>
              <a:t>. Gallai fod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sydd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wedi’i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ddwyn</a:t>
            </a:r>
            <a:r>
              <a:rPr lang="en-GB" sz="2400" dirty="0">
                <a:solidFill>
                  <a:srgbClr val="363636"/>
                </a:solidFill>
              </a:rPr>
              <a:t> ac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gamfanteisio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ariannol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gan</a:t>
            </a:r>
            <a:r>
              <a:rPr lang="en-GB" sz="2400" dirty="0">
                <a:solidFill>
                  <a:srgbClr val="363636"/>
                </a:solidFill>
              </a:rPr>
              <a:t> y </a:t>
            </a:r>
            <a:r>
              <a:rPr lang="en-GB" sz="2400" dirty="0" err="1">
                <a:solidFill>
                  <a:srgbClr val="363636"/>
                </a:solidFill>
              </a:rPr>
              <a:t>dieithryn</a:t>
            </a:r>
            <a:r>
              <a:rPr lang="en-GB" sz="2400" dirty="0">
                <a:solidFill>
                  <a:srgbClr val="363636"/>
                </a:solidFill>
              </a:rPr>
              <a:t>, </a:t>
            </a:r>
            <a:r>
              <a:rPr lang="en-GB" sz="2400" dirty="0" err="1">
                <a:solidFill>
                  <a:srgbClr val="363636"/>
                </a:solidFill>
              </a:rPr>
              <a:t>gan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droi</a:t>
            </a:r>
            <a:r>
              <a:rPr lang="en-GB" sz="2400" dirty="0">
                <a:solidFill>
                  <a:srgbClr val="363636"/>
                </a:solidFill>
              </a:rPr>
              <a:t> Stirling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ful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6976D9-AAD5-46EF-DA2F-4B3F61242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46804" y="2026465"/>
            <a:ext cx="1907878" cy="1907878"/>
            <a:chOff x="7672136" y="3010276"/>
            <a:chExt cx="2357585" cy="235758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C8FD12-1BB1-F2BE-1731-23BCC021380B}"/>
                </a:ext>
              </a:extLst>
            </p:cNvPr>
            <p:cNvSpPr/>
            <p:nvPr/>
          </p:nvSpPr>
          <p:spPr>
            <a:xfrm>
              <a:off x="7672136" y="3010276"/>
              <a:ext cx="2357585" cy="235758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422B06A-ABD5-BF00-3174-57911FDADB6D}"/>
                </a:ext>
              </a:extLst>
            </p:cNvPr>
            <p:cNvGrpSpPr/>
            <p:nvPr/>
          </p:nvGrpSpPr>
          <p:grpSpPr>
            <a:xfrm>
              <a:off x="7939358" y="3214487"/>
              <a:ext cx="1848341" cy="1785912"/>
              <a:chOff x="2547135" y="0"/>
              <a:chExt cx="7097730" cy="6858000"/>
            </a:xfrm>
          </p:grpSpPr>
          <p:pic>
            <p:nvPicPr>
              <p:cNvPr id="4" name="Picture 3" descr="A computer with a keyboard&#10;&#10;Description automatically generated">
                <a:extLst>
                  <a:ext uri="{FF2B5EF4-FFF2-40B4-BE49-F238E27FC236}">
                    <a16:creationId xmlns:a16="http://schemas.microsoft.com/office/drawing/2014/main" id="{F7901508-13D8-207A-8EF9-99B27DF9E3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47135" y="0"/>
                <a:ext cx="7097730" cy="6858000"/>
              </a:xfrm>
              <a:prstGeom prst="rect">
                <a:avLst/>
              </a:prstGeom>
            </p:spPr>
          </p:pic>
          <p:pic>
            <p:nvPicPr>
              <p:cNvPr id="10" name="Picture 9" descr="A black and white shield with a lock&#10;&#10;Description automatically generated">
                <a:extLst>
                  <a:ext uri="{FF2B5EF4-FFF2-40B4-BE49-F238E27FC236}">
                    <a16:creationId xmlns:a16="http://schemas.microsoft.com/office/drawing/2014/main" id="{4668BEA0-D796-086E-5D02-87DB3E4C1E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55706" y="1090510"/>
                <a:ext cx="2280585" cy="2552731"/>
              </a:xfrm>
              <a:prstGeom prst="rect">
                <a:avLst/>
              </a:prstGeom>
            </p:spPr>
          </p:pic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CC8C94D-5531-1339-2EF9-BA50BB99C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46804" y="4056176"/>
            <a:ext cx="1907878" cy="1907878"/>
            <a:chOff x="8797451" y="4056176"/>
            <a:chExt cx="1907878" cy="190787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2DCA2B8-1F4A-E026-05F2-63B7AC6E7690}"/>
                </a:ext>
              </a:extLst>
            </p:cNvPr>
            <p:cNvSpPr/>
            <p:nvPr/>
          </p:nvSpPr>
          <p:spPr>
            <a:xfrm>
              <a:off x="8797451" y="4056176"/>
              <a:ext cx="1907878" cy="190787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7" name="Picture 26" descr="A cartoon of a hand coming out of a window&#10;&#10;Description automatically generated">
              <a:extLst>
                <a:ext uri="{FF2B5EF4-FFF2-40B4-BE49-F238E27FC236}">
                  <a16:creationId xmlns:a16="http://schemas.microsoft.com/office/drawing/2014/main" id="{4C800EC7-66CD-9D8C-A508-4DF6010D7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30011" y="4330543"/>
              <a:ext cx="1371710" cy="13591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1"/>
          <p:cNvSpPr txBox="1"/>
          <p:nvPr/>
        </p:nvSpPr>
        <p:spPr>
          <a:xfrm>
            <a:off x="1267362" y="1584725"/>
            <a:ext cx="6969858" cy="1591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16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cwrdd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â'r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1600"/>
              </a:spcAft>
            </a:pPr>
            <a:r>
              <a:rPr lang="en-GB" sz="2500" b="1" dirty="0" err="1">
                <a:solidFill>
                  <a:srgbClr val="363636"/>
                </a:solidFill>
              </a:rPr>
              <a:t>Anniogel</a:t>
            </a:r>
            <a:r>
              <a:rPr lang="en-GB" sz="2500" dirty="0">
                <a:solidFill>
                  <a:srgbClr val="363636"/>
                </a:solidFill>
              </a:rPr>
              <a:t>. Gall Stirling fod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perygl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personol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mawr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30C11FF-4A1C-A64D-6417-CCF4A55922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584827" y="3560307"/>
            <a:ext cx="2397442" cy="2397442"/>
            <a:chOff x="8381277" y="3468398"/>
            <a:chExt cx="1907878" cy="190787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2DCA2B8-1F4A-E026-05F2-63B7AC6E7690}"/>
                </a:ext>
              </a:extLst>
            </p:cNvPr>
            <p:cNvSpPr/>
            <p:nvPr/>
          </p:nvSpPr>
          <p:spPr>
            <a:xfrm>
              <a:off x="8381277" y="3468398"/>
              <a:ext cx="1907878" cy="190787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7" name="Picture 26" descr="A cartoon of a hand coming out of a window&#10;&#10;Description automatically generated">
              <a:extLst>
                <a:ext uri="{FF2B5EF4-FFF2-40B4-BE49-F238E27FC236}">
                  <a16:creationId xmlns:a16="http://schemas.microsoft.com/office/drawing/2014/main" id="{4C800EC7-66CD-9D8C-A508-4DF6010D7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13837" y="3742765"/>
              <a:ext cx="1371710" cy="1359143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411FB6-31E4-8BCA-DB36-480BEF1D3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584827" y="900250"/>
            <a:ext cx="2397442" cy="2397442"/>
            <a:chOff x="8381277" y="1446305"/>
            <a:chExt cx="1907878" cy="1907878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5C8FD12-1BB1-F2BE-1731-23BCC021380B}"/>
                </a:ext>
              </a:extLst>
            </p:cNvPr>
            <p:cNvSpPr/>
            <p:nvPr/>
          </p:nvSpPr>
          <p:spPr>
            <a:xfrm>
              <a:off x="8381277" y="1446305"/>
              <a:ext cx="1907878" cy="1907878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8" name="Picture 17" descr="A red triangle with a hand in it&#10;&#10;Description automatically generated">
              <a:extLst>
                <a:ext uri="{FF2B5EF4-FFF2-40B4-BE49-F238E27FC236}">
                  <a16:creationId xmlns:a16="http://schemas.microsoft.com/office/drawing/2014/main" id="{DD79C0D2-E2E4-B39C-5BAA-CCDC88E82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27138" y="1449297"/>
              <a:ext cx="1816155" cy="1744733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E17AB310-259F-51B4-3801-157AA5B8C5EB}"/>
              </a:ext>
            </a:extLst>
          </p:cNvPr>
          <p:cNvSpPr txBox="1"/>
          <p:nvPr/>
        </p:nvSpPr>
        <p:spPr>
          <a:xfrm>
            <a:off x="1267361" y="3942334"/>
            <a:ext cx="6885988" cy="1451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6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>
              <a:spcAft>
                <a:spcPts val="1600"/>
              </a:spcAft>
            </a:pPr>
            <a:r>
              <a:rPr lang="en-GB" sz="2500" b="1" dirty="0" err="1">
                <a:solidFill>
                  <a:srgbClr val="363636"/>
                </a:solidFill>
              </a:rPr>
              <a:t>Anniogel</a:t>
            </a:r>
            <a:r>
              <a:rPr lang="en-GB" sz="2500" dirty="0">
                <a:solidFill>
                  <a:srgbClr val="363636"/>
                </a:solidFill>
              </a:rPr>
              <a:t>. Gallai Stirling fod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perygl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personol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mawr</a:t>
            </a:r>
            <a:r>
              <a:rPr lang="en-GB" sz="2500" dirty="0">
                <a:solidFill>
                  <a:srgbClr val="363636"/>
                </a:solidFill>
              </a:rPr>
              <a:t>. Gallai’r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wedi’i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ddwyn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26EAFEB2-91E5-1855-518C-09E775E9CC7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21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41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2"/>
          <p:cNvSpPr txBox="1"/>
          <p:nvPr/>
        </p:nvSpPr>
        <p:spPr>
          <a:xfrm>
            <a:off x="1411268" y="2008164"/>
            <a:ext cx="4795624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O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gallai'r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wedi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dod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Beth </a:t>
            </a:r>
            <a:r>
              <a:rPr lang="en-GB" sz="2500" dirty="0" err="1">
                <a:solidFill>
                  <a:srgbClr val="363636"/>
                </a:solidFill>
              </a:rPr>
              <a:t>ydych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chi'n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meddwl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ddylai</a:t>
            </a:r>
            <a:r>
              <a:rPr lang="en-GB" sz="2500" dirty="0">
                <a:solidFill>
                  <a:srgbClr val="363636"/>
                </a:solidFill>
              </a:rPr>
              <a:t> Stirling </a:t>
            </a:r>
            <a:r>
              <a:rPr lang="en-GB" sz="2500" dirty="0" err="1">
                <a:solidFill>
                  <a:srgbClr val="363636"/>
                </a:solidFill>
              </a:rPr>
              <a:t>wneud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</a:rPr>
              <a:t>Gweithgaredd</a:t>
            </a:r>
            <a:r>
              <a:rPr lang="en-GB" sz="2500" b="1" dirty="0">
                <a:solidFill>
                  <a:srgbClr val="363636"/>
                </a:solidFill>
              </a:rPr>
              <a:t>: </a:t>
            </a:r>
            <a:r>
              <a:rPr lang="en-GB" sz="2500" dirty="0">
                <a:solidFill>
                  <a:srgbClr val="363636"/>
                </a:solidFill>
              </a:rPr>
              <a:t>Eich </a:t>
            </a:r>
            <a:r>
              <a:rPr lang="en-GB" sz="2500" dirty="0" err="1">
                <a:solidFill>
                  <a:srgbClr val="363636"/>
                </a:solidFill>
              </a:rPr>
              <a:t>cyngor</a:t>
            </a:r>
            <a:br>
              <a:rPr lang="en-GB" sz="2500" dirty="0">
                <a:solidFill>
                  <a:srgbClr val="363636"/>
                </a:solidFill>
              </a:rPr>
            </a:b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Stirling.</a:t>
            </a:r>
            <a:endParaRPr sz="2500" dirty="0">
              <a:solidFill>
                <a:srgbClr val="363636"/>
              </a:solidFill>
            </a:endParaRPr>
          </a:p>
        </p:txBody>
      </p:sp>
      <p:sp>
        <p:nvSpPr>
          <p:cNvPr id="293" name="Google Shape;293;p12"/>
          <p:cNvSpPr txBox="1">
            <a:spLocks noGrp="1"/>
          </p:cNvSpPr>
          <p:nvPr>
            <p:ph type="ctrTitle"/>
          </p:nvPr>
        </p:nvSpPr>
        <p:spPr>
          <a:xfrm>
            <a:off x="1524000" y="-263047"/>
            <a:ext cx="9144000" cy="26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22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176B2-95BC-E1B7-781A-29B0F46FF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599" y="1122484"/>
            <a:ext cx="4613031" cy="4613031"/>
          </a:xfrm>
          <a:prstGeom prst="rect">
            <a:avLst/>
          </a:prstGeom>
        </p:spPr>
      </p:pic>
      <p:grpSp>
        <p:nvGrpSpPr>
          <p:cNvPr id="2" name="Group 1" descr="Talk to your partner">
            <a:extLst>
              <a:ext uri="{FF2B5EF4-FFF2-40B4-BE49-F238E27FC236}">
                <a16:creationId xmlns:a16="http://schemas.microsoft.com/office/drawing/2014/main" id="{85DF88E1-00AF-D360-C008-754492954884}"/>
              </a:ext>
            </a:extLst>
          </p:cNvPr>
          <p:cNvGrpSpPr/>
          <p:nvPr/>
        </p:nvGrpSpPr>
        <p:grpSpPr>
          <a:xfrm>
            <a:off x="10496576" y="192914"/>
            <a:ext cx="1506898" cy="1506898"/>
            <a:chOff x="8410793" y="920141"/>
            <a:chExt cx="1506898" cy="1506898"/>
          </a:xfrm>
        </p:grpSpPr>
        <p:pic>
          <p:nvPicPr>
            <p:cNvPr id="3" name="Picture 2" descr="A yellow circle with white border&#10;&#10;Description automatically generated">
              <a:extLst>
                <a:ext uri="{FF2B5EF4-FFF2-40B4-BE49-F238E27FC236}">
                  <a16:creationId xmlns:a16="http://schemas.microsoft.com/office/drawing/2014/main" id="{599F8395-39CD-BC1B-0018-0DEB952ED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10793" y="920141"/>
              <a:ext cx="1506898" cy="1506898"/>
            </a:xfrm>
            <a:prstGeom prst="rect">
              <a:avLst/>
            </a:prstGeom>
          </p:spPr>
        </p:pic>
        <p:pic>
          <p:nvPicPr>
            <p:cNvPr id="4" name="Talk icon">
              <a:extLst>
                <a:ext uri="{FF2B5EF4-FFF2-40B4-BE49-F238E27FC236}">
                  <a16:creationId xmlns:a16="http://schemas.microsoft.com/office/drawing/2014/main" id="{949278F7-F7EE-5370-0BFD-CD7D32EF1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485606" y="994954"/>
              <a:ext cx="1357272" cy="13572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0B6766F-00B8-B9B6-3CA5-7E48BC48CF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606" y="1748797"/>
            <a:ext cx="1869722" cy="36467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7BDD45-73C3-2475-FEF0-862434304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6116" y="2929467"/>
            <a:ext cx="1390702" cy="1583856"/>
          </a:xfrm>
          <a:prstGeom prst="rect">
            <a:avLst/>
          </a:prstGeom>
        </p:spPr>
      </p:pic>
      <p:sp>
        <p:nvSpPr>
          <p:cNvPr id="303" name="Google Shape;303;p13"/>
          <p:cNvSpPr txBox="1"/>
          <p:nvPr/>
        </p:nvSpPr>
        <p:spPr>
          <a:xfrm>
            <a:off x="1417319" y="1892538"/>
            <a:ext cx="6332221" cy="3646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Stirling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pwy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anfonodd</a:t>
            </a:r>
            <a:r>
              <a:rPr lang="en-GB" sz="2500" dirty="0">
                <a:solidFill>
                  <a:srgbClr val="363636"/>
                </a:solidFill>
              </a:rPr>
              <a:t> y </a:t>
            </a:r>
            <a:r>
              <a:rPr lang="en-GB" sz="2500" dirty="0" err="1">
                <a:solidFill>
                  <a:srgbClr val="363636"/>
                </a:solidFill>
              </a:rPr>
              <a:t>neges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e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pam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fod </a:t>
            </a:r>
            <a:r>
              <a:rPr lang="en-GB" sz="2500" dirty="0" err="1">
                <a:solidFill>
                  <a:srgbClr val="363636"/>
                </a:solidFill>
              </a:rPr>
              <a:t>eisiau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iddo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gymryd</a:t>
            </a:r>
            <a:r>
              <a:rPr lang="en-GB" sz="2500" dirty="0">
                <a:solidFill>
                  <a:srgbClr val="363636"/>
                </a:solidFill>
              </a:rPr>
              <a:t> yr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yma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30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e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o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ddaeth</a:t>
            </a:r>
            <a:r>
              <a:rPr lang="en-GB" sz="2500" dirty="0">
                <a:solidFill>
                  <a:srgbClr val="363636"/>
                </a:solidFill>
              </a:rPr>
              <a:t> yr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nac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mae'n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mynd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304" name="Google Shape;304;p13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23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78D81C-A920-D541-E6D9-3B74F954CC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803" y="881720"/>
            <a:ext cx="2021638" cy="2021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3"/>
          <p:cNvSpPr txBox="1"/>
          <p:nvPr/>
        </p:nvSpPr>
        <p:spPr>
          <a:xfrm>
            <a:off x="1039877" y="1420231"/>
            <a:ext cx="8224838" cy="1127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… 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rhoi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manylion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3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24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Google Shape;303;p13">
            <a:extLst>
              <a:ext uri="{FF2B5EF4-FFF2-40B4-BE49-F238E27FC236}">
                <a16:creationId xmlns:a16="http://schemas.microsoft.com/office/drawing/2014/main" id="{21A63961-1B49-AED4-437C-960FB0B3F109}"/>
              </a:ext>
            </a:extLst>
          </p:cNvPr>
          <p:cNvSpPr txBox="1"/>
          <p:nvPr/>
        </p:nvSpPr>
        <p:spPr>
          <a:xfrm>
            <a:off x="1039877" y="4904680"/>
            <a:ext cx="7979432" cy="933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codi’r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 ac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cwrdd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â'r</a:t>
            </a:r>
            <a:r>
              <a:rPr lang="en-GB" sz="2500" dirty="0">
                <a:solidFill>
                  <a:srgbClr val="363636"/>
                </a:solidFill>
              </a:rPr>
              <a:t> person y </a:t>
            </a:r>
            <a:r>
              <a:rPr lang="en-GB" sz="2500" dirty="0" err="1">
                <a:solidFill>
                  <a:srgbClr val="363636"/>
                </a:solidFill>
              </a:rPr>
              <a:t>tu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allan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i'r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  <a:endParaRPr sz="2500" dirty="0">
              <a:solidFill>
                <a:srgbClr val="363636"/>
              </a:solidFill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303;p13">
            <a:extLst>
              <a:ext uri="{FF2B5EF4-FFF2-40B4-BE49-F238E27FC236}">
                <a16:creationId xmlns:a16="http://schemas.microsoft.com/office/drawing/2014/main" id="{B8416C9C-BCFD-0FA0-CC30-DB86240FDDB4}"/>
              </a:ext>
            </a:extLst>
          </p:cNvPr>
          <p:cNvSpPr txBox="1"/>
          <p:nvPr/>
        </p:nvSpPr>
        <p:spPr>
          <a:xfrm>
            <a:off x="1060821" y="3143035"/>
            <a:ext cx="7342950" cy="621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spcAft>
                <a:spcPts val="3000"/>
              </a:spcAft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Ac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derbyn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i’w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8B23549-973D-211A-3B32-A81E8D8ED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368044" y="4383919"/>
            <a:ext cx="1763135" cy="1763135"/>
            <a:chOff x="9162303" y="4383919"/>
            <a:chExt cx="1763135" cy="1763135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FCE056A-261F-2017-0E2A-2FED6862F063}"/>
                </a:ext>
              </a:extLst>
            </p:cNvPr>
            <p:cNvSpPr/>
            <p:nvPr/>
          </p:nvSpPr>
          <p:spPr>
            <a:xfrm>
              <a:off x="9162303" y="4383919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3" name="Picture 2" descr="A group of people talking&#10;&#10;Description automatically generated">
              <a:extLst>
                <a:ext uri="{FF2B5EF4-FFF2-40B4-BE49-F238E27FC236}">
                  <a16:creationId xmlns:a16="http://schemas.microsoft.com/office/drawing/2014/main" id="{2053C87B-8850-DDDB-7DCE-C18CD62DE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53229" y="4480688"/>
              <a:ext cx="1581281" cy="156711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B611F79-368E-A1B3-C2A8-757BDA5E8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58970" y="673892"/>
            <a:ext cx="1763135" cy="1763135"/>
            <a:chOff x="9162303" y="2547432"/>
            <a:chExt cx="1763135" cy="176313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F787A4C-5962-38AC-F22C-A6237FB86D12}"/>
                </a:ext>
              </a:extLst>
            </p:cNvPr>
            <p:cNvSpPr/>
            <p:nvPr/>
          </p:nvSpPr>
          <p:spPr>
            <a:xfrm>
              <a:off x="9162303" y="2547432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2" name="Picture 21" descr="A computer and a sheet of paper&#10;&#10;Description automatically generated">
              <a:extLst>
                <a:ext uri="{FF2B5EF4-FFF2-40B4-BE49-F238E27FC236}">
                  <a16:creationId xmlns:a16="http://schemas.microsoft.com/office/drawing/2014/main" id="{1E3F12D1-1D78-3825-496F-78F783DA8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37783" y="2603900"/>
              <a:ext cx="1412172" cy="1381517"/>
            </a:xfrm>
            <a:prstGeom prst="rect">
              <a:avLst/>
            </a:prstGeom>
          </p:spPr>
        </p:pic>
      </p:grpSp>
      <p:sp>
        <p:nvSpPr>
          <p:cNvPr id="24" name="Google Shape;303;p13">
            <a:extLst>
              <a:ext uri="{FF2B5EF4-FFF2-40B4-BE49-F238E27FC236}">
                <a16:creationId xmlns:a16="http://schemas.microsoft.com/office/drawing/2014/main" id="{EB70C78F-165C-1150-50DE-339EE0F416A4}"/>
              </a:ext>
            </a:extLst>
          </p:cNvPr>
          <p:cNvSpPr txBox="1"/>
          <p:nvPr/>
        </p:nvSpPr>
        <p:spPr>
          <a:xfrm>
            <a:off x="1039877" y="768564"/>
            <a:ext cx="1416414" cy="490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Aft>
                <a:spcPts val="3000"/>
              </a:spcAft>
              <a:buNone/>
            </a:pP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Ond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…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4995339-9409-5CB7-19FC-EF9C085B6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06854" y="2547432"/>
            <a:ext cx="1763135" cy="1763135"/>
            <a:chOff x="9368044" y="710945"/>
            <a:chExt cx="1763135" cy="176313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BE37E65-401D-A1C2-1E95-EF6C65502B9C}"/>
                </a:ext>
              </a:extLst>
            </p:cNvPr>
            <p:cNvSpPr/>
            <p:nvPr/>
          </p:nvSpPr>
          <p:spPr>
            <a:xfrm>
              <a:off x="9368044" y="710945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6" name="Picture 25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5821499B-FD30-6B8A-ECC5-DA2CC6B35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6880" y="810198"/>
              <a:ext cx="1465460" cy="1332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153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23637D-82A3-08E1-29B1-1FFF33757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4620" y="1276443"/>
            <a:ext cx="4624819" cy="4635937"/>
          </a:xfrm>
          <a:prstGeom prst="rect">
            <a:avLst/>
          </a:prstGeom>
        </p:spPr>
      </p:pic>
      <p:sp>
        <p:nvSpPr>
          <p:cNvPr id="311" name="Google Shape;311;p14"/>
          <p:cNvSpPr txBox="1"/>
          <p:nvPr/>
        </p:nvSpPr>
        <p:spPr>
          <a:xfrm>
            <a:off x="1293308" y="1568704"/>
            <a:ext cx="4802692" cy="4349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spcAft>
                <a:spcPts val="800"/>
              </a:spcAft>
            </a:pPr>
            <a:r>
              <a:rPr lang="en-GB" sz="2500" dirty="0">
                <a:solidFill>
                  <a:srgbClr val="363636"/>
                </a:solidFill>
              </a:rPr>
              <a:t>Mae Malini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19 </a:t>
            </a:r>
            <a:r>
              <a:rPr lang="en-GB" sz="2500" dirty="0" err="1">
                <a:solidFill>
                  <a:srgbClr val="363636"/>
                </a:solidFill>
              </a:rPr>
              <a:t>oed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800"/>
              </a:spcAft>
            </a:pPr>
            <a:r>
              <a:rPr lang="en-GB" sz="2500" dirty="0">
                <a:solidFill>
                  <a:srgbClr val="363636"/>
                </a:solidFill>
              </a:rPr>
              <a:t>Mae </a:t>
            </a:r>
            <a:r>
              <a:rPr lang="en-GB" sz="2500" dirty="0" err="1">
                <a:solidFill>
                  <a:srgbClr val="363636"/>
                </a:solidFill>
              </a:rPr>
              <a:t>newydd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adael</a:t>
            </a:r>
            <a:r>
              <a:rPr lang="en-GB" sz="2500" dirty="0">
                <a:solidFill>
                  <a:srgbClr val="363636"/>
                </a:solidFill>
              </a:rPr>
              <a:t> yr </a:t>
            </a:r>
            <a:r>
              <a:rPr lang="en-GB" sz="2500" dirty="0" err="1">
                <a:solidFill>
                  <a:srgbClr val="363636"/>
                </a:solidFill>
              </a:rPr>
              <a:t>ysgol</a:t>
            </a:r>
            <a:r>
              <a:rPr lang="en-GB" sz="2500" dirty="0">
                <a:solidFill>
                  <a:srgbClr val="363636"/>
                </a:solidFill>
              </a:rPr>
              <a:t> a </a:t>
            </a:r>
            <a:r>
              <a:rPr lang="en-GB" sz="2500" dirty="0" err="1">
                <a:solidFill>
                  <a:srgbClr val="363636"/>
                </a:solidFill>
              </a:rPr>
              <a:t>chael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gyntaf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gweithio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mewn</a:t>
            </a:r>
            <a:r>
              <a:rPr lang="en-GB" sz="2500" dirty="0">
                <a:solidFill>
                  <a:srgbClr val="363636"/>
                </a:solidFill>
              </a:rPr>
              <a:t> banc.</a:t>
            </a:r>
          </a:p>
          <a:p>
            <a:pPr lvl="0">
              <a:spcAft>
                <a:spcPts val="800"/>
              </a:spcAft>
            </a:pPr>
            <a:r>
              <a:rPr lang="en-GB" sz="2500" dirty="0" err="1">
                <a:solidFill>
                  <a:srgbClr val="363636"/>
                </a:solidFill>
              </a:rPr>
              <a:t>Mae'n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falch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o'i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newydd</a:t>
            </a:r>
            <a:r>
              <a:rPr lang="en-GB" sz="2500" dirty="0">
                <a:solidFill>
                  <a:srgbClr val="363636"/>
                </a:solidFill>
              </a:rPr>
              <a:t> ac </a:t>
            </a:r>
            <a:r>
              <a:rPr lang="en-GB" sz="2500" dirty="0" err="1">
                <a:solidFill>
                  <a:srgbClr val="363636"/>
                </a:solidFill>
              </a:rPr>
              <a:t>eisiau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gwneud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popeth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iawn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  <a:p>
            <a:pPr lvl="0">
              <a:spcAft>
                <a:spcPts val="800"/>
              </a:spcAft>
            </a:pPr>
            <a:r>
              <a:rPr lang="en-GB" sz="2500" dirty="0">
                <a:solidFill>
                  <a:srgbClr val="363636"/>
                </a:solidFill>
              </a:rPr>
              <a:t>Mae Malini </a:t>
            </a:r>
            <a:r>
              <a:rPr lang="en-GB" sz="2500" dirty="0" err="1">
                <a:solidFill>
                  <a:srgbClr val="363636"/>
                </a:solidFill>
              </a:rPr>
              <a:t>wedi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hyfforddiant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gyfer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swydd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newydd</a:t>
            </a:r>
            <a:r>
              <a:rPr lang="en-GB" sz="2500" dirty="0">
                <a:solidFill>
                  <a:srgbClr val="363636"/>
                </a:solidFill>
              </a:rPr>
              <a:t>, </a:t>
            </a:r>
            <a:r>
              <a:rPr lang="en-GB" sz="2500" dirty="0" err="1">
                <a:solidFill>
                  <a:srgbClr val="363636"/>
                </a:solidFill>
              </a:rPr>
              <a:t>gan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gynnwys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adnabod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arwyddion</a:t>
            </a:r>
            <a:r>
              <a:rPr lang="en-GB" sz="2500" dirty="0">
                <a:solidFill>
                  <a:srgbClr val="363636"/>
                </a:solidFill>
              </a:rPr>
              <a:t> o </a:t>
            </a:r>
            <a:r>
              <a:rPr lang="en-GB" sz="2500" b="1" dirty="0" err="1">
                <a:solidFill>
                  <a:srgbClr val="363636"/>
                </a:solidFill>
              </a:rPr>
              <a:t>dwyll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313" name="Google Shape;313;p14"/>
          <p:cNvSpPr txBox="1">
            <a:spLocks noGrp="1"/>
          </p:cNvSpPr>
          <p:nvPr>
            <p:ph type="title"/>
          </p:nvPr>
        </p:nvSpPr>
        <p:spPr>
          <a:xfrm>
            <a:off x="0" y="7498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Stori</a:t>
            </a:r>
            <a:r>
              <a:rPr lang="en-GB" sz="3000" b="1" i="0" u="none" strike="noStrike" cap="none" dirty="0">
                <a:latin typeface="Arial"/>
                <a:ea typeface="Arial"/>
                <a:cs typeface="Arial"/>
                <a:sym typeface="Arial"/>
              </a:rPr>
              <a:t> Malini</a:t>
            </a:r>
            <a:endParaRPr sz="3000" b="1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324C2031-15A5-DDBE-BBA2-0CC02C73F4BC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25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3E2DE27-C12A-9E90-9DD1-9651F94AD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63006" y="2365364"/>
            <a:ext cx="1108306" cy="2140396"/>
            <a:chOff x="7838699" y="943963"/>
            <a:chExt cx="2582131" cy="4986695"/>
          </a:xfrm>
        </p:grpSpPr>
        <p:pic>
          <p:nvPicPr>
            <p:cNvPr id="4" name="Blank phone">
              <a:extLst>
                <a:ext uri="{FF2B5EF4-FFF2-40B4-BE49-F238E27FC236}">
                  <a16:creationId xmlns:a16="http://schemas.microsoft.com/office/drawing/2014/main" id="{EC1FAFC5-327D-37FB-535A-2D68EA43AA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8699" y="943963"/>
              <a:ext cx="2582131" cy="4986695"/>
            </a:xfrm>
            <a:prstGeom prst="rect">
              <a:avLst/>
            </a:prstGeom>
          </p:spPr>
        </p:pic>
        <p:pic>
          <p:nvPicPr>
            <p:cNvPr id="5" name="Phone message">
              <a:extLst>
                <a:ext uri="{FF2B5EF4-FFF2-40B4-BE49-F238E27FC236}">
                  <a16:creationId xmlns:a16="http://schemas.microsoft.com/office/drawing/2014/main" id="{3599836F-8328-88BD-D4EC-1B111558FB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60678" y="2479589"/>
              <a:ext cx="1958954" cy="1811108"/>
            </a:xfrm>
            <a:prstGeom prst="rect">
              <a:avLst/>
            </a:prstGeom>
          </p:spPr>
        </p:pic>
      </p:grpSp>
      <p:sp>
        <p:nvSpPr>
          <p:cNvPr id="322" name="Google Shape;322;p15"/>
          <p:cNvSpPr txBox="1">
            <a:spLocks noGrp="1"/>
          </p:cNvSpPr>
          <p:nvPr>
            <p:ph type="ctrTitle"/>
          </p:nvPr>
        </p:nvSpPr>
        <p:spPr>
          <a:xfrm>
            <a:off x="1524000" y="-298743"/>
            <a:ext cx="9144000" cy="29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26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0" name="Google Shape;320;p15"/>
          <p:cNvSpPr txBox="1"/>
          <p:nvPr/>
        </p:nvSpPr>
        <p:spPr>
          <a:xfrm>
            <a:off x="1499047" y="1352874"/>
            <a:ext cx="7281396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mynd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369AE79-C60A-70E2-D27B-41E6A2572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170896" y="884394"/>
            <a:ext cx="1250919" cy="1250919"/>
            <a:chOff x="9368044" y="710945"/>
            <a:chExt cx="1763135" cy="176313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B9DE6FF-437D-8971-C111-85D1A5AEBC2E}"/>
                </a:ext>
              </a:extLst>
            </p:cNvPr>
            <p:cNvSpPr/>
            <p:nvPr/>
          </p:nvSpPr>
          <p:spPr>
            <a:xfrm>
              <a:off x="9368044" y="710945"/>
              <a:ext cx="1763135" cy="1763135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9" name="Picture 8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F36295E4-1C19-A380-A1D8-FF922F753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6880" y="810198"/>
              <a:ext cx="1465460" cy="13324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FD77505-55AA-55D8-6138-FAE4EEB36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0829" y="4713737"/>
            <a:ext cx="1406656" cy="960845"/>
          </a:xfrm>
          <a:prstGeom prst="rect">
            <a:avLst/>
          </a:prstGeom>
        </p:spPr>
      </p:pic>
      <p:sp>
        <p:nvSpPr>
          <p:cNvPr id="2" name="Google Shape;320;p15">
            <a:extLst>
              <a:ext uri="{FF2B5EF4-FFF2-40B4-BE49-F238E27FC236}">
                <a16:creationId xmlns:a16="http://schemas.microsoft.com/office/drawing/2014/main" id="{9322B10D-C93B-6219-7F93-67128BA42752}"/>
              </a:ext>
            </a:extLst>
          </p:cNvPr>
          <p:cNvSpPr txBox="1"/>
          <p:nvPr/>
        </p:nvSpPr>
        <p:spPr>
          <a:xfrm>
            <a:off x="1499047" y="4635052"/>
            <a:ext cx="7281396" cy="111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Malini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gweithio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banc. Mae Stirling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dweud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eisiau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odi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£900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o'i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banc.</a:t>
            </a:r>
          </a:p>
        </p:txBody>
      </p:sp>
      <p:sp>
        <p:nvSpPr>
          <p:cNvPr id="6" name="Google Shape;320;p15">
            <a:extLst>
              <a:ext uri="{FF2B5EF4-FFF2-40B4-BE49-F238E27FC236}">
                <a16:creationId xmlns:a16="http://schemas.microsoft.com/office/drawing/2014/main" id="{94B6DE00-A46E-A446-966A-332AD2745F95}"/>
              </a:ext>
            </a:extLst>
          </p:cNvPr>
          <p:cNvSpPr txBox="1"/>
          <p:nvPr/>
        </p:nvSpPr>
        <p:spPr>
          <a:xfrm>
            <a:off x="1499047" y="2135313"/>
            <a:ext cx="7281396" cy="111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ychydig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bobl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sefyll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gwmpas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palmant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Pa un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anfonodd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ato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11" name="Google Shape;320;p15">
            <a:extLst>
              <a:ext uri="{FF2B5EF4-FFF2-40B4-BE49-F238E27FC236}">
                <a16:creationId xmlns:a16="http://schemas.microsoft.com/office/drawing/2014/main" id="{DE049615-B5BD-B08D-34D1-3FD54EA88EE1}"/>
              </a:ext>
            </a:extLst>
          </p:cNvPr>
          <p:cNvSpPr txBox="1"/>
          <p:nvPr/>
        </p:nvSpPr>
        <p:spPr>
          <a:xfrm>
            <a:off x="1499047" y="3336650"/>
            <a:ext cx="7281396" cy="1118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Mae'n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cerdded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Mae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ffôn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Dwi’n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gwylio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ti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."</a:t>
            </a:r>
            <a:endParaRPr lang="en-GB" sz="2500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1B6B08C5-6AD8-A091-92BF-8B4D04116AE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103758"/>
            <a:ext cx="9144000" cy="12852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27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81D294-1FDE-8A0A-329A-6B69B0B43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4318" y="1615684"/>
            <a:ext cx="2528322" cy="2534400"/>
          </a:xfrm>
          <a:prstGeom prst="rect">
            <a:avLst/>
          </a:prstGeom>
        </p:spPr>
      </p:pic>
      <p:sp>
        <p:nvSpPr>
          <p:cNvPr id="327" name="Google Shape;327;p16"/>
          <p:cNvSpPr txBox="1">
            <a:spLocks/>
          </p:cNvSpPr>
          <p:nvPr/>
        </p:nvSpPr>
        <p:spPr>
          <a:xfrm>
            <a:off x="1314112" y="802436"/>
            <a:ext cx="7861768" cy="40006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Mae Malini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yn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gofyn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Stirling o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ble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ddaeth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kumimoji="0" lang="en-GB" sz="2000" b="0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29" name="Google Shape;329;p16"/>
          <p:cNvSpPr/>
          <p:nvPr/>
        </p:nvSpPr>
        <p:spPr>
          <a:xfrm>
            <a:off x="7160965" y="1308718"/>
            <a:ext cx="3740288" cy="538603"/>
          </a:xfrm>
          <a:prstGeom prst="wedgeRoundRectCallout">
            <a:avLst>
              <a:gd name="adj1" fmla="val 50405"/>
              <a:gd name="adj2" fmla="val 89660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lt1"/>
                </a:solidFill>
                <a:sym typeface="Arial"/>
              </a:rPr>
              <a:t>“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Anrheg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.”</a:t>
            </a:r>
            <a:endParaRPr sz="2200" dirty="0"/>
          </a:p>
        </p:txBody>
      </p:sp>
      <p:sp>
        <p:nvSpPr>
          <p:cNvPr id="330" name="Google Shape;330;p16"/>
          <p:cNvSpPr/>
          <p:nvPr/>
        </p:nvSpPr>
        <p:spPr>
          <a:xfrm>
            <a:off x="2741273" y="1735639"/>
            <a:ext cx="4015050" cy="538603"/>
          </a:xfrm>
          <a:prstGeom prst="wedgeRoundRectCallout">
            <a:avLst>
              <a:gd name="adj1" fmla="val -49926"/>
              <a:gd name="adj2" fmla="val 92562"/>
              <a:gd name="adj3" fmla="val 16667"/>
            </a:avLst>
          </a:prstGeom>
          <a:solidFill>
            <a:schemeClr val="bg1"/>
          </a:solidFill>
          <a:ln w="28575">
            <a:solidFill>
              <a:srgbClr val="363636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rgbClr val="363636"/>
                </a:solidFill>
                <a:sym typeface="Arial"/>
              </a:rPr>
              <a:t>“Gan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bwy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?”</a:t>
            </a:r>
            <a:endParaRPr sz="2200" dirty="0"/>
          </a:p>
        </p:txBody>
      </p:sp>
      <p:sp>
        <p:nvSpPr>
          <p:cNvPr id="331" name="Google Shape;331;p16"/>
          <p:cNvSpPr/>
          <p:nvPr/>
        </p:nvSpPr>
        <p:spPr>
          <a:xfrm>
            <a:off x="7160965" y="2437385"/>
            <a:ext cx="3740288" cy="538603"/>
          </a:xfrm>
          <a:prstGeom prst="wedgeRoundRectCallout">
            <a:avLst>
              <a:gd name="adj1" fmla="val 42727"/>
              <a:gd name="adj2" fmla="val 79433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lt1"/>
                </a:solidFill>
                <a:sym typeface="Arial"/>
              </a:rPr>
              <a:t>“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Ym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 … 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Fy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chemeClr val="lt1"/>
                </a:solidFill>
              </a:rPr>
              <a:t>w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ncwl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.”</a:t>
            </a:r>
            <a:endParaRPr sz="2200" dirty="0"/>
          </a:p>
        </p:txBody>
      </p:sp>
      <p:sp>
        <p:nvSpPr>
          <p:cNvPr id="332" name="Google Shape;332;p16"/>
          <p:cNvSpPr/>
          <p:nvPr/>
        </p:nvSpPr>
        <p:spPr>
          <a:xfrm>
            <a:off x="3655674" y="2649640"/>
            <a:ext cx="3100649" cy="1143035"/>
          </a:xfrm>
          <a:prstGeom prst="wedgeRoundRectCallout">
            <a:avLst>
              <a:gd name="adj1" fmla="val -77856"/>
              <a:gd name="adj2" fmla="val 3825"/>
              <a:gd name="adj3" fmla="val 16667"/>
            </a:avLst>
          </a:prstGeom>
          <a:solidFill>
            <a:schemeClr val="bg1"/>
          </a:solidFill>
          <a:ln w="28575">
            <a:solidFill>
              <a:srgbClr val="363636"/>
            </a:solidFill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rgbClr val="363636"/>
                </a:solidFill>
                <a:sym typeface="Arial"/>
              </a:rPr>
              <a:t>“Pam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wyt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ti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eisiau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</a:rPr>
              <a:t>t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ynnu’r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cyfan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b="1" dirty="0" err="1">
                <a:solidFill>
                  <a:srgbClr val="363636"/>
                </a:solidFill>
                <a:sym typeface="Arial"/>
              </a:rPr>
              <a:t>allan</a:t>
            </a:r>
            <a:r>
              <a:rPr lang="en-GB" sz="2200" b="1" dirty="0">
                <a:solidFill>
                  <a:srgbClr val="363636"/>
                </a:solidFill>
                <a:sym typeface="Arial"/>
              </a:rPr>
              <a:t>?”</a:t>
            </a:r>
            <a:endParaRPr sz="2200" dirty="0"/>
          </a:p>
        </p:txBody>
      </p:sp>
      <p:sp>
        <p:nvSpPr>
          <p:cNvPr id="333" name="Google Shape;333;p16"/>
          <p:cNvSpPr/>
          <p:nvPr/>
        </p:nvSpPr>
        <p:spPr>
          <a:xfrm>
            <a:off x="7263859" y="3563236"/>
            <a:ext cx="2865160" cy="538602"/>
          </a:xfrm>
          <a:prstGeom prst="wedgeRoundRectCallout">
            <a:avLst>
              <a:gd name="adj1" fmla="val 35242"/>
              <a:gd name="adj2" fmla="val 133454"/>
              <a:gd name="adj3" fmla="val 16667"/>
            </a:avLst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>
                <a:solidFill>
                  <a:schemeClr val="lt1"/>
                </a:solidFill>
                <a:sym typeface="Arial"/>
              </a:rPr>
              <a:t>“</a:t>
            </a:r>
            <a:r>
              <a:rPr lang="en-GB" sz="2200" b="1" dirty="0" err="1">
                <a:solidFill>
                  <a:schemeClr val="lt1"/>
                </a:solidFill>
                <a:sym typeface="Arial"/>
              </a:rPr>
              <a:t>Yyy</a:t>
            </a:r>
            <a:r>
              <a:rPr lang="en-GB" sz="2200" b="1" dirty="0">
                <a:solidFill>
                  <a:schemeClr val="lt1"/>
                </a:solidFill>
                <a:sym typeface="Arial"/>
              </a:rPr>
              <a:t> …”</a:t>
            </a:r>
            <a:endParaRPr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62A546-B7D6-5768-9F6C-B16A7BA8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411" y="4104656"/>
            <a:ext cx="2012029" cy="2009902"/>
          </a:xfrm>
          <a:prstGeom prst="rect">
            <a:avLst/>
          </a:prstGeom>
        </p:spPr>
      </p:pic>
      <p:sp>
        <p:nvSpPr>
          <p:cNvPr id="328" name="Google Shape;328;p16"/>
          <p:cNvSpPr txBox="1"/>
          <p:nvPr/>
        </p:nvSpPr>
        <p:spPr>
          <a:xfrm>
            <a:off x="1268881" y="4477353"/>
            <a:ext cx="7906999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solidFill>
                  <a:srgbClr val="363636"/>
                </a:solidFill>
              </a:rPr>
              <a:t>Mae Malini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dweud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wrth</a:t>
            </a:r>
            <a:r>
              <a:rPr lang="en-GB" sz="2000" dirty="0">
                <a:solidFill>
                  <a:srgbClr val="363636"/>
                </a:solidFill>
              </a:rPr>
              <a:t> Stirling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bod </a:t>
            </a:r>
            <a:r>
              <a:rPr lang="en-GB" sz="2000" dirty="0" err="1">
                <a:solidFill>
                  <a:srgbClr val="363636"/>
                </a:solidFill>
              </a:rPr>
              <a:t>eisiau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mwy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wybodaeth</a:t>
            </a:r>
            <a:r>
              <a:rPr lang="en-GB" sz="2000" dirty="0">
                <a:solidFill>
                  <a:srgbClr val="363636"/>
                </a:solidFill>
              </a:rPr>
              <a:t> am y person a </a:t>
            </a:r>
            <a:r>
              <a:rPr lang="en-GB" sz="2000" dirty="0" err="1">
                <a:solidFill>
                  <a:srgbClr val="363636"/>
                </a:solidFill>
              </a:rPr>
              <a:t>roddodd</a:t>
            </a:r>
            <a:r>
              <a:rPr lang="en-GB" sz="2000" dirty="0">
                <a:solidFill>
                  <a:srgbClr val="363636"/>
                </a:solidFill>
              </a:rPr>
              <a:t> yr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iddo</a:t>
            </a:r>
            <a:r>
              <a:rPr lang="en-GB" sz="2000" dirty="0">
                <a:solidFill>
                  <a:srgbClr val="363636"/>
                </a:solidFill>
              </a:rPr>
              <a:t>, a </a:t>
            </a:r>
            <a:r>
              <a:rPr lang="en-GB" sz="2000" dirty="0" err="1">
                <a:solidFill>
                  <a:srgbClr val="363636"/>
                </a:solidFill>
              </a:rPr>
              <a:t>pham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fod </a:t>
            </a:r>
            <a:r>
              <a:rPr lang="en-GB" sz="2000" dirty="0" err="1">
                <a:solidFill>
                  <a:srgbClr val="363636"/>
                </a:solidFill>
              </a:rPr>
              <a:t>eisiau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tynnu'r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cyfan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allan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/>
            <a:r>
              <a:rPr lang="en-GB" sz="2000" dirty="0" err="1">
                <a:solidFill>
                  <a:srgbClr val="363636"/>
                </a:solidFill>
              </a:rPr>
              <a:t>Mae'n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rhaid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i</a:t>
            </a:r>
            <a:r>
              <a:rPr lang="en-GB" sz="2000" dirty="0">
                <a:solidFill>
                  <a:srgbClr val="363636"/>
                </a:solidFill>
              </a:rPr>
              <a:t> Stirling </a:t>
            </a:r>
            <a:r>
              <a:rPr lang="en-GB" sz="2000" dirty="0" err="1">
                <a:solidFill>
                  <a:srgbClr val="363636"/>
                </a:solidFill>
              </a:rPr>
              <a:t>adael</a:t>
            </a:r>
            <a:r>
              <a:rPr lang="en-GB" sz="2000" dirty="0">
                <a:solidFill>
                  <a:srgbClr val="363636"/>
                </a:solidFill>
              </a:rPr>
              <a:t> y banc </a:t>
            </a:r>
            <a:r>
              <a:rPr lang="en-GB" sz="2000" dirty="0" err="1">
                <a:solidFill>
                  <a:srgbClr val="363636"/>
                </a:solidFill>
              </a:rPr>
              <a:t>yn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waglaw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lvl="0"/>
            <a:r>
              <a:rPr lang="en-GB" sz="2000" dirty="0">
                <a:solidFill>
                  <a:srgbClr val="363636"/>
                </a:solidFill>
              </a:rPr>
              <a:t>Does neb o </a:t>
            </a:r>
            <a:r>
              <a:rPr lang="en-GB" sz="2000" dirty="0" err="1">
                <a:solidFill>
                  <a:srgbClr val="363636"/>
                </a:solidFill>
              </a:rPr>
              <a:t>gwmpas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ffordd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allan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7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28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3" name="Google Shape;343;p17"/>
          <p:cNvSpPr txBox="1"/>
          <p:nvPr/>
        </p:nvSpPr>
        <p:spPr>
          <a:xfrm>
            <a:off x="1171109" y="1001625"/>
            <a:ext cx="6816120" cy="73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gwaeth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ddod</a:t>
            </a:r>
            <a:endParaRPr lang="en-GB"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58CCDDE-E8EF-99B0-CD9C-84A1602D8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66348" y="861648"/>
            <a:ext cx="2575474" cy="2570669"/>
            <a:chOff x="1714900" y="3750301"/>
            <a:chExt cx="1263579" cy="126122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766AA059-F31A-0B10-E755-A97C561226DD}"/>
                </a:ext>
              </a:extLst>
            </p:cNvPr>
            <p:cNvSpPr/>
            <p:nvPr/>
          </p:nvSpPr>
          <p:spPr>
            <a:xfrm>
              <a:off x="1714900" y="3750301"/>
              <a:ext cx="1261222" cy="126122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5" name="Picture 4" descr="A hand holding a green piece of paper&#10;&#10;Description automatically generated">
              <a:extLst>
                <a:ext uri="{FF2B5EF4-FFF2-40B4-BE49-F238E27FC236}">
                  <a16:creationId xmlns:a16="http://schemas.microsoft.com/office/drawing/2014/main" id="{D863D189-EEDC-2A91-617B-82092576A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74280" y="3802772"/>
              <a:ext cx="1204199" cy="1192000"/>
            </a:xfrm>
            <a:prstGeom prst="rect">
              <a:avLst/>
            </a:prstGeom>
          </p:spPr>
        </p:pic>
      </p:grpSp>
      <p:sp>
        <p:nvSpPr>
          <p:cNvPr id="2" name="Google Shape;343;p17">
            <a:extLst>
              <a:ext uri="{FF2B5EF4-FFF2-40B4-BE49-F238E27FC236}">
                <a16:creationId xmlns:a16="http://schemas.microsoft.com/office/drawing/2014/main" id="{B69673BE-B28C-8895-2960-DC0E4AB008FC}"/>
              </a:ext>
            </a:extLst>
          </p:cNvPr>
          <p:cNvSpPr txBox="1"/>
          <p:nvPr/>
        </p:nvSpPr>
        <p:spPr>
          <a:xfrm>
            <a:off x="1171109" y="3591143"/>
            <a:ext cx="681612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trio </a:t>
            </a:r>
            <a:r>
              <a:rPr lang="en-GB" sz="2500" dirty="0" err="1">
                <a:solidFill>
                  <a:srgbClr val="363636"/>
                </a:solidFill>
              </a:rPr>
              <a:t>mewngofnodi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i'w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banc. </a:t>
            </a:r>
            <a:r>
              <a:rPr lang="en-GB" sz="2500" dirty="0" err="1">
                <a:solidFill>
                  <a:srgbClr val="363636"/>
                </a:solidFill>
              </a:rPr>
              <a:t>Ond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dydy</a:t>
            </a:r>
            <a:r>
              <a:rPr lang="en-GB" sz="2500" dirty="0">
                <a:solidFill>
                  <a:srgbClr val="363636"/>
                </a:solidFill>
              </a:rPr>
              <a:t> e </a:t>
            </a:r>
            <a:r>
              <a:rPr lang="en-GB" sz="2500" dirty="0" err="1">
                <a:solidFill>
                  <a:srgbClr val="363636"/>
                </a:solidFill>
              </a:rPr>
              <a:t>ddim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gallu</a:t>
            </a:r>
            <a:r>
              <a:rPr lang="en-GB" sz="2500" dirty="0">
                <a:solidFill>
                  <a:srgbClr val="363636"/>
                </a:solidFill>
              </a:rPr>
              <a:t>. Mae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 </a:t>
            </a:r>
            <a:r>
              <a:rPr lang="en-GB" sz="2500" dirty="0" err="1">
                <a:solidFill>
                  <a:srgbClr val="363636"/>
                </a:solidFill>
              </a:rPr>
              <a:t>wedi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rhewi</a:t>
            </a:r>
            <a:r>
              <a:rPr lang="en-GB" sz="2500" dirty="0">
                <a:solidFill>
                  <a:srgbClr val="363636"/>
                </a:solidFill>
              </a:rPr>
              <a:t>. Mae’n </a:t>
            </a:r>
            <a:r>
              <a:rPr lang="en-GB" sz="2500" dirty="0" err="1">
                <a:solidFill>
                  <a:srgbClr val="363636"/>
                </a:solidFill>
              </a:rPr>
              <a:t>methu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gafael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unrhyw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Mae’n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methu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talu’r</a:t>
            </a:r>
            <a:r>
              <a:rPr lang="en-GB" sz="2500" dirty="0">
                <a:solidFill>
                  <a:srgbClr val="363636"/>
                </a:solidFill>
              </a:rPr>
              <a:t> person </a:t>
            </a:r>
            <a:r>
              <a:rPr lang="en-GB" sz="2500" dirty="0" err="1">
                <a:solidFill>
                  <a:srgbClr val="363636"/>
                </a:solidFill>
              </a:rPr>
              <a:t>na’i</a:t>
            </a:r>
            <a:r>
              <a:rPr lang="en-GB" sz="2500" dirty="0">
                <a:solidFill>
                  <a:srgbClr val="363636"/>
                </a:solidFill>
              </a:rPr>
              <a:t> fil </a:t>
            </a:r>
            <a:r>
              <a:rPr lang="en-GB" sz="2500" dirty="0" err="1">
                <a:solidFill>
                  <a:srgbClr val="363636"/>
                </a:solidFill>
              </a:rPr>
              <a:t>ffôn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symudol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Mae’n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methu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prynu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unrhyw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beth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i’w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nain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godi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chalon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9" name="Google Shape;343;p17">
            <a:extLst>
              <a:ext uri="{FF2B5EF4-FFF2-40B4-BE49-F238E27FC236}">
                <a16:creationId xmlns:a16="http://schemas.microsoft.com/office/drawing/2014/main" id="{19650DF1-0175-7A8E-D846-28FBA96607CF}"/>
              </a:ext>
            </a:extLst>
          </p:cNvPr>
          <p:cNvSpPr txBox="1"/>
          <p:nvPr/>
        </p:nvSpPr>
        <p:spPr>
          <a:xfrm>
            <a:off x="1171109" y="1800026"/>
            <a:ext cx="6816120" cy="1246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Mae Stirling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neges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gan</a:t>
            </a:r>
            <a:r>
              <a:rPr lang="en-GB" sz="2500" dirty="0">
                <a:solidFill>
                  <a:srgbClr val="363636"/>
                </a:solidFill>
              </a:rPr>
              <a:t> y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. Mae'r </a:t>
            </a:r>
            <a:r>
              <a:rPr lang="en-GB" sz="2500" dirty="0" err="1">
                <a:solidFill>
                  <a:srgbClr val="363636"/>
                </a:solidFill>
              </a:rPr>
              <a:t>dieithryn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dweud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wrth</a:t>
            </a:r>
            <a:r>
              <a:rPr lang="en-GB" sz="2500" dirty="0">
                <a:solidFill>
                  <a:srgbClr val="363636"/>
                </a:solidFill>
              </a:rPr>
              <a:t> Stirling am </a:t>
            </a:r>
            <a:r>
              <a:rPr lang="en-GB" sz="2500" dirty="0" err="1">
                <a:solidFill>
                  <a:srgbClr val="363636"/>
                </a:solidFill>
              </a:rPr>
              <a:t>drosglwyddo'r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gyfrif</a:t>
            </a:r>
            <a:r>
              <a:rPr lang="en-GB" sz="2500" dirty="0">
                <a:solidFill>
                  <a:srgbClr val="363636"/>
                </a:solidFill>
              </a:rPr>
              <a:t> banc </a:t>
            </a:r>
            <a:r>
              <a:rPr lang="en-GB" sz="2500" dirty="0" err="1">
                <a:solidFill>
                  <a:srgbClr val="363636"/>
                </a:solidFill>
              </a:rPr>
              <a:t>arall</a:t>
            </a:r>
            <a:r>
              <a:rPr lang="en-GB" sz="25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204BE93-03D8-ED22-038D-AE40ADB2DF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66348" y="3506118"/>
            <a:ext cx="2606900" cy="2570669"/>
            <a:chOff x="8366348" y="3506118"/>
            <a:chExt cx="2606900" cy="2570669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85F801C-C5DD-B822-2D5F-1D18FD8CD9AD}"/>
                </a:ext>
              </a:extLst>
            </p:cNvPr>
            <p:cNvSpPr/>
            <p:nvPr/>
          </p:nvSpPr>
          <p:spPr>
            <a:xfrm>
              <a:off x="8366348" y="3506118"/>
              <a:ext cx="2570670" cy="257066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2AC25B8-1123-40D4-2735-457955FC5A85}"/>
                </a:ext>
              </a:extLst>
            </p:cNvPr>
            <p:cNvGrpSpPr/>
            <p:nvPr/>
          </p:nvGrpSpPr>
          <p:grpSpPr>
            <a:xfrm>
              <a:off x="10453734" y="3896375"/>
              <a:ext cx="519514" cy="1003302"/>
              <a:chOff x="10739557" y="3746267"/>
              <a:chExt cx="576330" cy="1113026"/>
            </a:xfrm>
          </p:grpSpPr>
          <p:pic>
            <p:nvPicPr>
              <p:cNvPr id="7" name="Google Shape;341;p17">
                <a:extLst>
                  <a:ext uri="{FF2B5EF4-FFF2-40B4-BE49-F238E27FC236}">
                    <a16:creationId xmlns:a16="http://schemas.microsoft.com/office/drawing/2014/main" id="{28C94E10-1BBA-7150-ACA7-34267DA6BD89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739557" y="3746267"/>
                <a:ext cx="576330" cy="111302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" name="Google Shape;343;p17">
                <a:extLst>
                  <a:ext uri="{FF2B5EF4-FFF2-40B4-BE49-F238E27FC236}">
                    <a16:creationId xmlns:a16="http://schemas.microsoft.com/office/drawing/2014/main" id="{0C2BB740-7798-3E0F-8F9A-1544DB20ED7A}"/>
                  </a:ext>
                </a:extLst>
              </p:cNvPr>
              <p:cNvSpPr txBox="1"/>
              <p:nvPr/>
            </p:nvSpPr>
            <p:spPr>
              <a:xfrm>
                <a:off x="10869638" y="4082893"/>
                <a:ext cx="316168" cy="7334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2000"/>
                  </a:spcAft>
                  <a:buNone/>
                </a:pPr>
                <a:r>
                  <a:rPr lang="en-GB" sz="2500" b="1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£</a:t>
                </a:r>
                <a:endParaRPr sz="2500" b="1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7" name="Picture 16" descr="A computer screen with white text&#10;&#10;Description automatically generated">
              <a:extLst>
                <a:ext uri="{FF2B5EF4-FFF2-40B4-BE49-F238E27FC236}">
                  <a16:creationId xmlns:a16="http://schemas.microsoft.com/office/drawing/2014/main" id="{8B44A079-FA50-42D0-1668-4BF8402EF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7880" y="3845354"/>
              <a:ext cx="1957200" cy="1659178"/>
            </a:xfrm>
            <a:prstGeom prst="rect">
              <a:avLst/>
            </a:prstGeom>
          </p:spPr>
        </p:pic>
        <p:pic>
          <p:nvPicPr>
            <p:cNvPr id="6" name="Picture 5" descr="A black and white background with white dots and yellow rectangle&#10;&#10;Description automatically generated">
              <a:extLst>
                <a:ext uri="{FF2B5EF4-FFF2-40B4-BE49-F238E27FC236}">
                  <a16:creationId xmlns:a16="http://schemas.microsoft.com/office/drawing/2014/main" id="{A676AE3B-F8F9-F305-24A5-F03A6F358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51018" y="4950700"/>
              <a:ext cx="1016318" cy="9610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lank phone">
            <a:extLst>
              <a:ext uri="{FF2B5EF4-FFF2-40B4-BE49-F238E27FC236}">
                <a16:creationId xmlns:a16="http://schemas.microsoft.com/office/drawing/2014/main" id="{2DBB596D-A74C-3D06-E393-C192FB1C4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5303" y="813427"/>
            <a:ext cx="2577273" cy="4977311"/>
          </a:xfrm>
          <a:prstGeom prst="rect">
            <a:avLst/>
          </a:prstGeom>
        </p:spPr>
      </p:pic>
      <p:pic>
        <p:nvPicPr>
          <p:cNvPr id="6" name="Phone message">
            <a:extLst>
              <a:ext uri="{FF2B5EF4-FFF2-40B4-BE49-F238E27FC236}">
                <a16:creationId xmlns:a16="http://schemas.microsoft.com/office/drawing/2014/main" id="{B0F6EBFA-784C-23CB-5372-65445E114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64">
            <a:off x="8948545" y="2407477"/>
            <a:ext cx="1941266" cy="2623744"/>
          </a:xfrm>
          <a:prstGeom prst="rect">
            <a:avLst/>
          </a:prstGeom>
        </p:spPr>
      </p:pic>
      <p:sp>
        <p:nvSpPr>
          <p:cNvPr id="344" name="Google Shape;344;p17"/>
          <p:cNvSpPr txBox="1">
            <a:spLocks noGrp="1"/>
          </p:cNvSpPr>
          <p:nvPr>
            <p:ph type="ctrTitle"/>
          </p:nvPr>
        </p:nvSpPr>
        <p:spPr>
          <a:xfrm>
            <a:off x="1524000" y="-150312"/>
            <a:ext cx="9144000" cy="150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29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3" name="Google Shape;343;p17"/>
          <p:cNvSpPr txBox="1"/>
          <p:nvPr/>
        </p:nvSpPr>
        <p:spPr>
          <a:xfrm>
            <a:off x="1537727" y="1929036"/>
            <a:ext cx="4835628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0"/>
              </a:spcAft>
              <a:buNone/>
            </a:pP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Mae’r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dieithryn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flin</a:t>
            </a:r>
            <a:r>
              <a:rPr lang="en-GB" sz="2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81919B-61A6-2BC6-FBF0-87506DBF8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2732" y="2157402"/>
            <a:ext cx="1823194" cy="22893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601E74-A0AD-C51D-47D1-FAC579F2E6A1}"/>
              </a:ext>
            </a:extLst>
          </p:cNvPr>
          <p:cNvSpPr txBox="1"/>
          <p:nvPr/>
        </p:nvSpPr>
        <p:spPr>
          <a:xfrm>
            <a:off x="1523999" y="4746084"/>
            <a:ext cx="6964681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Sut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ydych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chi’n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meddwl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mae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Stirling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yn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teimlo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? Beth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ydych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chi’n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meddwl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ddylai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Stirling</a:t>
            </a:r>
            <a:b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</a:b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wneud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 </a:t>
            </a:r>
            <a:r>
              <a:rPr lang="en-GB" sz="2500" b="0" i="0" u="none" strike="noStrike" dirty="0" err="1">
                <a:solidFill>
                  <a:srgbClr val="363636"/>
                </a:solidFill>
                <a:effectLst/>
                <a:latin typeface="+mn-lt"/>
              </a:rPr>
              <a:t>nawr</a:t>
            </a:r>
            <a:r>
              <a:rPr lang="en-GB" sz="2500" b="0" i="0" u="none" strike="noStrike" dirty="0">
                <a:solidFill>
                  <a:srgbClr val="363636"/>
                </a:solidFill>
                <a:effectLst/>
                <a:latin typeface="+mn-lt"/>
              </a:rPr>
              <a:t>?</a:t>
            </a:r>
            <a:endParaRPr lang="en-GB" sz="2500" dirty="0">
              <a:solidFill>
                <a:srgbClr val="363636"/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A463BC-67E8-9545-3C21-F513AC3AF395}"/>
              </a:ext>
            </a:extLst>
          </p:cNvPr>
          <p:cNvSpPr txBox="1"/>
          <p:nvPr/>
        </p:nvSpPr>
        <p:spPr>
          <a:xfrm>
            <a:off x="1537727" y="2613392"/>
            <a:ext cx="4416264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“</a:t>
            </a:r>
            <a:r>
              <a:rPr lang="en-GB" sz="2500" dirty="0" err="1">
                <a:solidFill>
                  <a:srgbClr val="363636"/>
                </a:solidFill>
              </a:rPr>
              <a:t>Eisiau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fi ‘</a:t>
            </a:r>
            <a:r>
              <a:rPr lang="en-GB" sz="2500" dirty="0" err="1">
                <a:solidFill>
                  <a:srgbClr val="363636"/>
                </a:solidFill>
              </a:rPr>
              <a:t>nôl</a:t>
            </a:r>
            <a:r>
              <a:rPr lang="en-GB" sz="2500" dirty="0">
                <a:solidFill>
                  <a:srgbClr val="363636"/>
                </a:solidFill>
              </a:rPr>
              <a:t>. </a:t>
            </a:r>
            <a:r>
              <a:rPr lang="en-GB" sz="2500" dirty="0" err="1">
                <a:solidFill>
                  <a:srgbClr val="363636"/>
                </a:solidFill>
              </a:rPr>
              <a:t>Arnat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fe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fi. </a:t>
            </a:r>
            <a:r>
              <a:rPr lang="en-GB" sz="2500" dirty="0" err="1">
                <a:solidFill>
                  <a:srgbClr val="363636"/>
                </a:solidFill>
              </a:rPr>
              <a:t>Gwybod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byw</a:t>
            </a:r>
            <a:r>
              <a:rPr lang="en-GB" sz="2500" dirty="0">
                <a:solidFill>
                  <a:srgbClr val="363636"/>
                </a:solidFill>
              </a:rPr>
              <a:t>. A </a:t>
            </a:r>
            <a:r>
              <a:rPr lang="en-GB" sz="2500" dirty="0" err="1">
                <a:solidFill>
                  <a:srgbClr val="363636"/>
                </a:solidFill>
              </a:rPr>
              <a:t>ble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mae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teulu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ti’n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byw</a:t>
            </a:r>
            <a:r>
              <a:rPr lang="en-GB" sz="2500" dirty="0">
                <a:solidFill>
                  <a:srgbClr val="363636"/>
                </a:solidFill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63372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9"/>
          <p:cNvSpPr txBox="1">
            <a:spLocks noGrp="1"/>
          </p:cNvSpPr>
          <p:nvPr>
            <p:ph type="title"/>
          </p:nvPr>
        </p:nvSpPr>
        <p:spPr>
          <a:xfrm>
            <a:off x="0" y="927665"/>
            <a:ext cx="12191999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Dewch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atgoffa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ein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hunain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</a:b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am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ein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rheolau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diogelwch</a:t>
            </a:r>
            <a:r>
              <a:rPr lang="en-GB" sz="3500" b="1" i="0" u="none" strike="noStrike" cap="none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latin typeface="Arial"/>
                <a:ea typeface="Arial"/>
                <a:cs typeface="Arial"/>
                <a:sym typeface="Arial"/>
              </a:rPr>
              <a:t>ar-lein</a:t>
            </a:r>
            <a:endParaRPr sz="3500" dirty="0"/>
          </a:p>
        </p:txBody>
      </p:sp>
      <p:sp>
        <p:nvSpPr>
          <p:cNvPr id="183" name="Google Shape;183;p9"/>
          <p:cNvSpPr txBox="1"/>
          <p:nvPr/>
        </p:nvSpPr>
        <p:spPr>
          <a:xfrm>
            <a:off x="1843446" y="2671938"/>
            <a:ext cx="5971215" cy="1462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 err="1">
                <a:solidFill>
                  <a:srgbClr val="363636"/>
                </a:solidFill>
              </a:rPr>
              <a:t>Cadwch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gwybodaeth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bersonol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ddiogel</a:t>
            </a:r>
            <a:r>
              <a:rPr lang="en-GB" sz="2200" dirty="0">
                <a:solidFill>
                  <a:srgbClr val="363636"/>
                </a:solidFill>
              </a:rPr>
              <a:t>. </a:t>
            </a:r>
            <a:r>
              <a:rPr lang="en-GB" sz="2200" dirty="0" err="1">
                <a:solidFill>
                  <a:srgbClr val="363636"/>
                </a:solidFill>
              </a:rPr>
              <a:t>Os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ydych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chi'n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sgwrsio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ar-lein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cadwch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enw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llawn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cyfrinair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a'ch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cyfeiriad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cartref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b="1" dirty="0" err="1">
                <a:solidFill>
                  <a:srgbClr val="363636"/>
                </a:solidFill>
              </a:rPr>
              <a:t>breifat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4" name="Google Shape;184;p9"/>
          <p:cNvSpPr txBox="1"/>
          <p:nvPr/>
        </p:nvSpPr>
        <p:spPr>
          <a:xfrm>
            <a:off x="1843447" y="4296495"/>
            <a:ext cx="6584273" cy="1785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 err="1">
                <a:solidFill>
                  <a:srgbClr val="363636"/>
                </a:solidFill>
              </a:rPr>
              <a:t>Cadwch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hun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ddiogel</a:t>
            </a:r>
            <a:r>
              <a:rPr lang="en-GB" sz="2200" dirty="0">
                <a:solidFill>
                  <a:srgbClr val="363636"/>
                </a:solidFill>
              </a:rPr>
              <a:t>: </a:t>
            </a:r>
            <a:r>
              <a:rPr lang="en-GB" sz="2200" dirty="0" err="1">
                <a:solidFill>
                  <a:srgbClr val="363636"/>
                </a:solidFill>
              </a:rPr>
              <a:t>Os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bydd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rhywun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rydych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chi'n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ei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adnabod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ar-lein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gofyn</a:t>
            </a:r>
            <a:r>
              <a:rPr lang="en-GB" sz="2200" dirty="0">
                <a:solidFill>
                  <a:srgbClr val="363636"/>
                </a:solidFill>
              </a:rPr>
              <a:t> am </a:t>
            </a:r>
            <a:r>
              <a:rPr lang="en-GB" sz="2200" dirty="0" err="1">
                <a:solidFill>
                  <a:srgbClr val="363636"/>
                </a:solidFill>
              </a:rPr>
              <a:t>gwrdd</a:t>
            </a:r>
            <a:r>
              <a:rPr lang="en-GB" sz="2200" dirty="0">
                <a:solidFill>
                  <a:srgbClr val="363636"/>
                </a:solidFill>
              </a:rPr>
              <a:t> â chi, </a:t>
            </a:r>
            <a:r>
              <a:rPr lang="en-GB" sz="2200" dirty="0" err="1">
                <a:solidFill>
                  <a:srgbClr val="363636"/>
                </a:solidFill>
              </a:rPr>
              <a:t>neu'n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gofyn</a:t>
            </a:r>
            <a:r>
              <a:rPr lang="en-GB" sz="2200" dirty="0">
                <a:solidFill>
                  <a:srgbClr val="363636"/>
                </a:solidFill>
              </a:rPr>
              <a:t> am </a:t>
            </a:r>
            <a:r>
              <a:rPr lang="en-GB" sz="2200" dirty="0" err="1">
                <a:solidFill>
                  <a:srgbClr val="363636"/>
                </a:solidFill>
              </a:rPr>
              <a:t>unrhyw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wybodaeth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bersonol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peidiwch</a:t>
            </a:r>
            <a:r>
              <a:rPr lang="en-GB" sz="2200" dirty="0">
                <a:solidFill>
                  <a:srgbClr val="363636"/>
                </a:solidFill>
              </a:rPr>
              <a:t> ag </a:t>
            </a:r>
            <a:r>
              <a:rPr lang="en-GB" sz="2200" dirty="0" err="1">
                <a:solidFill>
                  <a:srgbClr val="363636"/>
                </a:solidFill>
              </a:rPr>
              <a:t>ymateb</a:t>
            </a:r>
            <a:r>
              <a:rPr lang="en-GB" sz="2200" dirty="0">
                <a:solidFill>
                  <a:srgbClr val="363636"/>
                </a:solidFill>
              </a:rPr>
              <a:t>. </a:t>
            </a:r>
            <a:r>
              <a:rPr lang="en-GB" sz="2200" dirty="0" err="1">
                <a:solidFill>
                  <a:srgbClr val="363636"/>
                </a:solidFill>
              </a:rPr>
              <a:t>Dywedwch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wrth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oedolyn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dibynadwy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ar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unwaith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5" name="Google Shape;185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2671938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1</a:t>
            </a:r>
            <a:endParaRPr sz="3000" dirty="0">
              <a:solidFill>
                <a:srgbClr val="FFF9DF"/>
              </a:solidFill>
            </a:endParaRPr>
          </a:p>
        </p:txBody>
      </p:sp>
      <p:sp>
        <p:nvSpPr>
          <p:cNvPr id="186" name="Google Shape;186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4296495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2</a:t>
            </a:r>
            <a:endParaRPr sz="3000" dirty="0">
              <a:solidFill>
                <a:srgbClr val="FFF9D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3CDA66-54AD-BFE0-F3F6-E4EEFF7956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376" y="2405704"/>
            <a:ext cx="1476753" cy="14625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ABE888-8AE5-FE20-9C0E-B0E46C51C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117" y="2521684"/>
            <a:ext cx="1382306" cy="1254469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DF58C69-CE11-3098-4534-47E075558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21518" y="4112096"/>
            <a:ext cx="1476752" cy="1476752"/>
            <a:chOff x="9753597" y="2225058"/>
            <a:chExt cx="1905003" cy="1905003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3EAD979-5E79-6EF9-18B3-CBEA5427C8CE}"/>
                </a:ext>
              </a:extLst>
            </p:cNvPr>
            <p:cNvSpPr/>
            <p:nvPr/>
          </p:nvSpPr>
          <p:spPr>
            <a:xfrm>
              <a:off x="9753597" y="2225058"/>
              <a:ext cx="1905003" cy="190500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9" name="Picture 18" descr="A group of cartoon eyes and a white speech bubble&#10;&#10;Description automatically generated">
              <a:extLst>
                <a:ext uri="{FF2B5EF4-FFF2-40B4-BE49-F238E27FC236}">
                  <a16:creationId xmlns:a16="http://schemas.microsoft.com/office/drawing/2014/main" id="{537521A4-06FA-69FC-D29D-66FE2AB8A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77212" y="2360098"/>
              <a:ext cx="1657773" cy="1634923"/>
            </a:xfrm>
            <a:prstGeom prst="rect">
              <a:avLst/>
            </a:prstGeom>
          </p:spPr>
        </p:pic>
      </p:grpSp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ED6A456B-E182-AEA3-0E2E-C5F2E96AEE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185" grpId="0" animBg="1"/>
      <p:bldP spid="18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1CB717-D926-2F26-6639-CB323D8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9337" y="2939830"/>
            <a:ext cx="1411483" cy="1411483"/>
          </a:xfrm>
          <a:prstGeom prst="rect">
            <a:avLst/>
          </a:prstGeom>
        </p:spPr>
      </p:pic>
      <p:sp>
        <p:nvSpPr>
          <p:cNvPr id="353" name="Google Shape;353;p18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30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0" name="Google Shape;350;p18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971183" y="891679"/>
            <a:ext cx="678815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363636"/>
                </a:solidFill>
                <a:sym typeface="Arial"/>
              </a:rPr>
              <a:t>Dim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ond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stori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yw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hon!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 err="1">
                <a:solidFill>
                  <a:srgbClr val="363636"/>
                </a:solidFill>
                <a:sym typeface="Arial"/>
              </a:rPr>
              <a:t>Dyma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beth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ddigwyddodd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go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iawn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.</a:t>
            </a:r>
          </a:p>
        </p:txBody>
      </p:sp>
      <p:sp>
        <p:nvSpPr>
          <p:cNvPr id="14" name="Google Shape;350;p18">
            <a:extLst>
              <a:ext uri="{FF2B5EF4-FFF2-40B4-BE49-F238E27FC236}">
                <a16:creationId xmlns:a16="http://schemas.microsoft.com/office/drawing/2014/main" id="{F20B24D5-F9DB-023C-DC94-A5E71123C041}"/>
              </a:ext>
            </a:extLst>
          </p:cNvPr>
          <p:cNvSpPr txBox="1"/>
          <p:nvPr/>
        </p:nvSpPr>
        <p:spPr>
          <a:xfrm>
            <a:off x="971183" y="1855089"/>
            <a:ext cx="6495361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dirty="0" err="1">
                <a:solidFill>
                  <a:srgbClr val="363636"/>
                </a:solidFill>
              </a:rPr>
              <a:t>Derbyniodd</a:t>
            </a:r>
            <a:r>
              <a:rPr lang="en-GB" sz="2400" dirty="0">
                <a:solidFill>
                  <a:srgbClr val="363636"/>
                </a:solidFill>
              </a:rPr>
              <a:t> Stirling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</a:t>
            </a:r>
            <a:r>
              <a:rPr lang="en-GB" sz="2400" dirty="0">
                <a:solidFill>
                  <a:srgbClr val="363636"/>
                </a:solidFill>
              </a:rPr>
              <a:t> Snapchat. A  </a:t>
            </a:r>
            <a:r>
              <a:rPr lang="en-GB" sz="2400" dirty="0" err="1">
                <a:solidFill>
                  <a:srgbClr val="363636"/>
                </a:solidFill>
              </a:rPr>
              <a:t>llawer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o’i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ffrindiau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hefyd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/>
            <a:endParaRPr lang="en-GB" sz="2400" dirty="0">
              <a:solidFill>
                <a:srgbClr val="363636"/>
              </a:solidFill>
            </a:endParaRPr>
          </a:p>
          <a:p>
            <a:pPr lvl="0"/>
            <a:r>
              <a:rPr lang="en-GB" sz="2400" dirty="0" err="1">
                <a:solidFill>
                  <a:srgbClr val="363636"/>
                </a:solidFill>
              </a:rPr>
              <a:t>Dangoson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nhw'r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neges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i'w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rhieni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a'u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hathro</a:t>
            </a:r>
            <a:r>
              <a:rPr lang="en-GB" sz="2400" dirty="0">
                <a:solidFill>
                  <a:srgbClr val="363636"/>
                </a:solidFill>
              </a:rPr>
              <a:t>.</a:t>
            </a:r>
          </a:p>
          <a:p>
            <a:pPr lvl="0"/>
            <a:endParaRPr lang="en-GB" sz="2400" dirty="0">
              <a:solidFill>
                <a:srgbClr val="363636"/>
              </a:solidFill>
            </a:endParaRPr>
          </a:p>
        </p:txBody>
      </p:sp>
      <p:sp>
        <p:nvSpPr>
          <p:cNvPr id="13" name="Google Shape;350;p18">
            <a:extLst>
              <a:ext uri="{FF2B5EF4-FFF2-40B4-BE49-F238E27FC236}">
                <a16:creationId xmlns:a16="http://schemas.microsoft.com/office/drawing/2014/main" id="{0749C1B7-2DF5-42D3-2B26-D9809C56CA2C}"/>
              </a:ext>
            </a:extLst>
          </p:cNvPr>
          <p:cNvSpPr txBox="1"/>
          <p:nvPr/>
        </p:nvSpPr>
        <p:spPr>
          <a:xfrm>
            <a:off x="971183" y="3727851"/>
            <a:ext cx="6788154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0"/>
              </a:spcAft>
              <a:buNone/>
            </a:pPr>
            <a:r>
              <a:rPr lang="en-GB" sz="2400" dirty="0" err="1">
                <a:solidFill>
                  <a:srgbClr val="363636"/>
                </a:solidFill>
                <a:sym typeface="Arial"/>
              </a:rPr>
              <a:t>Dywedodd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pawb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:</a:t>
            </a:r>
            <a:endParaRPr sz="2400" dirty="0"/>
          </a:p>
        </p:txBody>
      </p:sp>
      <p:sp>
        <p:nvSpPr>
          <p:cNvPr id="351" name="Google Shape;351;p18"/>
          <p:cNvSpPr/>
          <p:nvPr/>
        </p:nvSpPr>
        <p:spPr>
          <a:xfrm>
            <a:off x="1049852" y="4550041"/>
            <a:ext cx="8422393" cy="806491"/>
          </a:xfrm>
          <a:prstGeom prst="wedgeRoundRectCallout">
            <a:avLst>
              <a:gd name="adj1" fmla="val 50154"/>
              <a:gd name="adj2" fmla="val 94379"/>
              <a:gd name="adj3" fmla="val 16667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Dilëwch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blociwch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anfonwr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!”</a:t>
            </a:r>
            <a:endParaRPr sz="2500" b="1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8"/>
          <p:cNvSpPr txBox="1"/>
          <p:nvPr/>
        </p:nvSpPr>
        <p:spPr>
          <a:xfrm>
            <a:off x="971183" y="5606143"/>
            <a:ext cx="8110009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363636"/>
                </a:solidFill>
                <a:sym typeface="Arial"/>
              </a:rPr>
              <a:t>Felly dyna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wnaethon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400" dirty="0" err="1">
                <a:solidFill>
                  <a:srgbClr val="363636"/>
                </a:solidFill>
                <a:sym typeface="Arial"/>
              </a:rPr>
              <a:t>nhw</a:t>
            </a:r>
            <a:r>
              <a:rPr lang="en-GB" sz="2400" dirty="0">
                <a:solidFill>
                  <a:srgbClr val="363636"/>
                </a:solidFill>
                <a:sym typeface="Arial"/>
              </a:rPr>
              <a:t>.</a:t>
            </a:r>
            <a:endParaRPr sz="2400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B421239-3005-9397-FB18-14210737B0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590380" y="2940379"/>
            <a:ext cx="1410935" cy="1410935"/>
            <a:chOff x="9964432" y="2748708"/>
            <a:chExt cx="1333041" cy="1333041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DD2B37C-364C-6257-FE6B-91C150457008}"/>
                </a:ext>
              </a:extLst>
            </p:cNvPr>
            <p:cNvSpPr/>
            <p:nvPr/>
          </p:nvSpPr>
          <p:spPr>
            <a:xfrm>
              <a:off x="9964432" y="2748708"/>
              <a:ext cx="1333041" cy="13330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 descr="A cartoon of a person in a dark room&#10;&#10;Description automatically generated">
              <a:extLst>
                <a:ext uri="{FF2B5EF4-FFF2-40B4-BE49-F238E27FC236}">
                  <a16:creationId xmlns:a16="http://schemas.microsoft.com/office/drawing/2014/main" id="{52A7D299-129E-B056-09FE-06363DBDC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0856" y="2993222"/>
              <a:ext cx="880187" cy="937871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61D7143-10EF-D1C1-0662-9AEA3D915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766777" y="1438860"/>
            <a:ext cx="1410935" cy="1410935"/>
            <a:chOff x="7246985" y="1144033"/>
            <a:chExt cx="1528166" cy="152816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B995D5B-3AD0-DC21-A656-F5511D9401AE}"/>
                </a:ext>
              </a:extLst>
            </p:cNvPr>
            <p:cNvSpPr/>
            <p:nvPr/>
          </p:nvSpPr>
          <p:spPr>
            <a:xfrm>
              <a:off x="7246985" y="1144033"/>
              <a:ext cx="1528166" cy="1528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 descr="A computer monitor with a symbol on it&#10;&#10;Description automatically generated">
              <a:extLst>
                <a:ext uri="{FF2B5EF4-FFF2-40B4-BE49-F238E27FC236}">
                  <a16:creationId xmlns:a16="http://schemas.microsoft.com/office/drawing/2014/main" id="{CC398A42-07CB-51AB-C91D-4C311E949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66544" y="1428724"/>
              <a:ext cx="1054206" cy="1040256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86EA4E4-45B3-467F-8A29-92C3C19DFA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73854" y="4519978"/>
            <a:ext cx="1528166" cy="1533663"/>
            <a:chOff x="9233165" y="4519978"/>
            <a:chExt cx="1528166" cy="1533663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4AB6D07-243E-B235-115D-33586C2701BC}"/>
                </a:ext>
              </a:extLst>
            </p:cNvPr>
            <p:cNvSpPr/>
            <p:nvPr/>
          </p:nvSpPr>
          <p:spPr>
            <a:xfrm>
              <a:off x="9233165" y="4519978"/>
              <a:ext cx="1528166" cy="1528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 descr="A cartoon of a person's face with mouth open&#10;&#10;Description automatically generated">
              <a:extLst>
                <a:ext uri="{FF2B5EF4-FFF2-40B4-BE49-F238E27FC236}">
                  <a16:creationId xmlns:a16="http://schemas.microsoft.com/office/drawing/2014/main" id="{9A6CAD93-EC07-DBD7-9993-7A37A4E0E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439873" y="4604967"/>
              <a:ext cx="829541" cy="14486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" grpId="0" animBg="1"/>
      <p:bldP spid="3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9"/>
          <p:cNvSpPr/>
          <p:nvPr/>
        </p:nvSpPr>
        <p:spPr>
          <a:xfrm>
            <a:off x="948912" y="5026325"/>
            <a:ext cx="10294175" cy="11474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0000" lvl="0"/>
            <a:r>
              <a:rPr lang="en-GB" sz="2000" dirty="0">
                <a:solidFill>
                  <a:srgbClr val="363636"/>
                </a:solidFill>
              </a:rPr>
              <a:t>Gallai'r </a:t>
            </a:r>
            <a:r>
              <a:rPr lang="en-GB" sz="2000" dirty="0" err="1">
                <a:solidFill>
                  <a:srgbClr val="363636"/>
                </a:solidFill>
              </a:rPr>
              <a:t>troseddwr</a:t>
            </a:r>
            <a:r>
              <a:rPr lang="en-GB" sz="2000" dirty="0">
                <a:solidFill>
                  <a:srgbClr val="363636"/>
                </a:solidFill>
              </a:rPr>
              <a:t> fod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defnyddio'r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gyfer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troseddau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cas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sy'n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brifo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llawer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bobl</a:t>
            </a:r>
            <a:r>
              <a:rPr lang="en-GB" sz="2000" dirty="0">
                <a:solidFill>
                  <a:srgbClr val="363636"/>
                </a:solidFill>
              </a:rPr>
              <a:t>: </a:t>
            </a:r>
            <a:r>
              <a:rPr lang="en-GB" sz="2000" dirty="0" err="1">
                <a:solidFill>
                  <a:srgbClr val="363636"/>
                </a:solidFill>
              </a:rPr>
              <a:t>Cyffuriau</a:t>
            </a:r>
            <a:r>
              <a:rPr lang="en-GB" sz="2000" dirty="0">
                <a:solidFill>
                  <a:srgbClr val="363636"/>
                </a:solidFill>
              </a:rPr>
              <a:t>, </a:t>
            </a:r>
            <a:r>
              <a:rPr lang="en-GB" sz="2000" dirty="0" err="1">
                <a:solidFill>
                  <a:srgbClr val="363636"/>
                </a:solidFill>
              </a:rPr>
              <a:t>prynu</a:t>
            </a:r>
            <a:r>
              <a:rPr lang="en-GB" sz="2000" dirty="0">
                <a:solidFill>
                  <a:srgbClr val="363636"/>
                </a:solidFill>
              </a:rPr>
              <a:t> neu </a:t>
            </a:r>
            <a:r>
              <a:rPr lang="en-GB" sz="2000" dirty="0" err="1">
                <a:solidFill>
                  <a:srgbClr val="363636"/>
                </a:solidFill>
              </a:rPr>
              <a:t>werthu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arfau</a:t>
            </a:r>
            <a:r>
              <a:rPr lang="en-GB" sz="2000" dirty="0">
                <a:solidFill>
                  <a:srgbClr val="363636"/>
                </a:solidFill>
              </a:rPr>
              <a:t>.</a:t>
            </a:r>
          </a:p>
          <a:p>
            <a:pPr marL="90000" lvl="0"/>
            <a:r>
              <a:rPr lang="en-GB" sz="2000" dirty="0">
                <a:solidFill>
                  <a:srgbClr val="363636"/>
                </a:solidFill>
              </a:rPr>
              <a:t>Ac </a:t>
            </a:r>
            <a:r>
              <a:rPr lang="en-GB" sz="2000" dirty="0" err="1">
                <a:solidFill>
                  <a:srgbClr val="363636"/>
                </a:solidFill>
              </a:rPr>
              <a:t>mae'n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debyg</a:t>
            </a:r>
            <a:r>
              <a:rPr lang="en-GB" sz="2000" dirty="0">
                <a:solidFill>
                  <a:srgbClr val="363636"/>
                </a:solidFill>
              </a:rPr>
              <a:t> y </a:t>
            </a:r>
            <a:r>
              <a:rPr lang="en-GB" sz="2000" dirty="0" err="1">
                <a:solidFill>
                  <a:srgbClr val="363636"/>
                </a:solidFill>
              </a:rPr>
              <a:t>byddai'r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arian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wedi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dod</a:t>
            </a:r>
            <a:r>
              <a:rPr lang="en-GB" sz="2000" dirty="0">
                <a:solidFill>
                  <a:srgbClr val="363636"/>
                </a:solidFill>
              </a:rPr>
              <a:t> o </a:t>
            </a:r>
            <a:r>
              <a:rPr lang="en-GB" sz="2000" dirty="0" err="1">
                <a:solidFill>
                  <a:srgbClr val="363636"/>
                </a:solidFill>
              </a:rPr>
              <a:t>sgamio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pobl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fel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ei</a:t>
            </a:r>
            <a:r>
              <a:rPr lang="en-GB" sz="2000" dirty="0">
                <a:solidFill>
                  <a:srgbClr val="363636"/>
                </a:solidFill>
              </a:rPr>
              <a:t> </a:t>
            </a:r>
            <a:r>
              <a:rPr lang="en-GB" sz="2000" dirty="0" err="1">
                <a:solidFill>
                  <a:srgbClr val="363636"/>
                </a:solidFill>
              </a:rPr>
              <a:t>nain</a:t>
            </a:r>
            <a:r>
              <a:rPr lang="en-GB" sz="2000" dirty="0">
                <a:solidFill>
                  <a:srgbClr val="363636"/>
                </a:solidFill>
              </a:rPr>
              <a:t>. </a:t>
            </a:r>
            <a:endParaRPr sz="2000" dirty="0">
              <a:solidFill>
                <a:srgbClr val="363636"/>
              </a:solidFill>
              <a:sym typeface="Arial"/>
            </a:endParaRPr>
          </a:p>
        </p:txBody>
      </p:sp>
      <p:sp>
        <p:nvSpPr>
          <p:cNvPr id="386" name="Google Shape;386;p19"/>
          <p:cNvSpPr txBox="1">
            <a:spLocks noGrp="1"/>
          </p:cNvSpPr>
          <p:nvPr>
            <p:ph type="title"/>
          </p:nvPr>
        </p:nvSpPr>
        <p:spPr>
          <a:xfrm>
            <a:off x="725214" y="700291"/>
            <a:ext cx="1060289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2000"/>
              <a:buFont typeface="Arial"/>
              <a:buNone/>
            </a:pP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Dyma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beth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allai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digwydd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pe bai Stirling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cael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dwyllo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fod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ful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000" b="0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000" b="0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dirty="0"/>
          </a:p>
        </p:txBody>
      </p: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F630F601-ACAA-409A-000B-CA1D7778D6A0}"/>
              </a:ext>
            </a:extLst>
          </p:cNvPr>
          <p:cNvSpPr txBox="1">
            <a:spLocks/>
          </p:cNvSpPr>
          <p:nvPr/>
        </p:nvSpPr>
        <p:spPr>
          <a:xfrm>
            <a:off x="1524000" y="-125730"/>
            <a:ext cx="9144000" cy="112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31</a:t>
            </a:r>
            <a:endParaRPr lang="en-GB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61B7843-7080-C27C-06B9-B3AEFE305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6791" y="1364504"/>
            <a:ext cx="1690319" cy="3508413"/>
            <a:chOff x="966791" y="1364504"/>
            <a:chExt cx="1690319" cy="3508413"/>
          </a:xfrm>
        </p:grpSpPr>
        <p:sp>
          <p:nvSpPr>
            <p:cNvPr id="3" name="Google Shape;378;p19">
              <a:extLst>
                <a:ext uri="{FF2B5EF4-FFF2-40B4-BE49-F238E27FC236}">
                  <a16:creationId xmlns:a16="http://schemas.microsoft.com/office/drawing/2014/main" id="{FDB87771-8E1B-ED47-D271-76CC89BFC51C}"/>
                </a:ext>
              </a:extLst>
            </p:cNvPr>
            <p:cNvSpPr/>
            <p:nvPr/>
          </p:nvSpPr>
          <p:spPr>
            <a:xfrm>
              <a:off x="966791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Google Shape;378;p19">
              <a:extLst>
                <a:ext uri="{FF2B5EF4-FFF2-40B4-BE49-F238E27FC236}">
                  <a16:creationId xmlns:a16="http://schemas.microsoft.com/office/drawing/2014/main" id="{7BEB4A01-3291-0021-2E4C-C8BFBE2CF936}"/>
                </a:ext>
              </a:extLst>
            </p:cNvPr>
            <p:cNvSpPr/>
            <p:nvPr/>
          </p:nvSpPr>
          <p:spPr>
            <a:xfrm>
              <a:off x="968010" y="1364504"/>
              <a:ext cx="1689100" cy="3500846"/>
            </a:xfrm>
            <a:prstGeom prst="rect">
              <a:avLst/>
            </a:prstGeom>
            <a:solidFill>
              <a:srgbClr val="F29136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9"/>
            <p:cNvSpPr txBox="1"/>
            <p:nvPr/>
          </p:nvSpPr>
          <p:spPr>
            <a:xfrm>
              <a:off x="1044354" y="2992261"/>
              <a:ext cx="1529029" cy="7848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Mae’n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rhoi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hun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a’i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deulu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mewn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perygl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sp>
          <p:nvSpPr>
            <p:cNvPr id="379" name="Google Shape;379;p19"/>
            <p:cNvSpPr/>
            <p:nvPr/>
          </p:nvSpPr>
          <p:spPr>
            <a:xfrm>
              <a:off x="966791" y="1372071"/>
              <a:ext cx="1689100" cy="1472648"/>
            </a:xfrm>
            <a:prstGeom prst="rect">
              <a:avLst/>
            </a:prstGeom>
            <a:solidFill>
              <a:srgbClr val="F2913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Picture 7" descr="A circle with a group of people and a heart&#10;&#10;Description automatically generated">
              <a:extLst>
                <a:ext uri="{FF2B5EF4-FFF2-40B4-BE49-F238E27FC236}">
                  <a16:creationId xmlns:a16="http://schemas.microsoft.com/office/drawing/2014/main" id="{D59314B2-688E-C961-E43D-1787CB770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6205" y="1423975"/>
              <a:ext cx="1369486" cy="1369486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6D28A20-7C6E-5E92-C33D-EC23DB0E4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094996" y="1364504"/>
            <a:ext cx="1690319" cy="3508413"/>
            <a:chOff x="3094996" y="1364504"/>
            <a:chExt cx="1690319" cy="3508413"/>
          </a:xfrm>
        </p:grpSpPr>
        <p:sp>
          <p:nvSpPr>
            <p:cNvPr id="9" name="Google Shape;378;p19">
              <a:extLst>
                <a:ext uri="{FF2B5EF4-FFF2-40B4-BE49-F238E27FC236}">
                  <a16:creationId xmlns:a16="http://schemas.microsoft.com/office/drawing/2014/main" id="{95625F38-4029-21F3-708C-72C20AC91289}"/>
                </a:ext>
              </a:extLst>
            </p:cNvPr>
            <p:cNvSpPr/>
            <p:nvPr/>
          </p:nvSpPr>
          <p:spPr>
            <a:xfrm>
              <a:off x="3094996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78;p19">
              <a:extLst>
                <a:ext uri="{FF2B5EF4-FFF2-40B4-BE49-F238E27FC236}">
                  <a16:creationId xmlns:a16="http://schemas.microsoft.com/office/drawing/2014/main" id="{ADDB455F-1E26-6DB5-5E7D-1385B33068D8}"/>
                </a:ext>
              </a:extLst>
            </p:cNvPr>
            <p:cNvSpPr/>
            <p:nvPr/>
          </p:nvSpPr>
          <p:spPr>
            <a:xfrm>
              <a:off x="3096215" y="1364504"/>
              <a:ext cx="1689100" cy="3500846"/>
            </a:xfrm>
            <a:prstGeom prst="rect">
              <a:avLst/>
            </a:prstGeom>
            <a:solidFill>
              <a:srgbClr val="3BBDE1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79;p19">
              <a:extLst>
                <a:ext uri="{FF2B5EF4-FFF2-40B4-BE49-F238E27FC236}">
                  <a16:creationId xmlns:a16="http://schemas.microsoft.com/office/drawing/2014/main" id="{C3797ECD-B1BA-0480-B265-91A8007746B1}"/>
                </a:ext>
              </a:extLst>
            </p:cNvPr>
            <p:cNvSpPr/>
            <p:nvPr/>
          </p:nvSpPr>
          <p:spPr>
            <a:xfrm>
              <a:off x="3094996" y="1372071"/>
              <a:ext cx="1689100" cy="1472648"/>
            </a:xfrm>
            <a:prstGeom prst="rect">
              <a:avLst/>
            </a:prstGeom>
            <a:solidFill>
              <a:srgbClr val="3BBD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9"/>
            <p:cNvSpPr txBox="1"/>
            <p:nvPr/>
          </p:nvSpPr>
          <p:spPr>
            <a:xfrm>
              <a:off x="3188418" y="2980145"/>
              <a:ext cx="1518911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Gallai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swydd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ôl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gadael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yr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ysgol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fod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22" name="Picture 21" descr="A person holding a paper&#10;&#10;Description automatically generated">
              <a:extLst>
                <a:ext uri="{FF2B5EF4-FFF2-40B4-BE49-F238E27FC236}">
                  <a16:creationId xmlns:a16="http://schemas.microsoft.com/office/drawing/2014/main" id="{883CDF19-0BF5-D908-6170-99AB30BE4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54803" y="1428006"/>
              <a:ext cx="1369486" cy="1369486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2706F96-00DC-3971-A592-FA6DA017B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41848" y="1364504"/>
            <a:ext cx="1701508" cy="3508413"/>
            <a:chOff x="5241848" y="1364504"/>
            <a:chExt cx="1701508" cy="3508413"/>
          </a:xfrm>
        </p:grpSpPr>
        <p:sp>
          <p:nvSpPr>
            <p:cNvPr id="23" name="Google Shape;378;p19">
              <a:extLst>
                <a:ext uri="{FF2B5EF4-FFF2-40B4-BE49-F238E27FC236}">
                  <a16:creationId xmlns:a16="http://schemas.microsoft.com/office/drawing/2014/main" id="{CB358690-9B39-E966-1563-3033BD444B9E}"/>
                </a:ext>
              </a:extLst>
            </p:cNvPr>
            <p:cNvSpPr/>
            <p:nvPr/>
          </p:nvSpPr>
          <p:spPr>
            <a:xfrm>
              <a:off x="5241848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378;p19">
              <a:extLst>
                <a:ext uri="{FF2B5EF4-FFF2-40B4-BE49-F238E27FC236}">
                  <a16:creationId xmlns:a16="http://schemas.microsoft.com/office/drawing/2014/main" id="{8929F44F-8616-5FB0-E3FA-1634101D2CFD}"/>
                </a:ext>
              </a:extLst>
            </p:cNvPr>
            <p:cNvSpPr/>
            <p:nvPr/>
          </p:nvSpPr>
          <p:spPr>
            <a:xfrm>
              <a:off x="5243067" y="1364504"/>
              <a:ext cx="1689100" cy="3500846"/>
            </a:xfrm>
            <a:prstGeom prst="rect">
              <a:avLst/>
            </a:prstGeom>
            <a:solidFill>
              <a:srgbClr val="DF2129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379;p19">
              <a:extLst>
                <a:ext uri="{FF2B5EF4-FFF2-40B4-BE49-F238E27FC236}">
                  <a16:creationId xmlns:a16="http://schemas.microsoft.com/office/drawing/2014/main" id="{3758EA5F-407E-A654-C3CA-FE1B4E170CF5}"/>
                </a:ext>
              </a:extLst>
            </p:cNvPr>
            <p:cNvSpPr/>
            <p:nvPr/>
          </p:nvSpPr>
          <p:spPr>
            <a:xfrm>
              <a:off x="5241848" y="1372071"/>
              <a:ext cx="1689100" cy="1472648"/>
            </a:xfrm>
            <a:prstGeom prst="rect">
              <a:avLst/>
            </a:prstGeom>
            <a:solidFill>
              <a:srgbClr val="DF212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9"/>
            <p:cNvSpPr txBox="1"/>
            <p:nvPr/>
          </p:nvSpPr>
          <p:spPr>
            <a:xfrm>
              <a:off x="5298981" y="2992261"/>
              <a:ext cx="1644375" cy="1477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Cyfrif banc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gau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Ddim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gallu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gafael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arian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nac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agor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cyfrif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banc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arall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</p:txBody>
        </p:sp>
        <p:pic>
          <p:nvPicPr>
            <p:cNvPr id="39" name="Picture 38" descr="A green card with a red ribbon&#10;&#10;Description automatically generated">
              <a:extLst>
                <a:ext uri="{FF2B5EF4-FFF2-40B4-BE49-F238E27FC236}">
                  <a16:creationId xmlns:a16="http://schemas.microsoft.com/office/drawing/2014/main" id="{0589D829-1171-109D-E918-CF3497A0D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400779" y="1430538"/>
              <a:ext cx="1373740" cy="1369487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53DCCC4-B3CA-7684-CD93-8E6504F28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48944" y="1364504"/>
            <a:ext cx="1690319" cy="3508413"/>
            <a:chOff x="7348944" y="1364504"/>
            <a:chExt cx="1690319" cy="3508413"/>
          </a:xfrm>
        </p:grpSpPr>
        <p:sp>
          <p:nvSpPr>
            <p:cNvPr id="28" name="Google Shape;378;p19">
              <a:extLst>
                <a:ext uri="{FF2B5EF4-FFF2-40B4-BE49-F238E27FC236}">
                  <a16:creationId xmlns:a16="http://schemas.microsoft.com/office/drawing/2014/main" id="{E4E61019-CEA2-57D1-B88B-473CB37C5E9B}"/>
                </a:ext>
              </a:extLst>
            </p:cNvPr>
            <p:cNvSpPr/>
            <p:nvPr/>
          </p:nvSpPr>
          <p:spPr>
            <a:xfrm>
              <a:off x="7348944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378;p19">
              <a:extLst>
                <a:ext uri="{FF2B5EF4-FFF2-40B4-BE49-F238E27FC236}">
                  <a16:creationId xmlns:a16="http://schemas.microsoft.com/office/drawing/2014/main" id="{22448660-5216-BBEE-E558-2EA89DC89EAA}"/>
                </a:ext>
              </a:extLst>
            </p:cNvPr>
            <p:cNvSpPr/>
            <p:nvPr/>
          </p:nvSpPr>
          <p:spPr>
            <a:xfrm>
              <a:off x="7350163" y="1364504"/>
              <a:ext cx="1689100" cy="3500846"/>
            </a:xfrm>
            <a:prstGeom prst="rect">
              <a:avLst/>
            </a:prstGeom>
            <a:solidFill>
              <a:srgbClr val="39A935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79;p19">
              <a:extLst>
                <a:ext uri="{FF2B5EF4-FFF2-40B4-BE49-F238E27FC236}">
                  <a16:creationId xmlns:a16="http://schemas.microsoft.com/office/drawing/2014/main" id="{2C21E64F-DA5B-CA3D-1927-EE9D1A8A0304}"/>
                </a:ext>
              </a:extLst>
            </p:cNvPr>
            <p:cNvSpPr/>
            <p:nvPr/>
          </p:nvSpPr>
          <p:spPr>
            <a:xfrm>
              <a:off x="7348944" y="1372071"/>
              <a:ext cx="1689100" cy="1472648"/>
            </a:xfrm>
            <a:prstGeom prst="rect">
              <a:avLst/>
            </a:prstGeom>
            <a:solidFill>
              <a:srgbClr val="39A93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9"/>
            <p:cNvSpPr txBox="1"/>
            <p:nvPr/>
          </p:nvSpPr>
          <p:spPr>
            <a:xfrm>
              <a:off x="7479867" y="3025465"/>
              <a:ext cx="1396364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Bydd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cael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cytundeb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ffôn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anodd</a:t>
              </a:r>
              <a:r>
                <a:rPr lang="en-GB" sz="1500" dirty="0">
                  <a:solidFill>
                    <a:srgbClr val="363636"/>
                  </a:solidFill>
                </a:rPr>
                <a:t> pan </a:t>
              </a:r>
              <a:r>
                <a:rPr lang="en-GB" sz="1500" dirty="0" err="1">
                  <a:solidFill>
                    <a:srgbClr val="363636"/>
                  </a:solidFill>
                </a:rPr>
                <a:t>fydd</a:t>
              </a:r>
              <a:r>
                <a:rPr lang="en-GB" sz="1500" dirty="0">
                  <a:solidFill>
                    <a:srgbClr val="363636"/>
                  </a:solidFill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</a:rPr>
                <a:t>yn</a:t>
              </a:r>
              <a:r>
                <a:rPr lang="en-GB" sz="1500" dirty="0">
                  <a:solidFill>
                    <a:srgbClr val="363636"/>
                  </a:solidFill>
                </a:rPr>
                <a:t> </a:t>
              </a:r>
              <a:r>
                <a:rPr lang="en-GB" sz="1500" dirty="0" err="1">
                  <a:solidFill>
                    <a:srgbClr val="363636"/>
                  </a:solidFill>
                </a:rPr>
                <a:t>hŷn</a:t>
              </a:r>
              <a:r>
                <a:rPr lang="en-GB" sz="1500" dirty="0">
                  <a:solidFill>
                    <a:srgbClr val="363636"/>
                  </a:solidFill>
                </a:rPr>
                <a:t>.</a:t>
              </a:r>
              <a:endParaRPr lang="en-GB" sz="15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1" name="Picture 40" descr="A black cellphone with a white screen&#10;&#10;Description automatically generated">
              <a:extLst>
                <a:ext uri="{FF2B5EF4-FFF2-40B4-BE49-F238E27FC236}">
                  <a16:creationId xmlns:a16="http://schemas.microsoft.com/office/drawing/2014/main" id="{98496098-6123-32D4-5E0D-525A0D435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7502220" y="1430683"/>
              <a:ext cx="1369486" cy="1369486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1CE0216-C8C4-14AF-C340-8F81A18F8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503748" y="1364504"/>
            <a:ext cx="1702203" cy="3508413"/>
            <a:chOff x="9503748" y="1364504"/>
            <a:chExt cx="1702203" cy="3508413"/>
          </a:xfrm>
        </p:grpSpPr>
        <p:sp>
          <p:nvSpPr>
            <p:cNvPr id="33" name="Google Shape;378;p19">
              <a:extLst>
                <a:ext uri="{FF2B5EF4-FFF2-40B4-BE49-F238E27FC236}">
                  <a16:creationId xmlns:a16="http://schemas.microsoft.com/office/drawing/2014/main" id="{E8AEA392-BF63-0B76-76F7-D00F567B2CB5}"/>
                </a:ext>
              </a:extLst>
            </p:cNvPr>
            <p:cNvSpPr/>
            <p:nvPr/>
          </p:nvSpPr>
          <p:spPr>
            <a:xfrm>
              <a:off x="9503748" y="1372071"/>
              <a:ext cx="1689100" cy="3500846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78;p19">
              <a:extLst>
                <a:ext uri="{FF2B5EF4-FFF2-40B4-BE49-F238E27FC236}">
                  <a16:creationId xmlns:a16="http://schemas.microsoft.com/office/drawing/2014/main" id="{7866E4BD-7B06-BBE7-64AA-3A42EB3D818D}"/>
                </a:ext>
              </a:extLst>
            </p:cNvPr>
            <p:cNvSpPr/>
            <p:nvPr/>
          </p:nvSpPr>
          <p:spPr>
            <a:xfrm>
              <a:off x="9504967" y="1364504"/>
              <a:ext cx="1689100" cy="3500846"/>
            </a:xfrm>
            <a:prstGeom prst="rect">
              <a:avLst/>
            </a:prstGeom>
            <a:solidFill>
              <a:srgbClr val="941B80">
                <a:alpha val="30000"/>
              </a:srgbClr>
            </a:solidFill>
            <a:ln w="381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79;p19">
              <a:extLst>
                <a:ext uri="{FF2B5EF4-FFF2-40B4-BE49-F238E27FC236}">
                  <a16:creationId xmlns:a16="http://schemas.microsoft.com/office/drawing/2014/main" id="{77383918-A123-C741-5B5C-23339E315122}"/>
                </a:ext>
              </a:extLst>
            </p:cNvPr>
            <p:cNvSpPr/>
            <p:nvPr/>
          </p:nvSpPr>
          <p:spPr>
            <a:xfrm>
              <a:off x="9503748" y="1372071"/>
              <a:ext cx="1689100" cy="1472648"/>
            </a:xfrm>
            <a:prstGeom prst="rect">
              <a:avLst/>
            </a:prstGeom>
            <a:solidFill>
              <a:srgbClr val="941B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9"/>
            <p:cNvSpPr txBox="1"/>
            <p:nvPr/>
          </p:nvSpPr>
          <p:spPr>
            <a:xfrm>
              <a:off x="9614258" y="2885558"/>
              <a:ext cx="1591693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y-GB" sz="150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Pan fydd ychydig yn hŷn bydd cael benthyciad myfyriwr ar gyfer coleg neu brifysgol yn anodd.</a:t>
              </a:r>
            </a:p>
          </p:txBody>
        </p:sp>
        <p:pic>
          <p:nvPicPr>
            <p:cNvPr id="43" name="Picture 42" descr="A black and white logo of a graduation cap&#10;&#10;Description automatically generated">
              <a:extLst>
                <a:ext uri="{FF2B5EF4-FFF2-40B4-BE49-F238E27FC236}">
                  <a16:creationId xmlns:a16="http://schemas.microsoft.com/office/drawing/2014/main" id="{72070676-70FF-008B-F325-85ED9465D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9657024" y="1420250"/>
              <a:ext cx="1369486" cy="13694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0"/>
          <p:cNvSpPr txBox="1">
            <a:spLocks noGrp="1"/>
          </p:cNvSpPr>
          <p:nvPr>
            <p:ph type="title"/>
          </p:nvPr>
        </p:nvSpPr>
        <p:spPr>
          <a:xfrm>
            <a:off x="0" y="877941"/>
            <a:ext cx="1219199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Stirling</a:t>
            </a:r>
            <a:endParaRPr sz="3000" b="0" i="0" u="none" strike="noStrike" cap="none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20"/>
          <p:cNvSpPr txBox="1"/>
          <p:nvPr/>
        </p:nvSpPr>
        <p:spPr>
          <a:xfrm>
            <a:off x="2510060" y="1649779"/>
            <a:ext cx="8455813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100" dirty="0" err="1">
                <a:solidFill>
                  <a:srgbClr val="363636"/>
                </a:solidFill>
              </a:rPr>
              <a:t>Dydyn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b="1" dirty="0" err="1">
                <a:solidFill>
                  <a:srgbClr val="363636"/>
                </a:solidFill>
              </a:rPr>
              <a:t>ddim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cymryd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ddieithriaid</a:t>
            </a:r>
            <a:r>
              <a:rPr lang="en-GB" sz="2100" dirty="0">
                <a:solidFill>
                  <a:srgbClr val="363636"/>
                </a:solidFill>
              </a:rPr>
              <a:t>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34FB90-ABCE-A135-CDBC-3CA4EA3FA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2123" y="1459322"/>
            <a:ext cx="829443" cy="829443"/>
            <a:chOff x="1046838" y="1601670"/>
            <a:chExt cx="885825" cy="885825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6F1EF03-63DC-E3C9-4795-AC549611A8A9}"/>
                </a:ext>
              </a:extLst>
            </p:cNvPr>
            <p:cNvSpPr/>
            <p:nvPr/>
          </p:nvSpPr>
          <p:spPr>
            <a:xfrm>
              <a:off x="1046838" y="1601670"/>
              <a:ext cx="885825" cy="885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3" name="Picture 2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4EBE6A69-2937-E6D3-F915-550282523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7194" y="1764496"/>
              <a:ext cx="597116" cy="591354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09AFDE2-6EA4-BB12-8C2E-3421F7655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2123" y="2373722"/>
            <a:ext cx="829443" cy="829443"/>
            <a:chOff x="2114795" y="2221322"/>
            <a:chExt cx="829443" cy="829443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1A47500-0D7D-6B59-CD31-6536025F96C4}"/>
                </a:ext>
              </a:extLst>
            </p:cNvPr>
            <p:cNvSpPr/>
            <p:nvPr/>
          </p:nvSpPr>
          <p:spPr>
            <a:xfrm>
              <a:off x="2114795" y="2221322"/>
              <a:ext cx="829443" cy="8294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8" name="Picture 17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99666C47-6CCB-12D3-46D2-448DFAB92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2772" y="2276089"/>
              <a:ext cx="699896" cy="63639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F475BB9-67DD-7672-DF85-88806FF2D6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12123" y="4928855"/>
            <a:ext cx="829443" cy="829443"/>
            <a:chOff x="2114795" y="4776455"/>
            <a:chExt cx="829443" cy="82944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EF0893F-75F1-928B-A93F-A58852D59F0B}"/>
                </a:ext>
              </a:extLst>
            </p:cNvPr>
            <p:cNvSpPr/>
            <p:nvPr/>
          </p:nvSpPr>
          <p:spPr>
            <a:xfrm>
              <a:off x="2114795" y="4776455"/>
              <a:ext cx="829443" cy="8294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24" name="Picture 23" descr="A hand holding a sign&#10;&#10;Description automatically generated">
              <a:extLst>
                <a:ext uri="{FF2B5EF4-FFF2-40B4-BE49-F238E27FC236}">
                  <a16:creationId xmlns:a16="http://schemas.microsoft.com/office/drawing/2014/main" id="{DC8A89D7-4024-1BBF-3035-7D6375D0F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23319" y="4884697"/>
              <a:ext cx="599694" cy="593907"/>
            </a:xfrm>
            <a:prstGeom prst="rect">
              <a:avLst/>
            </a:prstGeom>
          </p:spPr>
        </p:pic>
      </p:grp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27369A5C-D486-6E15-AA12-A76D4B9ECCFC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32</a:t>
            </a:r>
            <a:endParaRPr lang="en-GB" dirty="0"/>
          </a:p>
        </p:txBody>
      </p:sp>
      <p:sp>
        <p:nvSpPr>
          <p:cNvPr id="8" name="Google Shape;393;p20">
            <a:extLst>
              <a:ext uri="{FF2B5EF4-FFF2-40B4-BE49-F238E27FC236}">
                <a16:creationId xmlns:a16="http://schemas.microsoft.com/office/drawing/2014/main" id="{1AC92145-D268-AC89-D207-64C0C0E085E7}"/>
              </a:ext>
            </a:extLst>
          </p:cNvPr>
          <p:cNvSpPr txBox="1"/>
          <p:nvPr/>
        </p:nvSpPr>
        <p:spPr>
          <a:xfrm>
            <a:off x="2510061" y="4804037"/>
            <a:ext cx="7723438" cy="133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â rhoi eich manylion banc i unrhyw un nad ydych chi’n ei adnabod ac yn ymddiried ynddo. Gallai troseddwyr fod yn eich twyllo i wneud llawer o bethau anghyfreithlon.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393;p20">
            <a:extLst>
              <a:ext uri="{FF2B5EF4-FFF2-40B4-BE49-F238E27FC236}">
                <a16:creationId xmlns:a16="http://schemas.microsoft.com/office/drawing/2014/main" id="{DB400F04-FB1B-0E59-C4E4-AD5CCEA1146D}"/>
              </a:ext>
            </a:extLst>
          </p:cNvPr>
          <p:cNvSpPr txBox="1"/>
          <p:nvPr/>
        </p:nvSpPr>
        <p:spPr>
          <a:xfrm>
            <a:off x="2510060" y="2400869"/>
            <a:ext cx="845581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cy-GB" sz="2100" b="1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Peidiwch</a:t>
            </a:r>
            <a:r>
              <a:rPr lang="cy-GB" sz="21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â derbyn arian i’ch cyfrif banc oni bai ei fod gan rywun rydych chi’n ei adnabod ac yn ymddiried ynddo.</a:t>
            </a:r>
          </a:p>
        </p:txBody>
      </p:sp>
      <p:sp>
        <p:nvSpPr>
          <p:cNvPr id="11" name="Google Shape;393;p20">
            <a:extLst>
              <a:ext uri="{FF2B5EF4-FFF2-40B4-BE49-F238E27FC236}">
                <a16:creationId xmlns:a16="http://schemas.microsoft.com/office/drawing/2014/main" id="{F24416B1-E0EB-6DA1-CB1C-12810105DE02}"/>
              </a:ext>
            </a:extLst>
          </p:cNvPr>
          <p:cNvSpPr txBox="1"/>
          <p:nvPr/>
        </p:nvSpPr>
        <p:spPr>
          <a:xfrm>
            <a:off x="2510061" y="3492403"/>
            <a:ext cx="7956902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100" dirty="0">
                <a:solidFill>
                  <a:srgbClr val="363636"/>
                </a:solidFill>
              </a:rPr>
              <a:t>Gallai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rywun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nad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ydych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chi’n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adnabod</a:t>
            </a:r>
            <a:r>
              <a:rPr lang="en-GB" sz="2100" dirty="0">
                <a:solidFill>
                  <a:srgbClr val="363636"/>
                </a:solidFill>
              </a:rPr>
              <a:t> fod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arian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sydd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wedi’i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ddwyn</a:t>
            </a:r>
            <a:r>
              <a:rPr lang="en-GB" sz="2100" dirty="0">
                <a:solidFill>
                  <a:srgbClr val="363636"/>
                </a:solidFill>
              </a:rPr>
              <a:t>, a </a:t>
            </a:r>
            <a:r>
              <a:rPr lang="en-GB" sz="2100" dirty="0" err="1">
                <a:solidFill>
                  <a:srgbClr val="363636"/>
                </a:solidFill>
              </a:rPr>
              <a:t>gallai</a:t>
            </a:r>
            <a:r>
              <a:rPr lang="en-GB" sz="2100" dirty="0">
                <a:solidFill>
                  <a:srgbClr val="363636"/>
                </a:solidFill>
              </a:rPr>
              <a:t> fod </a:t>
            </a:r>
            <a:r>
              <a:rPr lang="en-GB" sz="2100" dirty="0" err="1">
                <a:solidFill>
                  <a:srgbClr val="363636"/>
                </a:solidFill>
              </a:rPr>
              <a:t>yn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gamfanteisio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ariannol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gan</a:t>
            </a:r>
            <a:r>
              <a:rPr lang="en-GB" sz="2100" dirty="0">
                <a:solidFill>
                  <a:srgbClr val="363636"/>
                </a:solidFill>
              </a:rPr>
              <a:t> y </a:t>
            </a:r>
            <a:r>
              <a:rPr lang="en-GB" sz="2100" dirty="0" err="1">
                <a:solidFill>
                  <a:srgbClr val="363636"/>
                </a:solidFill>
              </a:rPr>
              <a:t>dieithryn</a:t>
            </a:r>
            <a:r>
              <a:rPr lang="en-GB" sz="2100" dirty="0">
                <a:solidFill>
                  <a:srgbClr val="363636"/>
                </a:solidFill>
              </a:rPr>
              <a:t>, a </a:t>
            </a:r>
            <a:r>
              <a:rPr lang="en-GB" sz="2100" dirty="0" err="1">
                <a:solidFill>
                  <a:srgbClr val="363636"/>
                </a:solidFill>
              </a:rPr>
              <a:t>fyddai’n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eich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gwneud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dirty="0" err="1">
                <a:solidFill>
                  <a:srgbClr val="363636"/>
                </a:solidFill>
              </a:rPr>
              <a:t>chi’n</a:t>
            </a:r>
            <a:r>
              <a:rPr lang="en-GB" sz="2100" dirty="0">
                <a:solidFill>
                  <a:srgbClr val="363636"/>
                </a:solidFill>
              </a:rPr>
              <a:t> </a:t>
            </a:r>
            <a:r>
              <a:rPr lang="en-GB" sz="2100" b="1" dirty="0" err="1">
                <a:solidFill>
                  <a:srgbClr val="363636"/>
                </a:solidFill>
              </a:rPr>
              <a:t>ful</a:t>
            </a:r>
            <a:r>
              <a:rPr lang="en-GB" sz="2100" b="1" dirty="0">
                <a:solidFill>
                  <a:srgbClr val="363636"/>
                </a:solidFill>
              </a:rPr>
              <a:t> </a:t>
            </a:r>
            <a:r>
              <a:rPr lang="en-GB" sz="2100" b="1" dirty="0" err="1">
                <a:solidFill>
                  <a:srgbClr val="363636"/>
                </a:solidFill>
              </a:rPr>
              <a:t>arian</a:t>
            </a:r>
            <a:r>
              <a:rPr lang="en-GB" sz="2100" b="1" dirty="0">
                <a:solidFill>
                  <a:srgbClr val="363636"/>
                </a:solidFill>
              </a:rPr>
              <a:t>.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F1DCC8D-6717-2185-C1F1-052728C755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1746" y="4081170"/>
            <a:ext cx="2441642" cy="278825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2990D43-10AD-0B69-9D9D-12A5E24CDB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7600" y="3640948"/>
            <a:ext cx="1650258" cy="764697"/>
            <a:chOff x="4124953" y="-2230537"/>
            <a:chExt cx="3344910" cy="154996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EB9C09E-D73F-747A-87FE-21446092BE2B}"/>
                </a:ext>
              </a:extLst>
            </p:cNvPr>
            <p:cNvSpPr/>
            <p:nvPr/>
          </p:nvSpPr>
          <p:spPr>
            <a:xfrm>
              <a:off x="4124953" y="-2230537"/>
              <a:ext cx="3344910" cy="1549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ED75796-73E6-B8EF-A884-5B3CB1A5DA0F}"/>
                </a:ext>
              </a:extLst>
            </p:cNvPr>
            <p:cNvGrpSpPr/>
            <p:nvPr/>
          </p:nvGrpSpPr>
          <p:grpSpPr>
            <a:xfrm>
              <a:off x="4454136" y="-1900998"/>
              <a:ext cx="2686544" cy="900183"/>
              <a:chOff x="924459" y="-1244571"/>
              <a:chExt cx="2672929" cy="895621"/>
            </a:xfrm>
          </p:grpSpPr>
          <p:pic>
            <p:nvPicPr>
              <p:cNvPr id="16" name="Picture 15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FBCC6210-9165-1E74-E473-2C0E384F5A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20" name="Picture 19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BC05C465-43D8-00EB-3EBC-908A68D26E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3" name="Picture 22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BB14645D-F4D4-40E5-FA27-553D5C8704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6" name="Right Arrow 25">
                <a:extLst>
                  <a:ext uri="{FF2B5EF4-FFF2-40B4-BE49-F238E27FC236}">
                    <a16:creationId xmlns:a16="http://schemas.microsoft.com/office/drawing/2014/main" id="{FDC81E0F-083B-FB87-CC88-BE0B6F487521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Right Arrow 26">
                <a:extLst>
                  <a:ext uri="{FF2B5EF4-FFF2-40B4-BE49-F238E27FC236}">
                    <a16:creationId xmlns:a16="http://schemas.microsoft.com/office/drawing/2014/main" id="{BEFB39B5-2B8C-D60C-9035-83535495BF13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" grpId="0"/>
      <p:bldP spid="8" grpId="0"/>
      <p:bldP spid="9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75F3895-327E-0E34-B3DF-E93E7C11B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9191" y="3040040"/>
            <a:ext cx="1425810" cy="1425810"/>
          </a:xfrm>
          <a:prstGeom prst="rect">
            <a:avLst/>
          </a:prstGeom>
        </p:spPr>
      </p:pic>
      <p:sp>
        <p:nvSpPr>
          <p:cNvPr id="439" name="Google Shape;439;p24"/>
          <p:cNvSpPr txBox="1">
            <a:spLocks noGrp="1"/>
          </p:cNvSpPr>
          <p:nvPr>
            <p:ph type="title"/>
          </p:nvPr>
        </p:nvSpPr>
        <p:spPr>
          <a:xfrm>
            <a:off x="0" y="772326"/>
            <a:ext cx="1219199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Stirling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chi</a:t>
            </a:r>
            <a:endParaRPr sz="3000" b="0" i="0" u="none" strike="noStrike" cap="none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24"/>
          <p:cNvSpPr txBox="1"/>
          <p:nvPr/>
        </p:nvSpPr>
        <p:spPr>
          <a:xfrm>
            <a:off x="4500117" y="1702522"/>
            <a:ext cx="6428317" cy="895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buNone/>
            </a:pPr>
            <a:r>
              <a:rPr lang="en-GB" sz="2700" dirty="0" err="1">
                <a:solidFill>
                  <a:srgbClr val="363636"/>
                </a:solidFill>
                <a:sym typeface="Arial"/>
              </a:rPr>
              <a:t>Peidiwch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â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chael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eich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twyllo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gan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gynigion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o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parod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cyflym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.</a:t>
            </a:r>
            <a:endParaRPr sz="27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A5FC19-F214-9C66-7100-D37D1654D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101053" y="1440440"/>
            <a:ext cx="1425810" cy="1425810"/>
            <a:chOff x="1046838" y="1601670"/>
            <a:chExt cx="885825" cy="88582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889CF335-AB25-49B1-773A-B6D6BB290571}"/>
                </a:ext>
              </a:extLst>
            </p:cNvPr>
            <p:cNvSpPr/>
            <p:nvPr/>
          </p:nvSpPr>
          <p:spPr>
            <a:xfrm>
              <a:off x="1046838" y="1601670"/>
              <a:ext cx="885825" cy="885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4" name="Picture 3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6C409C76-63DD-ED62-E61D-1C7D7B25CF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7194" y="1764496"/>
              <a:ext cx="597116" cy="591354"/>
            </a:xfrm>
            <a:prstGeom prst="rect">
              <a:avLst/>
            </a:prstGeom>
          </p:spPr>
        </p:pic>
      </p:grpSp>
      <p:sp>
        <p:nvSpPr>
          <p:cNvPr id="15" name="Google Shape;440;p24">
            <a:extLst>
              <a:ext uri="{FF2B5EF4-FFF2-40B4-BE49-F238E27FC236}">
                <a16:creationId xmlns:a16="http://schemas.microsoft.com/office/drawing/2014/main" id="{5C656CDA-EA5D-17D2-F7F1-4658F8C9CD2F}"/>
              </a:ext>
            </a:extLst>
          </p:cNvPr>
          <p:cNvSpPr txBox="1"/>
          <p:nvPr/>
        </p:nvSpPr>
        <p:spPr>
          <a:xfrm>
            <a:off x="4500117" y="4993243"/>
            <a:ext cx="4814754" cy="774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buNone/>
            </a:pPr>
            <a:r>
              <a:rPr lang="en-GB" sz="2700" dirty="0" err="1">
                <a:solidFill>
                  <a:srgbClr val="363636"/>
                </a:solidFill>
                <a:sym typeface="Arial"/>
              </a:rPr>
              <a:t>Peidiwch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â bod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ful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arian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.</a:t>
            </a:r>
            <a:endParaRPr sz="2700" dirty="0"/>
          </a:p>
        </p:txBody>
      </p:sp>
      <p:sp>
        <p:nvSpPr>
          <p:cNvPr id="16" name="Google Shape;440;p24">
            <a:extLst>
              <a:ext uri="{FF2B5EF4-FFF2-40B4-BE49-F238E27FC236}">
                <a16:creationId xmlns:a16="http://schemas.microsoft.com/office/drawing/2014/main" id="{84AEA2E2-02D1-C929-982B-6800099EA00D}"/>
              </a:ext>
            </a:extLst>
          </p:cNvPr>
          <p:cNvSpPr txBox="1"/>
          <p:nvPr/>
        </p:nvSpPr>
        <p:spPr>
          <a:xfrm>
            <a:off x="4500117" y="3238445"/>
            <a:ext cx="6081184" cy="122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buNone/>
            </a:pPr>
            <a:r>
              <a:rPr lang="en-GB" sz="2700" dirty="0" err="1">
                <a:solidFill>
                  <a:srgbClr val="363636"/>
                </a:solidFill>
                <a:sym typeface="Arial"/>
              </a:rPr>
              <a:t>Gallech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chi fod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rhoi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eich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hun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a’ch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teulu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mewn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700" dirty="0" err="1">
                <a:solidFill>
                  <a:srgbClr val="363636"/>
                </a:solidFill>
                <a:sym typeface="Arial"/>
              </a:rPr>
              <a:t>perygl</a:t>
            </a:r>
            <a:r>
              <a:rPr lang="en-GB" sz="2700" dirty="0">
                <a:solidFill>
                  <a:srgbClr val="363636"/>
                </a:solidFill>
                <a:sym typeface="Arial"/>
              </a:rPr>
              <a:t>.</a:t>
            </a:r>
            <a:endParaRPr sz="2700" dirty="0"/>
          </a:p>
        </p:txBody>
      </p:sp>
      <p:sp>
        <p:nvSpPr>
          <p:cNvPr id="5" name="Google Shape;227;p4">
            <a:extLst>
              <a:ext uri="{FF2B5EF4-FFF2-40B4-BE49-F238E27FC236}">
                <a16:creationId xmlns:a16="http://schemas.microsoft.com/office/drawing/2014/main" id="{2CBA7D6E-C826-AEFE-283A-DD2B4B0C86C6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33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434CE8-F850-2B3E-3BC8-D802E5762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1746" y="4081170"/>
            <a:ext cx="2441642" cy="278825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1209D08-B25B-B632-7215-E315CF276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458066" y="4673196"/>
            <a:ext cx="2711784" cy="1256587"/>
            <a:chOff x="4124953" y="-2230537"/>
            <a:chExt cx="3344910" cy="154996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D4AA94F-1B81-1BF5-91F6-5117FF1F4BD8}"/>
                </a:ext>
              </a:extLst>
            </p:cNvPr>
            <p:cNvSpPr/>
            <p:nvPr/>
          </p:nvSpPr>
          <p:spPr>
            <a:xfrm>
              <a:off x="4124953" y="-2230537"/>
              <a:ext cx="3344910" cy="15499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4BBC11D-2635-6B9B-461A-65B4954A9EA5}"/>
                </a:ext>
              </a:extLst>
            </p:cNvPr>
            <p:cNvGrpSpPr/>
            <p:nvPr/>
          </p:nvGrpSpPr>
          <p:grpSpPr>
            <a:xfrm>
              <a:off x="4454136" y="-1900998"/>
              <a:ext cx="2686544" cy="900183"/>
              <a:chOff x="924459" y="-1244571"/>
              <a:chExt cx="2672929" cy="895621"/>
            </a:xfrm>
          </p:grpSpPr>
          <p:pic>
            <p:nvPicPr>
              <p:cNvPr id="19" name="Picture 18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E1845E18-835F-7CB8-4950-9D4DFD9C92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20" name="Picture 19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DDC53521-928A-B1EF-6D9A-56FD1AD044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1" name="Picture 20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40D37521-2465-D277-10A3-FE5DF8CEAF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2" name="Right Arrow 21">
                <a:extLst>
                  <a:ext uri="{FF2B5EF4-FFF2-40B4-BE49-F238E27FC236}">
                    <a16:creationId xmlns:a16="http://schemas.microsoft.com/office/drawing/2014/main" id="{4CFE1B12-8490-9046-03F7-C3DE1CD1AA08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ight Arrow 22">
                <a:extLst>
                  <a:ext uri="{FF2B5EF4-FFF2-40B4-BE49-F238E27FC236}">
                    <a16:creationId xmlns:a16="http://schemas.microsoft.com/office/drawing/2014/main" id="{45969579-3529-60CC-68D6-0A7C557CB452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84DF24E6-CC7F-89DA-26B1-FC3C5D8A226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651353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34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25"/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  <a:tabLst/>
              <a:defRPr/>
            </a:pP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Diogelwch</a:t>
            </a:r>
            <a:r>
              <a:rPr kumimoji="0" lang="en-GB" sz="3000" b="1" i="0" u="none" strike="noStrike" kern="0" cap="none" spc="0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GB" sz="3000" b="1" i="0" u="none" strike="noStrike" kern="0" cap="none" spc="0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Ar-lein</a:t>
            </a:r>
            <a:endParaRPr kumimoji="0" lang="en-GB" sz="3000" b="1" i="0" u="none" strike="noStrike" kern="0" cap="none" spc="0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46" name="Google Shape;446;p25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0435088"/>
              </p:ext>
            </p:extLst>
          </p:nvPr>
        </p:nvGraphicFramePr>
        <p:xfrm>
          <a:off x="719630" y="1579418"/>
          <a:ext cx="10757647" cy="4289375"/>
        </p:xfrm>
        <a:graphic>
          <a:graphicData uri="http://schemas.openxmlformats.org/drawingml/2006/table">
            <a:tbl>
              <a:tblPr firstRow="1" bandRow="1">
                <a:noFill/>
                <a:tableStyleId>{AD696B0E-8D6F-4E9B-B840-5AA71D359990}</a:tableStyleId>
              </a:tblPr>
              <a:tblGrid>
                <a:gridCol w="5690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6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2000">
                <a:tc>
                  <a:txBody>
                    <a:bodyPr/>
                    <a:lstStyle/>
                    <a:p>
                      <a:pPr marL="90488" marR="0" lvl="0" indent="-84138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GB" sz="3000" b="1" u="none" dirty="0">
                          <a:solidFill>
                            <a:srgbClr val="36363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3000" u="none" dirty="0">
                        <a:solidFill>
                          <a:srgbClr val="363636"/>
                        </a:solidFill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D0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3000"/>
                        <a:buFont typeface="Calibri"/>
                        <a:buNone/>
                      </a:pPr>
                      <a:endParaRPr sz="3000" b="1" u="none" dirty="0">
                        <a:solidFill>
                          <a:schemeClr val="lt1"/>
                        </a:solidFill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 anchorCtr="1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636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5575">
                <a:tc>
                  <a:txBody>
                    <a:bodyPr/>
                    <a:lstStyle/>
                    <a:p>
                      <a:pPr marL="9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i="0" u="none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Siaradwch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ag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oedolyn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dibynadwy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yw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rhywun</a:t>
                      </a:r>
                      <a:b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ydych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chi'n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adnabod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mewn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bywyd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go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iawn</a:t>
                      </a:r>
                      <a:b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cynnig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arian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cyfryngau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500" b="0" i="0" dirty="0" err="1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cymdeithasol</a:t>
                      </a:r>
                      <a:r>
                        <a:rPr lang="en-US" sz="1500" b="0" i="0" dirty="0">
                          <a:solidFill>
                            <a:srgbClr val="36363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Peidiwch 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â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derbyn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arian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gan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rywun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nad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</a:p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ydych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chi’n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adnabod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ac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ymddiried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ynddo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.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5575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Cadwch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manylion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personol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,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fel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enw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llawn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, </a:t>
                      </a:r>
                    </a:p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cyfeiriad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,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enw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ysgol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a’ch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cyfrineiriau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</a:p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  <a:tabLst/>
                        <a:defRPr/>
                      </a:pP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breifat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bob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amser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. </a:t>
                      </a:r>
                      <a:endParaRPr sz="1500" dirty="0">
                        <a:solidFill>
                          <a:srgbClr val="363636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63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Peidiwch 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â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rhoi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unrhyw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personol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unrhyw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un.</a:t>
                      </a:r>
                      <a:endParaRPr dirty="0"/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6225">
                <a:tc>
                  <a:txBody>
                    <a:bodyPr/>
                    <a:lstStyle/>
                    <a:p>
                      <a:pPr marL="9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Cadwch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cyfrif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banc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yn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gyfrinachol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.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Os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nad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oes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gennych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chi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gyfrif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banc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eto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– dyna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beth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fydd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angen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chi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wneud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pan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gewch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chi un!</a:t>
                      </a:r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363636"/>
                        </a:buClr>
                        <a:buSzPts val="1500"/>
                        <a:buFont typeface="Arial"/>
                        <a:buNone/>
                      </a:pPr>
                      <a:r>
                        <a:rPr lang="en-GB" sz="1500" b="1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Peidiwch 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â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rhoi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manylion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eich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cyfrif</a:t>
                      </a:r>
                      <a:b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</a:b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banc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i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GB" sz="1500" b="0" i="0" u="none" strike="noStrike" kern="1200" cap="non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unrhyw</a:t>
                      </a:r>
                      <a:r>
                        <a:rPr lang="en-GB" sz="1500" b="0" i="0" u="none" strike="noStrike" kern="1200" cap="non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  <a:sym typeface="Arial"/>
                        </a:rPr>
                        <a:t> un. </a:t>
                      </a:r>
                      <a:endParaRPr dirty="0"/>
                    </a:p>
                  </a:txBody>
                  <a:tcPr marL="91450" marR="91450" marT="45725" marB="45725" anchor="ctr">
                    <a:lnL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36363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9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0680220D-06C7-18CF-BE95-7205237D7C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788" y="2458357"/>
            <a:ext cx="765594" cy="7550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B69E7E-EBDC-B39E-D85A-7B49F376D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0405" y="3429000"/>
            <a:ext cx="765595" cy="7582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0C731B-B504-7DED-2868-EE9460767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5400" y="3418364"/>
            <a:ext cx="841844" cy="7654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0AD297C-7870-CAB1-CDFB-DD8BB43CE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7184" y="4683185"/>
            <a:ext cx="841843" cy="76545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DD0A5F7B-2D65-5E72-66CA-E5AFBAE7E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202165" y="1671718"/>
            <a:ext cx="570187" cy="570187"/>
            <a:chOff x="9667576" y="1671718"/>
            <a:chExt cx="570187" cy="57018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F9856AE-F95D-EE46-92AF-ECE41CF0C977}"/>
                </a:ext>
              </a:extLst>
            </p:cNvPr>
            <p:cNvSpPr/>
            <p:nvPr/>
          </p:nvSpPr>
          <p:spPr>
            <a:xfrm>
              <a:off x="9667576" y="1671718"/>
              <a:ext cx="570187" cy="5701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4" name="Picture 23" descr="A red x symbol on a white background&#10;&#10;Description automatically generated">
              <a:extLst>
                <a:ext uri="{FF2B5EF4-FFF2-40B4-BE49-F238E27FC236}">
                  <a16:creationId xmlns:a16="http://schemas.microsoft.com/office/drawing/2014/main" id="{D969DD1E-2174-C82C-F508-8D0C30CCCA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763397" y="1770625"/>
              <a:ext cx="378543" cy="372371"/>
            </a:xfrm>
            <a:prstGeom prst="rect">
              <a:avLst/>
            </a:prstGeom>
          </p:spPr>
        </p:pic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D2D6AAF2-14A3-E967-57AC-CC5F8DE8F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33588" y="4536683"/>
            <a:ext cx="1049697" cy="103580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AA5EEFC-7229-E34C-C37B-506E15414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011464" y="1658931"/>
            <a:ext cx="570187" cy="683190"/>
            <a:chOff x="4370506" y="1658931"/>
            <a:chExt cx="570187" cy="68319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63FFACA-29CF-7153-9257-913ED9FDB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370506" y="1658931"/>
              <a:ext cx="570187" cy="5701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C679C58-0DD4-5135-5A82-EDD1AAD30F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70506" y="1671718"/>
              <a:ext cx="484385" cy="670403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EECA605D-31C2-0C3E-488C-2AA04A5C2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09096" y="2455191"/>
            <a:ext cx="765594" cy="7582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79F80E-9E37-B5B4-3001-BCDC5E81972C}"/>
              </a:ext>
            </a:extLst>
          </p:cNvPr>
          <p:cNvSpPr txBox="1"/>
          <p:nvPr/>
        </p:nvSpPr>
        <p:spPr>
          <a:xfrm>
            <a:off x="2384455" y="1658931"/>
            <a:ext cx="15311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u="none" dirty="0">
                <a:solidFill>
                  <a:srgbClr val="363636"/>
                </a:solidFill>
                <a:latin typeface="+mj-lt"/>
                <a:ea typeface="Calibri"/>
                <a:cs typeface="Calibri"/>
                <a:sym typeface="Calibri"/>
              </a:rPr>
              <a:t>DOETH</a:t>
            </a:r>
            <a:endParaRPr lang="en-GB" sz="3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4FC1B2-AC6E-27C7-C3D8-C9D93EEA6002}"/>
              </a:ext>
            </a:extLst>
          </p:cNvPr>
          <p:cNvSpPr txBox="1"/>
          <p:nvPr/>
        </p:nvSpPr>
        <p:spPr>
          <a:xfrm>
            <a:off x="7966731" y="1671718"/>
            <a:ext cx="10615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u="none" dirty="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DWL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7CC82A20-4186-3F8E-E562-9185805D5E5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35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26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456" name="Google Shape;456;p26"/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454" name="Google Shape;454;p26"/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9" name="Google Shape;459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30990FE-3AC4-07AF-C00D-5EDFF06AD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285320B-8C6E-6047-6971-878388416967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8397A8B9-3BCB-EF30-3CA3-546BEBA19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F107099-0502-921A-D1DB-0ED68227C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BC354D1-02EB-DDEE-0EEF-020B7301CBD7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751D7DC-EA59-5370-34A1-F54E8F400274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9" name="Picture 8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A286F4E9-A301-1EAD-418B-BF008C6502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F539CE8-74FF-12A8-5384-EBC2AA28EB4B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25C1C14-91D7-C6FB-855D-2FA16B3BF0A6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5" name="Picture 14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20D82169-5C5E-1496-D994-688937BA9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00FC37D-ADD6-2BBE-54DF-4D6B22F5E3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AAEE979-8A9F-5C06-C365-7AD22073DC8F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5E664A6-490B-87A8-D70E-FC48C8CE77D4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17" name="Picture 16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8C8E80EF-2475-F274-6012-877EDB3117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19" name="Picture 18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ECCC394D-A288-C006-62FF-32A8397442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22" name="Picture 21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25263CBB-611D-FDAE-E4C3-3D99EA0DE3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23" name="Right Arrow 22">
                <a:extLst>
                  <a:ext uri="{FF2B5EF4-FFF2-40B4-BE49-F238E27FC236}">
                    <a16:creationId xmlns:a16="http://schemas.microsoft.com/office/drawing/2014/main" id="{B3D5F887-CD9D-2223-86AE-2A5E34E8A10C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Right Arrow 23">
                <a:extLst>
                  <a:ext uri="{FF2B5EF4-FFF2-40B4-BE49-F238E27FC236}">
                    <a16:creationId xmlns:a16="http://schemas.microsoft.com/office/drawing/2014/main" id="{302E8984-79D1-5FF4-9106-3F7BB4A97E68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6" name="Logo">
            <a:extLst>
              <a:ext uri="{FF2B5EF4-FFF2-40B4-BE49-F238E27FC236}">
                <a16:creationId xmlns:a16="http://schemas.microsoft.com/office/drawing/2014/main" id="{54A82514-E83B-22CD-4538-B35077075A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7"/>
          <p:cNvSpPr txBox="1">
            <a:spLocks noGrp="1"/>
          </p:cNvSpPr>
          <p:nvPr>
            <p:ph type="title"/>
          </p:nvPr>
        </p:nvSpPr>
        <p:spPr>
          <a:xfrm>
            <a:off x="0" y="2317130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</a:pPr>
            <a:r>
              <a:rPr lang="en-GB" sz="4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Iaith</a:t>
            </a:r>
            <a:endParaRPr dirty="0"/>
          </a:p>
        </p:txBody>
      </p:sp>
      <p:sp>
        <p:nvSpPr>
          <p:cNvPr id="467" name="Google Shape;467;p27"/>
          <p:cNvSpPr txBox="1"/>
          <p:nvPr/>
        </p:nvSpPr>
        <p:spPr>
          <a:xfrm>
            <a:off x="112542" y="182880"/>
            <a:ext cx="2164991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pic>
        <p:nvPicPr>
          <p:cNvPr id="469" name="Google Shape;469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E1B152C4-DF86-1194-3DA9-FF034F60431B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36</a:t>
            </a:r>
            <a:endParaRPr lang="en-GB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9AD83B59-96FD-1314-9196-5493D848E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D4BA2671-70CD-CBDB-130D-40C66F496A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37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747A3-CB1B-3499-D4B3-C7152CA9DE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504" y="1648536"/>
            <a:ext cx="4421935" cy="4421935"/>
          </a:xfrm>
          <a:prstGeom prst="rect">
            <a:avLst/>
          </a:prstGeom>
        </p:spPr>
      </p:pic>
      <p:sp>
        <p:nvSpPr>
          <p:cNvPr id="5" name="Google Shape;484;p29">
            <a:extLst>
              <a:ext uri="{FF2B5EF4-FFF2-40B4-BE49-F238E27FC236}">
                <a16:creationId xmlns:a16="http://schemas.microsoft.com/office/drawing/2014/main" id="{31736731-E304-EE45-257B-81081D927FE7}"/>
              </a:ext>
            </a:extLst>
          </p:cNvPr>
          <p:cNvSpPr txBox="1">
            <a:spLocks/>
          </p:cNvSpPr>
          <p:nvPr/>
        </p:nvSpPr>
        <p:spPr>
          <a:xfrm>
            <a:off x="0" y="787529"/>
            <a:ext cx="12192000" cy="503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7000"/>
              </a:lnSpc>
              <a:buSzPts val="2100"/>
              <a:buFont typeface="Arial"/>
              <a:buNone/>
            </a:pP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Disgrifiwch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deimladau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Stirling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ystod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pob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rhan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o’r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stori</a:t>
            </a:r>
            <a:r>
              <a:rPr lang="en-GB" sz="2500" u="none" strike="noStrike" dirty="0">
                <a:effectLst/>
                <a:latin typeface="+mj-lt"/>
              </a:rPr>
              <a:t>.</a:t>
            </a:r>
            <a:endParaRPr lang="en-GB" sz="2500" b="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DC062BBE-6E39-04EB-A9E2-77C0EB1D03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83894" y="-243053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38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5" name="Picture 464">
            <a:extLst>
              <a:ext uri="{FF2B5EF4-FFF2-40B4-BE49-F238E27FC236}">
                <a16:creationId xmlns:a16="http://schemas.microsoft.com/office/drawing/2014/main" id="{C2A85B7C-3B23-F025-875C-6366B48693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1240" y="3942184"/>
            <a:ext cx="1209857" cy="1148774"/>
          </a:xfrm>
          <a:prstGeom prst="rect">
            <a:avLst/>
          </a:prstGeom>
        </p:spPr>
      </p:pic>
      <p:pic>
        <p:nvPicPr>
          <p:cNvPr id="463" name="Picture 462">
            <a:extLst>
              <a:ext uri="{FF2B5EF4-FFF2-40B4-BE49-F238E27FC236}">
                <a16:creationId xmlns:a16="http://schemas.microsoft.com/office/drawing/2014/main" id="{84BA5544-3198-986E-9F8D-F4155F4F3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6271" y="1601992"/>
            <a:ext cx="1167492" cy="1194044"/>
          </a:xfrm>
          <a:prstGeom prst="rect">
            <a:avLst/>
          </a:prstGeom>
        </p:spPr>
      </p:pic>
      <p:pic>
        <p:nvPicPr>
          <p:cNvPr id="461" name="Picture 460">
            <a:extLst>
              <a:ext uri="{FF2B5EF4-FFF2-40B4-BE49-F238E27FC236}">
                <a16:creationId xmlns:a16="http://schemas.microsoft.com/office/drawing/2014/main" id="{D67382DA-0C37-F7D7-E117-74F5B6BA1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249" y="3910997"/>
            <a:ext cx="987805" cy="12246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1A9D3C-B27F-AB4A-6387-5D62EB22B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3307" y="3914758"/>
            <a:ext cx="937972" cy="1198482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BA9B265-3E17-F1DE-DA0C-C53E9ECC7C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39583" y="1539204"/>
            <a:ext cx="1635210" cy="1284305"/>
            <a:chOff x="2594258" y="1026422"/>
            <a:chExt cx="710815" cy="558279"/>
          </a:xfrm>
        </p:grpSpPr>
        <p:pic>
          <p:nvPicPr>
            <p:cNvPr id="13" name="Picture 12" descr="A face with a smile&#10;&#10;Description automatically generated">
              <a:extLst>
                <a:ext uri="{FF2B5EF4-FFF2-40B4-BE49-F238E27FC236}">
                  <a16:creationId xmlns:a16="http://schemas.microsoft.com/office/drawing/2014/main" id="{54E6F89E-C088-17B7-3B33-BC26CD257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19720" y="1051216"/>
              <a:ext cx="431486" cy="533485"/>
            </a:xfrm>
            <a:prstGeom prst="rect">
              <a:avLst/>
            </a:prstGeom>
          </p:spPr>
        </p:pic>
        <p:sp>
          <p:nvSpPr>
            <p:cNvPr id="14" name="5-point Star 13">
              <a:extLst>
                <a:ext uri="{FF2B5EF4-FFF2-40B4-BE49-F238E27FC236}">
                  <a16:creationId xmlns:a16="http://schemas.microsoft.com/office/drawing/2014/main" id="{8E68453F-7165-5958-97E2-2D9213A5C9B6}"/>
                </a:ext>
              </a:extLst>
            </p:cNvPr>
            <p:cNvSpPr/>
            <p:nvPr/>
          </p:nvSpPr>
          <p:spPr>
            <a:xfrm>
              <a:off x="3121565" y="1026422"/>
              <a:ext cx="145657" cy="158789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5-point Star 14">
              <a:extLst>
                <a:ext uri="{FF2B5EF4-FFF2-40B4-BE49-F238E27FC236}">
                  <a16:creationId xmlns:a16="http://schemas.microsoft.com/office/drawing/2014/main" id="{5829F740-3511-39EF-B232-79C1CE86BE61}"/>
                </a:ext>
              </a:extLst>
            </p:cNvPr>
            <p:cNvSpPr/>
            <p:nvPr/>
          </p:nvSpPr>
          <p:spPr>
            <a:xfrm>
              <a:off x="2625390" y="1059440"/>
              <a:ext cx="104472" cy="113891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5-point Star 15">
              <a:extLst>
                <a:ext uri="{FF2B5EF4-FFF2-40B4-BE49-F238E27FC236}">
                  <a16:creationId xmlns:a16="http://schemas.microsoft.com/office/drawing/2014/main" id="{FC720760-84A9-8E46-B166-680391F071A3}"/>
                </a:ext>
              </a:extLst>
            </p:cNvPr>
            <p:cNvSpPr/>
            <p:nvPr/>
          </p:nvSpPr>
          <p:spPr>
            <a:xfrm>
              <a:off x="3224298" y="1260891"/>
              <a:ext cx="80775" cy="88058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5-point Star 16">
              <a:extLst>
                <a:ext uri="{FF2B5EF4-FFF2-40B4-BE49-F238E27FC236}">
                  <a16:creationId xmlns:a16="http://schemas.microsoft.com/office/drawing/2014/main" id="{9E253884-E4AF-17B5-57D5-FFB3CBD05B48}"/>
                </a:ext>
              </a:extLst>
            </p:cNvPr>
            <p:cNvSpPr/>
            <p:nvPr/>
          </p:nvSpPr>
          <p:spPr>
            <a:xfrm>
              <a:off x="2594258" y="1400191"/>
              <a:ext cx="125462" cy="136774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5-point Star 17">
              <a:extLst>
                <a:ext uri="{FF2B5EF4-FFF2-40B4-BE49-F238E27FC236}">
                  <a16:creationId xmlns:a16="http://schemas.microsoft.com/office/drawing/2014/main" id="{0BB010AC-0F8E-88DC-F9D3-85899E3839AE}"/>
                </a:ext>
              </a:extLst>
            </p:cNvPr>
            <p:cNvSpPr/>
            <p:nvPr/>
          </p:nvSpPr>
          <p:spPr>
            <a:xfrm>
              <a:off x="3149354" y="1397665"/>
              <a:ext cx="80775" cy="88058"/>
            </a:xfrm>
            <a:prstGeom prst="star5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69D1CC69-6241-8D2E-EA58-AB40516DC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3570" y="1596242"/>
            <a:ext cx="987805" cy="12240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6CC136D-90E5-5FEB-2EAE-BB01B9630F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72042" y="3897250"/>
            <a:ext cx="987806" cy="122403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A247C2E-1C6F-257F-748C-D02248AF3293}"/>
              </a:ext>
            </a:extLst>
          </p:cNvPr>
          <p:cNvSpPr txBox="1"/>
          <p:nvPr/>
        </p:nvSpPr>
        <p:spPr>
          <a:xfrm>
            <a:off x="1007579" y="2982304"/>
            <a:ext cx="2323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 err="1">
                <a:solidFill>
                  <a:srgbClr val="363636"/>
                </a:solidFill>
              </a:rPr>
              <a:t>llawn</a:t>
            </a:r>
            <a:r>
              <a:rPr lang="en-GB" sz="3000" b="1" dirty="0">
                <a:solidFill>
                  <a:srgbClr val="363636"/>
                </a:solidFill>
              </a:rPr>
              <a:t> </a:t>
            </a:r>
            <a:r>
              <a:rPr lang="en-GB" sz="3000" b="1" dirty="0" err="1">
                <a:solidFill>
                  <a:srgbClr val="363636"/>
                </a:solidFill>
              </a:rPr>
              <a:t>cyffro</a:t>
            </a:r>
            <a:endParaRPr lang="en-GB" sz="3000" b="1" dirty="0">
              <a:solidFill>
                <a:srgbClr val="363636"/>
              </a:solidFill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1A091BFF-61E9-F4F3-B924-EF86D8CBA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1348" y="1596242"/>
            <a:ext cx="992621" cy="1227267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7D339785-0C29-7199-A03E-6DCB626CB4E8}"/>
              </a:ext>
            </a:extLst>
          </p:cNvPr>
          <p:cNvSpPr txBox="1"/>
          <p:nvPr/>
        </p:nvSpPr>
        <p:spPr>
          <a:xfrm>
            <a:off x="4123903" y="2982304"/>
            <a:ext cx="1317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>
                <a:solidFill>
                  <a:srgbClr val="363636"/>
                </a:solidFill>
              </a:rPr>
              <a:t>hapus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0BF5FA1-3D1E-9658-7DBA-ADBBF7F89B4E}"/>
              </a:ext>
            </a:extLst>
          </p:cNvPr>
          <p:cNvSpPr txBox="1"/>
          <p:nvPr/>
        </p:nvSpPr>
        <p:spPr>
          <a:xfrm>
            <a:off x="6587638" y="2982304"/>
            <a:ext cx="13596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 err="1">
                <a:solidFill>
                  <a:srgbClr val="363636"/>
                </a:solidFill>
              </a:rPr>
              <a:t>nerfus</a:t>
            </a:r>
            <a:endParaRPr lang="en-GB" sz="3000" b="1" dirty="0">
              <a:solidFill>
                <a:srgbClr val="363636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B580D12-1602-EC8A-E4C9-18CEB092C276}"/>
              </a:ext>
            </a:extLst>
          </p:cNvPr>
          <p:cNvSpPr txBox="1"/>
          <p:nvPr/>
        </p:nvSpPr>
        <p:spPr>
          <a:xfrm>
            <a:off x="9079844" y="2982304"/>
            <a:ext cx="18293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 err="1">
                <a:solidFill>
                  <a:srgbClr val="363636"/>
                </a:solidFill>
              </a:rPr>
              <a:t>pryderus</a:t>
            </a:r>
            <a:endParaRPr lang="en-GB" sz="3000" b="1" dirty="0">
              <a:solidFill>
                <a:srgbClr val="363636"/>
              </a:solidFill>
            </a:endParaRPr>
          </a:p>
        </p:txBody>
      </p:sp>
      <p:sp>
        <p:nvSpPr>
          <p:cNvPr id="454" name="TextBox 453">
            <a:extLst>
              <a:ext uri="{FF2B5EF4-FFF2-40B4-BE49-F238E27FC236}">
                <a16:creationId xmlns:a16="http://schemas.microsoft.com/office/drawing/2014/main" id="{C871BACB-0A31-93BE-E5BB-3397D09A2BD1}"/>
              </a:ext>
            </a:extLst>
          </p:cNvPr>
          <p:cNvSpPr txBox="1"/>
          <p:nvPr/>
        </p:nvSpPr>
        <p:spPr>
          <a:xfrm>
            <a:off x="1730198" y="5288045"/>
            <a:ext cx="7841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ofn</a:t>
            </a:r>
            <a:endParaRPr lang="en-GB" sz="3200" dirty="0"/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A2F808D0-6361-8900-D784-581C02DD12C1}"/>
              </a:ext>
            </a:extLst>
          </p:cNvPr>
          <p:cNvSpPr txBox="1"/>
          <p:nvPr/>
        </p:nvSpPr>
        <p:spPr>
          <a:xfrm>
            <a:off x="4210531" y="5288045"/>
            <a:ext cx="9108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trist</a:t>
            </a:r>
            <a:endParaRPr lang="en-GB" sz="3200" dirty="0"/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9FCA9C83-5ADB-FD54-2E77-0A646B154349}"/>
              </a:ext>
            </a:extLst>
          </p:cNvPr>
          <p:cNvSpPr txBox="1"/>
          <p:nvPr/>
        </p:nvSpPr>
        <p:spPr>
          <a:xfrm>
            <a:off x="5946854" y="5288045"/>
            <a:ext cx="24945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dirty="0" err="1">
                <a:solidFill>
                  <a:srgbClr val="363636"/>
                </a:solidFill>
              </a:rPr>
              <a:t>w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edi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ypsetio</a:t>
            </a:r>
            <a:endParaRPr lang="en-GB" sz="3200" dirty="0"/>
          </a:p>
        </p:txBody>
      </p:sp>
      <p:sp>
        <p:nvSpPr>
          <p:cNvPr id="458" name="TextBox 457">
            <a:extLst>
              <a:ext uri="{FF2B5EF4-FFF2-40B4-BE49-F238E27FC236}">
                <a16:creationId xmlns:a16="http://schemas.microsoft.com/office/drawing/2014/main" id="{D943C2EF-95A3-E500-3005-E3738DA4B5F4}"/>
              </a:ext>
            </a:extLst>
          </p:cNvPr>
          <p:cNvSpPr txBox="1"/>
          <p:nvPr/>
        </p:nvSpPr>
        <p:spPr>
          <a:xfrm>
            <a:off x="8970840" y="5288045"/>
            <a:ext cx="19383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0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rhyddhad</a:t>
            </a:r>
            <a:endParaRPr lang="en-GB" sz="3200" dirty="0"/>
          </a:p>
        </p:txBody>
      </p:sp>
      <p:sp>
        <p:nvSpPr>
          <p:cNvPr id="3" name="Google Shape;484;p29">
            <a:extLst>
              <a:ext uri="{FF2B5EF4-FFF2-40B4-BE49-F238E27FC236}">
                <a16:creationId xmlns:a16="http://schemas.microsoft.com/office/drawing/2014/main" id="{A9882698-EEE7-5B23-F7EA-4F3A1128E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054642" y="749530"/>
            <a:ext cx="9144000" cy="503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07000"/>
              </a:lnSpc>
              <a:buSzPts val="2100"/>
              <a:buFont typeface="Arial"/>
              <a:buNone/>
            </a:pP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Sut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mae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Stirling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yn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GB" sz="2500" dirty="0" err="1">
                <a:latin typeface="+mj-lt"/>
                <a:ea typeface="Arial"/>
                <a:cs typeface="Arial"/>
                <a:sym typeface="Arial"/>
              </a:rPr>
              <a:t>teimlo</a:t>
            </a:r>
            <a:r>
              <a:rPr lang="en-GB" sz="2500" dirty="0">
                <a:latin typeface="+mj-lt"/>
                <a:ea typeface="Arial"/>
                <a:cs typeface="Arial"/>
                <a:sym typeface="Arial"/>
              </a:rPr>
              <a:t>?</a:t>
            </a:r>
            <a:endParaRPr lang="en-GB" sz="2500" b="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D4BA2671-70CD-CBDB-130D-40C66F496A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39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F7BD51-1487-3D17-699C-659F9A98ED54}"/>
              </a:ext>
            </a:extLst>
          </p:cNvPr>
          <p:cNvSpPr txBox="1"/>
          <p:nvPr/>
        </p:nvSpPr>
        <p:spPr>
          <a:xfrm>
            <a:off x="1054643" y="1403605"/>
            <a:ext cx="8303765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 Stirling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derbyn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: “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Eisiau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ennill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hawdd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?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Cei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gadw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£100!”</a:t>
            </a:r>
          </a:p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Mae'n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sylweddoli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 gall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brynu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anrheg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i’w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nain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!</a:t>
            </a:r>
          </a:p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 Stirling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ymateb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i'r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dieithryn</a:t>
            </a:r>
            <a:endParaRPr lang="en-GB" sz="2300" dirty="0">
              <a:solidFill>
                <a:srgbClr val="363636"/>
              </a:solidFill>
              <a:latin typeface="+mn-lt"/>
            </a:endParaRPr>
          </a:p>
          <a:p>
            <a:pPr marL="312738" indent="-312738">
              <a:spcAft>
                <a:spcPts val="4500"/>
              </a:spcAft>
              <a:buFont typeface="+mj-lt"/>
              <a:buAutoNum type="arabicPeriod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Mae’n trio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trosglwyddo'r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i’r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dieithryn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  <a:br>
              <a:rPr lang="en-GB" sz="2300" dirty="0">
                <a:solidFill>
                  <a:srgbClr val="363636"/>
                </a:solidFill>
                <a:latin typeface="+mn-lt"/>
              </a:rPr>
            </a:br>
            <a:r>
              <a:rPr lang="en-GB" sz="2300" dirty="0">
                <a:solidFill>
                  <a:srgbClr val="363636"/>
                </a:solidFill>
                <a:latin typeface="+mn-lt"/>
              </a:rPr>
              <a:t>“Cyfrif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wedi'i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Rewi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”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BE6454C-A659-89F1-2390-0C9199E1D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3442" y="1154370"/>
            <a:ext cx="1599973" cy="963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70F8D4-3415-1A52-6A93-124744A20B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4128" y="2833931"/>
            <a:ext cx="986942" cy="19058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390372-0FD1-CFCA-F32C-8B8D664D7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8299" y="2307718"/>
            <a:ext cx="1239231" cy="11718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EBB0CD-1935-4A8C-EA01-A1980D79C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987" y="4261752"/>
            <a:ext cx="1659861" cy="140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22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907A7B4D-1383-9DC4-4D9F-B439144FDAB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4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90;p9">
            <a:extLst>
              <a:ext uri="{FF2B5EF4-FFF2-40B4-BE49-F238E27FC236}">
                <a16:creationId xmlns:a16="http://schemas.microsoft.com/office/drawing/2014/main" id="{C9846DB7-64EB-5965-0317-DE9AA22F4CDF}"/>
              </a:ext>
            </a:extLst>
          </p:cNvPr>
          <p:cNvSpPr txBox="1"/>
          <p:nvPr/>
        </p:nvSpPr>
        <p:spPr>
          <a:xfrm>
            <a:off x="1843447" y="1337357"/>
            <a:ext cx="6995754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 err="1">
                <a:solidFill>
                  <a:srgbClr val="363636"/>
                </a:solidFill>
                <a:sym typeface="Arial"/>
              </a:rPr>
              <a:t>Meddyliwch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yn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ofalus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cyn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clicio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neu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agor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rhywbeth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ar-lein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. Peidiwch ag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agor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unrhyw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beth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os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nad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ydych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chi’n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siŵr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pwy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yw'r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person neu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beth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mae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wedi'i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anfon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 </a:t>
            </a:r>
            <a:r>
              <a:rPr lang="en-GB" sz="2200" dirty="0" err="1">
                <a:solidFill>
                  <a:srgbClr val="363636"/>
                </a:solidFill>
                <a:sym typeface="Arial"/>
              </a:rPr>
              <a:t>atoch</a:t>
            </a:r>
            <a:r>
              <a:rPr lang="en-GB" sz="2200" dirty="0">
                <a:solidFill>
                  <a:srgbClr val="363636"/>
                </a:solidFill>
                <a:sym typeface="Arial"/>
              </a:rPr>
              <a:t>.</a:t>
            </a:r>
          </a:p>
        </p:txBody>
      </p:sp>
      <p:sp>
        <p:nvSpPr>
          <p:cNvPr id="183" name="Google Shape;183;p9"/>
          <p:cNvSpPr txBox="1"/>
          <p:nvPr/>
        </p:nvSpPr>
        <p:spPr>
          <a:xfrm>
            <a:off x="1843446" y="3135281"/>
            <a:ext cx="6759534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 err="1">
                <a:solidFill>
                  <a:srgbClr val="363636"/>
                </a:solidFill>
              </a:rPr>
              <a:t>Dywedwch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wrth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oedolyn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dibynadwy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yw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rhywbeth</a:t>
            </a:r>
            <a:r>
              <a:rPr lang="en-GB" sz="2200" dirty="0">
                <a:solidFill>
                  <a:srgbClr val="363636"/>
                </a:solidFill>
              </a:rPr>
              <a:t> neu </a:t>
            </a:r>
            <a:r>
              <a:rPr lang="en-GB" sz="2200" dirty="0" err="1">
                <a:solidFill>
                  <a:srgbClr val="363636"/>
                </a:solidFill>
              </a:rPr>
              <a:t>rywun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byth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gwneud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i</a:t>
            </a:r>
            <a:r>
              <a:rPr lang="en-GB" sz="2200" dirty="0">
                <a:solidFill>
                  <a:srgbClr val="363636"/>
                </a:solidFill>
              </a:rPr>
              <a:t> chi </a:t>
            </a:r>
            <a:r>
              <a:rPr lang="en-GB" sz="2200" dirty="0" err="1">
                <a:solidFill>
                  <a:srgbClr val="363636"/>
                </a:solidFill>
              </a:rPr>
              <a:t>deimlo'n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ofidus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bryderus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neu'n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ddryslyd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4" name="Google Shape;184;p9"/>
          <p:cNvSpPr txBox="1"/>
          <p:nvPr/>
        </p:nvSpPr>
        <p:spPr>
          <a:xfrm>
            <a:off x="1843447" y="4715451"/>
            <a:ext cx="6683333" cy="1131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200" dirty="0">
                <a:solidFill>
                  <a:srgbClr val="363636"/>
                </a:solidFill>
              </a:rPr>
              <a:t>Gall </a:t>
            </a:r>
            <a:r>
              <a:rPr lang="en-GB" sz="2200" dirty="0" err="1">
                <a:solidFill>
                  <a:srgbClr val="363636"/>
                </a:solidFill>
              </a:rPr>
              <a:t>oedolyn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dibynadwy</a:t>
            </a:r>
            <a:r>
              <a:rPr lang="en-GB" sz="2200" dirty="0">
                <a:solidFill>
                  <a:srgbClr val="363636"/>
                </a:solidFill>
              </a:rPr>
              <a:t> fod </a:t>
            </a:r>
            <a:r>
              <a:rPr lang="en-GB" sz="2200" dirty="0" err="1">
                <a:solidFill>
                  <a:srgbClr val="363636"/>
                </a:solidFill>
              </a:rPr>
              <a:t>yn</a:t>
            </a:r>
            <a:r>
              <a:rPr lang="en-GB" sz="2200" dirty="0">
                <a:solidFill>
                  <a:srgbClr val="363636"/>
                </a:solidFill>
              </a:rPr>
              <a:t>: </a:t>
            </a:r>
            <a:r>
              <a:rPr lang="en-GB" sz="2200" dirty="0" err="1">
                <a:solidFill>
                  <a:srgbClr val="363636"/>
                </a:solidFill>
              </a:rPr>
              <a:t>athro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cynorthwyydd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dosbarth</a:t>
            </a:r>
            <a:r>
              <a:rPr lang="en-GB" sz="2200" dirty="0">
                <a:solidFill>
                  <a:srgbClr val="363636"/>
                </a:solidFill>
              </a:rPr>
              <a:t>, </a:t>
            </a:r>
            <a:r>
              <a:rPr lang="en-GB" sz="2200" dirty="0" err="1">
                <a:solidFill>
                  <a:srgbClr val="363636"/>
                </a:solidFill>
              </a:rPr>
              <a:t>arweinydd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diogelu'r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ysgol</a:t>
            </a:r>
            <a:r>
              <a:rPr lang="en-GB" sz="2200" dirty="0">
                <a:solidFill>
                  <a:srgbClr val="363636"/>
                </a:solidFill>
              </a:rPr>
              <a:t>, neu riant/</a:t>
            </a:r>
            <a:r>
              <a:rPr lang="en-GB" sz="2200" dirty="0" err="1">
                <a:solidFill>
                  <a:srgbClr val="363636"/>
                </a:solidFill>
              </a:rPr>
              <a:t>gofalwr</a:t>
            </a:r>
            <a:r>
              <a:rPr lang="en-GB" sz="2200" dirty="0">
                <a:solidFill>
                  <a:srgbClr val="363636"/>
                </a:solidFill>
              </a:rPr>
              <a:t> </a:t>
            </a:r>
            <a:r>
              <a:rPr lang="en-GB" sz="2200" dirty="0" err="1">
                <a:solidFill>
                  <a:srgbClr val="363636"/>
                </a:solidFill>
              </a:rPr>
              <a:t>gartref</a:t>
            </a:r>
            <a:r>
              <a:rPr lang="en-GB" sz="2200" dirty="0">
                <a:solidFill>
                  <a:srgbClr val="363636"/>
                </a:solidFill>
              </a:rPr>
              <a:t>.</a:t>
            </a:r>
          </a:p>
        </p:txBody>
      </p:sp>
      <p:sp>
        <p:nvSpPr>
          <p:cNvPr id="185" name="Google Shape;185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3135281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4</a:t>
            </a:r>
            <a:endParaRPr sz="3000" dirty="0">
              <a:solidFill>
                <a:srgbClr val="FFF9DF"/>
              </a:solidFill>
            </a:endParaRPr>
          </a:p>
        </p:txBody>
      </p:sp>
      <p:sp>
        <p:nvSpPr>
          <p:cNvPr id="186" name="Google Shape;186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4715451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5</a:t>
            </a:r>
            <a:endParaRPr sz="3000" dirty="0">
              <a:solidFill>
                <a:srgbClr val="FFF9DF"/>
              </a:solidFill>
            </a:endParaRPr>
          </a:p>
        </p:txBody>
      </p:sp>
      <p:sp>
        <p:nvSpPr>
          <p:cNvPr id="15" name="Google Shape;187;p9">
            <a:extLst>
              <a:ext uri="{FF2B5EF4-FFF2-40B4-BE49-F238E27FC236}">
                <a16:creationId xmlns:a16="http://schemas.microsoft.com/office/drawing/2014/main" id="{BAB1C141-D781-682C-D681-16DD3A352D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357601" y="1337357"/>
            <a:ext cx="395957" cy="395957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 dirty="0">
                <a:solidFill>
                  <a:srgbClr val="FFF9DF"/>
                </a:solidFill>
                <a:sym typeface="Arial"/>
              </a:rPr>
              <a:t>3</a:t>
            </a:r>
            <a:endParaRPr sz="3000" dirty="0">
              <a:solidFill>
                <a:srgbClr val="FFF9DF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0EC76FF-D839-1293-1394-743D66972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98281" y="2697384"/>
            <a:ext cx="1470192" cy="1470192"/>
            <a:chOff x="9753597" y="2225058"/>
            <a:chExt cx="1905003" cy="1905003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173A36B-0C21-B2AA-DB32-38A08BADD75A}"/>
                </a:ext>
              </a:extLst>
            </p:cNvPr>
            <p:cNvSpPr/>
            <p:nvPr/>
          </p:nvSpPr>
          <p:spPr>
            <a:xfrm>
              <a:off x="9753597" y="2225058"/>
              <a:ext cx="1905003" cy="190500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 descr="A group of cartoon eyes and a white speech bubble&#10;&#10;Description automatically generated">
              <a:extLst>
                <a:ext uri="{FF2B5EF4-FFF2-40B4-BE49-F238E27FC236}">
                  <a16:creationId xmlns:a16="http://schemas.microsoft.com/office/drawing/2014/main" id="{74C49142-7DA5-EE78-76F7-6E027ADD2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77212" y="2360098"/>
              <a:ext cx="1657773" cy="1634923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0FF30D-E0D9-C839-E408-C2CD19700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98281" y="4376312"/>
            <a:ext cx="1470192" cy="1470192"/>
            <a:chOff x="9002587" y="4490270"/>
            <a:chExt cx="1684023" cy="1684023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E601C9C-E735-53B3-19BA-31C51DF29D46}"/>
                </a:ext>
              </a:extLst>
            </p:cNvPr>
            <p:cNvSpPr/>
            <p:nvPr/>
          </p:nvSpPr>
          <p:spPr>
            <a:xfrm>
              <a:off x="9002587" y="4490270"/>
              <a:ext cx="1684023" cy="168402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9" name="Picture 18" descr="A cartoon of a person in a dark room&#10;&#10;Description automatically generated">
              <a:extLst>
                <a:ext uri="{FF2B5EF4-FFF2-40B4-BE49-F238E27FC236}">
                  <a16:creationId xmlns:a16="http://schemas.microsoft.com/office/drawing/2014/main" id="{A07CDCF2-2E2A-61B6-CE1E-A6C44E3E6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73518" y="4787475"/>
              <a:ext cx="1124562" cy="1198261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49A69A7-4399-7B56-0C45-316FD4936A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098281" y="1018457"/>
            <a:ext cx="1470192" cy="1470192"/>
            <a:chOff x="9002587" y="805238"/>
            <a:chExt cx="1684023" cy="168402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DD1E01E-B037-F35B-E5B4-498C35C0BF48}"/>
                </a:ext>
              </a:extLst>
            </p:cNvPr>
            <p:cNvSpPr/>
            <p:nvPr/>
          </p:nvSpPr>
          <p:spPr>
            <a:xfrm>
              <a:off x="9002587" y="805238"/>
              <a:ext cx="1684023" cy="1684023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5" name="Picture 24" descr="A computer with a keyboard&#10;&#10;Description automatically generated">
              <a:extLst>
                <a:ext uri="{FF2B5EF4-FFF2-40B4-BE49-F238E27FC236}">
                  <a16:creationId xmlns:a16="http://schemas.microsoft.com/office/drawing/2014/main" id="{AB2800B8-A491-8123-7007-924087373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16213" y="1002732"/>
              <a:ext cx="1218443" cy="1177289"/>
            </a:xfrm>
            <a:prstGeom prst="rect">
              <a:avLst/>
            </a:prstGeom>
          </p:spPr>
        </p:pic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83C2AA1-DD4C-33C0-0257-F9FDB3E423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9690100" y="1498225"/>
            <a:ext cx="79764" cy="1016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5D18D352-AD62-091C-7F5A-F4A9C252E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21826" y="1397000"/>
            <a:ext cx="596900" cy="698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9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4" grpId="0"/>
      <p:bldP spid="185" grpId="0" animBg="1"/>
      <p:bldP spid="18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D4BA2671-70CD-CBDB-130D-40C66F496A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40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5C4382-6F84-8B70-0C9E-87E698F417C5}"/>
              </a:ext>
            </a:extLst>
          </p:cNvPr>
          <p:cNvSpPr txBox="1"/>
          <p:nvPr/>
        </p:nvSpPr>
        <p:spPr>
          <a:xfrm>
            <a:off x="1054643" y="1278411"/>
            <a:ext cx="8725851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Mae'r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dieithryn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flin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 “Dwi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eisiau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ôl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  <a:br>
              <a:rPr lang="en-GB" sz="2300" dirty="0">
                <a:solidFill>
                  <a:srgbClr val="363636"/>
                </a:solidFill>
                <a:latin typeface="+mn-lt"/>
              </a:rPr>
            </a:br>
            <a:r>
              <a:rPr lang="en-GB" sz="2300" dirty="0" err="1">
                <a:solidFill>
                  <a:srgbClr val="363636"/>
                </a:solidFill>
                <a:latin typeface="+mn-lt"/>
              </a:rPr>
              <a:t>Dwi’n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gwybod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ble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mae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deulu'n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"</a:t>
            </a:r>
          </a:p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>
                <a:solidFill>
                  <a:srgbClr val="363636"/>
                </a:solidFill>
                <a:latin typeface="+mn-lt"/>
              </a:rPr>
              <a:t>All Stirling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ddim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cael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gafael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unrhyw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arian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Dydy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e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ddim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gallu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talu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am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ei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ffôn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symudol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</a:p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 err="1">
                <a:solidFill>
                  <a:srgbClr val="363636"/>
                </a:solidFill>
                <a:latin typeface="+mn-lt"/>
              </a:rPr>
              <a:t>Dydy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e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ddim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yn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gallu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prynu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anrheg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i'w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nain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.</a:t>
            </a:r>
          </a:p>
          <a:p>
            <a:pPr marL="457200" indent="-457200">
              <a:spcAft>
                <a:spcPts val="4500"/>
              </a:spcAft>
              <a:buClr>
                <a:srgbClr val="363636"/>
              </a:buClr>
              <a:buFont typeface="+mj-lt"/>
              <a:buAutoNum type="arabicPeriod" startAt="5"/>
            </a:pPr>
            <a:r>
              <a:rPr lang="en-GB" sz="2300" dirty="0" err="1">
                <a:solidFill>
                  <a:srgbClr val="363636"/>
                </a:solidFill>
                <a:latin typeface="+mn-lt"/>
              </a:rPr>
              <a:t>Stori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ffug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oedd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hon!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Dileodd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y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neges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a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blocio’r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 </a:t>
            </a:r>
            <a:r>
              <a:rPr lang="en-GB" sz="2300" dirty="0" err="1">
                <a:solidFill>
                  <a:srgbClr val="363636"/>
                </a:solidFill>
                <a:latin typeface="+mn-lt"/>
              </a:rPr>
              <a:t>anfonwr</a:t>
            </a:r>
            <a:r>
              <a:rPr lang="en-GB" sz="2300" dirty="0">
                <a:solidFill>
                  <a:srgbClr val="363636"/>
                </a:solidFill>
                <a:latin typeface="+mn-lt"/>
              </a:rPr>
              <a:t>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B5F0C81-F422-E814-005D-3B015C428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680589" y="2004356"/>
            <a:ext cx="829832" cy="1602598"/>
            <a:chOff x="10767935" y="3855360"/>
            <a:chExt cx="576330" cy="1113026"/>
          </a:xfrm>
        </p:grpSpPr>
        <p:pic>
          <p:nvPicPr>
            <p:cNvPr id="7" name="Google Shape;341;p17">
              <a:extLst>
                <a:ext uri="{FF2B5EF4-FFF2-40B4-BE49-F238E27FC236}">
                  <a16:creationId xmlns:a16="http://schemas.microsoft.com/office/drawing/2014/main" id="{B57A2ADC-DA52-12A0-BF9C-3D8B5C45FE9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67935" y="3855360"/>
              <a:ext cx="576330" cy="11130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Google Shape;343;p17">
              <a:extLst>
                <a:ext uri="{FF2B5EF4-FFF2-40B4-BE49-F238E27FC236}">
                  <a16:creationId xmlns:a16="http://schemas.microsoft.com/office/drawing/2014/main" id="{C8A5E0C2-021A-99FB-CEE3-908283EF0A99}"/>
                </a:ext>
              </a:extLst>
            </p:cNvPr>
            <p:cNvSpPr txBox="1"/>
            <p:nvPr/>
          </p:nvSpPr>
          <p:spPr>
            <a:xfrm>
              <a:off x="10922212" y="4230805"/>
              <a:ext cx="316168" cy="6162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2000"/>
                </a:spcAft>
                <a:buNone/>
              </a:pPr>
              <a:r>
                <a:rPr lang="en-GB" sz="3500" b="1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£</a:t>
              </a:r>
              <a:endParaRPr sz="3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B4227F3-38F4-6D98-89DC-D6BE3528D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373" y="907624"/>
            <a:ext cx="1154318" cy="14494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E377ED-729C-8A06-6CD2-8FDBF805D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5976" y="3276371"/>
            <a:ext cx="1309443" cy="12382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2C79996-B444-4B23-7211-F65E6A89A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9691" y="4056101"/>
            <a:ext cx="849873" cy="164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2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08AAC1F7-D366-7FD9-E8AD-0B21CEACF2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41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455;p26">
            <a:extLst>
              <a:ext uri="{FF2B5EF4-FFF2-40B4-BE49-F238E27FC236}">
                <a16:creationId xmlns:a16="http://schemas.microsoft.com/office/drawing/2014/main" id="{C86669D0-A7B5-A1EC-865D-0C6FEC3207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14" name="Google Shape;456;p26">
            <a:extLst>
              <a:ext uri="{FF2B5EF4-FFF2-40B4-BE49-F238E27FC236}">
                <a16:creationId xmlns:a16="http://schemas.microsoft.com/office/drawing/2014/main" id="{E058B35F-D5A1-3D4F-81D7-9291B36E9701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30" name="Google Shape;454;p26">
            <a:extLst>
              <a:ext uri="{FF2B5EF4-FFF2-40B4-BE49-F238E27FC236}">
                <a16:creationId xmlns:a16="http://schemas.microsoft.com/office/drawing/2014/main" id="{1D590BB9-14A0-23F1-2DB3-3E9C51A815E8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Google Shape;459;p26">
            <a:extLst>
              <a:ext uri="{FF2B5EF4-FFF2-40B4-BE49-F238E27FC236}">
                <a16:creationId xmlns:a16="http://schemas.microsoft.com/office/drawing/2014/main" id="{4B1D67C1-7FB2-CC55-26A9-E89B3ED971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460;p26">
            <a:extLst>
              <a:ext uri="{FF2B5EF4-FFF2-40B4-BE49-F238E27FC236}">
                <a16:creationId xmlns:a16="http://schemas.microsoft.com/office/drawing/2014/main" id="{F6CB87ED-59F9-9A81-2077-0361815837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1DB20EC-9730-EC4B-7805-CB03E48B6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1DBAC24-38A1-C372-6112-2B73BC425CDD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Picture 34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DB6FEE42-6EE6-7500-A433-4AF20642A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BA3D3B6-56DF-3124-032A-3FDC1D559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35E7834-FE30-032B-8FE4-ED9BFFE23BFF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D9CA2D8-D33C-7735-9600-7A9690E5EE3B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2" name="Picture 41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A3334952-150A-23F0-E0C7-B3BB78B8C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98A961C-59D6-CF6F-9229-41A7A40AF839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6A82D92A-D413-0760-9328-B1427A9A884B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0" name="Picture 39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8B1E8B23-BAB9-A86F-B41B-4415E217A7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185C77C-A2CB-033B-B2B2-B81D716AB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E2ED850-0F11-1D7E-DBBB-02D5CEE85875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E28CC95-E9BE-A4C9-659C-6F127E4EE61F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46" name="Picture 45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D270DC34-B512-196A-01D3-AFFD8BD5F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47" name="Picture 46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AD2D04F5-BD11-EC09-C7F3-05F340D08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48" name="Picture 47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CD61C9FF-086E-B7CB-055F-A8D8CA4D81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49" name="Right Arrow 48">
                <a:extLst>
                  <a:ext uri="{FF2B5EF4-FFF2-40B4-BE49-F238E27FC236}">
                    <a16:creationId xmlns:a16="http://schemas.microsoft.com/office/drawing/2014/main" id="{7BF6BE14-EC4A-13DA-AA02-2C24A0A111AC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ight Arrow 49">
                <a:extLst>
                  <a:ext uri="{FF2B5EF4-FFF2-40B4-BE49-F238E27FC236}">
                    <a16:creationId xmlns:a16="http://schemas.microsoft.com/office/drawing/2014/main" id="{F0013679-E1F5-B7AE-A9C0-8940E64B8F5B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51" name="Logo">
            <a:extLst>
              <a:ext uri="{FF2B5EF4-FFF2-40B4-BE49-F238E27FC236}">
                <a16:creationId xmlns:a16="http://schemas.microsoft.com/office/drawing/2014/main" id="{806AFF5C-113F-14CC-3D3B-F276AEC7FA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5"/>
          <p:cNvSpPr txBox="1">
            <a:spLocks noGrp="1"/>
          </p:cNvSpPr>
          <p:nvPr>
            <p:ph type="title"/>
          </p:nvPr>
        </p:nvSpPr>
        <p:spPr>
          <a:xfrm>
            <a:off x="0" y="2354880"/>
            <a:ext cx="12192000" cy="120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4000"/>
              <a:buFont typeface="Arial Black"/>
              <a:buNone/>
            </a:pPr>
            <a:r>
              <a:rPr lang="en-GB" sz="4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Celf</a:t>
            </a:r>
            <a:r>
              <a:rPr lang="en-GB" sz="4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a </a:t>
            </a:r>
            <a:r>
              <a:rPr lang="en-GB" sz="4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Dylunio</a:t>
            </a:r>
            <a:endParaRPr dirty="0"/>
          </a:p>
        </p:txBody>
      </p:sp>
      <p:sp>
        <p:nvSpPr>
          <p:cNvPr id="561" name="Google Shape;561;p35"/>
          <p:cNvSpPr txBox="1"/>
          <p:nvPr/>
        </p:nvSpPr>
        <p:spPr>
          <a:xfrm>
            <a:off x="112541" y="182880"/>
            <a:ext cx="228414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gyfer</a:t>
            </a:r>
            <a:r>
              <a:rPr lang="en-GB" sz="1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yr </a:t>
            </a:r>
            <a:r>
              <a:rPr lang="en-GB" sz="1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athro</a:t>
            </a:r>
            <a:endParaRPr b="1" dirty="0"/>
          </a:p>
        </p:txBody>
      </p:sp>
      <p:pic>
        <p:nvPicPr>
          <p:cNvPr id="563" name="Google Shape;563;p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4300" y="6209688"/>
            <a:ext cx="1611919" cy="472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3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28341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FC7EAA0E-004C-5A8E-E670-2C220D92131F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42</a:t>
            </a:r>
            <a:endParaRPr lang="en-GB" dirty="0"/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7DF1FF5D-3D8B-54DC-5970-A3ACABEE5A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43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0" name="Google Shape;570;p36"/>
          <p:cNvSpPr txBox="1"/>
          <p:nvPr/>
        </p:nvSpPr>
        <p:spPr>
          <a:xfrm>
            <a:off x="1242246" y="1265606"/>
            <a:ext cx="5547174" cy="4326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Dyluniwch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boster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er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mwyn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lledaenu’r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  <a:p>
            <a:pPr marL="0" marR="0" lvl="0" indent="0" algn="l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“Peidiwch â bod </a:t>
            </a:r>
            <a:r>
              <a:rPr lang="en-GB" sz="28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8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Ful Arian”</a:t>
            </a:r>
            <a:endParaRPr dirty="0"/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Cofiwch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rheolau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diogelwch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ar-lein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Meddyliwch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am y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cwestiynau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342900" marR="0" lvl="0" indent="-342900" algn="l" rtl="0"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Sut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byddech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dweud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wrth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blant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eraill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gadw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eu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hunain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ddiogel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rhag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bod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ful</a:t>
            </a:r>
            <a:r>
              <a:rPr lang="en-GB" sz="21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342900" marR="0" lvl="0" indent="-342900" algn="l" rtl="0">
              <a:spcBef>
                <a:spcPts val="2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Sut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byddech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chi'n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lledaenu'r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neges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gadw'ch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teulu'n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10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ddiogel</a:t>
            </a:r>
            <a:r>
              <a:rPr lang="en-GB" sz="210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0D432F-AD05-2582-8147-468E5B84C6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48727" y="1054997"/>
            <a:ext cx="3301022" cy="4748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28499-38F4-8114-363A-E515B36EC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823606" y="2582629"/>
            <a:ext cx="21308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spcBef>
                <a:spcPts val="1500"/>
              </a:spcBef>
              <a:spcAft>
                <a:spcPts val="0"/>
              </a:spcAft>
              <a:buNone/>
            </a:pPr>
            <a:r>
              <a:rPr lang="en-GB" sz="28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Dyluniwch</a:t>
            </a:r>
            <a:r>
              <a:rPr lang="en-GB" sz="2800" b="1" dirty="0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r>
              <a:rPr lang="en-GB" sz="2800" b="1" dirty="0" err="1">
                <a:solidFill>
                  <a:srgbClr val="363636"/>
                </a:solidFill>
                <a:latin typeface="+mn-lt"/>
                <a:ea typeface="Arial"/>
                <a:cs typeface="Arial"/>
                <a:sym typeface="Arial"/>
              </a:rPr>
              <a:t>boster</a:t>
            </a:r>
            <a:endParaRPr lang="en-GB" sz="2800" dirty="0">
              <a:latin typeface="+mn-l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8848AD8-F21C-AF0C-2640-18969F972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6871" y="875960"/>
            <a:ext cx="2671606" cy="23625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F2ACF03-07FB-1227-C651-7196F27F8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6549" y="3712324"/>
            <a:ext cx="2321247" cy="21355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90B817-6F27-39E3-9484-486234F11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2899" y="725008"/>
            <a:ext cx="6018562" cy="82568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0ACE97-821C-B77B-E761-1DAF3E388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1538" y="5344866"/>
            <a:ext cx="6018562" cy="8356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1BA736F-727E-A039-0736-5D971C072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736" y="1666658"/>
            <a:ext cx="6028510" cy="845583"/>
          </a:xfrm>
          <a:prstGeom prst="rect">
            <a:avLst/>
          </a:prstGeom>
        </p:spPr>
      </p:pic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44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127D1-A894-142D-4515-40104B73A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5075" y="4641328"/>
            <a:ext cx="5005537" cy="5859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2028D-ACBF-EDE3-4CC0-3DA3A1922D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5075" y="3937790"/>
            <a:ext cx="5005537" cy="5859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5126BA-9383-6327-58FC-26D398CF9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06397" y="2624427"/>
            <a:ext cx="5036145" cy="11890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D414B1-9797-4F71-6E45-4DA3B82D1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50975" y="2687050"/>
            <a:ext cx="1112910" cy="110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822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49FC8A-0F78-AB1B-705A-E19F591A44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642" y="3928899"/>
            <a:ext cx="1506947" cy="13326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312EEF-CBB3-A071-E7F5-62A56F42B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755" y="4890953"/>
            <a:ext cx="1309322" cy="1204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F5D2EF-8B75-3962-7365-E32F7123F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07" y="4229148"/>
            <a:ext cx="3394832" cy="4657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87BC757-624F-3AFD-06CE-86DDCBEA5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615" y="3448580"/>
            <a:ext cx="3394834" cy="4713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159F2A-5E2A-2432-5EDF-EF2129FDB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193" y="2661530"/>
            <a:ext cx="3400446" cy="4769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00B50FE-3B4C-8F69-EABB-4509D38B8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254" y="1977004"/>
            <a:ext cx="2823422" cy="330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3607CD7-D8E7-A54A-61A4-ED5E379095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53" y="1510560"/>
            <a:ext cx="2823422" cy="3305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2555F8-1F19-B384-03DB-602D55399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09819" y="1556211"/>
            <a:ext cx="2840689" cy="6707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BB312D6-4145-BC70-BF1F-A1C2FB920D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8110" y="2929547"/>
            <a:ext cx="627748" cy="62182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1ECF678-1EBC-0DA0-80AC-F759D82AB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21615" y="1541678"/>
            <a:ext cx="3301022" cy="4748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45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447;p25">
            <a:extLst>
              <a:ext uri="{FF2B5EF4-FFF2-40B4-BE49-F238E27FC236}">
                <a16:creationId xmlns:a16="http://schemas.microsoft.com/office/drawing/2014/main" id="{FD0DB5FF-57F8-211E-3618-F996E0FC5231}"/>
              </a:ext>
            </a:extLst>
          </p:cNvPr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Dyluniwch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boster</a:t>
            </a:r>
            <a:endParaRPr lang="en-GB" sz="30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67544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592170-C409-7ADF-D7C5-4529691C6F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5642" y="3928899"/>
            <a:ext cx="1506947" cy="13326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FD5337-EB78-7400-D9BD-8DF5C7CD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755" y="4890953"/>
            <a:ext cx="1309322" cy="12045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2AF03F-334F-F9AE-939C-4D96B1E3B2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807" y="4229148"/>
            <a:ext cx="3394832" cy="4657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07DD3C-FAC7-79BC-9494-8581F9B4F0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615" y="3448580"/>
            <a:ext cx="3394834" cy="47134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7C41AB-2D90-59F6-888E-80F4DDCC6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193" y="2661530"/>
            <a:ext cx="3400446" cy="47696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24B6E4-00AD-A7F7-09F7-D2A4F7C9A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254" y="1977004"/>
            <a:ext cx="2823422" cy="33052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DBFFFB9-3379-7D61-19B2-824B9E972E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53" y="1510560"/>
            <a:ext cx="2823422" cy="3305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C042069-A871-CD90-3CE5-4074FEE3E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09819" y="1556211"/>
            <a:ext cx="2840689" cy="67071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0B96E9B-6303-E400-0E43-94C2A95DA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8110" y="2929547"/>
            <a:ext cx="627748" cy="6218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2EB611B-6A5A-DEC0-E307-36584F6CF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27905" y="1446769"/>
            <a:ext cx="3319883" cy="4753983"/>
          </a:xfrm>
          <a:prstGeom prst="rect">
            <a:avLst/>
          </a:prstGeom>
        </p:spPr>
      </p:pic>
      <p:sp>
        <p:nvSpPr>
          <p:cNvPr id="572" name="Google Shape;572;p36"/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46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447;p25">
            <a:extLst>
              <a:ext uri="{FF2B5EF4-FFF2-40B4-BE49-F238E27FC236}">
                <a16:creationId xmlns:a16="http://schemas.microsoft.com/office/drawing/2014/main" id="{FD0DB5FF-57F8-211E-3618-F996E0FC5231}"/>
              </a:ext>
            </a:extLst>
          </p:cNvPr>
          <p:cNvSpPr txBox="1">
            <a:spLocks/>
          </p:cNvSpPr>
          <p:nvPr/>
        </p:nvSpPr>
        <p:spPr>
          <a:xfrm>
            <a:off x="0" y="745469"/>
            <a:ext cx="121920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  <a:defRPr sz="6000" b="1" i="0" u="none" strike="noStrike" cap="none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SzPts val="3000"/>
              <a:buFont typeface="Arial"/>
              <a:buNone/>
            </a:pP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Syniad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am </a:t>
            </a:r>
            <a:r>
              <a:rPr lang="en-GB" sz="3000" dirty="0" err="1">
                <a:latin typeface="Arial"/>
                <a:ea typeface="Arial"/>
                <a:cs typeface="Arial"/>
                <a:sym typeface="Arial"/>
              </a:rPr>
              <a:t>ddyluniad</a:t>
            </a:r>
            <a:r>
              <a:rPr lang="en-GB" sz="3000" dirty="0">
                <a:latin typeface="Arial"/>
                <a:ea typeface="Arial"/>
                <a:cs typeface="Arial"/>
                <a:sym typeface="Arial"/>
              </a:rPr>
              <a:t> poster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43D819E-8C80-B82D-6404-0143E5081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976007" y="2933170"/>
            <a:ext cx="470341" cy="470341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6BC4508-DD84-8F0F-2AEE-906045A87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67843" y="3635298"/>
            <a:ext cx="593479" cy="28038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E28F19-7203-45A8-5B17-A9A82AAB3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967843" y="4343400"/>
            <a:ext cx="616731" cy="10016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E86FE74-E35A-B436-A78A-ACC117BEB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80370" y="2191248"/>
            <a:ext cx="1120230" cy="126917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09C934C-D303-49E7-6D0B-453034755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3045279" y="5380264"/>
            <a:ext cx="1755321" cy="10016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AA107C6-EC47-080B-860C-41F6AFF7A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6970885" y="2024984"/>
            <a:ext cx="1347925" cy="602397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EFA70A4-1517-34C4-1536-4D5B20DB06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 flipV="1">
            <a:off x="7674429" y="2781057"/>
            <a:ext cx="1546633" cy="459403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3003CD-2766-E100-7069-CC58E41D7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7396843" y="4393481"/>
            <a:ext cx="1518510" cy="743112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BDBBD71-4F21-7992-B5A3-340256EC1A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680370" y="1898067"/>
            <a:ext cx="1120230" cy="126917"/>
          </a:xfrm>
          <a:prstGeom prst="straightConnector1">
            <a:avLst/>
          </a:prstGeom>
          <a:ln>
            <a:solidFill>
              <a:srgbClr val="36363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BC28CD3-B3D0-154E-130D-FE13FDAA9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660136" y="7598664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68405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2;p36">
            <a:extLst>
              <a:ext uri="{FF2B5EF4-FFF2-40B4-BE49-F238E27FC236}">
                <a16:creationId xmlns:a16="http://schemas.microsoft.com/office/drawing/2014/main" id="{F51B60B5-1E7E-67C7-05B9-5631A7BE46A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-250522"/>
            <a:ext cx="9144000" cy="250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4</a:t>
            </a:r>
            <a:r>
              <a:rPr lang="en-GB" sz="80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455;p26">
            <a:extLst>
              <a:ext uri="{FF2B5EF4-FFF2-40B4-BE49-F238E27FC236}">
                <a16:creationId xmlns:a16="http://schemas.microsoft.com/office/drawing/2014/main" id="{ADE0ADE8-0DA9-0955-F88A-85B0CA4085B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40527" y="697333"/>
            <a:ext cx="8389089" cy="1615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 Black"/>
              <a:buNone/>
            </a:pP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hael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wyllo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gynigion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o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arian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parod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cyflym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Gallech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fod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peryglu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eich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hun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a’ch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n-GB" sz="30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teulu</a:t>
            </a:r>
            <a:r>
              <a:rPr lang="en-GB" sz="30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.</a:t>
            </a:r>
            <a:endParaRPr dirty="0"/>
          </a:p>
        </p:txBody>
      </p:sp>
      <p:sp>
        <p:nvSpPr>
          <p:cNvPr id="14" name="Google Shape;456;p26">
            <a:extLst>
              <a:ext uri="{FF2B5EF4-FFF2-40B4-BE49-F238E27FC236}">
                <a16:creationId xmlns:a16="http://schemas.microsoft.com/office/drawing/2014/main" id="{9FAFDBEE-AAB3-05D2-A44A-11C6256A534E}"/>
              </a:ext>
            </a:extLst>
          </p:cNvPr>
          <p:cNvSpPr txBox="1"/>
          <p:nvPr/>
        </p:nvSpPr>
        <p:spPr>
          <a:xfrm>
            <a:off x="598195" y="2628364"/>
            <a:ext cx="8862434" cy="1493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6000"/>
              <a:buFont typeface="Arial Black"/>
              <a:buNone/>
            </a:pP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Peidiwch â bod </a:t>
            </a:r>
            <a:r>
              <a:rPr lang="en-GB" sz="5300" b="1" i="0" u="none" strike="noStrike" cap="none" dirty="0" err="1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yn</a:t>
            </a:r>
            <a:br>
              <a:rPr lang="en-GB" sz="5300" b="1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lang="en-GB" sz="5300" b="1" i="0" u="none" strike="noStrike" cap="none" dirty="0">
                <a:solidFill>
                  <a:srgbClr val="363636"/>
                </a:solidFill>
                <a:latin typeface="Arial Black"/>
                <a:ea typeface="Arial Black"/>
                <a:cs typeface="Arial Black"/>
                <a:sym typeface="Arial Black"/>
              </a:rPr>
              <a:t>Ful Arian</a:t>
            </a:r>
          </a:p>
        </p:txBody>
      </p:sp>
      <p:sp>
        <p:nvSpPr>
          <p:cNvPr id="22" name="Google Shape;454;p26">
            <a:extLst>
              <a:ext uri="{FF2B5EF4-FFF2-40B4-BE49-F238E27FC236}">
                <a16:creationId xmlns:a16="http://schemas.microsoft.com/office/drawing/2014/main" id="{F8086C0E-BC7F-EAB9-46D4-1F6DDF9EB9A6}"/>
              </a:ext>
            </a:extLst>
          </p:cNvPr>
          <p:cNvSpPr txBox="1"/>
          <p:nvPr/>
        </p:nvSpPr>
        <p:spPr>
          <a:xfrm>
            <a:off x="657461" y="4409840"/>
            <a:ext cx="9517717" cy="1390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gael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rhagor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wybodaeth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dontbefooled.org.uk. </a:t>
            </a:r>
          </a:p>
          <a:p>
            <a:endParaRPr lang="en-GB" sz="1700" kern="0" dirty="0">
              <a:solidFill>
                <a:srgbClr val="363636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ydych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chi’n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poeni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bod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rhywun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wedi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dod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atoch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cynnig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arian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cyflym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hawdd</a:t>
            </a:r>
            <a:br>
              <a:rPr lang="en-GB" sz="1700" dirty="0">
                <a:solidFill>
                  <a:srgbClr val="36363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chi,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siaradwch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ag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athro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neu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gallwch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ffonio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Crimestoppers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ddienw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kern="0" dirty="0" err="1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700" b="1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0800 555 111</a:t>
            </a:r>
            <a:r>
              <a:rPr lang="en-GB" sz="1700" kern="0" dirty="0">
                <a:solidFill>
                  <a:srgbClr val="36363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sz="1700" dirty="0">
              <a:solidFill>
                <a:srgbClr val="3636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Google Shape;459;p26">
            <a:extLst>
              <a:ext uri="{FF2B5EF4-FFF2-40B4-BE49-F238E27FC236}">
                <a16:creationId xmlns:a16="http://schemas.microsoft.com/office/drawing/2014/main" id="{C6A6BD51-D889-7A09-7ED6-56AE07F55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56972" y="6269145"/>
            <a:ext cx="1536883" cy="373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460;p26">
            <a:extLst>
              <a:ext uri="{FF2B5EF4-FFF2-40B4-BE49-F238E27FC236}">
                <a16:creationId xmlns:a16="http://schemas.microsoft.com/office/drawing/2014/main" id="{0C92F667-7DA9-930B-CFC1-7B936AC5B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83433" y="6190975"/>
            <a:ext cx="749491" cy="4920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829B1494-39A4-320C-E573-88FB1B344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704278" y="674908"/>
            <a:ext cx="1615655" cy="1615655"/>
            <a:chOff x="6747933" y="355600"/>
            <a:chExt cx="2028646" cy="2028646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A9DFB66-D5D8-75A3-266A-522A6FD504E8}"/>
                </a:ext>
              </a:extLst>
            </p:cNvPr>
            <p:cNvSpPr/>
            <p:nvPr/>
          </p:nvSpPr>
          <p:spPr>
            <a:xfrm>
              <a:off x="6747933" y="355600"/>
              <a:ext cx="2028646" cy="2028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Picture 26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726AE426-97BC-E2BA-5812-59FD60457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7936" y="745139"/>
              <a:ext cx="1306397" cy="1293792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CA591F-11B0-23CE-3E23-2BC94C8F1C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0512" y="4468925"/>
            <a:ext cx="2179607" cy="1022122"/>
            <a:chOff x="9354932" y="4507616"/>
            <a:chExt cx="2528187" cy="1185588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D8D3B68-9675-4B69-D471-B0F794716A97}"/>
                </a:ext>
              </a:extLst>
            </p:cNvPr>
            <p:cNvGrpSpPr/>
            <p:nvPr/>
          </p:nvGrpSpPr>
          <p:grpSpPr>
            <a:xfrm>
              <a:off x="10697531" y="4507616"/>
              <a:ext cx="1185588" cy="1185588"/>
              <a:chOff x="11124066" y="4507616"/>
              <a:chExt cx="1185588" cy="118558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914CF7A-640A-FC41-ABC2-E8C43BB39161}"/>
                  </a:ext>
                </a:extLst>
              </p:cNvPr>
              <p:cNvSpPr/>
              <p:nvPr/>
            </p:nvSpPr>
            <p:spPr>
              <a:xfrm>
                <a:off x="11124066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2" name="Picture 41" descr="A green phone receiver on a black background&#10;&#10;Description automatically generated">
                <a:extLst>
                  <a:ext uri="{FF2B5EF4-FFF2-40B4-BE49-F238E27FC236}">
                    <a16:creationId xmlns:a16="http://schemas.microsoft.com/office/drawing/2014/main" id="{AE32EA53-F158-A07D-9AA6-655083E006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05895" y="4748017"/>
                <a:ext cx="792951" cy="788953"/>
              </a:xfrm>
              <a:prstGeom prst="rect">
                <a:avLst/>
              </a:prstGeom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24F3A17-5B1B-175B-ABCD-D2B2CB5B9A98}"/>
                </a:ext>
              </a:extLst>
            </p:cNvPr>
            <p:cNvGrpSpPr/>
            <p:nvPr/>
          </p:nvGrpSpPr>
          <p:grpSpPr>
            <a:xfrm>
              <a:off x="9354932" y="4507616"/>
              <a:ext cx="1185588" cy="1185588"/>
              <a:chOff x="8614330" y="4507616"/>
              <a:chExt cx="1185588" cy="1185588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176EC94C-6D19-2506-193E-D83BEA651A47}"/>
                  </a:ext>
                </a:extLst>
              </p:cNvPr>
              <p:cNvSpPr/>
              <p:nvPr/>
            </p:nvSpPr>
            <p:spPr>
              <a:xfrm>
                <a:off x="8614330" y="4507616"/>
                <a:ext cx="1185588" cy="118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40" name="Picture 39" descr="A computer monitor with a symbol on it&#10;&#10;Description automatically generated">
                <a:extLst>
                  <a:ext uri="{FF2B5EF4-FFF2-40B4-BE49-F238E27FC236}">
                    <a16:creationId xmlns:a16="http://schemas.microsoft.com/office/drawing/2014/main" id="{38C965BB-E145-C6C9-4BA6-0F242B9833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767176" y="4708366"/>
                <a:ext cx="879896" cy="868253"/>
              </a:xfrm>
              <a:prstGeom prst="rect">
                <a:avLst/>
              </a:prstGeom>
            </p:spPr>
          </p:pic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853670A-448F-A445-B54D-3543D7959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73014" y="2667235"/>
            <a:ext cx="2078182" cy="1367337"/>
            <a:chOff x="1316182" y="1655618"/>
            <a:chExt cx="2078182" cy="136733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09C165A-3EF3-C0BC-CA8A-1E05B6BA3E0F}"/>
                </a:ext>
              </a:extLst>
            </p:cNvPr>
            <p:cNvSpPr/>
            <p:nvPr/>
          </p:nvSpPr>
          <p:spPr>
            <a:xfrm>
              <a:off x="1316182" y="1655618"/>
              <a:ext cx="2078182" cy="13673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222819C-4767-1E97-4BC1-45C2386B4097}"/>
                </a:ext>
              </a:extLst>
            </p:cNvPr>
            <p:cNvGrpSpPr/>
            <p:nvPr/>
          </p:nvGrpSpPr>
          <p:grpSpPr>
            <a:xfrm>
              <a:off x="1434339" y="2032405"/>
              <a:ext cx="1831735" cy="613761"/>
              <a:chOff x="924459" y="-1244571"/>
              <a:chExt cx="2672929" cy="895621"/>
            </a:xfrm>
          </p:grpSpPr>
          <p:pic>
            <p:nvPicPr>
              <p:cNvPr id="46" name="Picture 45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3CB1764A-68D1-DC29-1729-069E74F6D0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89330" y="-1184198"/>
                <a:ext cx="852203" cy="774877"/>
              </a:xfrm>
              <a:prstGeom prst="rect">
                <a:avLst/>
              </a:prstGeom>
            </p:spPr>
          </p:pic>
          <p:pic>
            <p:nvPicPr>
              <p:cNvPr id="47" name="Picture 46" descr="A person carrying a money&#10;&#10;Description automatically generated">
                <a:extLst>
                  <a:ext uri="{FF2B5EF4-FFF2-40B4-BE49-F238E27FC236}">
                    <a16:creationId xmlns:a16="http://schemas.microsoft.com/office/drawing/2014/main" id="{2318C0EB-2A52-EC5F-EBDB-117D0B38F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19113" y="-1244571"/>
                <a:ext cx="578275" cy="895621"/>
              </a:xfrm>
              <a:prstGeom prst="rect">
                <a:avLst/>
              </a:prstGeom>
            </p:spPr>
          </p:pic>
          <p:pic>
            <p:nvPicPr>
              <p:cNvPr id="48" name="Picture 47" descr="A stack of money and coins&#10;&#10;Description automatically generated">
                <a:extLst>
                  <a:ext uri="{FF2B5EF4-FFF2-40B4-BE49-F238E27FC236}">
                    <a16:creationId xmlns:a16="http://schemas.microsoft.com/office/drawing/2014/main" id="{50A302CB-5225-DACE-A276-C93B968FEF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24459" y="-1184198"/>
                <a:ext cx="852203" cy="774877"/>
              </a:xfrm>
              <a:prstGeom prst="rect">
                <a:avLst/>
              </a:prstGeom>
            </p:spPr>
          </p:pic>
          <p:sp>
            <p:nvSpPr>
              <p:cNvPr id="49" name="Right Arrow 48">
                <a:extLst>
                  <a:ext uri="{FF2B5EF4-FFF2-40B4-BE49-F238E27FC236}">
                    <a16:creationId xmlns:a16="http://schemas.microsoft.com/office/drawing/2014/main" id="{E59576DC-97B3-E3C0-C655-B7065D50ED23}"/>
                  </a:ext>
                </a:extLst>
              </p:cNvPr>
              <p:cNvSpPr/>
              <p:nvPr/>
            </p:nvSpPr>
            <p:spPr>
              <a:xfrm>
                <a:off x="1776662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Right Arrow 49">
                <a:extLst>
                  <a:ext uri="{FF2B5EF4-FFF2-40B4-BE49-F238E27FC236}">
                    <a16:creationId xmlns:a16="http://schemas.microsoft.com/office/drawing/2014/main" id="{7D9299D5-FBFD-BBD3-7945-2B6FABBC4D75}"/>
                  </a:ext>
                </a:extLst>
              </p:cNvPr>
              <p:cNvSpPr/>
              <p:nvPr/>
            </p:nvSpPr>
            <p:spPr>
              <a:xfrm>
                <a:off x="2827946" y="-785014"/>
                <a:ext cx="232417" cy="226521"/>
              </a:xfrm>
              <a:prstGeom prst="rightArrow">
                <a:avLst/>
              </a:prstGeom>
              <a:solidFill>
                <a:srgbClr val="36363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pic>
        <p:nvPicPr>
          <p:cNvPr id="51" name="Logo">
            <a:extLst>
              <a:ext uri="{FF2B5EF4-FFF2-40B4-BE49-F238E27FC236}">
                <a16:creationId xmlns:a16="http://schemas.microsoft.com/office/drawing/2014/main" id="{6A642878-E2A0-E781-5831-86E19EEC4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781" y="6237802"/>
            <a:ext cx="2526662" cy="5019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B8B4A8A-401D-7592-AF6B-D1D1FDBA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3844627"/>
            <a:ext cx="2249718" cy="1996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4AE1A4-89F7-BF3F-9C09-B1C6F08E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697045"/>
            <a:ext cx="2249718" cy="1996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Google Shape;199;p3"/>
          <p:cNvSpPr txBox="1">
            <a:spLocks noGrp="1"/>
          </p:cNvSpPr>
          <p:nvPr>
            <p:ph type="title"/>
          </p:nvPr>
        </p:nvSpPr>
        <p:spPr>
          <a:xfrm>
            <a:off x="-1" y="751072"/>
            <a:ext cx="12192000" cy="630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3000"/>
              <a:buFont typeface="Arial"/>
              <a:buNone/>
            </a:pPr>
            <a:r>
              <a:rPr lang="en-GB" sz="35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Geirfa</a:t>
            </a:r>
            <a:r>
              <a:rPr lang="en-GB" sz="3500" b="1" i="0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3500" b="1" i="0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Bwysig</a:t>
            </a:r>
            <a:endParaRPr sz="3500" b="1" i="0" u="none" strike="noStrike" cap="none" dirty="0">
              <a:solidFill>
                <a:srgbClr val="3636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D508A7-16F8-19D7-2884-27774CDE5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592" y="1905129"/>
            <a:ext cx="1172869" cy="12149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C8E9A3-4695-3027-803F-491B7697B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793" y="3974845"/>
            <a:ext cx="1236734" cy="12248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931CC8-4BD1-2404-405C-66C6D73C732B}"/>
              </a:ext>
            </a:extLst>
          </p:cNvPr>
          <p:cNvSpPr txBox="1"/>
          <p:nvPr/>
        </p:nvSpPr>
        <p:spPr>
          <a:xfrm>
            <a:off x="1219154" y="3149941"/>
            <a:ext cx="2259895" cy="413108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Twyll</a:t>
            </a:r>
            <a:endParaRPr lang="en-GB" sz="2500" dirty="0">
              <a:solidFill>
                <a:srgbClr val="363636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925CA-32F8-C6D7-A799-28F0AFE0CF39}"/>
              </a:ext>
            </a:extLst>
          </p:cNvPr>
          <p:cNvSpPr txBox="1"/>
          <p:nvPr/>
        </p:nvSpPr>
        <p:spPr>
          <a:xfrm>
            <a:off x="1229331" y="5272754"/>
            <a:ext cx="2249718" cy="553273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u="none" strike="noStrike" cap="none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Sgam</a:t>
            </a:r>
            <a:endParaRPr lang="en-GB" sz="2500" dirty="0">
              <a:solidFill>
                <a:srgbClr val="363636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FF7999-8F68-7858-43F5-CC3C4DD0AC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697045"/>
            <a:ext cx="9728229" cy="1996449"/>
          </a:xfrm>
          <a:prstGeom prst="rect">
            <a:avLst/>
          </a:prstGeom>
          <a:noFill/>
          <a:ln w="28575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95BA39B-8FBD-8A4B-F74E-BF06D3BF2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66349" y="1697045"/>
            <a:ext cx="0" cy="1996449"/>
          </a:xfrm>
          <a:prstGeom prst="line">
            <a:avLst/>
          </a:prstGeom>
          <a:ln w="28575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98A2CD6-8765-864D-C054-A25D08BC0574}"/>
              </a:ext>
            </a:extLst>
          </p:cNvPr>
          <p:cNvSpPr txBox="1"/>
          <p:nvPr/>
        </p:nvSpPr>
        <p:spPr>
          <a:xfrm>
            <a:off x="3732451" y="2288167"/>
            <a:ext cx="69355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Twyll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defnyddio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celwydd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neu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driciau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gymryd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mewn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ffordd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</a:t>
            </a:r>
            <a:r>
              <a:rPr lang="en-GB" sz="2500" dirty="0" err="1">
                <a:solidFill>
                  <a:srgbClr val="363636"/>
                </a:solidFill>
              </a:rPr>
              <a:t>dd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erbyn</a:t>
            </a:r>
            <a:r>
              <a:rPr lang="en-GB" sz="2500" dirty="0">
                <a:solidFill>
                  <a:srgbClr val="363636"/>
                </a:solidFill>
              </a:rPr>
              <a:t> y </a:t>
            </a:r>
            <a:r>
              <a:rPr lang="en-GB" sz="2500" dirty="0" err="1">
                <a:solidFill>
                  <a:srgbClr val="363636"/>
                </a:solidFill>
              </a:rPr>
              <a:t>gyfraith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en-GB" sz="25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E9916CE-59DF-0B3E-A428-625E4FC3CF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3830645"/>
            <a:ext cx="9728229" cy="1996449"/>
          </a:xfrm>
          <a:prstGeom prst="rect">
            <a:avLst/>
          </a:prstGeom>
          <a:noFill/>
          <a:ln w="28575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AA5E0D7-6A29-9AAF-26DF-40B3FF3B7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66349" y="3830645"/>
            <a:ext cx="0" cy="1996449"/>
          </a:xfrm>
          <a:prstGeom prst="line">
            <a:avLst/>
          </a:prstGeom>
          <a:ln w="28575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D0BE92D-DCA0-E869-5D65-1D8E966A405C}"/>
              </a:ext>
            </a:extLst>
          </p:cNvPr>
          <p:cNvSpPr txBox="1"/>
          <p:nvPr/>
        </p:nvSpPr>
        <p:spPr>
          <a:xfrm>
            <a:off x="3601851" y="3964566"/>
            <a:ext cx="6876356" cy="16491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44000" lvl="0">
              <a:buClr>
                <a:srgbClr val="363636"/>
              </a:buClr>
              <a:buSzPts val="1700"/>
            </a:pPr>
            <a:r>
              <a:rPr lang="en-GB" sz="2400" b="1" dirty="0" err="1">
                <a:solidFill>
                  <a:srgbClr val="363636"/>
                </a:solidFill>
                <a:sym typeface="Arial"/>
              </a:rPr>
              <a:t>Sgam</a:t>
            </a:r>
            <a:r>
              <a:rPr lang="en-GB" sz="2400" b="0" dirty="0">
                <a:solidFill>
                  <a:srgbClr val="363636"/>
                </a:solidFill>
                <a:sym typeface="Arial"/>
              </a:rPr>
              <a:t>: </a:t>
            </a:r>
            <a:r>
              <a:rPr lang="en-GB" sz="2400" dirty="0">
                <a:solidFill>
                  <a:srgbClr val="363636"/>
                </a:solidFill>
              </a:rPr>
              <a:t>pan </a:t>
            </a:r>
            <a:r>
              <a:rPr lang="en-GB" sz="2400" dirty="0" err="1">
                <a:solidFill>
                  <a:srgbClr val="363636"/>
                </a:solidFill>
              </a:rPr>
              <a:t>fydd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troseddwr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twyllo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rhywun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roi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arian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iddo</a:t>
            </a:r>
            <a:r>
              <a:rPr lang="en-GB" sz="2400" dirty="0">
                <a:solidFill>
                  <a:srgbClr val="363636"/>
                </a:solidFill>
              </a:rPr>
              <a:t>. Mae </a:t>
            </a:r>
            <a:r>
              <a:rPr lang="en-GB" sz="2400" dirty="0" err="1">
                <a:solidFill>
                  <a:srgbClr val="363636"/>
                </a:solidFill>
              </a:rPr>
              <a:t>troseddwyr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aml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defnyddio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cyfryngau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cymdeithasol</a:t>
            </a:r>
            <a:r>
              <a:rPr lang="en-GB" sz="2400" dirty="0">
                <a:solidFill>
                  <a:srgbClr val="363636"/>
                </a:solidFill>
              </a:rPr>
              <a:t>, </a:t>
            </a:r>
            <a:r>
              <a:rPr lang="en-GB" sz="2400" dirty="0" err="1">
                <a:solidFill>
                  <a:srgbClr val="363636"/>
                </a:solidFill>
              </a:rPr>
              <a:t>fel</a:t>
            </a:r>
            <a:r>
              <a:rPr lang="en-GB" sz="2400" dirty="0">
                <a:solidFill>
                  <a:srgbClr val="363636"/>
                </a:solidFill>
              </a:rPr>
              <a:t> WhatsApp neu Snapchat, </a:t>
            </a:r>
            <a:r>
              <a:rPr lang="en-GB" sz="2400" dirty="0" err="1">
                <a:solidFill>
                  <a:srgbClr val="363636"/>
                </a:solidFill>
              </a:rPr>
              <a:t>yn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ogystal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â'r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ffôn</a:t>
            </a:r>
            <a:r>
              <a:rPr lang="en-GB" sz="2400" dirty="0">
                <a:solidFill>
                  <a:srgbClr val="363636"/>
                </a:solidFill>
              </a:rPr>
              <a:t> </a:t>
            </a:r>
            <a:r>
              <a:rPr lang="en-GB" sz="2400" dirty="0" err="1">
                <a:solidFill>
                  <a:srgbClr val="363636"/>
                </a:solidFill>
              </a:rPr>
              <a:t>neu’r</a:t>
            </a:r>
            <a:r>
              <a:rPr lang="en-GB" sz="2400" dirty="0">
                <a:solidFill>
                  <a:srgbClr val="363636"/>
                </a:solidFill>
              </a:rPr>
              <a:t> we.</a:t>
            </a:r>
            <a:endParaRPr lang="en-GB" sz="2400" dirty="0"/>
          </a:p>
        </p:txBody>
      </p:sp>
      <p:sp>
        <p:nvSpPr>
          <p:cNvPr id="5" name="Google Shape;227;p4">
            <a:extLst>
              <a:ext uri="{FF2B5EF4-FFF2-40B4-BE49-F238E27FC236}">
                <a16:creationId xmlns:a16="http://schemas.microsoft.com/office/drawing/2014/main" id="{7120A526-F5B4-2F75-F2DA-31F9C5470AE7}"/>
              </a:ext>
            </a:extLst>
          </p:cNvPr>
          <p:cNvSpPr txBox="1">
            <a:spLocks/>
          </p:cNvSpPr>
          <p:nvPr/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dirty="0">
                <a:solidFill>
                  <a:schemeClr val="lt1"/>
                </a:solidFill>
              </a:rPr>
              <a:t>Slide 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3" grpId="0"/>
      <p:bldP spid="14" grpId="0"/>
      <p:bldP spid="18" grpId="0" animBg="1"/>
      <p:bldP spid="24" grpId="0"/>
      <p:bldP spid="25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C79607A-3B86-7F1E-9938-7EBA1C87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27350" y="2279214"/>
            <a:ext cx="9737300" cy="1998043"/>
            <a:chOff x="1220260" y="1292078"/>
            <a:chExt cx="9737300" cy="199804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A9E6FD-2C2C-CDE4-99FA-455253655EA6}"/>
                </a:ext>
              </a:extLst>
            </p:cNvPr>
            <p:cNvSpPr/>
            <p:nvPr/>
          </p:nvSpPr>
          <p:spPr>
            <a:xfrm>
              <a:off x="1220652" y="1292078"/>
              <a:ext cx="2249718" cy="1996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3B3E027-1147-28D7-6A34-85509008205D}"/>
                </a:ext>
              </a:extLst>
            </p:cNvPr>
            <p:cNvSpPr txBox="1"/>
            <p:nvPr/>
          </p:nvSpPr>
          <p:spPr>
            <a:xfrm>
              <a:off x="1220260" y="2746568"/>
              <a:ext cx="2259895" cy="413108"/>
            </a:xfrm>
            <a:prstGeom prst="rect">
              <a:avLst/>
            </a:prstGeom>
            <a:noFill/>
          </p:spPr>
          <p:txBody>
            <a:bodyPr wrap="square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 u="none" strike="noStrike" cap="none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Trosedd</a:t>
              </a:r>
              <a:endParaRPr lang="en-GB" sz="2500" dirty="0">
                <a:solidFill>
                  <a:srgbClr val="363636"/>
                </a:solidFill>
              </a:endParaRPr>
            </a:p>
          </p:txBody>
        </p:sp>
        <p:pic>
          <p:nvPicPr>
            <p:cNvPr id="22" name="Picture 21" descr="A cartoon of a hand coming out of a window&#10;&#10;Description automatically generated">
              <a:extLst>
                <a:ext uri="{FF2B5EF4-FFF2-40B4-BE49-F238E27FC236}">
                  <a16:creationId xmlns:a16="http://schemas.microsoft.com/office/drawing/2014/main" id="{D042052F-07A1-D4B5-2D1B-38EB46605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1124" y="1580646"/>
              <a:ext cx="1237631" cy="1226293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522E356-3503-04F8-90BC-78163479428D}"/>
                </a:ext>
              </a:extLst>
            </p:cNvPr>
            <p:cNvSpPr/>
            <p:nvPr/>
          </p:nvSpPr>
          <p:spPr>
            <a:xfrm>
              <a:off x="1229331" y="1293672"/>
              <a:ext cx="9728229" cy="1996449"/>
            </a:xfrm>
            <a:prstGeom prst="rect">
              <a:avLst/>
            </a:prstGeom>
            <a:noFill/>
            <a:ln w="28575">
              <a:solidFill>
                <a:srgbClr val="36363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C2016E3-36EF-A16A-6F0E-20C2C0F0DEA1}"/>
                </a:ext>
              </a:extLst>
            </p:cNvPr>
            <p:cNvCxnSpPr>
              <a:cxnSpLocks/>
            </p:cNvCxnSpPr>
            <p:nvPr/>
          </p:nvCxnSpPr>
          <p:spPr>
            <a:xfrm>
              <a:off x="3466349" y="1293672"/>
              <a:ext cx="0" cy="1996449"/>
            </a:xfrm>
            <a:prstGeom prst="line">
              <a:avLst/>
            </a:prstGeom>
            <a:ln w="28575">
              <a:solidFill>
                <a:srgbClr val="3636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4E3D630-8F79-73B8-1D8A-F96D484788DA}"/>
                </a:ext>
              </a:extLst>
            </p:cNvPr>
            <p:cNvSpPr txBox="1"/>
            <p:nvPr/>
          </p:nvSpPr>
          <p:spPr>
            <a:xfrm>
              <a:off x="3690548" y="1859415"/>
              <a:ext cx="650141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3636"/>
                </a:buClr>
                <a:buSzPts val="1700"/>
                <a:buFont typeface="Arial"/>
                <a:buNone/>
              </a:pPr>
              <a:r>
                <a:rPr lang="en-GB" sz="2500" b="1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Trosedd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: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rhywbeth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mae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person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ei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wneud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sydd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yn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erbyn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 y </a:t>
              </a:r>
              <a:r>
                <a:rPr lang="en-GB" sz="2500" b="0" dirty="0" err="1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gyfraith</a:t>
              </a:r>
              <a:r>
                <a:rPr lang="en-GB" sz="2500" b="0" dirty="0">
                  <a:solidFill>
                    <a:srgbClr val="363636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lang="en-GB" sz="2500" dirty="0"/>
            </a:p>
          </p:txBody>
        </p:sp>
      </p:grp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4743D864-11B6-53AE-1D3C-BD411FF9550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6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4187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220A843-09ED-E4EB-5526-18ED99969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27350" y="3698995"/>
            <a:ext cx="9737300" cy="2000526"/>
            <a:chOff x="1220260" y="3740558"/>
            <a:chExt cx="9737300" cy="20005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D5A2A12-6907-47F6-6125-39C2B36D3F98}"/>
                </a:ext>
              </a:extLst>
            </p:cNvPr>
            <p:cNvSpPr/>
            <p:nvPr/>
          </p:nvSpPr>
          <p:spPr>
            <a:xfrm>
              <a:off x="1220651" y="3740558"/>
              <a:ext cx="2249718" cy="1996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9F658DA-AF86-0BE6-CCCF-DF98973608A3}"/>
                </a:ext>
              </a:extLst>
            </p:cNvPr>
            <p:cNvGrpSpPr/>
            <p:nvPr/>
          </p:nvGrpSpPr>
          <p:grpSpPr>
            <a:xfrm>
              <a:off x="1220260" y="3744635"/>
              <a:ext cx="9737300" cy="1996449"/>
              <a:chOff x="1220260" y="3744635"/>
              <a:chExt cx="9737300" cy="199644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A033CCE-E0D5-7A5D-F670-1762E58A1E6B}"/>
                  </a:ext>
                </a:extLst>
              </p:cNvPr>
              <p:cNvSpPr txBox="1"/>
              <p:nvPr/>
            </p:nvSpPr>
            <p:spPr>
              <a:xfrm>
                <a:off x="1220260" y="5204654"/>
                <a:ext cx="2259895" cy="413108"/>
              </a:xfrm>
              <a:prstGeom prst="rect">
                <a:avLst/>
              </a:prstGeom>
              <a:noFill/>
            </p:spPr>
            <p:txBody>
              <a:bodyPr wrap="square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b="1" dirty="0" err="1">
                    <a:solidFill>
                      <a:srgbClr val="363636"/>
                    </a:solidFill>
                  </a:rPr>
                  <a:t>Anghyfreithlon</a:t>
                </a:r>
                <a:endParaRPr lang="en-GB" sz="2000" dirty="0">
                  <a:solidFill>
                    <a:srgbClr val="363636"/>
                  </a:solidFill>
                </a:endParaRPr>
              </a:p>
            </p:txBody>
          </p:sp>
          <p:pic>
            <p:nvPicPr>
              <p:cNvPr id="21" name="Picture 20" descr="A cartoon of a judge with a red ribbon&#10;&#10;Description automatically generated">
                <a:extLst>
                  <a:ext uri="{FF2B5EF4-FFF2-40B4-BE49-F238E27FC236}">
                    <a16:creationId xmlns:a16="http://schemas.microsoft.com/office/drawing/2014/main" id="{CECAE82E-3166-76E3-5494-2A0BF97B9A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73167" y="3935938"/>
                <a:ext cx="1140763" cy="1295570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9CAB9785-129D-5DE5-D2C0-B4DE30C7B0C8}"/>
                  </a:ext>
                </a:extLst>
              </p:cNvPr>
              <p:cNvSpPr/>
              <p:nvPr/>
            </p:nvSpPr>
            <p:spPr>
              <a:xfrm>
                <a:off x="1229331" y="3744635"/>
                <a:ext cx="9728229" cy="1996449"/>
              </a:xfrm>
              <a:prstGeom prst="rect">
                <a:avLst/>
              </a:prstGeom>
              <a:noFill/>
              <a:ln w="28575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B331FB6-A748-3C65-C8CF-3C811C689C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6349" y="3744635"/>
                <a:ext cx="0" cy="1996449"/>
              </a:xfrm>
              <a:prstGeom prst="line">
                <a:avLst/>
              </a:prstGeom>
              <a:ln w="28575">
                <a:solidFill>
                  <a:srgbClr val="3636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B4F1A57-9E60-4E64-E0BE-4271C22DF471}"/>
                  </a:ext>
                </a:extLst>
              </p:cNvPr>
              <p:cNvSpPr txBox="1"/>
              <p:nvPr/>
            </p:nvSpPr>
            <p:spPr>
              <a:xfrm>
                <a:off x="3799276" y="4500255"/>
                <a:ext cx="5499904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14400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63636"/>
                  </a:buClr>
                  <a:buSzPts val="1700"/>
                  <a:buFont typeface="Arial"/>
                  <a:buNone/>
                </a:pPr>
                <a:r>
                  <a:rPr lang="en-GB" sz="2500" b="1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Anghyfreithlon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: </a:t>
                </a:r>
                <a:r>
                  <a:rPr lang="en-GB" sz="2500" b="0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yn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 </a:t>
                </a:r>
                <a:r>
                  <a:rPr lang="en-GB" sz="2500" b="0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erbyn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 y </a:t>
                </a:r>
                <a:r>
                  <a:rPr lang="en-GB" sz="2500" b="0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gyfraith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.</a:t>
                </a:r>
                <a:endParaRPr lang="en-GB" sz="2500" dirty="0"/>
              </a:p>
            </p:txBody>
          </p:sp>
        </p:grpSp>
      </p:grpSp>
      <p:sp>
        <p:nvSpPr>
          <p:cNvPr id="2" name="Google Shape;227;p4">
            <a:extLst>
              <a:ext uri="{FF2B5EF4-FFF2-40B4-BE49-F238E27FC236}">
                <a16:creationId xmlns:a16="http://schemas.microsoft.com/office/drawing/2014/main" id="{198D8AEE-8079-7772-9434-1A27A675F33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7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1EE5AC-C681-92DE-8B06-B36E54171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36421" y="1164283"/>
            <a:ext cx="9737300" cy="1998044"/>
            <a:chOff x="1220260" y="3572290"/>
            <a:chExt cx="9737300" cy="199804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C91AFB7-DB39-12B5-65E3-143ED47ED34E}"/>
                </a:ext>
              </a:extLst>
            </p:cNvPr>
            <p:cNvSpPr/>
            <p:nvPr/>
          </p:nvSpPr>
          <p:spPr>
            <a:xfrm>
              <a:off x="1220652" y="3573884"/>
              <a:ext cx="2249718" cy="19964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5C7B975-BC02-1F4C-3035-4B5635CA3ABF}"/>
                </a:ext>
              </a:extLst>
            </p:cNvPr>
            <p:cNvGrpSpPr/>
            <p:nvPr/>
          </p:nvGrpSpPr>
          <p:grpSpPr>
            <a:xfrm>
              <a:off x="1220260" y="3572290"/>
              <a:ext cx="9737300" cy="1998044"/>
              <a:chOff x="1220260" y="3572290"/>
              <a:chExt cx="9737300" cy="1998044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FB6A49C-4E94-3F82-B5E4-68D818F5DC86}"/>
                  </a:ext>
                </a:extLst>
              </p:cNvPr>
              <p:cNvSpPr txBox="1"/>
              <p:nvPr/>
            </p:nvSpPr>
            <p:spPr>
              <a:xfrm>
                <a:off x="1220260" y="5018714"/>
                <a:ext cx="2259895" cy="413108"/>
              </a:xfrm>
              <a:prstGeom prst="rect">
                <a:avLst/>
              </a:prstGeom>
              <a:noFill/>
            </p:spPr>
            <p:txBody>
              <a:bodyPr wrap="square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500" b="1" u="none" strike="noStrike" cap="none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Trosglwyddo</a:t>
                </a:r>
                <a:endParaRPr lang="en-GB" sz="2500" dirty="0">
                  <a:solidFill>
                    <a:srgbClr val="363636"/>
                  </a:solidFill>
                </a:endParaRPr>
              </a:p>
            </p:txBody>
          </p:sp>
          <p:pic>
            <p:nvPicPr>
              <p:cNvPr id="17" name="Picture 16" descr="A hand holding a green piece of paper&#10;&#10;Description automatically generated">
                <a:extLst>
                  <a:ext uri="{FF2B5EF4-FFF2-40B4-BE49-F238E27FC236}">
                    <a16:creationId xmlns:a16="http://schemas.microsoft.com/office/drawing/2014/main" id="{3D8B3139-41C1-D5BE-A244-B7D3E7FAF7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85939" y="3572290"/>
                <a:ext cx="1635912" cy="1619339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389F98B-36B4-722E-2EB1-4E2A1971B401}"/>
                  </a:ext>
                </a:extLst>
              </p:cNvPr>
              <p:cNvSpPr/>
              <p:nvPr/>
            </p:nvSpPr>
            <p:spPr>
              <a:xfrm>
                <a:off x="1229331" y="3573885"/>
                <a:ext cx="9728229" cy="1996449"/>
              </a:xfrm>
              <a:prstGeom prst="rect">
                <a:avLst/>
              </a:prstGeom>
              <a:noFill/>
              <a:ln w="28575">
                <a:solidFill>
                  <a:srgbClr val="36363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B437F17-D666-7487-87F9-535E7E3E6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6349" y="3573885"/>
                <a:ext cx="0" cy="1996449"/>
              </a:xfrm>
              <a:prstGeom prst="line">
                <a:avLst/>
              </a:prstGeom>
              <a:ln w="28575">
                <a:solidFill>
                  <a:srgbClr val="36363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35FE003-6456-5325-2C7D-725C3FC62237}"/>
                  </a:ext>
                </a:extLst>
              </p:cNvPr>
              <p:cNvSpPr txBox="1"/>
              <p:nvPr/>
            </p:nvSpPr>
            <p:spPr>
              <a:xfrm>
                <a:off x="3710848" y="4156940"/>
                <a:ext cx="6367654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4400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63636"/>
                  </a:buClr>
                  <a:buSzPts val="1700"/>
                  <a:buFont typeface="Arial"/>
                  <a:buNone/>
                </a:pPr>
                <a:r>
                  <a:rPr lang="en-GB" sz="2500" b="1" dirty="0" err="1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Trosglwyddo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: </a:t>
                </a:r>
                <a:r>
                  <a:rPr lang="it-IT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symud o un person neu le i un arall</a:t>
                </a:r>
                <a:r>
                  <a:rPr lang="en-GB" sz="2500" b="0" dirty="0">
                    <a:solidFill>
                      <a:srgbClr val="363636"/>
                    </a:solidFill>
                    <a:latin typeface="Arial"/>
                    <a:ea typeface="Arial"/>
                    <a:cs typeface="Arial"/>
                    <a:sym typeface="Arial"/>
                  </a:rPr>
                  <a:t>.</a:t>
                </a:r>
                <a:endParaRPr lang="en-GB" sz="25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498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27;p4">
            <a:extLst>
              <a:ext uri="{FF2B5EF4-FFF2-40B4-BE49-F238E27FC236}">
                <a16:creationId xmlns:a16="http://schemas.microsoft.com/office/drawing/2014/main" id="{5C46635C-5EAE-9457-4B21-F20102C3F2D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Slide 8</a:t>
            </a:r>
            <a:endParaRPr kumimoji="0" lang="en-GB" sz="60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0929A4-435E-075D-849D-A725620E3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476551"/>
            <a:ext cx="2237018" cy="2510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613A2C-7D8C-0CA6-D937-21C480FC223B}"/>
              </a:ext>
            </a:extLst>
          </p:cNvPr>
          <p:cNvSpPr txBox="1"/>
          <p:nvPr/>
        </p:nvSpPr>
        <p:spPr>
          <a:xfrm>
            <a:off x="3601850" y="1901093"/>
            <a:ext cx="7066150" cy="208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1700"/>
              <a:buFont typeface="Arial"/>
              <a:buNone/>
            </a:pPr>
            <a:r>
              <a:rPr lang="en-GB" sz="2500" b="1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 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rhywun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sy'n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derbyn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sydd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wedi'i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ddwyn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i'w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banc ac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yn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ei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drosglwyddo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gyfrif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arall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gadw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rhywfaint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o'r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arian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i'w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500" b="0" dirty="0" err="1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hun</a:t>
            </a:r>
            <a:r>
              <a:rPr lang="en-GB" sz="2500" b="0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144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3636"/>
              </a:buClr>
              <a:buSzPts val="1700"/>
              <a:buFont typeface="Arial"/>
              <a:buNone/>
            </a:pPr>
            <a:endParaRPr lang="en-GB" sz="2500" dirty="0"/>
          </a:p>
        </p:txBody>
      </p:sp>
      <p:sp>
        <p:nvSpPr>
          <p:cNvPr id="2" name="Google Shape;198;p3">
            <a:extLst>
              <a:ext uri="{FF2B5EF4-FFF2-40B4-BE49-F238E27FC236}">
                <a16:creationId xmlns:a16="http://schemas.microsoft.com/office/drawing/2014/main" id="{690CA2AD-4AA0-1E02-AB50-6253EACCC041}"/>
              </a:ext>
            </a:extLst>
          </p:cNvPr>
          <p:cNvSpPr txBox="1"/>
          <p:nvPr/>
        </p:nvSpPr>
        <p:spPr>
          <a:xfrm>
            <a:off x="1109497" y="4708710"/>
            <a:ext cx="9791262" cy="97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b="1" dirty="0">
                <a:solidFill>
                  <a:srgbClr val="363636"/>
                </a:solidFill>
              </a:rPr>
              <a:t>Mae bod </a:t>
            </a:r>
            <a:r>
              <a:rPr lang="en-GB" sz="2500" b="1" dirty="0" err="1">
                <a:solidFill>
                  <a:srgbClr val="363636"/>
                </a:solidFill>
              </a:rPr>
              <a:t>yn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ful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arian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anghyfreithlon</a:t>
            </a:r>
            <a:r>
              <a:rPr lang="en-GB" sz="2500" b="1" dirty="0">
                <a:solidFill>
                  <a:srgbClr val="363636"/>
                </a:solidFill>
              </a:rPr>
              <a:t>. </a:t>
            </a:r>
            <a:r>
              <a:rPr lang="en-GB" sz="2500" b="1" dirty="0" err="1">
                <a:solidFill>
                  <a:srgbClr val="363636"/>
                </a:solidFill>
              </a:rPr>
              <a:t>Byddwn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ni’n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cael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gwybod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mwy</a:t>
            </a:r>
            <a:r>
              <a:rPr lang="en-GB" sz="2500" b="1" dirty="0">
                <a:solidFill>
                  <a:srgbClr val="363636"/>
                </a:solidFill>
              </a:rPr>
              <a:t> am </a:t>
            </a:r>
            <a:r>
              <a:rPr lang="en-GB" sz="2500" b="1" dirty="0" err="1">
                <a:solidFill>
                  <a:srgbClr val="363636"/>
                </a:solidFill>
              </a:rPr>
              <a:t>fulod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arian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yn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ystod</a:t>
            </a:r>
            <a:r>
              <a:rPr lang="en-GB" sz="2500" b="1" dirty="0">
                <a:solidFill>
                  <a:srgbClr val="363636"/>
                </a:solidFill>
              </a:rPr>
              <a:t> y </a:t>
            </a:r>
            <a:r>
              <a:rPr lang="en-GB" sz="2500" b="1" dirty="0" err="1">
                <a:solidFill>
                  <a:srgbClr val="363636"/>
                </a:solidFill>
              </a:rPr>
              <a:t>wers</a:t>
            </a:r>
            <a:r>
              <a:rPr lang="en-GB" sz="2500" b="1" dirty="0">
                <a:solidFill>
                  <a:srgbClr val="363636"/>
                </a:solidFill>
              </a:rPr>
              <a:t> </a:t>
            </a:r>
            <a:r>
              <a:rPr lang="en-GB" sz="2500" b="1" dirty="0" err="1">
                <a:solidFill>
                  <a:srgbClr val="363636"/>
                </a:solidFill>
              </a:rPr>
              <a:t>yma</a:t>
            </a:r>
            <a:r>
              <a:rPr lang="en-GB" sz="2500" b="1" dirty="0">
                <a:solidFill>
                  <a:srgbClr val="363636"/>
                </a:solidFill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4B8A3B-0C58-5751-AA03-1A5F64D2F5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20260" y="3022955"/>
            <a:ext cx="2259895" cy="819250"/>
          </a:xfrm>
          <a:prstGeom prst="rect">
            <a:avLst/>
          </a:prstGeom>
          <a:noFill/>
        </p:spPr>
        <p:txBody>
          <a:bodyPr wrap="square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u="none" strike="noStrike" cap="none" dirty="0">
                <a:solidFill>
                  <a:srgbClr val="363636"/>
                </a:solidFill>
                <a:latin typeface="Arial"/>
                <a:ea typeface="Arial"/>
                <a:cs typeface="Arial"/>
                <a:sym typeface="Arial"/>
              </a:rPr>
              <a:t>Mul Arian</a:t>
            </a:r>
            <a:endParaRPr lang="en-GB" sz="2500" dirty="0">
              <a:solidFill>
                <a:srgbClr val="363636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A1A6AA-461B-EE08-BDC2-53DF16683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9331" y="1476551"/>
            <a:ext cx="9728229" cy="2510574"/>
          </a:xfrm>
          <a:prstGeom prst="rect">
            <a:avLst/>
          </a:prstGeom>
          <a:noFill/>
          <a:ln w="28575">
            <a:solidFill>
              <a:srgbClr val="36363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CB7981E-13DA-54FF-4559-6EA189492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66349" y="1476551"/>
            <a:ext cx="0" cy="2510574"/>
          </a:xfrm>
          <a:prstGeom prst="line">
            <a:avLst/>
          </a:prstGeom>
          <a:ln w="28575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6A61E4-6E11-3106-8C74-3DE179F84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434339" y="2032405"/>
            <a:ext cx="1831735" cy="613761"/>
            <a:chOff x="924459" y="-1244571"/>
            <a:chExt cx="2672929" cy="895621"/>
          </a:xfrm>
        </p:grpSpPr>
        <p:pic>
          <p:nvPicPr>
            <p:cNvPr id="25" name="Picture 24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A1D5C025-6CF3-133D-CEF4-D541BA4F5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9330" y="-1184198"/>
              <a:ext cx="852203" cy="774877"/>
            </a:xfrm>
            <a:prstGeom prst="rect">
              <a:avLst/>
            </a:prstGeom>
          </p:spPr>
        </p:pic>
        <p:pic>
          <p:nvPicPr>
            <p:cNvPr id="20" name="Picture 19" descr="A person carrying a money&#10;&#10;Description automatically generated">
              <a:extLst>
                <a:ext uri="{FF2B5EF4-FFF2-40B4-BE49-F238E27FC236}">
                  <a16:creationId xmlns:a16="http://schemas.microsoft.com/office/drawing/2014/main" id="{4BEBFEB4-3CC1-8215-B9F2-19D1CD7A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19113" y="-1244571"/>
              <a:ext cx="578275" cy="895621"/>
            </a:xfrm>
            <a:prstGeom prst="rect">
              <a:avLst/>
            </a:prstGeom>
          </p:spPr>
        </p:pic>
        <p:pic>
          <p:nvPicPr>
            <p:cNvPr id="26" name="Picture 25" descr="A stack of money and coins&#10;&#10;Description automatically generated">
              <a:extLst>
                <a:ext uri="{FF2B5EF4-FFF2-40B4-BE49-F238E27FC236}">
                  <a16:creationId xmlns:a16="http://schemas.microsoft.com/office/drawing/2014/main" id="{5CAED170-D8E4-CD05-0665-AFC90581C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4459" y="-1184198"/>
              <a:ext cx="852203" cy="774877"/>
            </a:xfrm>
            <a:prstGeom prst="rect">
              <a:avLst/>
            </a:prstGeom>
          </p:spPr>
        </p:pic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id="{330F40A8-8DCB-A870-7428-51C106B9A7E5}"/>
                </a:ext>
              </a:extLst>
            </p:cNvPr>
            <p:cNvSpPr/>
            <p:nvPr/>
          </p:nvSpPr>
          <p:spPr>
            <a:xfrm>
              <a:off x="1776662" y="-785014"/>
              <a:ext cx="232417" cy="226521"/>
            </a:xfrm>
            <a:prstGeom prst="rightArrow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ight Arrow 29">
              <a:extLst>
                <a:ext uri="{FF2B5EF4-FFF2-40B4-BE49-F238E27FC236}">
                  <a16:creationId xmlns:a16="http://schemas.microsoft.com/office/drawing/2014/main" id="{5D419A75-6883-7511-47EB-44A2F35B7808}"/>
                </a:ext>
              </a:extLst>
            </p:cNvPr>
            <p:cNvSpPr/>
            <p:nvPr/>
          </p:nvSpPr>
          <p:spPr>
            <a:xfrm>
              <a:off x="2827946" y="-785014"/>
              <a:ext cx="232417" cy="226521"/>
            </a:xfrm>
            <a:prstGeom prst="rightArrow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587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81EE298-7F82-4CA5-BB11-8ABF4E2C6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8615" y="2622617"/>
            <a:ext cx="1569510" cy="156951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FBB570E-C6C3-2530-0CF0-4C19EFB01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616" y="845341"/>
            <a:ext cx="1569509" cy="15695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F58CDA2-99F4-BC73-5204-4DA013593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615" y="4386103"/>
            <a:ext cx="1569510" cy="1569510"/>
          </a:xfrm>
          <a:prstGeom prst="rect">
            <a:avLst/>
          </a:prstGeom>
        </p:spPr>
      </p:pic>
      <p:sp>
        <p:nvSpPr>
          <p:cNvPr id="227" name="Google Shape;227;p4"/>
          <p:cNvSpPr txBox="1">
            <a:spLocks noGrp="1"/>
          </p:cNvSpPr>
          <p:nvPr>
            <p:ph type="ctrTitle"/>
          </p:nvPr>
        </p:nvSpPr>
        <p:spPr>
          <a:xfrm>
            <a:off x="1524000" y="-212942"/>
            <a:ext cx="9144000" cy="212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 Black"/>
              <a:buNone/>
            </a:pPr>
            <a:r>
              <a:rPr lang="en-GB" sz="800" b="0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Slide 9</a:t>
            </a:r>
            <a:endParaRPr lang="en-GB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218;p4">
            <a:extLst>
              <a:ext uri="{FF2B5EF4-FFF2-40B4-BE49-F238E27FC236}">
                <a16:creationId xmlns:a16="http://schemas.microsoft.com/office/drawing/2014/main" id="{478A062C-AED1-9A02-0BE4-27D6254545A9}"/>
              </a:ext>
            </a:extLst>
          </p:cNvPr>
          <p:cNvSpPr txBox="1"/>
          <p:nvPr/>
        </p:nvSpPr>
        <p:spPr>
          <a:xfrm>
            <a:off x="5787229" y="1404903"/>
            <a:ext cx="6236570" cy="64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Ydych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poced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rheolaidd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6" name="Google Shape;218;p4">
            <a:extLst>
              <a:ext uri="{FF2B5EF4-FFF2-40B4-BE49-F238E27FC236}">
                <a16:creationId xmlns:a16="http://schemas.microsoft.com/office/drawing/2014/main" id="{6804A34A-AD2D-F6B1-CE27-F6AEFB60A856}"/>
              </a:ext>
            </a:extLst>
          </p:cNvPr>
          <p:cNvSpPr txBox="1"/>
          <p:nvPr/>
        </p:nvSpPr>
        <p:spPr>
          <a:xfrm>
            <a:off x="5787230" y="2980642"/>
            <a:ext cx="4880770" cy="1042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Ydych </a:t>
            </a:r>
            <a:r>
              <a:rPr lang="en-GB" sz="2500" dirty="0" err="1">
                <a:solidFill>
                  <a:srgbClr val="363636"/>
                </a:solidFill>
              </a:rPr>
              <a:t>chi’n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cael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eich</a:t>
            </a:r>
            <a:r>
              <a:rPr lang="en-GB" sz="2500" dirty="0">
                <a:solidFill>
                  <a:srgbClr val="363636"/>
                </a:solidFill>
              </a:rPr>
              <a:t> pen-</a:t>
            </a:r>
            <a:r>
              <a:rPr lang="en-GB" sz="2500" dirty="0" err="1">
                <a:solidFill>
                  <a:srgbClr val="363636"/>
                </a:solidFill>
              </a:rPr>
              <a:t>blwydd</a:t>
            </a:r>
            <a:r>
              <a:rPr lang="en-GB" sz="2500" dirty="0">
                <a:solidFill>
                  <a:srgbClr val="363636"/>
                </a:solidFill>
              </a:rPr>
              <a:t> neu </a:t>
            </a:r>
            <a:r>
              <a:rPr lang="en-GB" sz="2500" dirty="0" err="1">
                <a:solidFill>
                  <a:srgbClr val="363636"/>
                </a:solidFill>
              </a:rPr>
              <a:t>ddathliad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arall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</p:txBody>
      </p:sp>
      <p:sp>
        <p:nvSpPr>
          <p:cNvPr id="5" name="Google Shape;218;p4">
            <a:extLst>
              <a:ext uri="{FF2B5EF4-FFF2-40B4-BE49-F238E27FC236}">
                <a16:creationId xmlns:a16="http://schemas.microsoft.com/office/drawing/2014/main" id="{90FB6BD0-F1E9-92CE-EC54-66113F70590F}"/>
              </a:ext>
            </a:extLst>
          </p:cNvPr>
          <p:cNvSpPr txBox="1"/>
          <p:nvPr/>
        </p:nvSpPr>
        <p:spPr>
          <a:xfrm>
            <a:off x="5787229" y="4711382"/>
            <a:ext cx="5485718" cy="82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GB" sz="2500" dirty="0">
                <a:solidFill>
                  <a:srgbClr val="363636"/>
                </a:solidFill>
              </a:rPr>
              <a:t>Neu a </a:t>
            </a:r>
            <a:r>
              <a:rPr lang="en-GB" sz="2500" dirty="0" err="1">
                <a:solidFill>
                  <a:srgbClr val="363636"/>
                </a:solidFill>
              </a:rPr>
              <a:t>oes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oedolyn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dibynadwy’n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rhoi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arian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chi </a:t>
            </a:r>
            <a:r>
              <a:rPr lang="en-GB" sz="2500" dirty="0" err="1">
                <a:solidFill>
                  <a:srgbClr val="363636"/>
                </a:solidFill>
              </a:rPr>
              <a:t>i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fynd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i’r</a:t>
            </a:r>
            <a:r>
              <a:rPr lang="en-GB" sz="2500" dirty="0">
                <a:solidFill>
                  <a:srgbClr val="363636"/>
                </a:solidFill>
              </a:rPr>
              <a:t> </a:t>
            </a:r>
            <a:r>
              <a:rPr lang="en-GB" sz="2500" dirty="0" err="1">
                <a:solidFill>
                  <a:srgbClr val="363636"/>
                </a:solidFill>
              </a:rPr>
              <a:t>siop</a:t>
            </a:r>
            <a:r>
              <a:rPr lang="en-GB" sz="2500" dirty="0">
                <a:solidFill>
                  <a:srgbClr val="363636"/>
                </a:solidFill>
              </a:rPr>
              <a:t>?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36363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C15C1E-11C9-3F8F-9E1C-D1038B77B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9569" y="2205756"/>
            <a:ext cx="2403231" cy="2403231"/>
            <a:chOff x="4618892" y="-820615"/>
            <a:chExt cx="2867864" cy="286786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1F62FCC-014D-1EB2-998F-90CCAD03922D}"/>
                </a:ext>
              </a:extLst>
            </p:cNvPr>
            <p:cNvSpPr/>
            <p:nvPr/>
          </p:nvSpPr>
          <p:spPr>
            <a:xfrm>
              <a:off x="4618892" y="-820615"/>
              <a:ext cx="2867864" cy="28678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 descr="A cartoon of a person holding a money&#10;&#10;Description automatically generated">
              <a:extLst>
                <a:ext uri="{FF2B5EF4-FFF2-40B4-BE49-F238E27FC236}">
                  <a16:creationId xmlns:a16="http://schemas.microsoft.com/office/drawing/2014/main" id="{982DCC6C-35FF-1188-A85C-3C3AD4510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81954" y="-392155"/>
              <a:ext cx="1963615" cy="194466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5032c0-42ad-4999-9b7d-79d5daa5e954">
      <Terms xmlns="http://schemas.microsoft.com/office/infopath/2007/PartnerControls"/>
    </lcf76f155ced4ddcb4097134ff3c332f>
    <TaxCatchAll xmlns="3f8f7fc2-0396-4e52-84a5-0c6c9ac1d44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FBE6F14EAEEF49A8C54C3A89A11EB4" ma:contentTypeVersion="15" ma:contentTypeDescription="Create a new document." ma:contentTypeScope="" ma:versionID="62798f967d0580d26e01236f2d4a0f2f">
  <xsd:schema xmlns:xsd="http://www.w3.org/2001/XMLSchema" xmlns:xs="http://www.w3.org/2001/XMLSchema" xmlns:p="http://schemas.microsoft.com/office/2006/metadata/properties" xmlns:ns2="3f8f7fc2-0396-4e52-84a5-0c6c9ac1d441" xmlns:ns3="4e5032c0-42ad-4999-9b7d-79d5daa5e954" targetNamespace="http://schemas.microsoft.com/office/2006/metadata/properties" ma:root="true" ma:fieldsID="3c43b8b655552894331005efef9658b1" ns2:_="" ns3:_="">
    <xsd:import namespace="3f8f7fc2-0396-4e52-84a5-0c6c9ac1d441"/>
    <xsd:import namespace="4e5032c0-42ad-4999-9b7d-79d5daa5e95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8f7fc2-0396-4e52-84a5-0c6c9ac1d44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b37bb3ca-d045-4cc5-b562-cb521ebe695d}" ma:internalName="TaxCatchAll" ma:showField="CatchAllData" ma:web="3f8f7fc2-0396-4e52-84a5-0c6c9ac1d4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5032c0-42ad-4999-9b7d-79d5daa5e9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bd602f4-1c9c-412d-9e70-40d18f5ad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C4CFE9-A04A-4CD6-A563-433B07B1445C}">
  <ds:schemaRefs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4e5032c0-42ad-4999-9b7d-79d5daa5e954"/>
    <ds:schemaRef ds:uri="3f8f7fc2-0396-4e52-84a5-0c6c9ac1d441"/>
  </ds:schemaRefs>
</ds:datastoreItem>
</file>

<file path=customXml/itemProps2.xml><?xml version="1.0" encoding="utf-8"?>
<ds:datastoreItem xmlns:ds="http://schemas.openxmlformats.org/officeDocument/2006/customXml" ds:itemID="{7F4DF09C-40DA-4334-852B-1E3075E8DA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8f7fc2-0396-4e52-84a5-0c6c9ac1d441"/>
    <ds:schemaRef ds:uri="4e5032c0-42ad-4999-9b7d-79d5daa5e9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1CB411-3735-4910-A072-7C5758426B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4749</TotalTime>
  <Words>3455</Words>
  <Application>Microsoft Office PowerPoint</Application>
  <PresentationFormat>Widescreen</PresentationFormat>
  <Paragraphs>339</Paragraphs>
  <Slides>47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Arial Black</vt:lpstr>
      <vt:lpstr>Arial</vt:lpstr>
      <vt:lpstr>Calibri</vt:lpstr>
      <vt:lpstr>Office Theme</vt:lpstr>
      <vt:lpstr>Custom Design</vt:lpstr>
      <vt:lpstr>Mulod Arian</vt:lpstr>
      <vt:lpstr>ABCh</vt:lpstr>
      <vt:lpstr>Dewch i ni atgoffa ein hunain  am ein rheolau diogelwch ar-lein</vt:lpstr>
      <vt:lpstr>Slide 4</vt:lpstr>
      <vt:lpstr>Geirfa Bwysig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Stori Malini</vt:lpstr>
      <vt:lpstr>Slide 26</vt:lpstr>
      <vt:lpstr>Slide 27</vt:lpstr>
      <vt:lpstr>Slide 28</vt:lpstr>
      <vt:lpstr>Slide 29</vt:lpstr>
      <vt:lpstr>Slide 30</vt:lpstr>
      <vt:lpstr>Dyma beth allai fod wedi digwydd pe bai Stirling wedi cael ei dwyllo i fod yn ful arian:</vt:lpstr>
      <vt:lpstr>Neges Stirling</vt:lpstr>
      <vt:lpstr>Neges Stirling i chi</vt:lpstr>
      <vt:lpstr>Slide 34</vt:lpstr>
      <vt:lpstr>Slide 35</vt:lpstr>
      <vt:lpstr>Iaith</vt:lpstr>
      <vt:lpstr>Slide 37</vt:lpstr>
      <vt:lpstr>Slide 38</vt:lpstr>
      <vt:lpstr>Slide 39</vt:lpstr>
      <vt:lpstr>Slide 40</vt:lpstr>
      <vt:lpstr>Slide 41</vt:lpstr>
      <vt:lpstr>Celf a Dylunio</vt:lpstr>
      <vt:lpstr>Slide 43</vt:lpstr>
      <vt:lpstr>Slide 44</vt:lpstr>
      <vt:lpstr>Slide 45</vt:lpstr>
      <vt:lpstr>Slide 46</vt:lpstr>
      <vt:lpstr>Slide 47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Money Mules</dc:title>
  <dc:creator>sandra moyes</dc:creator>
  <cp:lastModifiedBy>Phil Bird</cp:lastModifiedBy>
  <cp:revision>682</cp:revision>
  <dcterms:created xsi:type="dcterms:W3CDTF">2021-01-11T17:47:06Z</dcterms:created>
  <dcterms:modified xsi:type="dcterms:W3CDTF">2024-11-04T07:45:56Z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92f01a9-cdae-46d8-b7db-376e33119417_Enabled">
    <vt:lpwstr>true</vt:lpwstr>
  </property>
  <property fmtid="{D5CDD505-2E9C-101B-9397-08002B2CF9AE}" pid="3" name="MSIP_Label_c92f01a9-cdae-46d8-b7db-376e33119417_SetDate">
    <vt:lpwstr>2024-04-26T09:04:14Z</vt:lpwstr>
  </property>
  <property fmtid="{D5CDD505-2E9C-101B-9397-08002B2CF9AE}" pid="4" name="MSIP_Label_c92f01a9-cdae-46d8-b7db-376e33119417_Method">
    <vt:lpwstr>Standard</vt:lpwstr>
  </property>
  <property fmtid="{D5CDD505-2E9C-101B-9397-08002B2CF9AE}" pid="5" name="MSIP_Label_c92f01a9-cdae-46d8-b7db-376e33119417_Name">
    <vt:lpwstr>Internal - UK Finance</vt:lpwstr>
  </property>
  <property fmtid="{D5CDD505-2E9C-101B-9397-08002B2CF9AE}" pid="6" name="MSIP_Label_c92f01a9-cdae-46d8-b7db-376e33119417_SiteId">
    <vt:lpwstr>70e4dd2e-aab7-4c6a-a882-3b6e7a39663e</vt:lpwstr>
  </property>
  <property fmtid="{D5CDD505-2E9C-101B-9397-08002B2CF9AE}" pid="7" name="MSIP_Label_c92f01a9-cdae-46d8-b7db-376e33119417_ActionId">
    <vt:lpwstr>120520db-bb16-4bd2-9272-3644b79165e3</vt:lpwstr>
  </property>
  <property fmtid="{D5CDD505-2E9C-101B-9397-08002B2CF9AE}" pid="8" name="MSIP_Label_c92f01a9-cdae-46d8-b7db-376e33119417_ContentBits">
    <vt:lpwstr>0</vt:lpwstr>
  </property>
  <property fmtid="{D5CDD505-2E9C-101B-9397-08002B2CF9AE}" pid="9" name="ContentTypeId">
    <vt:lpwstr>0x01010003FBE6F14EAEEF49A8C54C3A89A11EB4</vt:lpwstr>
  </property>
  <property fmtid="{D5CDD505-2E9C-101B-9397-08002B2CF9AE}" pid="10" name="MediaServiceImageTags">
    <vt:lpwstr/>
  </property>
  <property fmtid="{D5CDD505-2E9C-101B-9397-08002B2CF9AE}" pid="11" name="_AdHocReviewCycleID">
    <vt:i4>-1398977424</vt:i4>
  </property>
  <property fmtid="{D5CDD505-2E9C-101B-9397-08002B2CF9AE}" pid="12" name="_NewReviewCycle">
    <vt:lpwstr/>
  </property>
  <property fmtid="{D5CDD505-2E9C-101B-9397-08002B2CF9AE}" pid="13" name="_EmailSubject">
    <vt:lpwstr>RE: Don't Be Fooled - Money Mules UK Finance x Four/iChild - experts and influencers</vt:lpwstr>
  </property>
  <property fmtid="{D5CDD505-2E9C-101B-9397-08002B2CF9AE}" pid="14" name="_AuthorEmail">
    <vt:lpwstr>Kat.McCamley@four.agency</vt:lpwstr>
  </property>
  <property fmtid="{D5CDD505-2E9C-101B-9397-08002B2CF9AE}" pid="15" name="_AuthorEmailDisplayName">
    <vt:lpwstr>Kat McCamley</vt:lpwstr>
  </property>
</Properties>
</file>