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4"/>
    <p:sldMasterId id="2147483659" r:id="rId5"/>
    <p:sldMasterId id="2147483671" r:id="rId6"/>
  </p:sldMasterIdLst>
  <p:notesMasterIdLst>
    <p:notesMasterId r:id="rId4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92" r:id="rId16"/>
    <p:sldId id="293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94" r:id="rId26"/>
    <p:sldId id="273" r:id="rId27"/>
    <p:sldId id="274" r:id="rId28"/>
    <p:sldId id="275" r:id="rId29"/>
    <p:sldId id="276" r:id="rId30"/>
    <p:sldId id="277" r:id="rId31"/>
    <p:sldId id="301" r:id="rId32"/>
    <p:sldId id="278" r:id="rId33"/>
    <p:sldId id="279" r:id="rId34"/>
    <p:sldId id="280" r:id="rId35"/>
    <p:sldId id="281" r:id="rId36"/>
    <p:sldId id="300" r:id="rId37"/>
    <p:sldId id="282" r:id="rId38"/>
    <p:sldId id="284" r:id="rId39"/>
    <p:sldId id="287" r:id="rId40"/>
    <p:sldId id="288" r:id="rId41"/>
    <p:sldId id="290" r:id="rId42"/>
    <p:sldId id="295" r:id="rId43"/>
    <p:sldId id="297" r:id="rId44"/>
    <p:sldId id="299" r:id="rId45"/>
    <p:sldId id="298" r:id="rId46"/>
    <p:sldId id="296" r:id="rId47"/>
    <p:sldId id="291" r:id="rId4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2">
          <p15:clr>
            <a:srgbClr val="A4A3A4"/>
          </p15:clr>
        </p15:guide>
        <p15:guide id="2" pos="4226" userDrawn="1">
          <p15:clr>
            <a:srgbClr val="A4A3A4"/>
          </p15:clr>
        </p15:guide>
        <p15:guide id="3" pos="4044">
          <p15:clr>
            <a:srgbClr val="A4A3A4"/>
          </p15:clr>
        </p15:guide>
        <p15:guide id="4" pos="6924">
          <p15:clr>
            <a:srgbClr val="A4A3A4"/>
          </p15:clr>
        </p15:guide>
        <p15:guide id="5" orient="horz" pos="777" userDrawn="1">
          <p15:clr>
            <a:srgbClr val="A4A3A4"/>
          </p15:clr>
        </p15:guide>
        <p15:guide id="6" orient="horz" pos="164">
          <p15:clr>
            <a:srgbClr val="A4A3A4"/>
          </p15:clr>
        </p15:guide>
        <p15:guide id="7" orient="horz" pos="361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hxLuatd0E8CJC/v8PDbOzjKLyD0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F8A90F-0401-0147-7297-98AE5C18547C}" name="Phil Bird" initials="PB" userId="S::Phil@familyandeducation.co.uk::f0812916-dbf2-483e-b7c8-d0de0debe7c3" providerId="AD"/>
  <p188:author id="{E1D7C21B-DCC6-02A9-8768-18299A3DDFC0}" name="sandra moyes" initials="sm" userId="51730e4c8b6325fc" providerId="Windows Live"/>
  <p188:author id="{FCD55321-1981-DBC7-9A12-102A12C9E18C}" name="Branwen Gwyn" initials="BG" userId="dbb575696a1061e3" providerId="Windows Live"/>
  <p188:author id="{B799E970-6A53-DDB3-9FA0-9C4EC30EA4A5}" name="Sarah Sinden" initials="SS" userId="S::sarah.sinden@ukfinance.org.uk::73372cf1-a99c-4830-ac63-54dc8d3bb0e7" providerId="AD"/>
  <p188:author id="{E6497E8B-1F93-BAC3-99CE-1B8335CFE1AE}" name="Sara Maslin" initials="SM" userId="982d4e009d589f26" providerId="Windows Live"/>
  <p188:author id="{B6B453C9-3DBD-4370-BB6C-B110C9969DB9}" name="Giles Mason" initials="GM" userId="S::giles.mason@ukfinance.org.uk::beb48385-d70d-47d8-9bce-16786748eb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F9E0"/>
    <a:srgbClr val="FFFFE0"/>
    <a:srgbClr val="FFE785"/>
    <a:srgbClr val="B1B1B1"/>
    <a:srgbClr val="3BBDE1"/>
    <a:srgbClr val="DF2129"/>
    <a:srgbClr val="39A935"/>
    <a:srgbClr val="941B80"/>
    <a:srgbClr val="C7C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48E3AFC-659D-4B40-8C24-9CE90D935E39}">
  <a:tblStyle styleId="{B48E3AFC-659D-4B40-8C24-9CE90D935E3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24"/>
    <p:restoredTop sz="97652" autoAdjust="0"/>
  </p:normalViewPr>
  <p:slideViewPr>
    <p:cSldViewPr snapToGrid="0">
      <p:cViewPr varScale="1">
        <p:scale>
          <a:sx n="78" d="100"/>
          <a:sy n="78" d="100"/>
        </p:scale>
        <p:origin x="1248" y="72"/>
      </p:cViewPr>
      <p:guideLst>
        <p:guide orient="horz" pos="142"/>
        <p:guide pos="4226"/>
        <p:guide pos="4044"/>
        <p:guide pos="6924"/>
        <p:guide orient="horz" pos="777"/>
        <p:guide orient="horz" pos="164"/>
        <p:guide orient="horz" pos="361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customschemas.google.com/relationships/presentationmetadata" Target="metadata"/><Relationship Id="rId55" Type="http://schemas.microsoft.com/office/2018/10/relationships/authors" Target="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6951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8876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0" name="Google Shape;35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1" name="Google Shape;37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b="1" dirty="0"/>
              <a:t>Cysylltiadau </a:t>
            </a:r>
            <a:r>
              <a:rPr lang="en-GB" b="1" dirty="0" err="1"/>
              <a:t>â’r</a:t>
            </a:r>
            <a:r>
              <a:rPr lang="en-GB" b="1" dirty="0"/>
              <a:t> </a:t>
            </a:r>
            <a:r>
              <a:rPr lang="en-GB" b="1" dirty="0" err="1"/>
              <a:t>Cwricwlwm</a:t>
            </a:r>
            <a:r>
              <a:rPr lang="en-GB" b="1" dirty="0"/>
              <a:t>: </a:t>
            </a:r>
            <a:r>
              <a:rPr lang="en-GB" b="1" dirty="0" err="1"/>
              <a:t>ABCh</a:t>
            </a:r>
            <a:r>
              <a:rPr lang="en-GB" b="1" dirty="0"/>
              <a:t>, Iaith, Drama.</a:t>
            </a:r>
          </a:p>
          <a:p>
            <a:pPr algn="l"/>
            <a:r>
              <a:rPr lang="en-GB" b="1" u="sng" dirty="0" err="1"/>
              <a:t>Cwestiynau</a:t>
            </a:r>
            <a:r>
              <a:rPr lang="en-GB" b="1" u="sng" dirty="0"/>
              <a:t> </a:t>
            </a:r>
            <a:r>
              <a:rPr lang="en-GB" b="1" u="sng" dirty="0" err="1"/>
              <a:t>trwy</a:t>
            </a:r>
            <a:r>
              <a:rPr lang="en-GB" b="1" u="sng" dirty="0"/>
              <a:t> </a:t>
            </a:r>
            <a:r>
              <a:rPr lang="en-GB" b="1" u="sng" dirty="0" err="1"/>
              <a:t>gydol</a:t>
            </a:r>
            <a:r>
              <a:rPr lang="en-GB" b="1" u="sng" dirty="0"/>
              <a:t> y </a:t>
            </a:r>
            <a:r>
              <a:rPr lang="en-GB" b="1" u="sng" dirty="0" err="1"/>
              <a:t>wers</a:t>
            </a:r>
            <a:r>
              <a:rPr lang="en-GB" dirty="0"/>
              <a:t>. </a:t>
            </a:r>
            <a:r>
              <a:rPr lang="en-GB" dirty="0" err="1"/>
              <a:t>Rydyn</a:t>
            </a:r>
            <a:r>
              <a:rPr lang="en-GB" dirty="0"/>
              <a:t> </a:t>
            </a:r>
            <a:r>
              <a:rPr lang="en-GB" dirty="0" err="1"/>
              <a:t>ni’n</a:t>
            </a:r>
            <a:r>
              <a:rPr lang="en-GB" dirty="0"/>
              <a:t> </a:t>
            </a:r>
            <a:r>
              <a:rPr lang="en-GB" dirty="0" err="1"/>
              <a:t>argymell</a:t>
            </a:r>
            <a:r>
              <a:rPr lang="en-GB" dirty="0"/>
              <a:t> bod yr </a:t>
            </a:r>
            <a:r>
              <a:rPr lang="en-GB" dirty="0" err="1"/>
              <a:t>athro’n</a:t>
            </a:r>
            <a:r>
              <a:rPr lang="en-GB" dirty="0"/>
              <a:t> </a:t>
            </a:r>
            <a:r>
              <a:rPr lang="en-GB" dirty="0" err="1"/>
              <a:t>gwahodd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unrhyw</a:t>
            </a:r>
            <a:r>
              <a:rPr lang="en-GB" dirty="0"/>
              <a:t> </a:t>
            </a:r>
            <a:r>
              <a:rPr lang="en-GB" dirty="0" err="1"/>
              <a:t>gwestiynau</a:t>
            </a:r>
            <a:r>
              <a:rPr lang="en-GB" dirty="0"/>
              <a:t> </a:t>
            </a:r>
            <a:r>
              <a:rPr lang="en-GB" dirty="0" err="1"/>
              <a:t>sydd</a:t>
            </a:r>
            <a:r>
              <a:rPr lang="en-GB" dirty="0"/>
              <a:t> </a:t>
            </a:r>
            <a:r>
              <a:rPr lang="en-GB" dirty="0" err="1"/>
              <a:t>ganddynt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ddienw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unrhyw</a:t>
            </a:r>
            <a:r>
              <a:rPr lang="en-GB" dirty="0"/>
              <a:t> </a:t>
            </a:r>
            <a:r>
              <a:rPr lang="en-GB" dirty="0" err="1"/>
              <a:t>adeg</a:t>
            </a:r>
            <a:r>
              <a:rPr lang="en-GB" dirty="0"/>
              <a:t>, </a:t>
            </a:r>
            <a:r>
              <a:rPr lang="en-GB" dirty="0" err="1"/>
              <a:t>a’u</a:t>
            </a:r>
            <a:r>
              <a:rPr lang="en-GB" dirty="0"/>
              <a:t> </a:t>
            </a:r>
            <a:r>
              <a:rPr lang="en-GB" dirty="0" err="1"/>
              <a:t>casglu</a:t>
            </a:r>
            <a:r>
              <a:rPr lang="en-GB" dirty="0"/>
              <a:t>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ddefnyddio</a:t>
            </a:r>
            <a:r>
              <a:rPr lang="en-GB" dirty="0"/>
              <a:t> </a:t>
            </a:r>
            <a:r>
              <a:rPr lang="en-GB" dirty="0" err="1"/>
              <a:t>blwch</a:t>
            </a:r>
            <a:r>
              <a:rPr lang="en-GB" dirty="0"/>
              <a:t> </a:t>
            </a:r>
            <a:r>
              <a:rPr lang="en-GB" dirty="0" err="1"/>
              <a:t>cwestiynau</a:t>
            </a:r>
            <a:r>
              <a:rPr lang="en-GB" dirty="0"/>
              <a:t> </a:t>
            </a:r>
            <a:r>
              <a:rPr lang="en-GB" dirty="0" err="1"/>
              <a:t>dienw</a:t>
            </a:r>
            <a:r>
              <a:rPr lang="en-GB" dirty="0"/>
              <a:t> neu </a:t>
            </a:r>
            <a:r>
              <a:rPr lang="en-GB" dirty="0" err="1"/>
              <a:t>amlen</a:t>
            </a:r>
            <a:r>
              <a:rPr lang="en-GB" dirty="0"/>
              <a:t> </a:t>
            </a:r>
            <a:r>
              <a:rPr lang="en-GB" dirty="0" err="1"/>
              <a:t>ddienw</a:t>
            </a:r>
            <a:r>
              <a:rPr lang="en-GB" dirty="0"/>
              <a:t>, a </a:t>
            </a:r>
            <a:r>
              <a:rPr lang="en-GB" dirty="0" err="1"/>
              <a:t>ddylai</a:t>
            </a:r>
            <a:r>
              <a:rPr lang="en-GB" dirty="0"/>
              <a:t> fod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gael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ystod</a:t>
            </a:r>
            <a:r>
              <a:rPr lang="en-GB" dirty="0"/>
              <a:t> </a:t>
            </a:r>
            <a:r>
              <a:rPr lang="en-GB" dirty="0" err="1"/>
              <a:t>pob</a:t>
            </a:r>
            <a:r>
              <a:rPr lang="en-GB" dirty="0"/>
              <a:t> </a:t>
            </a:r>
            <a:r>
              <a:rPr lang="en-GB" dirty="0" err="1"/>
              <a:t>gwers</a:t>
            </a:r>
            <a:r>
              <a:rPr lang="en-GB" dirty="0"/>
              <a:t> ac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ôl</a:t>
            </a:r>
            <a:r>
              <a:rPr lang="en-GB" dirty="0"/>
              <a:t> </a:t>
            </a:r>
            <a:r>
              <a:rPr lang="en-GB" dirty="0" err="1"/>
              <a:t>hynny</a:t>
            </a:r>
            <a:r>
              <a:rPr lang="en-GB" dirty="0"/>
              <a:t>.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teimlo’n</a:t>
            </a:r>
            <a:r>
              <a:rPr lang="en-GB" dirty="0"/>
              <a:t> </a:t>
            </a:r>
            <a:r>
              <a:rPr lang="en-GB" dirty="0" err="1"/>
              <a:t>hunanymwybodol</a:t>
            </a:r>
            <a:r>
              <a:rPr lang="en-GB" dirty="0"/>
              <a:t> </a:t>
            </a:r>
            <a:r>
              <a:rPr lang="en-GB" dirty="0" err="1"/>
              <a:t>ynghylch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gweld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cwestiwn</a:t>
            </a:r>
            <a:r>
              <a:rPr lang="en-GB" dirty="0"/>
              <a:t>, gallant </a:t>
            </a:r>
            <a:r>
              <a:rPr lang="en-GB" dirty="0" err="1"/>
              <a:t>ofyn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bob </a:t>
            </a:r>
            <a:r>
              <a:rPr lang="en-GB" dirty="0" err="1"/>
              <a:t>myfyriwr</a:t>
            </a:r>
            <a:r>
              <a:rPr lang="en-GB" dirty="0"/>
              <a:t> </a:t>
            </a:r>
            <a:r>
              <a:rPr lang="en-GB" dirty="0" err="1"/>
              <a:t>ysgrifennu</a:t>
            </a:r>
            <a:r>
              <a:rPr lang="en-GB" dirty="0"/>
              <a:t> </a:t>
            </a:r>
            <a:r>
              <a:rPr lang="en-GB" dirty="0" err="1"/>
              <a:t>rhywbeth</a:t>
            </a:r>
            <a:r>
              <a:rPr lang="en-GB" dirty="0"/>
              <a:t>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cwestiwn</a:t>
            </a:r>
            <a:r>
              <a:rPr lang="en-GB" dirty="0"/>
              <a:t> neu ‘Dim </a:t>
            </a:r>
            <a:r>
              <a:rPr lang="en-GB" dirty="0" err="1"/>
              <a:t>Cwestiwn</a:t>
            </a:r>
            <a:r>
              <a:rPr lang="en-GB" dirty="0"/>
              <a:t>’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ydynt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cymryd</a:t>
            </a:r>
            <a:r>
              <a:rPr lang="en-GB" dirty="0"/>
              <a:t> </a:t>
            </a:r>
            <a:r>
              <a:rPr lang="en-GB" dirty="0" err="1"/>
              <a:t>cwestiynau</a:t>
            </a:r>
            <a:r>
              <a:rPr lang="en-GB" dirty="0"/>
              <a:t> </a:t>
            </a:r>
            <a:r>
              <a:rPr lang="en-GB" dirty="0" err="1"/>
              <a:t>dienw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ystod</a:t>
            </a:r>
            <a:r>
              <a:rPr lang="en-GB" dirty="0"/>
              <a:t> y </a:t>
            </a:r>
            <a:r>
              <a:rPr lang="en-GB" dirty="0" err="1"/>
              <a:t>wers</a:t>
            </a:r>
            <a:r>
              <a:rPr lang="en-GB" dirty="0"/>
              <a:t>.</a:t>
            </a:r>
          </a:p>
          <a:p>
            <a:r>
              <a:rPr lang="en-GB" b="1" u="sng" dirty="0" err="1"/>
              <a:t>Geiriau</a:t>
            </a:r>
            <a:r>
              <a:rPr lang="en-GB" b="1" u="sng" dirty="0"/>
              <a:t> </a:t>
            </a:r>
            <a:r>
              <a:rPr lang="en-GB" b="1" u="sng" dirty="0" err="1"/>
              <a:t>allweddol</a:t>
            </a:r>
            <a:r>
              <a:rPr lang="en-GB" dirty="0"/>
              <a:t>: </a:t>
            </a:r>
            <a:r>
              <a:rPr lang="en-GB" dirty="0" err="1"/>
              <a:t>twyll</a:t>
            </a:r>
            <a:r>
              <a:rPr lang="en-GB" dirty="0"/>
              <a:t>, </a:t>
            </a:r>
            <a:r>
              <a:rPr lang="en-GB" dirty="0" err="1"/>
              <a:t>sgam</a:t>
            </a:r>
            <a:r>
              <a:rPr lang="en-GB" dirty="0"/>
              <a:t>, </a:t>
            </a:r>
            <a:r>
              <a:rPr lang="en-GB" dirty="0" err="1"/>
              <a:t>dioddefwr</a:t>
            </a:r>
            <a:r>
              <a:rPr lang="en-GB" dirty="0"/>
              <a:t>, </a:t>
            </a:r>
            <a:r>
              <a:rPr lang="en-GB" dirty="0" err="1"/>
              <a:t>canlyniadau</a:t>
            </a:r>
            <a:r>
              <a:rPr lang="en-GB" dirty="0"/>
              <a:t>, </a:t>
            </a:r>
            <a:r>
              <a:rPr lang="en-GB" dirty="0" err="1"/>
              <a:t>gwyngalchu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, </a:t>
            </a:r>
            <a:r>
              <a:rPr lang="en-GB" dirty="0" err="1"/>
              <a:t>camfanteisio</a:t>
            </a:r>
            <a:r>
              <a:rPr lang="en-GB" dirty="0"/>
              <a:t> </a:t>
            </a:r>
            <a:r>
              <a:rPr lang="en-GB" dirty="0" err="1"/>
              <a:t>ariannol</a:t>
            </a:r>
            <a:r>
              <a:rPr lang="en-GB" dirty="0"/>
              <a:t>, </a:t>
            </a:r>
            <a:r>
              <a:rPr lang="en-GB" dirty="0" err="1"/>
              <a:t>mul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, </a:t>
            </a:r>
            <a:r>
              <a:rPr lang="en-GB" dirty="0" err="1"/>
              <a:t>dyled</a:t>
            </a:r>
            <a:r>
              <a:rPr lang="en-GB" dirty="0"/>
              <a:t>, </a:t>
            </a:r>
            <a:r>
              <a:rPr lang="en-GB" dirty="0" err="1"/>
              <a:t>cryptoarian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685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4" name="Google Shape;39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DOSBARTH: 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yr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roi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brosesu’r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yma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u="non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u="non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Efallai</a:t>
            </a:r>
            <a:r>
              <a:rPr lang="en-GB" dirty="0"/>
              <a:t> yr </a:t>
            </a:r>
            <a:r>
              <a:rPr lang="en-GB" dirty="0" err="1"/>
              <a:t>hoffech</a:t>
            </a:r>
            <a:r>
              <a:rPr lang="en-GB" dirty="0"/>
              <a:t> </a:t>
            </a:r>
            <a:r>
              <a:rPr lang="en-GB" dirty="0" err="1"/>
              <a:t>chwarae’r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byr</a:t>
            </a:r>
            <a:r>
              <a:rPr lang="en-GB" dirty="0"/>
              <a:t> </a:t>
            </a:r>
            <a:r>
              <a:rPr lang="en-GB" dirty="0" err="1"/>
              <a:t>dewisol</a:t>
            </a:r>
            <a:r>
              <a:rPr lang="en-GB" dirty="0"/>
              <a:t> </a:t>
            </a:r>
            <a:r>
              <a:rPr lang="en-GB" dirty="0" err="1"/>
              <a:t>yma</a:t>
            </a:r>
            <a:r>
              <a:rPr lang="en-GB" dirty="0"/>
              <a:t>,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ydych</a:t>
            </a:r>
            <a:r>
              <a:rPr lang="en-GB" dirty="0"/>
              <a:t> </a:t>
            </a:r>
            <a:r>
              <a:rPr lang="en-GB" dirty="0" err="1"/>
              <a:t>chi’n</a:t>
            </a:r>
            <a:r>
              <a:rPr lang="en-GB" dirty="0"/>
              <a:t> </a:t>
            </a:r>
            <a:r>
              <a:rPr lang="en-GB" dirty="0" err="1"/>
              <a:t>penderfynu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 </a:t>
            </a:r>
            <a:r>
              <a:rPr lang="en-GB" dirty="0" err="1"/>
              <a:t>ddolen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: https://www.moneymules.co.uk/what-is-a-money-mule/</a:t>
            </a:r>
          </a:p>
        </p:txBody>
      </p:sp>
      <p:sp>
        <p:nvSpPr>
          <p:cNvPr id="439" name="Google Shape;43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GWEITHGAREDD DOSBARTH: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 neu 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, </a:t>
            </a:r>
            <a:r>
              <a:rPr lang="en-GB" dirty="0" err="1"/>
              <a:t>gofynnwch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ddadansoddi’r</a:t>
            </a:r>
            <a:r>
              <a:rPr lang="en-GB" dirty="0"/>
              <a:t> </a:t>
            </a:r>
            <a:r>
              <a:rPr lang="en-GB" dirty="0" err="1"/>
              <a:t>esiamplau</a:t>
            </a:r>
            <a:r>
              <a:rPr lang="en-GB" dirty="0"/>
              <a:t>,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edrych</a:t>
            </a:r>
            <a:r>
              <a:rPr lang="en-GB" dirty="0"/>
              <a:t> am </a:t>
            </a:r>
            <a:r>
              <a:rPr lang="en-GB" dirty="0" err="1"/>
              <a:t>gliwiau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ydyn</a:t>
            </a:r>
            <a:r>
              <a:rPr lang="en-GB" dirty="0"/>
              <a:t> </a:t>
            </a:r>
            <a:r>
              <a:rPr lang="en-GB" dirty="0" err="1"/>
              <a:t>nhw’n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. Gall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gynnig</a:t>
            </a:r>
            <a:r>
              <a:rPr lang="en-GB" dirty="0"/>
              <a:t> </a:t>
            </a:r>
            <a:r>
              <a:rPr lang="en-GB" dirty="0" err="1"/>
              <a:t>syniadau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sut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osgoi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sgamio</a:t>
            </a:r>
            <a:endParaRPr dirty="0"/>
          </a:p>
        </p:txBody>
      </p:sp>
      <p:sp>
        <p:nvSpPr>
          <p:cNvPr id="465" name="Google Shape;46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4" name="Google Shape;46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GWEITHGAREDD DOSBARTH: </a:t>
            </a:r>
            <a:r>
              <a:rPr lang="en-GB" dirty="0" err="1"/>
              <a:t>Naill</a:t>
            </a:r>
            <a:r>
              <a:rPr lang="en-GB" dirty="0"/>
              <a:t> ai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 neu 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, </a:t>
            </a:r>
            <a:r>
              <a:rPr lang="en-GB" dirty="0" err="1"/>
              <a:t>gofynnwch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ddadansoddi’r</a:t>
            </a:r>
            <a:r>
              <a:rPr lang="en-GB" dirty="0"/>
              <a:t> </a:t>
            </a:r>
            <a:r>
              <a:rPr lang="en-GB" dirty="0" err="1"/>
              <a:t>esiamplau</a:t>
            </a:r>
            <a:r>
              <a:rPr lang="en-GB" dirty="0"/>
              <a:t>, </a:t>
            </a:r>
            <a:r>
              <a:rPr lang="en-GB" dirty="0" err="1"/>
              <a:t>gan</a:t>
            </a:r>
            <a:r>
              <a:rPr lang="en-GB" dirty="0"/>
              <a:t> </a:t>
            </a:r>
            <a:r>
              <a:rPr lang="en-GB" dirty="0" err="1"/>
              <a:t>edrych</a:t>
            </a:r>
            <a:r>
              <a:rPr lang="en-GB" dirty="0"/>
              <a:t> am </a:t>
            </a:r>
            <a:r>
              <a:rPr lang="en-GB" dirty="0" err="1"/>
              <a:t>gliwiau</a:t>
            </a:r>
            <a:r>
              <a:rPr lang="en-GB" dirty="0"/>
              <a:t> </a:t>
            </a:r>
            <a:r>
              <a:rPr lang="en-GB" dirty="0" err="1"/>
              <a:t>nad</a:t>
            </a:r>
            <a:r>
              <a:rPr lang="en-GB" dirty="0"/>
              <a:t> </a:t>
            </a:r>
            <a:r>
              <a:rPr lang="en-GB" dirty="0" err="1"/>
              <a:t>ydyn</a:t>
            </a:r>
            <a:r>
              <a:rPr lang="en-GB" dirty="0"/>
              <a:t> </a:t>
            </a:r>
            <a:r>
              <a:rPr lang="en-GB" dirty="0" err="1"/>
              <a:t>nhw’n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. Gall </a:t>
            </a:r>
            <a:r>
              <a:rPr lang="en-GB" dirty="0" err="1"/>
              <a:t>myfyrwyr</a:t>
            </a:r>
            <a:r>
              <a:rPr lang="en-GB" dirty="0"/>
              <a:t> </a:t>
            </a:r>
            <a:r>
              <a:rPr lang="en-GB" dirty="0" err="1"/>
              <a:t>gynnig</a:t>
            </a:r>
            <a:r>
              <a:rPr lang="en-GB" dirty="0"/>
              <a:t> </a:t>
            </a:r>
            <a:r>
              <a:rPr lang="en-GB" dirty="0" err="1"/>
              <a:t>syniadau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sut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osgoi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sgamio</a:t>
            </a:r>
            <a:endParaRPr lang="en-GB" dirty="0"/>
          </a:p>
        </p:txBody>
      </p:sp>
      <p:sp>
        <p:nvSpPr>
          <p:cNvPr id="465" name="Google Shape;46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55483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 DOSBARTH: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troseddwyr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recriwtio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drwy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dargedu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fersiwn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argraffadwy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Naill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sylwi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arwyddion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gwmni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ddiwedd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dangoswch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amlygu'r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arwyddion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sy’n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dystiolaeth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hynny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DOSBARTH</a:t>
            </a:r>
          </a:p>
          <a:p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drafod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adborth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sicrhau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nodi: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Mae'r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wedi'i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gyfeirio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gyfeiriad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e-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George (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wedi’i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gamsillafu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enw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camgymeriadau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sillafu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gramadeg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drwyddi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draw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Mae'n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cais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amdani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teitl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disgrifiad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rôl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aneglur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gymwysterau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arbenigedd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hon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annog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ymatebydd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weithredu'n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gyflym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logo'r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cwmni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ansawdd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gwael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swyddogol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rhethregol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dyfeisiau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perswadiol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prif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lythrennau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gweiddi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geiriau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Mae ‘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ennill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print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dynnu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sylw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17" name="Google Shape;51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4521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0" name="Google Shape;550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 DOSBARTH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weithio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grey map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restru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rhesymau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templed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rhesymau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sôn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ynghylch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bregus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gynnwys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di-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waith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Efallai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ffordd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hawdd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chyflym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gwybod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anghywir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canlyniadau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neu'n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fyddant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dal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bynnag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llawer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oedolion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ifanc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ymwybodol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broblem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hon ac felly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ymddiried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ormodol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naïf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cânt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gyfaill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amdano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broffil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iddo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ymddangos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 bai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lawer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gyffredin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e.e.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un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chwaeth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cerddoriaeth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cefnogi'r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tîm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chwaraeon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tebygol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ymddiried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fodlon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helpu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technegau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penodol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‘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arfer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cynnwys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symiau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mawr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ychydig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‘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waith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a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person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gytuno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technegau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symud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ymlaen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flacmel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ymddygiad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bygythiol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frawychus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yw'r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person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gwrthod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cytundeb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>
                <a:latin typeface="Arial"/>
                <a:ea typeface="Arial"/>
                <a:cs typeface="Arial"/>
                <a:sym typeface="Arial"/>
              </a:rPr>
              <a:t>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551" name="Google Shape;551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1" name="Google Shape;57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fod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wybodaeth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ganlynol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fynd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ddioddefwr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posibl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fyfyriwr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yr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sensitifrwydd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dibynnu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anghenion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rhowch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saib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ofod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gyflwyno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‘dim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gysylltiedig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mulio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ac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gweithdrefn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ddiogelu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Gallwch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ragor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2" name="Google Shape;572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 ensure that the content being acted out is safe, boundaries and structure should be put in place at the beginning of the activity</a:t>
            </a:r>
            <a:endParaRPr/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32323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222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  <a:endParaRPr dirty="0"/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451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99147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1" name="Google Shape;63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bod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sy’n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action’n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, </a:t>
            </a:r>
            <a:r>
              <a:rPr lang="en-GB" dirty="0" err="1"/>
              <a:t>dylid</a:t>
            </a:r>
            <a:r>
              <a:rPr lang="en-GB" dirty="0"/>
              <a:t> </a:t>
            </a:r>
            <a:r>
              <a:rPr lang="en-GB" dirty="0" err="1"/>
              <a:t>cytuno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ffiniau</a:t>
            </a:r>
            <a:r>
              <a:rPr lang="en-GB" dirty="0"/>
              <a:t> a </a:t>
            </a:r>
            <a:r>
              <a:rPr lang="en-GB" dirty="0" err="1"/>
              <a:t>strwythur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ddechra’u</a:t>
            </a:r>
            <a:r>
              <a:rPr lang="en-GB" dirty="0"/>
              <a:t> </a:t>
            </a:r>
            <a:r>
              <a:rPr lang="en-GB" dirty="0" err="1"/>
              <a:t>gweithgaredd</a:t>
            </a:r>
            <a:r>
              <a:rPr lang="en-GB" dirty="0"/>
              <a:t>.</a:t>
            </a:r>
          </a:p>
        </p:txBody>
      </p:sp>
      <p:sp>
        <p:nvSpPr>
          <p:cNvPr id="632" name="Google Shape;632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23249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0" name="Google Shape;64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1" name="Google Shape;641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Gweithgaredd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wedi’u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hargraffu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ffeil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nodiadau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PDF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Gofynnwch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disgyblion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hatebion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 sz="12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Cwestiynau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trwy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gydol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pwynt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gallech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ganddyn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neu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ysgrifennu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Cwestiwn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7" name="Google Shape;287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arbennig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berthnasol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Flwyddyn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 (11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12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fyfyrwyr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ddechrau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agor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cyfrifon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banc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hunain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Mae’n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werth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pwysleisio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cynigion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cyflym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bob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ddieithryn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er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enghraifft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ddod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ffyrdd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un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o’ch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myfyrwyr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ac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dilyn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gweithdrefn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ddiogelu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Gallwch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ragor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2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5" name="Google Shape;29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  <a:tabLst/>
              <a:defRPr/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Allweddair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Mae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cryptoarian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digidol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sy'n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arall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daliad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lang="en-GB"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3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5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4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2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52"/>
          <p:cNvSpPr txBox="1">
            <a:spLocks noGrp="1"/>
          </p:cNvSpPr>
          <p:nvPr>
            <p:ph type="body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4" name="Google Shape;94;p5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Google Shape;96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4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0" name="Google Shape;100;p5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5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Google Shape;102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7" name="Google Shape;107;p5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5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5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p5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6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6" name="Google Shape;116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5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5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" name="Google Shape;132;p5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5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0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60"/>
          <p:cNvSpPr txBox="1">
            <a:spLocks noGrp="1"/>
          </p:cNvSpPr>
          <p:nvPr>
            <p:ph type="body" idx="1"/>
          </p:nvPr>
        </p:nvSpPr>
        <p:spPr>
          <a:xfrm rot="5400000">
            <a:off x="4875213" y="-992187"/>
            <a:ext cx="2441575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5" name="Google Shape;145;p6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4" name="Google Shape;154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" name="Google Shape;155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8" name="Google Shape;158;p6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Google Shape;159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Google Shape;160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Google Shape;161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4" name="Google Shape;164;p6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Google Shape;165;p6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Google Shape;166;p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Google Shape;167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0" name="Google Shape;170;p6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1" name="Google Shape;171;p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6" name="Google Shape;176;p6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7" name="Google Shape;177;p6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8" name="Google Shape;178;p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9" name="Google Shape;179;p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Google Shape;180;p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3" name="Google Shape;183;p6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Google Shape;184;p6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5" name="Google Shape;185;p6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6" name="Google Shape;186;p6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7" name="Google Shape;187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8" name="Google Shape;188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Google Shape;189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6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2" name="Google Shape;192;p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3" name="Google Shape;193;p6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Google Shape;194;p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6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7" name="Google Shape;197;p6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8" name="Google Shape;198;p6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9" name="Google Shape;199;p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0" name="Google Shape;200;p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1" name="Google Shape;201;p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6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4" name="Google Shape;204;p6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05" name="Google Shape;205;p6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6" name="Google Shape;206;p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7" name="Google Shape;207;p6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8" name="Google Shape;208;p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1" name="Google Shape;211;p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2" name="Google Shape;212;p7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3" name="Google Shape;213;p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4" name="Google Shape;214;p7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7" name="Google Shape;217;p7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8" name="Google Shape;218;p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9" name="Google Shape;219;p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0" name="Google Shape;220;p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4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4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4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4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4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4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5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40">
            <a:extLst>
              <a:ext uri="{FF2B5EF4-FFF2-40B4-BE49-F238E27FC236}">
                <a16:creationId xmlns:a16="http://schemas.microsoft.com/office/drawing/2014/main" id="{32FE3092-03F1-C3FD-0669-01829FF841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7;p42">
            <a:extLst>
              <a:ext uri="{FF2B5EF4-FFF2-40B4-BE49-F238E27FC236}">
                <a16:creationId xmlns:a16="http://schemas.microsoft.com/office/drawing/2014/main" id="{5CDC96C5-3FB2-3209-5478-00D4724A965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78;p42">
            <a:extLst>
              <a:ext uri="{FF2B5EF4-FFF2-40B4-BE49-F238E27FC236}">
                <a16:creationId xmlns:a16="http://schemas.microsoft.com/office/drawing/2014/main" id="{D665F71E-918A-DE10-B17D-F99A2731EB4C}"/>
              </a:ext>
            </a:extLst>
          </p:cNvPr>
          <p:cNvSpPr/>
          <p:nvPr userDrawn="1"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FFF9DF"/>
          </a:solidFill>
          <a:ln w="38100"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41"/>
          <p:cNvSpPr/>
          <p:nvPr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ntbefooled.org.uk/what-is-a-money-mule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5" Type="http://schemas.openxmlformats.org/officeDocument/2006/relationships/image" Target="../media/image60.jp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e@gmaill.com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4.png"/><Relationship Id="rId4" Type="http://schemas.openxmlformats.org/officeDocument/2006/relationships/image" Target="../media/image72.png"/><Relationship Id="rId9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4.png"/><Relationship Id="rId4" Type="http://schemas.openxmlformats.org/officeDocument/2006/relationships/image" Target="../media/image72.png"/><Relationship Id="rId9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4.png"/><Relationship Id="rId4" Type="http://schemas.openxmlformats.org/officeDocument/2006/relationships/image" Target="../media/image72.png"/><Relationship Id="rId9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2E70BD-B5A8-CE4B-0FBA-8636F0731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895" y="1888123"/>
            <a:ext cx="4305600" cy="4305600"/>
          </a:xfrm>
          <a:prstGeom prst="rect">
            <a:avLst/>
          </a:prstGeom>
        </p:spPr>
      </p:pic>
      <p:sp>
        <p:nvSpPr>
          <p:cNvPr id="228" name="Google Shape;228;p1"/>
          <p:cNvSpPr txBox="1"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5800"/>
              <a:buFont typeface="Arial Black"/>
              <a:buNone/>
            </a:pPr>
            <a:r>
              <a:rPr lang="en-GB" sz="58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Mulod</a:t>
            </a:r>
            <a:r>
              <a:rPr lang="en-GB" sz="58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Arian</a:t>
            </a:r>
            <a:endParaRPr dirty="0"/>
          </a:p>
        </p:txBody>
      </p:sp>
      <p:sp>
        <p:nvSpPr>
          <p:cNvPr id="229" name="Google Shape;229;p1"/>
          <p:cNvSpPr txBox="1"/>
          <p:nvPr/>
        </p:nvSpPr>
        <p:spPr>
          <a:xfrm>
            <a:off x="0" y="1187551"/>
            <a:ext cx="121920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AAAA 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Uwchradd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Blynyddoedd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7 - 9)</a:t>
            </a:r>
            <a:endParaRPr sz="24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Logo">
            <a:extLst>
              <a:ext uri="{FF2B5EF4-FFF2-40B4-BE49-F238E27FC236}">
                <a16:creationId xmlns:a16="http://schemas.microsoft.com/office/drawing/2014/main" id="{DA76D850-F544-40AF-0C73-0B0BAACAD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10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AED5B0-9BEB-B31C-81B1-61D64AEC9302}"/>
              </a:ext>
            </a:extLst>
          </p:cNvPr>
          <p:cNvSpPr txBox="1"/>
          <p:nvPr/>
        </p:nvSpPr>
        <p:spPr>
          <a:xfrm>
            <a:off x="1305070" y="3097957"/>
            <a:ext cx="558921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b="1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Cryptoarian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: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a</a:t>
            </a:r>
            <a:r>
              <a:rPr lang="en-GB" sz="2500" dirty="0" err="1">
                <a:solidFill>
                  <a:srgbClr val="363636"/>
                </a:solidFill>
                <a:latin typeface="Calibri" panose="020F0502020204030204" pitchFamily="34" charset="0"/>
              </a:rPr>
              <a:t>rian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digidol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,</a:t>
            </a:r>
            <a:b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</a:b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ffordd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arall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dalu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Calibri" panose="020F0502020204030204" pitchFamily="34" charset="0"/>
              </a:rPr>
              <a:t>.</a:t>
            </a:r>
            <a:endParaRPr lang="en-GB" sz="2500" dirty="0">
              <a:solidFill>
                <a:srgbClr val="363636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D7D975-0BB8-7B11-F159-26F79F1D88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586" y="2423885"/>
            <a:ext cx="3412862" cy="2209918"/>
          </a:xfrm>
          <a:prstGeom prst="rect">
            <a:avLst/>
          </a:prstGeom>
        </p:spPr>
      </p:pic>
      <p:sp>
        <p:nvSpPr>
          <p:cNvPr id="10" name="Google Shape;290;p7">
            <a:extLst>
              <a:ext uri="{FF2B5EF4-FFF2-40B4-BE49-F238E27FC236}">
                <a16:creationId xmlns:a16="http://schemas.microsoft.com/office/drawing/2014/main" id="{7D3CD264-F194-2097-B9AA-9A8FDB697B73}"/>
              </a:ext>
            </a:extLst>
          </p:cNvPr>
          <p:cNvSpPr txBox="1">
            <a:spLocks/>
          </p:cNvSpPr>
          <p:nvPr/>
        </p:nvSpPr>
        <p:spPr>
          <a:xfrm>
            <a:off x="0" y="768689"/>
            <a:ext cx="12191999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Cryptoarian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1935774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11</a:t>
            </a:r>
            <a:endParaRPr dirty="0"/>
          </a:p>
        </p:txBody>
      </p:sp>
      <p:sp>
        <p:nvSpPr>
          <p:cNvPr id="2" name="Google Shape;305;p9">
            <a:extLst>
              <a:ext uri="{FF2B5EF4-FFF2-40B4-BE49-F238E27FC236}">
                <a16:creationId xmlns:a16="http://schemas.microsoft.com/office/drawing/2014/main" id="{D8E73DE0-12D7-029B-A04D-47A93867C235}"/>
              </a:ext>
            </a:extLst>
          </p:cNvPr>
          <p:cNvSpPr txBox="1"/>
          <p:nvPr/>
        </p:nvSpPr>
        <p:spPr>
          <a:xfrm>
            <a:off x="1389655" y="2072244"/>
            <a:ext cx="5593035" cy="3513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Nesaf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derbyn</a:t>
            </a:r>
            <a:r>
              <a:rPr lang="en-GB" sz="2300" dirty="0">
                <a:solidFill>
                  <a:srgbClr val="363636"/>
                </a:solidFill>
              </a:rPr>
              <a:t> yr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gyfrif</a:t>
            </a:r>
            <a:r>
              <a:rPr lang="en-GB" sz="2300" dirty="0">
                <a:solidFill>
                  <a:srgbClr val="363636"/>
                </a:solidFill>
              </a:rPr>
              <a:t> banc. Mae </a:t>
            </a:r>
            <a:r>
              <a:rPr lang="en-GB" sz="2300" dirty="0" err="1">
                <a:solidFill>
                  <a:srgbClr val="363636"/>
                </a:solidFill>
              </a:rPr>
              <a:t>angen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brynu</a:t>
            </a:r>
            <a:r>
              <a:rPr lang="en-GB" sz="2300" dirty="0">
                <a:solidFill>
                  <a:srgbClr val="363636"/>
                </a:solidFill>
              </a:rPr>
              <a:t> Bitcoin </a:t>
            </a:r>
            <a:r>
              <a:rPr lang="en-GB" sz="2300" dirty="0" err="1">
                <a:solidFill>
                  <a:srgbClr val="363636"/>
                </a:solidFill>
              </a:rPr>
              <a:t>gyda'r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yna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drosglwyddo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waled crypto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gomisiwn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gynted</a:t>
            </a:r>
            <a:r>
              <a:rPr lang="en-GB" sz="2300" dirty="0">
                <a:solidFill>
                  <a:srgbClr val="363636"/>
                </a:solidFill>
              </a:rPr>
              <a:t> ag y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cwblhau’r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trosglwyddiad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pic>
        <p:nvPicPr>
          <p:cNvPr id="11" name="Picture 10" descr="A yellow and white circle with a bitcoin symbol">
            <a:extLst>
              <a:ext uri="{FF2B5EF4-FFF2-40B4-BE49-F238E27FC236}">
                <a16:creationId xmlns:a16="http://schemas.microsoft.com/office/drawing/2014/main" id="{6802BEBE-3C6B-2391-FC91-408B35918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341" y="812520"/>
            <a:ext cx="2224810" cy="2224810"/>
          </a:xfrm>
          <a:prstGeom prst="rect">
            <a:avLst/>
          </a:prstGeom>
        </p:spPr>
      </p:pic>
      <p:sp>
        <p:nvSpPr>
          <p:cNvPr id="16" name="Down Arrow 15">
            <a:extLst>
              <a:ext uri="{FF2B5EF4-FFF2-40B4-BE49-F238E27FC236}">
                <a16:creationId xmlns:a16="http://schemas.microsoft.com/office/drawing/2014/main" id="{48FBD2D2-AE83-E7D1-29CA-EFD1EE09E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27997" y="3275341"/>
            <a:ext cx="683498" cy="714263"/>
          </a:xfrm>
          <a:prstGeom prst="down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570203-93B4-423A-391C-DC6CDE31F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763" y="4203865"/>
            <a:ext cx="2686692" cy="173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3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3;p4">
            <a:extLst>
              <a:ext uri="{FF2B5EF4-FFF2-40B4-BE49-F238E27FC236}">
                <a16:creationId xmlns:a16="http://schemas.microsoft.com/office/drawing/2014/main" id="{CD9629EC-8924-4ECC-3F46-D6F779DC72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12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7" name="Google Shape;317;p10"/>
          <p:cNvSpPr txBox="1">
            <a:spLocks/>
          </p:cNvSpPr>
          <p:nvPr/>
        </p:nvSpPr>
        <p:spPr>
          <a:xfrm>
            <a:off x="0" y="768429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 Bellach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18" name="Google Shape;318;p10"/>
          <p:cNvSpPr txBox="1"/>
          <p:nvPr/>
        </p:nvSpPr>
        <p:spPr>
          <a:xfrm>
            <a:off x="1112236" y="2444751"/>
            <a:ext cx="5209433" cy="2662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agor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cyfrif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cryptoarian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throsglwyddo’r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Beth </a:t>
            </a:r>
            <a:r>
              <a:rPr lang="en-GB" sz="2300" dirty="0" err="1">
                <a:solidFill>
                  <a:srgbClr val="363636"/>
                </a:solidFill>
              </a:rPr>
              <a:t>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eich</a:t>
            </a:r>
            <a:r>
              <a:rPr lang="en-GB" sz="2300" dirty="0">
                <a:solidFill>
                  <a:srgbClr val="363636"/>
                </a:solidFill>
              </a:rPr>
              <a:t> barn </a:t>
            </a:r>
            <a:r>
              <a:rPr lang="en-GB" sz="2300" b="1" dirty="0">
                <a:solidFill>
                  <a:srgbClr val="363636"/>
                </a:solidFill>
              </a:rPr>
              <a:t>chi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Dewch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pleidlais</a:t>
            </a:r>
            <a:r>
              <a:rPr lang="en-GB" sz="2300" dirty="0">
                <a:solidFill>
                  <a:srgbClr val="363636"/>
                </a:solidFill>
              </a:rPr>
              <a:t>! </a:t>
            </a:r>
            <a:endParaRPr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6E4EF8-75A7-3695-F87E-252F7A4D5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49" y="1704409"/>
            <a:ext cx="4085811" cy="40552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B6A4E2-091F-094F-CF21-BB69C583F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7599" y="1104018"/>
            <a:ext cx="2880820" cy="288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1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13</a:t>
            </a:r>
            <a:endParaRPr dirty="0"/>
          </a:p>
        </p:txBody>
      </p:sp>
      <p:sp>
        <p:nvSpPr>
          <p:cNvPr id="324" name="Google Shape;324;p11"/>
          <p:cNvSpPr txBox="1"/>
          <p:nvPr/>
        </p:nvSpPr>
        <p:spPr>
          <a:xfrm>
            <a:off x="1101019" y="1339570"/>
            <a:ext cx="6511064" cy="492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Mae Josh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agor</a:t>
            </a:r>
            <a:r>
              <a:rPr lang="en-GB" sz="2100" dirty="0">
                <a:solidFill>
                  <a:srgbClr val="363636"/>
                </a:solidFill>
              </a:rPr>
              <a:t> y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cryptoarian</a:t>
            </a:r>
            <a:r>
              <a:rPr lang="en-GB" sz="2100" dirty="0">
                <a:solidFill>
                  <a:srgbClr val="363636"/>
                </a:solidFill>
              </a:rPr>
              <a:t>…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Yn </a:t>
            </a:r>
            <a:r>
              <a:rPr lang="en-GB" sz="2100" dirty="0" err="1">
                <a:solidFill>
                  <a:srgbClr val="363636"/>
                </a:solidFill>
              </a:rPr>
              <a:t>fuan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iawn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mae</a:t>
            </a:r>
            <a:r>
              <a:rPr lang="en-GB" sz="2100" dirty="0">
                <a:solidFill>
                  <a:srgbClr val="363636"/>
                </a:solidFill>
              </a:rPr>
              <a:t> £2,000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cyrraedd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gyfrif</a:t>
            </a:r>
            <a:r>
              <a:rPr lang="en-GB" sz="21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Mae'n </a:t>
            </a:r>
            <a:r>
              <a:rPr lang="en-GB" sz="2100" dirty="0" err="1">
                <a:solidFill>
                  <a:srgbClr val="363636"/>
                </a:solidFill>
              </a:rPr>
              <a:t>rhaid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iddo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drosglwyddo</a:t>
            </a:r>
            <a:r>
              <a:rPr lang="en-GB" sz="2100" dirty="0">
                <a:solidFill>
                  <a:srgbClr val="363636"/>
                </a:solidFill>
              </a:rPr>
              <a:t> £1,800 </a:t>
            </a:r>
            <a:r>
              <a:rPr lang="en-GB" sz="2100" dirty="0" err="1">
                <a:solidFill>
                  <a:srgbClr val="363636"/>
                </a:solidFill>
              </a:rPr>
              <a:t>i'r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cryptoarian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newydd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100" dirty="0">
                <a:solidFill>
                  <a:srgbClr val="363636"/>
                </a:solidFill>
              </a:rPr>
              <a:t>Hmm, dim </a:t>
            </a:r>
            <a:r>
              <a:rPr lang="en-GB" sz="2100" dirty="0" err="1">
                <a:solidFill>
                  <a:srgbClr val="363636"/>
                </a:solidFill>
              </a:rPr>
              <a:t>cweit</a:t>
            </a:r>
            <a:r>
              <a:rPr lang="en-GB" sz="2100" dirty="0">
                <a:solidFill>
                  <a:srgbClr val="363636"/>
                </a:solidFill>
              </a:rPr>
              <a:t> y £500 yr </a:t>
            </a:r>
            <a:r>
              <a:rPr lang="en-GB" sz="2100" dirty="0" err="1">
                <a:solidFill>
                  <a:srgbClr val="363636"/>
                </a:solidFill>
              </a:rPr>
              <a:t>wythnos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roedd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>
                <a:solidFill>
                  <a:srgbClr val="363636"/>
                </a:solidFill>
              </a:rPr>
              <a:t>Josh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ddisgwyl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100" dirty="0" err="1">
                <a:solidFill>
                  <a:srgbClr val="363636"/>
                </a:solidFill>
              </a:rPr>
              <a:t>Dylai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ofyn</a:t>
            </a:r>
            <a:r>
              <a:rPr lang="en-GB" sz="2100" dirty="0">
                <a:solidFill>
                  <a:srgbClr val="363636"/>
                </a:solidFill>
              </a:rPr>
              <a:t> pam,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nad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yw'r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recriwtiwr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br>
              <a:rPr lang="en-GB" sz="2100" dirty="0">
                <a:solidFill>
                  <a:srgbClr val="363636"/>
                </a:solidFill>
              </a:rPr>
            </a:br>
            <a:r>
              <a:rPr lang="en-GB" sz="2100" dirty="0" err="1">
                <a:solidFill>
                  <a:srgbClr val="363636"/>
                </a:solidFill>
              </a:rPr>
              <a:t>bodloni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telerau'r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cynnig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swydd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CE29C2-3DD5-96EB-917A-585619D44E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2939" y="737862"/>
            <a:ext cx="1516451" cy="1378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04FDBF-B374-63AD-3A83-9EE5616B6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8224" y="2604794"/>
            <a:ext cx="1773172" cy="12800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109E45-7172-2E19-E1AA-A702629D41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3916" y="978392"/>
            <a:ext cx="1841788" cy="128528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D3B70CD-D2A8-7F90-7EF4-4B96D3B1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67973" y="3884825"/>
            <a:ext cx="3150544" cy="2212629"/>
            <a:chOff x="8583252" y="3563106"/>
            <a:chExt cx="2980484" cy="2093196"/>
          </a:xfrm>
        </p:grpSpPr>
        <p:pic>
          <p:nvPicPr>
            <p:cNvPr id="10" name="Picture 9" descr="A cartoon of a child with question marks&#10;&#10;Description automatically generated">
              <a:extLst>
                <a:ext uri="{FF2B5EF4-FFF2-40B4-BE49-F238E27FC236}">
                  <a16:creationId xmlns:a16="http://schemas.microsoft.com/office/drawing/2014/main" id="{908C46C0-65F4-0199-2DEB-A83CE8F01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4768" y="3563106"/>
              <a:ext cx="2108968" cy="2093196"/>
            </a:xfrm>
            <a:prstGeom prst="rect">
              <a:avLst/>
            </a:prstGeom>
          </p:spPr>
        </p:pic>
        <p:pic>
          <p:nvPicPr>
            <p:cNvPr id="3" name="Picture 2" descr="A green sign with black text&#10;&#10;Description automatically generated">
              <a:extLst>
                <a:ext uri="{FF2B5EF4-FFF2-40B4-BE49-F238E27FC236}">
                  <a16:creationId xmlns:a16="http://schemas.microsoft.com/office/drawing/2014/main" id="{1A262BDE-0466-B53E-D2F8-B1C874C60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83252" y="4609705"/>
              <a:ext cx="1570845" cy="954793"/>
            </a:xfrm>
            <a:prstGeom prst="rect">
              <a:avLst/>
            </a:prstGeom>
          </p:spPr>
        </p:pic>
      </p:grpSp>
      <p:sp>
        <p:nvSpPr>
          <p:cNvPr id="6" name="Striped Right Arrow 5">
            <a:extLst>
              <a:ext uri="{FF2B5EF4-FFF2-40B4-BE49-F238E27FC236}">
                <a16:creationId xmlns:a16="http://schemas.microsoft.com/office/drawing/2014/main" id="{966E392D-3956-E298-067C-B5424A316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0321" y="1532856"/>
            <a:ext cx="663114" cy="583857"/>
          </a:xfrm>
          <a:prstGeom prst="striped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2BD0C1-6E93-4BE1-A060-404082142E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18165" y="2682938"/>
            <a:ext cx="1499670" cy="971076"/>
          </a:xfrm>
          <a:prstGeom prst="rect">
            <a:avLst/>
          </a:prstGeom>
        </p:spPr>
      </p:pic>
      <p:sp>
        <p:nvSpPr>
          <p:cNvPr id="9" name="Striped Right Arrow 8">
            <a:extLst>
              <a:ext uri="{FF2B5EF4-FFF2-40B4-BE49-F238E27FC236}">
                <a16:creationId xmlns:a16="http://schemas.microsoft.com/office/drawing/2014/main" id="{74DC290C-5C0A-89C7-340D-72C34AD84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0321" y="2967956"/>
            <a:ext cx="663114" cy="583857"/>
          </a:xfrm>
          <a:prstGeom prst="striped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2"/>
          <p:cNvSpPr txBox="1">
            <a:spLocks noGrp="1"/>
          </p:cNvSpPr>
          <p:nvPr>
            <p:ph type="title"/>
          </p:nvPr>
        </p:nvSpPr>
        <p:spPr>
          <a:xfrm>
            <a:off x="838200" y="13492"/>
            <a:ext cx="10515600" cy="13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Calibri"/>
              <a:buNone/>
            </a:pPr>
            <a:r>
              <a:rPr lang="en-GB" sz="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Slide 14</a:t>
            </a:r>
            <a:endParaRPr dirty="0"/>
          </a:p>
        </p:txBody>
      </p:sp>
      <p:sp>
        <p:nvSpPr>
          <p:cNvPr id="340" name="Google Shape;340;p12"/>
          <p:cNvSpPr txBox="1"/>
          <p:nvPr/>
        </p:nvSpPr>
        <p:spPr>
          <a:xfrm>
            <a:off x="5824396" y="1840971"/>
            <a:ext cx="5193456" cy="319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b="1" dirty="0">
                <a:solidFill>
                  <a:schemeClr val="lt1"/>
                </a:solidFill>
              </a:rPr>
              <a:t>Mae Josh </a:t>
            </a:r>
            <a:r>
              <a:rPr lang="en-GB" sz="2300" b="1" dirty="0" err="1">
                <a:solidFill>
                  <a:schemeClr val="lt1"/>
                </a:solidFill>
              </a:rPr>
              <a:t>yn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rhewi</a:t>
            </a:r>
            <a:r>
              <a:rPr lang="en-GB" sz="2300" b="1" dirty="0">
                <a:solidFill>
                  <a:schemeClr val="lt1"/>
                </a:solidFill>
              </a:rPr>
              <a:t>. </a:t>
            </a:r>
          </a:p>
          <a:p>
            <a:pPr lvl="0">
              <a:spcAft>
                <a:spcPts val="3000"/>
              </a:spcAft>
            </a:pPr>
            <a:r>
              <a:rPr lang="en-GB" sz="2300" b="1" dirty="0" err="1">
                <a:solidFill>
                  <a:schemeClr val="lt1"/>
                </a:solidFill>
              </a:rPr>
              <a:t>Nid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dyma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roedd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e’n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ei</a:t>
            </a:r>
            <a:r>
              <a:rPr lang="en-GB" sz="2300" b="1" dirty="0">
                <a:solidFill>
                  <a:schemeClr val="lt1"/>
                </a:solidFill>
              </a:rPr>
              <a:t> </a:t>
            </a:r>
            <a:r>
              <a:rPr lang="en-GB" sz="2300" b="1" dirty="0" err="1">
                <a:solidFill>
                  <a:schemeClr val="lt1"/>
                </a:solidFill>
              </a:rPr>
              <a:t>ddisgwyl</a:t>
            </a:r>
            <a:r>
              <a:rPr lang="en-GB" sz="2300" b="1" dirty="0">
                <a:solidFill>
                  <a:schemeClr val="lt1"/>
                </a:solidFill>
              </a:rPr>
              <a:t>. </a:t>
            </a:r>
          </a:p>
          <a:p>
            <a:pPr marL="0" marR="0" lvl="0" indent="0" algn="l" rtl="0">
              <a:spcBef>
                <a:spcPts val="2000"/>
              </a:spcBef>
              <a:spcAft>
                <a:spcPts val="3000"/>
              </a:spcAft>
              <a:buNone/>
            </a:pP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dwyllo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a’i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gam-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drin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2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ariannol</a:t>
            </a:r>
            <a:r>
              <a:rPr lang="en-GB" sz="30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2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hone" descr="Screenshot mobile phone, with a message from Ritchiexx0098, which reads, Don't ask questions.&#10;We know where you live. We have your sensitive information.&#10;Don't cause trouble!">
            <a:extLst>
              <a:ext uri="{FF2B5EF4-FFF2-40B4-BE49-F238E27FC236}">
                <a16:creationId xmlns:a16="http://schemas.microsoft.com/office/drawing/2014/main" id="{AF8C6958-3E49-6B00-B604-D62D4731C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944" y="759142"/>
            <a:ext cx="2752410" cy="5315542"/>
          </a:xfrm>
          <a:prstGeom prst="rect">
            <a:avLst/>
          </a:prstGeom>
        </p:spPr>
      </p:pic>
      <p:pic>
        <p:nvPicPr>
          <p:cNvPr id="4" name="Meaasge 1">
            <a:extLst>
              <a:ext uri="{FF2B5EF4-FFF2-40B4-BE49-F238E27FC236}">
                <a16:creationId xmlns:a16="http://schemas.microsoft.com/office/drawing/2014/main" id="{064437C9-88FE-B245-914A-1E8109836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2186412"/>
            <a:ext cx="2167210" cy="756922"/>
          </a:xfrm>
          <a:prstGeom prst="rect">
            <a:avLst/>
          </a:prstGeom>
        </p:spPr>
      </p:pic>
      <p:pic>
        <p:nvPicPr>
          <p:cNvPr id="5" name="Message 2">
            <a:extLst>
              <a:ext uri="{FF2B5EF4-FFF2-40B4-BE49-F238E27FC236}">
                <a16:creationId xmlns:a16="http://schemas.microsoft.com/office/drawing/2014/main" id="{8E89A180-831E-59F3-D2C2-513F8FACC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3049703"/>
            <a:ext cx="2167210" cy="1216058"/>
          </a:xfrm>
          <a:prstGeom prst="rect">
            <a:avLst/>
          </a:prstGeom>
        </p:spPr>
      </p:pic>
      <p:pic>
        <p:nvPicPr>
          <p:cNvPr id="6" name="Message 3">
            <a:extLst>
              <a:ext uri="{FF2B5EF4-FFF2-40B4-BE49-F238E27FC236}">
                <a16:creationId xmlns:a16="http://schemas.microsoft.com/office/drawing/2014/main" id="{E1E922BB-7A9D-CC5E-365F-41ABC192DE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4504" y="4372129"/>
            <a:ext cx="2167210" cy="756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3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15</a:t>
            </a:r>
            <a:endParaRPr dirty="0"/>
          </a:p>
        </p:txBody>
      </p:sp>
      <p:sp>
        <p:nvSpPr>
          <p:cNvPr id="345" name="Google Shape;345;p13"/>
          <p:cNvSpPr txBox="1"/>
          <p:nvPr/>
        </p:nvSpPr>
        <p:spPr>
          <a:xfrm>
            <a:off x="1187563" y="1465492"/>
            <a:ext cx="5345995" cy="407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gyfrif</a:t>
            </a:r>
            <a:r>
              <a:rPr lang="en-GB" sz="2300" dirty="0">
                <a:solidFill>
                  <a:srgbClr val="363636"/>
                </a:solidFill>
              </a:rPr>
              <a:t> banc </a:t>
            </a:r>
            <a:r>
              <a:rPr lang="en-GB" sz="2300" dirty="0" err="1">
                <a:solidFill>
                  <a:srgbClr val="363636"/>
                </a:solidFill>
              </a:rPr>
              <a:t>wedi'i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rewi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trosglwyddo'r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 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gafael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unrhyw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ffôn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symudol</a:t>
            </a:r>
            <a:r>
              <a:rPr lang="en-GB" sz="2300" dirty="0">
                <a:solidFill>
                  <a:srgbClr val="363636"/>
                </a:solidFill>
              </a:rPr>
              <a:t>. Dydy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unrhyw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Ond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waeth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byth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dydy</a:t>
            </a:r>
            <a:r>
              <a:rPr lang="en-GB" sz="2300" dirty="0">
                <a:solidFill>
                  <a:srgbClr val="363636"/>
                </a:solidFill>
              </a:rPr>
              <a:t> e </a:t>
            </a:r>
            <a:r>
              <a:rPr lang="en-GB" sz="2300" dirty="0" err="1">
                <a:solidFill>
                  <a:srgbClr val="363636"/>
                </a:solidFill>
              </a:rPr>
              <a:t>ddim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gallu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talu'r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blin.</a:t>
            </a:r>
            <a:endParaRPr sz="23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15251F3-51E4-D639-698B-4BFF778C9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26002" y="716359"/>
            <a:ext cx="2171416" cy="2171415"/>
            <a:chOff x="9026002" y="716359"/>
            <a:chExt cx="2171416" cy="217141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C25A6E1-99FC-BFE2-CA2B-6D3323831DE3}"/>
                </a:ext>
              </a:extLst>
            </p:cNvPr>
            <p:cNvSpPr/>
            <p:nvPr/>
          </p:nvSpPr>
          <p:spPr>
            <a:xfrm>
              <a:off x="9026002" y="716359"/>
              <a:ext cx="2171416" cy="217141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" name="Picture 1" descr="A computer screen with white text&#10;&#10;Description automatically generated">
              <a:extLst>
                <a:ext uri="{FF2B5EF4-FFF2-40B4-BE49-F238E27FC236}">
                  <a16:creationId xmlns:a16="http://schemas.microsoft.com/office/drawing/2014/main" id="{59038888-5474-A430-930D-A8B875EC7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8427" y="1283760"/>
              <a:ext cx="1563477" cy="1325407"/>
            </a:xfrm>
            <a:prstGeom prst="rect">
              <a:avLst/>
            </a:prstGeom>
          </p:spPr>
        </p:pic>
        <p:pic>
          <p:nvPicPr>
            <p:cNvPr id="11" name="Picture 10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C5A66B3A-50DC-1729-EE0F-201DFD006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66211" y="904162"/>
              <a:ext cx="630316" cy="573122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51C9EB2-4DAD-AED5-6FEF-0EA1F4A14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147130" y="2245571"/>
            <a:ext cx="2171416" cy="2171415"/>
            <a:chOff x="7046974" y="2343292"/>
            <a:chExt cx="2171416" cy="217141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3E59CF-AB24-8F14-8EE1-279D2BEDBCE2}"/>
                </a:ext>
              </a:extLst>
            </p:cNvPr>
            <p:cNvSpPr/>
            <p:nvPr/>
          </p:nvSpPr>
          <p:spPr>
            <a:xfrm>
              <a:off x="7046974" y="2343292"/>
              <a:ext cx="2171416" cy="217141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6ADCF98-EF19-3F98-37E5-3A6BCB2F2E1D}"/>
                </a:ext>
              </a:extLst>
            </p:cNvPr>
            <p:cNvGrpSpPr/>
            <p:nvPr/>
          </p:nvGrpSpPr>
          <p:grpSpPr>
            <a:xfrm>
              <a:off x="7695669" y="2551111"/>
              <a:ext cx="909149" cy="1755778"/>
              <a:chOff x="10767935" y="3855360"/>
              <a:chExt cx="576330" cy="1113026"/>
            </a:xfrm>
          </p:grpSpPr>
          <p:pic>
            <p:nvPicPr>
              <p:cNvPr id="7" name="Google Shape;341;p17">
                <a:extLst>
                  <a:ext uri="{FF2B5EF4-FFF2-40B4-BE49-F238E27FC236}">
                    <a16:creationId xmlns:a16="http://schemas.microsoft.com/office/drawing/2014/main" id="{46DCF30C-809B-2FD9-34DF-997C9C9868BE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67935" y="3855360"/>
                <a:ext cx="576330" cy="11130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" name="Google Shape;343;p17">
                <a:extLst>
                  <a:ext uri="{FF2B5EF4-FFF2-40B4-BE49-F238E27FC236}">
                    <a16:creationId xmlns:a16="http://schemas.microsoft.com/office/drawing/2014/main" id="{8482EF97-96D3-B55F-C2C7-4152942FD1B3}"/>
                  </a:ext>
                </a:extLst>
              </p:cNvPr>
              <p:cNvSpPr txBox="1"/>
              <p:nvPr/>
            </p:nvSpPr>
            <p:spPr>
              <a:xfrm>
                <a:off x="10931781" y="4192674"/>
                <a:ext cx="316168" cy="5011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2000"/>
                  </a:spcAft>
                  <a:buNone/>
                </a:pPr>
                <a:r>
                  <a:rPr lang="en-GB" sz="3600" b="1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£</a:t>
                </a:r>
                <a:endParaRPr sz="36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42C9BF6-E48F-50B7-E98D-86EF97717C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42646" y="3844585"/>
            <a:ext cx="1661791" cy="2086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lide name"/>
          <p:cNvSpPr txBox="1">
            <a:spLocks noGrp="1"/>
          </p:cNvSpPr>
          <p:nvPr>
            <p:ph type="ctrTitle"/>
          </p:nvPr>
        </p:nvSpPr>
        <p:spPr>
          <a:xfrm>
            <a:off x="1524000" y="-175364"/>
            <a:ext cx="9144000" cy="175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16</a:t>
            </a:r>
            <a:endParaRPr dirty="0"/>
          </a:p>
        </p:txBody>
      </p:sp>
      <p:sp>
        <p:nvSpPr>
          <p:cNvPr id="354" name="Speach bubble"/>
          <p:cNvSpPr/>
          <p:nvPr/>
        </p:nvSpPr>
        <p:spPr>
          <a:xfrm>
            <a:off x="2732314" y="958683"/>
            <a:ext cx="6356796" cy="1787552"/>
          </a:xfrm>
          <a:prstGeom prst="wedgeRoundRectCallout">
            <a:avLst>
              <a:gd name="adj1" fmla="val 56525"/>
              <a:gd name="adj2" fmla="val 10840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algn="ctr"/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“EISIAU ARIAN FI NÔL.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Arnat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fi.</a:t>
            </a:r>
            <a:b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Dwi’n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gwybod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byw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A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teulu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ti’n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byw</a:t>
            </a:r>
            <a:r>
              <a:rPr lang="en-GB" sz="25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.”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2" name="Angry face">
            <a:extLst>
              <a:ext uri="{FF2B5EF4-FFF2-40B4-BE49-F238E27FC236}">
                <a16:creationId xmlns:a16="http://schemas.microsoft.com/office/drawing/2014/main" id="{84003490-E38F-C03D-1F01-DCDE36AD0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475" y="809115"/>
            <a:ext cx="1661791" cy="2086688"/>
          </a:xfrm>
          <a:prstGeom prst="rect">
            <a:avLst/>
          </a:prstGeom>
        </p:spPr>
      </p:pic>
      <p:sp>
        <p:nvSpPr>
          <p:cNvPr id="353" name="Text"/>
          <p:cNvSpPr txBox="1"/>
          <p:nvPr/>
        </p:nvSpPr>
        <p:spPr>
          <a:xfrm>
            <a:off x="1631532" y="3429000"/>
            <a:ext cx="5850821" cy="263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sy'n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golygu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fod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dyled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gwirionedd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rhan</a:t>
            </a:r>
            <a:r>
              <a:rPr lang="en-GB" sz="2300" dirty="0">
                <a:solidFill>
                  <a:srgbClr val="363636"/>
                </a:solidFill>
              </a:rPr>
              <a:t> o gang </a:t>
            </a: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Josh, a </a:t>
            </a:r>
            <a:r>
              <a:rPr lang="en-GB" sz="2300" dirty="0" err="1">
                <a:solidFill>
                  <a:srgbClr val="363636"/>
                </a:solidFill>
              </a:rPr>
              <a:t>hefyd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deulu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bygwth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gan</a:t>
            </a:r>
            <a:r>
              <a:rPr lang="en-GB" sz="2300" dirty="0">
                <a:solidFill>
                  <a:srgbClr val="363636"/>
                </a:solidFill>
              </a:rPr>
              <a:t> y gang </a:t>
            </a: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4" name="Boy">
            <a:extLst>
              <a:ext uri="{FF2B5EF4-FFF2-40B4-BE49-F238E27FC236}">
                <a16:creationId xmlns:a16="http://schemas.microsoft.com/office/drawing/2014/main" id="{5CD85BE0-1F60-AA63-47EB-333F69E5F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058" y="3038956"/>
            <a:ext cx="2665991" cy="2646053"/>
          </a:xfrm>
          <a:prstGeom prst="rect">
            <a:avLst/>
          </a:prstGeom>
        </p:spPr>
      </p:pic>
      <p:pic>
        <p:nvPicPr>
          <p:cNvPr id="10" name="Family">
            <a:extLst>
              <a:ext uri="{FF2B5EF4-FFF2-40B4-BE49-F238E27FC236}">
                <a16:creationId xmlns:a16="http://schemas.microsoft.com/office/drawing/2014/main" id="{8760BB58-10E3-F1CD-E1A7-65879F8174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50426" y="4511551"/>
            <a:ext cx="1537334" cy="1537334"/>
          </a:xfrm>
          <a:prstGeom prst="rect">
            <a:avLst/>
          </a:prstGeom>
        </p:spPr>
      </p:pic>
      <p:grpSp>
        <p:nvGrpSpPr>
          <p:cNvPr id="9" name="Phone">
            <a:extLst>
              <a:ext uri="{FF2B5EF4-FFF2-40B4-BE49-F238E27FC236}">
                <a16:creationId xmlns:a16="http://schemas.microsoft.com/office/drawing/2014/main" id="{74A9DA57-61DA-023A-5287-FDC62D6D5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77669" y="712552"/>
            <a:ext cx="1180618" cy="2279814"/>
            <a:chOff x="608570" y="665289"/>
            <a:chExt cx="1180618" cy="2279814"/>
          </a:xfrm>
        </p:grpSpPr>
        <p:pic>
          <p:nvPicPr>
            <p:cNvPr id="3" name="Picture 2" descr="A close-up of a tablet&#10;&#10;Description automatically generated">
              <a:extLst>
                <a:ext uri="{FF2B5EF4-FFF2-40B4-BE49-F238E27FC236}">
                  <a16:creationId xmlns:a16="http://schemas.microsoft.com/office/drawing/2014/main" id="{6D17D10B-4B46-8741-1327-047D72154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570" y="665289"/>
              <a:ext cx="1180618" cy="2279814"/>
            </a:xfrm>
            <a:prstGeom prst="rect">
              <a:avLst/>
            </a:prstGeom>
          </p:spPr>
        </p:pic>
        <p:sp>
          <p:nvSpPr>
            <p:cNvPr id="8" name="Google Shape;354;p14">
              <a:extLst>
                <a:ext uri="{FF2B5EF4-FFF2-40B4-BE49-F238E27FC236}">
                  <a16:creationId xmlns:a16="http://schemas.microsoft.com/office/drawing/2014/main" id="{C5105404-E86E-636A-63D1-885660B4D8A4}"/>
                </a:ext>
              </a:extLst>
            </p:cNvPr>
            <p:cNvSpPr/>
            <p:nvPr/>
          </p:nvSpPr>
          <p:spPr>
            <a:xfrm>
              <a:off x="767256" y="1261276"/>
              <a:ext cx="863246" cy="1347952"/>
            </a:xfrm>
            <a:prstGeom prst="wedgeRoundRectCallout">
              <a:avLst>
                <a:gd name="adj1" fmla="val 56525"/>
                <a:gd name="adj2" fmla="val 10840"/>
                <a:gd name="adj3" fmla="val 16667"/>
              </a:avLst>
            </a:prstGeom>
            <a:solidFill>
              <a:srgbClr val="363636"/>
            </a:solidFill>
            <a:ln>
              <a:noFill/>
            </a:ln>
          </p:spPr>
          <p:txBody>
            <a:bodyPr spcFirstLastPara="1" wrap="square" lIns="91425" tIns="45700" rIns="91425" bIns="45700" anchor="ctr" anchorCtr="1">
              <a:noAutofit/>
            </a:bodyPr>
            <a:lstStyle/>
            <a:p>
              <a:pPr marL="3175" marR="0" lvl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 b="1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“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EISIAU ARIAN FI NÔL.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Arnat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fe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fi.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Dwi’n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gwybod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ble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byw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. A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ble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mae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teulu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ti’n</a:t>
              </a:r>
              <a:r>
                <a:rPr lang="en-GB" sz="8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 </a:t>
              </a:r>
              <a:r>
                <a:rPr lang="en-GB" sz="8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byw</a:t>
              </a:r>
              <a:r>
                <a:rPr lang="en-GB" sz="800" b="1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rPr>
                <a:t>.”</a:t>
              </a:r>
              <a:endParaRPr sz="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17</a:t>
            </a:r>
            <a:endParaRPr dirty="0"/>
          </a:p>
        </p:txBody>
      </p:sp>
      <p:sp>
        <p:nvSpPr>
          <p:cNvPr id="359" name="Google Shape;359;p15"/>
          <p:cNvSpPr txBox="1"/>
          <p:nvPr/>
        </p:nvSpPr>
        <p:spPr>
          <a:xfrm>
            <a:off x="1359709" y="1283626"/>
            <a:ext cx="7315368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Josh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cymryd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arno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sâl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oes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rhaid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iddo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fynd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gwario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300" dirty="0"/>
          </a:p>
        </p:txBody>
      </p:sp>
      <p:sp>
        <p:nvSpPr>
          <p:cNvPr id="6" name="Google Shape;359;p15">
            <a:extLst>
              <a:ext uri="{FF2B5EF4-FFF2-40B4-BE49-F238E27FC236}">
                <a16:creationId xmlns:a16="http://schemas.microsoft.com/office/drawing/2014/main" id="{A90BB9A4-AF6F-80A7-2042-3FBD00693811}"/>
              </a:ext>
            </a:extLst>
          </p:cNvPr>
          <p:cNvSpPr txBox="1"/>
          <p:nvPr/>
        </p:nvSpPr>
        <p:spPr>
          <a:xfrm>
            <a:off x="1359709" y="3162436"/>
            <a:ext cx="7315368" cy="446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 y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diwedd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dad.</a:t>
            </a:r>
            <a:endParaRPr sz="2300" dirty="0"/>
          </a:p>
        </p:txBody>
      </p:sp>
      <p:sp>
        <p:nvSpPr>
          <p:cNvPr id="5" name="Google Shape;359;p15">
            <a:extLst>
              <a:ext uri="{FF2B5EF4-FFF2-40B4-BE49-F238E27FC236}">
                <a16:creationId xmlns:a16="http://schemas.microsoft.com/office/drawing/2014/main" id="{C8A063E2-5CB8-8F0D-FFC5-41E1CA29A0FF}"/>
              </a:ext>
            </a:extLst>
          </p:cNvPr>
          <p:cNvSpPr txBox="1"/>
          <p:nvPr/>
        </p:nvSpPr>
        <p:spPr>
          <a:xfrm>
            <a:off x="1359709" y="4967790"/>
            <a:ext cx="7315368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dad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helpu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banc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beth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digwydd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3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AB9B14-5E0D-40D4-94E5-5CDD8B084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7960" y="873715"/>
            <a:ext cx="2084417" cy="206882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2BA6CB9-6B53-F228-B2B2-F2E17622C7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083" y="2386494"/>
            <a:ext cx="2178620" cy="21830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CDB3B17-7516-E18F-72B7-389B369A9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53549" y="3915457"/>
            <a:ext cx="2068828" cy="2068828"/>
            <a:chOff x="9090239" y="4343520"/>
            <a:chExt cx="1541072" cy="154107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06DB768-9088-7577-6456-A2C536CE30CB}"/>
                </a:ext>
              </a:extLst>
            </p:cNvPr>
            <p:cNvSpPr/>
            <p:nvPr/>
          </p:nvSpPr>
          <p:spPr>
            <a:xfrm>
              <a:off x="9090239" y="4343520"/>
              <a:ext cx="1541072" cy="1541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F2455AEE-CF77-22A2-2CDA-A26C2B5C8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50177" y="4393937"/>
              <a:ext cx="1376044" cy="125118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6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18</a:t>
            </a:r>
            <a:endParaRPr dirty="0"/>
          </a:p>
        </p:txBody>
      </p:sp>
      <p:sp>
        <p:nvSpPr>
          <p:cNvPr id="366" name="Google Shape;366;p16"/>
          <p:cNvSpPr txBox="1"/>
          <p:nvPr/>
        </p:nvSpPr>
        <p:spPr>
          <a:xfrm>
            <a:off x="1366401" y="1431748"/>
            <a:ext cx="6053302" cy="4309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Roedd y banc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gwybod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barod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 err="1">
                <a:solidFill>
                  <a:srgbClr val="363636"/>
                </a:solidFill>
              </a:rPr>
              <a:t>Roedden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nhw'n</a:t>
            </a:r>
            <a:r>
              <a:rPr lang="en-GB" sz="2300" dirty="0">
                <a:solidFill>
                  <a:srgbClr val="363636"/>
                </a:solidFill>
              </a:rPr>
              <a:t> aros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nhw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oedd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digwydd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Pe </a:t>
            </a:r>
            <a:r>
              <a:rPr lang="en-GB" sz="2300" dirty="0" err="1">
                <a:solidFill>
                  <a:srgbClr val="363636"/>
                </a:solidFill>
              </a:rPr>
              <a:t>na</a:t>
            </a:r>
            <a:r>
              <a:rPr lang="en-GB" sz="2300" dirty="0">
                <a:solidFill>
                  <a:srgbClr val="363636"/>
                </a:solidFill>
              </a:rPr>
              <a:t> bai Josh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cyfaddef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popeth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byddai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riportio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heddlu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Roedd Josh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dwyllo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gam-</a:t>
            </a:r>
            <a:r>
              <a:rPr lang="en-GB" sz="2300" dirty="0" err="1">
                <a:solidFill>
                  <a:srgbClr val="363636"/>
                </a:solidFill>
              </a:rPr>
              <a:t>drin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ariannol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a’i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ddefnyddio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mul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endParaRPr lang="en-GB" sz="23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AC60A1-C3FF-0D62-F66B-807A8A5AEF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92" y="893276"/>
            <a:ext cx="2529643" cy="253572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8A48D9B-75F6-E055-6C76-03C17D5DE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49028" y="3770076"/>
            <a:ext cx="3120572" cy="2053176"/>
            <a:chOff x="8698676" y="5145343"/>
            <a:chExt cx="2078182" cy="136733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605C2CB2-C6DD-2D98-EC2D-3DDBCC03445D}"/>
                </a:ext>
              </a:extLst>
            </p:cNvPr>
            <p:cNvSpPr/>
            <p:nvPr/>
          </p:nvSpPr>
          <p:spPr>
            <a:xfrm>
              <a:off x="8698676" y="5145343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075828-31CD-695E-4778-617C22F92555}"/>
                </a:ext>
              </a:extLst>
            </p:cNvPr>
            <p:cNvGrpSpPr/>
            <p:nvPr/>
          </p:nvGrpSpPr>
          <p:grpSpPr>
            <a:xfrm>
              <a:off x="8816833" y="5522130"/>
              <a:ext cx="1831735" cy="613761"/>
              <a:chOff x="924459" y="-1244571"/>
              <a:chExt cx="2672929" cy="895621"/>
            </a:xfrm>
          </p:grpSpPr>
          <p:pic>
            <p:nvPicPr>
              <p:cNvPr id="4" name="Picture 3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9437FE4-1C78-431B-68B8-D7C9C7281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6" name="Picture 5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1B7A55A-73DE-4E66-BA8C-52C161F731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10" name="Picture 9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FF536F9-4E7E-7AA7-0413-F1ACAE5387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11" name="Right Arrow 10">
                <a:extLst>
                  <a:ext uri="{FF2B5EF4-FFF2-40B4-BE49-F238E27FC236}">
                    <a16:creationId xmlns:a16="http://schemas.microsoft.com/office/drawing/2014/main" id="{0629E6B6-AB2E-24E8-F7B5-6ED4D52CD445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Right Arrow 11">
                <a:extLst>
                  <a:ext uri="{FF2B5EF4-FFF2-40B4-BE49-F238E27FC236}">
                    <a16:creationId xmlns:a16="http://schemas.microsoft.com/office/drawing/2014/main" id="{41D61753-2057-56BA-E5A2-9C49A8BE87A4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6758F08A-ED43-C2E0-D5B3-154E75268E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19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73" name="Google Shape;373;p17"/>
          <p:cNvSpPr txBox="1">
            <a:spLocks/>
          </p:cNvSpPr>
          <p:nvPr/>
        </p:nvSpPr>
        <p:spPr>
          <a:xfrm>
            <a:off x="-1" y="761408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Gwyngalch</a:t>
            </a:r>
            <a:r>
              <a:rPr lang="en-GB" sz="3500" b="1" dirty="0">
                <a:solidFill>
                  <a:srgbClr val="363636"/>
                </a:solidFill>
              </a:rPr>
              <a:t>u Arian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74" name="Google Shape;374;p17"/>
          <p:cNvSpPr txBox="1"/>
          <p:nvPr/>
        </p:nvSpPr>
        <p:spPr>
          <a:xfrm>
            <a:off x="1027581" y="1886492"/>
            <a:ext cx="5002837" cy="404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benthyg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cyfrifon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glân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bobl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a’u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defnyddio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symud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nhw’n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gwneud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guddio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budr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wedi’i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gwneud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anoddach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heddlu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ddilyn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300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alw’n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wyngalchu</a:t>
            </a:r>
            <a:r>
              <a:rPr lang="en-GB" sz="23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’.</a:t>
            </a:r>
            <a:endParaRPr lang="en-GB" sz="24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1674323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17"/>
          <p:cNvSpPr txBox="1"/>
          <p:nvPr/>
        </p:nvSpPr>
        <p:spPr>
          <a:xfrm>
            <a:off x="8045779" y="1813981"/>
            <a:ext cx="2781478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troseddwyr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roi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eich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cyfrif</a:t>
            </a:r>
            <a:r>
              <a:rPr lang="en-GB" sz="2000" dirty="0">
                <a:solidFill>
                  <a:srgbClr val="363636"/>
                </a:solidFill>
              </a:rPr>
              <a:t> banc </a:t>
            </a:r>
            <a:r>
              <a:rPr lang="en-GB" sz="2000" dirty="0" err="1">
                <a:solidFill>
                  <a:srgbClr val="363636"/>
                </a:solidFill>
              </a:rPr>
              <a:t>glân</a:t>
            </a:r>
            <a:r>
              <a:rPr lang="en-GB" sz="2000" dirty="0">
                <a:solidFill>
                  <a:srgbClr val="363636"/>
                </a:solidFill>
              </a:rPr>
              <a:t> chi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17"/>
          <p:cNvSpPr txBox="1"/>
          <p:nvPr/>
        </p:nvSpPr>
        <p:spPr>
          <a:xfrm>
            <a:off x="8045779" y="3302371"/>
            <a:ext cx="2517472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Rydych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chi’n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symud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yma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0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</a:t>
            </a:r>
            <a:r>
              <a:rPr lang="en-GB" sz="20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newydd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17"/>
          <p:cNvSpPr txBox="1"/>
          <p:nvPr/>
        </p:nvSpPr>
        <p:spPr>
          <a:xfrm>
            <a:off x="8045778" y="4803168"/>
            <a:ext cx="29702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sy’n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godi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o’r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cyfrif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hwn</a:t>
            </a:r>
            <a:r>
              <a:rPr lang="en-GB" sz="2000" dirty="0">
                <a:solidFill>
                  <a:srgbClr val="363636"/>
                </a:solidFill>
              </a:rPr>
              <a:t> (</a:t>
            </a:r>
            <a:r>
              <a:rPr lang="en-GB" sz="2000" dirty="0" err="1">
                <a:solidFill>
                  <a:srgbClr val="363636"/>
                </a:solidFill>
              </a:rPr>
              <a:t>gan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droseddwyr</a:t>
            </a:r>
            <a:r>
              <a:rPr lang="en-GB" sz="2000" dirty="0">
                <a:solidFill>
                  <a:srgbClr val="363636"/>
                </a:solidFill>
              </a:rPr>
              <a:t>) </a:t>
            </a:r>
            <a:r>
              <a:rPr lang="en-GB" sz="2000" dirty="0" err="1">
                <a:solidFill>
                  <a:srgbClr val="363636"/>
                </a:solidFill>
              </a:rPr>
              <a:t>nawr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lân</a:t>
            </a:r>
            <a:endParaRPr lang="en-GB" sz="2000" dirty="0">
              <a:solidFill>
                <a:srgbClr val="363636"/>
              </a:solidFill>
            </a:endParaRPr>
          </a:p>
        </p:txBody>
      </p:sp>
      <p:sp>
        <p:nvSpPr>
          <p:cNvPr id="380" name="Google Shape;380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3160004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1556" y="4645687"/>
            <a:ext cx="4527042" cy="1330585"/>
          </a:xfrm>
          <a:prstGeom prst="rect">
            <a:avLst/>
          </a:prstGeom>
          <a:noFill/>
          <a:ln w="38100" cap="flat" cmpd="sng">
            <a:solidFill>
              <a:srgbClr val="FFCD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16338" y="1751516"/>
            <a:ext cx="1185465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08499" y="3231028"/>
            <a:ext cx="1201142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9040" y="4708417"/>
            <a:ext cx="1180059" cy="117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DF027F-57ED-F6D1-F5DF-ED255D1ACA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7571" y="4627727"/>
            <a:ext cx="1024838" cy="105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" grpId="0" animBg="1"/>
      <p:bldP spid="377" grpId="0"/>
      <p:bldP spid="378" grpId="0"/>
      <p:bldP spid="379" grpId="0"/>
      <p:bldP spid="380" grpId="0" animBg="1"/>
      <p:bldP spid="3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BFC671C5-C4D7-1A3B-7782-F799DA48748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-248617"/>
            <a:ext cx="12192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542" y="182880"/>
            <a:ext cx="215358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sp>
        <p:nvSpPr>
          <p:cNvPr id="241" name="Google Shape;241;p2"/>
          <p:cNvSpPr txBox="1">
            <a:spLocks/>
          </p:cNvSpPr>
          <p:nvPr/>
        </p:nvSpPr>
        <p:spPr>
          <a:xfrm>
            <a:off x="0" y="792243"/>
            <a:ext cx="12192000" cy="120603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ABCh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496643" y="2102113"/>
            <a:ext cx="9378300" cy="3418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Bef>
                <a:spcPts val="1500"/>
              </a:spcBef>
            </a:pP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Amcanion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dysgu</a:t>
            </a:r>
            <a:endParaRPr lang="en-US" sz="1800" b="1" dirty="0">
              <a:solidFill>
                <a:srgbClr val="36363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Dysgu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peryglon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gysylltiedig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â bod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‘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</a:p>
          <a:p>
            <a:pPr>
              <a:spcBef>
                <a:spcPts val="2000"/>
              </a:spcBef>
            </a:pP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Deilliannau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dysgu</a:t>
            </a:r>
            <a:r>
              <a:rPr lang="en-US" sz="1800" b="1" dirty="0">
                <a:solidFill>
                  <a:srgbClr val="36363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diffinio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yw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egluro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pam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rhywun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gael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demtio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dwyllo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gallaf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rhag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nhynnu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mewn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egluro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geisio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cymorth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ydw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pryderu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amdanaf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ffrind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drwy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cysylltu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athro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endParaRPr lang="en-US" sz="18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Rwy’n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US" sz="18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anghyfreithlon</a:t>
            </a:r>
            <a:endParaRPr sz="18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1B81502B-4021-950E-3AF6-67E97B1C3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245" name="Google Shape;245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C9166934-FCB0-C6BD-C450-3D4A897797F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20</a:t>
            </a:r>
            <a:endParaRPr dirty="0"/>
          </a:p>
        </p:txBody>
      </p:sp>
      <p:sp>
        <p:nvSpPr>
          <p:cNvPr id="374" name="Google Shape;374;p17"/>
          <p:cNvSpPr txBox="1"/>
          <p:nvPr/>
        </p:nvSpPr>
        <p:spPr>
          <a:xfrm>
            <a:off x="1339515" y="999441"/>
            <a:ext cx="9214185" cy="928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Trwy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guddio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gall y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ddefnyddio'r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yma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mwy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droseddau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386" name="Google Shape;386;p17"/>
          <p:cNvSpPr/>
          <p:nvPr/>
        </p:nvSpPr>
        <p:spPr>
          <a:xfrm>
            <a:off x="1427746" y="2390423"/>
            <a:ext cx="4602233" cy="679757"/>
          </a:xfrm>
          <a:prstGeom prst="rect">
            <a:avLst/>
          </a:prstGeom>
          <a:solidFill>
            <a:srgbClr val="FFCB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Camfanteisio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Rhywiol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Google Shape;387;p17"/>
          <p:cNvSpPr/>
          <p:nvPr/>
        </p:nvSpPr>
        <p:spPr>
          <a:xfrm>
            <a:off x="6356587" y="2390423"/>
            <a:ext cx="4602233" cy="679757"/>
          </a:xfrm>
          <a:prstGeom prst="rect">
            <a:avLst/>
          </a:prstGeom>
          <a:solidFill>
            <a:srgbClr val="B3DD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Masnachu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Pobl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8" name="Google Shape;388;p17"/>
          <p:cNvSpPr/>
          <p:nvPr/>
        </p:nvSpPr>
        <p:spPr>
          <a:xfrm>
            <a:off x="1427746" y="3414791"/>
            <a:ext cx="4602233" cy="679757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Twyll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a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Sgamiau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" name="Google Shape;389;p17"/>
          <p:cNvSpPr/>
          <p:nvPr/>
        </p:nvSpPr>
        <p:spPr>
          <a:xfrm>
            <a:off x="6356587" y="3429000"/>
            <a:ext cx="4602233" cy="679757"/>
          </a:xfrm>
          <a:prstGeom prst="rect">
            <a:avLst/>
          </a:prstGeom>
          <a:solidFill>
            <a:srgbClr val="BDE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Smyglo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Cyffuriau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0" name="Google Shape;390;p17"/>
          <p:cNvSpPr/>
          <p:nvPr/>
        </p:nvSpPr>
        <p:spPr>
          <a:xfrm>
            <a:off x="1427746" y="4439158"/>
            <a:ext cx="4602233" cy="679757"/>
          </a:xfrm>
          <a:prstGeom prst="rect">
            <a:avLst/>
          </a:prstGeom>
          <a:solidFill>
            <a:srgbClr val="C7C4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Terfysgaeth</a:t>
            </a:r>
            <a:r>
              <a:rPr lang="en-GB" sz="2500" b="1" dirty="0">
                <a:solidFill>
                  <a:srgbClr val="36363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endParaRPr sz="2500" b="1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50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8"/>
          <p:cNvSpPr txBox="1">
            <a:spLocks noGrp="1"/>
          </p:cNvSpPr>
          <p:nvPr>
            <p:ph type="ctrTitle"/>
          </p:nvPr>
        </p:nvSpPr>
        <p:spPr>
          <a:xfrm>
            <a:off x="1524000" y="-187890"/>
            <a:ext cx="9144000" cy="18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21</a:t>
            </a:r>
            <a:endParaRPr dirty="0"/>
          </a:p>
        </p:txBody>
      </p:sp>
      <p:sp>
        <p:nvSpPr>
          <p:cNvPr id="398" name="Google Shape;398;p18"/>
          <p:cNvSpPr txBox="1"/>
          <p:nvPr/>
        </p:nvSpPr>
        <p:spPr>
          <a:xfrm>
            <a:off x="1842201" y="4137370"/>
            <a:ext cx="5710915" cy="192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bod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ful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anghyfreithlon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nawr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dyled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i'r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criw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troseddol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sp>
        <p:nvSpPr>
          <p:cNvPr id="399" name="Google Shape;399;p18"/>
          <p:cNvSpPr/>
          <p:nvPr/>
        </p:nvSpPr>
        <p:spPr>
          <a:xfrm>
            <a:off x="1450975" y="1183219"/>
            <a:ext cx="9144001" cy="2351638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Gallai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rhywun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sy’n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gofyn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chi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dderbyn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ran fod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</a:rPr>
              <a:t>c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amfanteisio’n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ariannol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arnoch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chi a gall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eich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troi </a:t>
            </a:r>
            <a:r>
              <a:rPr lang="en-GB" sz="25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chi’n</a:t>
            </a:r>
            <a:r>
              <a:rPr lang="en-GB" sz="2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GB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 Arian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4788C-FA60-7DC2-F81B-B41FE0E04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9457" y="3132162"/>
            <a:ext cx="2950840" cy="2928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" name="Group 424">
            <a:extLst>
              <a:ext uri="{FF2B5EF4-FFF2-40B4-BE49-F238E27FC236}">
                <a16:creationId xmlns:a16="http://schemas.microsoft.com/office/drawing/2014/main" id="{A06F53B3-7F3A-95B0-4C8A-41480EEB5B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609082" y="2314614"/>
            <a:ext cx="1673759" cy="3488088"/>
            <a:chOff x="2609082" y="2314614"/>
            <a:chExt cx="1673759" cy="348808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17A2D935-8389-D963-FCA5-D7BA53E04200}"/>
                </a:ext>
              </a:extLst>
            </p:cNvPr>
            <p:cNvGrpSpPr/>
            <p:nvPr/>
          </p:nvGrpSpPr>
          <p:grpSpPr>
            <a:xfrm>
              <a:off x="2609082" y="2314614"/>
              <a:ext cx="1673759" cy="3488088"/>
              <a:chOff x="860110" y="2314614"/>
              <a:chExt cx="1673759" cy="3488088"/>
            </a:xfrm>
          </p:grpSpPr>
          <p:sp>
            <p:nvSpPr>
              <p:cNvPr id="53" name="Google Shape;378;p19">
                <a:extLst>
                  <a:ext uri="{FF2B5EF4-FFF2-40B4-BE49-F238E27FC236}">
                    <a16:creationId xmlns:a16="http://schemas.microsoft.com/office/drawing/2014/main" id="{1D795CF6-BB76-2CD4-B9F6-159731DFD998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348808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378;p19">
                <a:extLst>
                  <a:ext uri="{FF2B5EF4-FFF2-40B4-BE49-F238E27FC236}">
                    <a16:creationId xmlns:a16="http://schemas.microsoft.com/office/drawing/2014/main" id="{CA39B518-40A6-1063-97C0-51C1A04C70D5}"/>
                  </a:ext>
                </a:extLst>
              </p:cNvPr>
              <p:cNvSpPr/>
              <p:nvPr/>
            </p:nvSpPr>
            <p:spPr>
              <a:xfrm>
                <a:off x="861317" y="2325282"/>
                <a:ext cx="1672552" cy="3473102"/>
              </a:xfrm>
              <a:prstGeom prst="rect">
                <a:avLst/>
              </a:prstGeom>
              <a:solidFill>
                <a:srgbClr val="3BBDE1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379;p19">
                <a:extLst>
                  <a:ext uri="{FF2B5EF4-FFF2-40B4-BE49-F238E27FC236}">
                    <a16:creationId xmlns:a16="http://schemas.microsoft.com/office/drawing/2014/main" id="{5BDFC9B4-1960-632C-D352-91ACBB76592D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3BBDE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7" name="Google Shape;417;p19"/>
            <p:cNvSpPr txBox="1"/>
            <p:nvPr/>
          </p:nvSpPr>
          <p:spPr>
            <a:xfrm>
              <a:off x="2723242" y="3850786"/>
              <a:ext cx="1495020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Gallech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chi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swydd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pan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fyddwch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gadael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yr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ysgol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21" name="Picture 20" descr="A person holding a paper&#10;&#10;Description automatically generated">
              <a:extLst>
                <a:ext uri="{FF2B5EF4-FFF2-40B4-BE49-F238E27FC236}">
                  <a16:creationId xmlns:a16="http://schemas.microsoft.com/office/drawing/2014/main" id="{A897FD65-C24E-BDD8-FA55-0D926470E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767323" y="2366008"/>
              <a:ext cx="1356069" cy="1356069"/>
            </a:xfrm>
            <a:prstGeom prst="rect">
              <a:avLst/>
            </a:prstGeom>
          </p:spPr>
        </p:pic>
      </p:grpSp>
      <p:sp>
        <p:nvSpPr>
          <p:cNvPr id="404" name="Google Shape;404;p19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22</a:t>
            </a:r>
            <a:endParaRPr dirty="0"/>
          </a:p>
        </p:txBody>
      </p:sp>
      <p:sp>
        <p:nvSpPr>
          <p:cNvPr id="405" name="Google Shape;405;p19"/>
          <p:cNvSpPr txBox="1"/>
          <p:nvPr/>
        </p:nvSpPr>
        <p:spPr>
          <a:xfrm>
            <a:off x="877542" y="1062790"/>
            <a:ext cx="9898324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ogystal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â bod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sy’n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niweidio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pobl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canlyniadau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difrifol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eraill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grpSp>
        <p:nvGrpSpPr>
          <p:cNvPr id="421" name="Group 420">
            <a:extLst>
              <a:ext uri="{FF2B5EF4-FFF2-40B4-BE49-F238E27FC236}">
                <a16:creationId xmlns:a16="http://schemas.microsoft.com/office/drawing/2014/main" id="{5AC8147F-C440-3A27-A5D5-867E7FF4DF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60110" y="2313470"/>
            <a:ext cx="1675205" cy="3489230"/>
            <a:chOff x="860110" y="2313470"/>
            <a:chExt cx="1675205" cy="3489230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9C06AFF-ED33-CB58-CF84-F59A22A8FB37}"/>
                </a:ext>
              </a:extLst>
            </p:cNvPr>
            <p:cNvGrpSpPr/>
            <p:nvPr/>
          </p:nvGrpSpPr>
          <p:grpSpPr>
            <a:xfrm>
              <a:off x="860110" y="2313470"/>
              <a:ext cx="1675205" cy="3489230"/>
              <a:chOff x="860110" y="2313470"/>
              <a:chExt cx="1675205" cy="3489230"/>
            </a:xfrm>
          </p:grpSpPr>
          <p:sp>
            <p:nvSpPr>
              <p:cNvPr id="5" name="Google Shape;378;p19">
                <a:extLst>
                  <a:ext uri="{FF2B5EF4-FFF2-40B4-BE49-F238E27FC236}">
                    <a16:creationId xmlns:a16="http://schemas.microsoft.com/office/drawing/2014/main" id="{701EB94C-0FB3-4B13-BB0C-AFC660B65495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8808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" name="Google Shape;378;p19">
                <a:extLst>
                  <a:ext uri="{FF2B5EF4-FFF2-40B4-BE49-F238E27FC236}">
                    <a16:creationId xmlns:a16="http://schemas.microsoft.com/office/drawing/2014/main" id="{437CA50A-F856-EBFE-373C-F816714A6244}"/>
                  </a:ext>
                </a:extLst>
              </p:cNvPr>
              <p:cNvSpPr/>
              <p:nvPr/>
            </p:nvSpPr>
            <p:spPr>
              <a:xfrm>
                <a:off x="861315" y="2313470"/>
                <a:ext cx="1674000" cy="3488087"/>
              </a:xfrm>
              <a:prstGeom prst="rect">
                <a:avLst/>
              </a:prstGeom>
              <a:solidFill>
                <a:srgbClr val="F29136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379;p19">
                <a:extLst>
                  <a:ext uri="{FF2B5EF4-FFF2-40B4-BE49-F238E27FC236}">
                    <a16:creationId xmlns:a16="http://schemas.microsoft.com/office/drawing/2014/main" id="{5892F058-8F10-ECD0-0F1F-D8F867EDA672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F2913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" name="Picture 14" descr="A circle with a group of people and a heart&#10;&#10;Description automatically generated">
                <a:extLst>
                  <a:ext uri="{FF2B5EF4-FFF2-40B4-BE49-F238E27FC236}">
                    <a16:creationId xmlns:a16="http://schemas.microsoft.com/office/drawing/2014/main" id="{3CBCC0EF-9C4F-82C7-D548-031DB41D50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8060" y="2366009"/>
                <a:ext cx="1356069" cy="1356069"/>
              </a:xfrm>
              <a:prstGeom prst="rect">
                <a:avLst/>
              </a:prstGeom>
            </p:spPr>
          </p:pic>
        </p:grpSp>
        <p:sp>
          <p:nvSpPr>
            <p:cNvPr id="428" name="Google Shape;428;p19"/>
            <p:cNvSpPr txBox="1"/>
            <p:nvPr/>
          </p:nvSpPr>
          <p:spPr>
            <a:xfrm>
              <a:off x="994011" y="3850786"/>
              <a:ext cx="1342863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Gallech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chi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roi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hun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a'ch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teulu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mewn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perygl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</p:grpSp>
      <p:grpSp>
        <p:nvGrpSpPr>
          <p:cNvPr id="426" name="Group 425">
            <a:extLst>
              <a:ext uri="{FF2B5EF4-FFF2-40B4-BE49-F238E27FC236}">
                <a16:creationId xmlns:a16="http://schemas.microsoft.com/office/drawing/2014/main" id="{1BF91194-23F9-8A80-0BA5-115FE6582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01596" y="2314613"/>
            <a:ext cx="1675206" cy="3473102"/>
            <a:chOff x="4401596" y="2314613"/>
            <a:chExt cx="1675206" cy="3473102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03596B3-AB11-A6A0-295B-4E3F726C2946}"/>
                </a:ext>
              </a:extLst>
            </p:cNvPr>
            <p:cNvGrpSpPr/>
            <p:nvPr/>
          </p:nvGrpSpPr>
          <p:grpSpPr>
            <a:xfrm>
              <a:off x="4401596" y="2314613"/>
              <a:ext cx="1675206" cy="3473102"/>
              <a:chOff x="860110" y="2314613"/>
              <a:chExt cx="1675206" cy="3473102"/>
            </a:xfrm>
          </p:grpSpPr>
          <p:sp>
            <p:nvSpPr>
              <p:cNvPr id="59" name="Google Shape;378;p19">
                <a:extLst>
                  <a:ext uri="{FF2B5EF4-FFF2-40B4-BE49-F238E27FC236}">
                    <a16:creationId xmlns:a16="http://schemas.microsoft.com/office/drawing/2014/main" id="{22A3025F-70D8-711A-9D5B-0A45FC2BFAB0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73101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378;p19">
                <a:extLst>
                  <a:ext uri="{FF2B5EF4-FFF2-40B4-BE49-F238E27FC236}">
                    <a16:creationId xmlns:a16="http://schemas.microsoft.com/office/drawing/2014/main" id="{9B67EE6D-E7E4-3902-439C-CFFF34700DAE}"/>
                  </a:ext>
                </a:extLst>
              </p:cNvPr>
              <p:cNvSpPr/>
              <p:nvPr/>
            </p:nvSpPr>
            <p:spPr>
              <a:xfrm>
                <a:off x="861316" y="2314613"/>
                <a:ext cx="1674000" cy="3473102"/>
              </a:xfrm>
              <a:prstGeom prst="rect">
                <a:avLst/>
              </a:prstGeom>
              <a:solidFill>
                <a:srgbClr val="DF2129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379;p19">
                <a:extLst>
                  <a:ext uri="{FF2B5EF4-FFF2-40B4-BE49-F238E27FC236}">
                    <a16:creationId xmlns:a16="http://schemas.microsoft.com/office/drawing/2014/main" id="{5FCEAAFF-8826-3905-0079-E9B9F840C04E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DF212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2" name="Google Shape;422;p19"/>
            <p:cNvSpPr txBox="1"/>
            <p:nvPr/>
          </p:nvSpPr>
          <p:spPr>
            <a:xfrm>
              <a:off x="4485335" y="3856024"/>
              <a:ext cx="1498187" cy="965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banc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gau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sz="1600" dirty="0"/>
            </a:p>
          </p:txBody>
        </p:sp>
        <p:pic>
          <p:nvPicPr>
            <p:cNvPr id="27" name="Picture 26" descr="A green card with a red ribbon&#10;&#10;Description automatically generated">
              <a:extLst>
                <a:ext uri="{FF2B5EF4-FFF2-40B4-BE49-F238E27FC236}">
                  <a16:creationId xmlns:a16="http://schemas.microsoft.com/office/drawing/2014/main" id="{14ECDC3A-AC5D-1915-3189-3D237A73A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554287" y="2366008"/>
              <a:ext cx="1360281" cy="1356070"/>
            </a:xfrm>
            <a:prstGeom prst="rect">
              <a:avLst/>
            </a:prstGeom>
          </p:spPr>
        </p:pic>
      </p:grpSp>
      <p:grpSp>
        <p:nvGrpSpPr>
          <p:cNvPr id="430" name="Group 429">
            <a:extLst>
              <a:ext uri="{FF2B5EF4-FFF2-40B4-BE49-F238E27FC236}">
                <a16:creationId xmlns:a16="http://schemas.microsoft.com/office/drawing/2014/main" id="{FCE4CCE6-53E2-DE4D-7787-A33603B2A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65082" y="2314613"/>
            <a:ext cx="1675206" cy="3473101"/>
            <a:chOff x="6165082" y="2314613"/>
            <a:chExt cx="1675206" cy="3473101"/>
          </a:xfrm>
        </p:grpSpPr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4B9F9C29-284F-1804-8836-3F5A9A94D220}"/>
                </a:ext>
              </a:extLst>
            </p:cNvPr>
            <p:cNvGrpSpPr/>
            <p:nvPr/>
          </p:nvGrpSpPr>
          <p:grpSpPr>
            <a:xfrm>
              <a:off x="6165082" y="2314613"/>
              <a:ext cx="1675206" cy="3473101"/>
              <a:chOff x="860110" y="2314613"/>
              <a:chExt cx="1675206" cy="3473101"/>
            </a:xfrm>
          </p:grpSpPr>
          <p:sp>
            <p:nvSpPr>
              <p:cNvPr id="385" name="Google Shape;378;p19">
                <a:extLst>
                  <a:ext uri="{FF2B5EF4-FFF2-40B4-BE49-F238E27FC236}">
                    <a16:creationId xmlns:a16="http://schemas.microsoft.com/office/drawing/2014/main" id="{DAE7EFC1-B170-74D7-3A41-CCD47C91E7D9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73101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6" name="Google Shape;378;p19">
                <a:extLst>
                  <a:ext uri="{FF2B5EF4-FFF2-40B4-BE49-F238E27FC236}">
                    <a16:creationId xmlns:a16="http://schemas.microsoft.com/office/drawing/2014/main" id="{F21B7AE9-83A5-5590-55F6-7DD9EB2E1A4C}"/>
                  </a:ext>
                </a:extLst>
              </p:cNvPr>
              <p:cNvSpPr/>
              <p:nvPr/>
            </p:nvSpPr>
            <p:spPr>
              <a:xfrm>
                <a:off x="861316" y="2364801"/>
                <a:ext cx="1674000" cy="3422912"/>
              </a:xfrm>
              <a:prstGeom prst="rect">
                <a:avLst/>
              </a:prstGeom>
              <a:solidFill>
                <a:srgbClr val="39A935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7" name="Google Shape;379;p19">
                <a:extLst>
                  <a:ext uri="{FF2B5EF4-FFF2-40B4-BE49-F238E27FC236}">
                    <a16:creationId xmlns:a16="http://schemas.microsoft.com/office/drawing/2014/main" id="{F09807E1-F446-9981-0232-C4F8DCBBB112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39A93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8" name="Google Shape;408;p19"/>
            <p:cNvSpPr txBox="1"/>
            <p:nvPr/>
          </p:nvSpPr>
          <p:spPr>
            <a:xfrm>
              <a:off x="6311437" y="3856024"/>
              <a:ext cx="1342863" cy="12490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cytundeb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ffôn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symudol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iawn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33" name="Picture 32" descr="A black cellphone with a white screen&#10;&#10;Description automatically generated">
              <a:extLst>
                <a:ext uri="{FF2B5EF4-FFF2-40B4-BE49-F238E27FC236}">
                  <a16:creationId xmlns:a16="http://schemas.microsoft.com/office/drawing/2014/main" id="{FA445D18-6C5C-EEF5-1DE5-6D6D57A4B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6323323" y="2366008"/>
              <a:ext cx="1356069" cy="1356069"/>
            </a:xfrm>
            <a:prstGeom prst="rect">
              <a:avLst/>
            </a:prstGeom>
          </p:spPr>
        </p:pic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0E1F1BA2-22CC-C2EC-C37E-3B0B2E233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914053" y="2314613"/>
            <a:ext cx="1675205" cy="3480595"/>
            <a:chOff x="7914053" y="2314613"/>
            <a:chExt cx="1675205" cy="3480595"/>
          </a:xfrm>
        </p:grpSpPr>
        <p:grpSp>
          <p:nvGrpSpPr>
            <p:cNvPr id="389" name="Group 388">
              <a:extLst>
                <a:ext uri="{FF2B5EF4-FFF2-40B4-BE49-F238E27FC236}">
                  <a16:creationId xmlns:a16="http://schemas.microsoft.com/office/drawing/2014/main" id="{1B1388E0-81E3-30AB-463F-B8707A90595C}"/>
                </a:ext>
              </a:extLst>
            </p:cNvPr>
            <p:cNvGrpSpPr/>
            <p:nvPr/>
          </p:nvGrpSpPr>
          <p:grpSpPr>
            <a:xfrm>
              <a:off x="7914053" y="2314613"/>
              <a:ext cx="1675205" cy="3480595"/>
              <a:chOff x="860110" y="2314613"/>
              <a:chExt cx="1675205" cy="3480595"/>
            </a:xfrm>
          </p:grpSpPr>
          <p:sp>
            <p:nvSpPr>
              <p:cNvPr id="390" name="Google Shape;378;p19">
                <a:extLst>
                  <a:ext uri="{FF2B5EF4-FFF2-40B4-BE49-F238E27FC236}">
                    <a16:creationId xmlns:a16="http://schemas.microsoft.com/office/drawing/2014/main" id="{920C760C-E9B1-359C-2AAE-481704C76B8C}"/>
                  </a:ext>
                </a:extLst>
              </p:cNvPr>
              <p:cNvSpPr/>
              <p:nvPr/>
            </p:nvSpPr>
            <p:spPr>
              <a:xfrm>
                <a:off x="860110" y="2314613"/>
                <a:ext cx="1672552" cy="3480595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78;p19">
                <a:extLst>
                  <a:ext uri="{FF2B5EF4-FFF2-40B4-BE49-F238E27FC236}">
                    <a16:creationId xmlns:a16="http://schemas.microsoft.com/office/drawing/2014/main" id="{06A67FA6-FCE8-B8F7-FAED-C536DA78139C}"/>
                  </a:ext>
                </a:extLst>
              </p:cNvPr>
              <p:cNvSpPr/>
              <p:nvPr/>
            </p:nvSpPr>
            <p:spPr>
              <a:xfrm>
                <a:off x="861315" y="2364801"/>
                <a:ext cx="1674000" cy="3430407"/>
              </a:xfrm>
              <a:prstGeom prst="rect">
                <a:avLst/>
              </a:prstGeom>
              <a:solidFill>
                <a:srgbClr val="941B80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79;p19">
                <a:extLst>
                  <a:ext uri="{FF2B5EF4-FFF2-40B4-BE49-F238E27FC236}">
                    <a16:creationId xmlns:a16="http://schemas.microsoft.com/office/drawing/2014/main" id="{7EA1B04C-470E-F8A1-544F-B0EFA1FFA467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941B8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4" name="Google Shape;414;p19"/>
            <p:cNvSpPr txBox="1"/>
            <p:nvPr/>
          </p:nvSpPr>
          <p:spPr>
            <a:xfrm>
              <a:off x="8040185" y="3850786"/>
              <a:ext cx="1530708" cy="1532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Byddwch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chael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hi’n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benthyciad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myfyriwr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gyfer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coleg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neu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brifysgol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40" name="Picture 39" descr="A black and white logo of a graduation cap&#10;&#10;Description automatically generated">
              <a:extLst>
                <a:ext uri="{FF2B5EF4-FFF2-40B4-BE49-F238E27FC236}">
                  <a16:creationId xmlns:a16="http://schemas.microsoft.com/office/drawing/2014/main" id="{DC5FC4AD-567F-8B02-62D8-C14559E61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068608" y="2366008"/>
              <a:ext cx="1356069" cy="1356069"/>
            </a:xfrm>
            <a:prstGeom prst="rect">
              <a:avLst/>
            </a:prstGeom>
          </p:spPr>
        </p:pic>
      </p:grp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2D855444-C87B-2AC2-7D84-9F32BC9A3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70282" y="2314614"/>
            <a:ext cx="1673759" cy="3473100"/>
            <a:chOff x="9670282" y="2314614"/>
            <a:chExt cx="1673759" cy="3473100"/>
          </a:xfrm>
        </p:grpSpPr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4FA97BFF-D4B7-51DE-CA03-849CCC173245}"/>
                </a:ext>
              </a:extLst>
            </p:cNvPr>
            <p:cNvGrpSpPr/>
            <p:nvPr/>
          </p:nvGrpSpPr>
          <p:grpSpPr>
            <a:xfrm>
              <a:off x="9670282" y="2314614"/>
              <a:ext cx="1673759" cy="3473100"/>
              <a:chOff x="860110" y="2314614"/>
              <a:chExt cx="1673759" cy="3473100"/>
            </a:xfrm>
          </p:grpSpPr>
          <p:sp>
            <p:nvSpPr>
              <p:cNvPr id="395" name="Google Shape;378;p19">
                <a:extLst>
                  <a:ext uri="{FF2B5EF4-FFF2-40B4-BE49-F238E27FC236}">
                    <a16:creationId xmlns:a16="http://schemas.microsoft.com/office/drawing/2014/main" id="{9029711B-BFF1-F1BC-AAF2-E87C3B2D778F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3473100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78;p19">
                <a:extLst>
                  <a:ext uri="{FF2B5EF4-FFF2-40B4-BE49-F238E27FC236}">
                    <a16:creationId xmlns:a16="http://schemas.microsoft.com/office/drawing/2014/main" id="{3BB8B7EB-47E3-E16A-DBCE-DB835F4EFCC8}"/>
                  </a:ext>
                </a:extLst>
              </p:cNvPr>
              <p:cNvSpPr/>
              <p:nvPr/>
            </p:nvSpPr>
            <p:spPr>
              <a:xfrm>
                <a:off x="861317" y="2412999"/>
                <a:ext cx="1672552" cy="3374715"/>
              </a:xfrm>
              <a:prstGeom prst="rect">
                <a:avLst/>
              </a:prstGeom>
              <a:solidFill>
                <a:srgbClr val="B1B1B1">
                  <a:alpha val="30000"/>
                </a:srgbClr>
              </a:solidFill>
              <a:ln w="38100" cap="flat" cmpd="sng">
                <a:noFill/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79;p19">
                <a:extLst>
                  <a:ext uri="{FF2B5EF4-FFF2-40B4-BE49-F238E27FC236}">
                    <a16:creationId xmlns:a16="http://schemas.microsoft.com/office/drawing/2014/main" id="{2EC2B692-21A7-5ECA-519D-D6502C184BEE}"/>
                  </a:ext>
                </a:extLst>
              </p:cNvPr>
              <p:cNvSpPr/>
              <p:nvPr/>
            </p:nvSpPr>
            <p:spPr>
              <a:xfrm>
                <a:off x="860110" y="2314614"/>
                <a:ext cx="1672552" cy="1458220"/>
              </a:xfrm>
              <a:prstGeom prst="rect">
                <a:avLst/>
              </a:prstGeom>
              <a:solidFill>
                <a:srgbClr val="B1B1B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2" name="Google Shape;432;p19"/>
            <p:cNvSpPr txBox="1"/>
            <p:nvPr/>
          </p:nvSpPr>
          <p:spPr>
            <a:xfrm>
              <a:off x="9778271" y="3850786"/>
              <a:ext cx="1460715" cy="965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Mae’n </a:t>
              </a:r>
              <a:r>
                <a:rPr lang="en-GB" sz="16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drosedd</a:t>
              </a:r>
              <a:r>
                <a:rPr lang="en-GB" sz="16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sz="1600" dirty="0"/>
            </a:p>
          </p:txBody>
        </p:sp>
        <p:pic>
          <p:nvPicPr>
            <p:cNvPr id="420" name="Picture 419" descr="A hands holding bars in a circle&#10;&#10;Description automatically generated">
              <a:extLst>
                <a:ext uri="{FF2B5EF4-FFF2-40B4-BE49-F238E27FC236}">
                  <a16:creationId xmlns:a16="http://schemas.microsoft.com/office/drawing/2014/main" id="{F1496423-337E-0075-23EC-C52E1F23C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9826664" y="2364802"/>
              <a:ext cx="1357276" cy="13572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screen">
            <a:hlinkClick r:id="rId3"/>
            <a:extLst>
              <a:ext uri="{FF2B5EF4-FFF2-40B4-BE49-F238E27FC236}">
                <a16:creationId xmlns:a16="http://schemas.microsoft.com/office/drawing/2014/main" id="{C9C0F0A5-B56C-B848-356C-C11F06D8B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872" y="978569"/>
            <a:ext cx="7370792" cy="4142523"/>
          </a:xfrm>
          <a:prstGeom prst="rect">
            <a:avLst/>
          </a:prstGeom>
        </p:spPr>
      </p:pic>
      <p:sp>
        <p:nvSpPr>
          <p:cNvPr id="441" name="Google Shape;441;p20"/>
          <p:cNvSpPr txBox="1">
            <a:spLocks noGrp="1"/>
          </p:cNvSpPr>
          <p:nvPr>
            <p:ph type="ctrTitle"/>
          </p:nvPr>
        </p:nvSpPr>
        <p:spPr>
          <a:xfrm>
            <a:off x="1520268" y="-242225"/>
            <a:ext cx="9144000" cy="175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23 Video</a:t>
            </a:r>
            <a:endParaRPr dirty="0"/>
          </a:p>
        </p:txBody>
      </p:sp>
      <p:sp>
        <p:nvSpPr>
          <p:cNvPr id="442" name="Google Shape;442;p20"/>
          <p:cNvSpPr txBox="1"/>
          <p:nvPr/>
        </p:nvSpPr>
        <p:spPr>
          <a:xfrm>
            <a:off x="1" y="5366084"/>
            <a:ext cx="12192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https://www.dontbefooled.org.uk/what-is-a-money-mule/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endParaRPr sz="1800" b="1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63;p4">
            <a:extLst>
              <a:ext uri="{FF2B5EF4-FFF2-40B4-BE49-F238E27FC236}">
                <a16:creationId xmlns:a16="http://schemas.microsoft.com/office/drawing/2014/main" id="{FA003247-26D4-3C16-A0BF-E66B71E84EF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24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" name="Google Shape;448;p21">
            <a:extLst>
              <a:ext uri="{FF2B5EF4-FFF2-40B4-BE49-F238E27FC236}">
                <a16:creationId xmlns:a16="http://schemas.microsoft.com/office/drawing/2014/main" id="{B51E0ACC-4E84-BB0A-9322-63754D6638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31156" y="1483894"/>
            <a:ext cx="3321000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8" name="Google Shape;448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210" y="1483894"/>
            <a:ext cx="2751243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4" name="Google Shape;454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210" y="3738005"/>
            <a:ext cx="2751243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31155" y="3738005"/>
            <a:ext cx="3320999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6944" y="3738005"/>
            <a:ext cx="3489281" cy="2310610"/>
          </a:xfrm>
          <a:prstGeom prst="rect">
            <a:avLst/>
          </a:prstGeom>
          <a:solidFill>
            <a:srgbClr val="FFE785"/>
          </a:solidFill>
          <a:ln w="28575"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21"/>
          <p:cNvSpPr txBox="1">
            <a:spLocks/>
          </p:cNvSpPr>
          <p:nvPr/>
        </p:nvSpPr>
        <p:spPr>
          <a:xfrm>
            <a:off x="0" y="70530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Cyngor campus –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cadwch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lygad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sloganau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rhain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5E18B-DBCD-22E9-847E-33E38C05B759}"/>
              </a:ext>
            </a:extLst>
          </p:cNvPr>
          <p:cNvSpPr txBox="1"/>
          <p:nvPr/>
        </p:nvSpPr>
        <p:spPr>
          <a:xfrm>
            <a:off x="1038452" y="1604405"/>
            <a:ext cx="2555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eich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banc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8F6619-86D0-1A37-4942-42448EE52201}"/>
              </a:ext>
            </a:extLst>
          </p:cNvPr>
          <p:cNvSpPr txBox="1"/>
          <p:nvPr/>
        </p:nvSpPr>
        <p:spPr>
          <a:xfrm>
            <a:off x="1038452" y="3831481"/>
            <a:ext cx="26546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363636"/>
                </a:solidFill>
              </a:rPr>
              <a:t>Peidiwch â </a:t>
            </a:r>
            <a:r>
              <a:rPr lang="en-GB" sz="2100" dirty="0" err="1">
                <a:solidFill>
                  <a:srgbClr val="363636"/>
                </a:solidFill>
              </a:rPr>
              <a:t>rhoi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manylion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cyfrif</a:t>
            </a:r>
            <a:r>
              <a:rPr lang="en-GB" sz="2100" dirty="0">
                <a:solidFill>
                  <a:srgbClr val="363636"/>
                </a:solidFill>
              </a:rPr>
              <a:t> banc </a:t>
            </a:r>
            <a:r>
              <a:rPr lang="en-GB" sz="2100" dirty="0" err="1">
                <a:solidFill>
                  <a:srgbClr val="363636"/>
                </a:solidFill>
              </a:rPr>
              <a:t>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unrhyw</a:t>
            </a:r>
            <a:r>
              <a:rPr lang="en-GB" sz="2100" dirty="0">
                <a:solidFill>
                  <a:srgbClr val="363636"/>
                </a:solidFill>
              </a:rPr>
              <a:t> un oni bai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bod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adnabod</a:t>
            </a:r>
            <a:r>
              <a:rPr lang="en-GB" sz="2100" dirty="0">
                <a:solidFill>
                  <a:srgbClr val="363636"/>
                </a:solidFill>
              </a:rPr>
              <a:t> ac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ymddiried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ynddo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CE6973-050B-85EB-D35B-579611AA44D6}"/>
              </a:ext>
            </a:extLst>
          </p:cNvPr>
          <p:cNvSpPr txBox="1"/>
          <p:nvPr/>
        </p:nvSpPr>
        <p:spPr>
          <a:xfrm>
            <a:off x="4138156" y="1604405"/>
            <a:ext cx="2947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Enillwch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arian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o’ch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cartref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EB97E0-EDD9-42DF-4BF9-51FECC82D014}"/>
              </a:ext>
            </a:extLst>
          </p:cNvPr>
          <p:cNvSpPr txBox="1"/>
          <p:nvPr/>
        </p:nvSpPr>
        <p:spPr>
          <a:xfrm>
            <a:off x="4138156" y="3842086"/>
            <a:ext cx="28777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err="1">
                <a:solidFill>
                  <a:srgbClr val="363636"/>
                </a:solidFill>
              </a:rPr>
              <a:t>Byddwch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ofalus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iawn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gyda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chynigion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swyddi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lle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mae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popeth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digwydd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ar-lein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heb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unrhyw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gyswllt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personol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gwbl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0A4F12-6A74-3C0B-8FEC-4BDF80E89F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14407" y="2373846"/>
            <a:ext cx="1154497" cy="1140571"/>
            <a:chOff x="5389423" y="2373846"/>
            <a:chExt cx="1154497" cy="1140571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A79526D-20CE-B239-AE7C-2551C262873A}"/>
                </a:ext>
              </a:extLst>
            </p:cNvPr>
            <p:cNvSpPr/>
            <p:nvPr/>
          </p:nvSpPr>
          <p:spPr>
            <a:xfrm>
              <a:off x="5437335" y="2413124"/>
              <a:ext cx="1061596" cy="10615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 descr="A house with a green door&#10;&#10;Description automatically generated">
              <a:extLst>
                <a:ext uri="{FF2B5EF4-FFF2-40B4-BE49-F238E27FC236}">
                  <a16:creationId xmlns:a16="http://schemas.microsoft.com/office/drawing/2014/main" id="{C4872915-4F88-95DF-6969-DC137F3EF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89423" y="2373846"/>
              <a:ext cx="1154497" cy="1140571"/>
            </a:xfrm>
            <a:prstGeom prst="rect">
              <a:avLst/>
            </a:prstGeom>
          </p:spPr>
        </p:pic>
      </p:grpSp>
      <p:sp>
        <p:nvSpPr>
          <p:cNvPr id="13" name="Google Shape;448;p21">
            <a:extLst>
              <a:ext uri="{FF2B5EF4-FFF2-40B4-BE49-F238E27FC236}">
                <a16:creationId xmlns:a16="http://schemas.microsoft.com/office/drawing/2014/main" id="{3530CAB2-3C72-06AC-114A-3008F983B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56945" y="1483894"/>
            <a:ext cx="3489282" cy="213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144000" rIns="91425" bIns="45700" anchor="t" anchorCtr="0">
            <a:noAutofit/>
          </a:bodyPr>
          <a:lstStyle/>
          <a:p>
            <a:pPr marL="90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C897AE-EA77-C86B-74E0-999CE670E369}"/>
              </a:ext>
            </a:extLst>
          </p:cNvPr>
          <p:cNvSpPr txBox="1"/>
          <p:nvPr/>
        </p:nvSpPr>
        <p:spPr>
          <a:xfrm>
            <a:off x="7785604" y="1604405"/>
            <a:ext cx="3367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000"/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Gwnewch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£200 yr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wythnos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. Dim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angen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profiad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29E114-710F-8CA4-740C-314E5C6FFC16}"/>
              </a:ext>
            </a:extLst>
          </p:cNvPr>
          <p:cNvSpPr txBox="1"/>
          <p:nvPr/>
        </p:nvSpPr>
        <p:spPr>
          <a:xfrm>
            <a:off x="7869381" y="3831481"/>
            <a:ext cx="303876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 err="1">
                <a:solidFill>
                  <a:srgbClr val="363636"/>
                </a:solidFill>
              </a:rPr>
              <a:t>Byddwch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wyliadwrus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gynigion</a:t>
            </a:r>
            <a:r>
              <a:rPr lang="en-GB" sz="2100" dirty="0">
                <a:solidFill>
                  <a:srgbClr val="363636"/>
                </a:solidFill>
              </a:rPr>
              <a:t> o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hawdd</a:t>
            </a:r>
            <a:r>
              <a:rPr lang="en-GB" sz="2100" dirty="0">
                <a:solidFill>
                  <a:srgbClr val="363636"/>
                </a:solidFill>
              </a:rPr>
              <a:t>. </a:t>
            </a:r>
            <a:r>
              <a:rPr lang="en-GB" sz="2100" dirty="0" err="1">
                <a:solidFill>
                  <a:srgbClr val="363636"/>
                </a:solidFill>
              </a:rPr>
              <a:t>Os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yw'n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swnio'n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rhy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dda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i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wir</a:t>
            </a:r>
            <a:r>
              <a:rPr lang="en-GB" sz="2100" dirty="0">
                <a:solidFill>
                  <a:srgbClr val="363636"/>
                </a:solidFill>
              </a:rPr>
              <a:t>, </a:t>
            </a:r>
            <a:r>
              <a:rPr lang="en-GB" sz="2100" dirty="0" err="1">
                <a:solidFill>
                  <a:srgbClr val="363636"/>
                </a:solidFill>
              </a:rPr>
              <a:t>mae'n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debyg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fod.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0B5D9BD-B3CD-1186-3DBA-CC2424EE31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5753" y="2478700"/>
            <a:ext cx="1564355" cy="9508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82B3FA-0203-6DA2-0913-C0CED625B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641" y="2331325"/>
            <a:ext cx="1267525" cy="1225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48" grpId="0" animBg="1"/>
      <p:bldP spid="454" grpId="0" animBg="1"/>
      <p:bldP spid="455" grpId="0" animBg="1"/>
      <p:bldP spid="456" grpId="0" animBg="1"/>
      <p:bldP spid="2" grpId="0"/>
      <p:bldP spid="21" grpId="0"/>
      <p:bldP spid="7" grpId="0"/>
      <p:bldP spid="22" grpId="0"/>
      <p:bldP spid="13" grpId="0" animBg="1"/>
      <p:bldP spid="14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EDB8EDEE-1F36-C292-07C4-693BE3103CA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25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7" name="Google Shape;467;p22"/>
          <p:cNvSpPr txBox="1">
            <a:spLocks/>
          </p:cNvSpPr>
          <p:nvPr/>
        </p:nvSpPr>
        <p:spPr>
          <a:xfrm>
            <a:off x="-1" y="710983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Byddwch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ymwybodol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dwyll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8" name="Google Shape;468;p22"/>
          <p:cNvSpPr txBox="1"/>
          <p:nvPr/>
        </p:nvSpPr>
        <p:spPr>
          <a:xfrm>
            <a:off x="468351" y="1334831"/>
            <a:ext cx="1125529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trio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denu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hysbysebion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negeseuon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deniadol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un </a:t>
            </a:r>
            <a:r>
              <a:rPr lang="en-GB" sz="1800" b="1" dirty="0" err="1">
                <a:solidFill>
                  <a:srgbClr val="363636"/>
                </a:solidFill>
              </a:rPr>
              <a:t>g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afodd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Josh).</a:t>
            </a:r>
            <a:endParaRPr dirty="0"/>
          </a:p>
        </p:txBody>
      </p:sp>
      <p:grpSp>
        <p:nvGrpSpPr>
          <p:cNvPr id="469" name="Google Shape;469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835" y="2130737"/>
            <a:ext cx="2780878" cy="3816687"/>
            <a:chOff x="1140738" y="1942600"/>
            <a:chExt cx="2780878" cy="3816687"/>
          </a:xfrm>
        </p:grpSpPr>
        <p:sp>
          <p:nvSpPr>
            <p:cNvPr id="470" name="Google Shape;470;p22"/>
            <p:cNvSpPr/>
            <p:nvPr/>
          </p:nvSpPr>
          <p:spPr>
            <a:xfrm>
              <a:off x="1140738" y="1942600"/>
              <a:ext cx="2780878" cy="3730544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22" descr="Illustration of a social media post, displaying text which reads,&#10;Good morning people Another Day Another Pound Message Me Today!! &#10;Any Mainstream Business Account 50K Any Mainstream 18+ Instant Money "/>
            <p:cNvSpPr txBox="1"/>
            <p:nvPr/>
          </p:nvSpPr>
          <p:spPr>
            <a:xfrm>
              <a:off x="1242812" y="2112135"/>
              <a:ext cx="2621230" cy="36471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Bore Da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Bobl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Diwrnod</a:t>
              </a:r>
              <a:endParaRPr lang="en-GB" sz="17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Arall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Punt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Arall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</a:p>
            <a:p>
              <a:pPr algn="l"/>
              <a:r>
                <a:rPr lang="en-GB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Anfonwch</a:t>
              </a:r>
              <a:r>
                <a:rPr lang="en-GB" sz="17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Neges</a:t>
              </a:r>
              <a:endParaRPr lang="en-GB" sz="17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Heddiw </a:t>
              </a:r>
              <a:r>
                <a:rPr lang="en-GB" sz="17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Unrhyw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Gyfrif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Busnes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Banc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Mawr</a:t>
              </a:r>
              <a:endParaRPr lang="en-GB" sz="1700" b="1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50K</a:t>
              </a:r>
            </a:p>
            <a:p>
              <a:pPr algn="l"/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Unrhyw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Fanc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Mawr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18+</a:t>
              </a: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Arian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Syth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Bin Heddiw</a:t>
              </a:r>
            </a:p>
            <a:p>
              <a:pPr algn="l"/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1K </a:t>
              </a:r>
              <a:r>
                <a:rPr lang="en-GB" sz="1700" b="1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70K </a:t>
              </a:r>
              <a:r>
                <a:rPr lang="en-GB" sz="17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</a:t>
              </a:r>
              <a:r>
                <a:rPr lang="en-GB" sz="17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  <a:p>
              <a:pPr algn="l"/>
              <a:r>
                <a:rPr lang="en-GB" sz="23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PEIDIWCH COLLI</a:t>
              </a:r>
            </a:p>
            <a:p>
              <a:pPr algn="l"/>
              <a:r>
                <a:rPr lang="en-GB" sz="2300" b="1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ALLAN       </a:t>
              </a:r>
              <a:r>
                <a:rPr lang="en-GB" sz="2300" b="1" u="none" strike="noStrike" dirty="0">
                  <a:solidFill>
                    <a:srgbClr val="FF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!! !! !!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72" name="Google Shape;472;p22" descr="Background patter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782415" y="3746965"/>
              <a:ext cx="314518" cy="200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" name="Google Shape;473;p22" descr="Background patter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39954" y="4530736"/>
              <a:ext cx="314518" cy="2005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4" name="Google Shape;474;p22" descr="A picture containing clipar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39818" y="5154869"/>
              <a:ext cx="304800" cy="228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75" name="Google Shape;475;p22" descr="Illustration of a social media message from Mini Mikey, with text which reads,&#10;INSTANT CASH IN YOUR BANK ACCOUNT I DON'T NEED YOUR CARD OR DETAILS ONLINE BANKING NEEDED OR IF U CAN GET TO A BANK THAT'S FIND INBOX FOR MORE INFO &#10;20 POUNDS GETS YOU 120 POUNDS&#10;40 POUNDS GETS YOU 240 POUNDS&#10;100 POUNDS GETS YOU 750 POUNDS"/>
          <p:cNvGrpSpPr/>
          <p:nvPr/>
        </p:nvGrpSpPr>
        <p:grpSpPr>
          <a:xfrm>
            <a:off x="3873994" y="2416250"/>
            <a:ext cx="7587171" cy="3037703"/>
            <a:chOff x="4131989" y="1942600"/>
            <a:chExt cx="4757144" cy="1904635"/>
          </a:xfrm>
        </p:grpSpPr>
        <p:sp>
          <p:nvSpPr>
            <p:cNvPr id="477" name="Google Shape;477;p22"/>
            <p:cNvSpPr/>
            <p:nvPr/>
          </p:nvSpPr>
          <p:spPr>
            <a:xfrm>
              <a:off x="4131989" y="1942600"/>
              <a:ext cx="4757144" cy="1904635"/>
            </a:xfrm>
            <a:prstGeom prst="rect">
              <a:avLst/>
            </a:prstGeom>
            <a:solidFill>
              <a:schemeClr val="bg1"/>
            </a:solidFill>
            <a:ln w="5715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76" name="Google Shape;476;p22" descr="A close-up of a hand holding a stack of paper money&#10;&#10;Description automatically generated with low confidence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80482" y="2091968"/>
              <a:ext cx="431890" cy="4318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8" name="Google Shape;478;p22"/>
            <p:cNvSpPr txBox="1"/>
            <p:nvPr/>
          </p:nvSpPr>
          <p:spPr>
            <a:xfrm>
              <a:off x="4201347" y="2581594"/>
              <a:ext cx="4687785" cy="10645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l">
                <a:spcBef>
                  <a:spcPts val="500"/>
                </a:spcBef>
              </a:pP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ARIAN YN DY GYFRIF BANC YN SYTH DWI DDIM ANGEN DY GERDYN NA DY FANYLION ANGEN BANCIO ARLEIN NEU CER I’R BANC MAE HYNNA’N IAWN AM FWY O FANYLION</a:t>
              </a:r>
            </a:p>
            <a:p>
              <a:pPr algn="l">
                <a:spcBef>
                  <a:spcPts val="500"/>
                </a:spcBef>
              </a:pP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£20 TI’N CAEL £120</a:t>
              </a:r>
              <a:b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£40 </a:t>
              </a:r>
              <a:r>
                <a:rPr lang="en-GB" sz="16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TI’N CAEL</a:t>
              </a: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£240</a:t>
              </a:r>
              <a:b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600" u="none" strike="noStrike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RHOI £100 TI’N CAEL £750 … </a:t>
              </a:r>
              <a:r>
                <a:rPr lang="en-GB" sz="1600" u="none" strike="noStrike" dirty="0" err="1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Gweld</a:t>
              </a:r>
              <a:r>
                <a:rPr lang="en-GB" sz="1600" u="none" strike="noStrike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u="none" strike="noStrike" dirty="0" err="1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mwy</a:t>
              </a:r>
              <a:endParaRPr lang="en-GB" sz="1600" u="none" strike="noStrike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Google Shape;479;p22"/>
            <p:cNvSpPr txBox="1"/>
            <p:nvPr/>
          </p:nvSpPr>
          <p:spPr>
            <a:xfrm>
              <a:off x="4675940" y="2094417"/>
              <a:ext cx="3608680" cy="1736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 b="1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Mini Mikey </a:t>
              </a:r>
              <a:r>
                <a:rPr lang="en-GB" sz="1200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gyda</a:t>
              </a:r>
              <a:r>
                <a:rPr lang="en-GB" sz="12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Edward Maddocks </a:t>
              </a:r>
              <a:r>
                <a:rPr lang="en-GB" sz="12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 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33 </a:t>
              </a:r>
              <a:r>
                <a:rPr lang="en-GB" sz="1200" u="none" strike="noStrike" dirty="0" err="1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arall</a:t>
              </a:r>
              <a:r>
                <a:rPr lang="en-GB" sz="1200" u="none" strike="noStrike" dirty="0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dirty="0"/>
            </a:p>
          </p:txBody>
        </p:sp>
        <p:sp>
          <p:nvSpPr>
            <p:cNvPr id="480" name="Google Shape;480;p22"/>
            <p:cNvSpPr txBox="1"/>
            <p:nvPr/>
          </p:nvSpPr>
          <p:spPr>
            <a:xfrm>
              <a:off x="4675940" y="2307547"/>
              <a:ext cx="801823" cy="1543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8 </a:t>
              </a:r>
              <a:r>
                <a:rPr lang="en-GB" sz="1000" dirty="0" err="1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Chwefror</a:t>
              </a:r>
              <a:endParaRPr sz="10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81" name="Google Shape;481;p22" descr="Icon&#10;&#10;Description automatically generated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633610" y="2140752"/>
              <a:ext cx="161987" cy="921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2" name="Google Shape;482;p2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5396044" y="2369512"/>
              <a:ext cx="203200" cy="1651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EDB8EDEE-1F36-C292-07C4-693BE3103CA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26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7" name="Google Shape;467;p22"/>
          <p:cNvSpPr txBox="1">
            <a:spLocks/>
          </p:cNvSpPr>
          <p:nvPr/>
        </p:nvSpPr>
        <p:spPr>
          <a:xfrm>
            <a:off x="-1" y="710983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Byddwch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ymwybodol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dwyll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468" name="Google Shape;468;p22"/>
          <p:cNvSpPr txBox="1"/>
          <p:nvPr/>
        </p:nvSpPr>
        <p:spPr>
          <a:xfrm>
            <a:off x="468351" y="1334831"/>
            <a:ext cx="1125529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trio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denu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dioddefwyr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hysbysebion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negeseuon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deniadol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un </a:t>
            </a:r>
            <a:r>
              <a:rPr lang="en-GB" sz="1800" b="1" dirty="0" err="1">
                <a:solidFill>
                  <a:srgbClr val="363636"/>
                </a:solidFill>
              </a:rPr>
              <a:t>g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afodd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Josh).</a:t>
            </a:r>
            <a:endParaRPr lang="en-GB" sz="1800" dirty="0"/>
          </a:p>
        </p:txBody>
      </p:sp>
      <p:grpSp>
        <p:nvGrpSpPr>
          <p:cNvPr id="483" name="Google Shape;483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57391" y="2780138"/>
            <a:ext cx="6098345" cy="1979549"/>
            <a:chOff x="4131989" y="4317372"/>
            <a:chExt cx="4756166" cy="1334484"/>
          </a:xfrm>
        </p:grpSpPr>
        <p:grpSp>
          <p:nvGrpSpPr>
            <p:cNvPr id="485" name="Google Shape;485;p22"/>
            <p:cNvGrpSpPr/>
            <p:nvPr/>
          </p:nvGrpSpPr>
          <p:grpSpPr>
            <a:xfrm>
              <a:off x="4131989" y="4317372"/>
              <a:ext cx="4756166" cy="1334484"/>
              <a:chOff x="4131989" y="1942601"/>
              <a:chExt cx="4756166" cy="1334484"/>
            </a:xfrm>
          </p:grpSpPr>
          <p:sp>
            <p:nvSpPr>
              <p:cNvPr id="486" name="Google Shape;486;p22"/>
              <p:cNvSpPr/>
              <p:nvPr/>
            </p:nvSpPr>
            <p:spPr>
              <a:xfrm>
                <a:off x="4131989" y="1942601"/>
                <a:ext cx="4756166" cy="1334484"/>
              </a:xfrm>
              <a:prstGeom prst="rect">
                <a:avLst/>
              </a:prstGeom>
              <a:solidFill>
                <a:schemeClr val="bg1"/>
              </a:solidFill>
              <a:ln w="5715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7" name="Google Shape;487;p22"/>
              <p:cNvSpPr txBox="1"/>
              <p:nvPr/>
            </p:nvSpPr>
            <p:spPr>
              <a:xfrm>
                <a:off x="4201347" y="2581594"/>
                <a:ext cx="4302857" cy="478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algn="l">
                  <a:spcBef>
                    <a:spcPts val="500"/>
                  </a:spcBef>
                </a:pP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Os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efo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diddordeb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neud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£6500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mewn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3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dydd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cael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DM’s fi 17+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os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ti’n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byw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yn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caerdydd</a:t>
                </a:r>
                <a:r>
                  <a:rPr lang="en-GB" sz="1800" b="0" i="0" u="none" strike="noStrike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neu </a:t>
                </a:r>
                <a:r>
                  <a:rPr lang="en-GB" sz="1800" b="0" i="0" u="none" strike="noStrike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bangor</a:t>
                </a:r>
                <a:endParaRPr lang="en-GB" sz="1800" u="none" strike="noStrike" dirty="0">
                  <a:solidFill>
                    <a:schemeClr val="accent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8" name="Google Shape;488;p22"/>
              <p:cNvSpPr txBox="1"/>
              <p:nvPr/>
            </p:nvSpPr>
            <p:spPr>
              <a:xfrm>
                <a:off x="4675940" y="2094417"/>
                <a:ext cx="857927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 b="1" u="none" strike="noStrike">
                    <a:solidFill>
                      <a:schemeClr val="accent1"/>
                    </a:solidFill>
                    <a:latin typeface="Arial"/>
                    <a:ea typeface="Arial"/>
                    <a:cs typeface="Arial"/>
                    <a:sym typeface="Arial"/>
                  </a:rPr>
                  <a:t>Jay Cash</a:t>
                </a:r>
                <a:endParaRPr sz="1200" u="none" strike="noStrike">
                  <a:solidFill>
                    <a:schemeClr val="accen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" name="Google Shape;489;p22"/>
              <p:cNvSpPr txBox="1"/>
              <p:nvPr/>
            </p:nvSpPr>
            <p:spPr>
              <a:xfrm>
                <a:off x="4675940" y="2307547"/>
                <a:ext cx="801823" cy="165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0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8 </a:t>
                </a:r>
                <a:r>
                  <a:rPr lang="en-GB" sz="1000" dirty="0" err="1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Chwefror</a:t>
                </a:r>
                <a:endParaRPr sz="1000" u="none" strike="noStrik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90" name="Google Shape;490;p22" descr="Icon&#10;&#10;Description automatically generated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8633611" y="2140752"/>
                <a:ext cx="161987" cy="9216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91" name="Google Shape;491;p22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5396044" y="2369512"/>
                <a:ext cx="203200" cy="1651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4" name="Google Shape;484;p22" descr="A picture containing person, glasses, wearing, dark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4277460" y="4466739"/>
              <a:ext cx="431890" cy="43189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92" name="Google Shape;492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26880" y="1975965"/>
            <a:ext cx="3421044" cy="3910226"/>
            <a:chOff x="8626672" y="2168837"/>
            <a:chExt cx="2856640" cy="3265116"/>
          </a:xfrm>
        </p:grpSpPr>
        <p:sp>
          <p:nvSpPr>
            <p:cNvPr id="493" name="Google Shape;493;p22"/>
            <p:cNvSpPr/>
            <p:nvPr/>
          </p:nvSpPr>
          <p:spPr>
            <a:xfrm>
              <a:off x="8626672" y="2168837"/>
              <a:ext cx="2856640" cy="3265116"/>
            </a:xfrm>
            <a:prstGeom prst="rect">
              <a:avLst/>
            </a:prstGeom>
            <a:solidFill>
              <a:schemeClr val="bg1"/>
            </a:solidFill>
            <a:ln w="12700" cap="flat" cmpd="sng">
              <a:solidFill>
                <a:schemeClr val="accent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22"/>
            <p:cNvSpPr txBox="1"/>
            <p:nvPr/>
          </p:nvSpPr>
          <p:spPr>
            <a:xfrm>
              <a:off x="8982522" y="3596440"/>
              <a:ext cx="2478644" cy="1773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joshua</a:t>
              </a:r>
              <a:r>
                <a:rPr lang="en-GB" sz="1600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600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mula</a:t>
              </a:r>
              <a:r>
                <a:rPr lang="en-GB" sz="1600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  </a:t>
              </a:r>
              <a:r>
                <a:rPr lang="en-GB" sz="16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@MulaJosh 21/07/2015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GB" sz="1600"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JOB’S FFON AR GAEL RHAID CAEL CERDYN BANC DIM ANGEN CERDYN ADNABOD DIM ANGEN MANYLION CYMRYD AWR ARIAN CYFLYM</a:t>
              </a:r>
              <a:endParaRPr sz="1500"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22"/>
            <p:cNvSpPr txBox="1"/>
            <p:nvPr/>
          </p:nvSpPr>
          <p:spPr>
            <a:xfrm>
              <a:off x="8922406" y="2585628"/>
              <a:ext cx="2502781" cy="7452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joshua</a:t>
              </a:r>
              <a:r>
                <a:rPr lang="en-GB" b="1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b="1" u="none" strike="noStrik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mula</a:t>
              </a:r>
              <a:r>
                <a:rPr lang="en-GB" b="1" dirty="0"/>
                <a:t> </a:t>
              </a:r>
              <a:r>
                <a:rPr lang="en-GB" u="none" strike="noStrik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@MulaJosh</a:t>
              </a:r>
              <a:b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Joined January 2015</a:t>
              </a:r>
              <a:b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GB" b="1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1,666</a:t>
              </a: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Following. </a:t>
              </a:r>
              <a:r>
                <a:rPr lang="en-GB" b="1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247</a:t>
              </a:r>
              <a:r>
                <a:rPr lang="en-GB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Followers</a:t>
              </a:r>
              <a:endParaRPr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Not followed by anyone you’re following</a:t>
              </a:r>
              <a:endParaRPr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96" name="Google Shape;496;p22" descr="A person riding a skateboard&#10;&#10;Description automatically generated with medium confidence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777472" y="3652056"/>
              <a:ext cx="235378" cy="2353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2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9006907" y="2242125"/>
              <a:ext cx="366952" cy="366952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98" name="Google Shape;498;p22"/>
            <p:cNvSpPr txBox="1"/>
            <p:nvPr/>
          </p:nvSpPr>
          <p:spPr>
            <a:xfrm>
              <a:off x="8964657" y="3377874"/>
              <a:ext cx="451452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b="1" strike="noStrike">
                  <a:solidFill>
                    <a:srgbClr val="00B0F0"/>
                  </a:solidFill>
                  <a:latin typeface="Arial"/>
                  <a:ea typeface="Arial"/>
                  <a:cs typeface="Arial"/>
                  <a:sym typeface="Arial"/>
                </a:rPr>
                <a:t>Tweets</a:t>
              </a:r>
              <a:endParaRPr sz="6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499" name="Google Shape;499;p22"/>
            <p:cNvCxnSpPr/>
            <p:nvPr/>
          </p:nvCxnSpPr>
          <p:spPr>
            <a:xfrm>
              <a:off x="8777472" y="3562350"/>
              <a:ext cx="639010" cy="0"/>
            </a:xfrm>
            <a:prstGeom prst="straightConnector1">
              <a:avLst/>
            </a:prstGeom>
            <a:noFill/>
            <a:ln w="9525" cap="flat" cmpd="sng">
              <a:solidFill>
                <a:srgbClr val="00B0F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500" name="Google Shape;500;p22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9072437" y="4095030"/>
              <a:ext cx="1015330" cy="8122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04" name="Google Shape;504;p22"/>
            <p:cNvCxnSpPr/>
            <p:nvPr/>
          </p:nvCxnSpPr>
          <p:spPr>
            <a:xfrm>
              <a:off x="9016432" y="4213279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5" name="Google Shape;505;p22"/>
            <p:cNvCxnSpPr/>
            <p:nvPr/>
          </p:nvCxnSpPr>
          <p:spPr>
            <a:xfrm>
              <a:off x="9016432" y="4828045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6" name="Google Shape;506;p22"/>
            <p:cNvCxnSpPr/>
            <p:nvPr/>
          </p:nvCxnSpPr>
          <p:spPr>
            <a:xfrm>
              <a:off x="9016432" y="5225835"/>
              <a:ext cx="2323161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507" name="Google Shape;507;p22"/>
            <p:cNvCxnSpPr/>
            <p:nvPr/>
          </p:nvCxnSpPr>
          <p:spPr>
            <a:xfrm>
              <a:off x="9411639" y="3562350"/>
              <a:ext cx="1927954" cy="0"/>
            </a:xfrm>
            <a:prstGeom prst="straightConnector1">
              <a:avLst/>
            </a:prstGeom>
            <a:noFill/>
            <a:ln w="9525" cap="flat" cmpd="sng">
              <a:solidFill>
                <a:srgbClr val="AEABAB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508" name="Google Shape;508;p22"/>
            <p:cNvSpPr txBox="1"/>
            <p:nvPr/>
          </p:nvSpPr>
          <p:spPr>
            <a:xfrm>
              <a:off x="9414107" y="3377874"/>
              <a:ext cx="78765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Tweets &amp; replies</a:t>
              </a:r>
              <a:endParaRPr sz="600" dirty="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22"/>
            <p:cNvSpPr txBox="1"/>
            <p:nvPr/>
          </p:nvSpPr>
          <p:spPr>
            <a:xfrm>
              <a:off x="10273559" y="3377874"/>
              <a:ext cx="40005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Media</a:t>
              </a:r>
              <a:endParaRPr sz="60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22"/>
            <p:cNvSpPr txBox="1"/>
            <p:nvPr/>
          </p:nvSpPr>
          <p:spPr>
            <a:xfrm>
              <a:off x="10911541" y="3377874"/>
              <a:ext cx="37694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" strike="noStrike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Likes</a:t>
              </a:r>
              <a:endParaRPr sz="600" dirty="0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1" name="Google Shape;511;p22"/>
            <p:cNvGrpSpPr/>
            <p:nvPr/>
          </p:nvGrpSpPr>
          <p:grpSpPr>
            <a:xfrm>
              <a:off x="10911541" y="2218508"/>
              <a:ext cx="428052" cy="184666"/>
              <a:chOff x="10911541" y="2218508"/>
              <a:chExt cx="428052" cy="184666"/>
            </a:xfrm>
          </p:grpSpPr>
          <p:sp>
            <p:nvSpPr>
              <p:cNvPr id="512" name="Google Shape;512;p22"/>
              <p:cNvSpPr/>
              <p:nvPr/>
            </p:nvSpPr>
            <p:spPr>
              <a:xfrm>
                <a:off x="10911541" y="2242125"/>
                <a:ext cx="428052" cy="124864"/>
              </a:xfrm>
              <a:prstGeom prst="flowChartTerminator">
                <a:avLst/>
              </a:prstGeom>
              <a:noFill/>
              <a:ln w="12700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" name="Google Shape;513;p22"/>
              <p:cNvSpPr txBox="1"/>
              <p:nvPr/>
            </p:nvSpPr>
            <p:spPr>
              <a:xfrm>
                <a:off x="10928774" y="2218508"/>
                <a:ext cx="409086" cy="184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rgbClr val="00B0F0"/>
                    </a:solidFill>
                    <a:latin typeface="Arial"/>
                    <a:ea typeface="Arial"/>
                    <a:cs typeface="Arial"/>
                    <a:sym typeface="Arial"/>
                  </a:rPr>
                  <a:t>Follow</a:t>
                </a: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65226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3;p4">
            <a:extLst>
              <a:ext uri="{FF2B5EF4-FFF2-40B4-BE49-F238E27FC236}">
                <a16:creationId xmlns:a16="http://schemas.microsoft.com/office/drawing/2014/main" id="{AC4D1C2D-5225-E10C-BDFD-AD1052B0AA3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27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23" name="Google Shape;523;p23"/>
          <p:cNvSpPr>
            <a:spLocks/>
          </p:cNvSpPr>
          <p:nvPr/>
        </p:nvSpPr>
        <p:spPr>
          <a:xfrm>
            <a:off x="1201027" y="969979"/>
            <a:ext cx="2259626" cy="372067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63636"/>
          </a:solidFill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Cwmni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Arian </a:t>
            </a:r>
            <a:r>
              <a:rPr kumimoji="0" lang="en-GB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Byw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" name="Google Shape;521;p23">
            <a:extLst>
              <a:ext uri="{FF2B5EF4-FFF2-40B4-BE49-F238E27FC236}">
                <a16:creationId xmlns:a16="http://schemas.microsoft.com/office/drawing/2014/main" id="{23A4A3A1-B012-AF78-759B-CDD85E7A3689}"/>
              </a:ext>
            </a:extLst>
          </p:cNvPr>
          <p:cNvSpPr txBox="1"/>
          <p:nvPr/>
        </p:nvSpPr>
        <p:spPr>
          <a:xfrm>
            <a:off x="1201026" y="1419766"/>
            <a:ext cx="9935735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Annwyl </a:t>
            </a:r>
            <a:r>
              <a:rPr lang="cy-GB" sz="16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george@gmaill.com</a:t>
            </a:r>
            <a:endParaRPr lang="cy-GB" sz="16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wyt ti’n edrych am waith HAWDD, SY’N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TALI’N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dda,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ti wedi ffeindio hi!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Mae’n bleser dy hysbysu bod ein Cwmni yn recriwtio ar gyfer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Cyfrifon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Rheolwr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Byddai'r rôl hon yn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goffyn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ti weithio gartref am ddim ond 3 i 4 awr bob wythnos.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Mae'r gwaith yma’n talu cyflog wythnosol rheolaidd o £400-£500!!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</a:t>
            </a:r>
            <a:r>
              <a:rPr lang="cy-GB" sz="1600" dirty="0"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 Buw </a:t>
            </a: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eisiau ti ar gyfer y rôl yma. I gael y swydd, mae'n rhaid i ti: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Fod yn 16+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Cael cyfrif banc dy hun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Deall systemau talu electronig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Bod yn hyderus wrth ddefnyddio cyfrifiaduron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 hwn yn gyfle gwych sydd ond ar gael am AMSER CYFYNGEDIG.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Clicia ar y ddolen isod a rhoi dy fanylion banc i ni, fel y gallwn wirio dy fanylion</a:t>
            </a:r>
          </a:p>
          <a:p>
            <a:pPr>
              <a:spcAft>
                <a:spcPts val="400"/>
              </a:spcAft>
            </a:pPr>
            <a:r>
              <a:rPr lang="cy-GB" sz="1600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www.ARIANBYW.CYF.COM.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Edrych ymlaen at weithio gyda ti yn y dyfodol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A.M. Ritch</a:t>
            </a:r>
          </a:p>
          <a:p>
            <a:pPr>
              <a:spcAft>
                <a:spcPts val="400"/>
              </a:spcAft>
            </a:pPr>
            <a:r>
              <a:rPr lang="cy-GB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Rheolwr Ymgynghori Recriwtio</a:t>
            </a:r>
            <a:endParaRPr lang="en-GB" sz="1600" b="0" dirty="0">
              <a:solidFill>
                <a:srgbClr val="36363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24"/>
          <p:cNvSpPr txBox="1"/>
          <p:nvPr/>
        </p:nvSpPr>
        <p:spPr>
          <a:xfrm>
            <a:off x="1339517" y="2165000"/>
            <a:ext cx="4347513" cy="507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teimlo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embaras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mae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ypsetio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Yn y </a:t>
            </a:r>
            <a:r>
              <a:rPr lang="en-GB" sz="2300" dirty="0" err="1">
                <a:solidFill>
                  <a:srgbClr val="363636"/>
                </a:solidFill>
              </a:rPr>
              <a:t>diwedd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mae'n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gwpl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agos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ddigwyddodd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O Mam Bach! Mae un </a:t>
            </a:r>
            <a:r>
              <a:rPr lang="en-GB" sz="2300" dirty="0" err="1">
                <a:solidFill>
                  <a:srgbClr val="363636"/>
                </a:solidFill>
              </a:rPr>
              <a:t>o'i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 (Lauren)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profiad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tebyg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marL="0" marR="0" lvl="0" indent="0" algn="l" rtl="0">
              <a:spcBef>
                <a:spcPts val="2000"/>
              </a:spcBef>
              <a:spcAft>
                <a:spcPts val="3000"/>
              </a:spcAft>
              <a:buNone/>
            </a:pPr>
            <a:endParaRPr sz="2300" dirty="0">
              <a:solidFill>
                <a:srgbClr val="363636"/>
              </a:solidFill>
            </a:endParaRPr>
          </a:p>
        </p:txBody>
      </p:sp>
      <p:sp>
        <p:nvSpPr>
          <p:cNvPr id="531" name="Google Shape;531;p24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28</a:t>
            </a:r>
            <a:endParaRPr dirty="0"/>
          </a:p>
        </p:txBody>
      </p:sp>
      <p:sp>
        <p:nvSpPr>
          <p:cNvPr id="2" name="Google Shape;255;p3">
            <a:extLst>
              <a:ext uri="{FF2B5EF4-FFF2-40B4-BE49-F238E27FC236}">
                <a16:creationId xmlns:a16="http://schemas.microsoft.com/office/drawing/2014/main" id="{8A9F9059-C78A-5B84-5FE0-D9D3953F5233}"/>
              </a:ext>
            </a:extLst>
          </p:cNvPr>
          <p:cNvSpPr txBox="1">
            <a:spLocks/>
          </p:cNvSpPr>
          <p:nvPr/>
        </p:nvSpPr>
        <p:spPr>
          <a:xfrm>
            <a:off x="0" y="767043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500" dirty="0" err="1"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 err="1">
                <a:latin typeface="Arial"/>
                <a:ea typeface="Arial"/>
                <a:cs typeface="Arial"/>
                <a:sym typeface="Arial"/>
              </a:rPr>
              <a:t>ffrind</a:t>
            </a:r>
            <a:r>
              <a:rPr lang="en-GB" sz="3500" dirty="0">
                <a:latin typeface="Arial"/>
                <a:ea typeface="Arial"/>
                <a:cs typeface="Arial"/>
                <a:sym typeface="Arial"/>
              </a:rPr>
              <a:t> Josh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C63377-D20F-8F22-B55F-286C5AC85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030" y="1560695"/>
            <a:ext cx="4564398" cy="4530262"/>
          </a:xfrm>
          <a:prstGeom prst="rect">
            <a:avLst/>
          </a:prstGeom>
        </p:spPr>
      </p:pic>
      <p:sp>
        <p:nvSpPr>
          <p:cNvPr id="11" name="Oval Callout 10">
            <a:extLst>
              <a:ext uri="{FF2B5EF4-FFF2-40B4-BE49-F238E27FC236}">
                <a16:creationId xmlns:a16="http://schemas.microsoft.com/office/drawing/2014/main" id="{2D9D63FC-272F-931D-B058-C18E1EBE8B12}"/>
              </a:ext>
            </a:extLst>
          </p:cNvPr>
          <p:cNvSpPr/>
          <p:nvPr/>
        </p:nvSpPr>
        <p:spPr>
          <a:xfrm>
            <a:off x="9162356" y="1443684"/>
            <a:ext cx="2257289" cy="1673499"/>
          </a:xfrm>
          <a:prstGeom prst="wedgeEllipseCallout">
            <a:avLst>
              <a:gd name="adj1" fmla="val -44949"/>
              <a:gd name="adj2" fmla="val 57224"/>
            </a:avLst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solidFill>
                  <a:schemeClr val="bg1"/>
                </a:solidFill>
              </a:rPr>
              <a:t>OMB!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63;p4">
            <a:extLst>
              <a:ext uri="{FF2B5EF4-FFF2-40B4-BE49-F238E27FC236}">
                <a16:creationId xmlns:a16="http://schemas.microsoft.com/office/drawing/2014/main" id="{5B1FE177-0367-BC99-8395-2A21C388B82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29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39" name="Google Shape;539;p25"/>
          <p:cNvSpPr txBox="1">
            <a:spLocks/>
          </p:cNvSpPr>
          <p:nvPr/>
        </p:nvSpPr>
        <p:spPr>
          <a:xfrm>
            <a:off x="0" y="708314"/>
            <a:ext cx="12192000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Lauren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38" name="Google Shape;538;p25"/>
          <p:cNvSpPr txBox="1"/>
          <p:nvPr/>
        </p:nvSpPr>
        <p:spPr>
          <a:xfrm>
            <a:off x="1172557" y="1472889"/>
            <a:ext cx="5367943" cy="45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Roedd Lauren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dod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gyfeillgar</a:t>
            </a:r>
            <a:r>
              <a:rPr lang="en-GB" sz="2000" dirty="0">
                <a:solidFill>
                  <a:srgbClr val="363636"/>
                </a:solidFill>
              </a:rPr>
              <a:t> â Marcia </a:t>
            </a:r>
            <a:r>
              <a:rPr lang="en-GB" sz="2000" dirty="0" err="1">
                <a:solidFill>
                  <a:srgbClr val="363636"/>
                </a:solidFill>
              </a:rPr>
              <a:t>dros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cyfryngau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cymdeithasol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Yna </a:t>
            </a:r>
            <a:r>
              <a:rPr lang="en-GB" sz="2000" dirty="0" err="1">
                <a:solidFill>
                  <a:srgbClr val="363636"/>
                </a:solidFill>
              </a:rPr>
              <a:t>daeth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ati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gyda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phroblem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Roedd hi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ennill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swm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, </a:t>
            </a:r>
            <a:r>
              <a:rPr lang="en-GB" sz="2000" dirty="0" err="1">
                <a:solidFill>
                  <a:srgbClr val="363636"/>
                </a:solidFill>
              </a:rPr>
              <a:t>ond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hi </a:t>
            </a:r>
            <a:r>
              <a:rPr lang="en-GB" sz="2000" dirty="0" err="1">
                <a:solidFill>
                  <a:srgbClr val="363636"/>
                </a:solidFill>
              </a:rPr>
              <a:t>ddim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gadw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chyfrif</a:t>
            </a:r>
            <a:r>
              <a:rPr lang="en-GB" sz="2000" dirty="0">
                <a:solidFill>
                  <a:srgbClr val="363636"/>
                </a:solidFill>
              </a:rPr>
              <a:t> banc </a:t>
            </a:r>
            <a:r>
              <a:rPr lang="en-GB" sz="2000" dirty="0" err="1">
                <a:solidFill>
                  <a:srgbClr val="363636"/>
                </a:solidFill>
              </a:rPr>
              <a:t>oherwydd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efallai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byddai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thad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weld ac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gwneud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roi</a:t>
            </a:r>
            <a:r>
              <a:rPr lang="en-GB" sz="2000" dirty="0">
                <a:solidFill>
                  <a:srgbClr val="363636"/>
                </a:solidFill>
              </a:rPr>
              <a:t> ‘</a:t>
            </a:r>
            <a:r>
              <a:rPr lang="en-GB" sz="2000" dirty="0" err="1">
                <a:solidFill>
                  <a:srgbClr val="363636"/>
                </a:solidFill>
              </a:rPr>
              <a:t>nôl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A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hi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drosglwyddo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Lauren, a </a:t>
            </a:r>
            <a:r>
              <a:rPr lang="en-GB" sz="2000" dirty="0" err="1">
                <a:solidFill>
                  <a:srgbClr val="363636"/>
                </a:solidFill>
              </a:rPr>
              <a:t>allai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wedyn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drosglwyddo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i’w</a:t>
            </a:r>
            <a:r>
              <a:rPr lang="en-GB" sz="2000" dirty="0">
                <a:solidFill>
                  <a:srgbClr val="363636"/>
                </a:solidFill>
              </a:rPr>
              <a:t> mam (</a:t>
            </a:r>
            <a:r>
              <a:rPr lang="en-GB" sz="2000" dirty="0" err="1">
                <a:solidFill>
                  <a:srgbClr val="363636"/>
                </a:solidFill>
              </a:rPr>
              <a:t>oherwydd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mae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rhieni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ysgaru</a:t>
            </a:r>
            <a:r>
              <a:rPr lang="en-GB" sz="2000" dirty="0">
                <a:solidFill>
                  <a:srgbClr val="363636"/>
                </a:solidFill>
              </a:rPr>
              <a:t>), </a:t>
            </a:r>
            <a:r>
              <a:rPr lang="en-GB" sz="2000" dirty="0" err="1">
                <a:solidFill>
                  <a:srgbClr val="363636"/>
                </a:solidFill>
              </a:rPr>
              <a:t>i’w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helpu</a:t>
            </a:r>
            <a:r>
              <a:rPr lang="en-GB" sz="20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1200"/>
              </a:spcAft>
            </a:pPr>
            <a:r>
              <a:rPr lang="en-GB" sz="2000" dirty="0">
                <a:solidFill>
                  <a:srgbClr val="363636"/>
                </a:solidFill>
              </a:rPr>
              <a:t>Y </a:t>
            </a:r>
            <a:r>
              <a:rPr lang="en-GB" sz="2000" dirty="0" err="1">
                <a:solidFill>
                  <a:srgbClr val="363636"/>
                </a:solidFill>
              </a:rPr>
              <a:t>swm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yw</a:t>
            </a:r>
            <a:r>
              <a:rPr lang="en-GB" sz="2000" dirty="0">
                <a:solidFill>
                  <a:srgbClr val="363636"/>
                </a:solidFill>
              </a:rPr>
              <a:t> £5,000. Ac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ddiolch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Lauren, </a:t>
            </a:r>
            <a:r>
              <a:rPr lang="en-GB" sz="2000" dirty="0" err="1">
                <a:solidFill>
                  <a:srgbClr val="363636"/>
                </a:solidFill>
              </a:rPr>
              <a:t>byddai</a:t>
            </a:r>
            <a:r>
              <a:rPr lang="en-GB" sz="2000" dirty="0">
                <a:solidFill>
                  <a:srgbClr val="363636"/>
                </a:solidFill>
              </a:rPr>
              <a:t> Marcia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gadael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gadw</a:t>
            </a:r>
            <a:r>
              <a:rPr lang="en-GB" sz="2000" dirty="0">
                <a:solidFill>
                  <a:srgbClr val="363636"/>
                </a:solidFill>
              </a:rPr>
              <a:t> £200.</a:t>
            </a:r>
            <a:endParaRPr sz="2000" dirty="0">
              <a:solidFill>
                <a:srgbClr val="36363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73CADA-9620-7F9C-7600-AA98B64FB2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5976" y="5189814"/>
            <a:ext cx="1355372" cy="823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6F42A8-D15D-87C9-E31A-75A6426BE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3605" y="4824762"/>
            <a:ext cx="1649663" cy="1407383"/>
          </a:xfrm>
          <a:prstGeom prst="rect">
            <a:avLst/>
          </a:prstGeom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62E15151-F883-84AF-5023-1E92FBEF85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20918" y="5487457"/>
            <a:ext cx="546353" cy="417313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9CF0C-8AA9-D7BB-BEF8-FF145A37F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3894" y="1130981"/>
            <a:ext cx="3785549" cy="3793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D13316EF-66BB-AF46-DEA0-28A47A30843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5" name="Google Shape;255;p3"/>
          <p:cNvSpPr txBox="1">
            <a:spLocks/>
          </p:cNvSpPr>
          <p:nvPr/>
        </p:nvSpPr>
        <p:spPr>
          <a:xfrm>
            <a:off x="0" y="767043"/>
            <a:ext cx="12192000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Josh</a:t>
            </a:r>
          </a:p>
        </p:txBody>
      </p:sp>
      <p:sp>
        <p:nvSpPr>
          <p:cNvPr id="254" name="Google Shape;254;p3"/>
          <p:cNvSpPr txBox="1"/>
          <p:nvPr/>
        </p:nvSpPr>
        <p:spPr>
          <a:xfrm>
            <a:off x="1113218" y="1729409"/>
            <a:ext cx="4552087" cy="4431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17. Mae'r </a:t>
            </a:r>
            <a:r>
              <a:rPr lang="en-GB" sz="2300" dirty="0" err="1">
                <a:solidFill>
                  <a:srgbClr val="363636"/>
                </a:solidFill>
              </a:rPr>
              <a:t>neges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cyrraedd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Mae’n </a:t>
            </a:r>
            <a:r>
              <a:rPr lang="en-GB" sz="2300" dirty="0" err="1">
                <a:solidFill>
                  <a:srgbClr val="363636"/>
                </a:solidFill>
              </a:rPr>
              <a:t>methu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credu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lwc</a:t>
            </a:r>
            <a:r>
              <a:rPr lang="en-GB" sz="2300" dirty="0">
                <a:solidFill>
                  <a:srgbClr val="363636"/>
                </a:solidFill>
              </a:rPr>
              <a:t>. Mae’r </a:t>
            </a:r>
            <a:r>
              <a:rPr lang="en-GB" sz="2300" dirty="0" err="1">
                <a:solidFill>
                  <a:srgbClr val="363636"/>
                </a:solidFill>
              </a:rPr>
              <a:t>cynnig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mai’r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sy’n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rhaid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yw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gofalu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rywfaint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ac </a:t>
            </a:r>
            <a:r>
              <a:rPr lang="en-GB" sz="2300" dirty="0" err="1">
                <a:solidFill>
                  <a:srgbClr val="363636"/>
                </a:solidFill>
              </a:rPr>
              <a:t>yna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drosglwyddo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rywun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Mor </a:t>
            </a:r>
            <a:r>
              <a:rPr lang="en-GB" sz="2300" dirty="0" err="1">
                <a:solidFill>
                  <a:srgbClr val="363636"/>
                </a:solidFill>
              </a:rPr>
              <a:t>hawdd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gweithio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gartref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tra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fod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waith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cartref</a:t>
            </a:r>
            <a:r>
              <a:rPr lang="en-GB" sz="2300" dirty="0">
                <a:solidFill>
                  <a:srgbClr val="363636"/>
                </a:solidFill>
              </a:rPr>
              <a:t>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AFEF60-CEE4-0EE0-6E83-F5BAAF984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9689" y="1992148"/>
            <a:ext cx="3370737" cy="3345528"/>
          </a:xfrm>
          <a:prstGeom prst="rect">
            <a:avLst/>
          </a:prstGeom>
        </p:spPr>
      </p:pic>
      <p:pic>
        <p:nvPicPr>
          <p:cNvPr id="4" name="Picture 3" descr="Mobile phone with message ‘Want to earn some money?’">
            <a:extLst>
              <a:ext uri="{FF2B5EF4-FFF2-40B4-BE49-F238E27FC236}">
                <a16:creationId xmlns:a16="http://schemas.microsoft.com/office/drawing/2014/main" id="{09C9886A-E4CA-4D09-8B82-F47F2A8C8C0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1918" y="1687134"/>
            <a:ext cx="2135977" cy="4166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63;p4">
            <a:extLst>
              <a:ext uri="{FF2B5EF4-FFF2-40B4-BE49-F238E27FC236}">
                <a16:creationId xmlns:a16="http://schemas.microsoft.com/office/drawing/2014/main" id="{3E7CE466-26A7-4B90-9420-40E7AF7F8D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30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46" name="Google Shape;546;p26"/>
          <p:cNvSpPr txBox="1">
            <a:spLocks/>
          </p:cNvSpPr>
          <p:nvPr/>
        </p:nvSpPr>
        <p:spPr>
          <a:xfrm>
            <a:off x="0" y="763645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</a:t>
            </a: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am Lauren a Marcia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545" name="Google Shape;545;p26"/>
          <p:cNvSpPr txBox="1"/>
          <p:nvPr/>
        </p:nvSpPr>
        <p:spPr>
          <a:xfrm>
            <a:off x="1434909" y="2823938"/>
            <a:ext cx="5092500" cy="3770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 err="1">
                <a:solidFill>
                  <a:srgbClr val="363636"/>
                </a:solidFill>
              </a:rPr>
              <a:t>Ydych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chi’n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meddwl</a:t>
            </a:r>
            <a:r>
              <a:rPr lang="en-GB" sz="2300" dirty="0">
                <a:solidFill>
                  <a:srgbClr val="363636"/>
                </a:solidFill>
              </a:rPr>
              <a:t> bod Marcia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berson</a:t>
            </a:r>
            <a:r>
              <a:rPr lang="en-GB" sz="2300" dirty="0">
                <a:solidFill>
                  <a:srgbClr val="363636"/>
                </a:solidFill>
              </a:rPr>
              <a:t> go </a:t>
            </a:r>
            <a:r>
              <a:rPr lang="en-GB" sz="2300" dirty="0" err="1">
                <a:solidFill>
                  <a:srgbClr val="363636"/>
                </a:solidFill>
              </a:rPr>
              <a:t>iawn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 err="1">
                <a:solidFill>
                  <a:srgbClr val="363636"/>
                </a:solidFill>
              </a:rPr>
              <a:t>Ydy</a:t>
            </a:r>
            <a:r>
              <a:rPr lang="en-GB" sz="2300" dirty="0">
                <a:solidFill>
                  <a:srgbClr val="363636"/>
                </a:solidFill>
              </a:rPr>
              <a:t> Lauren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hadnabod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hi’n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dda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2300"/>
              </a:spcAft>
              <a:buNone/>
            </a:pPr>
            <a:r>
              <a:rPr lang="en-GB" sz="2300" dirty="0">
                <a:solidFill>
                  <a:srgbClr val="363636"/>
                </a:solidFill>
                <a:sym typeface="Arial"/>
              </a:rPr>
              <a:t>Pa </a:t>
            </a:r>
            <a:r>
              <a:rPr lang="en-GB" sz="2300" dirty="0" err="1">
                <a:solidFill>
                  <a:srgbClr val="363636"/>
                </a:solidFill>
                <a:sym typeface="Arial"/>
              </a:rPr>
              <a:t>gwestiynau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sym typeface="Arial"/>
              </a:rPr>
              <a:t>ddylai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 Lauren </a:t>
            </a:r>
            <a:r>
              <a:rPr lang="en-GB" sz="2300" dirty="0" err="1">
                <a:solidFill>
                  <a:srgbClr val="363636"/>
                </a:solidFill>
              </a:rPr>
              <a:t>ofyn</a:t>
            </a:r>
            <a:r>
              <a:rPr lang="en-GB" sz="2300" dirty="0">
                <a:solidFill>
                  <a:srgbClr val="363636"/>
                </a:solidFill>
                <a:sym typeface="Arial"/>
              </a:rPr>
              <a:t>?</a:t>
            </a:r>
            <a:endParaRPr sz="2300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2300"/>
              </a:spcAft>
              <a:buNone/>
            </a:pPr>
            <a:endParaRPr sz="2300" strike="sngStrike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65F85E-A88E-EE09-5D92-0823DCE71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3114" y="1550978"/>
            <a:ext cx="4514142" cy="4480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4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31</a:t>
            </a:r>
            <a:endParaRPr dirty="0"/>
          </a:p>
        </p:txBody>
      </p:sp>
      <p:sp>
        <p:nvSpPr>
          <p:cNvPr id="5" name="Google Shape;460;p21">
            <a:extLst>
              <a:ext uri="{FF2B5EF4-FFF2-40B4-BE49-F238E27FC236}">
                <a16:creationId xmlns:a16="http://schemas.microsoft.com/office/drawing/2014/main" id="{E16D1BCE-EE78-9CB9-6888-D0C3291C8794}"/>
              </a:ext>
            </a:extLst>
          </p:cNvPr>
          <p:cNvSpPr txBox="1">
            <a:spLocks/>
          </p:cNvSpPr>
          <p:nvPr/>
        </p:nvSpPr>
        <p:spPr>
          <a:xfrm>
            <a:off x="-257695" y="1144921"/>
            <a:ext cx="121920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3000" dirty="0" err="1">
                <a:latin typeface="+mj-lt"/>
              </a:rPr>
              <a:t>T</a:t>
            </a:r>
            <a:r>
              <a:rPr lang="en-GB" sz="3000" i="0" u="none" strike="noStrike" dirty="0" err="1">
                <a:effectLst/>
                <a:latin typeface="+mj-lt"/>
              </a:rPr>
              <a:t>iciwch</a:t>
            </a:r>
            <a:r>
              <a:rPr lang="en-GB" sz="3000" i="0" u="none" strike="noStrike" dirty="0">
                <a:effectLst/>
                <a:latin typeface="+mj-lt"/>
              </a:rPr>
              <a:t> y </a:t>
            </a:r>
            <a:r>
              <a:rPr lang="en-GB" sz="3000" i="0" u="none" strike="noStrike" dirty="0" err="1">
                <a:effectLst/>
                <a:latin typeface="+mj-lt"/>
              </a:rPr>
              <a:t>cwestiynau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rydych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chi’n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  <a:r>
              <a:rPr lang="en-GB" sz="3000" i="0" u="none" strike="noStrike" dirty="0" err="1">
                <a:effectLst/>
                <a:latin typeface="+mj-lt"/>
              </a:rPr>
              <a:t>meddwl</a:t>
            </a:r>
            <a:r>
              <a:rPr lang="en-GB" sz="3000" i="0" u="none" strike="noStrike" dirty="0">
                <a:effectLst/>
                <a:latin typeface="+mj-lt"/>
              </a:rPr>
              <a:t> </a:t>
            </a:r>
          </a:p>
          <a:p>
            <a:r>
              <a:rPr lang="en-GB" sz="3000" i="0" u="none" strike="noStrike" dirty="0" err="1">
                <a:effectLst/>
                <a:latin typeface="+mj-lt"/>
              </a:rPr>
              <a:t>ddylai</a:t>
            </a:r>
            <a:r>
              <a:rPr lang="en-GB" sz="3000" i="0" u="none" strike="noStrike" dirty="0">
                <a:effectLst/>
                <a:latin typeface="+mj-lt"/>
              </a:rPr>
              <a:t> Lauren </a:t>
            </a:r>
            <a:r>
              <a:rPr lang="en-GB" sz="3000" i="0" u="none" strike="noStrike" dirty="0" err="1">
                <a:effectLst/>
                <a:latin typeface="+mj-lt"/>
              </a:rPr>
              <a:t>ofyn</a:t>
            </a:r>
            <a:r>
              <a:rPr lang="en-GB" sz="3000" i="0" u="none" strike="noStrike" dirty="0">
                <a:effectLst/>
                <a:latin typeface="+mj-lt"/>
              </a:rPr>
              <a:t>…</a:t>
            </a:r>
            <a:endParaRPr lang="en-GB" sz="30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309B97-D66D-176F-1AC0-E6FE63F0ED02}"/>
              </a:ext>
            </a:extLst>
          </p:cNvPr>
          <p:cNvSpPr txBox="1"/>
          <p:nvPr/>
        </p:nvSpPr>
        <p:spPr>
          <a:xfrm>
            <a:off x="1467728" y="2461923"/>
            <a:ext cx="5819222" cy="5616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Sut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wnest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yr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Pam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alli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di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dalu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fam?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Beth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fam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wneud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gyda'r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Sut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gwybod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sgam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hwn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A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fyddi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di’n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cadw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unrhyw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hun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</a:t>
            </a:r>
          </a:p>
          <a:p>
            <a:pPr>
              <a:spcAft>
                <a:spcPts val="3000"/>
              </a:spcAft>
            </a:pP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pPr>
              <a:spcAft>
                <a:spcPts val="3000"/>
              </a:spcAft>
            </a:pP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endParaRPr lang="en-GB" sz="23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814948-49AF-49A7-20F5-74478425B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1848" y="2387108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625E13-1A52-F4A5-F201-4E7CE87F1F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1848" y="3135254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25F80C-ECDD-6B9E-B9AA-B7F20F48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31315" y="3883400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B601C1-EFB9-4014-2F72-B9EB01D13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39628" y="4606607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D6E5FB-329A-C8D6-A509-4167B264C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23002" y="5271625"/>
            <a:ext cx="405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GB" sz="3000" dirty="0">
                <a:solidFill>
                  <a:srgbClr val="363636"/>
                </a:solidFill>
                <a:latin typeface="+mn-lt"/>
              </a:rPr>
              <a:t>✓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1A2517-5D00-6024-2951-C70FB7C3B7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9217" y="2180754"/>
            <a:ext cx="4119770" cy="375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36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">
            <a:extLst>
              <a:ext uri="{FF2B5EF4-FFF2-40B4-BE49-F238E27FC236}">
                <a16:creationId xmlns:a16="http://schemas.microsoft.com/office/drawing/2014/main" id="{A0329834-2E75-3734-349D-D7A7DA77D80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32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5C4DC-6AFA-02CF-E7F7-1C8D576B1A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14054" y="1620982"/>
            <a:ext cx="2751513" cy="3973484"/>
          </a:xfrm>
          <a:prstGeom prst="rect">
            <a:avLst/>
          </a:prstGeom>
          <a:solidFill>
            <a:schemeClr val="bg1"/>
          </a:solidFill>
          <a:ln w="38100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3" name="Google Shape;553;p27"/>
          <p:cNvSpPr txBox="1">
            <a:spLocks/>
          </p:cNvSpPr>
          <p:nvPr/>
        </p:nvSpPr>
        <p:spPr>
          <a:xfrm>
            <a:off x="1" y="716332"/>
            <a:ext cx="12192000" cy="55395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lang="cy-GB" sz="3000" b="1" dirty="0">
                <a:solidFill>
                  <a:srgbClr val="363636"/>
                </a:solidFill>
                <a:ea typeface="Arial Black"/>
              </a:rPr>
              <a:t>G</a:t>
            </a:r>
            <a:r>
              <a:rPr lang="en-GB" sz="3000" b="1" dirty="0" err="1">
                <a:solidFill>
                  <a:srgbClr val="363636"/>
                </a:solidFill>
                <a:ea typeface="Arial Black"/>
              </a:rPr>
              <a:t>weithgaredd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2C6DC3-B1A4-E319-E2EF-EF332955CED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126433" y="2154902"/>
            <a:ext cx="5649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Dyluniwch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boster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bach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gan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ddefnyddio’r</a:t>
            </a:r>
            <a:br>
              <a:rPr lang="en-GB" sz="2400" dirty="0">
                <a:solidFill>
                  <a:srgbClr val="363636"/>
                </a:solidFill>
                <a:latin typeface="+mn-lt"/>
              </a:rPr>
            </a:b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geiriau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isod</a:t>
            </a:r>
            <a:r>
              <a:rPr lang="en-GB" sz="2400" b="0" i="0" u="none" strike="noStrike" dirty="0">
                <a:solidFill>
                  <a:srgbClr val="363636"/>
                </a:solidFill>
                <a:effectLst/>
                <a:latin typeface="+mn-lt"/>
              </a:rPr>
              <a:t>:</a:t>
            </a:r>
            <a:endParaRPr lang="en-GB" sz="24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54" name="Google Shape;554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14054" y="3025833"/>
            <a:ext cx="2751513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Dyluniwch</a:t>
            </a:r>
            <a:br>
              <a:rPr lang="en-GB" sz="2300" b="0" i="0" u="none" strike="noStrike" dirty="0">
                <a:solidFill>
                  <a:srgbClr val="363636"/>
                </a:solidFill>
                <a:effectLst/>
                <a:latin typeface="Helvetica" pitchFamily="2" charset="0"/>
              </a:rPr>
            </a:b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boster</a:t>
            </a:r>
            <a:r>
              <a:rPr lang="en-GB" sz="2300" b="0" i="0" u="none" strike="noStrike" dirty="0">
                <a:solidFill>
                  <a:srgbClr val="363636"/>
                </a:solidFill>
                <a:effectLst/>
                <a:latin typeface="Helvetica" pitchFamily="2" charset="0"/>
              </a:rPr>
              <a:t> </a:t>
            </a:r>
            <a:r>
              <a:rPr lang="en-GB" sz="2300" b="0" i="0" u="none" strike="noStrike" dirty="0" err="1">
                <a:solidFill>
                  <a:srgbClr val="363636"/>
                </a:solidFill>
                <a:effectLst/>
                <a:latin typeface="Helvetica" pitchFamily="2" charset="0"/>
              </a:rPr>
              <a:t>bach</a:t>
            </a:r>
            <a:endParaRPr sz="2300" dirty="0">
              <a:solidFill>
                <a:srgbClr val="363636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843276-9F97-3415-5B45-07BCC949A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6433" y="3274726"/>
            <a:ext cx="6486071" cy="20826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Peidiwch â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chael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eich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twyllo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gan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gynigion</a:t>
            </a:r>
            <a:br>
              <a:rPr lang="en-GB" sz="2400" b="1" dirty="0">
                <a:solidFill>
                  <a:srgbClr val="363636"/>
                </a:solidFill>
                <a:latin typeface="+mn-lt"/>
              </a:rPr>
            </a:b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o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arian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parod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cyflym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Gallai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eich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rhoi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chi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a’ch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teulu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mewn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perygl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  <a:p>
            <a:pPr algn="l">
              <a:spcAft>
                <a:spcPts val="2000"/>
              </a:spcAft>
            </a:pP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Peidiwch â bod </a:t>
            </a:r>
            <a:r>
              <a:rPr lang="en-GB" sz="2400" b="1" i="0" u="none" strike="noStrike" dirty="0" err="1">
                <a:solidFill>
                  <a:srgbClr val="363636"/>
                </a:solidFill>
                <a:effectLst/>
                <a:latin typeface="+mn-lt"/>
              </a:rPr>
              <a:t>yn</a:t>
            </a:r>
            <a:r>
              <a:rPr lang="en-GB" sz="2400" b="1" i="0" u="none" strike="noStrike" dirty="0">
                <a:solidFill>
                  <a:srgbClr val="363636"/>
                </a:solidFill>
                <a:effectLst/>
                <a:latin typeface="+mn-lt"/>
              </a:rPr>
              <a:t> Ful Arian.</a:t>
            </a:r>
            <a:endParaRPr lang="en-GB" sz="2400" b="0" i="0" u="none" strike="noStrike" dirty="0">
              <a:solidFill>
                <a:srgbClr val="363636"/>
              </a:solidFill>
              <a:effectLst/>
              <a:latin typeface="+mn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74A39E5D-F70E-906C-1791-7639FCEAC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215403"/>
            <a:ext cx="12192000" cy="215403"/>
          </a:xfr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GB" sz="800" dirty="0">
                <a:solidFill>
                  <a:schemeClr val="bg1"/>
                </a:solidFill>
                <a:latin typeface="+mj-lt"/>
              </a:rPr>
              <a:t>Slide 33</a:t>
            </a:r>
          </a:p>
        </p:txBody>
      </p:sp>
      <p:sp>
        <p:nvSpPr>
          <p:cNvPr id="4" name="Google Shape;455;p26">
            <a:extLst>
              <a:ext uri="{FF2B5EF4-FFF2-40B4-BE49-F238E27FC236}">
                <a16:creationId xmlns:a16="http://schemas.microsoft.com/office/drawing/2014/main" id="{B7E8D6D5-4C3D-8D6A-656F-4CA7A1B5F0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5" name="Google Shape;456;p26">
            <a:extLst>
              <a:ext uri="{FF2B5EF4-FFF2-40B4-BE49-F238E27FC236}">
                <a16:creationId xmlns:a16="http://schemas.microsoft.com/office/drawing/2014/main" id="{3C71279F-1C18-EB6F-9EB5-1DCCF9DC2FC4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6" name="Google Shape;454;p26">
            <a:extLst>
              <a:ext uri="{FF2B5EF4-FFF2-40B4-BE49-F238E27FC236}">
                <a16:creationId xmlns:a16="http://schemas.microsoft.com/office/drawing/2014/main" id="{7FCF5F09-3AAA-E259-9E9E-9842D7CA1F0A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oogle Shape;459;p26">
            <a:extLst>
              <a:ext uri="{FF2B5EF4-FFF2-40B4-BE49-F238E27FC236}">
                <a16:creationId xmlns:a16="http://schemas.microsoft.com/office/drawing/2014/main" id="{3870EC49-9B3A-7D30-CCAB-D1CF800F6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460;p26">
            <a:extLst>
              <a:ext uri="{FF2B5EF4-FFF2-40B4-BE49-F238E27FC236}">
                <a16:creationId xmlns:a16="http://schemas.microsoft.com/office/drawing/2014/main" id="{9A64DAD7-0F68-74C1-CAE4-05DB979ED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4D0BFF9-7784-DE56-387F-43818DF48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56933EB-41F3-A188-3B5C-18409D2BD4CC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27D5A549-0A6B-2A80-9A20-E5B8564A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30AD94-2711-7D64-1AC9-5F10451106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0A0B368-DBB0-7635-80EE-D90BB751F8E4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4BDC868-DBC0-834D-E0BE-51935095AA55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9" name="Picture 18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41D346C3-7D12-F524-763F-616CC6F98F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A124D3E-1B88-1626-A012-5F3E19A6BB92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3121883-2B36-67F7-5F92-A839B05B6D21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7" name="Picture 16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CC275B91-BCA0-4F01-7F9A-3770E7666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3152639-06BA-2AAC-659E-E27CF83CA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5C11862-CF40-9D9A-47AC-4A923F481634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6E870A7-CA32-D8D3-F080-5AC442706075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23" name="Picture 2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F5AB9A9-1080-482A-5EDC-EFDA8B9842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4" name="Picture 23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01F88FF7-90CA-0BC2-884C-26FC980281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5" name="Picture 24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4AA9937-2D18-0FFC-E416-65BD0B3B30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6" name="Right Arrow 25">
                <a:extLst>
                  <a:ext uri="{FF2B5EF4-FFF2-40B4-BE49-F238E27FC236}">
                    <a16:creationId xmlns:a16="http://schemas.microsoft.com/office/drawing/2014/main" id="{51746A3C-562C-8BFD-7EF6-7930BADC89CE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Right Arrow 26">
                <a:extLst>
                  <a:ext uri="{FF2B5EF4-FFF2-40B4-BE49-F238E27FC236}">
                    <a16:creationId xmlns:a16="http://schemas.microsoft.com/office/drawing/2014/main" id="{6540E807-37A2-E4AC-9DED-A880C44ACC8C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28" name="Logo">
            <a:extLst>
              <a:ext uri="{FF2B5EF4-FFF2-40B4-BE49-F238E27FC236}">
                <a16:creationId xmlns:a16="http://schemas.microsoft.com/office/drawing/2014/main" id="{1D364FEC-278B-2582-F7A8-917ADC680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63;p4">
            <a:extLst>
              <a:ext uri="{FF2B5EF4-FFF2-40B4-BE49-F238E27FC236}">
                <a16:creationId xmlns:a16="http://schemas.microsoft.com/office/drawing/2014/main" id="{2CCF59AC-9E1C-8566-FF9B-BB0A150A28C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34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604" name="Google Shape;604;p32"/>
          <p:cNvSpPr txBox="1">
            <a:spLocks/>
          </p:cNvSpPr>
          <p:nvPr/>
        </p:nvSpPr>
        <p:spPr>
          <a:xfrm>
            <a:off x="0" y="717910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Gweithgaredd</a:t>
            </a:r>
            <a:endParaRPr kumimoji="0" lang="en-GB" sz="3000" b="0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32"/>
          <p:cNvSpPr txBox="1"/>
          <p:nvPr/>
        </p:nvSpPr>
        <p:spPr>
          <a:xfrm>
            <a:off x="1364063" y="1439735"/>
            <a:ext cx="8835014" cy="5418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Aft>
                <a:spcPts val="1500"/>
              </a:spcAft>
            </a:pP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Crëwch slogan,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fer neu rap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ymwybyddiaeth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beryglon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Byddwch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gryno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enghraifft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ysgrifennu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pwerus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emosiynol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dyma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linellau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olaf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Amanda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Goreman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ystod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seremoni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urddo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Joe Biden: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“There is always LIGHT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only we’re brave enough to SEE IT</a:t>
            </a:r>
          </a:p>
          <a:p>
            <a:pPr>
              <a:spcAft>
                <a:spcPts val="1500"/>
              </a:spcAft>
            </a:pPr>
            <a:r>
              <a:rPr lang="en-GB" sz="21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only we’re brave enough to BE IT”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estyniad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ddefnyddio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slogan, </a:t>
            </a:r>
          </a:p>
          <a:p>
            <a:pPr>
              <a:spcAft>
                <a:spcPts val="1500"/>
              </a:spcAft>
            </a:pP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cerdd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fer neu rap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greu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dyluniad</a:t>
            </a:r>
            <a:b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 neu </a:t>
            </a:r>
            <a:r>
              <a:rPr lang="en-GB" sz="21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boster</a:t>
            </a:r>
            <a:r>
              <a:rPr lang="en-GB" sz="21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E40F8D-442F-3318-F398-3E9B61725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408514" y="3749382"/>
            <a:ext cx="1324303" cy="1830842"/>
          </a:xfrm>
          <a:prstGeom prst="rect">
            <a:avLst/>
          </a:prstGeom>
          <a:noFill/>
          <a:ln w="38100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52C8D5-B683-716B-3527-7A565AA7B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410" y="3672864"/>
            <a:ext cx="2136802" cy="19838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D4EC42-37D3-6525-C08A-188F456C1E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479151" y="4434724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Dyluniad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Crys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-T</a:t>
            </a:r>
            <a:endParaRPr lang="en-GB" b="1" dirty="0">
              <a:solidFill>
                <a:srgbClr val="36363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685345-B757-E238-E64E-B7633EF139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604006" y="4403193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Dyluniad</a:t>
            </a:r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r>
              <a:rPr lang="en-GB" sz="14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poster</a:t>
            </a:r>
            <a:endParaRPr lang="en-GB" b="1" dirty="0">
              <a:solidFill>
                <a:srgbClr val="363636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16A8ED9-39E0-FCDF-A49D-C2BF308CD4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19837"/>
            <a:ext cx="9144000" cy="175392"/>
          </a:xfrm>
        </p:spPr>
        <p:txBody>
          <a:bodyPr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  <a:latin typeface="+mj-lt"/>
              </a:rPr>
              <a:t>Slide 35</a:t>
            </a:r>
          </a:p>
        </p:txBody>
      </p:sp>
      <p:sp>
        <p:nvSpPr>
          <p:cNvPr id="53" name="Google Shape;455;p26">
            <a:extLst>
              <a:ext uri="{FF2B5EF4-FFF2-40B4-BE49-F238E27FC236}">
                <a16:creationId xmlns:a16="http://schemas.microsoft.com/office/drawing/2014/main" id="{090B16CD-36B4-02A1-82FD-8A6AD74F60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54" name="Google Shape;456;p26">
            <a:extLst>
              <a:ext uri="{FF2B5EF4-FFF2-40B4-BE49-F238E27FC236}">
                <a16:creationId xmlns:a16="http://schemas.microsoft.com/office/drawing/2014/main" id="{113CD3C5-646C-A5B2-8B69-14D0D5E366DE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55" name="Google Shape;454;p26">
            <a:extLst>
              <a:ext uri="{FF2B5EF4-FFF2-40B4-BE49-F238E27FC236}">
                <a16:creationId xmlns:a16="http://schemas.microsoft.com/office/drawing/2014/main" id="{BFDCD4C9-11FF-FEFB-68FC-9FB6454F7A48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Google Shape;459;p26">
            <a:extLst>
              <a:ext uri="{FF2B5EF4-FFF2-40B4-BE49-F238E27FC236}">
                <a16:creationId xmlns:a16="http://schemas.microsoft.com/office/drawing/2014/main" id="{397C75DF-44F9-654E-6ADA-DC579CC7D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460;p26">
            <a:extLst>
              <a:ext uri="{FF2B5EF4-FFF2-40B4-BE49-F238E27FC236}">
                <a16:creationId xmlns:a16="http://schemas.microsoft.com/office/drawing/2014/main" id="{56583C3D-3DB9-8605-F1D0-0346CFD74F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9DE0C4D8-CB0B-0E31-3AB7-998AF035A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B5952A7-CE74-028F-77E2-E741349945E4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0" name="Picture 59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E6B462C5-B086-EE37-2E76-CA4AE4691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45C4F70-3756-EEA0-229B-84DBE7FE6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4F500DA9-F883-87FB-55D7-AC41B7A0C743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F0DED4A-3B5C-2702-ADE3-626403B70F89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7" name="Picture 66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71C7BFF3-FF33-4B09-3F47-1702994C4E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0817816-869B-E9FF-75BF-9CD825BC1D10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FA5A389C-AE4D-2BDC-1AEA-054896F26A93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5" name="Picture 64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0440A04F-3063-E15B-4245-49B6281B8D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9982589-6152-1FAB-FCD5-0FFFEB62F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6366F899-0B21-137C-1DA5-CA6ACE61615E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779F52-D7EB-F07C-8A25-26CCEB875C3B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71" name="Picture 70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3AF0062-0339-6D9F-6693-7AE44D3699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72" name="Picture 71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C32F1EC-D615-C657-EEDE-9662FCA2A2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73" name="Picture 7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2633CCA-A376-F2B0-0D06-22CB3D87BB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74" name="Right Arrow 73">
                <a:extLst>
                  <a:ext uri="{FF2B5EF4-FFF2-40B4-BE49-F238E27FC236}">
                    <a16:creationId xmlns:a16="http://schemas.microsoft.com/office/drawing/2014/main" id="{AEBC6B8A-3E0F-457A-C12F-F3A4A1B7F23A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5" name="Right Arrow 74">
                <a:extLst>
                  <a:ext uri="{FF2B5EF4-FFF2-40B4-BE49-F238E27FC236}">
                    <a16:creationId xmlns:a16="http://schemas.microsoft.com/office/drawing/2014/main" id="{F0290778-F4A3-7AD6-8965-55BD016ED62B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76" name="Logo">
            <a:extLst>
              <a:ext uri="{FF2B5EF4-FFF2-40B4-BE49-F238E27FC236}">
                <a16:creationId xmlns:a16="http://schemas.microsoft.com/office/drawing/2014/main" id="{387AA28A-D802-5F16-1561-25E4A2AB5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36</a:t>
            </a:r>
            <a:endParaRPr dirty="0"/>
          </a:p>
        </p:txBody>
      </p:sp>
      <p:sp>
        <p:nvSpPr>
          <p:cNvPr id="635" name="Google Shape;635;p35"/>
          <p:cNvSpPr txBox="1"/>
          <p:nvPr/>
        </p:nvSpPr>
        <p:spPr>
          <a:xfrm>
            <a:off x="1366098" y="1647440"/>
            <a:ext cx="9749577" cy="4739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Aft>
                <a:spcPts val="1000"/>
              </a:spcAft>
            </a:pPr>
            <a:r>
              <a:rPr lang="cy-GB" sz="2400" b="1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Perfformiwch ddrama er mwyn ailadrodd stori mulod arian.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 angen i'r ddrama greu’r argraff ar y gynulleidfa bod </a:t>
            </a:r>
            <a:r>
              <a:rPr lang="cy-GB" sz="24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bod</a:t>
            </a: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yn ful arian yn anghyfreithlon.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Gallai’r ddrama gynnwys y cymeriadau canlynol: 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Dioddefwr </a:t>
            </a:r>
            <a:r>
              <a:rPr lang="cy-GB" sz="2400" dirty="0" err="1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sgam</a:t>
            </a: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(fel nain Josh)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Targed mul arian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Troseddwr</a:t>
            </a:r>
          </a:p>
          <a:p>
            <a:pPr marL="342900" indent="-34290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Ymchwilydd twyll mewn banc</a:t>
            </a:r>
          </a:p>
          <a:p>
            <a:pPr>
              <a:spcAft>
                <a:spcPts val="1000"/>
              </a:spcAft>
            </a:pPr>
            <a:r>
              <a:rPr lang="cy-GB" sz="2400" dirty="0">
                <a:solidFill>
                  <a:srgbClr val="3636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Paratowch berfformiad o tua 5 munud.</a:t>
            </a:r>
          </a:p>
          <a:p>
            <a:pPr marL="0" marR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3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35"/>
          <p:cNvSpPr txBox="1"/>
          <p:nvPr/>
        </p:nvSpPr>
        <p:spPr>
          <a:xfrm>
            <a:off x="0" y="765208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Gweithgaredd</a:t>
            </a:r>
            <a:endParaRPr sz="35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37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28C5F3-3791-47D2-5AE7-ECF54E2B9D0B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Dioddefwr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GB" sz="3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fel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3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Josh)</a:t>
            </a:r>
            <a:endParaRPr lang="en-GB" sz="3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B3C502-619B-1F83-44D7-376DB25FD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03" y="1568246"/>
            <a:ext cx="6916995" cy="484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155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38</a:t>
            </a:r>
            <a:endParaRPr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243548-6E54-80B0-C90A-A959AED244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2850" y="1629953"/>
            <a:ext cx="5736858" cy="4616045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C2972325-0088-6F83-3459-3E0A03C2C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430079">
            <a:off x="4853876" y="2681682"/>
            <a:ext cx="1646247" cy="1188158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516E6F-60B5-E586-BE47-A87033E9AC17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Target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endParaRPr lang="en-GB" sz="3500" dirty="0"/>
          </a:p>
        </p:txBody>
      </p:sp>
      <p:pic>
        <p:nvPicPr>
          <p:cNvPr id="2" name="Picture 1" descr="A person wearing a mask and a hoodie using a computer">
            <a:extLst>
              <a:ext uri="{FF2B5EF4-FFF2-40B4-BE49-F238E27FC236}">
                <a16:creationId xmlns:a16="http://schemas.microsoft.com/office/drawing/2014/main" id="{F4189A4D-0728-E4FE-0A4C-0486C33947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344" y="962541"/>
            <a:ext cx="3045046" cy="318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363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39</a:t>
            </a:r>
            <a:endParaRPr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516E6F-60B5-E586-BE47-A87033E9AC17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Targed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endParaRPr lang="en-GB" sz="35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FE7E83-9BDF-F3CA-7684-308D8AD2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344" y="962541"/>
            <a:ext cx="3045046" cy="3189257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:a16="http://schemas.microsoft.com/office/drawing/2014/main" id="{C2972325-0088-6F83-3459-3E0A03C2C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430079">
            <a:off x="4853876" y="2681682"/>
            <a:ext cx="1646247" cy="1188158"/>
          </a:xfrm>
          <a:prstGeom prst="rightArrow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07C6A3-C58B-E55D-7E4B-70CD70613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40" y="1210471"/>
            <a:ext cx="6205331" cy="49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518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"/>
          <p:cNvSpPr txBox="1"/>
          <p:nvPr/>
        </p:nvSpPr>
        <p:spPr>
          <a:xfrm>
            <a:off x="1284470" y="1557487"/>
            <a:ext cx="3423717" cy="4065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bywyd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anodd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hyn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bryd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nain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wedi</a:t>
            </a:r>
            <a:r>
              <a:rPr lang="en-GB" sz="2300" dirty="0">
                <a:solidFill>
                  <a:srgbClr val="363636"/>
                </a:solidFill>
              </a:rPr>
              <a:t> colli </a:t>
            </a:r>
            <a:r>
              <a:rPr lang="en-GB" sz="2300" dirty="0" err="1">
                <a:solidFill>
                  <a:srgbClr val="363636"/>
                </a:solidFill>
              </a:rPr>
              <a:t>llawer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arian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sgam</a:t>
            </a:r>
            <a:r>
              <a:rPr lang="en-GB" sz="2300" dirty="0">
                <a:solidFill>
                  <a:srgbClr val="363636"/>
                </a:solidFill>
              </a:rPr>
              <a:t>, ac </a:t>
            </a:r>
            <a:r>
              <a:rPr lang="en-GB" sz="2300" dirty="0" err="1">
                <a:solidFill>
                  <a:srgbClr val="363636"/>
                </a:solidFill>
              </a:rPr>
              <a:t>mae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dad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sortio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hynny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Mae’r </a:t>
            </a:r>
            <a:r>
              <a:rPr lang="en-GB" sz="2300" dirty="0" err="1">
                <a:solidFill>
                  <a:srgbClr val="363636"/>
                </a:solidFill>
              </a:rPr>
              <a:t>cyfan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dipyn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>
                <a:solidFill>
                  <a:srgbClr val="363636"/>
                </a:solidFill>
              </a:rPr>
              <a:t>o </a:t>
            </a:r>
            <a:r>
              <a:rPr lang="en-GB" sz="2300" dirty="0" err="1">
                <a:solidFill>
                  <a:srgbClr val="363636"/>
                </a:solidFill>
              </a:rPr>
              <a:t>straen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  <a:endParaRPr sz="2300" dirty="0"/>
          </a:p>
        </p:txBody>
      </p:sp>
      <p:sp>
        <p:nvSpPr>
          <p:cNvPr id="263" name="Google Shape;263;p4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145730-37D2-8D36-DA5E-7757C541D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806" y="1157669"/>
            <a:ext cx="6119105" cy="4289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40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8A584D-234A-DB6A-061B-8E31AD4BFF2D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Troseddwr</a:t>
            </a:r>
            <a:endParaRPr lang="en-GB" sz="3500" dirty="0"/>
          </a:p>
        </p:txBody>
      </p:sp>
      <p:pic>
        <p:nvPicPr>
          <p:cNvPr id="3" name="Picture 2" descr="A criminal at a laptop.">
            <a:extLst>
              <a:ext uri="{FF2B5EF4-FFF2-40B4-BE49-F238E27FC236}">
                <a16:creationId xmlns:a16="http://schemas.microsoft.com/office/drawing/2014/main" id="{E26B110B-30A7-12D1-4124-121B148F9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261" y="1486562"/>
            <a:ext cx="5070529" cy="490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989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B0F6C2-088C-397E-9FFD-5C1A48636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823" y="1594042"/>
            <a:ext cx="4466492" cy="4477229"/>
          </a:xfrm>
          <a:prstGeom prst="rect">
            <a:avLst/>
          </a:prstGeom>
        </p:spPr>
      </p:pic>
      <p:sp>
        <p:nvSpPr>
          <p:cNvPr id="634" name="Google Shape;634;p35"/>
          <p:cNvSpPr txBox="1">
            <a:spLocks noGrp="1"/>
          </p:cNvSpPr>
          <p:nvPr>
            <p:ph type="ctrTitle"/>
          </p:nvPr>
        </p:nvSpPr>
        <p:spPr>
          <a:xfrm>
            <a:off x="1524000" y="-225468"/>
            <a:ext cx="9144000" cy="22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41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AE8F4C-1A8B-72D5-0E3F-9C2C3C5E8426}"/>
              </a:ext>
            </a:extLst>
          </p:cNvPr>
          <p:cNvSpPr txBox="1"/>
          <p:nvPr/>
        </p:nvSpPr>
        <p:spPr>
          <a:xfrm>
            <a:off x="0" y="832373"/>
            <a:ext cx="12192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rtl="0"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100"/>
            </a:pP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Ymchwilydd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</a:t>
            </a:r>
            <a:endParaRPr lang="en-GB" sz="3500" dirty="0"/>
          </a:p>
        </p:txBody>
      </p:sp>
    </p:spTree>
    <p:extLst>
      <p:ext uri="{BB962C8B-B14F-4D97-AF65-F5344CB8AC3E}">
        <p14:creationId xmlns:p14="http://schemas.microsoft.com/office/powerpoint/2010/main" val="5041060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63;p4">
            <a:extLst>
              <a:ext uri="{FF2B5EF4-FFF2-40B4-BE49-F238E27FC236}">
                <a16:creationId xmlns:a16="http://schemas.microsoft.com/office/drawing/2014/main" id="{5670594D-7676-514D-7AA2-19663B765F7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42</a:t>
            </a:r>
            <a:endParaRPr dirty="0"/>
          </a:p>
        </p:txBody>
      </p:sp>
      <p:sp>
        <p:nvSpPr>
          <p:cNvPr id="11" name="Google Shape;455;p26">
            <a:extLst>
              <a:ext uri="{FF2B5EF4-FFF2-40B4-BE49-F238E27FC236}">
                <a16:creationId xmlns:a16="http://schemas.microsoft.com/office/drawing/2014/main" id="{1A45A48E-03FC-89BA-9E52-F661DE9D20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2" name="Google Shape;456;p26">
            <a:extLst>
              <a:ext uri="{FF2B5EF4-FFF2-40B4-BE49-F238E27FC236}">
                <a16:creationId xmlns:a16="http://schemas.microsoft.com/office/drawing/2014/main" id="{2529D93A-D25D-B855-5331-DFC079591366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13" name="Google Shape;454;p26">
            <a:extLst>
              <a:ext uri="{FF2B5EF4-FFF2-40B4-BE49-F238E27FC236}">
                <a16:creationId xmlns:a16="http://schemas.microsoft.com/office/drawing/2014/main" id="{E5F75BEC-A815-3335-B191-520D34DEF521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Google Shape;459;p26">
            <a:extLst>
              <a:ext uri="{FF2B5EF4-FFF2-40B4-BE49-F238E27FC236}">
                <a16:creationId xmlns:a16="http://schemas.microsoft.com/office/drawing/2014/main" id="{DA37CC8B-20B6-6D63-64FC-70A62E211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460;p26">
            <a:extLst>
              <a:ext uri="{FF2B5EF4-FFF2-40B4-BE49-F238E27FC236}">
                <a16:creationId xmlns:a16="http://schemas.microsoft.com/office/drawing/2014/main" id="{1F2BE118-72BF-BE35-DA4F-797812D8A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5C40E56F-8F07-3F43-379C-CEDE47228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2FC81B3-8771-EF7A-1F4D-3963CAC1BD3B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AE83D00E-598C-0B61-E6B1-0AD33FB45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B06C03A-9737-283E-90AB-5CD8F9A6A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46EF6F7-6ED6-8724-A423-EC350A87FB09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EB388C72-1868-FDBE-D0EE-010923CC3D33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1" name="Picture 40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DEE68C01-A4D9-E136-E280-F64679331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290A33B8-7C1E-4D38-52D2-DD4E0E411CDF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76864B5-27D2-79D3-AC40-B0E829C4F22B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39" name="Picture 38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74549BA3-A9F8-2B78-C6A4-03F64390A5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60517A9-8F81-4459-0F16-51F262969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3D17F179-0A65-60FA-8D91-DFB56AE81D0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A50DE36-B2CE-2ADC-4D73-2E82AA994055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5" name="Picture 44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C467DC13-D7CA-8703-9615-6EEFEA191A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6" name="Picture 45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B11E5462-F24A-5FE1-C854-52FE37E60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7" name="Picture 46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6ABBD7D1-634A-2C25-F0E2-50D3FDDEE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8" name="Right Arrow 47">
                <a:extLst>
                  <a:ext uri="{FF2B5EF4-FFF2-40B4-BE49-F238E27FC236}">
                    <a16:creationId xmlns:a16="http://schemas.microsoft.com/office/drawing/2014/main" id="{65382749-6265-614E-6BD0-A807D097D5C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3458B2AC-3208-D0DD-CB4A-46F6DBA0C546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0" name="Logo">
            <a:extLst>
              <a:ext uri="{FF2B5EF4-FFF2-40B4-BE49-F238E27FC236}">
                <a16:creationId xmlns:a16="http://schemas.microsoft.com/office/drawing/2014/main" id="{4E589CE7-9142-F09E-42F6-2C20104F89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79285" y="1473829"/>
            <a:ext cx="5236315" cy="4065006"/>
          </a:xfrm>
          <a:prstGeom prst="cloudCallout">
            <a:avLst>
              <a:gd name="adj1" fmla="val -82468"/>
              <a:gd name="adj2" fmla="val 28549"/>
            </a:avLst>
          </a:prstGeom>
          <a:solidFill>
            <a:schemeClr val="lt1"/>
          </a:solidFill>
          <a:ln w="57150" cap="flat" cmpd="sng">
            <a:solidFill>
              <a:srgbClr val="3636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5"/>
          <p:cNvSpPr txBox="1">
            <a:spLocks noGrp="1"/>
          </p:cNvSpPr>
          <p:nvPr>
            <p:ph type="ctrTitle"/>
          </p:nvPr>
        </p:nvSpPr>
        <p:spPr>
          <a:xfrm>
            <a:off x="1524000" y="-183340"/>
            <a:ext cx="9144000" cy="183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5</a:t>
            </a:r>
            <a:endParaRPr dirty="0"/>
          </a:p>
        </p:txBody>
      </p:sp>
      <p:sp>
        <p:nvSpPr>
          <p:cNvPr id="273" name="Google Shape;273;p5"/>
          <p:cNvSpPr txBox="1"/>
          <p:nvPr/>
        </p:nvSpPr>
        <p:spPr>
          <a:xfrm>
            <a:off x="5429252" y="2526976"/>
            <a:ext cx="4541520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GB" sz="2300" dirty="0">
                <a:solidFill>
                  <a:srgbClr val="363636"/>
                </a:solidFill>
              </a:rPr>
              <a:t>Ac </a:t>
            </a:r>
            <a:r>
              <a:rPr lang="en-GB" sz="2300" dirty="0" err="1">
                <a:solidFill>
                  <a:srgbClr val="363636"/>
                </a:solidFill>
              </a:rPr>
              <a:t>fe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allwn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hefyd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brynu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llwyth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bethau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cŵl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>
                <a:solidFill>
                  <a:srgbClr val="363636"/>
                </a:solidFill>
              </a:rPr>
              <a:t>consol </a:t>
            </a:r>
            <a:r>
              <a:rPr lang="en-GB" sz="2300" dirty="0" err="1">
                <a:solidFill>
                  <a:srgbClr val="363636"/>
                </a:solidFill>
              </a:rPr>
              <a:t>gemau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trenyrs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newydd</a:t>
            </a:r>
            <a:r>
              <a:rPr lang="en-GB" sz="2300" dirty="0">
                <a:solidFill>
                  <a:srgbClr val="363636"/>
                </a:solidFill>
              </a:rPr>
              <a:t>, a </a:t>
            </a:r>
            <a:r>
              <a:rPr lang="en-GB" sz="2300" dirty="0" err="1">
                <a:solidFill>
                  <a:srgbClr val="363636"/>
                </a:solidFill>
              </a:rPr>
              <a:t>chreu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argraff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</a:rPr>
              <a:t>fy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ffrindiau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74" name="Google Shape;274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91" t="-196"/>
          <a:stretch/>
        </p:blipFill>
        <p:spPr>
          <a:xfrm>
            <a:off x="8775068" y="3468718"/>
            <a:ext cx="2807060" cy="2452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70503" y="660429"/>
            <a:ext cx="2321347" cy="1839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248E15-0B91-3F27-3CC6-F1036A522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587" y="3007932"/>
            <a:ext cx="3134422" cy="3110980"/>
          </a:xfrm>
          <a:prstGeom prst="rect">
            <a:avLst/>
          </a:prstGeom>
        </p:spPr>
      </p:pic>
      <p:sp>
        <p:nvSpPr>
          <p:cNvPr id="269" name="Google Shape;269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07152" y="739089"/>
            <a:ext cx="3717178" cy="2268844"/>
          </a:xfrm>
          <a:prstGeom prst="cloudCallout">
            <a:avLst>
              <a:gd name="adj1" fmla="val -33194"/>
              <a:gd name="adj2" fmla="val 80214"/>
            </a:avLst>
          </a:prstGeom>
          <a:solidFill>
            <a:schemeClr val="lt1"/>
          </a:solidFill>
          <a:ln w="57150" cap="flat" cmpd="sng">
            <a:solidFill>
              <a:srgbClr val="36363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5"/>
          <p:cNvSpPr txBox="1"/>
          <p:nvPr/>
        </p:nvSpPr>
        <p:spPr>
          <a:xfrm>
            <a:off x="2673753" y="1276751"/>
            <a:ext cx="2364891" cy="1154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Gyda'r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holl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‘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gallwn</a:t>
            </a:r>
            <a:br>
              <a:rPr lang="en-GB" sz="2300" dirty="0">
                <a:solidFill>
                  <a:srgbClr val="363636"/>
                </a:solidFill>
              </a:rPr>
            </a:b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helpu</a:t>
            </a:r>
            <a:r>
              <a:rPr lang="en-GB" sz="23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6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6</a:t>
            </a:r>
            <a:endParaRPr dirty="0"/>
          </a:p>
        </p:txBody>
      </p:sp>
      <p:sp>
        <p:nvSpPr>
          <p:cNvPr id="281" name="Google Shape;281;p6"/>
          <p:cNvSpPr txBox="1"/>
          <p:nvPr/>
        </p:nvSpPr>
        <p:spPr>
          <a:xfrm>
            <a:off x="1156057" y="1054115"/>
            <a:ext cx="5507389" cy="5170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cysylltu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â’r</a:t>
            </a:r>
            <a:r>
              <a:rPr lang="en-GB" sz="2300" dirty="0">
                <a:solidFill>
                  <a:srgbClr val="363636"/>
                </a:solidFill>
              </a:rPr>
              <a:t> person </a:t>
            </a:r>
            <a:r>
              <a:rPr lang="en-GB" sz="2300" dirty="0" err="1">
                <a:solidFill>
                  <a:srgbClr val="363636"/>
                </a:solidFill>
              </a:rPr>
              <a:t>anfonodd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neges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ato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gyda’r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cynnig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 – y ‘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’.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Mae'n </a:t>
            </a:r>
            <a:r>
              <a:rPr lang="en-GB" sz="2300" dirty="0" err="1">
                <a:solidFill>
                  <a:srgbClr val="363636"/>
                </a:solidFill>
              </a:rPr>
              <a:t>rhaid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iddo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gyfeiriad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a'i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bod </a:t>
            </a:r>
            <a:r>
              <a:rPr lang="en-GB" sz="2300" dirty="0" err="1">
                <a:solidFill>
                  <a:srgbClr val="363636"/>
                </a:solidFill>
              </a:rPr>
              <a:t>angen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rhain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arno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fel</a:t>
            </a:r>
            <a:r>
              <a:rPr lang="en-GB" sz="2300" dirty="0">
                <a:solidFill>
                  <a:srgbClr val="363636"/>
                </a:solidFill>
              </a:rPr>
              <a:t> y gall </a:t>
            </a:r>
            <a:r>
              <a:rPr lang="en-GB" sz="2300" dirty="0" err="1">
                <a:solidFill>
                  <a:srgbClr val="363636"/>
                </a:solidFill>
              </a:rPr>
              <a:t>wirio</a:t>
            </a:r>
            <a:r>
              <a:rPr lang="en-GB" sz="2300" dirty="0">
                <a:solidFill>
                  <a:srgbClr val="363636"/>
                </a:solidFill>
              </a:rPr>
              <a:t> bod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addas </a:t>
            </a:r>
            <a:r>
              <a:rPr lang="en-GB" sz="2300" dirty="0" err="1">
                <a:solidFill>
                  <a:srgbClr val="363636"/>
                </a:solidFill>
              </a:rPr>
              <a:t>ar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gyfer</a:t>
            </a:r>
            <a:r>
              <a:rPr lang="en-GB" sz="2300" dirty="0">
                <a:solidFill>
                  <a:srgbClr val="363636"/>
                </a:solidFill>
              </a:rPr>
              <a:t> y </a:t>
            </a:r>
            <a:r>
              <a:rPr lang="en-GB" sz="2300" dirty="0" err="1">
                <a:solidFill>
                  <a:srgbClr val="363636"/>
                </a:solidFill>
              </a:rPr>
              <a:t>swydd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meddwl</a:t>
            </a:r>
            <a:r>
              <a:rPr lang="en-GB" sz="2300" dirty="0">
                <a:solidFill>
                  <a:srgbClr val="363636"/>
                </a:solidFill>
              </a:rPr>
              <a:t> - </a:t>
            </a:r>
            <a:r>
              <a:rPr lang="en-GB" sz="2300" dirty="0" err="1">
                <a:solidFill>
                  <a:srgbClr val="363636"/>
                </a:solidFill>
              </a:rPr>
              <a:t>hawdd</a:t>
            </a:r>
            <a:r>
              <a:rPr lang="en-GB" sz="2300" dirty="0">
                <a:solidFill>
                  <a:srgbClr val="363636"/>
                </a:solidFill>
              </a:rPr>
              <a:t>!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bo</a:t>
            </a:r>
            <a:r>
              <a:rPr lang="en-GB" sz="2300" dirty="0">
                <a:solidFill>
                  <a:srgbClr val="363636"/>
                </a:solidFill>
              </a:rPr>
              <a:t> hir </a:t>
            </a:r>
            <a:r>
              <a:rPr lang="en-GB" sz="2300" dirty="0" err="1">
                <a:solidFill>
                  <a:srgbClr val="363636"/>
                </a:solidFill>
              </a:rPr>
              <a:t>bydd</a:t>
            </a:r>
            <a:r>
              <a:rPr lang="en-GB" sz="2300" dirty="0">
                <a:solidFill>
                  <a:srgbClr val="363636"/>
                </a:solidFill>
              </a:rPr>
              <a:t> e mor </a:t>
            </a:r>
            <a:r>
              <a:rPr lang="en-GB" sz="2300" dirty="0" err="1">
                <a:solidFill>
                  <a:srgbClr val="363636"/>
                </a:solidFill>
              </a:rPr>
              <a:t>cŵl</a:t>
            </a:r>
            <a:r>
              <a:rPr lang="en-GB" sz="2300" dirty="0">
                <a:solidFill>
                  <a:srgbClr val="363636"/>
                </a:solidFill>
              </a:rPr>
              <a:t>! A gall </a:t>
            </a:r>
            <a:r>
              <a:rPr lang="en-GB" sz="2300" dirty="0" err="1">
                <a:solidFill>
                  <a:srgbClr val="363636"/>
                </a:solidFill>
              </a:rPr>
              <a:t>helpu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deulu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0D0AEA-7FE7-05C7-57F7-5B94ED7D7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338" y="749029"/>
            <a:ext cx="3876565" cy="48639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8BB2DE-42AD-DF56-7518-B322BBCEE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8452" y="2840228"/>
            <a:ext cx="2887980" cy="2866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63;p4">
            <a:extLst>
              <a:ext uri="{FF2B5EF4-FFF2-40B4-BE49-F238E27FC236}">
                <a16:creationId xmlns:a16="http://schemas.microsoft.com/office/drawing/2014/main" id="{83E97915-86CB-E53D-8200-637CB432423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/>
                <a:ea typeface="Arial Black"/>
                <a:cs typeface="Arial Black"/>
                <a:sym typeface="Arial Black"/>
              </a:rPr>
              <a:t>Slide 7</a:t>
            </a:r>
            <a:endParaRPr kumimoji="0" lang="en-GB" sz="6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90" name="Google Shape;290;p7"/>
          <p:cNvSpPr txBox="1">
            <a:spLocks/>
          </p:cNvSpPr>
          <p:nvPr/>
        </p:nvSpPr>
        <p:spPr>
          <a:xfrm>
            <a:off x="0" y="768689"/>
            <a:ext cx="12191999" cy="63090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5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Trafodaeth</a:t>
            </a:r>
            <a:endParaRPr kumimoji="0" lang="en-GB" sz="35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89" name="Google Shape;289;p7"/>
          <p:cNvSpPr txBox="1"/>
          <p:nvPr/>
        </p:nvSpPr>
        <p:spPr>
          <a:xfrm>
            <a:off x="1140298" y="1957653"/>
            <a:ext cx="5081597" cy="3802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ofyn</a:t>
            </a:r>
            <a:r>
              <a:rPr lang="en-GB" sz="2300" dirty="0">
                <a:solidFill>
                  <a:srgbClr val="363636"/>
                </a:solidFill>
              </a:rPr>
              <a:t> am </a:t>
            </a:r>
            <a:r>
              <a:rPr lang="en-GB" sz="2300" dirty="0" err="1">
                <a:solidFill>
                  <a:srgbClr val="363636"/>
                </a:solidFill>
              </a:rPr>
              <a:t>ragor</a:t>
            </a:r>
            <a:r>
              <a:rPr lang="en-GB" sz="2300" dirty="0">
                <a:solidFill>
                  <a:srgbClr val="363636"/>
                </a:solidFill>
              </a:rPr>
              <a:t> o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wneud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siŵr bod y </a:t>
            </a:r>
            <a:r>
              <a:rPr lang="en-GB" sz="2300" dirty="0" err="1">
                <a:solidFill>
                  <a:srgbClr val="363636"/>
                </a:solidFill>
              </a:rPr>
              <a:t>cwmni’n</a:t>
            </a:r>
            <a:r>
              <a:rPr lang="en-GB" sz="2300" dirty="0">
                <a:solidFill>
                  <a:srgbClr val="363636"/>
                </a:solidFill>
              </a:rPr>
              <a:t> un go </a:t>
            </a:r>
            <a:r>
              <a:rPr lang="en-GB" sz="2300" dirty="0" err="1">
                <a:solidFill>
                  <a:srgbClr val="363636"/>
                </a:solidFill>
              </a:rPr>
              <a:t>iawn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manylion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personol</a:t>
            </a:r>
            <a:r>
              <a:rPr lang="en-GB" sz="2300" dirty="0">
                <a:solidFill>
                  <a:srgbClr val="363636"/>
                </a:solidFill>
              </a:rPr>
              <a:t>, </a:t>
            </a:r>
            <a:r>
              <a:rPr lang="en-GB" sz="2300" dirty="0" err="1">
                <a:solidFill>
                  <a:srgbClr val="363636"/>
                </a:solidFill>
              </a:rPr>
              <a:t>sensitif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rywun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mae'n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gwybod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lleied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amdano</a:t>
            </a:r>
            <a:r>
              <a:rPr lang="en-GB" sz="23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Beth am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ni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gael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pleidlais</a:t>
            </a:r>
            <a:r>
              <a:rPr lang="en-GB" sz="2300" dirty="0">
                <a:solidFill>
                  <a:srgbClr val="363636"/>
                </a:solidFill>
              </a:rPr>
              <a:t> a </a:t>
            </a:r>
            <a:r>
              <a:rPr lang="en-GB" sz="2300" dirty="0" err="1">
                <a:solidFill>
                  <a:srgbClr val="363636"/>
                </a:solidFill>
              </a:rPr>
              <a:t>ddylai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roi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ei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gyfeiriad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a’i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fanylion</a:t>
            </a:r>
            <a:r>
              <a:rPr lang="en-GB" sz="2300" dirty="0">
                <a:solidFill>
                  <a:srgbClr val="363636"/>
                </a:solidFill>
              </a:rPr>
              <a:t> banc.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0477F4-1D89-740B-4600-68A58A71FC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9849" y="1704409"/>
            <a:ext cx="4085811" cy="40552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7F8D62-9A8C-EAA1-3723-A53C91278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7599" y="1104018"/>
            <a:ext cx="2880820" cy="288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63;p4">
            <a:extLst>
              <a:ext uri="{FF2B5EF4-FFF2-40B4-BE49-F238E27FC236}">
                <a16:creationId xmlns:a16="http://schemas.microsoft.com/office/drawing/2014/main" id="{5BF49CD7-A572-799B-7BF3-8230F694163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8</a:t>
            </a:r>
            <a:endParaRPr dirty="0"/>
          </a:p>
        </p:txBody>
      </p:sp>
      <p:sp>
        <p:nvSpPr>
          <p:cNvPr id="3" name="Google Shape;447;p25">
            <a:extLst>
              <a:ext uri="{FF2B5EF4-FFF2-40B4-BE49-F238E27FC236}">
                <a16:creationId xmlns:a16="http://schemas.microsoft.com/office/drawing/2014/main" id="{42C19604-B3E9-A4EC-26B8-DDCFD858ED0E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Nodyn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Atgoffa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Ddiogelwch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Ar-lein</a:t>
            </a:r>
            <a:endParaRPr lang="en-GB" sz="3000" dirty="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Google Shape;446;p25">
            <a:extLst>
              <a:ext uri="{FF2B5EF4-FFF2-40B4-BE49-F238E27FC236}">
                <a16:creationId xmlns:a16="http://schemas.microsoft.com/office/drawing/2014/main" id="{105197F3-A5E9-3F83-23A0-CBA4AE96F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5992247"/>
              </p:ext>
            </p:extLst>
          </p:nvPr>
        </p:nvGraphicFramePr>
        <p:xfrm>
          <a:off x="861556" y="1505055"/>
          <a:ext cx="10467381" cy="4492377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683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3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228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0" u="none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000"/>
                        <a:buFont typeface="Calibri"/>
                        <a:buNone/>
                      </a:pPr>
                      <a:endParaRPr sz="3000" b="1" u="none" dirty="0">
                        <a:solidFill>
                          <a:schemeClr val="lt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726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oedolyn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dibynadwy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yw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ydych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chi'n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adnabod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mewn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bywyd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iawn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cynnig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arian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</a:t>
                      </a:r>
                      <a:b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cyfryngau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cymdeithasol</a:t>
                      </a:r>
                      <a:r>
                        <a:rPr lang="en-US" sz="16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 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â derbyn arian gan rywun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nad ydych yn ei adnabod ac yn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ymddiried ynddo.</a:t>
                      </a:r>
                      <a:endParaRPr lang="en-GB" sz="1600" dirty="0">
                        <a:solidFill>
                          <a:srgbClr val="36363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6461"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Cadwch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fanylion fel eich enw llawn, cyfeiriad,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ysgol a chyfrineiriau yn breifat.</a:t>
                      </a:r>
                      <a:endParaRPr lang="en-GB" sz="1600" dirty="0">
                        <a:solidFill>
                          <a:srgbClr val="36363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>
                        <a:tabLst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â rhoi eich manylion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personol i unrhyw un.</a:t>
                      </a:r>
                    </a:p>
                    <a:p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5910"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Cadwch 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eich manylion banc yn gyfrinachol.</a:t>
                      </a:r>
                      <a:endParaRPr lang="en-GB" sz="1600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r>
                        <a:rPr lang="cy-GB" sz="1600" b="1" u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Peidiwch</a:t>
                      </a: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â rhoi eich manylion</a:t>
                      </a:r>
                      <a:b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cy-GB" sz="16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banc i unrhyw un.</a:t>
                      </a:r>
                    </a:p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800"/>
                        <a:buFont typeface="Arial"/>
                        <a:buNone/>
                      </a:pPr>
                      <a:endParaRPr lang="en-GB" sz="1600"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E837F64-9000-CB58-48C1-9FF99C45A6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123" y="2363697"/>
            <a:ext cx="903055" cy="890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A39611-6131-AA2D-8607-9E860A52E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514" y="3589695"/>
            <a:ext cx="899286" cy="8906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0B7CCD-BC70-8C49-FA84-8FDDF5B5B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7778" y="4835041"/>
            <a:ext cx="1049697" cy="10358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BBE1BBE-9E18-8026-16FF-CF1501B43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6321" y="2457595"/>
            <a:ext cx="765594" cy="75820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BB0D4F-8266-00A6-F215-B942480C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5329" y="3646908"/>
            <a:ext cx="926028" cy="8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235F6F9-29A1-92E3-944B-9FD18EFC2D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8538" y="4937129"/>
            <a:ext cx="926027" cy="84200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1560FA4-0B42-8E44-81FC-88D2C1EF31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63185" y="1581785"/>
            <a:ext cx="2149285" cy="683190"/>
            <a:chOff x="2563185" y="1581785"/>
            <a:chExt cx="2149285" cy="6831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E0BF9CF-CD8F-75EA-E6B4-EC318F8A69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4142283" y="1581785"/>
              <a:ext cx="570187" cy="683190"/>
              <a:chOff x="4178377" y="1581785"/>
              <a:chExt cx="570187" cy="683190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0945905E-A05C-7A39-012A-8A8264D16B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178377" y="1581785"/>
                <a:ext cx="570187" cy="5701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5AD7E24-DFCF-BDA8-5CFD-1A62ECBF3D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78377" y="1594572"/>
                <a:ext cx="484385" cy="670403"/>
              </a:xfrm>
              <a:prstGeom prst="rect">
                <a:avLst/>
              </a:prstGeom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5637BB2-BACF-A6E2-D65E-A049DD7E58BE}"/>
                </a:ext>
              </a:extLst>
            </p:cNvPr>
            <p:cNvSpPr txBox="1"/>
            <p:nvPr/>
          </p:nvSpPr>
          <p:spPr>
            <a:xfrm>
              <a:off x="2563185" y="1589879"/>
              <a:ext cx="15311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000" b="1" u="none" dirty="0">
                  <a:solidFill>
                    <a:srgbClr val="363636"/>
                  </a:solidFill>
                  <a:latin typeface="+mj-lt"/>
                  <a:ea typeface="Calibri"/>
                  <a:cs typeface="Calibri"/>
                  <a:sym typeface="Calibri"/>
                </a:rPr>
                <a:t>DOETH</a:t>
              </a:r>
              <a:endParaRPr lang="en-GB" sz="3000" u="none" dirty="0">
                <a:solidFill>
                  <a:srgbClr val="363636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542EC6-345B-DCDD-0E41-2924F82FF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041325" y="1591643"/>
            <a:ext cx="1679607" cy="570187"/>
            <a:chOff x="8041325" y="1591643"/>
            <a:chExt cx="1679607" cy="57018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148D2E1-5439-2425-94D8-3AFFE06DB6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9150745" y="1591643"/>
              <a:ext cx="570187" cy="570187"/>
              <a:chOff x="9667576" y="1671718"/>
              <a:chExt cx="570187" cy="57018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4AFFFF12-1D72-AF3A-F045-49A15B94E35C}"/>
                  </a:ext>
                </a:extLst>
              </p:cNvPr>
              <p:cNvSpPr/>
              <p:nvPr/>
            </p:nvSpPr>
            <p:spPr>
              <a:xfrm>
                <a:off x="9667576" y="1671718"/>
                <a:ext cx="570187" cy="5701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1" name="Picture 10" descr="A red x symbol on a white background&#10;&#10;Description automatically generated">
                <a:extLst>
                  <a:ext uri="{FF2B5EF4-FFF2-40B4-BE49-F238E27FC236}">
                    <a16:creationId xmlns:a16="http://schemas.microsoft.com/office/drawing/2014/main" id="{92A387C0-60A6-15B8-9806-1771B2CCD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763397" y="1770625"/>
                <a:ext cx="378543" cy="372371"/>
              </a:xfrm>
              <a:prstGeom prst="rect">
                <a:avLst/>
              </a:prstGeom>
            </p:spPr>
          </p:pic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DFAC20D-3A74-9590-0F05-61043620AC16}"/>
                </a:ext>
              </a:extLst>
            </p:cNvPr>
            <p:cNvSpPr txBox="1"/>
            <p:nvPr/>
          </p:nvSpPr>
          <p:spPr>
            <a:xfrm>
              <a:off x="8041325" y="1597973"/>
              <a:ext cx="10615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000" b="1" u="none" dirty="0">
                  <a:solidFill>
                    <a:schemeClr val="lt1"/>
                  </a:solidFill>
                  <a:latin typeface="+mj-lt"/>
                  <a:ea typeface="Calibri"/>
                  <a:cs typeface="Calibri"/>
                  <a:sym typeface="Calibri"/>
                </a:rPr>
                <a:t>DWL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/>
          <p:nvPr/>
        </p:nvSpPr>
        <p:spPr>
          <a:xfrm>
            <a:off x="1389656" y="1984785"/>
            <a:ext cx="5187522" cy="3133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 Josh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ymateb</a:t>
            </a:r>
            <a:r>
              <a:rPr lang="en-GB" sz="2300" dirty="0">
                <a:solidFill>
                  <a:srgbClr val="363636"/>
                </a:solidFill>
              </a:rPr>
              <a:t>…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dweud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wrth</a:t>
            </a:r>
            <a:r>
              <a:rPr lang="en-GB" sz="2300" dirty="0">
                <a:solidFill>
                  <a:srgbClr val="363636"/>
                </a:solidFill>
              </a:rPr>
              <a:t> Josh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agor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cyfrif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cryptoarian</a:t>
            </a:r>
            <a:r>
              <a:rPr lang="en-GB" sz="23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300" dirty="0">
                <a:solidFill>
                  <a:srgbClr val="363636"/>
                </a:solidFill>
              </a:rPr>
              <a:t>Mae'r </a:t>
            </a:r>
            <a:r>
              <a:rPr lang="en-GB" sz="2300" dirty="0" err="1">
                <a:solidFill>
                  <a:srgbClr val="363636"/>
                </a:solidFill>
              </a:rPr>
              <a:t>recriwtiwr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yn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rhoi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manylion</a:t>
            </a:r>
            <a:r>
              <a:rPr lang="en-GB" sz="2300" dirty="0">
                <a:solidFill>
                  <a:srgbClr val="363636"/>
                </a:solidFill>
              </a:rPr>
              <a:t> waled crypto </a:t>
            </a:r>
            <a:r>
              <a:rPr lang="en-GB" sz="2300" dirty="0" err="1">
                <a:solidFill>
                  <a:srgbClr val="363636"/>
                </a:solidFill>
              </a:rPr>
              <a:t>arall</a:t>
            </a:r>
            <a:r>
              <a:rPr lang="en-GB" sz="2300" dirty="0">
                <a:solidFill>
                  <a:srgbClr val="363636"/>
                </a:solidFill>
              </a:rPr>
              <a:t> </a:t>
            </a:r>
            <a:r>
              <a:rPr lang="en-GB" sz="2300" dirty="0" err="1">
                <a:solidFill>
                  <a:srgbClr val="363636"/>
                </a:solidFill>
              </a:rPr>
              <a:t>i</a:t>
            </a:r>
            <a:r>
              <a:rPr lang="en-GB" sz="2300" dirty="0">
                <a:solidFill>
                  <a:srgbClr val="363636"/>
                </a:solidFill>
              </a:rPr>
              <a:t> Josh.</a:t>
            </a:r>
          </a:p>
        </p:txBody>
      </p:sp>
      <p:sp>
        <p:nvSpPr>
          <p:cNvPr id="310" name="Google Shape;310;p9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</a:rPr>
              <a:t>Slide 9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0B62DD-2F99-B949-938D-0340B2D47B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3800" y="692665"/>
            <a:ext cx="2746544" cy="27591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D9BC85-58AB-E76C-5CEF-FFBB9C8A0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824" y="3790552"/>
            <a:ext cx="3451496" cy="223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5032c0-42ad-4999-9b7d-79d5daa5e954">
      <Terms xmlns="http://schemas.microsoft.com/office/infopath/2007/PartnerControls"/>
    </lcf76f155ced4ddcb4097134ff3c332f>
    <TaxCatchAll xmlns="3f8f7fc2-0396-4e52-84a5-0c6c9ac1d44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FBE6F14EAEEF49A8C54C3A89A11EB4" ma:contentTypeVersion="15" ma:contentTypeDescription="Create a new document." ma:contentTypeScope="" ma:versionID="62798f967d0580d26e01236f2d4a0f2f">
  <xsd:schema xmlns:xsd="http://www.w3.org/2001/XMLSchema" xmlns:xs="http://www.w3.org/2001/XMLSchema" xmlns:p="http://schemas.microsoft.com/office/2006/metadata/properties" xmlns:ns2="3f8f7fc2-0396-4e52-84a5-0c6c9ac1d441" xmlns:ns3="4e5032c0-42ad-4999-9b7d-79d5daa5e954" targetNamespace="http://schemas.microsoft.com/office/2006/metadata/properties" ma:root="true" ma:fieldsID="3c43b8b655552894331005efef9658b1" ns2:_="" ns3:_="">
    <xsd:import namespace="3f8f7fc2-0396-4e52-84a5-0c6c9ac1d441"/>
    <xsd:import namespace="4e5032c0-42ad-4999-9b7d-79d5daa5e95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8f7fc2-0396-4e52-84a5-0c6c9ac1d4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b37bb3ca-d045-4cc5-b562-cb521ebe695d}" ma:internalName="TaxCatchAll" ma:showField="CatchAllData" ma:web="3f8f7fc2-0396-4e52-84a5-0c6c9ac1d4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5032c0-42ad-4999-9b7d-79d5daa5e9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bd602f4-1c9c-412d-9e70-40d18f5ad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4BAEC8-5DF8-4C03-AF57-E6CA22E49E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BEDC28-F8CC-4676-8745-D36B21AD27F7}">
  <ds:schemaRefs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e5032c0-42ad-4999-9b7d-79d5daa5e954"/>
    <ds:schemaRef ds:uri="http://purl.org/dc/dcmitype/"/>
    <ds:schemaRef ds:uri="3f8f7fc2-0396-4e52-84a5-0c6c9ac1d441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EFF00F2-19B1-4A96-80E2-8AB785D328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8f7fc2-0396-4e52-84a5-0c6c9ac1d441"/>
    <ds:schemaRef ds:uri="4e5032c0-42ad-4999-9b7d-79d5daa5e9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2045</TotalTime>
  <Words>3803</Words>
  <Application>Microsoft Office PowerPoint</Application>
  <PresentationFormat>Widescreen</PresentationFormat>
  <Paragraphs>353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Arial Black</vt:lpstr>
      <vt:lpstr>Calibri</vt:lpstr>
      <vt:lpstr>Helvetica</vt:lpstr>
      <vt:lpstr>Office Theme</vt:lpstr>
      <vt:lpstr>Custom Design</vt:lpstr>
      <vt:lpstr>1_Custom Design</vt:lpstr>
      <vt:lpstr>Mulod Arian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 Video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 Mules</dc:title>
  <dc:creator>sandra moyes</dc:creator>
  <cp:lastModifiedBy>Phil Bird</cp:lastModifiedBy>
  <cp:revision>444</cp:revision>
  <dcterms:created xsi:type="dcterms:W3CDTF">2021-01-11T17:47:06Z</dcterms:created>
  <dcterms:modified xsi:type="dcterms:W3CDTF">2024-11-04T07:40:51Z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92f01a9-cdae-46d8-b7db-376e33119417_Enabled">
    <vt:lpwstr>true</vt:lpwstr>
  </property>
  <property fmtid="{D5CDD505-2E9C-101B-9397-08002B2CF9AE}" pid="3" name="MSIP_Label_c92f01a9-cdae-46d8-b7db-376e33119417_SetDate">
    <vt:lpwstr>2024-04-26T08:54:12Z</vt:lpwstr>
  </property>
  <property fmtid="{D5CDD505-2E9C-101B-9397-08002B2CF9AE}" pid="4" name="MSIP_Label_c92f01a9-cdae-46d8-b7db-376e33119417_Method">
    <vt:lpwstr>Standard</vt:lpwstr>
  </property>
  <property fmtid="{D5CDD505-2E9C-101B-9397-08002B2CF9AE}" pid="5" name="MSIP_Label_c92f01a9-cdae-46d8-b7db-376e33119417_Name">
    <vt:lpwstr>Internal - UK Finance</vt:lpwstr>
  </property>
  <property fmtid="{D5CDD505-2E9C-101B-9397-08002B2CF9AE}" pid="6" name="MSIP_Label_c92f01a9-cdae-46d8-b7db-376e33119417_SiteId">
    <vt:lpwstr>70e4dd2e-aab7-4c6a-a882-3b6e7a39663e</vt:lpwstr>
  </property>
  <property fmtid="{D5CDD505-2E9C-101B-9397-08002B2CF9AE}" pid="7" name="MSIP_Label_c92f01a9-cdae-46d8-b7db-376e33119417_ActionId">
    <vt:lpwstr>a0bf6a58-c17e-4c92-be85-0efe744b396c</vt:lpwstr>
  </property>
  <property fmtid="{D5CDD505-2E9C-101B-9397-08002B2CF9AE}" pid="8" name="MSIP_Label_c92f01a9-cdae-46d8-b7db-376e33119417_ContentBits">
    <vt:lpwstr>0</vt:lpwstr>
  </property>
  <property fmtid="{D5CDD505-2E9C-101B-9397-08002B2CF9AE}" pid="9" name="ContentTypeId">
    <vt:lpwstr>0x01010003FBE6F14EAEEF49A8C54C3A89A11EB4</vt:lpwstr>
  </property>
  <property fmtid="{D5CDD505-2E9C-101B-9397-08002B2CF9AE}" pid="10" name="MediaServiceImageTags">
    <vt:lpwstr/>
  </property>
  <property fmtid="{D5CDD505-2E9C-101B-9397-08002B2CF9AE}" pid="11" name="_NewReviewCycle">
    <vt:lpwstr/>
  </property>
</Properties>
</file>