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2" r:id="rId3"/>
  </p:sldMasterIdLst>
  <p:notesMasterIdLst>
    <p:notesMasterId r:id="rId15"/>
  </p:notesMasterIdLst>
  <p:sldIdLst>
    <p:sldId id="320" r:id="rId4"/>
    <p:sldId id="307" r:id="rId5"/>
    <p:sldId id="313" r:id="rId6"/>
    <p:sldId id="316" r:id="rId7"/>
    <p:sldId id="317" r:id="rId8"/>
    <p:sldId id="285" r:id="rId9"/>
    <p:sldId id="321" r:id="rId10"/>
    <p:sldId id="310" r:id="rId11"/>
    <p:sldId id="318" r:id="rId12"/>
    <p:sldId id="312" r:id="rId13"/>
    <p:sldId id="319"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oney Mules" id="{DBCF0D8C-1ADE-4F5D-B8A0-494C3A6BC2EC}">
          <p14:sldIdLst>
            <p14:sldId id="320"/>
            <p14:sldId id="307"/>
            <p14:sldId id="313"/>
            <p14:sldId id="316"/>
            <p14:sldId id="317"/>
            <p14:sldId id="285"/>
            <p14:sldId id="321"/>
            <p14:sldId id="310"/>
            <p14:sldId id="318"/>
            <p14:sldId id="312"/>
            <p14:sldId id="319"/>
          </p14:sldIdLst>
        </p14:section>
      </p14:sectionLst>
    </p:ext>
    <p:ext uri="{EFAFB233-063F-42B5-8137-9DF3F51BA10A}">
      <p15:sldGuideLst xmlns:p15="http://schemas.microsoft.com/office/powerpoint/2012/main">
        <p15:guide id="1" orient="horz" pos="142" userDrawn="1">
          <p15:clr>
            <a:srgbClr val="A4A3A4"/>
          </p15:clr>
        </p15:guide>
        <p15:guide id="2" pos="1005" userDrawn="1">
          <p15:clr>
            <a:srgbClr val="A4A3A4"/>
          </p15:clr>
        </p15:guide>
        <p15:guide id="4" pos="4044" userDrawn="1">
          <p15:clr>
            <a:srgbClr val="A4A3A4"/>
          </p15:clr>
        </p15:guide>
        <p15:guide id="5" pos="6924" userDrawn="1">
          <p15:clr>
            <a:srgbClr val="A4A3A4"/>
          </p15:clr>
        </p15:guide>
        <p15:guide id="6" orient="horz" pos="731" userDrawn="1">
          <p15:clr>
            <a:srgbClr val="A4A3A4"/>
          </p15:clr>
        </p15:guide>
        <p15:guide id="9" orient="horz" pos="164" userDrawn="1">
          <p15:clr>
            <a:srgbClr val="A4A3A4"/>
          </p15:clr>
        </p15:guide>
        <p15:guide id="17" orient="horz" pos="363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63636"/>
    <a:srgbClr val="FFCD0C"/>
    <a:srgbClr val="FFE79D"/>
    <a:srgbClr val="FFFD78"/>
    <a:srgbClr val="286AA6"/>
    <a:srgbClr val="272626"/>
    <a:srgbClr val="064B8D"/>
    <a:srgbClr val="3692C4"/>
    <a:srgbClr val="2E93C5"/>
    <a:srgbClr val="2294C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846" autoAdjust="0"/>
    <p:restoredTop sz="95306" autoAdjust="0"/>
  </p:normalViewPr>
  <p:slideViewPr>
    <p:cSldViewPr snapToGrid="0" snapToObjects="1">
      <p:cViewPr varScale="1">
        <p:scale>
          <a:sx n="78" d="100"/>
          <a:sy n="78" d="100"/>
        </p:scale>
        <p:origin x="1162" y="72"/>
      </p:cViewPr>
      <p:guideLst>
        <p:guide orient="horz" pos="142"/>
        <p:guide pos="1005"/>
        <p:guide pos="4044"/>
        <p:guide pos="6924"/>
        <p:guide orient="horz" pos="731"/>
        <p:guide orient="horz" pos="164"/>
        <p:guide orient="horz" pos="3634"/>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11/4/2024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dirty="0"/>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41198424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B2F02D-6B80-FC4A-B3EC-F17C09A9DAE2}"/>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0DA88E2E-4093-4847-AA5D-551DA6A0145E}"/>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A2020AD-491C-764D-8C71-758BD2B24623}"/>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5" name="Footer Placeholder 4">
            <a:extLst>
              <a:ext uri="{FF2B5EF4-FFF2-40B4-BE49-F238E27FC236}">
                <a16:creationId xmlns:a16="http://schemas.microsoft.com/office/drawing/2014/main" id="{8D7933BC-F638-0F45-8399-F59211E14A1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6D5ED71-F10D-8040-AEE1-2751C46087FA}"/>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20308240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B4A1F6-1E10-FA4C-A1FB-D1D54EBD176D}"/>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A3EAFBA5-C5F3-5048-85C8-8ADB77FA5AC7}"/>
              </a:ext>
            </a:extLst>
          </p:cNvPr>
          <p:cNvSpPr>
            <a:spLocks noGrp="1"/>
          </p:cNvSpPr>
          <p:nvPr>
            <p:ph idx="1"/>
          </p:nvPr>
        </p:nvSpPr>
        <p:spPr>
          <a:xfrm>
            <a:off x="838200" y="3044825"/>
            <a:ext cx="10515600" cy="2441575"/>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6ADA237-108C-3648-8A37-CACC305CA043}"/>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5" name="Footer Placeholder 4">
            <a:extLst>
              <a:ext uri="{FF2B5EF4-FFF2-40B4-BE49-F238E27FC236}">
                <a16:creationId xmlns:a16="http://schemas.microsoft.com/office/drawing/2014/main" id="{602DB7B2-C36C-1646-94F2-B28D9127316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34028AF-52E5-C242-AA89-454B50ECDC7F}"/>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9893139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0156D-B478-234C-A738-9D07EE6D000F}"/>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73BF54D7-40B4-1843-BACA-6F633D8AD84F}"/>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ED62A9B-CF3A-814C-9143-0738398FCD86}"/>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5" name="Footer Placeholder 4">
            <a:extLst>
              <a:ext uri="{FF2B5EF4-FFF2-40B4-BE49-F238E27FC236}">
                <a16:creationId xmlns:a16="http://schemas.microsoft.com/office/drawing/2014/main" id="{9C821755-D509-6946-A93D-00291DFAFE8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716073D5-EB44-7145-B56B-7851EE02E02E}"/>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12102614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2E43A8-F1EA-7547-8040-04C9A531FF14}"/>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92E1C8AA-1057-AE4D-80CB-5405FE5DB231}"/>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FF87E888-C5BF-8F49-87A2-D748AD35E416}"/>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CC28F4B5-0DB1-4741-A662-4986FD231C9C}"/>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6" name="Footer Placeholder 5">
            <a:extLst>
              <a:ext uri="{FF2B5EF4-FFF2-40B4-BE49-F238E27FC236}">
                <a16:creationId xmlns:a16="http://schemas.microsoft.com/office/drawing/2014/main" id="{C7B68CB5-A0AD-8646-A8FD-38ADD6DB89B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79D3DAC9-1662-1E42-9ACE-11D40D0127C7}"/>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22980903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29DE0-9656-714B-8C6F-4A24F8E32527}"/>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2C9AB93-DD6D-0845-9FED-883D207A3CF2}"/>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15BAD88C-E8FD-5644-96FF-DE1095C00AEC}"/>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BD17EDA8-B1B3-B949-A714-32CBD9CD479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9BC58DE0-AFE1-1F4B-BDF3-B6F535E2650B}"/>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F2F3B852-CFA9-A043-BAC6-D92097F30460}"/>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8" name="Footer Placeholder 7">
            <a:extLst>
              <a:ext uri="{FF2B5EF4-FFF2-40B4-BE49-F238E27FC236}">
                <a16:creationId xmlns:a16="http://schemas.microsoft.com/office/drawing/2014/main" id="{E154E281-898F-6F40-BB73-2E7D227739B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8D9CA2C7-FEAC-A94A-9684-797E8CBD30B9}"/>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20283490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B36C-017C-BF49-BEEB-E2CA7217913A}"/>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4553BF12-BB68-AA49-A136-C9247D02F933}"/>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4" name="Footer Placeholder 3">
            <a:extLst>
              <a:ext uri="{FF2B5EF4-FFF2-40B4-BE49-F238E27FC236}">
                <a16:creationId xmlns:a16="http://schemas.microsoft.com/office/drawing/2014/main" id="{D71DFFEB-1F52-E04C-A8A6-E3DB54C7C1E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B1B6F7AA-7C4B-3E49-8827-4CE9744AE5B2}"/>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8980376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78DFA9A-BBFC-E545-8430-644AF338CD56}"/>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3" name="Footer Placeholder 2">
            <a:extLst>
              <a:ext uri="{FF2B5EF4-FFF2-40B4-BE49-F238E27FC236}">
                <a16:creationId xmlns:a16="http://schemas.microsoft.com/office/drawing/2014/main" id="{970F30FB-8E6D-0E4D-8C63-25500A60373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16312ABE-7D59-FF41-BF67-C42E2B57A8B9}"/>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40030217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AA478-8BB7-A843-8E6D-C5DA329EEEAF}"/>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A23C9813-782A-CB4D-816D-7FD870110E18}"/>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2E2146FF-99A6-9645-922F-815FF6983D86}"/>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E4D2025-D541-5B46-988E-B8DC761E7400}"/>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6" name="Footer Placeholder 5">
            <a:extLst>
              <a:ext uri="{FF2B5EF4-FFF2-40B4-BE49-F238E27FC236}">
                <a16:creationId xmlns:a16="http://schemas.microsoft.com/office/drawing/2014/main" id="{A7DD3969-40FB-3848-B380-231ACEED163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3670969-A53E-7249-9B81-9D6AFCEC17FD}"/>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32718342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E29C4-9ACC-5142-AF3A-816ED1ED3B2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32B41892-A2F3-3042-A387-A335BA511A1B}"/>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F631C2F-BB0F-FF40-BF5D-F27068FDB48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538DF2A-0B67-5848-BB04-C3DE68C45771}"/>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6" name="Footer Placeholder 5">
            <a:extLst>
              <a:ext uri="{FF2B5EF4-FFF2-40B4-BE49-F238E27FC236}">
                <a16:creationId xmlns:a16="http://schemas.microsoft.com/office/drawing/2014/main" id="{E7852889-5FF6-1149-933E-221B5840B16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B482D0D-C56F-7041-96EE-6A0AFC84E0CD}"/>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40775050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32430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65E25E-1850-864D-A204-1E7A056F9247}"/>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FCA42689-5CF2-A14C-BD2C-433DC398B0D2}"/>
              </a:ext>
            </a:extLst>
          </p:cNvPr>
          <p:cNvSpPr>
            <a:spLocks noGrp="1"/>
          </p:cNvSpPr>
          <p:nvPr>
            <p:ph type="body" orient="vert" idx="1"/>
          </p:nvPr>
        </p:nvSpPr>
        <p:spPr>
          <a:xfrm>
            <a:off x="838200" y="3044825"/>
            <a:ext cx="10515600" cy="2441575"/>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E597E7D-96F5-794D-A75E-986B73435328}"/>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5" name="Footer Placeholder 4">
            <a:extLst>
              <a:ext uri="{FF2B5EF4-FFF2-40B4-BE49-F238E27FC236}">
                <a16:creationId xmlns:a16="http://schemas.microsoft.com/office/drawing/2014/main" id="{CC83AFB2-5703-4B43-B72D-F306FBC2E2F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8ED553A-0DAB-6E4C-B7B0-6B3B1CDE59E4}"/>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30961342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06205B9-2016-EE43-A82D-6157599F6B4F}"/>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A387FC7E-301D-AA45-A2A7-4F131240F276}"/>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F3E15C8-EB5F-004D-9CB5-91D49D0D4527}"/>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5" name="Footer Placeholder 4">
            <a:extLst>
              <a:ext uri="{FF2B5EF4-FFF2-40B4-BE49-F238E27FC236}">
                <a16:creationId xmlns:a16="http://schemas.microsoft.com/office/drawing/2014/main" id="{6B14AB03-9278-8748-B9A2-0F894D59B7E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94C3D9C-C369-F146-A5D8-FFD94706EC6E}"/>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25857999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B2F02D-6B80-FC4A-B3EC-F17C09A9DAE2}"/>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0DA88E2E-4093-4847-AA5D-551DA6A0145E}"/>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A2020AD-491C-764D-8C71-758BD2B24623}"/>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5" name="Footer Placeholder 4">
            <a:extLst>
              <a:ext uri="{FF2B5EF4-FFF2-40B4-BE49-F238E27FC236}">
                <a16:creationId xmlns:a16="http://schemas.microsoft.com/office/drawing/2014/main" id="{8D7933BC-F638-0F45-8399-F59211E14A1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6D5ED71-F10D-8040-AEE1-2751C46087FA}"/>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15446031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B4A1F6-1E10-FA4C-A1FB-D1D54EBD176D}"/>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A3EAFBA5-C5F3-5048-85C8-8ADB77FA5AC7}"/>
              </a:ext>
            </a:extLst>
          </p:cNvPr>
          <p:cNvSpPr>
            <a:spLocks noGrp="1"/>
          </p:cNvSpPr>
          <p:nvPr>
            <p:ph idx="1"/>
          </p:nvPr>
        </p:nvSpPr>
        <p:spPr>
          <a:xfrm>
            <a:off x="838200" y="3044825"/>
            <a:ext cx="10515600" cy="2441575"/>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6ADA237-108C-3648-8A37-CACC305CA043}"/>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5" name="Footer Placeholder 4">
            <a:extLst>
              <a:ext uri="{FF2B5EF4-FFF2-40B4-BE49-F238E27FC236}">
                <a16:creationId xmlns:a16="http://schemas.microsoft.com/office/drawing/2014/main" id="{602DB7B2-C36C-1646-94F2-B28D9127316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34028AF-52E5-C242-AA89-454B50ECDC7F}"/>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45579585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0156D-B478-234C-A738-9D07EE6D000F}"/>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73BF54D7-40B4-1843-BACA-6F633D8AD84F}"/>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ED62A9B-CF3A-814C-9143-0738398FCD86}"/>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5" name="Footer Placeholder 4">
            <a:extLst>
              <a:ext uri="{FF2B5EF4-FFF2-40B4-BE49-F238E27FC236}">
                <a16:creationId xmlns:a16="http://schemas.microsoft.com/office/drawing/2014/main" id="{9C821755-D509-6946-A93D-00291DFAFE8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716073D5-EB44-7145-B56B-7851EE02E02E}"/>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266236654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2E43A8-F1EA-7547-8040-04C9A531FF14}"/>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92E1C8AA-1057-AE4D-80CB-5405FE5DB231}"/>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FF87E888-C5BF-8F49-87A2-D748AD35E416}"/>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CC28F4B5-0DB1-4741-A662-4986FD231C9C}"/>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6" name="Footer Placeholder 5">
            <a:extLst>
              <a:ext uri="{FF2B5EF4-FFF2-40B4-BE49-F238E27FC236}">
                <a16:creationId xmlns:a16="http://schemas.microsoft.com/office/drawing/2014/main" id="{C7B68CB5-A0AD-8646-A8FD-38ADD6DB89B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79D3DAC9-1662-1E42-9ACE-11D40D0127C7}"/>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272588238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29DE0-9656-714B-8C6F-4A24F8E32527}"/>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2C9AB93-DD6D-0845-9FED-883D207A3CF2}"/>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15BAD88C-E8FD-5644-96FF-DE1095C00AEC}"/>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BD17EDA8-B1B3-B949-A714-32CBD9CD479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9BC58DE0-AFE1-1F4B-BDF3-B6F535E2650B}"/>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F2F3B852-CFA9-A043-BAC6-D92097F30460}"/>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8" name="Footer Placeholder 7">
            <a:extLst>
              <a:ext uri="{FF2B5EF4-FFF2-40B4-BE49-F238E27FC236}">
                <a16:creationId xmlns:a16="http://schemas.microsoft.com/office/drawing/2014/main" id="{E154E281-898F-6F40-BB73-2E7D227739B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8D9CA2C7-FEAC-A94A-9684-797E8CBD30B9}"/>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260011812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B36C-017C-BF49-BEEB-E2CA7217913A}"/>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4553BF12-BB68-AA49-A136-C9247D02F933}"/>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4" name="Footer Placeholder 3">
            <a:extLst>
              <a:ext uri="{FF2B5EF4-FFF2-40B4-BE49-F238E27FC236}">
                <a16:creationId xmlns:a16="http://schemas.microsoft.com/office/drawing/2014/main" id="{D71DFFEB-1F52-E04C-A8A6-E3DB54C7C1E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B1B6F7AA-7C4B-3E49-8827-4CE9744AE5B2}"/>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9000351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78DFA9A-BBFC-E545-8430-644AF338CD56}"/>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3" name="Footer Placeholder 2">
            <a:extLst>
              <a:ext uri="{FF2B5EF4-FFF2-40B4-BE49-F238E27FC236}">
                <a16:creationId xmlns:a16="http://schemas.microsoft.com/office/drawing/2014/main" id="{970F30FB-8E6D-0E4D-8C63-25500A60373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16312ABE-7D59-FF41-BF67-C42E2B57A8B9}"/>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199794691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AA478-8BB7-A843-8E6D-C5DA329EEEAF}"/>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A23C9813-782A-CB4D-816D-7FD870110E18}"/>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2E2146FF-99A6-9645-922F-815FF6983D86}"/>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E4D2025-D541-5B46-988E-B8DC761E7400}"/>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6" name="Footer Placeholder 5">
            <a:extLst>
              <a:ext uri="{FF2B5EF4-FFF2-40B4-BE49-F238E27FC236}">
                <a16:creationId xmlns:a16="http://schemas.microsoft.com/office/drawing/2014/main" id="{A7DD3969-40FB-3848-B380-231ACEED163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3670969-A53E-7249-9B81-9D6AFCEC17FD}"/>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28769014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303972439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E29C4-9ACC-5142-AF3A-816ED1ED3B2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32B41892-A2F3-3042-A387-A335BA511A1B}"/>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F631C2F-BB0F-FF40-BF5D-F27068FDB48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538DF2A-0B67-5848-BB04-C3DE68C45771}"/>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6" name="Footer Placeholder 5">
            <a:extLst>
              <a:ext uri="{FF2B5EF4-FFF2-40B4-BE49-F238E27FC236}">
                <a16:creationId xmlns:a16="http://schemas.microsoft.com/office/drawing/2014/main" id="{E7852889-5FF6-1149-933E-221B5840B16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B482D0D-C56F-7041-96EE-6A0AFC84E0CD}"/>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398593293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65E25E-1850-864D-A204-1E7A056F9247}"/>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FCA42689-5CF2-A14C-BD2C-433DC398B0D2}"/>
              </a:ext>
            </a:extLst>
          </p:cNvPr>
          <p:cNvSpPr>
            <a:spLocks noGrp="1"/>
          </p:cNvSpPr>
          <p:nvPr>
            <p:ph type="body" orient="vert" idx="1"/>
          </p:nvPr>
        </p:nvSpPr>
        <p:spPr>
          <a:xfrm>
            <a:off x="838200" y="3044825"/>
            <a:ext cx="10515600" cy="2441575"/>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E597E7D-96F5-794D-A75E-986B73435328}"/>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5" name="Footer Placeholder 4">
            <a:extLst>
              <a:ext uri="{FF2B5EF4-FFF2-40B4-BE49-F238E27FC236}">
                <a16:creationId xmlns:a16="http://schemas.microsoft.com/office/drawing/2014/main" id="{CC83AFB2-5703-4B43-B72D-F306FBC2E2F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8ED553A-0DAB-6E4C-B7B0-6B3B1CDE59E4}"/>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398761815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06205B9-2016-EE43-A82D-6157599F6B4F}"/>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A387FC7E-301D-AA45-A2A7-4F131240F276}"/>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F3E15C8-EB5F-004D-9CB5-91D49D0D4527}"/>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5" name="Footer Placeholder 4">
            <a:extLst>
              <a:ext uri="{FF2B5EF4-FFF2-40B4-BE49-F238E27FC236}">
                <a16:creationId xmlns:a16="http://schemas.microsoft.com/office/drawing/2014/main" id="{6B14AB03-9278-8748-B9A2-0F894D59B7E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94C3D9C-C369-F146-A5D8-FFD94706EC6E}"/>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29996941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0215769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1717844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40334309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image" Target="../media/image2.png"/><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91841E0-D35A-D546-9084-51E4493639EC}"/>
              </a:ext>
            </a:extLst>
          </p:cNvPr>
          <p:cNvSpPr/>
          <p:nvPr userDrawn="1"/>
        </p:nvSpPr>
        <p:spPr>
          <a:xfrm>
            <a:off x="0" y="0"/>
            <a:ext cx="12192000" cy="685800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AE074D3-4861-3A47-B2FA-1ACB4081C3C1}"/>
              </a:ext>
            </a:extLst>
          </p:cNvPr>
          <p:cNvSpPr/>
          <p:nvPr userDrawn="1"/>
        </p:nvSpPr>
        <p:spPr>
          <a:xfrm>
            <a:off x="0" y="0"/>
            <a:ext cx="12192000" cy="685800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
        <p:nvSpPr>
          <p:cNvPr id="8" name="Rectangle 7">
            <a:extLst>
              <a:ext uri="{FF2B5EF4-FFF2-40B4-BE49-F238E27FC236}">
                <a16:creationId xmlns:a16="http://schemas.microsoft.com/office/drawing/2014/main" id="{1240291C-4621-0343-9B2F-A295FDCE2FD9}"/>
              </a:ext>
            </a:extLst>
          </p:cNvPr>
          <p:cNvSpPr/>
          <p:nvPr userDrawn="1"/>
        </p:nvSpPr>
        <p:spPr>
          <a:xfrm>
            <a:off x="469900" y="469900"/>
            <a:ext cx="11245850" cy="591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pic>
        <p:nvPicPr>
          <p:cNvPr id="24" name="Picture 23" descr="Background pattern&#10;&#10;Description automatically generated">
            <a:extLst>
              <a:ext uri="{FF2B5EF4-FFF2-40B4-BE49-F238E27FC236}">
                <a16:creationId xmlns:a16="http://schemas.microsoft.com/office/drawing/2014/main" id="{23E4C87E-58B8-DB4D-90CA-79371FD8118B}"/>
              </a:ext>
            </a:extLst>
          </p:cNvPr>
          <p:cNvPicPr>
            <a:picLocks noChangeAspect="1"/>
          </p:cNvPicPr>
          <p:nvPr userDrawn="1"/>
        </p:nvPicPr>
        <p:blipFill rotWithShape="1">
          <a:blip r:embed="rId13">
            <a:alphaModFix amt="52000"/>
          </a:blip>
          <a:srcRect l="6693" t="29241" r="6691" b="27282"/>
          <a:stretch/>
        </p:blipFill>
        <p:spPr>
          <a:xfrm>
            <a:off x="0" y="1738744"/>
            <a:ext cx="12192000" cy="3380511"/>
          </a:xfrm>
          <a:prstGeom prst="rect">
            <a:avLst/>
          </a:prstGeom>
        </p:spPr>
      </p:pic>
    </p:spTree>
    <p:extLst>
      <p:ext uri="{BB962C8B-B14F-4D97-AF65-F5344CB8AC3E}">
        <p14:creationId xmlns:p14="http://schemas.microsoft.com/office/powerpoint/2010/main" val="6689181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b="1" i="0" kern="1200">
          <a:solidFill>
            <a:srgbClr val="363636"/>
          </a:solidFill>
          <a:latin typeface="Arial Black" panose="020B0604020202020204" pitchFamily="34" charset="0"/>
          <a:ea typeface="+mj-ea"/>
          <a:cs typeface="Arial Black" panose="020B0604020202020204" pitchFamily="34" charset="0"/>
        </a:defRPr>
      </a:lvl1pPr>
    </p:titleStyle>
    <p:bodyStyle>
      <a:lvl1pPr marL="0" indent="0" algn="l" defTabSz="914400" rtl="0" eaLnBrk="1" latinLnBrk="0" hangingPunct="1">
        <a:lnSpc>
          <a:spcPct val="90000"/>
        </a:lnSpc>
        <a:spcBef>
          <a:spcPts val="1000"/>
        </a:spcBef>
        <a:buFontTx/>
        <a:buNone/>
        <a:defRPr sz="2800" b="0" i="0" kern="1200">
          <a:solidFill>
            <a:srgbClr val="363636"/>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rgbClr val="363636"/>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rgbClr val="363636"/>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rgbClr val="363636"/>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rgbClr val="363636"/>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AE074D3-4861-3A47-B2FA-1ACB4081C3C1}"/>
              </a:ext>
            </a:extLst>
          </p:cNvPr>
          <p:cNvSpPr/>
          <p:nvPr userDrawn="1"/>
        </p:nvSpPr>
        <p:spPr>
          <a:xfrm>
            <a:off x="0" y="0"/>
            <a:ext cx="12192000" cy="685800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
        <p:nvSpPr>
          <p:cNvPr id="8" name="Rectangle 7">
            <a:extLst>
              <a:ext uri="{FF2B5EF4-FFF2-40B4-BE49-F238E27FC236}">
                <a16:creationId xmlns:a16="http://schemas.microsoft.com/office/drawing/2014/main" id="{1240291C-4621-0343-9B2F-A295FDCE2FD9}"/>
              </a:ext>
            </a:extLst>
          </p:cNvPr>
          <p:cNvSpPr/>
          <p:nvPr userDrawn="1"/>
        </p:nvSpPr>
        <p:spPr>
          <a:xfrm>
            <a:off x="469900" y="469900"/>
            <a:ext cx="11245850" cy="591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pic>
        <p:nvPicPr>
          <p:cNvPr id="24" name="Picture 23" descr="Background pattern&#10;&#10;Description automatically generated">
            <a:extLst>
              <a:ext uri="{FF2B5EF4-FFF2-40B4-BE49-F238E27FC236}">
                <a16:creationId xmlns:a16="http://schemas.microsoft.com/office/drawing/2014/main" id="{23E4C87E-58B8-DB4D-90CA-79371FD8118B}"/>
              </a:ext>
            </a:extLst>
          </p:cNvPr>
          <p:cNvPicPr>
            <a:picLocks noChangeAspect="1"/>
          </p:cNvPicPr>
          <p:nvPr userDrawn="1"/>
        </p:nvPicPr>
        <p:blipFill rotWithShape="1">
          <a:blip r:embed="rId13">
            <a:alphaModFix amt="52000"/>
            <a:extLst>
              <a:ext uri="{28A0092B-C50C-407E-A947-70E740481C1C}">
                <a14:useLocalDpi xmlns:a14="http://schemas.microsoft.com/office/drawing/2010/main"/>
              </a:ext>
            </a:extLst>
          </a:blip>
          <a:srcRect/>
          <a:stretch/>
        </p:blipFill>
        <p:spPr>
          <a:xfrm>
            <a:off x="0" y="1738744"/>
            <a:ext cx="12192000" cy="3380511"/>
          </a:xfrm>
          <a:prstGeom prst="rect">
            <a:avLst/>
          </a:prstGeom>
        </p:spPr>
      </p:pic>
    </p:spTree>
    <p:extLst>
      <p:ext uri="{BB962C8B-B14F-4D97-AF65-F5344CB8AC3E}">
        <p14:creationId xmlns:p14="http://schemas.microsoft.com/office/powerpoint/2010/main" val="40990406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b="1" i="0" kern="1200">
          <a:solidFill>
            <a:srgbClr val="363636"/>
          </a:solidFill>
          <a:latin typeface="Arial Black" panose="020B0604020202020204" pitchFamily="34" charset="0"/>
          <a:ea typeface="+mj-ea"/>
          <a:cs typeface="Arial Black" panose="020B0604020202020204" pitchFamily="34" charset="0"/>
        </a:defRPr>
      </a:lvl1pPr>
    </p:titleStyle>
    <p:bodyStyle>
      <a:lvl1pPr marL="0" indent="0" algn="l" defTabSz="914400" rtl="0" eaLnBrk="1" latinLnBrk="0" hangingPunct="1">
        <a:lnSpc>
          <a:spcPct val="90000"/>
        </a:lnSpc>
        <a:spcBef>
          <a:spcPts val="1000"/>
        </a:spcBef>
        <a:buFontTx/>
        <a:buNone/>
        <a:defRPr sz="2800" b="0" i="0" kern="1200">
          <a:solidFill>
            <a:srgbClr val="363636"/>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rgbClr val="363636"/>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rgbClr val="363636"/>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rgbClr val="363636"/>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rgbClr val="363636"/>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www.dontbefooled.org.uk/what-is-a-money-mule/" TargetMode="Externa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1.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1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079C2429-D269-A945-99A8-06E73E0150ED}"/>
              </a:ext>
            </a:extLst>
          </p:cNvPr>
          <p:cNvSpPr txBox="1">
            <a:spLocks noGrp="1"/>
          </p:cNvSpPr>
          <p:nvPr>
            <p:ph type="title" idx="4294967295"/>
          </p:nvPr>
        </p:nvSpPr>
        <p:spPr>
          <a:xfrm>
            <a:off x="0" y="212328"/>
            <a:ext cx="12192000" cy="120603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0" normalizeH="0" baseline="0" noProof="0" dirty="0">
                <a:ln>
                  <a:noFill/>
                </a:ln>
                <a:solidFill>
                  <a:srgbClr val="363636"/>
                </a:solidFill>
                <a:effectLst/>
                <a:uLnTx/>
                <a:uFillTx/>
                <a:latin typeface="Arial" panose="020B0604020202020204" pitchFamily="34" charset="0"/>
                <a:ea typeface="+mj-ea"/>
                <a:cs typeface="Arial" panose="020B0604020202020204" pitchFamily="34" charset="0"/>
              </a:rPr>
              <a:t>Money Mules </a:t>
            </a:r>
            <a:r>
              <a:rPr kumimoji="0" lang="en-GB" sz="40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Assembly</a:t>
            </a:r>
            <a:endParaRPr kumimoji="0" lang="en-US" sz="4000" b="1" i="0" u="none" strike="noStrike" kern="1200" cap="none" spc="0" normalizeH="0" baseline="0" noProof="0" dirty="0">
              <a:ln>
                <a:noFill/>
              </a:ln>
              <a:solidFill>
                <a:srgbClr val="363636"/>
              </a:solidFill>
              <a:effectLst/>
              <a:uLnTx/>
              <a:uFillTx/>
              <a:latin typeface="Arial" panose="020B0604020202020204" pitchFamily="34" charset="0"/>
              <a:ea typeface="+mj-ea"/>
              <a:cs typeface="Arial" panose="020B0604020202020204" pitchFamily="34" charset="0"/>
            </a:endParaRPr>
          </a:p>
        </p:txBody>
      </p:sp>
      <p:sp>
        <p:nvSpPr>
          <p:cNvPr id="25" name="TextBox 24">
            <a:extLst>
              <a:ext uri="{FF2B5EF4-FFF2-40B4-BE49-F238E27FC236}">
                <a16:creationId xmlns:a16="http://schemas.microsoft.com/office/drawing/2014/main" id="{A3E20DB0-71BD-E049-A04A-599DCD786524}"/>
              </a:ext>
            </a:extLst>
          </p:cNvPr>
          <p:cNvSpPr txBox="1"/>
          <p:nvPr/>
        </p:nvSpPr>
        <p:spPr>
          <a:xfrm>
            <a:off x="0" y="1157547"/>
            <a:ext cx="12192000" cy="4308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Secondary (Years 7 - 9)</a:t>
            </a:r>
            <a:endParaRPr kumimoji="0" lang="en-US" sz="22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endParaRPr>
          </a:p>
        </p:txBody>
      </p:sp>
      <p:pic>
        <p:nvPicPr>
          <p:cNvPr id="2" name="Pattern">
            <a:extLst>
              <a:ext uri="{FF2B5EF4-FFF2-40B4-BE49-F238E27FC236}">
                <a16:creationId xmlns:a16="http://schemas.microsoft.com/office/drawing/2014/main" id="{3AF3002E-C6AA-9E2B-5426-D4B7E59C237B}"/>
              </a:ext>
              <a:ext uri="{C183D7F6-B498-43B3-948B-1728B52AA6E4}">
                <adec:decorative xmlns:adec="http://schemas.microsoft.com/office/drawing/2017/decorative" val="1"/>
              </a:ext>
            </a:extLst>
          </p:cNvPr>
          <p:cNvPicPr>
            <a:picLocks noChangeAspect="1"/>
          </p:cNvPicPr>
          <p:nvPr/>
        </p:nvPicPr>
        <p:blipFill>
          <a:blip r:embed="rId2" cstate="screen">
            <a:alphaModFix amt="52000"/>
            <a:extLst>
              <a:ext uri="{28A0092B-C50C-407E-A947-70E740481C1C}">
                <a14:useLocalDpi xmlns:a14="http://schemas.microsoft.com/office/drawing/2010/main"/>
              </a:ext>
            </a:extLst>
          </a:blip>
          <a:stretch>
            <a:fillRect/>
          </a:stretch>
        </p:blipFill>
        <p:spPr>
          <a:xfrm>
            <a:off x="0" y="2318166"/>
            <a:ext cx="12192000" cy="3335971"/>
          </a:xfrm>
          <a:prstGeom prst="rect">
            <a:avLst/>
          </a:prstGeom>
        </p:spPr>
      </p:pic>
      <p:pic>
        <p:nvPicPr>
          <p:cNvPr id="4" name="Phone in hand">
            <a:extLst>
              <a:ext uri="{FF2B5EF4-FFF2-40B4-BE49-F238E27FC236}">
                <a16:creationId xmlns:a16="http://schemas.microsoft.com/office/drawing/2014/main" id="{5A5458AB-11BA-9054-A9A3-4896BE7688B3}"/>
              </a:ext>
              <a:ext uri="{C183D7F6-B498-43B3-948B-1728B52AA6E4}">
                <adec:decorative xmlns:adec="http://schemas.microsoft.com/office/drawing/2017/decorative" val="1"/>
              </a:ext>
            </a:extLst>
          </p:cNvPr>
          <p:cNvPicPr>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a:off x="4196913" y="2087064"/>
            <a:ext cx="3798174" cy="3798174"/>
          </a:xfrm>
          <a:prstGeom prst="ellipse">
            <a:avLst/>
          </a:prstGeom>
          <a:ln w="57150">
            <a:solidFill>
              <a:schemeClr val="bg1"/>
            </a:solidFill>
          </a:ln>
        </p:spPr>
      </p:pic>
      <p:pic>
        <p:nvPicPr>
          <p:cNvPr id="5" name="Picture 4">
            <a:extLst>
              <a:ext uri="{FF2B5EF4-FFF2-40B4-BE49-F238E27FC236}">
                <a16:creationId xmlns:a16="http://schemas.microsoft.com/office/drawing/2014/main" id="{F33AEADE-F54D-88B0-F39A-9A022E44FE13}"/>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9574403" y="191942"/>
            <a:ext cx="2311816" cy="1753220"/>
          </a:xfrm>
          <a:prstGeom prst="rect">
            <a:avLst/>
          </a:prstGeom>
        </p:spPr>
      </p:pic>
      <p:sp>
        <p:nvSpPr>
          <p:cNvPr id="6" name="Rectangle 5">
            <a:extLst>
              <a:ext uri="{FF2B5EF4-FFF2-40B4-BE49-F238E27FC236}">
                <a16:creationId xmlns:a16="http://schemas.microsoft.com/office/drawing/2014/main" id="{45E47750-0306-B4D0-53BE-DDA45F49090D}"/>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Logos">
            <a:extLst>
              <a:ext uri="{FF2B5EF4-FFF2-40B4-BE49-F238E27FC236}">
                <a16:creationId xmlns:a16="http://schemas.microsoft.com/office/drawing/2014/main" id="{2DF77F09-8004-26FD-7E25-9405E22EADA5}"/>
              </a:ext>
              <a:ext uri="{C183D7F6-B498-43B3-948B-1728B52AA6E4}">
                <adec:decorative xmlns:adec="http://schemas.microsoft.com/office/drawing/2017/decorative" val="1"/>
              </a:ext>
            </a:extLst>
          </p:cNvPr>
          <p:cNvPicPr>
            <a:picLocks noChangeAspect="1"/>
          </p:cNvPicPr>
          <p:nvPr/>
        </p:nvPicPr>
        <p:blipFill rotWithShape="1">
          <a:blip r:embed="rId5">
            <a:extLst>
              <a:ext uri="{28A0092B-C50C-407E-A947-70E740481C1C}">
                <a14:useLocalDpi xmlns:a14="http://schemas.microsoft.com/office/drawing/2010/main"/>
              </a:ext>
            </a:extLst>
          </a:blip>
          <a:srcRect l="46222"/>
          <a:stretch/>
        </p:blipFill>
        <p:spPr>
          <a:xfrm>
            <a:off x="10274300" y="6209688"/>
            <a:ext cx="1611919" cy="472763"/>
          </a:xfrm>
          <a:prstGeom prst="rect">
            <a:avLst/>
          </a:prstGeom>
        </p:spPr>
      </p:pic>
      <p:pic>
        <p:nvPicPr>
          <p:cNvPr id="8" name="Don't be fooled logo">
            <a:extLst>
              <a:ext uri="{FF2B5EF4-FFF2-40B4-BE49-F238E27FC236}">
                <a16:creationId xmlns:a16="http://schemas.microsoft.com/office/drawing/2014/main" id="{79D41F28-CE7E-3DA5-CD9A-AE3D078FCFCB}"/>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05781" y="6302863"/>
            <a:ext cx="3066437" cy="368613"/>
          </a:xfrm>
          <a:prstGeom prst="rect">
            <a:avLst/>
          </a:prstGeom>
        </p:spPr>
      </p:pic>
      <p:pic>
        <p:nvPicPr>
          <p:cNvPr id="10" name="Picture 9">
            <a:extLst>
              <a:ext uri="{FF2B5EF4-FFF2-40B4-BE49-F238E27FC236}">
                <a16:creationId xmlns:a16="http://schemas.microsoft.com/office/drawing/2014/main" id="{7D8058F5-2BC3-E320-4023-B5C8A0F66316}"/>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8528341" y="6269145"/>
            <a:ext cx="1536883" cy="373628"/>
          </a:xfrm>
          <a:prstGeom prst="rect">
            <a:avLst/>
          </a:prstGeom>
        </p:spPr>
      </p:pic>
    </p:spTree>
    <p:extLst>
      <p:ext uri="{BB962C8B-B14F-4D97-AF65-F5344CB8AC3E}">
        <p14:creationId xmlns:p14="http://schemas.microsoft.com/office/powerpoint/2010/main" val="2133398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9EE85-5C18-8953-4960-8F8B61647B29}"/>
              </a:ext>
            </a:extLst>
          </p:cNvPr>
          <p:cNvSpPr>
            <a:spLocks noGrp="1"/>
          </p:cNvSpPr>
          <p:nvPr>
            <p:ph type="ctrTitle"/>
          </p:nvPr>
        </p:nvSpPr>
        <p:spPr>
          <a:xfrm>
            <a:off x="1524000" y="-369334"/>
            <a:ext cx="9144000" cy="369333"/>
          </a:xfrm>
        </p:spPr>
        <p:txBody>
          <a:bodyPr anchor="b"/>
          <a:lstStyle/>
          <a:p>
            <a:r>
              <a:rPr lang="en-GB" sz="800" b="0" dirty="0">
                <a:solidFill>
                  <a:schemeClr val="bg1"/>
                </a:solidFill>
              </a:rPr>
              <a:t>Slide 10</a:t>
            </a:r>
          </a:p>
        </p:txBody>
      </p:sp>
      <p:sp>
        <p:nvSpPr>
          <p:cNvPr id="5" name="TextBox 4">
            <a:extLst>
              <a:ext uri="{FF2B5EF4-FFF2-40B4-BE49-F238E27FC236}">
                <a16:creationId xmlns:a16="http://schemas.microsoft.com/office/drawing/2014/main" id="{BD5FD86D-BDC8-B940-BCD5-88B25C9245E9}"/>
              </a:ext>
            </a:extLst>
          </p:cNvPr>
          <p:cNvSpPr txBox="1"/>
          <p:nvPr/>
        </p:nvSpPr>
        <p:spPr>
          <a:xfrm>
            <a:off x="1" y="5366084"/>
            <a:ext cx="12192000" cy="369332"/>
          </a:xfrm>
          <a:prstGeom prst="rect">
            <a:avLst/>
          </a:prstGeom>
          <a:noFill/>
        </p:spPr>
        <p:txBody>
          <a:bodyPr wrap="square" rtlCol="0">
            <a:spAutoFit/>
          </a:bodyPr>
          <a:lstStyle/>
          <a:p>
            <a:pPr algn="ctr"/>
            <a:r>
              <a:rPr lang="en-GB" sz="1800" b="1" u="sng"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hlinkClick r:id="rId2">
                  <a:extLst>
                    <a:ext uri="{A12FA001-AC4F-418D-AE19-62706E023703}">
                      <ahyp:hlinkClr xmlns:ahyp="http://schemas.microsoft.com/office/drawing/2018/hyperlinkcolor" val="tx"/>
                    </a:ext>
                  </a:extLst>
                </a:hlinkClick>
              </a:rPr>
              <a:t>https://www.dontbefooled.org.uk/what-is-a-money-mule/</a:t>
            </a:r>
            <a:r>
              <a:rPr lang="en-GB" sz="1800" b="1" dirty="0">
                <a:solidFill>
                  <a:srgbClr val="363636"/>
                </a:solidFill>
                <a:effectLst/>
                <a:latin typeface="Arial" panose="020B0604020202020204" pitchFamily="34" charset="0"/>
                <a:ea typeface="Calibri" panose="020F0502020204030204" pitchFamily="34" charset="0"/>
              </a:rPr>
              <a:t> </a:t>
            </a:r>
            <a:endParaRPr lang="en-US" b="1" dirty="0">
              <a:solidFill>
                <a:srgbClr val="363636"/>
              </a:solidFill>
            </a:endParaRPr>
          </a:p>
        </p:txBody>
      </p:sp>
      <p:pic>
        <p:nvPicPr>
          <p:cNvPr id="6" name="Picture 5" descr="Illustration of a video screen with text which reads, Don't Be Fooled. This is a link to the video.">
            <a:hlinkClick r:id="rId2"/>
            <a:extLst>
              <a:ext uri="{FF2B5EF4-FFF2-40B4-BE49-F238E27FC236}">
                <a16:creationId xmlns:a16="http://schemas.microsoft.com/office/drawing/2014/main" id="{986CAE90-CA3A-094B-866C-AB36FA505E4B}"/>
              </a:ext>
            </a:extLst>
          </p:cNvPr>
          <p:cNvPicPr>
            <a:picLocks noChangeAspect="1"/>
          </p:cNvPicPr>
          <p:nvPr/>
        </p:nvPicPr>
        <p:blipFill>
          <a:blip r:embed="rId3"/>
          <a:stretch>
            <a:fillRect/>
          </a:stretch>
        </p:blipFill>
        <p:spPr>
          <a:xfrm>
            <a:off x="2406873" y="978569"/>
            <a:ext cx="7370791" cy="4148828"/>
          </a:xfrm>
          <a:prstGeom prst="rect">
            <a:avLst/>
          </a:prstGeom>
        </p:spPr>
      </p:pic>
    </p:spTree>
    <p:extLst>
      <p:ext uri="{BB962C8B-B14F-4D97-AF65-F5344CB8AC3E}">
        <p14:creationId xmlns:p14="http://schemas.microsoft.com/office/powerpoint/2010/main" val="16222237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81E6CEA-C06F-AAB1-6F4E-4B21138C95EC}"/>
              </a:ext>
            </a:extLst>
          </p:cNvPr>
          <p:cNvSpPr>
            <a:spLocks noGrp="1"/>
          </p:cNvSpPr>
          <p:nvPr>
            <p:ph type="ctrTitle"/>
          </p:nvPr>
        </p:nvSpPr>
        <p:spPr>
          <a:xfrm>
            <a:off x="1524000" y="-250522"/>
            <a:ext cx="9144000" cy="250521"/>
          </a:xfrm>
        </p:spPr>
        <p:txBody>
          <a:bodyPr anchor="b"/>
          <a:lstStyle/>
          <a:p>
            <a:r>
              <a:rPr lang="en-GB" sz="800" dirty="0">
                <a:solidFill>
                  <a:schemeClr val="bg1"/>
                </a:solidFill>
              </a:rPr>
              <a:t>Final slide</a:t>
            </a:r>
          </a:p>
        </p:txBody>
      </p:sp>
      <p:sp>
        <p:nvSpPr>
          <p:cNvPr id="5" name="Title 1">
            <a:extLst>
              <a:ext uri="{FF2B5EF4-FFF2-40B4-BE49-F238E27FC236}">
                <a16:creationId xmlns:a16="http://schemas.microsoft.com/office/drawing/2014/main" id="{2528DAC3-14FC-1713-0408-2824FA5A2F41}"/>
              </a:ext>
            </a:extLst>
          </p:cNvPr>
          <p:cNvSpPr>
            <a:spLocks/>
          </p:cNvSpPr>
          <p:nvPr/>
        </p:nvSpPr>
        <p:spPr>
          <a:xfrm>
            <a:off x="0" y="1061828"/>
            <a:ext cx="12192000" cy="120603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Don’t be fooled by offers of quick cash.</a:t>
            </a:r>
            <a:b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b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It could put you</a:t>
            </a:r>
            <a:b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b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and your family at risk.</a:t>
            </a:r>
          </a:p>
        </p:txBody>
      </p:sp>
      <p:sp>
        <p:nvSpPr>
          <p:cNvPr id="6" name="Title 1">
            <a:extLst>
              <a:ext uri="{FF2B5EF4-FFF2-40B4-BE49-F238E27FC236}">
                <a16:creationId xmlns:a16="http://schemas.microsoft.com/office/drawing/2014/main" id="{7A59590B-78B2-320C-7953-35A6CD208CB5}"/>
              </a:ext>
            </a:extLst>
          </p:cNvPr>
          <p:cNvSpPr txBox="1">
            <a:spLocks/>
          </p:cNvSpPr>
          <p:nvPr/>
        </p:nvSpPr>
        <p:spPr>
          <a:xfrm>
            <a:off x="0" y="2772614"/>
            <a:ext cx="12192000" cy="1206035"/>
          </a:xfrm>
          <a:prstGeom prst="rect">
            <a:avLst/>
          </a:prstGeom>
        </p:spPr>
        <p:txBody>
          <a:bodyPr anchor="ctr" anchorCtr="1"/>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6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Don’t be a Money Mule</a:t>
            </a:r>
          </a:p>
        </p:txBody>
      </p:sp>
      <p:sp>
        <p:nvSpPr>
          <p:cNvPr id="4" name="Title 1">
            <a:extLst>
              <a:ext uri="{FF2B5EF4-FFF2-40B4-BE49-F238E27FC236}">
                <a16:creationId xmlns:a16="http://schemas.microsoft.com/office/drawing/2014/main" id="{7B122E34-C736-9957-4284-F64B245F90DB}"/>
              </a:ext>
            </a:extLst>
          </p:cNvPr>
          <p:cNvSpPr txBox="1">
            <a:spLocks/>
          </p:cNvSpPr>
          <p:nvPr/>
        </p:nvSpPr>
        <p:spPr>
          <a:xfrm>
            <a:off x="0" y="4367017"/>
            <a:ext cx="12192000" cy="93981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defRPr/>
            </a:pPr>
            <a:r>
              <a:rPr lang="en-US" sz="1700" dirty="0">
                <a:solidFill>
                  <a:srgbClr val="363636"/>
                </a:solidFill>
                <a:latin typeface="Arial" panose="020B0604020202020204" pitchFamily="34" charset="0"/>
                <a:cs typeface="Arial" panose="020B0604020202020204" pitchFamily="34" charset="0"/>
              </a:rPr>
              <a:t>To find out more information visit </a:t>
            </a:r>
            <a:r>
              <a:rPr lang="en-US" sz="1700" b="1" dirty="0">
                <a:solidFill>
                  <a:srgbClr val="363636"/>
                </a:solidFill>
                <a:latin typeface="Arial" panose="020B0604020202020204" pitchFamily="34" charset="0"/>
                <a:cs typeface="Arial" panose="020B0604020202020204" pitchFamily="34" charset="0"/>
              </a:rPr>
              <a:t>dontbefooled.org.uk</a:t>
            </a:r>
            <a:r>
              <a:rPr lang="en-US" sz="1700" dirty="0">
                <a:solidFill>
                  <a:srgbClr val="363636"/>
                </a:solidFill>
                <a:latin typeface="Arial" panose="020B0604020202020204" pitchFamily="34" charset="0"/>
                <a:cs typeface="Arial" panose="020B0604020202020204" pitchFamily="34" charset="0"/>
              </a:rPr>
              <a:t>. If you are worried that someone</a:t>
            </a:r>
            <a:br>
              <a:rPr lang="en-US" sz="1700" dirty="0">
                <a:solidFill>
                  <a:srgbClr val="363636"/>
                </a:solidFill>
                <a:latin typeface="Arial" panose="020B0604020202020204" pitchFamily="34" charset="0"/>
                <a:cs typeface="Arial" panose="020B0604020202020204" pitchFamily="34" charset="0"/>
              </a:rPr>
            </a:br>
            <a:r>
              <a:rPr lang="en-US" sz="1700" dirty="0">
                <a:solidFill>
                  <a:srgbClr val="363636"/>
                </a:solidFill>
                <a:latin typeface="Arial" panose="020B0604020202020204" pitchFamily="34" charset="0"/>
                <a:cs typeface="Arial" panose="020B0604020202020204" pitchFamily="34" charset="0"/>
              </a:rPr>
              <a:t>has approached you offering quick and easy money, speak to a teacher</a:t>
            </a:r>
            <a:br>
              <a:rPr lang="en-US" sz="1700" dirty="0">
                <a:solidFill>
                  <a:srgbClr val="363636"/>
                </a:solidFill>
                <a:latin typeface="Arial" panose="020B0604020202020204" pitchFamily="34" charset="0"/>
                <a:cs typeface="Arial" panose="020B0604020202020204" pitchFamily="34" charset="0"/>
              </a:rPr>
            </a:br>
            <a:r>
              <a:rPr lang="en-US" sz="1700" dirty="0">
                <a:solidFill>
                  <a:srgbClr val="363636"/>
                </a:solidFill>
                <a:latin typeface="Arial" panose="020B0604020202020204" pitchFamily="34" charset="0"/>
                <a:cs typeface="Arial" panose="020B0604020202020204" pitchFamily="34" charset="0"/>
              </a:rPr>
              <a:t>or you can call </a:t>
            </a:r>
            <a:r>
              <a:rPr lang="en-US" sz="1700" b="1" dirty="0">
                <a:solidFill>
                  <a:srgbClr val="363636"/>
                </a:solidFill>
                <a:latin typeface="Arial" panose="020B0604020202020204" pitchFamily="34" charset="0"/>
                <a:cs typeface="Arial" panose="020B0604020202020204" pitchFamily="34" charset="0"/>
              </a:rPr>
              <a:t>Crimestoppers</a:t>
            </a:r>
            <a:r>
              <a:rPr lang="en-US" sz="1700" dirty="0">
                <a:solidFill>
                  <a:srgbClr val="363636"/>
                </a:solidFill>
                <a:latin typeface="Arial" panose="020B0604020202020204" pitchFamily="34" charset="0"/>
                <a:cs typeface="Arial" panose="020B0604020202020204" pitchFamily="34" charset="0"/>
              </a:rPr>
              <a:t> anonymously on </a:t>
            </a:r>
            <a:r>
              <a:rPr lang="en-US" sz="1700" b="1" dirty="0">
                <a:solidFill>
                  <a:srgbClr val="363636"/>
                </a:solidFill>
                <a:latin typeface="Arial" panose="020B0604020202020204" pitchFamily="34" charset="0"/>
                <a:cs typeface="Arial" panose="020B0604020202020204" pitchFamily="34" charset="0"/>
              </a:rPr>
              <a:t>0800 555111</a:t>
            </a:r>
            <a:r>
              <a:rPr lang="en-US" sz="1700" dirty="0">
                <a:solidFill>
                  <a:srgbClr val="363636"/>
                </a:solidFill>
                <a:latin typeface="Arial" panose="020B0604020202020204" pitchFamily="34" charset="0"/>
                <a:cs typeface="Arial" panose="020B0604020202020204" pitchFamily="34" charset="0"/>
              </a:rPr>
              <a:t>.</a:t>
            </a:r>
          </a:p>
        </p:txBody>
      </p:sp>
      <p:sp>
        <p:nvSpPr>
          <p:cNvPr id="7" name="Rectangle 6">
            <a:extLst>
              <a:ext uri="{FF2B5EF4-FFF2-40B4-BE49-F238E27FC236}">
                <a16:creationId xmlns:a16="http://schemas.microsoft.com/office/drawing/2014/main" id="{0FABC9A4-BB35-03F3-2098-782AD8FCA99F}"/>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Don't be fooled logo">
            <a:extLst>
              <a:ext uri="{FF2B5EF4-FFF2-40B4-BE49-F238E27FC236}">
                <a16:creationId xmlns:a16="http://schemas.microsoft.com/office/drawing/2014/main" id="{8EC1FD2C-D4FB-0EFB-5E6D-23B9BB2133E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5781" y="6302863"/>
            <a:ext cx="3066437" cy="368613"/>
          </a:xfrm>
          <a:prstGeom prst="rect">
            <a:avLst/>
          </a:prstGeom>
        </p:spPr>
      </p:pic>
      <p:pic>
        <p:nvPicPr>
          <p:cNvPr id="10" name="Picture 9">
            <a:extLst>
              <a:ext uri="{FF2B5EF4-FFF2-40B4-BE49-F238E27FC236}">
                <a16:creationId xmlns:a16="http://schemas.microsoft.com/office/drawing/2014/main" id="{C56727E3-BDE6-9A3F-F5DF-41570061377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528341" y="6269145"/>
            <a:ext cx="1536883" cy="373628"/>
          </a:xfrm>
          <a:prstGeom prst="rect">
            <a:avLst/>
          </a:prstGeom>
        </p:spPr>
      </p:pic>
      <p:pic>
        <p:nvPicPr>
          <p:cNvPr id="13" name="Picture 12">
            <a:extLst>
              <a:ext uri="{FF2B5EF4-FFF2-40B4-BE49-F238E27FC236}">
                <a16:creationId xmlns:a16="http://schemas.microsoft.com/office/drawing/2014/main" id="{C77DBA8E-8290-D69A-DC2C-FA6402275995}"/>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10454802" y="6190975"/>
            <a:ext cx="749491" cy="492076"/>
          </a:xfrm>
          <a:prstGeom prst="rect">
            <a:avLst/>
          </a:prstGeom>
        </p:spPr>
      </p:pic>
    </p:spTree>
    <p:extLst>
      <p:ext uri="{BB962C8B-B14F-4D97-AF65-F5344CB8AC3E}">
        <p14:creationId xmlns:p14="http://schemas.microsoft.com/office/powerpoint/2010/main" val="29326415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659A432-D5EB-EC41-8424-2CE577DBADC4}"/>
              </a:ext>
            </a:extLst>
          </p:cNvPr>
          <p:cNvSpPr txBox="1"/>
          <p:nvPr/>
        </p:nvSpPr>
        <p:spPr>
          <a:xfrm>
            <a:off x="1526514" y="2519204"/>
            <a:ext cx="5439594" cy="2395528"/>
          </a:xfrm>
          <a:prstGeom prst="rect">
            <a:avLst/>
          </a:prstGeom>
          <a:noFill/>
        </p:spPr>
        <p:txBody>
          <a:bodyPr wrap="square" rtlCol="0">
            <a:spAutoFit/>
          </a:bodyPr>
          <a:lstStyle/>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A money mule is someone who receives stolen money into their bank account and transfers it to another account, keeping some of the cash for themselves.</a:t>
            </a:r>
          </a:p>
          <a:p>
            <a:pPr>
              <a:spcBef>
                <a:spcPts val="2000"/>
              </a:spcBef>
            </a:pPr>
            <a:r>
              <a:rPr lang="en-GB" sz="28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Being a money mule is illegal.</a:t>
            </a:r>
          </a:p>
        </p:txBody>
      </p:sp>
      <p:sp>
        <p:nvSpPr>
          <p:cNvPr id="5" name="Title 4">
            <a:extLst>
              <a:ext uri="{FF2B5EF4-FFF2-40B4-BE49-F238E27FC236}">
                <a16:creationId xmlns:a16="http://schemas.microsoft.com/office/drawing/2014/main" id="{AD11E99E-C01D-D24D-993E-21D26B767410}"/>
              </a:ext>
            </a:extLst>
          </p:cNvPr>
          <p:cNvSpPr txBox="1">
            <a:spLocks noGrp="1"/>
          </p:cNvSpPr>
          <p:nvPr>
            <p:ph type="title" idx="4294967295"/>
          </p:nvPr>
        </p:nvSpPr>
        <p:spPr>
          <a:xfrm>
            <a:off x="0" y="953418"/>
            <a:ext cx="121919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What is a Money Mule?</a:t>
            </a:r>
            <a:endParaRPr kumimoji="0" lang="en-US" sz="3000" b="0" i="0" u="none" strike="noStrike" kern="1200" cap="none" spc="0" normalizeH="0" baseline="0" noProof="0" dirty="0">
              <a:ln>
                <a:noFill/>
              </a:ln>
              <a:solidFill>
                <a:srgbClr val="363636"/>
              </a:solidFill>
              <a:effectLst/>
              <a:uLnTx/>
              <a:uFillTx/>
              <a:latin typeface="+mn-lt"/>
              <a:ea typeface="+mn-ea"/>
              <a:cs typeface="+mn-cs"/>
            </a:endParaRPr>
          </a:p>
        </p:txBody>
      </p:sp>
      <p:grpSp>
        <p:nvGrpSpPr>
          <p:cNvPr id="7" name="Group 6">
            <a:extLst>
              <a:ext uri="{FF2B5EF4-FFF2-40B4-BE49-F238E27FC236}">
                <a16:creationId xmlns:a16="http://schemas.microsoft.com/office/drawing/2014/main" id="{CE5B933E-DF1C-984E-B1A1-54098F16D59C}"/>
              </a:ext>
              <a:ext uri="{C183D7F6-B498-43B3-948B-1728B52AA6E4}">
                <adec:decorative xmlns:adec="http://schemas.microsoft.com/office/drawing/2017/decorative" val="1"/>
              </a:ext>
            </a:extLst>
          </p:cNvPr>
          <p:cNvGrpSpPr/>
          <p:nvPr/>
        </p:nvGrpSpPr>
        <p:grpSpPr>
          <a:xfrm>
            <a:off x="7671660" y="1667151"/>
            <a:ext cx="2564430" cy="3901606"/>
            <a:chOff x="7831241" y="1072857"/>
            <a:chExt cx="3000152" cy="4564527"/>
          </a:xfrm>
        </p:grpSpPr>
        <p:pic>
          <p:nvPicPr>
            <p:cNvPr id="8" name="Picture 7" descr="Logo&#10;&#10;Description automatically generated">
              <a:extLst>
                <a:ext uri="{FF2B5EF4-FFF2-40B4-BE49-F238E27FC236}">
                  <a16:creationId xmlns:a16="http://schemas.microsoft.com/office/drawing/2014/main" id="{EAA00B9D-D148-204B-ADDB-6ACFA9DC204A}"/>
                </a:ext>
              </a:extLst>
            </p:cNvPr>
            <p:cNvPicPr>
              <a:picLocks noChangeAspect="1"/>
            </p:cNvPicPr>
            <p:nvPr/>
          </p:nvPicPr>
          <p:blipFill>
            <a:blip r:embed="rId2"/>
            <a:stretch>
              <a:fillRect/>
            </a:stretch>
          </p:blipFill>
          <p:spPr>
            <a:xfrm>
              <a:off x="7831241" y="1072857"/>
              <a:ext cx="2598471" cy="1782351"/>
            </a:xfrm>
            <a:prstGeom prst="rect">
              <a:avLst/>
            </a:prstGeom>
          </p:spPr>
        </p:pic>
        <p:pic>
          <p:nvPicPr>
            <p:cNvPr id="9" name="Picture 8" descr="Logo&#10;&#10;Description automatically generated">
              <a:extLst>
                <a:ext uri="{FF2B5EF4-FFF2-40B4-BE49-F238E27FC236}">
                  <a16:creationId xmlns:a16="http://schemas.microsoft.com/office/drawing/2014/main" id="{E28A000B-5688-3846-BA49-36772FD254BE}"/>
                </a:ext>
              </a:extLst>
            </p:cNvPr>
            <p:cNvPicPr>
              <a:picLocks noChangeAspect="1"/>
            </p:cNvPicPr>
            <p:nvPr/>
          </p:nvPicPr>
          <p:blipFill>
            <a:blip r:embed="rId2"/>
            <a:stretch>
              <a:fillRect/>
            </a:stretch>
          </p:blipFill>
          <p:spPr>
            <a:xfrm rot="1545141">
              <a:off x="8232922" y="2427826"/>
              <a:ext cx="2598471" cy="1782351"/>
            </a:xfrm>
            <a:prstGeom prst="rect">
              <a:avLst/>
            </a:prstGeom>
          </p:spPr>
        </p:pic>
        <p:pic>
          <p:nvPicPr>
            <p:cNvPr id="10" name="Picture 9" descr="Logo&#10;&#10;Description automatically generated">
              <a:extLst>
                <a:ext uri="{FF2B5EF4-FFF2-40B4-BE49-F238E27FC236}">
                  <a16:creationId xmlns:a16="http://schemas.microsoft.com/office/drawing/2014/main" id="{BDE2BC6C-DE58-3E48-BCBC-0A85E6C2F160}"/>
                </a:ext>
              </a:extLst>
            </p:cNvPr>
            <p:cNvPicPr>
              <a:picLocks noChangeAspect="1"/>
            </p:cNvPicPr>
            <p:nvPr/>
          </p:nvPicPr>
          <p:blipFill>
            <a:blip r:embed="rId2"/>
            <a:stretch>
              <a:fillRect/>
            </a:stretch>
          </p:blipFill>
          <p:spPr>
            <a:xfrm>
              <a:off x="7920358" y="3855033"/>
              <a:ext cx="2598471" cy="1782351"/>
            </a:xfrm>
            <a:prstGeom prst="rect">
              <a:avLst/>
            </a:prstGeom>
          </p:spPr>
        </p:pic>
      </p:grpSp>
    </p:spTree>
    <p:extLst>
      <p:ext uri="{BB962C8B-B14F-4D97-AF65-F5344CB8AC3E}">
        <p14:creationId xmlns:p14="http://schemas.microsoft.com/office/powerpoint/2010/main" val="1003858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A2D277E-4770-8F44-839B-4B6A98B882F1}"/>
              </a:ext>
            </a:extLst>
          </p:cNvPr>
          <p:cNvSpPr txBox="1"/>
          <p:nvPr/>
        </p:nvSpPr>
        <p:spPr>
          <a:xfrm>
            <a:off x="1505966" y="1229219"/>
            <a:ext cx="5044464" cy="4349686"/>
          </a:xfrm>
          <a:prstGeom prst="rect">
            <a:avLst/>
          </a:prstGeom>
          <a:noFill/>
        </p:spPr>
        <p:txBody>
          <a:bodyPr wrap="square" rtlCol="0">
            <a:noAutofit/>
          </a:bodyPr>
          <a:lstStyle/>
          <a:p>
            <a:pPr>
              <a:spcBef>
                <a:spcPts val="2000"/>
              </a:spcBef>
            </a:pPr>
            <a:r>
              <a:rPr lang="en-GB" sz="2100" b="1" dirty="0">
                <a:solidFill>
                  <a:srgbClr val="363636"/>
                </a:solidFill>
                <a:latin typeface="Arial" panose="020B0604020202020204" pitchFamily="34" charset="0"/>
                <a:ea typeface="Calibri" panose="020F0502020204030204" pitchFamily="34" charset="0"/>
                <a:cs typeface="Arial" panose="020B0604020202020204" pitchFamily="34" charset="0"/>
              </a:rPr>
              <a:t>Criminals want to ‘borrow’ ‘clean’ bank accounts from people and</a:t>
            </a:r>
            <a:br>
              <a:rPr lang="en-GB" sz="2100" b="1" dirty="0">
                <a:solidFill>
                  <a:srgbClr val="363636"/>
                </a:solidFill>
                <a:latin typeface="Arial" panose="020B0604020202020204" pitchFamily="34" charset="0"/>
                <a:ea typeface="Calibri" panose="020F0502020204030204" pitchFamily="34" charset="0"/>
                <a:cs typeface="Arial" panose="020B0604020202020204" pitchFamily="34" charset="0"/>
              </a:rPr>
            </a:br>
            <a:r>
              <a:rPr lang="en-GB" sz="2100" b="1" dirty="0">
                <a:solidFill>
                  <a:srgbClr val="363636"/>
                </a:solidFill>
                <a:latin typeface="Arial" panose="020B0604020202020204" pitchFamily="34" charset="0"/>
                <a:ea typeface="Calibri" panose="020F0502020204030204" pitchFamily="34" charset="0"/>
                <a:cs typeface="Arial" panose="020B0604020202020204" pitchFamily="34" charset="0"/>
              </a:rPr>
              <a:t>use them to move money. </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Arial" panose="020B0604020202020204" pitchFamily="34" charset="0"/>
              </a:rPr>
              <a:t>They do this to hide their ‘dirty’</a:t>
            </a:r>
            <a:br>
              <a:rPr lang="en-GB" sz="2100" b="1" dirty="0">
                <a:solidFill>
                  <a:srgbClr val="363636"/>
                </a:solidFill>
                <a:latin typeface="Arial" panose="020B0604020202020204" pitchFamily="34" charset="0"/>
                <a:ea typeface="Calibri" panose="020F0502020204030204" pitchFamily="34" charset="0"/>
                <a:cs typeface="Arial" panose="020B0604020202020204" pitchFamily="34" charset="0"/>
              </a:rPr>
            </a:br>
            <a:r>
              <a:rPr lang="en-GB" sz="2100" b="1" dirty="0">
                <a:solidFill>
                  <a:srgbClr val="363636"/>
                </a:solidFill>
                <a:latin typeface="Arial" panose="020B0604020202020204" pitchFamily="34" charset="0"/>
                <a:ea typeface="Calibri" panose="020F0502020204030204" pitchFamily="34" charset="0"/>
                <a:cs typeface="Arial" panose="020B0604020202020204" pitchFamily="34" charset="0"/>
              </a:rPr>
              <a:t>stolen money.</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Arial" panose="020B0604020202020204" pitchFamily="34" charset="0"/>
              </a:rPr>
              <a:t>This makes it more difficult for</a:t>
            </a:r>
            <a:br>
              <a:rPr lang="en-GB" sz="2100" b="1" dirty="0">
                <a:solidFill>
                  <a:srgbClr val="363636"/>
                </a:solidFill>
                <a:latin typeface="Arial" panose="020B0604020202020204" pitchFamily="34" charset="0"/>
                <a:ea typeface="Calibri" panose="020F0502020204030204" pitchFamily="34" charset="0"/>
                <a:cs typeface="Arial" panose="020B0604020202020204" pitchFamily="34" charset="0"/>
              </a:rPr>
            </a:br>
            <a:r>
              <a:rPr lang="en-GB" sz="2100" b="1" dirty="0">
                <a:solidFill>
                  <a:srgbClr val="363636"/>
                </a:solidFill>
                <a:latin typeface="Arial" panose="020B0604020202020204" pitchFamily="34" charset="0"/>
                <a:ea typeface="Calibri" panose="020F0502020204030204" pitchFamily="34" charset="0"/>
                <a:cs typeface="Arial" panose="020B0604020202020204" pitchFamily="34" charset="0"/>
              </a:rPr>
              <a:t>the police to trace the money.</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Arial" panose="020B0604020202020204" pitchFamily="34" charset="0"/>
              </a:rPr>
              <a:t>This is called </a:t>
            </a:r>
            <a:r>
              <a:rPr lang="en-GB" sz="2600" b="1" dirty="0">
                <a:solidFill>
                  <a:srgbClr val="363636"/>
                </a:solidFill>
                <a:latin typeface="Arial" panose="020B0604020202020204" pitchFamily="34" charset="0"/>
                <a:ea typeface="Calibri" panose="020F0502020204030204" pitchFamily="34" charset="0"/>
                <a:cs typeface="Arial" panose="020B0604020202020204" pitchFamily="34" charset="0"/>
              </a:rPr>
              <a:t>‘money laundering’</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Arial" panose="020B0604020202020204" pitchFamily="34" charset="0"/>
              </a:rPr>
              <a:t>By hiding it, the criminals can then use this money for more crimes.</a:t>
            </a:r>
          </a:p>
        </p:txBody>
      </p:sp>
      <p:sp>
        <p:nvSpPr>
          <p:cNvPr id="17" name="Rectangle 16" descr="Sexual Exploitation">
            <a:extLst>
              <a:ext uri="{FF2B5EF4-FFF2-40B4-BE49-F238E27FC236}">
                <a16:creationId xmlns:a16="http://schemas.microsoft.com/office/drawing/2014/main" id="{F8E2EE14-B75F-A247-B4B5-42D43029AE3B}"/>
              </a:ext>
            </a:extLst>
          </p:cNvPr>
          <p:cNvSpPr/>
          <p:nvPr/>
        </p:nvSpPr>
        <p:spPr>
          <a:xfrm>
            <a:off x="7207799" y="1329320"/>
            <a:ext cx="3357677" cy="533515"/>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t>SEXUAL EXPLOITATION</a:t>
            </a:r>
          </a:p>
        </p:txBody>
      </p:sp>
      <p:sp>
        <p:nvSpPr>
          <p:cNvPr id="18" name="Rectangle 17" descr="Human Trafficking">
            <a:extLst>
              <a:ext uri="{FF2B5EF4-FFF2-40B4-BE49-F238E27FC236}">
                <a16:creationId xmlns:a16="http://schemas.microsoft.com/office/drawing/2014/main" id="{6FFA1ECD-936D-0D47-8EED-CD294FA22557}"/>
              </a:ext>
            </a:extLst>
          </p:cNvPr>
          <p:cNvSpPr/>
          <p:nvPr/>
        </p:nvSpPr>
        <p:spPr>
          <a:xfrm>
            <a:off x="7207798" y="2258337"/>
            <a:ext cx="3357677" cy="533515"/>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t>HUMAN TRAFFICKING</a:t>
            </a:r>
          </a:p>
        </p:txBody>
      </p:sp>
      <p:sp>
        <p:nvSpPr>
          <p:cNvPr id="19" name="Rectangle 18" descr="Fraud and Scams">
            <a:extLst>
              <a:ext uri="{FF2B5EF4-FFF2-40B4-BE49-F238E27FC236}">
                <a16:creationId xmlns:a16="http://schemas.microsoft.com/office/drawing/2014/main" id="{E5DEBE32-F2F5-554C-8336-C55CD3648016}"/>
              </a:ext>
            </a:extLst>
          </p:cNvPr>
          <p:cNvSpPr/>
          <p:nvPr/>
        </p:nvSpPr>
        <p:spPr>
          <a:xfrm>
            <a:off x="7207799" y="3187354"/>
            <a:ext cx="3357677" cy="533515"/>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t>FRAUD AND SCAMS</a:t>
            </a:r>
          </a:p>
        </p:txBody>
      </p:sp>
      <p:sp>
        <p:nvSpPr>
          <p:cNvPr id="20" name="Rectangle 19" descr="Drug Smuggling">
            <a:extLst>
              <a:ext uri="{FF2B5EF4-FFF2-40B4-BE49-F238E27FC236}">
                <a16:creationId xmlns:a16="http://schemas.microsoft.com/office/drawing/2014/main" id="{E9B14F60-B274-354B-853C-F0078D3960F5}"/>
              </a:ext>
            </a:extLst>
          </p:cNvPr>
          <p:cNvSpPr/>
          <p:nvPr/>
        </p:nvSpPr>
        <p:spPr>
          <a:xfrm>
            <a:off x="7207799" y="4116371"/>
            <a:ext cx="3357677" cy="533515"/>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t>DRUG SMUGGLING</a:t>
            </a:r>
          </a:p>
        </p:txBody>
      </p:sp>
      <p:sp>
        <p:nvSpPr>
          <p:cNvPr id="21" name="Rectangle 20" descr="Terrorism">
            <a:extLst>
              <a:ext uri="{FF2B5EF4-FFF2-40B4-BE49-F238E27FC236}">
                <a16:creationId xmlns:a16="http://schemas.microsoft.com/office/drawing/2014/main" id="{5038E1E0-6CDC-F34A-AE56-FB663442E348}"/>
              </a:ext>
            </a:extLst>
          </p:cNvPr>
          <p:cNvSpPr/>
          <p:nvPr/>
        </p:nvSpPr>
        <p:spPr>
          <a:xfrm>
            <a:off x="7207799" y="5045389"/>
            <a:ext cx="3357677" cy="533515"/>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t>TERRORISM</a:t>
            </a:r>
          </a:p>
        </p:txBody>
      </p:sp>
      <p:sp>
        <p:nvSpPr>
          <p:cNvPr id="2" name="Title 1">
            <a:extLst>
              <a:ext uri="{FF2B5EF4-FFF2-40B4-BE49-F238E27FC236}">
                <a16:creationId xmlns:a16="http://schemas.microsoft.com/office/drawing/2014/main" id="{7B06B769-0749-1BB9-08EB-9345CCDAF63E}"/>
              </a:ext>
            </a:extLst>
          </p:cNvPr>
          <p:cNvSpPr>
            <a:spLocks noGrp="1"/>
          </p:cNvSpPr>
          <p:nvPr>
            <p:ph type="ctrTitle"/>
          </p:nvPr>
        </p:nvSpPr>
        <p:spPr>
          <a:xfrm>
            <a:off x="1524000" y="-263048"/>
            <a:ext cx="9144000" cy="263047"/>
          </a:xfrm>
        </p:spPr>
        <p:txBody>
          <a:bodyPr anchor="b"/>
          <a:lstStyle/>
          <a:p>
            <a:r>
              <a:rPr lang="en-GB" sz="800" b="0" dirty="0">
                <a:solidFill>
                  <a:schemeClr val="bg1"/>
                </a:solidFill>
                <a:latin typeface="Arial" panose="020B0604020202020204" pitchFamily="34" charset="0"/>
                <a:cs typeface="Arial" panose="020B0604020202020204" pitchFamily="34" charset="0"/>
              </a:rPr>
              <a:t>Slide 3</a:t>
            </a:r>
          </a:p>
        </p:txBody>
      </p:sp>
    </p:spTree>
    <p:extLst>
      <p:ext uri="{BB962C8B-B14F-4D97-AF65-F5344CB8AC3E}">
        <p14:creationId xmlns:p14="http://schemas.microsoft.com/office/powerpoint/2010/main" val="1083418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par>
                                <p:cTn id="19" presetID="10"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childTnLst>
                          </p:cTn>
                        </p:par>
                        <p:par>
                          <p:cTn id="30" fill="hold">
                            <p:stCondLst>
                              <p:cond delay="1500"/>
                            </p:stCondLst>
                            <p:childTnLst>
                              <p:par>
                                <p:cTn id="31" presetID="10" presetClass="entr" presetSubtype="0"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A2D277E-4770-8F44-839B-4B6A98B882F1}"/>
              </a:ext>
            </a:extLst>
          </p:cNvPr>
          <p:cNvSpPr txBox="1"/>
          <p:nvPr/>
        </p:nvSpPr>
        <p:spPr>
          <a:xfrm>
            <a:off x="1505966" y="1475343"/>
            <a:ext cx="4202108" cy="3947995"/>
          </a:xfrm>
          <a:prstGeom prst="rect">
            <a:avLst/>
          </a:prstGeom>
          <a:noFill/>
        </p:spPr>
        <p:txBody>
          <a:bodyPr wrap="square" rtlCol="0">
            <a:noAutofit/>
          </a:bodyPr>
          <a:lstStyle/>
          <a:p>
            <a:pPr>
              <a:spcBef>
                <a:spcPts val="2000"/>
              </a:spcBef>
            </a:pPr>
            <a:r>
              <a:rPr lang="en-GB" sz="2100" b="1" dirty="0">
                <a:solidFill>
                  <a:srgbClr val="363636"/>
                </a:solidFill>
                <a:latin typeface="Arial" panose="020B0604020202020204" pitchFamily="34" charset="0"/>
                <a:ea typeface="Calibri" panose="020F0502020204030204" pitchFamily="34" charset="0"/>
                <a:cs typeface="Arial" panose="020B0604020202020204" pitchFamily="34" charset="0"/>
              </a:rPr>
              <a:t>People who are tricked into accepting the criminal’s money into their bank account and then transfer it are called ‘money mules’ - and they are committing a crime.</a:t>
            </a:r>
          </a:p>
          <a:p>
            <a:pPr>
              <a:spcBef>
                <a:spcPts val="2000"/>
              </a:spcBef>
            </a:pPr>
            <a:r>
              <a:rPr lang="en-GB" sz="2100" b="1" kern="100" dirty="0">
                <a:solidFill>
                  <a:srgbClr val="363636"/>
                </a:solidFill>
                <a:latin typeface="Arial" panose="020B0604020202020204" pitchFamily="34" charset="0"/>
                <a:ea typeface="Calibri" panose="020F0502020204030204" pitchFamily="34" charset="0"/>
                <a:cs typeface="Arial" panose="020B0604020202020204" pitchFamily="34" charset="0"/>
              </a:rPr>
              <a:t>Money mules almost always get caught.</a:t>
            </a:r>
          </a:p>
          <a:p>
            <a:pPr>
              <a:spcBef>
                <a:spcPts val="2000"/>
              </a:spcBef>
            </a:pPr>
            <a:r>
              <a:rPr lang="en-GB" sz="2100" b="1" kern="100" dirty="0">
                <a:solidFill>
                  <a:srgbClr val="363636"/>
                </a:solidFill>
                <a:latin typeface="Arial" panose="020B0604020202020204" pitchFamily="34" charset="0"/>
                <a:ea typeface="Calibri" panose="020F0502020204030204" pitchFamily="34" charset="0"/>
                <a:cs typeface="Arial" panose="020B0604020202020204" pitchFamily="34" charset="0"/>
              </a:rPr>
              <a:t>The criminals hide behind the money mules, so they are more difficult to catch.</a:t>
            </a:r>
          </a:p>
        </p:txBody>
      </p:sp>
      <p:grpSp>
        <p:nvGrpSpPr>
          <p:cNvPr id="6" name="Graphics">
            <a:extLst>
              <a:ext uri="{FF2B5EF4-FFF2-40B4-BE49-F238E27FC236}">
                <a16:creationId xmlns:a16="http://schemas.microsoft.com/office/drawing/2014/main" id="{14BF8A71-B52D-3149-A563-B0AC1AC730B1}"/>
              </a:ext>
              <a:ext uri="{C183D7F6-B498-43B3-948B-1728B52AA6E4}">
                <adec:decorative xmlns:adec="http://schemas.microsoft.com/office/drawing/2017/decorative" val="1"/>
              </a:ext>
            </a:extLst>
          </p:cNvPr>
          <p:cNvGrpSpPr/>
          <p:nvPr/>
        </p:nvGrpSpPr>
        <p:grpSpPr>
          <a:xfrm>
            <a:off x="7086600" y="1005080"/>
            <a:ext cx="3270942" cy="4847839"/>
            <a:chOff x="7829550" y="958535"/>
            <a:chExt cx="3333750" cy="4940927"/>
          </a:xfrm>
        </p:grpSpPr>
        <p:sp>
          <p:nvSpPr>
            <p:cNvPr id="7" name="Rectangle 6">
              <a:extLst>
                <a:ext uri="{FF2B5EF4-FFF2-40B4-BE49-F238E27FC236}">
                  <a16:creationId xmlns:a16="http://schemas.microsoft.com/office/drawing/2014/main" id="{B0EFE60B-72F6-9A45-BE43-C584BE09D4D4}"/>
                </a:ext>
              </a:extLst>
            </p:cNvPr>
            <p:cNvSpPr/>
            <p:nvPr/>
          </p:nvSpPr>
          <p:spPr>
            <a:xfrm>
              <a:off x="7829550" y="958535"/>
              <a:ext cx="3333750" cy="1528220"/>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a:p>
          </p:txBody>
        </p:sp>
        <p:sp>
          <p:nvSpPr>
            <p:cNvPr id="8" name="TextBox 7">
              <a:extLst>
                <a:ext uri="{FF2B5EF4-FFF2-40B4-BE49-F238E27FC236}">
                  <a16:creationId xmlns:a16="http://schemas.microsoft.com/office/drawing/2014/main" id="{1A99E2F3-2C6D-5B47-8CFD-7E7A1B11A197}"/>
                </a:ext>
              </a:extLst>
            </p:cNvPr>
            <p:cNvSpPr txBox="1"/>
            <p:nvPr/>
          </p:nvSpPr>
          <p:spPr>
            <a:xfrm>
              <a:off x="9617520" y="1254905"/>
              <a:ext cx="1361545" cy="909691"/>
            </a:xfrm>
            <a:prstGeom prst="rect">
              <a:avLst/>
            </a:prstGeom>
            <a:noFill/>
          </p:spPr>
          <p:txBody>
            <a:bodyPr wrap="square" rtlCol="0">
              <a:spAutoFit/>
            </a:bodyPr>
            <a:lstStyle/>
            <a:p>
              <a:pPr>
                <a:spcBef>
                  <a:spcPts val="2000"/>
                </a:spcBef>
              </a:pPr>
              <a:r>
                <a:rPr lang="en-GB" sz="1300" b="1" dirty="0">
                  <a:solidFill>
                    <a:srgbClr val="363636"/>
                  </a:solidFill>
                  <a:latin typeface="Arial" panose="020B0604020202020204" pitchFamily="34" charset="0"/>
                  <a:ea typeface="Calibri" panose="020F0502020204030204" pitchFamily="34" charset="0"/>
                  <a:cs typeface="Arial" panose="020B0604020202020204" pitchFamily="34" charset="0"/>
                </a:rPr>
                <a:t>Criminals’ money is put in your bank account</a:t>
              </a:r>
              <a:endParaRPr lang="en-US" sz="1300" dirty="0"/>
            </a:p>
          </p:txBody>
        </p:sp>
        <p:sp>
          <p:nvSpPr>
            <p:cNvPr id="10" name="TextBox 9">
              <a:extLst>
                <a:ext uri="{FF2B5EF4-FFF2-40B4-BE49-F238E27FC236}">
                  <a16:creationId xmlns:a16="http://schemas.microsoft.com/office/drawing/2014/main" id="{1278CECC-0902-C04B-8AFA-B2284FBEE1A8}"/>
                </a:ext>
              </a:extLst>
            </p:cNvPr>
            <p:cNvSpPr txBox="1"/>
            <p:nvPr/>
          </p:nvSpPr>
          <p:spPr>
            <a:xfrm>
              <a:off x="9617520" y="2942258"/>
              <a:ext cx="1361545" cy="909691"/>
            </a:xfrm>
            <a:prstGeom prst="rect">
              <a:avLst/>
            </a:prstGeom>
            <a:noFill/>
          </p:spPr>
          <p:txBody>
            <a:bodyPr wrap="square" rtlCol="0">
              <a:spAutoFit/>
            </a:bodyPr>
            <a:lstStyle/>
            <a:p>
              <a:pPr>
                <a:spcBef>
                  <a:spcPts val="2000"/>
                </a:spcBef>
              </a:pPr>
              <a:r>
                <a:rPr lang="en-GB" sz="1300" b="1" dirty="0">
                  <a:solidFill>
                    <a:srgbClr val="363636"/>
                  </a:solidFill>
                  <a:latin typeface="Arial" panose="020B0604020202020204" pitchFamily="34" charset="0"/>
                  <a:ea typeface="Calibri" panose="020F0502020204030204" pitchFamily="34" charset="0"/>
                  <a:cs typeface="Arial" panose="020B0604020202020204" pitchFamily="34" charset="0"/>
                </a:rPr>
                <a:t>You move this money to a new ‘clean’ bank account</a:t>
              </a:r>
              <a:endParaRPr lang="en-US" sz="1300" dirty="0"/>
            </a:p>
          </p:txBody>
        </p:sp>
        <p:sp>
          <p:nvSpPr>
            <p:cNvPr id="11" name="TextBox 10">
              <a:extLst>
                <a:ext uri="{FF2B5EF4-FFF2-40B4-BE49-F238E27FC236}">
                  <a16:creationId xmlns:a16="http://schemas.microsoft.com/office/drawing/2014/main" id="{837ADAA3-27EF-AC46-AEFF-FB1279858AC0}"/>
                </a:ext>
              </a:extLst>
            </p:cNvPr>
            <p:cNvSpPr txBox="1"/>
            <p:nvPr/>
          </p:nvSpPr>
          <p:spPr>
            <a:xfrm>
              <a:off x="9617520" y="4532822"/>
              <a:ext cx="1361545" cy="1113587"/>
            </a:xfrm>
            <a:prstGeom prst="rect">
              <a:avLst/>
            </a:prstGeom>
            <a:noFill/>
          </p:spPr>
          <p:txBody>
            <a:bodyPr wrap="square" rtlCol="0">
              <a:spAutoFit/>
            </a:bodyPr>
            <a:lstStyle/>
            <a:p>
              <a:pPr>
                <a:spcBef>
                  <a:spcPts val="2000"/>
                </a:spcBef>
              </a:pPr>
              <a:r>
                <a:rPr lang="en-GB" sz="1300" b="1" dirty="0">
                  <a:solidFill>
                    <a:srgbClr val="363636"/>
                  </a:solidFill>
                  <a:latin typeface="Arial" panose="020B0604020202020204" pitchFamily="34" charset="0"/>
                  <a:ea typeface="Calibri" panose="020F0502020204030204" pitchFamily="34" charset="0"/>
                  <a:cs typeface="Arial" panose="020B0604020202020204" pitchFamily="34" charset="0"/>
                </a:rPr>
                <a:t>Money taken out of this account (by criminals) is now ‘clean’</a:t>
              </a:r>
              <a:endParaRPr lang="en-US" sz="1300" dirty="0"/>
            </a:p>
          </p:txBody>
        </p:sp>
        <p:sp>
          <p:nvSpPr>
            <p:cNvPr id="12" name="Rectangle 11">
              <a:extLst>
                <a:ext uri="{FF2B5EF4-FFF2-40B4-BE49-F238E27FC236}">
                  <a16:creationId xmlns:a16="http://schemas.microsoft.com/office/drawing/2014/main" id="{346A746C-6825-3943-92CC-DE2D74B48312}"/>
                </a:ext>
              </a:extLst>
            </p:cNvPr>
            <p:cNvSpPr/>
            <p:nvPr/>
          </p:nvSpPr>
          <p:spPr>
            <a:xfrm>
              <a:off x="7829550" y="2664888"/>
              <a:ext cx="3333750" cy="1528220"/>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a:p>
          </p:txBody>
        </p:sp>
        <p:sp>
          <p:nvSpPr>
            <p:cNvPr id="13" name="Rectangle 12">
              <a:extLst>
                <a:ext uri="{FF2B5EF4-FFF2-40B4-BE49-F238E27FC236}">
                  <a16:creationId xmlns:a16="http://schemas.microsoft.com/office/drawing/2014/main" id="{8A085FD9-C43A-C140-961B-8F9B33FE8772}"/>
                </a:ext>
              </a:extLst>
            </p:cNvPr>
            <p:cNvSpPr/>
            <p:nvPr/>
          </p:nvSpPr>
          <p:spPr>
            <a:xfrm>
              <a:off x="7829550" y="4371242"/>
              <a:ext cx="3333750" cy="1528220"/>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a:p>
          </p:txBody>
        </p:sp>
        <p:pic>
          <p:nvPicPr>
            <p:cNvPr id="14" name="Bank money in">
              <a:extLst>
                <a:ext uri="{FF2B5EF4-FFF2-40B4-BE49-F238E27FC236}">
                  <a16:creationId xmlns:a16="http://schemas.microsoft.com/office/drawing/2014/main" id="{6DA677B4-837C-0047-8BAC-E79C31C48B5D}"/>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018806" y="1047194"/>
              <a:ext cx="1361545" cy="1346024"/>
            </a:xfrm>
            <a:prstGeom prst="rect">
              <a:avLst/>
            </a:prstGeom>
          </p:spPr>
        </p:pic>
        <p:pic>
          <p:nvPicPr>
            <p:cNvPr id="15" name="Bank money through">
              <a:extLst>
                <a:ext uri="{FF2B5EF4-FFF2-40B4-BE49-F238E27FC236}">
                  <a16:creationId xmlns:a16="http://schemas.microsoft.com/office/drawing/2014/main" id="{533B51EB-E4CA-E944-ABC1-49AF41318E60}"/>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009803" y="2746461"/>
              <a:ext cx="1379550" cy="1346024"/>
            </a:xfrm>
            <a:prstGeom prst="rect">
              <a:avLst/>
            </a:prstGeom>
          </p:spPr>
        </p:pic>
        <p:pic>
          <p:nvPicPr>
            <p:cNvPr id="16" name="Clean money">
              <a:extLst>
                <a:ext uri="{FF2B5EF4-FFF2-40B4-BE49-F238E27FC236}">
                  <a16:creationId xmlns:a16="http://schemas.microsoft.com/office/drawing/2014/main" id="{AFA8331C-8BDC-C54A-AAF3-F182932DD281}"/>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021910" y="4443290"/>
              <a:ext cx="1355336" cy="1346023"/>
            </a:xfrm>
            <a:prstGeom prst="rect">
              <a:avLst/>
            </a:prstGeom>
          </p:spPr>
        </p:pic>
      </p:grpSp>
      <p:sp>
        <p:nvSpPr>
          <p:cNvPr id="2" name="Title 1">
            <a:extLst>
              <a:ext uri="{FF2B5EF4-FFF2-40B4-BE49-F238E27FC236}">
                <a16:creationId xmlns:a16="http://schemas.microsoft.com/office/drawing/2014/main" id="{AA4E431E-EA74-AEFA-10A0-8ED95F0A6007}"/>
              </a:ext>
            </a:extLst>
          </p:cNvPr>
          <p:cNvSpPr>
            <a:spLocks noGrp="1"/>
          </p:cNvSpPr>
          <p:nvPr>
            <p:ph type="ctrTitle"/>
          </p:nvPr>
        </p:nvSpPr>
        <p:spPr>
          <a:xfrm>
            <a:off x="1524000" y="-200416"/>
            <a:ext cx="9144000" cy="200416"/>
          </a:xfrm>
        </p:spPr>
        <p:txBody>
          <a:bodyPr anchor="b"/>
          <a:lstStyle/>
          <a:p>
            <a:r>
              <a:rPr lang="en-GB" sz="800" b="0" dirty="0">
                <a:solidFill>
                  <a:schemeClr val="bg1"/>
                </a:solidFill>
                <a:latin typeface="Arial" panose="020B0604020202020204" pitchFamily="34" charset="0"/>
                <a:cs typeface="Arial" panose="020B0604020202020204" pitchFamily="34" charset="0"/>
              </a:rPr>
              <a:t>Slide 4</a:t>
            </a:r>
          </a:p>
        </p:txBody>
      </p:sp>
    </p:spTree>
    <p:extLst>
      <p:ext uri="{BB962C8B-B14F-4D97-AF65-F5344CB8AC3E}">
        <p14:creationId xmlns:p14="http://schemas.microsoft.com/office/powerpoint/2010/main" val="2109807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EBA99-7D26-2C55-0A40-35A536074AAB}"/>
              </a:ext>
            </a:extLst>
          </p:cNvPr>
          <p:cNvSpPr>
            <a:spLocks noGrp="1"/>
          </p:cNvSpPr>
          <p:nvPr>
            <p:ph type="ctrTitle"/>
          </p:nvPr>
        </p:nvSpPr>
        <p:spPr>
          <a:xfrm>
            <a:off x="1524000" y="-231501"/>
            <a:ext cx="9144000" cy="252932"/>
          </a:xfrm>
        </p:spPr>
        <p:txBody>
          <a:bodyPr anchor="b"/>
          <a:lstStyle/>
          <a:p>
            <a:r>
              <a:rPr lang="en-GB" sz="800" b="0" dirty="0">
                <a:solidFill>
                  <a:schemeClr val="bg1"/>
                </a:solidFill>
                <a:latin typeface="Arial" panose="020B0604020202020204" pitchFamily="34" charset="0"/>
                <a:cs typeface="Arial" panose="020B0604020202020204" pitchFamily="34" charset="0"/>
              </a:rPr>
              <a:t>Slide 5</a:t>
            </a:r>
          </a:p>
        </p:txBody>
      </p:sp>
      <p:sp>
        <p:nvSpPr>
          <p:cNvPr id="5" name="TextBox 4">
            <a:extLst>
              <a:ext uri="{FF2B5EF4-FFF2-40B4-BE49-F238E27FC236}">
                <a16:creationId xmlns:a16="http://schemas.microsoft.com/office/drawing/2014/main" id="{6A2D277E-4770-8F44-839B-4B6A98B882F1}"/>
              </a:ext>
            </a:extLst>
          </p:cNvPr>
          <p:cNvSpPr txBox="1"/>
          <p:nvPr/>
        </p:nvSpPr>
        <p:spPr>
          <a:xfrm>
            <a:off x="0" y="1172562"/>
            <a:ext cx="12192000" cy="801381"/>
          </a:xfrm>
          <a:prstGeom prst="rect">
            <a:avLst/>
          </a:prstGeom>
          <a:noFill/>
        </p:spPr>
        <p:txBody>
          <a:bodyPr wrap="square" rtlCol="0">
            <a:noAutofit/>
          </a:bodyPr>
          <a:lstStyle/>
          <a:p>
            <a:pPr algn="ctr">
              <a:spcBef>
                <a:spcPts val="1500"/>
              </a:spcBef>
            </a:pPr>
            <a:r>
              <a:rPr lang="en-GB" sz="2100" b="1" dirty="0">
                <a:solidFill>
                  <a:srgbClr val="363636"/>
                </a:solidFill>
                <a:latin typeface="Arial" panose="020B0604020202020204" pitchFamily="34" charset="0"/>
                <a:cs typeface="Arial" panose="020B0604020202020204" pitchFamily="34" charset="0"/>
              </a:rPr>
              <a:t>Criminals try to entrap people into becoming money mules with enticing</a:t>
            </a:r>
            <a:br>
              <a:rPr lang="en-GB" sz="2100" b="1" dirty="0">
                <a:solidFill>
                  <a:srgbClr val="363636"/>
                </a:solidFill>
                <a:latin typeface="Arial" panose="020B0604020202020204" pitchFamily="34" charset="0"/>
                <a:cs typeface="Arial" panose="020B0604020202020204" pitchFamily="34" charset="0"/>
              </a:rPr>
            </a:br>
            <a:r>
              <a:rPr lang="en-GB" sz="2100" b="1" dirty="0">
                <a:solidFill>
                  <a:srgbClr val="363636"/>
                </a:solidFill>
                <a:latin typeface="Arial" panose="020B0604020202020204" pitchFamily="34" charset="0"/>
                <a:cs typeface="Arial" panose="020B0604020202020204" pitchFamily="34" charset="0"/>
              </a:rPr>
              <a:t>messages and adverts. They promise quick and easy money!</a:t>
            </a:r>
          </a:p>
        </p:txBody>
      </p:sp>
      <p:pic>
        <p:nvPicPr>
          <p:cNvPr id="6" name="Phone ad">
            <a:extLst>
              <a:ext uri="{FF2B5EF4-FFF2-40B4-BE49-F238E27FC236}">
                <a16:creationId xmlns:a16="http://schemas.microsoft.com/office/drawing/2014/main" id="{4BD504E3-C120-AF40-A1BD-53B58975DBEA}"/>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05270" y="2557923"/>
            <a:ext cx="1580422" cy="3051848"/>
          </a:xfrm>
          <a:prstGeom prst="rect">
            <a:avLst/>
          </a:prstGeom>
        </p:spPr>
      </p:pic>
      <p:pic>
        <p:nvPicPr>
          <p:cNvPr id="3" name="Ad 1">
            <a:extLst>
              <a:ext uri="{FF2B5EF4-FFF2-40B4-BE49-F238E27FC236}">
                <a16:creationId xmlns:a16="http://schemas.microsoft.com/office/drawing/2014/main" id="{CF6B4FF6-24FC-FC4C-98F0-0D3773E2ACF9}"/>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2481229" y="2557923"/>
            <a:ext cx="2381058" cy="3127515"/>
          </a:xfrm>
          <a:prstGeom prst="rect">
            <a:avLst/>
          </a:prstGeom>
        </p:spPr>
      </p:pic>
      <p:pic>
        <p:nvPicPr>
          <p:cNvPr id="12" name="Ad 2">
            <a:extLst>
              <a:ext uri="{FF2B5EF4-FFF2-40B4-BE49-F238E27FC236}">
                <a16:creationId xmlns:a16="http://schemas.microsoft.com/office/drawing/2014/main" id="{EC6C7236-77D0-8B47-BFE6-B5EED7971A5C}"/>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4862286" y="2557924"/>
            <a:ext cx="4085771" cy="1702020"/>
          </a:xfrm>
          <a:prstGeom prst="rect">
            <a:avLst/>
          </a:prstGeom>
        </p:spPr>
      </p:pic>
      <p:pic>
        <p:nvPicPr>
          <p:cNvPr id="14" name="Ad 3">
            <a:extLst>
              <a:ext uri="{FF2B5EF4-FFF2-40B4-BE49-F238E27FC236}">
                <a16:creationId xmlns:a16="http://schemas.microsoft.com/office/drawing/2014/main" id="{E4575CE2-B8B7-1A4D-B343-60A8ACEE76E0}"/>
              </a:ext>
              <a:ext uri="{C183D7F6-B498-43B3-948B-1728B52AA6E4}">
                <adec:decorative xmlns:adec="http://schemas.microsoft.com/office/drawing/2017/decorative" val="1"/>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4903054" y="4459295"/>
            <a:ext cx="4085772" cy="1226143"/>
          </a:xfrm>
          <a:prstGeom prst="rect">
            <a:avLst/>
          </a:prstGeom>
        </p:spPr>
      </p:pic>
      <p:pic>
        <p:nvPicPr>
          <p:cNvPr id="18" name="Ad 4">
            <a:extLst>
              <a:ext uri="{FF2B5EF4-FFF2-40B4-BE49-F238E27FC236}">
                <a16:creationId xmlns:a16="http://schemas.microsoft.com/office/drawing/2014/main" id="{268C4B3E-4E9B-9149-9F08-9DA4F73DC8E6}"/>
              </a:ext>
              <a:ext uri="{C183D7F6-B498-43B3-948B-1728B52AA6E4}">
                <adec:decorative xmlns:adec="http://schemas.microsoft.com/office/drawing/2017/decorative" val="1"/>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8985979" y="2557923"/>
            <a:ext cx="2450326" cy="3127515"/>
          </a:xfrm>
          <a:prstGeom prst="rect">
            <a:avLst/>
          </a:prstGeom>
        </p:spPr>
      </p:pic>
      <p:grpSp>
        <p:nvGrpSpPr>
          <p:cNvPr id="28" name="Group 27">
            <a:extLst>
              <a:ext uri="{FF2B5EF4-FFF2-40B4-BE49-F238E27FC236}">
                <a16:creationId xmlns:a16="http://schemas.microsoft.com/office/drawing/2014/main" id="{5C7BF500-F5F2-9F45-8E6F-69B115FBE349}"/>
              </a:ext>
              <a:ext uri="{C183D7F6-B498-43B3-948B-1728B52AA6E4}">
                <adec:decorative xmlns:adec="http://schemas.microsoft.com/office/drawing/2017/decorative" val="1"/>
              </a:ext>
            </a:extLst>
          </p:cNvPr>
          <p:cNvGrpSpPr/>
          <p:nvPr/>
        </p:nvGrpSpPr>
        <p:grpSpPr>
          <a:xfrm>
            <a:off x="664503" y="2438400"/>
            <a:ext cx="1621189" cy="3268966"/>
            <a:chOff x="664503" y="2438400"/>
            <a:chExt cx="1621189" cy="3268966"/>
          </a:xfrm>
        </p:grpSpPr>
        <p:cxnSp>
          <p:nvCxnSpPr>
            <p:cNvPr id="8" name="Straight Connector 7">
              <a:extLst>
                <a:ext uri="{FF2B5EF4-FFF2-40B4-BE49-F238E27FC236}">
                  <a16:creationId xmlns:a16="http://schemas.microsoft.com/office/drawing/2014/main" id="{0F6AE0E2-EEEF-0F49-8D17-6472196D5D05}"/>
                </a:ext>
              </a:extLst>
            </p:cNvPr>
            <p:cNvCxnSpPr>
              <a:cxnSpLocks/>
            </p:cNvCxnSpPr>
            <p:nvPr/>
          </p:nvCxnSpPr>
          <p:spPr>
            <a:xfrm>
              <a:off x="705270" y="2438400"/>
              <a:ext cx="1580422" cy="324703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B154332-9ABE-1343-97A6-854464610EED}"/>
                </a:ext>
              </a:extLst>
            </p:cNvPr>
            <p:cNvCxnSpPr>
              <a:cxnSpLocks/>
            </p:cNvCxnSpPr>
            <p:nvPr/>
          </p:nvCxnSpPr>
          <p:spPr>
            <a:xfrm flipH="1">
              <a:off x="664503" y="2460328"/>
              <a:ext cx="1580422" cy="324703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9" name="Group 28">
            <a:extLst>
              <a:ext uri="{FF2B5EF4-FFF2-40B4-BE49-F238E27FC236}">
                <a16:creationId xmlns:a16="http://schemas.microsoft.com/office/drawing/2014/main" id="{32CB0544-BE87-A144-83B7-C4F3E3694E57}"/>
              </a:ext>
              <a:ext uri="{C183D7F6-B498-43B3-948B-1728B52AA6E4}">
                <adec:decorative xmlns:adec="http://schemas.microsoft.com/office/drawing/2017/decorative" val="1"/>
              </a:ext>
            </a:extLst>
          </p:cNvPr>
          <p:cNvGrpSpPr/>
          <p:nvPr/>
        </p:nvGrpSpPr>
        <p:grpSpPr>
          <a:xfrm>
            <a:off x="2839558" y="2438400"/>
            <a:ext cx="1621189" cy="3268966"/>
            <a:chOff x="664503" y="2438400"/>
            <a:chExt cx="1621189" cy="3268966"/>
          </a:xfrm>
        </p:grpSpPr>
        <p:cxnSp>
          <p:nvCxnSpPr>
            <p:cNvPr id="30" name="Straight Connector 29">
              <a:extLst>
                <a:ext uri="{FF2B5EF4-FFF2-40B4-BE49-F238E27FC236}">
                  <a16:creationId xmlns:a16="http://schemas.microsoft.com/office/drawing/2014/main" id="{093F652F-2703-4845-B02C-977D51C3A368}"/>
                </a:ext>
              </a:extLst>
            </p:cNvPr>
            <p:cNvCxnSpPr>
              <a:cxnSpLocks/>
            </p:cNvCxnSpPr>
            <p:nvPr/>
          </p:nvCxnSpPr>
          <p:spPr>
            <a:xfrm>
              <a:off x="705270" y="2438400"/>
              <a:ext cx="1580422" cy="324703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5DA66448-B3E6-D84F-8197-389472702C7E}"/>
                </a:ext>
              </a:extLst>
            </p:cNvPr>
            <p:cNvCxnSpPr>
              <a:cxnSpLocks/>
            </p:cNvCxnSpPr>
            <p:nvPr/>
          </p:nvCxnSpPr>
          <p:spPr>
            <a:xfrm flipH="1">
              <a:off x="664503" y="2460328"/>
              <a:ext cx="1580422" cy="324703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32" name="Group 31">
            <a:extLst>
              <a:ext uri="{FF2B5EF4-FFF2-40B4-BE49-F238E27FC236}">
                <a16:creationId xmlns:a16="http://schemas.microsoft.com/office/drawing/2014/main" id="{DCA118C6-BFC2-4D42-98C1-B3440245827F}"/>
              </a:ext>
              <a:ext uri="{C183D7F6-B498-43B3-948B-1728B52AA6E4}">
                <adec:decorative xmlns:adec="http://schemas.microsoft.com/office/drawing/2017/decorative" val="1"/>
              </a:ext>
            </a:extLst>
          </p:cNvPr>
          <p:cNvGrpSpPr/>
          <p:nvPr/>
        </p:nvGrpSpPr>
        <p:grpSpPr>
          <a:xfrm>
            <a:off x="5150133" y="2438400"/>
            <a:ext cx="3609954" cy="1908629"/>
            <a:chOff x="664503" y="2438400"/>
            <a:chExt cx="1621189" cy="3268966"/>
          </a:xfrm>
        </p:grpSpPr>
        <p:cxnSp>
          <p:nvCxnSpPr>
            <p:cNvPr id="33" name="Straight Connector 32">
              <a:extLst>
                <a:ext uri="{FF2B5EF4-FFF2-40B4-BE49-F238E27FC236}">
                  <a16:creationId xmlns:a16="http://schemas.microsoft.com/office/drawing/2014/main" id="{00923370-C786-5548-9146-A7D690AA71A4}"/>
                </a:ext>
              </a:extLst>
            </p:cNvPr>
            <p:cNvCxnSpPr>
              <a:cxnSpLocks/>
            </p:cNvCxnSpPr>
            <p:nvPr/>
          </p:nvCxnSpPr>
          <p:spPr>
            <a:xfrm>
              <a:off x="705270" y="2438400"/>
              <a:ext cx="1580422" cy="324703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DB974A0B-CB8B-4340-B920-E5EF902B0C50}"/>
                </a:ext>
              </a:extLst>
            </p:cNvPr>
            <p:cNvCxnSpPr>
              <a:cxnSpLocks/>
            </p:cNvCxnSpPr>
            <p:nvPr/>
          </p:nvCxnSpPr>
          <p:spPr>
            <a:xfrm flipH="1">
              <a:off x="664503" y="2460328"/>
              <a:ext cx="1580422" cy="324703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35" name="Group 34">
            <a:extLst>
              <a:ext uri="{FF2B5EF4-FFF2-40B4-BE49-F238E27FC236}">
                <a16:creationId xmlns:a16="http://schemas.microsoft.com/office/drawing/2014/main" id="{DDD5AF7F-F530-ED4C-A4FD-E6788AB45E90}"/>
              </a:ext>
              <a:ext uri="{C183D7F6-B498-43B3-948B-1728B52AA6E4}">
                <adec:decorative xmlns:adec="http://schemas.microsoft.com/office/drawing/2017/decorative" val="1"/>
              </a:ext>
            </a:extLst>
          </p:cNvPr>
          <p:cNvGrpSpPr/>
          <p:nvPr/>
        </p:nvGrpSpPr>
        <p:grpSpPr>
          <a:xfrm>
            <a:off x="5150133" y="4114800"/>
            <a:ext cx="3609954" cy="1908629"/>
            <a:chOff x="664503" y="2438400"/>
            <a:chExt cx="1621189" cy="3268966"/>
          </a:xfrm>
        </p:grpSpPr>
        <p:cxnSp>
          <p:nvCxnSpPr>
            <p:cNvPr id="36" name="Straight Connector 35">
              <a:extLst>
                <a:ext uri="{FF2B5EF4-FFF2-40B4-BE49-F238E27FC236}">
                  <a16:creationId xmlns:a16="http://schemas.microsoft.com/office/drawing/2014/main" id="{A22CD6FB-24A8-4148-B244-0C1AB29E42ED}"/>
                </a:ext>
              </a:extLst>
            </p:cNvPr>
            <p:cNvCxnSpPr>
              <a:cxnSpLocks/>
            </p:cNvCxnSpPr>
            <p:nvPr/>
          </p:nvCxnSpPr>
          <p:spPr>
            <a:xfrm>
              <a:off x="705270" y="2438400"/>
              <a:ext cx="1580422" cy="324703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AAFED9FA-7F9A-C64E-AAAE-DCC788C1AC25}"/>
                </a:ext>
              </a:extLst>
            </p:cNvPr>
            <p:cNvCxnSpPr>
              <a:cxnSpLocks/>
            </p:cNvCxnSpPr>
            <p:nvPr/>
          </p:nvCxnSpPr>
          <p:spPr>
            <a:xfrm flipH="1">
              <a:off x="664503" y="2460328"/>
              <a:ext cx="1580422" cy="324703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38" name="Group 37">
            <a:extLst>
              <a:ext uri="{FF2B5EF4-FFF2-40B4-BE49-F238E27FC236}">
                <a16:creationId xmlns:a16="http://schemas.microsoft.com/office/drawing/2014/main" id="{88FEF619-CB33-324B-905E-502FE2357B6E}"/>
              </a:ext>
              <a:ext uri="{C183D7F6-B498-43B3-948B-1728B52AA6E4}">
                <adec:decorative xmlns:adec="http://schemas.microsoft.com/office/drawing/2017/decorative" val="1"/>
              </a:ext>
            </a:extLst>
          </p:cNvPr>
          <p:cNvGrpSpPr/>
          <p:nvPr/>
        </p:nvGrpSpPr>
        <p:grpSpPr>
          <a:xfrm>
            <a:off x="9431133" y="2416472"/>
            <a:ext cx="1621189" cy="3268966"/>
            <a:chOff x="664503" y="2438400"/>
            <a:chExt cx="1621189" cy="3268966"/>
          </a:xfrm>
        </p:grpSpPr>
        <p:cxnSp>
          <p:nvCxnSpPr>
            <p:cNvPr id="39" name="Straight Connector 38">
              <a:extLst>
                <a:ext uri="{FF2B5EF4-FFF2-40B4-BE49-F238E27FC236}">
                  <a16:creationId xmlns:a16="http://schemas.microsoft.com/office/drawing/2014/main" id="{B3ACFA97-0C53-D844-A103-A9B889275D6D}"/>
                </a:ext>
              </a:extLst>
            </p:cNvPr>
            <p:cNvCxnSpPr>
              <a:cxnSpLocks/>
            </p:cNvCxnSpPr>
            <p:nvPr/>
          </p:nvCxnSpPr>
          <p:spPr>
            <a:xfrm>
              <a:off x="705270" y="2438400"/>
              <a:ext cx="1580422" cy="324703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F38FE01E-F004-BC4F-B748-587B83D349A7}"/>
                </a:ext>
              </a:extLst>
            </p:cNvPr>
            <p:cNvCxnSpPr>
              <a:cxnSpLocks/>
            </p:cNvCxnSpPr>
            <p:nvPr/>
          </p:nvCxnSpPr>
          <p:spPr>
            <a:xfrm flipH="1">
              <a:off x="664503" y="2460328"/>
              <a:ext cx="1580422" cy="324703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39899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par>
                          <p:cTn id="31" fill="hold">
                            <p:stCondLst>
                              <p:cond delay="0"/>
                            </p:stCondLst>
                            <p:childTnLst>
                              <p:par>
                                <p:cTn id="32" presetID="1" presetClass="entr" presetSubtype="0" fill="hold" nodeType="afterEffect">
                                  <p:stCondLst>
                                    <p:cond delay="1400"/>
                                  </p:stCondLst>
                                  <p:childTnLst>
                                    <p:set>
                                      <p:cBhvr>
                                        <p:cTn id="33"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568BFDC-4ED2-A148-8CCE-5263E461A665}"/>
              </a:ext>
            </a:extLst>
          </p:cNvPr>
          <p:cNvSpPr txBox="1"/>
          <p:nvPr/>
        </p:nvSpPr>
        <p:spPr>
          <a:xfrm>
            <a:off x="1512309" y="1171623"/>
            <a:ext cx="4678034" cy="4832092"/>
          </a:xfrm>
          <a:prstGeom prst="rect">
            <a:avLst/>
          </a:prstGeom>
          <a:noFill/>
        </p:spPr>
        <p:txBody>
          <a:bodyPr wrap="square" rtlCol="0">
            <a:spAutoFit/>
          </a:bodyPr>
          <a:lstStyle/>
          <a:p>
            <a:pPr>
              <a:spcBef>
                <a:spcPts val="2000"/>
              </a:spcBef>
            </a:pPr>
            <a:r>
              <a:rPr lang="en-GB" sz="2000" b="1" kern="1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Do any of you know someone who’s been scammed?</a:t>
            </a:r>
            <a:endParaRPr lang="en-GB" sz="2000" kern="100" dirty="0">
              <a:solidFill>
                <a:srgbClr val="363636"/>
              </a:solidFill>
              <a:latin typeface="Calibri" panose="020F0502020204030204" pitchFamily="34" charset="0"/>
              <a:ea typeface="Calibri" panose="020F0502020204030204" pitchFamily="34" charset="0"/>
              <a:cs typeface="Times New Roman" panose="02020603050405020304" pitchFamily="18" charset="0"/>
            </a:endParaRPr>
          </a:p>
          <a:p>
            <a:pPr>
              <a:spcBef>
                <a:spcPts val="2000"/>
              </a:spcBef>
            </a:pPr>
            <a:r>
              <a:rPr lang="en-GB" sz="2000" b="1" kern="1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You could have a friend, a neighbour, or perhaps an elderly relative, who’s lost money through</a:t>
            </a:r>
            <a:br>
              <a:rPr lang="en-GB" sz="2000" b="1" kern="1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br>
            <a:r>
              <a:rPr lang="en-GB" sz="2000" b="1" kern="1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a scam.</a:t>
            </a:r>
            <a:endParaRPr lang="en-GB" sz="2000" kern="100" dirty="0">
              <a:solidFill>
                <a:srgbClr val="363636"/>
              </a:solidFill>
              <a:latin typeface="Calibri" panose="020F0502020204030204" pitchFamily="34" charset="0"/>
              <a:ea typeface="Calibri" panose="020F0502020204030204" pitchFamily="34" charset="0"/>
              <a:cs typeface="Times New Roman" panose="02020603050405020304" pitchFamily="18" charset="0"/>
            </a:endParaRPr>
          </a:p>
          <a:p>
            <a:pPr>
              <a:spcBef>
                <a:spcPts val="2000"/>
              </a:spcBef>
            </a:pPr>
            <a:r>
              <a:rPr lang="en-GB" sz="2000" b="1" kern="1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Young people who become money mules could be taking the money of that vulnerable person who has lost their life savings in a scam.</a:t>
            </a:r>
            <a:endParaRPr lang="en-GB" sz="2000" kern="100" dirty="0">
              <a:solidFill>
                <a:srgbClr val="363636"/>
              </a:solidFill>
              <a:latin typeface="Calibri" panose="020F0502020204030204" pitchFamily="34" charset="0"/>
              <a:ea typeface="Calibri" panose="020F0502020204030204" pitchFamily="34" charset="0"/>
              <a:cs typeface="Times New Roman" panose="02020603050405020304" pitchFamily="18" charset="0"/>
            </a:endParaRPr>
          </a:p>
          <a:p>
            <a:pPr>
              <a:spcBef>
                <a:spcPts val="2000"/>
              </a:spcBef>
            </a:pPr>
            <a:r>
              <a:rPr lang="en-GB" sz="2000" b="1" kern="1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It could have been stolen money from a relative of yours!</a:t>
            </a:r>
            <a:endParaRPr lang="en-GB" sz="2000" kern="100" dirty="0">
              <a:solidFill>
                <a:srgbClr val="363636"/>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pic>
        <p:nvPicPr>
          <p:cNvPr id="6" name="Picture 5">
            <a:extLst>
              <a:ext uri="{FF2B5EF4-FFF2-40B4-BE49-F238E27FC236}">
                <a16:creationId xmlns:a16="http://schemas.microsoft.com/office/drawing/2014/main" id="{D4A6A660-7CF7-4A4F-850C-46DFA7209B9F}"/>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6403808" y="1120359"/>
            <a:ext cx="4608512" cy="4608512"/>
          </a:xfrm>
          <a:prstGeom prst="rect">
            <a:avLst/>
          </a:prstGeom>
        </p:spPr>
      </p:pic>
      <p:sp>
        <p:nvSpPr>
          <p:cNvPr id="2" name="Title 1">
            <a:extLst>
              <a:ext uri="{FF2B5EF4-FFF2-40B4-BE49-F238E27FC236}">
                <a16:creationId xmlns:a16="http://schemas.microsoft.com/office/drawing/2014/main" id="{4B2291D5-628A-705F-9026-55F777F081B2}"/>
              </a:ext>
            </a:extLst>
          </p:cNvPr>
          <p:cNvSpPr>
            <a:spLocks noGrp="1"/>
          </p:cNvSpPr>
          <p:nvPr>
            <p:ph type="ctrTitle"/>
          </p:nvPr>
        </p:nvSpPr>
        <p:spPr>
          <a:xfrm>
            <a:off x="1524000" y="-200416"/>
            <a:ext cx="9144000" cy="200416"/>
          </a:xfrm>
        </p:spPr>
        <p:txBody>
          <a:bodyPr anchor="b"/>
          <a:lstStyle/>
          <a:p>
            <a:r>
              <a:rPr lang="en-GB" sz="800" b="0" dirty="0">
                <a:solidFill>
                  <a:schemeClr val="bg1"/>
                </a:solidFill>
                <a:latin typeface="Arial" panose="020B0604020202020204" pitchFamily="34" charset="0"/>
                <a:cs typeface="Arial" panose="020B0604020202020204" pitchFamily="34" charset="0"/>
              </a:rPr>
              <a:t>Slide 6</a:t>
            </a:r>
          </a:p>
        </p:txBody>
      </p:sp>
    </p:spTree>
    <p:extLst>
      <p:ext uri="{BB962C8B-B14F-4D97-AF65-F5344CB8AC3E}">
        <p14:creationId xmlns:p14="http://schemas.microsoft.com/office/powerpoint/2010/main" val="4263723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hone with ad">
            <a:extLst>
              <a:ext uri="{FF2B5EF4-FFF2-40B4-BE49-F238E27FC236}">
                <a16:creationId xmlns:a16="http://schemas.microsoft.com/office/drawing/2014/main" id="{6E90481B-FD68-6A4F-BC46-909511DA9819}"/>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rot="533171">
            <a:off x="8098544" y="1033435"/>
            <a:ext cx="2457583" cy="4746163"/>
          </a:xfrm>
          <a:prstGeom prst="rect">
            <a:avLst/>
          </a:prstGeom>
        </p:spPr>
      </p:pic>
      <p:sp>
        <p:nvSpPr>
          <p:cNvPr id="3" name="TextBox 2">
            <a:extLst>
              <a:ext uri="{FF2B5EF4-FFF2-40B4-BE49-F238E27FC236}">
                <a16:creationId xmlns:a16="http://schemas.microsoft.com/office/drawing/2014/main" id="{5F8101C6-A5D7-5A4F-9E41-5261FAF1E156}"/>
              </a:ext>
            </a:extLst>
          </p:cNvPr>
          <p:cNvSpPr txBox="1"/>
          <p:nvPr/>
        </p:nvSpPr>
        <p:spPr>
          <a:xfrm>
            <a:off x="1515928" y="1056408"/>
            <a:ext cx="5727710" cy="501675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2000"/>
              </a:spcBef>
              <a:spcAft>
                <a:spcPts val="0"/>
              </a:spcAft>
              <a:buClrTx/>
              <a:buSzTx/>
              <a:buFontTx/>
              <a:buNone/>
              <a:tabLst/>
              <a:defRPr/>
            </a:pPr>
            <a:r>
              <a:rPr kumimoji="0" lang="en-GB" sz="2100" b="1" i="0" u="none" strike="noStrike" kern="1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In your PHSE lesson, you will be learning about a 17-year-old boy called Josh whose nan lost loads of money in a scam.</a:t>
            </a:r>
          </a:p>
          <a:p>
            <a:pPr marL="0" marR="0" lvl="0" indent="0" algn="l" defTabSz="914400" rtl="0" eaLnBrk="1" fontAlgn="auto" latinLnBrk="0" hangingPunct="1">
              <a:lnSpc>
                <a:spcPct val="100000"/>
              </a:lnSpc>
              <a:spcBef>
                <a:spcPts val="2000"/>
              </a:spcBef>
              <a:spcAft>
                <a:spcPts val="0"/>
              </a:spcAft>
              <a:buClrTx/>
              <a:buSzTx/>
              <a:buFontTx/>
              <a:buNone/>
              <a:tabLst/>
              <a:defRPr/>
            </a:pPr>
            <a:r>
              <a:rPr kumimoji="0" lang="en-GB" sz="2100" b="1" i="0" u="none" strike="noStrike" kern="1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Josh receives a message with a job offer on social media: </a:t>
            </a:r>
            <a:r>
              <a:rPr kumimoji="0" lang="en-GB" sz="21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“Want to make £500</a:t>
            </a:r>
            <a:br>
              <a:rPr kumimoji="0" lang="en-GB" sz="21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br>
            <a:r>
              <a:rPr kumimoji="0" lang="en-GB" sz="21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a week - quick and easy money?</a:t>
            </a:r>
            <a:br>
              <a:rPr kumimoji="0" lang="en-GB" sz="21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br>
            <a:r>
              <a:rPr kumimoji="0" lang="en-GB" sz="21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Reply NOW!”</a:t>
            </a:r>
          </a:p>
          <a:p>
            <a:pPr marL="0" marR="0" lvl="0" indent="0" algn="l" defTabSz="914400" rtl="0" eaLnBrk="1" fontAlgn="auto" latinLnBrk="0" hangingPunct="1">
              <a:lnSpc>
                <a:spcPct val="100000"/>
              </a:lnSpc>
              <a:spcBef>
                <a:spcPts val="2000"/>
              </a:spcBef>
              <a:spcAft>
                <a:spcPts val="0"/>
              </a:spcAft>
              <a:buClrTx/>
              <a:buSzTx/>
              <a:buFontTx/>
              <a:buNone/>
              <a:tabLst/>
              <a:defRPr/>
            </a:pPr>
            <a:r>
              <a:rPr kumimoji="0" lang="en-GB" sz="2100" b="1" i="0" u="none" strike="noStrike" kern="1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All the job involves is looking after someone’s money in his bank account and then transferring it to someone else. Easy!</a:t>
            </a:r>
          </a:p>
          <a:p>
            <a:pPr marL="0" marR="0" lvl="0" indent="0" algn="l" defTabSz="914400" rtl="0" eaLnBrk="1" fontAlgn="auto" latinLnBrk="0" hangingPunct="1">
              <a:lnSpc>
                <a:spcPct val="100000"/>
              </a:lnSpc>
              <a:spcBef>
                <a:spcPts val="2000"/>
              </a:spcBef>
              <a:spcAft>
                <a:spcPts val="0"/>
              </a:spcAft>
              <a:buClrTx/>
              <a:buSzTx/>
              <a:buFontTx/>
              <a:buNone/>
              <a:tabLst/>
              <a:defRPr/>
            </a:pPr>
            <a:r>
              <a:rPr kumimoji="0" lang="en-GB" sz="2100" b="1" i="0" u="none" strike="noStrike" kern="1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Knowing what you know now, do you think he should go for it?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ACA34A5E-5386-3E66-45FE-E79DB6272A0E}"/>
              </a:ext>
            </a:extLst>
          </p:cNvPr>
          <p:cNvSpPr>
            <a:spLocks noGrp="1"/>
          </p:cNvSpPr>
          <p:nvPr>
            <p:ph type="ctrTitle"/>
          </p:nvPr>
        </p:nvSpPr>
        <p:spPr>
          <a:xfrm>
            <a:off x="1524000" y="-225468"/>
            <a:ext cx="9144000" cy="225468"/>
          </a:xfrm>
        </p:spPr>
        <p:txBody>
          <a:bodyPr anchor="b"/>
          <a:lstStyle/>
          <a:p>
            <a:r>
              <a:rPr lang="en-GB" sz="800" dirty="0">
                <a:solidFill>
                  <a:schemeClr val="bg1"/>
                </a:solidFill>
              </a:rPr>
              <a:t>Slide 7</a:t>
            </a:r>
          </a:p>
        </p:txBody>
      </p:sp>
    </p:spTree>
    <p:extLst>
      <p:ext uri="{BB962C8B-B14F-4D97-AF65-F5344CB8AC3E}">
        <p14:creationId xmlns:p14="http://schemas.microsoft.com/office/powerpoint/2010/main" val="2109765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17CA64A-E740-296D-14FE-C90F1041ABB1}"/>
              </a:ext>
            </a:extLst>
          </p:cNvPr>
          <p:cNvSpPr>
            <a:spLocks noGrp="1"/>
          </p:cNvSpPr>
          <p:nvPr>
            <p:ph type="ctrTitle"/>
          </p:nvPr>
        </p:nvSpPr>
        <p:spPr>
          <a:xfrm>
            <a:off x="1524000" y="-326884"/>
            <a:ext cx="9144000" cy="326883"/>
          </a:xfrm>
        </p:spPr>
        <p:txBody>
          <a:bodyPr anchor="b"/>
          <a:lstStyle/>
          <a:p>
            <a:r>
              <a:rPr lang="en-GB" sz="800" dirty="0">
                <a:solidFill>
                  <a:schemeClr val="bg1"/>
                </a:solidFill>
              </a:rPr>
              <a:t>Slide 8</a:t>
            </a:r>
          </a:p>
        </p:txBody>
      </p:sp>
      <p:sp>
        <p:nvSpPr>
          <p:cNvPr id="2" name="TextBox 1">
            <a:extLst>
              <a:ext uri="{FF2B5EF4-FFF2-40B4-BE49-F238E27FC236}">
                <a16:creationId xmlns:a16="http://schemas.microsoft.com/office/drawing/2014/main" id="{3F53E6D8-C2B0-2742-91AF-1E1EAEBF9BA4}"/>
              </a:ext>
            </a:extLst>
          </p:cNvPr>
          <p:cNvSpPr txBox="1"/>
          <p:nvPr/>
        </p:nvSpPr>
        <p:spPr>
          <a:xfrm>
            <a:off x="1519235" y="1158268"/>
            <a:ext cx="5353279" cy="4830989"/>
          </a:xfrm>
          <a:prstGeom prst="rect">
            <a:avLst/>
          </a:prstGeom>
          <a:noFill/>
        </p:spPr>
        <p:txBody>
          <a:bodyPr wrap="square" rtlCol="0">
            <a:noAutofit/>
          </a:bodyPr>
          <a:lstStyle/>
          <a:p>
            <a:pPr>
              <a:spcBef>
                <a:spcPts val="2000"/>
              </a:spcBef>
            </a:pPr>
            <a:r>
              <a:rPr lang="en-GB" sz="20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Unfortunately, Josh does go for it. He thinks he can make enough money to help out his nan, and to buy loads of cool stuff.</a:t>
            </a:r>
          </a:p>
          <a:p>
            <a:pPr>
              <a:spcBef>
                <a:spcPts val="2000"/>
              </a:spcBef>
            </a:pPr>
            <a:r>
              <a:rPr lang="en-GB" sz="20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But a pause for thought: Josh’s nan had lost money in a scam.</a:t>
            </a:r>
          </a:p>
          <a:p>
            <a:pPr>
              <a:spcBef>
                <a:spcPts val="2000"/>
              </a:spcBef>
            </a:pPr>
            <a:r>
              <a:rPr lang="en-GB" sz="20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The money Josh was asked to transfer had been gained through scams just like that. Could Josh actually be transferring the money that had nearly destroyed his nan and harmed his entire family?</a:t>
            </a:r>
            <a:endParaRPr lang="en-GB" sz="2000" b="1" kern="100" dirty="0">
              <a:solidFill>
                <a:srgbClr val="363636"/>
              </a:solidFill>
              <a:latin typeface="Arial" panose="020B0604020202020204" pitchFamily="34" charset="0"/>
              <a:ea typeface="Calibri" panose="020F0502020204030204" pitchFamily="34" charset="0"/>
              <a:cs typeface="Arial" panose="020B0604020202020204" pitchFamily="34" charset="0"/>
            </a:endParaRPr>
          </a:p>
          <a:p>
            <a:pPr>
              <a:spcBef>
                <a:spcPts val="2000"/>
              </a:spcBef>
            </a:pPr>
            <a:r>
              <a:rPr lang="en-GB" sz="20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You’ll find out what happens to Josh during the lesson. </a:t>
            </a:r>
          </a:p>
          <a:p>
            <a:pPr>
              <a:spcBef>
                <a:spcPts val="2000"/>
              </a:spcBef>
            </a:pPr>
            <a:endParaRPr lang="en-US" sz="2000" dirty="0">
              <a:solidFill>
                <a:srgbClr val="363636"/>
              </a:solidFill>
            </a:endParaRPr>
          </a:p>
        </p:txBody>
      </p:sp>
      <p:sp>
        <p:nvSpPr>
          <p:cNvPr id="14" name="Cloud Callout 13">
            <a:extLst>
              <a:ext uri="{FF2B5EF4-FFF2-40B4-BE49-F238E27FC236}">
                <a16:creationId xmlns:a16="http://schemas.microsoft.com/office/drawing/2014/main" id="{6AF19D68-000C-C144-B2C8-AABB322D8F2C}"/>
              </a:ext>
              <a:ext uri="{C183D7F6-B498-43B3-948B-1728B52AA6E4}">
                <adec:decorative xmlns:adec="http://schemas.microsoft.com/office/drawing/2017/decorative" val="1"/>
              </a:ext>
            </a:extLst>
          </p:cNvPr>
          <p:cNvSpPr/>
          <p:nvPr/>
        </p:nvSpPr>
        <p:spPr>
          <a:xfrm>
            <a:off x="6872514" y="1589314"/>
            <a:ext cx="4172857" cy="2914792"/>
          </a:xfrm>
          <a:prstGeom prst="cloudCallout">
            <a:avLst>
              <a:gd name="adj1" fmla="val 52753"/>
              <a:gd name="adj2" fmla="val 77304"/>
            </a:avLst>
          </a:prstGeom>
          <a:solidFill>
            <a:schemeClr val="bg1"/>
          </a:solid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a:extLst>
              <a:ext uri="{FF2B5EF4-FFF2-40B4-BE49-F238E27FC236}">
                <a16:creationId xmlns:a16="http://schemas.microsoft.com/office/drawing/2014/main" id="{F1464FF8-DC7D-834D-A95F-7DBB76B96D86}"/>
              </a:ext>
            </a:extLst>
          </p:cNvPr>
          <p:cNvSpPr txBox="1"/>
          <p:nvPr/>
        </p:nvSpPr>
        <p:spPr>
          <a:xfrm>
            <a:off x="7072055" y="2247234"/>
            <a:ext cx="3297900" cy="1508105"/>
          </a:xfrm>
          <a:prstGeom prst="rect">
            <a:avLst/>
          </a:prstGeom>
          <a:noFill/>
        </p:spPr>
        <p:txBody>
          <a:bodyPr wrap="square">
            <a:spAutoFit/>
          </a:bodyPr>
          <a:lstStyle/>
          <a:p>
            <a:pPr algn="ctr">
              <a:spcBef>
                <a:spcPts val="2000"/>
              </a:spcBef>
            </a:pPr>
            <a:r>
              <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I could buy</a:t>
            </a:r>
            <a:br>
              <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loads of cool stuff, and really impress</a:t>
            </a:r>
            <a:br>
              <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sz="23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my friends…</a:t>
            </a:r>
          </a:p>
        </p:txBody>
      </p:sp>
      <p:pic>
        <p:nvPicPr>
          <p:cNvPr id="16" name="Trainers">
            <a:extLst>
              <a:ext uri="{FF2B5EF4-FFF2-40B4-BE49-F238E27FC236}">
                <a16:creationId xmlns:a16="http://schemas.microsoft.com/office/drawing/2014/main" id="{0F7178E7-0F99-AE49-9104-CF8944C4EE7C}"/>
              </a:ext>
              <a:ext uri="{C183D7F6-B498-43B3-948B-1728B52AA6E4}">
                <adec:decorative xmlns:adec="http://schemas.microsoft.com/office/drawing/2017/decorative" val="1"/>
              </a:ext>
            </a:extLst>
          </p:cNvPr>
          <p:cNvPicPr>
            <a:picLocks noChangeAspect="1"/>
          </p:cNvPicPr>
          <p:nvPr/>
        </p:nvPicPr>
        <p:blipFill rotWithShape="1">
          <a:blip r:embed="rId2"/>
          <a:srcRect l="-1316" t="-111" r="11731" b="43333"/>
          <a:stretch/>
        </p:blipFill>
        <p:spPr>
          <a:xfrm>
            <a:off x="7072055" y="3961449"/>
            <a:ext cx="2038393" cy="1781066"/>
          </a:xfrm>
          <a:prstGeom prst="rect">
            <a:avLst/>
          </a:prstGeom>
        </p:spPr>
      </p:pic>
      <p:pic>
        <p:nvPicPr>
          <p:cNvPr id="17" name="Game console">
            <a:extLst>
              <a:ext uri="{FF2B5EF4-FFF2-40B4-BE49-F238E27FC236}">
                <a16:creationId xmlns:a16="http://schemas.microsoft.com/office/drawing/2014/main" id="{1BBC273D-F2FE-5F43-9684-D7E61ABD9C63}"/>
              </a:ext>
              <a:ext uri="{C183D7F6-B498-43B3-948B-1728B52AA6E4}">
                <adec:decorative xmlns:adec="http://schemas.microsoft.com/office/drawing/2017/decorative" val="1"/>
              </a:ext>
            </a:extLst>
          </p:cNvPr>
          <p:cNvPicPr>
            <a:picLocks noChangeAspect="1"/>
          </p:cNvPicPr>
          <p:nvPr/>
        </p:nvPicPr>
        <p:blipFill rotWithShape="1">
          <a:blip r:embed="rId2"/>
          <a:srcRect l="35738" t="63065"/>
          <a:stretch/>
        </p:blipFill>
        <p:spPr>
          <a:xfrm>
            <a:off x="9232972" y="830613"/>
            <a:ext cx="1685685" cy="1335708"/>
          </a:xfrm>
          <a:prstGeom prst="rect">
            <a:avLst/>
          </a:prstGeom>
        </p:spPr>
      </p:pic>
    </p:spTree>
    <p:extLst>
      <p:ext uri="{BB962C8B-B14F-4D97-AF65-F5344CB8AC3E}">
        <p14:creationId xmlns:p14="http://schemas.microsoft.com/office/powerpoint/2010/main" val="3245057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8E6E6-B0FA-D599-AF95-A513131B0DBC}"/>
              </a:ext>
            </a:extLst>
          </p:cNvPr>
          <p:cNvSpPr>
            <a:spLocks noGrp="1"/>
          </p:cNvSpPr>
          <p:nvPr>
            <p:ph type="ctrTitle"/>
          </p:nvPr>
        </p:nvSpPr>
        <p:spPr>
          <a:xfrm>
            <a:off x="1524000" y="-263048"/>
            <a:ext cx="9144000" cy="263047"/>
          </a:xfrm>
        </p:spPr>
        <p:txBody>
          <a:bodyPr anchor="b"/>
          <a:lstStyle/>
          <a:p>
            <a:r>
              <a:rPr lang="en-GB" sz="800" b="0" dirty="0">
                <a:solidFill>
                  <a:schemeClr val="bg1"/>
                </a:solidFill>
              </a:rPr>
              <a:t>Slide 9</a:t>
            </a:r>
          </a:p>
        </p:txBody>
      </p:sp>
      <p:sp>
        <p:nvSpPr>
          <p:cNvPr id="18" name="TextBox 17">
            <a:extLst>
              <a:ext uri="{FF2B5EF4-FFF2-40B4-BE49-F238E27FC236}">
                <a16:creationId xmlns:a16="http://schemas.microsoft.com/office/drawing/2014/main" id="{02ABE682-FDE9-4F47-8274-1FD2D60D1F5D}"/>
              </a:ext>
            </a:extLst>
          </p:cNvPr>
          <p:cNvSpPr txBox="1"/>
          <p:nvPr/>
        </p:nvSpPr>
        <p:spPr>
          <a:xfrm>
            <a:off x="860791" y="1069239"/>
            <a:ext cx="10467322" cy="707886"/>
          </a:xfrm>
          <a:prstGeom prst="rect">
            <a:avLst/>
          </a:prstGeom>
          <a:noFill/>
        </p:spPr>
        <p:txBody>
          <a:bodyPr wrap="square" rtlCol="0">
            <a:spAutoFit/>
          </a:bodyPr>
          <a:lstStyle/>
          <a:p>
            <a:pPr>
              <a:spcBef>
                <a:spcPts val="700"/>
              </a:spcBef>
            </a:pPr>
            <a:r>
              <a:rPr lang="en-GB" sz="2000" b="1" dirty="0">
                <a:solidFill>
                  <a:srgbClr val="363636"/>
                </a:solidFill>
                <a:latin typeface="Arial" panose="020B0604020202020204" pitchFamily="34" charset="0"/>
                <a:ea typeface="Calibri" panose="020F0502020204030204" pitchFamily="34" charset="0"/>
                <a:cs typeface="Arial" panose="020B0604020202020204" pitchFamily="34" charset="0"/>
              </a:rPr>
              <a:t>As well as being involved in a scam that harms people like Josh’s nan, there are other very serious consequences to being a money mule</a:t>
            </a:r>
          </a:p>
        </p:txBody>
      </p:sp>
      <p:grpSp>
        <p:nvGrpSpPr>
          <p:cNvPr id="57" name="Phone">
            <a:extLst>
              <a:ext uri="{FF2B5EF4-FFF2-40B4-BE49-F238E27FC236}">
                <a16:creationId xmlns:a16="http://schemas.microsoft.com/office/drawing/2014/main" id="{DC752DE4-A3EB-9D48-BD7C-56A0AC61256A}"/>
              </a:ext>
              <a:ext uri="{C183D7F6-B498-43B3-948B-1728B52AA6E4}">
                <adec:decorative xmlns:adec="http://schemas.microsoft.com/office/drawing/2017/decorative" val="1"/>
              </a:ext>
            </a:extLst>
          </p:cNvPr>
          <p:cNvGrpSpPr/>
          <p:nvPr/>
        </p:nvGrpSpPr>
        <p:grpSpPr>
          <a:xfrm>
            <a:off x="6141306" y="2293691"/>
            <a:ext cx="1624383" cy="3225260"/>
            <a:chOff x="2655116" y="2305745"/>
            <a:chExt cx="1624383" cy="3225260"/>
          </a:xfrm>
        </p:grpSpPr>
        <p:sp>
          <p:nvSpPr>
            <p:cNvPr id="58" name="Rectangle 57">
              <a:extLst>
                <a:ext uri="{FF2B5EF4-FFF2-40B4-BE49-F238E27FC236}">
                  <a16:creationId xmlns:a16="http://schemas.microsoft.com/office/drawing/2014/main" id="{50BCDD34-9B76-5E40-A677-7EEBE8AFDE66}"/>
                </a:ext>
              </a:extLst>
            </p:cNvPr>
            <p:cNvSpPr/>
            <p:nvPr/>
          </p:nvSpPr>
          <p:spPr>
            <a:xfrm>
              <a:off x="2655116" y="2349189"/>
              <a:ext cx="1624383" cy="141622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Box 58">
              <a:extLst>
                <a:ext uri="{FF2B5EF4-FFF2-40B4-BE49-F238E27FC236}">
                  <a16:creationId xmlns:a16="http://schemas.microsoft.com/office/drawing/2014/main" id="{7DFB5C65-6240-6D4F-988D-A4990D9F5487}"/>
                </a:ext>
              </a:extLst>
            </p:cNvPr>
            <p:cNvSpPr txBox="1"/>
            <p:nvPr/>
          </p:nvSpPr>
          <p:spPr>
            <a:xfrm>
              <a:off x="2771584" y="3850786"/>
              <a:ext cx="1342863" cy="1249037"/>
            </a:xfrm>
            <a:prstGeom prst="rect">
              <a:avLst/>
            </a:prstGeom>
            <a:noFill/>
          </p:spPr>
          <p:txBody>
            <a:bodyPr wrap="square" rtlCol="0">
              <a:noAutofit/>
            </a:bodyPr>
            <a:lstStyle/>
            <a:p>
              <a:pPr>
                <a:spcBef>
                  <a:spcPts val="2000"/>
                </a:spcBef>
              </a:pPr>
              <a:r>
                <a:rPr lang="en-GB" sz="15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It will be very difficult to get a phone contract.</a:t>
              </a:r>
            </a:p>
          </p:txBody>
        </p:sp>
        <p:sp>
          <p:nvSpPr>
            <p:cNvPr id="60" name="Rectangle 59">
              <a:extLst>
                <a:ext uri="{FF2B5EF4-FFF2-40B4-BE49-F238E27FC236}">
                  <a16:creationId xmlns:a16="http://schemas.microsoft.com/office/drawing/2014/main" id="{6844DD76-E076-A446-92DD-FC95AD2075FD}"/>
                </a:ext>
              </a:extLst>
            </p:cNvPr>
            <p:cNvSpPr/>
            <p:nvPr/>
          </p:nvSpPr>
          <p:spPr>
            <a:xfrm>
              <a:off x="2655116" y="2348879"/>
              <a:ext cx="1624383" cy="3182126"/>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 name="Picture 60">
              <a:extLst>
                <a:ext uri="{FF2B5EF4-FFF2-40B4-BE49-F238E27FC236}">
                  <a16:creationId xmlns:a16="http://schemas.microsoft.com/office/drawing/2014/main" id="{6608AA27-DC7E-C149-98C7-BDD4832A2E5C}"/>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2717850" y="2305745"/>
              <a:ext cx="1468991" cy="1480120"/>
            </a:xfrm>
            <a:prstGeom prst="rect">
              <a:avLst/>
            </a:prstGeom>
          </p:spPr>
        </p:pic>
      </p:grpSp>
      <p:grpSp>
        <p:nvGrpSpPr>
          <p:cNvPr id="62" name="Uni">
            <a:extLst>
              <a:ext uri="{FF2B5EF4-FFF2-40B4-BE49-F238E27FC236}">
                <a16:creationId xmlns:a16="http://schemas.microsoft.com/office/drawing/2014/main" id="{B6AB7315-20E1-AE4C-9E7A-9A7C72E90786}"/>
              </a:ext>
              <a:ext uri="{C183D7F6-B498-43B3-948B-1728B52AA6E4}">
                <adec:decorative xmlns:adec="http://schemas.microsoft.com/office/drawing/2017/decorative" val="1"/>
              </a:ext>
            </a:extLst>
          </p:cNvPr>
          <p:cNvGrpSpPr/>
          <p:nvPr/>
        </p:nvGrpSpPr>
        <p:grpSpPr>
          <a:xfrm>
            <a:off x="7906323" y="2305745"/>
            <a:ext cx="1633071" cy="3225260"/>
            <a:chOff x="6181937" y="2305745"/>
            <a:chExt cx="1633071" cy="3225260"/>
          </a:xfrm>
        </p:grpSpPr>
        <p:sp>
          <p:nvSpPr>
            <p:cNvPr id="63" name="Rectangle 62">
              <a:extLst>
                <a:ext uri="{FF2B5EF4-FFF2-40B4-BE49-F238E27FC236}">
                  <a16:creationId xmlns:a16="http://schemas.microsoft.com/office/drawing/2014/main" id="{800B55B3-349A-0D4B-BF17-C2D8376D6BC0}"/>
                </a:ext>
              </a:extLst>
            </p:cNvPr>
            <p:cNvSpPr/>
            <p:nvPr/>
          </p:nvSpPr>
          <p:spPr>
            <a:xfrm>
              <a:off x="6181938" y="2348879"/>
              <a:ext cx="1624383" cy="3182126"/>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63">
              <a:extLst>
                <a:ext uri="{FF2B5EF4-FFF2-40B4-BE49-F238E27FC236}">
                  <a16:creationId xmlns:a16="http://schemas.microsoft.com/office/drawing/2014/main" id="{89F5B0B5-93BF-7247-9AA9-3EAA87CF0A62}"/>
                </a:ext>
              </a:extLst>
            </p:cNvPr>
            <p:cNvSpPr/>
            <p:nvPr/>
          </p:nvSpPr>
          <p:spPr>
            <a:xfrm>
              <a:off x="6181937" y="2349189"/>
              <a:ext cx="1624383" cy="141622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a:extLst>
                <a:ext uri="{FF2B5EF4-FFF2-40B4-BE49-F238E27FC236}">
                  <a16:creationId xmlns:a16="http://schemas.microsoft.com/office/drawing/2014/main" id="{DF4E8FF3-8780-D548-AB89-075D878A2069}"/>
                </a:ext>
              </a:extLst>
            </p:cNvPr>
            <p:cNvSpPr txBox="1"/>
            <p:nvPr/>
          </p:nvSpPr>
          <p:spPr>
            <a:xfrm>
              <a:off x="6284300" y="3850786"/>
              <a:ext cx="1530708" cy="1532909"/>
            </a:xfrm>
            <a:prstGeom prst="rect">
              <a:avLst/>
            </a:prstGeom>
            <a:noFill/>
          </p:spPr>
          <p:txBody>
            <a:bodyPr wrap="square" rtlCol="0">
              <a:noAutofit/>
            </a:bodyPr>
            <a:lstStyle/>
            <a:p>
              <a:pPr>
                <a:spcBef>
                  <a:spcPts val="2000"/>
                </a:spcBef>
              </a:pPr>
              <a:r>
                <a:rPr lang="en-GB" sz="1500" b="1" dirty="0">
                  <a:solidFill>
                    <a:srgbClr val="363636"/>
                  </a:solidFill>
                  <a:latin typeface="Arial" panose="020B0604020202020204" pitchFamily="34" charset="0"/>
                  <a:ea typeface="Calibri" panose="020F0502020204030204" pitchFamily="34" charset="0"/>
                  <a:cs typeface="Arial" panose="020B0604020202020204" pitchFamily="34" charset="0"/>
                </a:rPr>
                <a:t>You will find it difficult to get a student loan for college or university.</a:t>
              </a:r>
            </a:p>
          </p:txBody>
        </p:sp>
        <p:pic>
          <p:nvPicPr>
            <p:cNvPr id="66" name="Picture 65">
              <a:extLst>
                <a:ext uri="{FF2B5EF4-FFF2-40B4-BE49-F238E27FC236}">
                  <a16:creationId xmlns:a16="http://schemas.microsoft.com/office/drawing/2014/main" id="{45A2360A-D290-4D43-A526-5AB65471B02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253386" y="2305745"/>
              <a:ext cx="1480120" cy="1480120"/>
            </a:xfrm>
            <a:prstGeom prst="rect">
              <a:avLst/>
            </a:prstGeom>
          </p:spPr>
        </p:pic>
      </p:grpSp>
      <p:grpSp>
        <p:nvGrpSpPr>
          <p:cNvPr id="67" name="Job">
            <a:extLst>
              <a:ext uri="{FF2B5EF4-FFF2-40B4-BE49-F238E27FC236}">
                <a16:creationId xmlns:a16="http://schemas.microsoft.com/office/drawing/2014/main" id="{3553A1E1-D165-054A-A869-2BFDACDB41E3}"/>
              </a:ext>
              <a:ext uri="{C183D7F6-B498-43B3-948B-1728B52AA6E4}">
                <adec:decorative xmlns:adec="http://schemas.microsoft.com/office/drawing/2017/decorative" val="1"/>
              </a:ext>
            </a:extLst>
          </p:cNvPr>
          <p:cNvGrpSpPr/>
          <p:nvPr/>
        </p:nvGrpSpPr>
        <p:grpSpPr>
          <a:xfrm>
            <a:off x="2623542" y="2316874"/>
            <a:ext cx="1624384" cy="3214131"/>
            <a:chOff x="7940350" y="2316874"/>
            <a:chExt cx="1624384" cy="3214131"/>
          </a:xfrm>
        </p:grpSpPr>
        <p:sp>
          <p:nvSpPr>
            <p:cNvPr id="68" name="TextBox 67">
              <a:extLst>
                <a:ext uri="{FF2B5EF4-FFF2-40B4-BE49-F238E27FC236}">
                  <a16:creationId xmlns:a16="http://schemas.microsoft.com/office/drawing/2014/main" id="{DBEC0D03-1DF4-1244-8554-6F0298FBA673}"/>
                </a:ext>
              </a:extLst>
            </p:cNvPr>
            <p:cNvSpPr txBox="1"/>
            <p:nvPr/>
          </p:nvSpPr>
          <p:spPr>
            <a:xfrm>
              <a:off x="8034827" y="3850786"/>
              <a:ext cx="1460715" cy="1532909"/>
            </a:xfrm>
            <a:prstGeom prst="rect">
              <a:avLst/>
            </a:prstGeom>
            <a:noFill/>
          </p:spPr>
          <p:txBody>
            <a:bodyPr wrap="square" rtlCol="0">
              <a:noAutofit/>
            </a:bodyPr>
            <a:lstStyle/>
            <a:p>
              <a:pPr>
                <a:spcBef>
                  <a:spcPts val="2000"/>
                </a:spcBef>
              </a:pPr>
              <a:r>
                <a:rPr lang="en-GB" sz="1500" b="1" dirty="0">
                  <a:solidFill>
                    <a:srgbClr val="363636"/>
                  </a:solidFill>
                  <a:latin typeface="Arial" panose="020B0604020202020204" pitchFamily="34" charset="0"/>
                  <a:ea typeface="Calibri" panose="020F0502020204030204" pitchFamily="34" charset="0"/>
                  <a:cs typeface="Arial" panose="020B0604020202020204" pitchFamily="34" charset="0"/>
                </a:rPr>
                <a:t>You could find it difficult to get a job when you leave school.</a:t>
              </a:r>
            </a:p>
          </p:txBody>
        </p:sp>
        <p:sp>
          <p:nvSpPr>
            <p:cNvPr id="69" name="Rectangle 68">
              <a:extLst>
                <a:ext uri="{FF2B5EF4-FFF2-40B4-BE49-F238E27FC236}">
                  <a16:creationId xmlns:a16="http://schemas.microsoft.com/office/drawing/2014/main" id="{77AFAA97-B1E4-AD41-B699-221EDCCB5840}"/>
                </a:ext>
              </a:extLst>
            </p:cNvPr>
            <p:cNvSpPr/>
            <p:nvPr/>
          </p:nvSpPr>
          <p:spPr>
            <a:xfrm>
              <a:off x="7940351" y="2348879"/>
              <a:ext cx="1624383" cy="3182126"/>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a:extLst>
                <a:ext uri="{FF2B5EF4-FFF2-40B4-BE49-F238E27FC236}">
                  <a16:creationId xmlns:a16="http://schemas.microsoft.com/office/drawing/2014/main" id="{65A481D2-56A1-6648-9F18-CB965962DDE3}"/>
                </a:ext>
              </a:extLst>
            </p:cNvPr>
            <p:cNvSpPr/>
            <p:nvPr/>
          </p:nvSpPr>
          <p:spPr>
            <a:xfrm>
              <a:off x="7940350" y="2354117"/>
              <a:ext cx="1624383" cy="141622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 name="Picture 70">
              <a:extLst>
                <a:ext uri="{FF2B5EF4-FFF2-40B4-BE49-F238E27FC236}">
                  <a16:creationId xmlns:a16="http://schemas.microsoft.com/office/drawing/2014/main" id="{953CBF21-0B78-714A-8652-83856DC84F2E}"/>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8015422" y="2316874"/>
              <a:ext cx="1480120" cy="1468991"/>
            </a:xfrm>
            <a:prstGeom prst="rect">
              <a:avLst/>
            </a:prstGeom>
          </p:spPr>
        </p:pic>
      </p:grpSp>
      <p:grpSp>
        <p:nvGrpSpPr>
          <p:cNvPr id="8" name="Account closed">
            <a:extLst>
              <a:ext uri="{FF2B5EF4-FFF2-40B4-BE49-F238E27FC236}">
                <a16:creationId xmlns:a16="http://schemas.microsoft.com/office/drawing/2014/main" id="{0ADD273F-97A8-1A47-9EB9-3FFE5BC20EE0}"/>
              </a:ext>
              <a:ext uri="{C183D7F6-B498-43B3-948B-1728B52AA6E4}">
                <adec:decorative xmlns:adec="http://schemas.microsoft.com/office/drawing/2017/decorative" val="1"/>
              </a:ext>
            </a:extLst>
          </p:cNvPr>
          <p:cNvGrpSpPr/>
          <p:nvPr/>
        </p:nvGrpSpPr>
        <p:grpSpPr>
          <a:xfrm>
            <a:off x="4388560" y="2293691"/>
            <a:ext cx="1624383" cy="3230294"/>
            <a:chOff x="4419901" y="2300711"/>
            <a:chExt cx="1624383" cy="3230294"/>
          </a:xfrm>
        </p:grpSpPr>
        <p:sp>
          <p:nvSpPr>
            <p:cNvPr id="75" name="Rectangle 74">
              <a:extLst>
                <a:ext uri="{FF2B5EF4-FFF2-40B4-BE49-F238E27FC236}">
                  <a16:creationId xmlns:a16="http://schemas.microsoft.com/office/drawing/2014/main" id="{39D5487C-F566-6A40-A2CA-5444A07A7AA1}"/>
                </a:ext>
              </a:extLst>
            </p:cNvPr>
            <p:cNvSpPr/>
            <p:nvPr/>
          </p:nvSpPr>
          <p:spPr>
            <a:xfrm>
              <a:off x="4419901" y="2349189"/>
              <a:ext cx="1624383" cy="141622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a:extLst>
                <a:ext uri="{FF2B5EF4-FFF2-40B4-BE49-F238E27FC236}">
                  <a16:creationId xmlns:a16="http://schemas.microsoft.com/office/drawing/2014/main" id="{FDD70269-AF2F-BB47-B263-E42D0B9980D1}"/>
                </a:ext>
                <a:ext uri="{C183D7F6-B498-43B3-948B-1728B52AA6E4}">
                  <adec:decorative xmlns:adec="http://schemas.microsoft.com/office/drawing/2017/decorative" val="1"/>
                </a:ext>
              </a:extLst>
            </p:cNvPr>
            <p:cNvPicPr>
              <a:picLocks noChangeAspect="1"/>
            </p:cNvPicPr>
            <p:nvPr/>
          </p:nvPicPr>
          <p:blipFill>
            <a:blip r:embed="rId5">
              <a:alphaModFix/>
            </a:blip>
            <a:stretch>
              <a:fillRect/>
            </a:stretch>
          </p:blipFill>
          <p:spPr>
            <a:xfrm>
              <a:off x="4490612" y="2300711"/>
              <a:ext cx="1491979" cy="1491979"/>
            </a:xfrm>
            <a:prstGeom prst="rect">
              <a:avLst/>
            </a:prstGeom>
          </p:spPr>
        </p:pic>
        <p:sp>
          <p:nvSpPr>
            <p:cNvPr id="73" name="TextBox 72">
              <a:extLst>
                <a:ext uri="{FF2B5EF4-FFF2-40B4-BE49-F238E27FC236}">
                  <a16:creationId xmlns:a16="http://schemas.microsoft.com/office/drawing/2014/main" id="{200FCABC-E1DB-1E44-BBAE-C34F745D9E84}"/>
                </a:ext>
              </a:extLst>
            </p:cNvPr>
            <p:cNvSpPr txBox="1"/>
            <p:nvPr/>
          </p:nvSpPr>
          <p:spPr>
            <a:xfrm>
              <a:off x="4477358" y="3850786"/>
              <a:ext cx="1498187" cy="965165"/>
            </a:xfrm>
            <a:prstGeom prst="rect">
              <a:avLst/>
            </a:prstGeom>
            <a:noFill/>
          </p:spPr>
          <p:txBody>
            <a:bodyPr wrap="square" rtlCol="0">
              <a:noAutofit/>
            </a:bodyPr>
            <a:lstStyle/>
            <a:p>
              <a:pPr>
                <a:spcBef>
                  <a:spcPts val="2000"/>
                </a:spcBef>
              </a:pPr>
              <a:r>
                <a:rPr lang="en-GB" sz="1500" b="1" dirty="0">
                  <a:solidFill>
                    <a:srgbClr val="363636"/>
                  </a:solidFill>
                  <a:latin typeface="Arial" panose="020B0604020202020204" pitchFamily="34" charset="0"/>
                  <a:ea typeface="Calibri" panose="020F0502020204030204" pitchFamily="34" charset="0"/>
                  <a:cs typeface="Arial" panose="020B0604020202020204" pitchFamily="34" charset="0"/>
                </a:rPr>
                <a:t>Your bank account will be closed.</a:t>
              </a:r>
            </a:p>
          </p:txBody>
        </p:sp>
        <p:sp>
          <p:nvSpPr>
            <p:cNvPr id="74" name="Rectangle 73">
              <a:extLst>
                <a:ext uri="{FF2B5EF4-FFF2-40B4-BE49-F238E27FC236}">
                  <a16:creationId xmlns:a16="http://schemas.microsoft.com/office/drawing/2014/main" id="{439E5274-8BC3-364B-84FD-55D4B2B4DC32}"/>
                </a:ext>
              </a:extLst>
            </p:cNvPr>
            <p:cNvSpPr/>
            <p:nvPr/>
          </p:nvSpPr>
          <p:spPr>
            <a:xfrm>
              <a:off x="4419901" y="2348879"/>
              <a:ext cx="1624383" cy="3182126"/>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Family">
            <a:extLst>
              <a:ext uri="{FF2B5EF4-FFF2-40B4-BE49-F238E27FC236}">
                <a16:creationId xmlns:a16="http://schemas.microsoft.com/office/drawing/2014/main" id="{B7E51967-8310-EA4D-9D56-B3B486A3E8BB}"/>
              </a:ext>
              <a:ext uri="{C183D7F6-B498-43B3-948B-1728B52AA6E4}">
                <adec:decorative xmlns:adec="http://schemas.microsoft.com/office/drawing/2017/decorative" val="1"/>
              </a:ext>
            </a:extLst>
          </p:cNvPr>
          <p:cNvGrpSpPr/>
          <p:nvPr/>
        </p:nvGrpSpPr>
        <p:grpSpPr>
          <a:xfrm>
            <a:off x="877542" y="2316096"/>
            <a:ext cx="1624383" cy="3214909"/>
            <a:chOff x="877542" y="2316096"/>
            <a:chExt cx="1624383" cy="3214909"/>
          </a:xfrm>
        </p:grpSpPr>
        <p:sp>
          <p:nvSpPr>
            <p:cNvPr id="78" name="Rectangle 77">
              <a:extLst>
                <a:ext uri="{FF2B5EF4-FFF2-40B4-BE49-F238E27FC236}">
                  <a16:creationId xmlns:a16="http://schemas.microsoft.com/office/drawing/2014/main" id="{044B92FB-FAB4-EE4C-80A9-1CEA82658E2B}"/>
                </a:ext>
              </a:extLst>
            </p:cNvPr>
            <p:cNvSpPr/>
            <p:nvPr/>
          </p:nvSpPr>
          <p:spPr>
            <a:xfrm>
              <a:off x="877542" y="2349189"/>
              <a:ext cx="1624383" cy="141622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TextBox 78">
              <a:extLst>
                <a:ext uri="{FF2B5EF4-FFF2-40B4-BE49-F238E27FC236}">
                  <a16:creationId xmlns:a16="http://schemas.microsoft.com/office/drawing/2014/main" id="{3760B2D8-9DAE-BE40-8B88-DF9E30DAAB81}"/>
                </a:ext>
              </a:extLst>
            </p:cNvPr>
            <p:cNvSpPr txBox="1"/>
            <p:nvPr/>
          </p:nvSpPr>
          <p:spPr>
            <a:xfrm>
              <a:off x="994011" y="3850786"/>
              <a:ext cx="1342863" cy="1532909"/>
            </a:xfrm>
            <a:prstGeom prst="rect">
              <a:avLst/>
            </a:prstGeom>
            <a:noFill/>
          </p:spPr>
          <p:txBody>
            <a:bodyPr wrap="square" rtlCol="0">
              <a:noAutofit/>
            </a:bodyPr>
            <a:lstStyle/>
            <a:p>
              <a:pPr>
                <a:spcBef>
                  <a:spcPts val="2000"/>
                </a:spcBef>
              </a:pPr>
              <a:r>
                <a:rPr lang="en-GB" sz="15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You could be putting yourself and your family at risk</a:t>
              </a:r>
            </a:p>
          </p:txBody>
        </p:sp>
        <p:sp>
          <p:nvSpPr>
            <p:cNvPr id="80" name="Rectangle 79">
              <a:extLst>
                <a:ext uri="{FF2B5EF4-FFF2-40B4-BE49-F238E27FC236}">
                  <a16:creationId xmlns:a16="http://schemas.microsoft.com/office/drawing/2014/main" id="{9284462B-370E-A746-A95C-39978E9EFFE2}"/>
                </a:ext>
              </a:extLst>
            </p:cNvPr>
            <p:cNvSpPr/>
            <p:nvPr/>
          </p:nvSpPr>
          <p:spPr>
            <a:xfrm>
              <a:off x="877542" y="2348879"/>
              <a:ext cx="1624383" cy="3182126"/>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1" name="Picture 80">
              <a:extLst>
                <a:ext uri="{FF2B5EF4-FFF2-40B4-BE49-F238E27FC236}">
                  <a16:creationId xmlns:a16="http://schemas.microsoft.com/office/drawing/2014/main" id="{4EE19136-139F-6E42-9C6F-636648AB6C14}"/>
                </a:ext>
                <a:ext uri="{C183D7F6-B498-43B3-948B-1728B52AA6E4}">
                  <adec:decorative xmlns:adec="http://schemas.microsoft.com/office/drawing/2017/decorative" val="1"/>
                </a:ext>
              </a:extLst>
            </p:cNvPr>
            <p:cNvPicPr>
              <a:picLocks noChangeAspect="1"/>
            </p:cNvPicPr>
            <p:nvPr/>
          </p:nvPicPr>
          <p:blipFill>
            <a:blip r:embed="rId6">
              <a:alphaModFix/>
            </a:blip>
            <a:stretch>
              <a:fillRect/>
            </a:stretch>
          </p:blipFill>
          <p:spPr>
            <a:xfrm>
              <a:off x="951740" y="2316096"/>
              <a:ext cx="1464543" cy="1453531"/>
            </a:xfrm>
            <a:prstGeom prst="rect">
              <a:avLst/>
            </a:prstGeom>
          </p:spPr>
        </p:pic>
      </p:grpSp>
      <p:grpSp>
        <p:nvGrpSpPr>
          <p:cNvPr id="82" name="Prison">
            <a:extLst>
              <a:ext uri="{FF2B5EF4-FFF2-40B4-BE49-F238E27FC236}">
                <a16:creationId xmlns:a16="http://schemas.microsoft.com/office/drawing/2014/main" id="{BF4A83DC-CF83-0A42-8103-D7B9C7178BE1}"/>
              </a:ext>
              <a:ext uri="{C183D7F6-B498-43B3-948B-1728B52AA6E4}">
                <adec:decorative xmlns:adec="http://schemas.microsoft.com/office/drawing/2017/decorative" val="1"/>
              </a:ext>
            </a:extLst>
          </p:cNvPr>
          <p:cNvGrpSpPr/>
          <p:nvPr/>
        </p:nvGrpSpPr>
        <p:grpSpPr>
          <a:xfrm>
            <a:off x="9683795" y="2306491"/>
            <a:ext cx="1630663" cy="3224514"/>
            <a:chOff x="9683795" y="2306491"/>
            <a:chExt cx="1630663" cy="3224514"/>
          </a:xfrm>
        </p:grpSpPr>
        <p:sp>
          <p:nvSpPr>
            <p:cNvPr id="83" name="TextBox 82">
              <a:extLst>
                <a:ext uri="{FF2B5EF4-FFF2-40B4-BE49-F238E27FC236}">
                  <a16:creationId xmlns:a16="http://schemas.microsoft.com/office/drawing/2014/main" id="{DC7A2D00-A03F-074A-A27A-D4AFC3E21A57}"/>
                </a:ext>
              </a:extLst>
            </p:cNvPr>
            <p:cNvSpPr txBox="1"/>
            <p:nvPr/>
          </p:nvSpPr>
          <p:spPr>
            <a:xfrm>
              <a:off x="9778271" y="3850786"/>
              <a:ext cx="1460715" cy="965165"/>
            </a:xfrm>
            <a:prstGeom prst="rect">
              <a:avLst/>
            </a:prstGeom>
            <a:noFill/>
          </p:spPr>
          <p:txBody>
            <a:bodyPr wrap="square" rtlCol="0">
              <a:noAutofit/>
            </a:bodyPr>
            <a:lstStyle/>
            <a:p>
              <a:pPr>
                <a:spcBef>
                  <a:spcPts val="2000"/>
                </a:spcBef>
              </a:pPr>
              <a:r>
                <a:rPr lang="en-GB" sz="1500" b="1" dirty="0">
                  <a:solidFill>
                    <a:srgbClr val="363636"/>
                  </a:solidFill>
                  <a:latin typeface="Arial" panose="020B0604020202020204" pitchFamily="34" charset="0"/>
                  <a:ea typeface="Calibri" panose="020F0502020204030204" pitchFamily="34" charset="0"/>
                  <a:cs typeface="Arial" panose="020B0604020202020204" pitchFamily="34" charset="0"/>
                </a:rPr>
                <a:t>It is a crime.</a:t>
              </a:r>
            </a:p>
          </p:txBody>
        </p:sp>
        <p:sp>
          <p:nvSpPr>
            <p:cNvPr id="84" name="Rectangle 83">
              <a:extLst>
                <a:ext uri="{FF2B5EF4-FFF2-40B4-BE49-F238E27FC236}">
                  <a16:creationId xmlns:a16="http://schemas.microsoft.com/office/drawing/2014/main" id="{F56AC80C-2E97-D841-BEE5-BB8FD9F69785}"/>
                </a:ext>
              </a:extLst>
            </p:cNvPr>
            <p:cNvSpPr/>
            <p:nvPr/>
          </p:nvSpPr>
          <p:spPr>
            <a:xfrm>
              <a:off x="9683795" y="2348879"/>
              <a:ext cx="1624383" cy="3182126"/>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5" name="Picture 84" descr="Logo&#10;&#10;Description automatically generated">
              <a:extLst>
                <a:ext uri="{FF2B5EF4-FFF2-40B4-BE49-F238E27FC236}">
                  <a16:creationId xmlns:a16="http://schemas.microsoft.com/office/drawing/2014/main" id="{2F82C7CA-A4D0-2B46-A8B3-BDB09B74B5E7}"/>
                </a:ext>
              </a:extLst>
            </p:cNvPr>
            <p:cNvPicPr>
              <a:picLocks noChangeAspect="1"/>
            </p:cNvPicPr>
            <p:nvPr/>
          </p:nvPicPr>
          <p:blipFill>
            <a:blip r:embed="rId4"/>
            <a:stretch>
              <a:fillRect/>
            </a:stretch>
          </p:blipFill>
          <p:spPr>
            <a:xfrm>
              <a:off x="9758866" y="2316874"/>
              <a:ext cx="1480120" cy="1468991"/>
            </a:xfrm>
            <a:prstGeom prst="rect">
              <a:avLst/>
            </a:prstGeom>
          </p:spPr>
        </p:pic>
        <p:sp>
          <p:nvSpPr>
            <p:cNvPr id="86" name="Rectangle 85">
              <a:extLst>
                <a:ext uri="{FF2B5EF4-FFF2-40B4-BE49-F238E27FC236}">
                  <a16:creationId xmlns:a16="http://schemas.microsoft.com/office/drawing/2014/main" id="{C647949E-6177-D641-85CF-04FF0E2D5992}"/>
                </a:ext>
              </a:extLst>
            </p:cNvPr>
            <p:cNvSpPr/>
            <p:nvPr/>
          </p:nvSpPr>
          <p:spPr>
            <a:xfrm>
              <a:off x="9690075" y="2354117"/>
              <a:ext cx="1624383" cy="1416224"/>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7" name="Picture 86">
              <a:extLst>
                <a:ext uri="{FF2B5EF4-FFF2-40B4-BE49-F238E27FC236}">
                  <a16:creationId xmlns:a16="http://schemas.microsoft.com/office/drawing/2014/main" id="{923FBBEB-5E43-4D4C-89BC-31EF00787415}"/>
                </a:ext>
                <a:ext uri="{C183D7F6-B498-43B3-948B-1728B52AA6E4}">
                  <adec:decorative xmlns:adec="http://schemas.microsoft.com/office/drawing/2017/decorative" val="1"/>
                </a:ext>
              </a:extLst>
            </p:cNvPr>
            <p:cNvPicPr>
              <a:picLocks noChangeAspect="1"/>
            </p:cNvPicPr>
            <p:nvPr/>
          </p:nvPicPr>
          <p:blipFill>
            <a:blip r:embed="rId7">
              <a:alphaModFix/>
            </a:blip>
            <a:stretch>
              <a:fillRect/>
            </a:stretch>
          </p:blipFill>
          <p:spPr>
            <a:xfrm>
              <a:off x="9760140" y="2306491"/>
              <a:ext cx="1480120" cy="1480120"/>
            </a:xfrm>
            <a:prstGeom prst="rect">
              <a:avLst/>
            </a:prstGeom>
          </p:spPr>
        </p:pic>
      </p:grpSp>
    </p:spTree>
    <p:extLst>
      <p:ext uri="{BB962C8B-B14F-4D97-AF65-F5344CB8AC3E}">
        <p14:creationId xmlns:p14="http://schemas.microsoft.com/office/powerpoint/2010/main" val="1503713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5926</TotalTime>
  <Words>701</Words>
  <Application>Microsoft Office PowerPoint</Application>
  <PresentationFormat>Widescreen</PresentationFormat>
  <Paragraphs>55</Paragraphs>
  <Slides>11</Slides>
  <Notes>0</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11</vt:i4>
      </vt:variant>
    </vt:vector>
  </HeadingPairs>
  <TitlesOfParts>
    <vt:vector size="17" baseType="lpstr">
      <vt:lpstr>Arial</vt:lpstr>
      <vt:lpstr>Arial Black</vt:lpstr>
      <vt:lpstr>Calibri</vt:lpstr>
      <vt:lpstr>Office Theme</vt:lpstr>
      <vt:lpstr>Custom Design</vt:lpstr>
      <vt:lpstr>1_Custom Design</vt:lpstr>
      <vt:lpstr>Money Mules Assembly</vt:lpstr>
      <vt:lpstr>What is a Money Mule?</vt:lpstr>
      <vt:lpstr>Slide 3</vt:lpstr>
      <vt:lpstr>Slide 4</vt:lpstr>
      <vt:lpstr>Slide 5</vt:lpstr>
      <vt:lpstr>Slide 6</vt:lpstr>
      <vt:lpstr>Slide 7</vt:lpstr>
      <vt:lpstr>Slide 8</vt:lpstr>
      <vt:lpstr>Slide 9</vt:lpstr>
      <vt:lpstr>Slide 10</vt:lpstr>
      <vt:lpstr>Final slide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Phil Bird</cp:lastModifiedBy>
  <cp:revision>654</cp:revision>
  <dcterms:created xsi:type="dcterms:W3CDTF">2021-01-11T17:47:06Z</dcterms:created>
  <dcterms:modified xsi:type="dcterms:W3CDTF">2024-11-04T16:10:57Z</dcterms:modified>
</cp:coreProperties>
</file>