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4"/>
    <p:sldMasterId id="2147483659" r:id="rId5"/>
    <p:sldMasterId id="2147483671" r:id="rId6"/>
  </p:sldMasterIdLst>
  <p:notesMasterIdLst>
    <p:notesMasterId r:id="rId49"/>
  </p:notesMasterIdLst>
  <p:sldIdLst>
    <p:sldId id="256" r:id="rId7"/>
    <p:sldId id="257" r:id="rId8"/>
    <p:sldId id="258" r:id="rId9"/>
    <p:sldId id="259" r:id="rId10"/>
    <p:sldId id="260" r:id="rId11"/>
    <p:sldId id="261" r:id="rId12"/>
    <p:sldId id="262" r:id="rId13"/>
    <p:sldId id="263" r:id="rId14"/>
    <p:sldId id="264" r:id="rId15"/>
    <p:sldId id="292" r:id="rId16"/>
    <p:sldId id="293" r:id="rId17"/>
    <p:sldId id="265" r:id="rId18"/>
    <p:sldId id="266" r:id="rId19"/>
    <p:sldId id="267" r:id="rId20"/>
    <p:sldId id="268" r:id="rId21"/>
    <p:sldId id="269" r:id="rId22"/>
    <p:sldId id="270" r:id="rId23"/>
    <p:sldId id="271" r:id="rId24"/>
    <p:sldId id="272" r:id="rId25"/>
    <p:sldId id="294" r:id="rId26"/>
    <p:sldId id="273" r:id="rId27"/>
    <p:sldId id="274" r:id="rId28"/>
    <p:sldId id="275" r:id="rId29"/>
    <p:sldId id="276" r:id="rId30"/>
    <p:sldId id="277" r:id="rId31"/>
    <p:sldId id="301" r:id="rId32"/>
    <p:sldId id="278" r:id="rId33"/>
    <p:sldId id="279" r:id="rId34"/>
    <p:sldId id="280" r:id="rId35"/>
    <p:sldId id="281" r:id="rId36"/>
    <p:sldId id="300" r:id="rId37"/>
    <p:sldId id="282" r:id="rId38"/>
    <p:sldId id="284" r:id="rId39"/>
    <p:sldId id="287" r:id="rId40"/>
    <p:sldId id="288" r:id="rId41"/>
    <p:sldId id="290" r:id="rId42"/>
    <p:sldId id="295" r:id="rId43"/>
    <p:sldId id="297" r:id="rId44"/>
    <p:sldId id="299" r:id="rId45"/>
    <p:sldId id="298" r:id="rId46"/>
    <p:sldId id="296" r:id="rId47"/>
    <p:sldId id="291" r:id="rId48"/>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42">
          <p15:clr>
            <a:srgbClr val="A4A3A4"/>
          </p15:clr>
        </p15:guide>
        <p15:guide id="2" pos="756" userDrawn="1">
          <p15:clr>
            <a:srgbClr val="A4A3A4"/>
          </p15:clr>
        </p15:guide>
        <p15:guide id="3" pos="4044">
          <p15:clr>
            <a:srgbClr val="A4A3A4"/>
          </p15:clr>
        </p15:guide>
        <p15:guide id="4" pos="6924">
          <p15:clr>
            <a:srgbClr val="A4A3A4"/>
          </p15:clr>
        </p15:guide>
        <p15:guide id="5" orient="horz" pos="777" userDrawn="1">
          <p15:clr>
            <a:srgbClr val="A4A3A4"/>
          </p15:clr>
        </p15:guide>
        <p15:guide id="6" orient="horz" pos="164">
          <p15:clr>
            <a:srgbClr val="A4A3A4"/>
          </p15:clr>
        </p15:guide>
        <p15:guide id="7" orient="horz" pos="3612">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0" roundtripDataSignature="AMtx7mhxLuatd0E8CJC/v8PDbOzjKLyD0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BF8A90F-0401-0147-7297-98AE5C18547C}" name="Phil Bird" initials="PB" userId="S::Phil@familyandeducation.co.uk::f0812916-dbf2-483e-b7c8-d0de0debe7c3" providerId="AD"/>
  <p188:author id="{B799E970-6A53-DDB3-9FA0-9C4EC30EA4A5}" name="Sarah Sinden" initials="SS" userId="S::sarah.sinden@ukfinance.org.uk::73372cf1-a99c-4830-ac63-54dc8d3bb0e7" providerId="AD"/>
  <p188:author id="{E6497E8B-1F93-BAC3-99CE-1B8335CFE1AE}" name="Sara Maslin" initials="SM" userId="982d4e009d589f26" providerId="Windows Live"/>
  <p188:author id="{B6B453C9-3DBD-4370-BB6C-B110C9969DB9}" name="Giles Mason" initials="GM" userId="S::giles.mason@ukfinance.org.uk::beb48385-d70d-47d8-9bce-16786748eb9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9E0"/>
    <a:srgbClr val="FFFFE0"/>
    <a:srgbClr val="FFE785"/>
    <a:srgbClr val="B1B1B1"/>
    <a:srgbClr val="3BBDE1"/>
    <a:srgbClr val="DF2129"/>
    <a:srgbClr val="39A935"/>
    <a:srgbClr val="941B80"/>
    <a:srgbClr val="363636"/>
    <a:srgbClr val="C7C4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48E3AFC-659D-4B40-8C24-9CE90D935E39}">
  <a:tblStyle styleId="{B48E3AFC-659D-4B40-8C24-9CE90D935E39}"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17"/>
    <p:restoredTop sz="85510" autoAdjust="0"/>
  </p:normalViewPr>
  <p:slideViewPr>
    <p:cSldViewPr snapToGrid="0">
      <p:cViewPr varScale="1">
        <p:scale>
          <a:sx n="104" d="100"/>
          <a:sy n="104" d="100"/>
        </p:scale>
        <p:origin x="1480" y="200"/>
      </p:cViewPr>
      <p:guideLst>
        <p:guide orient="horz" pos="142"/>
        <p:guide pos="756"/>
        <p:guide pos="4044"/>
        <p:guide pos="6924"/>
        <p:guide orient="horz" pos="777"/>
        <p:guide orient="horz" pos="164"/>
        <p:guide orient="horz" pos="361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customschemas.google.com/relationships/presentationmetadata" Target="metadata"/><Relationship Id="rId55"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8" Type="http://schemas.openxmlformats.org/officeDocument/2006/relationships/slide" Target="slides/slide2.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4" name="Google Shape;22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800">
              <a:latin typeface="Arial"/>
              <a:ea typeface="Arial"/>
              <a:cs typeface="Arial"/>
              <a:sym typeface="Arial"/>
            </a:endParaRPr>
          </a:p>
          <a:p>
            <a:pPr marL="0" lvl="0" indent="0" algn="l" rtl="0">
              <a:spcBef>
                <a:spcPts val="0"/>
              </a:spcBef>
              <a:spcAft>
                <a:spcPts val="0"/>
              </a:spcAft>
              <a:buClr>
                <a:srgbClr val="FF0000"/>
              </a:buClr>
              <a:buSzPts val="1800"/>
              <a:buFont typeface="Arial"/>
              <a:buNone/>
            </a:pPr>
            <a:r>
              <a:rPr lang="en-GB" sz="1800" u="sng">
                <a:solidFill>
                  <a:srgbClr val="FF0000"/>
                </a:solidFill>
                <a:latin typeface="Arial"/>
                <a:ea typeface="Arial"/>
                <a:cs typeface="Arial"/>
                <a:sym typeface="Arial"/>
              </a:rPr>
              <a:t>Keyword</a:t>
            </a:r>
            <a:r>
              <a:rPr lang="en-GB" sz="1800">
                <a:solidFill>
                  <a:srgbClr val="FF0000"/>
                </a:solidFill>
                <a:latin typeface="Arial"/>
                <a:ea typeface="Arial"/>
                <a:cs typeface="Arial"/>
                <a:sym typeface="Arial"/>
              </a:rPr>
              <a:t>: Cryptocurrency is a digital currency, which is an alternative form of payment.</a:t>
            </a:r>
            <a:endParaRPr sz="1800">
              <a:latin typeface="Calibri"/>
              <a:ea typeface="Calibri"/>
              <a:cs typeface="Calibri"/>
              <a:sym typeface="Calibri"/>
            </a:endParaRPr>
          </a:p>
          <a:p>
            <a:pPr marL="0" lvl="0" indent="0" algn="l" rtl="0">
              <a:spcBef>
                <a:spcPts val="0"/>
              </a:spcBef>
              <a:spcAft>
                <a:spcPts val="0"/>
              </a:spcAft>
              <a:buNone/>
            </a:pPr>
            <a:endParaRPr/>
          </a:p>
        </p:txBody>
      </p:sp>
      <p:sp>
        <p:nvSpPr>
          <p:cNvPr id="303" name="Google Shape;30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extLst>
      <p:ext uri="{BB962C8B-B14F-4D97-AF65-F5344CB8AC3E}">
        <p14:creationId xmlns:p14="http://schemas.microsoft.com/office/powerpoint/2010/main" val="3546951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800">
              <a:latin typeface="Arial"/>
              <a:ea typeface="Arial"/>
              <a:cs typeface="Arial"/>
              <a:sym typeface="Arial"/>
            </a:endParaRPr>
          </a:p>
          <a:p>
            <a:pPr marL="0" lvl="0" indent="0" algn="l" rtl="0">
              <a:spcBef>
                <a:spcPts val="0"/>
              </a:spcBef>
              <a:spcAft>
                <a:spcPts val="0"/>
              </a:spcAft>
              <a:buClr>
                <a:srgbClr val="FF0000"/>
              </a:buClr>
              <a:buSzPts val="1800"/>
              <a:buFont typeface="Arial"/>
              <a:buNone/>
            </a:pPr>
            <a:r>
              <a:rPr lang="en-GB" sz="1800" u="sng">
                <a:solidFill>
                  <a:srgbClr val="FF0000"/>
                </a:solidFill>
                <a:latin typeface="Arial"/>
                <a:ea typeface="Arial"/>
                <a:cs typeface="Arial"/>
                <a:sym typeface="Arial"/>
              </a:rPr>
              <a:t>Keyword</a:t>
            </a:r>
            <a:r>
              <a:rPr lang="en-GB" sz="1800">
                <a:solidFill>
                  <a:srgbClr val="FF0000"/>
                </a:solidFill>
                <a:latin typeface="Arial"/>
                <a:ea typeface="Arial"/>
                <a:cs typeface="Arial"/>
                <a:sym typeface="Arial"/>
              </a:rPr>
              <a:t>: Cryptocurrency is a digital currency, which is an alternative form of payment.</a:t>
            </a:r>
            <a:endParaRPr sz="1800">
              <a:latin typeface="Calibri"/>
              <a:ea typeface="Calibri"/>
              <a:cs typeface="Calibri"/>
              <a:sym typeface="Calibri"/>
            </a:endParaRPr>
          </a:p>
          <a:p>
            <a:pPr marL="0" lvl="0" indent="0" algn="l" rtl="0">
              <a:spcBef>
                <a:spcPts val="0"/>
              </a:spcBef>
              <a:spcAft>
                <a:spcPts val="0"/>
              </a:spcAft>
              <a:buNone/>
            </a:pPr>
            <a:endParaRPr/>
          </a:p>
        </p:txBody>
      </p:sp>
      <p:sp>
        <p:nvSpPr>
          <p:cNvPr id="303" name="Google Shape;30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22488765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4" name="Google Shape;314;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u="sng" dirty="0">
                <a:latin typeface="Arial"/>
                <a:ea typeface="Arial"/>
                <a:cs typeface="Arial"/>
                <a:sym typeface="Arial"/>
              </a:rPr>
              <a:t>Questions</a:t>
            </a:r>
            <a:r>
              <a:rPr lang="en-GB" sz="1800" u="sng" dirty="0">
                <a:latin typeface="Calibri"/>
                <a:ea typeface="Calibri"/>
                <a:cs typeface="Calibri"/>
                <a:sym typeface="Calibri"/>
              </a:rPr>
              <a:t>:</a:t>
            </a:r>
            <a:r>
              <a:rPr lang="en-GB" sz="1800" u="none" dirty="0">
                <a:latin typeface="Calibri"/>
                <a:ea typeface="Calibri"/>
                <a:cs typeface="Calibri"/>
                <a:sym typeface="Calibri"/>
              </a:rPr>
              <a:t> </a:t>
            </a:r>
            <a:r>
              <a:rPr lang="en-GB" sz="1800" dirty="0">
                <a:latin typeface="Arial"/>
                <a:ea typeface="Arial"/>
                <a:cs typeface="Arial"/>
                <a:sym typeface="Arial"/>
              </a:rPr>
              <a:t>At this point in the lesson, you could pause for children to write any questions they may have, or write No Question. </a:t>
            </a:r>
            <a:endParaRPr sz="1800" dirty="0">
              <a:latin typeface="Calibri"/>
              <a:ea typeface="Calibri"/>
              <a:cs typeface="Calibri"/>
              <a:sym typeface="Calibri"/>
            </a:endParaRPr>
          </a:p>
        </p:txBody>
      </p:sp>
      <p:sp>
        <p:nvSpPr>
          <p:cNvPr id="315" name="Google Shape;315;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2" name="Google Shape;32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2" name="Google Shape;332;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3" name="Google Shape;333;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3" name="Google Shape;343;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50" name="Google Shape;35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7" name="Google Shape;357;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4" name="Google Shape;364;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71" name="Google Shape;37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1">
                <a:latin typeface="Arial"/>
                <a:ea typeface="Arial"/>
                <a:cs typeface="Arial"/>
                <a:sym typeface="Arial"/>
              </a:rPr>
              <a:t>Curriculum links: PHSE</a:t>
            </a:r>
            <a:r>
              <a:rPr lang="en-GB" sz="1800" b="1">
                <a:latin typeface="Calibri"/>
                <a:ea typeface="Calibri"/>
                <a:cs typeface="Calibri"/>
                <a:sym typeface="Calibri"/>
              </a:rPr>
              <a:t>, </a:t>
            </a:r>
            <a:r>
              <a:rPr lang="en-GB" sz="1800" b="1">
                <a:latin typeface="Arial"/>
                <a:ea typeface="Arial"/>
                <a:cs typeface="Arial"/>
                <a:sym typeface="Arial"/>
              </a:rPr>
              <a:t>English</a:t>
            </a:r>
            <a:r>
              <a:rPr lang="en-GB" sz="1800" b="1">
                <a:latin typeface="Calibri"/>
                <a:ea typeface="Calibri"/>
                <a:cs typeface="Calibri"/>
                <a:sym typeface="Calibri"/>
              </a:rPr>
              <a:t>, </a:t>
            </a:r>
            <a:r>
              <a:rPr lang="en-GB" sz="1800" b="1">
                <a:latin typeface="Arial"/>
                <a:ea typeface="Arial"/>
                <a:cs typeface="Arial"/>
                <a:sym typeface="Arial"/>
              </a:rPr>
              <a:t>Drama.</a:t>
            </a:r>
            <a:endParaRPr sz="1800" b="1">
              <a:latin typeface="Calibri"/>
              <a:ea typeface="Calibri"/>
              <a:cs typeface="Calibri"/>
              <a:sym typeface="Calibri"/>
            </a:endParaRPr>
          </a:p>
          <a:p>
            <a:pPr marL="0" lvl="0" indent="0" algn="l" rtl="0">
              <a:spcBef>
                <a:spcPts val="0"/>
              </a:spcBef>
              <a:spcAft>
                <a:spcPts val="0"/>
              </a:spcAft>
              <a:buNone/>
            </a:pPr>
            <a:r>
              <a:rPr lang="en-GB" sz="1800" b="1" u="sng">
                <a:latin typeface="Arial"/>
                <a:ea typeface="Arial"/>
                <a:cs typeface="Arial"/>
                <a:sym typeface="Arial"/>
              </a:rPr>
              <a:t>Questions throughout lesson</a:t>
            </a:r>
            <a:r>
              <a:rPr lang="en-GB" sz="1800">
                <a:latin typeface="Arial"/>
                <a:ea typeface="Arial"/>
                <a:cs typeface="Arial"/>
                <a:sym typeface="Arial"/>
              </a:rPr>
              <a:t>. We recommend that the teacher invites students to write down any questions they have anonymously at any time, and collect them using an anonymous question box or envelope, which should be accessible both in and after every lesson. To ensure that students do not feel self-conscious about being seen to be writing a question, they can ask all students to write something: either a question or ‘No Question’ if taking anonymous questions during the lesson.</a:t>
            </a:r>
            <a:r>
              <a:rPr lang="en-GB" sz="1800">
                <a:solidFill>
                  <a:srgbClr val="00B050"/>
                </a:solidFill>
                <a:latin typeface="Arial"/>
                <a:ea typeface="Arial"/>
                <a:cs typeface="Arial"/>
                <a:sym typeface="Arial"/>
              </a:rPr>
              <a:t>  </a:t>
            </a:r>
            <a:endParaRPr sz="1800">
              <a:latin typeface="Calibri"/>
              <a:ea typeface="Calibri"/>
              <a:cs typeface="Calibri"/>
              <a:sym typeface="Calibri"/>
            </a:endParaRPr>
          </a:p>
          <a:p>
            <a:pPr marL="0" lvl="0" indent="0" algn="l" rtl="0">
              <a:spcBef>
                <a:spcPts val="0"/>
              </a:spcBef>
              <a:spcAft>
                <a:spcPts val="0"/>
              </a:spcAft>
              <a:buNone/>
            </a:pPr>
            <a:r>
              <a:rPr lang="en-GB" b="1" u="sng"/>
              <a:t>Key words</a:t>
            </a:r>
            <a:r>
              <a:rPr lang="en-GB"/>
              <a:t>: </a:t>
            </a:r>
            <a:r>
              <a:rPr lang="en-GB" sz="1100">
                <a:solidFill>
                  <a:srgbClr val="0000FF"/>
                </a:solidFill>
                <a:latin typeface="Aptos"/>
                <a:ea typeface="Aptos"/>
                <a:cs typeface="Aptos"/>
                <a:sym typeface="Aptos"/>
              </a:rPr>
              <a:t>fraud, scam, victim, consequences, money laundering, financial exploitation, money mule, debt, cryptocurrency</a:t>
            </a:r>
            <a:endParaRPr/>
          </a:p>
        </p:txBody>
      </p:sp>
      <p:sp>
        <p:nvSpPr>
          <p:cNvPr id="239" name="Google Shape;23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1" name="Google Shape;37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6856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u="sng">
                <a:solidFill>
                  <a:srgbClr val="000000"/>
                </a:solidFill>
                <a:latin typeface="Arial"/>
                <a:ea typeface="Arial"/>
                <a:cs typeface="Arial"/>
                <a:sym typeface="Arial"/>
              </a:rPr>
              <a:t>CLASSROOM DISCUSSION</a:t>
            </a:r>
            <a:r>
              <a:rPr lang="en-GB" sz="1800">
                <a:solidFill>
                  <a:schemeClr val="dk1"/>
                </a:solidFill>
                <a:latin typeface="Calibri"/>
                <a:ea typeface="Calibri"/>
                <a:cs typeface="Calibri"/>
                <a:sym typeface="Calibri"/>
              </a:rPr>
              <a:t>: </a:t>
            </a:r>
            <a:r>
              <a:rPr lang="en-GB" sz="1800">
                <a:solidFill>
                  <a:srgbClr val="000000"/>
                </a:solidFill>
                <a:latin typeface="Arial"/>
                <a:ea typeface="Arial"/>
                <a:cs typeface="Arial"/>
                <a:sym typeface="Arial"/>
              </a:rPr>
              <a:t>The teacher can give time for the children to process this information, and to ask any questions.</a:t>
            </a:r>
            <a:endParaRPr sz="1800">
              <a:latin typeface="Calibri"/>
              <a:ea typeface="Calibri"/>
              <a:cs typeface="Calibri"/>
              <a:sym typeface="Calibri"/>
            </a:endParaRPr>
          </a:p>
          <a:p>
            <a:pPr marL="0" lvl="0" indent="0" algn="l" rtl="0">
              <a:spcBef>
                <a:spcPts val="0"/>
              </a:spcBef>
              <a:spcAft>
                <a:spcPts val="0"/>
              </a:spcAft>
              <a:buNone/>
            </a:pPr>
            <a:r>
              <a:rPr lang="en-GB" sz="1800" u="sng">
                <a:latin typeface="Arial"/>
                <a:ea typeface="Arial"/>
                <a:cs typeface="Arial"/>
                <a:sym typeface="Arial"/>
              </a:rPr>
              <a:t>Questions: </a:t>
            </a:r>
            <a:r>
              <a:rPr lang="en-GB" sz="1800">
                <a:latin typeface="Arial"/>
                <a:ea typeface="Arial"/>
                <a:cs typeface="Arial"/>
                <a:sym typeface="Arial"/>
              </a:rPr>
              <a:t>At this point in the lesson, you could pause for children to write any questions they may have, or write No Question. </a:t>
            </a:r>
            <a:endParaRPr sz="1800">
              <a:latin typeface="Calibri"/>
              <a:ea typeface="Calibri"/>
              <a:cs typeface="Calibri"/>
              <a:sym typeface="Calibri"/>
            </a:endParaRPr>
          </a:p>
        </p:txBody>
      </p:sp>
      <p:sp>
        <p:nvSpPr>
          <p:cNvPr id="395" name="Google Shape;395;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2" name="Google Shape;40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You may wish to play this optional short video, if you decide it is suitable for your students</a:t>
            </a:r>
          </a:p>
          <a:p>
            <a:pPr marL="0" lvl="0" indent="0" algn="l" rtl="0">
              <a:spcBef>
                <a:spcPts val="0"/>
              </a:spcBef>
              <a:spcAft>
                <a:spcPts val="0"/>
              </a:spcAft>
              <a:buNone/>
            </a:pPr>
            <a:r>
              <a:rPr lang="en-GB" dirty="0"/>
              <a:t>The link to the video is: https://www.dontbefooled.org.uk/what-is-a-money-mule/</a:t>
            </a:r>
          </a:p>
        </p:txBody>
      </p:sp>
      <p:sp>
        <p:nvSpPr>
          <p:cNvPr id="439" name="Google Shape;43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6" name="Google Shape;446;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4" name="Google Shape;464;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CLASSROOM ACTIVITY: Either in pairs or small groups, ask the students to analyse the examples, looking for clues that they are not safe. Students can suggest ideas to avoid being scammed.</a:t>
            </a:r>
            <a:endParaRPr/>
          </a:p>
        </p:txBody>
      </p:sp>
      <p:sp>
        <p:nvSpPr>
          <p:cNvPr id="465" name="Google Shape;465;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4" name="Google Shape;464;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CLASSROOM ACTIVITY: Either in pairs or small groups, ask the students to analyse the examples, looking for clues that they are not safe. Students can suggest ideas to avoid being scammed.</a:t>
            </a:r>
            <a:endParaRPr/>
          </a:p>
        </p:txBody>
      </p:sp>
      <p:sp>
        <p:nvSpPr>
          <p:cNvPr id="465" name="Google Shape;465;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extLst>
      <p:ext uri="{BB962C8B-B14F-4D97-AF65-F5344CB8AC3E}">
        <p14:creationId xmlns:p14="http://schemas.microsoft.com/office/powerpoint/2010/main" val="19555483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a:latin typeface="Arial"/>
                <a:ea typeface="Arial"/>
                <a:cs typeface="Arial"/>
                <a:sym typeface="Arial"/>
              </a:rPr>
              <a:t>CLASSROOM ACTIVITY</a:t>
            </a:r>
            <a:r>
              <a:rPr lang="en-GB" sz="1800">
                <a:solidFill>
                  <a:schemeClr val="dk1"/>
                </a:solidFill>
                <a:latin typeface="Calibri"/>
                <a:ea typeface="Calibri"/>
                <a:cs typeface="Calibri"/>
                <a:sym typeface="Calibri"/>
              </a:rPr>
              <a:t>: </a:t>
            </a:r>
            <a:r>
              <a:rPr lang="en-GB" sz="1800">
                <a:solidFill>
                  <a:srgbClr val="FF0000"/>
                </a:solidFill>
                <a:latin typeface="Arial"/>
                <a:ea typeface="Arial"/>
                <a:cs typeface="Arial"/>
                <a:sym typeface="Arial"/>
              </a:rPr>
              <a:t>Criminals</a:t>
            </a:r>
            <a:r>
              <a:rPr lang="en-GB" sz="1800">
                <a:latin typeface="Arial"/>
                <a:ea typeface="Arial"/>
                <a:cs typeface="Arial"/>
                <a:sym typeface="Arial"/>
              </a:rPr>
              <a:t> will often recruit by email targeting. Distribute the sample email (the printable version is part of the PDF Teacher Notes).</a:t>
            </a:r>
            <a:r>
              <a:rPr lang="en-GB" sz="1800">
                <a:latin typeface="Calibri"/>
                <a:ea typeface="Calibri"/>
                <a:cs typeface="Calibri"/>
                <a:sym typeface="Calibri"/>
              </a:rPr>
              <a:t> </a:t>
            </a:r>
            <a:r>
              <a:rPr lang="en-GB" sz="1800">
                <a:latin typeface="Arial"/>
                <a:ea typeface="Arial"/>
                <a:cs typeface="Arial"/>
                <a:sym typeface="Arial"/>
              </a:rPr>
              <a:t>Either in pairs or small groups, ask the students to spot tell-tale signs of lack of authenticity from a bona fide company.</a:t>
            </a:r>
            <a:r>
              <a:rPr lang="en-GB" sz="1800">
                <a:latin typeface="Calibri"/>
                <a:ea typeface="Calibri"/>
                <a:cs typeface="Calibri"/>
                <a:sym typeface="Calibri"/>
              </a:rPr>
              <a:t> </a:t>
            </a:r>
            <a:r>
              <a:rPr lang="en-GB" sz="1800">
                <a:latin typeface="Arial"/>
                <a:ea typeface="Arial"/>
                <a:cs typeface="Arial"/>
                <a:sym typeface="Arial"/>
              </a:rPr>
              <a:t>At the end of the activity, display the email, highlighting the tell-tale signs.</a:t>
            </a:r>
            <a:endParaRPr sz="1800">
              <a:latin typeface="Calibri"/>
              <a:ea typeface="Calibri"/>
              <a:cs typeface="Calibri"/>
              <a:sym typeface="Calibri"/>
            </a:endParaRPr>
          </a:p>
          <a:p>
            <a:pPr marL="0" lvl="0" indent="0" algn="l" rtl="0">
              <a:spcBef>
                <a:spcPts val="0"/>
              </a:spcBef>
              <a:spcAft>
                <a:spcPts val="0"/>
              </a:spcAft>
              <a:buNone/>
            </a:pPr>
            <a:r>
              <a:rPr lang="en-GB" sz="1800">
                <a:latin typeface="Arial"/>
                <a:ea typeface="Arial"/>
                <a:cs typeface="Arial"/>
                <a:sym typeface="Arial"/>
              </a:rPr>
              <a:t>CLASSROOM DISCUSSION</a:t>
            </a:r>
            <a:endParaRPr sz="1800">
              <a:latin typeface="Calibri"/>
              <a:ea typeface="Calibri"/>
              <a:cs typeface="Calibri"/>
              <a:sym typeface="Calibri"/>
            </a:endParaRPr>
          </a:p>
          <a:p>
            <a:pPr marL="0" lvl="0" indent="0" algn="l" rtl="0">
              <a:lnSpc>
                <a:spcPct val="107000"/>
              </a:lnSpc>
              <a:spcBef>
                <a:spcPts val="0"/>
              </a:spcBef>
              <a:spcAft>
                <a:spcPts val="0"/>
              </a:spcAft>
              <a:buNone/>
            </a:pPr>
            <a:r>
              <a:rPr lang="en-GB" sz="1800">
                <a:latin typeface="Arial"/>
                <a:ea typeface="Arial"/>
                <a:cs typeface="Arial"/>
                <a:sym typeface="Arial"/>
              </a:rPr>
              <a:t>During discussion and feedback, teachers will want to ensure the following points have been identified:</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The email is addressed to George’s (misspelled) email address, not his name </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There are spelling and grammar mistakes throughout</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He is being offered a job he hasn’t applied for </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The job title and description of the role is very unclear </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No qualifications or expertise are required for this job </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Time pressure is used to encourage the respondent to act quickly </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The company logo is of a very poor quality – it doesn’t look official </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Use of rhetorical questions and other persuasive devices </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Use of ‘shouty’ capital letters in words. </a:t>
            </a:r>
            <a:endParaRPr sz="1800">
              <a:latin typeface="Calibri"/>
              <a:ea typeface="Calibri"/>
              <a:cs typeface="Calibri"/>
              <a:sym typeface="Calibri"/>
            </a:endParaRPr>
          </a:p>
          <a:p>
            <a:pPr marL="0" lvl="0" indent="0" algn="l" rtl="0">
              <a:lnSpc>
                <a:spcPct val="107000"/>
              </a:lnSpc>
              <a:spcBef>
                <a:spcPts val="800"/>
              </a:spcBef>
              <a:spcAft>
                <a:spcPts val="0"/>
              </a:spcAft>
              <a:buNone/>
            </a:pPr>
            <a:r>
              <a:rPr lang="en-GB" sz="1800">
                <a:latin typeface="Arial"/>
                <a:ea typeface="Arial"/>
                <a:cs typeface="Arial"/>
                <a:sym typeface="Arial"/>
              </a:rPr>
              <a:t>• Have made ‘what you can earn’ in bold to draw attention </a:t>
            </a:r>
            <a:endParaRPr sz="1800">
              <a:latin typeface="Calibri"/>
              <a:ea typeface="Calibri"/>
              <a:cs typeface="Calibri"/>
              <a:sym typeface="Calibri"/>
            </a:endParaRPr>
          </a:p>
          <a:p>
            <a:pPr marL="0" lvl="0" indent="0" algn="l" rtl="0">
              <a:spcBef>
                <a:spcPts val="800"/>
              </a:spcBef>
              <a:spcAft>
                <a:spcPts val="0"/>
              </a:spcAft>
              <a:buNone/>
            </a:pPr>
            <a:r>
              <a:rPr lang="en-GB" sz="1800" u="sng">
                <a:latin typeface="Arial"/>
                <a:ea typeface="Arial"/>
                <a:cs typeface="Arial"/>
                <a:sym typeface="Arial"/>
              </a:rPr>
              <a:t>Questions:</a:t>
            </a:r>
            <a:endParaRPr sz="1800">
              <a:latin typeface="Calibri"/>
              <a:ea typeface="Calibri"/>
              <a:cs typeface="Calibri"/>
              <a:sym typeface="Calibri"/>
            </a:endParaRPr>
          </a:p>
          <a:p>
            <a:pPr marL="0" lvl="0" indent="0" algn="l" rtl="0">
              <a:spcBef>
                <a:spcPts val="0"/>
              </a:spcBef>
              <a:spcAft>
                <a:spcPts val="0"/>
              </a:spcAft>
              <a:buNone/>
            </a:pPr>
            <a:r>
              <a:rPr lang="en-GB" sz="1800">
                <a:latin typeface="Arial"/>
                <a:ea typeface="Arial"/>
                <a:cs typeface="Arial"/>
                <a:sym typeface="Arial"/>
              </a:rPr>
              <a:t>At this point in the lesson, you could pause for children to write any questions they may have, or write No Question. </a:t>
            </a:r>
            <a:endParaRPr sz="1800">
              <a:latin typeface="Calibri"/>
              <a:ea typeface="Calibri"/>
              <a:cs typeface="Calibri"/>
              <a:sym typeface="Calibri"/>
            </a:endParaRPr>
          </a:p>
        </p:txBody>
      </p:sp>
      <p:sp>
        <p:nvSpPr>
          <p:cNvPr id="517" name="Google Shape;517;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7" name="Google Shape;527;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5" name="Google Shape;535;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800">
              <a:latin typeface="Calibri"/>
              <a:ea typeface="Calibri"/>
              <a:cs typeface="Calibri"/>
              <a:sym typeface="Calibri"/>
            </a:endParaRPr>
          </a:p>
        </p:txBody>
      </p:sp>
      <p:sp>
        <p:nvSpPr>
          <p:cNvPr id="536" name="Google Shape;536;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1" name="Google Shape;251;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3" name="Google Shape;543;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7" name="Google Shape;527;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4521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0" name="Google Shape;550;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dirty="0">
                <a:latin typeface="Arial"/>
                <a:ea typeface="Arial"/>
                <a:cs typeface="Arial"/>
                <a:sym typeface="Arial"/>
              </a:rPr>
              <a:t>CLASSROOM ACTIVITY </a:t>
            </a:r>
            <a:endParaRPr sz="1200" dirty="0">
              <a:latin typeface="Calibri"/>
              <a:ea typeface="Calibri"/>
              <a:cs typeface="Calibri"/>
              <a:sym typeface="Calibri"/>
            </a:endParaRPr>
          </a:p>
          <a:p>
            <a:pPr marL="0" marR="0" lvl="0" indent="0" algn="l" rtl="0">
              <a:lnSpc>
                <a:spcPct val="107000"/>
              </a:lnSpc>
              <a:spcBef>
                <a:spcPts val="0"/>
              </a:spcBef>
              <a:spcAft>
                <a:spcPts val="0"/>
              </a:spcAft>
              <a:buClr>
                <a:schemeClr val="dk1"/>
              </a:buClr>
              <a:buSzPts val="1200"/>
              <a:buFont typeface="Arial"/>
              <a:buNone/>
            </a:pPr>
            <a:r>
              <a:rPr lang="en-GB" sz="1200" dirty="0">
                <a:latin typeface="Arial"/>
                <a:ea typeface="Arial"/>
                <a:cs typeface="Arial"/>
                <a:sym typeface="Arial"/>
              </a:rPr>
              <a:t>Ask students to work in pairs or small groups to mind-map reasons why they think someone might agree to become a money mule. A </a:t>
            </a:r>
            <a:r>
              <a:rPr lang="en-GB" dirty="0">
                <a:latin typeface="Arial"/>
                <a:ea typeface="Arial"/>
                <a:cs typeface="Arial"/>
                <a:sym typeface="Arial"/>
              </a:rPr>
              <a:t>template</a:t>
            </a:r>
            <a:r>
              <a:rPr lang="en-GB" sz="1200" dirty="0">
                <a:latin typeface="Arial"/>
                <a:ea typeface="Arial"/>
                <a:cs typeface="Arial"/>
                <a:sym typeface="Arial"/>
              </a:rPr>
              <a:t> for thi</a:t>
            </a:r>
            <a:r>
              <a:rPr lang="en-GB" dirty="0">
                <a:latin typeface="Arial"/>
                <a:ea typeface="Arial"/>
                <a:cs typeface="Arial"/>
                <a:sym typeface="Arial"/>
              </a:rPr>
              <a:t>s and possible reasons are in the teacher notes PDF file.</a:t>
            </a:r>
            <a:endParaRPr dirty="0">
              <a:latin typeface="Arial"/>
              <a:ea typeface="Arial"/>
              <a:cs typeface="Arial"/>
              <a:sym typeface="Arial"/>
            </a:endParaRPr>
          </a:p>
          <a:p>
            <a:pPr marL="0" marR="0" lvl="0" indent="0" algn="l" rtl="0">
              <a:lnSpc>
                <a:spcPct val="107000"/>
              </a:lnSpc>
              <a:spcBef>
                <a:spcPts val="0"/>
              </a:spcBef>
              <a:spcAft>
                <a:spcPts val="0"/>
              </a:spcAft>
              <a:buClr>
                <a:schemeClr val="dk1"/>
              </a:buClr>
              <a:buSzPts val="1200"/>
              <a:buFont typeface="Arial"/>
              <a:buNone/>
            </a:pPr>
            <a:endParaRPr dirty="0">
              <a:latin typeface="Arial"/>
              <a:ea typeface="Arial"/>
              <a:cs typeface="Arial"/>
              <a:sym typeface="Arial"/>
            </a:endParaRPr>
          </a:p>
          <a:p>
            <a:pPr marL="0" lvl="0" indent="0" algn="l" rtl="0">
              <a:lnSpc>
                <a:spcPct val="107000"/>
              </a:lnSpc>
              <a:spcBef>
                <a:spcPts val="0"/>
              </a:spcBef>
              <a:spcAft>
                <a:spcPts val="0"/>
              </a:spcAft>
              <a:buNone/>
            </a:pPr>
            <a:r>
              <a:rPr lang="en-GB" sz="1200" dirty="0">
                <a:latin typeface="Arial"/>
                <a:ea typeface="Arial"/>
                <a:cs typeface="Arial"/>
                <a:sym typeface="Arial"/>
              </a:rPr>
              <a:t>If students don’t mention these themselves, ensure the following points are covered regarding money mules: </a:t>
            </a:r>
            <a:endParaRPr sz="1200" dirty="0">
              <a:latin typeface="Calibri"/>
              <a:ea typeface="Calibri"/>
              <a:cs typeface="Calibri"/>
              <a:sym typeface="Calibri"/>
            </a:endParaRPr>
          </a:p>
          <a:p>
            <a:pPr marL="342900" lvl="0" indent="-342900" algn="l" rtl="0">
              <a:lnSpc>
                <a:spcPct val="107000"/>
              </a:lnSpc>
              <a:spcBef>
                <a:spcPts val="800"/>
              </a:spcBef>
              <a:spcAft>
                <a:spcPts val="0"/>
              </a:spcAft>
              <a:buClr>
                <a:schemeClr val="dk1"/>
              </a:buClr>
              <a:buSzPts val="1200"/>
              <a:buFont typeface="Calibri"/>
              <a:buChar char="•"/>
            </a:pPr>
            <a:r>
              <a:rPr lang="en-GB" sz="1200" dirty="0">
                <a:latin typeface="Arial"/>
                <a:ea typeface="Arial"/>
                <a:cs typeface="Arial"/>
                <a:sym typeface="Arial"/>
              </a:rPr>
              <a:t>Fraudsters often target vulnerable groups of people who are likely to be in need of money, including migrant workers, students and the unemployed.</a:t>
            </a:r>
            <a:endParaRPr sz="1200" dirty="0">
              <a:latin typeface="Calibri"/>
              <a:ea typeface="Calibri"/>
              <a:cs typeface="Calibri"/>
              <a:sym typeface="Calibri"/>
            </a:endParaRPr>
          </a:p>
          <a:p>
            <a:pPr marL="342900" lvl="0" indent="-342900" algn="l" rtl="0">
              <a:lnSpc>
                <a:spcPct val="107000"/>
              </a:lnSpc>
              <a:spcBef>
                <a:spcPts val="0"/>
              </a:spcBef>
              <a:spcAft>
                <a:spcPts val="0"/>
              </a:spcAft>
              <a:buClr>
                <a:schemeClr val="dk1"/>
              </a:buClr>
              <a:buSzPts val="1200"/>
              <a:buFont typeface="Calibri"/>
              <a:buChar char="•"/>
            </a:pPr>
            <a:r>
              <a:rPr lang="en-GB" sz="1200" dirty="0">
                <a:latin typeface="Arial"/>
                <a:ea typeface="Arial"/>
                <a:cs typeface="Arial"/>
                <a:sym typeface="Arial"/>
              </a:rPr>
              <a:t>People may think it is an easy and quick way to make money and even if they know it is wrong, they don’t care about the consequences or believe they won’t get caught. </a:t>
            </a:r>
            <a:endParaRPr sz="1200" dirty="0">
              <a:latin typeface="Calibri"/>
              <a:ea typeface="Calibri"/>
              <a:cs typeface="Calibri"/>
              <a:sym typeface="Calibri"/>
            </a:endParaRPr>
          </a:p>
          <a:p>
            <a:pPr marL="342900" lvl="0" indent="-342900" algn="l" rtl="0">
              <a:lnSpc>
                <a:spcPct val="107000"/>
              </a:lnSpc>
              <a:spcBef>
                <a:spcPts val="0"/>
              </a:spcBef>
              <a:spcAft>
                <a:spcPts val="0"/>
              </a:spcAft>
              <a:buClr>
                <a:schemeClr val="dk1"/>
              </a:buClr>
              <a:buSzPts val="1200"/>
              <a:buFont typeface="Calibri"/>
              <a:buChar char="•"/>
            </a:pPr>
            <a:r>
              <a:rPr lang="en-GB" sz="1200" dirty="0">
                <a:latin typeface="Arial"/>
                <a:ea typeface="Arial"/>
                <a:cs typeface="Arial"/>
                <a:sym typeface="Arial"/>
              </a:rPr>
              <a:t>However, lots of young adults are not aware of this problem and so are likely to be too trusting and naïve if they are targeted by fraudsters. </a:t>
            </a:r>
            <a:endParaRPr sz="1200" dirty="0">
              <a:latin typeface="Calibri"/>
              <a:ea typeface="Calibri"/>
              <a:cs typeface="Calibri"/>
              <a:sym typeface="Calibri"/>
            </a:endParaRPr>
          </a:p>
          <a:p>
            <a:pPr marL="342900" lvl="0" indent="-342900" algn="l" rtl="0">
              <a:lnSpc>
                <a:spcPct val="107000"/>
              </a:lnSpc>
              <a:spcBef>
                <a:spcPts val="0"/>
              </a:spcBef>
              <a:spcAft>
                <a:spcPts val="0"/>
              </a:spcAft>
              <a:buClr>
                <a:schemeClr val="dk1"/>
              </a:buClr>
              <a:buSzPts val="1200"/>
              <a:buFont typeface="Calibri"/>
              <a:buChar char="•"/>
            </a:pPr>
            <a:r>
              <a:rPr lang="en-GB" sz="1200" dirty="0">
                <a:latin typeface="Arial"/>
                <a:ea typeface="Arial"/>
                <a:cs typeface="Arial"/>
                <a:sym typeface="Arial"/>
              </a:rPr>
              <a:t>Fraudsters typically try to befriend their target (often on social media) after finding out information about them from their own profile, making it seem as if they have lots in common, e.g. same music taste, support the same sports team etc. This makes people more likely to be trusting and willing to agree to help out. </a:t>
            </a:r>
            <a:endParaRPr sz="1200" dirty="0">
              <a:latin typeface="Calibri"/>
              <a:ea typeface="Calibri"/>
              <a:cs typeface="Calibri"/>
              <a:sym typeface="Calibri"/>
            </a:endParaRPr>
          </a:p>
          <a:p>
            <a:pPr marL="342900" lvl="0" indent="-342900" algn="l" rtl="0">
              <a:lnSpc>
                <a:spcPct val="107000"/>
              </a:lnSpc>
              <a:spcBef>
                <a:spcPts val="0"/>
              </a:spcBef>
              <a:spcAft>
                <a:spcPts val="0"/>
              </a:spcAft>
              <a:buClr>
                <a:schemeClr val="dk1"/>
              </a:buClr>
              <a:buSzPts val="1200"/>
              <a:buFont typeface="Calibri"/>
              <a:buChar char="•"/>
            </a:pPr>
            <a:r>
              <a:rPr lang="en-GB" sz="1200" dirty="0">
                <a:latin typeface="Arial"/>
                <a:ea typeface="Arial"/>
                <a:cs typeface="Arial"/>
                <a:sym typeface="Arial"/>
              </a:rPr>
              <a:t>Fraudsters use specific pressure techniques to make the ‘offer’ hard to resist, this usually includes offering (large) sums of money for a small amount of ‘work’ and putting a time pressure on the person to agree. </a:t>
            </a:r>
            <a:endParaRPr sz="1200" dirty="0">
              <a:latin typeface="Calibri"/>
              <a:ea typeface="Calibri"/>
              <a:cs typeface="Calibri"/>
              <a:sym typeface="Calibri"/>
            </a:endParaRPr>
          </a:p>
          <a:p>
            <a:pPr marL="342900" lvl="0" indent="-342900" algn="l" rtl="0">
              <a:lnSpc>
                <a:spcPct val="107000"/>
              </a:lnSpc>
              <a:spcBef>
                <a:spcPts val="0"/>
              </a:spcBef>
              <a:spcAft>
                <a:spcPts val="0"/>
              </a:spcAft>
              <a:buClr>
                <a:schemeClr val="dk1"/>
              </a:buClr>
              <a:buSzPts val="1200"/>
              <a:buFont typeface="Calibri"/>
              <a:buChar char="•"/>
            </a:pPr>
            <a:r>
              <a:rPr lang="en-GB" sz="1200" dirty="0">
                <a:latin typeface="Arial"/>
                <a:ea typeface="Arial"/>
                <a:cs typeface="Arial"/>
                <a:sym typeface="Arial"/>
              </a:rPr>
              <a:t>These techniques can progress to blackmail and threatening or intimidating behaviour if the person tries to refuse or back out of the agreement.</a:t>
            </a:r>
            <a:endParaRPr dirty="0"/>
          </a:p>
        </p:txBody>
      </p:sp>
      <p:sp>
        <p:nvSpPr>
          <p:cNvPr id="551" name="Google Shape;551;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1" name="Google Shape;571;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a:latin typeface="Arial"/>
                <a:ea typeface="Arial"/>
                <a:cs typeface="Arial"/>
                <a:sym typeface="Arial"/>
              </a:rPr>
              <a:t>Ensure the students have the following information:</a:t>
            </a:r>
            <a:endParaRPr sz="1800">
              <a:latin typeface="Calibri"/>
              <a:ea typeface="Calibri"/>
              <a:cs typeface="Calibri"/>
              <a:sym typeface="Calibri"/>
            </a:endParaRPr>
          </a:p>
          <a:p>
            <a:pPr marL="342900" lvl="0" indent="-342900" algn="l" rtl="0">
              <a:spcBef>
                <a:spcPts val="0"/>
              </a:spcBef>
              <a:spcAft>
                <a:spcPts val="0"/>
              </a:spcAft>
              <a:buClr>
                <a:schemeClr val="dk1"/>
              </a:buClr>
              <a:buSzPts val="1800"/>
              <a:buFont typeface="Noto Sans Symbols"/>
              <a:buChar char="∙"/>
            </a:pPr>
            <a:r>
              <a:rPr lang="en-GB" sz="1800">
                <a:latin typeface="Arial"/>
                <a:ea typeface="Arial"/>
                <a:cs typeface="Arial"/>
                <a:sym typeface="Arial"/>
              </a:rPr>
              <a:t>Where to go if you are concerned that someone you know is a potential victim. </a:t>
            </a:r>
            <a:endParaRPr sz="1800">
              <a:latin typeface="Calibri"/>
              <a:ea typeface="Calibri"/>
              <a:cs typeface="Calibri"/>
              <a:sym typeface="Calibri"/>
            </a:endParaRPr>
          </a:p>
          <a:p>
            <a:pPr marL="342900" lvl="0" indent="-342900" algn="l" rtl="0">
              <a:spcBef>
                <a:spcPts val="0"/>
              </a:spcBef>
              <a:spcAft>
                <a:spcPts val="0"/>
              </a:spcAft>
              <a:buClr>
                <a:schemeClr val="dk1"/>
              </a:buClr>
              <a:buSzPts val="1800"/>
              <a:buFont typeface="Noto Sans Symbols"/>
              <a:buChar char="∙"/>
            </a:pPr>
            <a:r>
              <a:rPr lang="en-GB" sz="1800">
                <a:latin typeface="Arial"/>
                <a:ea typeface="Arial"/>
                <a:cs typeface="Arial"/>
                <a:sym typeface="Arial"/>
              </a:rPr>
              <a:t>Make sure that any student who has further concerns can raise them with the teacher, the safeguarding lead, the head. </a:t>
            </a:r>
            <a:endParaRPr sz="1800">
              <a:latin typeface="Calibri"/>
              <a:ea typeface="Calibri"/>
              <a:cs typeface="Calibri"/>
              <a:sym typeface="Calibri"/>
            </a:endParaRPr>
          </a:p>
          <a:p>
            <a:pPr marL="0" lvl="0" indent="0" algn="l" rtl="0">
              <a:spcBef>
                <a:spcPts val="0"/>
              </a:spcBef>
              <a:spcAft>
                <a:spcPts val="0"/>
              </a:spcAft>
              <a:buNone/>
            </a:pPr>
            <a:r>
              <a:rPr lang="en-GB" sz="1800">
                <a:latin typeface="Arial"/>
                <a:ea typeface="Arial"/>
                <a:cs typeface="Arial"/>
                <a:sym typeface="Arial"/>
              </a:rPr>
              <a:t>This will require teacher sensitivity, depending on the needs of your class. </a:t>
            </a:r>
            <a:endParaRPr sz="1800">
              <a:latin typeface="Calibri"/>
              <a:ea typeface="Calibri"/>
              <a:cs typeface="Calibri"/>
              <a:sym typeface="Calibri"/>
            </a:endParaRPr>
          </a:p>
          <a:p>
            <a:pPr marL="0" lvl="0" indent="0" algn="l" rtl="0">
              <a:spcBef>
                <a:spcPts val="0"/>
              </a:spcBef>
              <a:spcAft>
                <a:spcPts val="0"/>
              </a:spcAft>
              <a:buNone/>
            </a:pPr>
            <a:r>
              <a:rPr lang="en-GB" sz="1800">
                <a:latin typeface="Arial"/>
                <a:ea typeface="Arial"/>
                <a:cs typeface="Arial"/>
                <a:sym typeface="Arial"/>
              </a:rPr>
              <a:t>Again, provide pause or space for the students to hand in their questions or ‘no questions’.</a:t>
            </a:r>
            <a:endParaRPr sz="1800">
              <a:latin typeface="Calibri"/>
              <a:ea typeface="Calibri"/>
              <a:cs typeface="Calibri"/>
              <a:sym typeface="Calibri"/>
            </a:endParaRPr>
          </a:p>
          <a:p>
            <a:pPr marL="0" lvl="0" indent="0" algn="l" rtl="0">
              <a:lnSpc>
                <a:spcPct val="107000"/>
              </a:lnSpc>
              <a:spcBef>
                <a:spcPts val="0"/>
              </a:spcBef>
              <a:spcAft>
                <a:spcPts val="0"/>
              </a:spcAft>
              <a:buNone/>
            </a:pPr>
            <a:r>
              <a:rPr lang="en-GB" sz="1800">
                <a:latin typeface="Calibri"/>
                <a:ea typeface="Calibri"/>
                <a:cs typeface="Calibri"/>
                <a:sym typeface="Calibri"/>
              </a:rPr>
              <a:t>If you are worried that someone might be involved in money muling, </a:t>
            </a:r>
            <a:r>
              <a:rPr lang="en-GB" sz="1800" b="1">
                <a:highlight>
                  <a:srgbClr val="FFFF00"/>
                </a:highlight>
                <a:latin typeface="Calibri"/>
                <a:ea typeface="Calibri"/>
                <a:cs typeface="Calibri"/>
                <a:sym typeface="Calibri"/>
              </a:rPr>
              <a:t>this is a safeguarding issue and you must raise this with the head and safeguarding lead </a:t>
            </a:r>
            <a:r>
              <a:rPr lang="en-GB" sz="1800" b="1">
                <a:latin typeface="Calibri"/>
                <a:ea typeface="Calibri"/>
                <a:cs typeface="Calibri"/>
                <a:sym typeface="Calibri"/>
              </a:rPr>
              <a:t>and follow your safeguarding procedure. You can also contact Crimestoppers anonymously on 0800 555 111 for further advice. </a:t>
            </a:r>
            <a:endParaRPr/>
          </a:p>
        </p:txBody>
      </p:sp>
      <p:sp>
        <p:nvSpPr>
          <p:cNvPr id="572" name="Google Shape;572;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2" name="Google Shape;602;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8" name="Google Shape;608;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Google Shape;631;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To ensure that the content being acted out is safe, boundaries and structure should be put in place at the beginning of the activity</a:t>
            </a:r>
            <a:endParaRPr/>
          </a:p>
        </p:txBody>
      </p:sp>
      <p:sp>
        <p:nvSpPr>
          <p:cNvPr id="632" name="Google Shape;632;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Google Shape;631;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To ensure that the content being acted out is safe, boundaries and structure should be put in place at the beginning of the activity</a:t>
            </a:r>
            <a:endParaRPr/>
          </a:p>
        </p:txBody>
      </p:sp>
      <p:sp>
        <p:nvSpPr>
          <p:cNvPr id="632" name="Google Shape;632;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extLst>
      <p:ext uri="{BB962C8B-B14F-4D97-AF65-F5344CB8AC3E}">
        <p14:creationId xmlns:p14="http://schemas.microsoft.com/office/powerpoint/2010/main" val="13732323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Google Shape;631;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To ensure that the content being acted out is safe, boundaries and structure should be put in place at the beginning of the activity</a:t>
            </a:r>
            <a:endParaRPr/>
          </a:p>
        </p:txBody>
      </p:sp>
      <p:sp>
        <p:nvSpPr>
          <p:cNvPr id="632" name="Google Shape;632;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38</a:t>
            </a:fld>
            <a:endParaRPr/>
          </a:p>
        </p:txBody>
      </p:sp>
    </p:spTree>
    <p:extLst>
      <p:ext uri="{BB962C8B-B14F-4D97-AF65-F5344CB8AC3E}">
        <p14:creationId xmlns:p14="http://schemas.microsoft.com/office/powerpoint/2010/main" val="163222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Google Shape;631;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To ensure that the content being acted out is safe, boundaries and structure should be put in place at the beginning of the activity</a:t>
            </a:r>
            <a:endParaRPr/>
          </a:p>
        </p:txBody>
      </p:sp>
      <p:sp>
        <p:nvSpPr>
          <p:cNvPr id="632" name="Google Shape;632;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extLst>
      <p:ext uri="{BB962C8B-B14F-4D97-AF65-F5344CB8AC3E}">
        <p14:creationId xmlns:p14="http://schemas.microsoft.com/office/powerpoint/2010/main" val="3864518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9" name="Google Shape;259;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Google Shape;631;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To ensure that the content being acted out is safe, boundaries and structure should be put in place at the beginning of the activity</a:t>
            </a:r>
            <a:endParaRPr/>
          </a:p>
        </p:txBody>
      </p:sp>
      <p:sp>
        <p:nvSpPr>
          <p:cNvPr id="632" name="Google Shape;632;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extLst>
      <p:ext uri="{BB962C8B-B14F-4D97-AF65-F5344CB8AC3E}">
        <p14:creationId xmlns:p14="http://schemas.microsoft.com/office/powerpoint/2010/main" val="21799147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Google Shape;631;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To ensure that the content being acted out is safe, boundaries and structure should be put in place at the beginning of the activity</a:t>
            </a:r>
            <a:endParaRPr/>
          </a:p>
        </p:txBody>
      </p:sp>
      <p:sp>
        <p:nvSpPr>
          <p:cNvPr id="632" name="Google Shape;632;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extLst>
      <p:ext uri="{BB962C8B-B14F-4D97-AF65-F5344CB8AC3E}">
        <p14:creationId xmlns:p14="http://schemas.microsoft.com/office/powerpoint/2010/main" val="37123249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Google Shape;639;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0" name="Google Shape;640;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1" name="Google Shape;641;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7" name="Google Shape;26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9" name="Google Shape;27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u="sng">
                <a:solidFill>
                  <a:srgbClr val="0000FF"/>
                </a:solidFill>
              </a:rPr>
              <a:t>Activity</a:t>
            </a:r>
            <a:endParaRPr>
              <a:solidFill>
                <a:srgbClr val="0000FF"/>
              </a:solidFill>
            </a:endParaRPr>
          </a:p>
          <a:p>
            <a:pPr marL="0" lvl="0" indent="0" algn="l" rtl="0">
              <a:spcBef>
                <a:spcPts val="0"/>
              </a:spcBef>
              <a:spcAft>
                <a:spcPts val="0"/>
              </a:spcAft>
              <a:buNone/>
            </a:pPr>
            <a:r>
              <a:rPr lang="en-GB">
                <a:solidFill>
                  <a:srgbClr val="0000FF"/>
                </a:solidFill>
              </a:rPr>
              <a:t>Hand the questions out as printed questions (in the teacher notes PDF file). </a:t>
            </a:r>
            <a:endParaRPr>
              <a:solidFill>
                <a:srgbClr val="0000FF"/>
              </a:solidFill>
            </a:endParaRPr>
          </a:p>
          <a:p>
            <a:pPr marL="0" lvl="0" indent="0" algn="l" rtl="0">
              <a:spcBef>
                <a:spcPts val="0"/>
              </a:spcBef>
              <a:spcAft>
                <a:spcPts val="0"/>
              </a:spcAft>
              <a:buNone/>
            </a:pPr>
            <a:r>
              <a:rPr lang="en-GB">
                <a:solidFill>
                  <a:srgbClr val="0000FF"/>
                </a:solidFill>
              </a:rPr>
              <a:t>Ask the students to record their answers. </a:t>
            </a:r>
            <a:endParaRPr>
              <a:solidFill>
                <a:srgbClr val="0000FF"/>
              </a:solidFill>
            </a:endParaRPr>
          </a:p>
          <a:p>
            <a:pPr marL="0" lvl="0" indent="0" algn="l" rtl="0">
              <a:spcBef>
                <a:spcPts val="0"/>
              </a:spcBef>
              <a:spcAft>
                <a:spcPts val="0"/>
              </a:spcAft>
              <a:buNone/>
            </a:pPr>
            <a:endParaRPr/>
          </a:p>
          <a:p>
            <a:pPr marL="0" lvl="0" indent="0" algn="l" rtl="0">
              <a:spcBef>
                <a:spcPts val="0"/>
              </a:spcBef>
              <a:spcAft>
                <a:spcPts val="0"/>
              </a:spcAft>
              <a:buNone/>
            </a:pPr>
            <a:r>
              <a:rPr lang="en-GB" sz="1800" u="sng">
                <a:latin typeface="Arial"/>
                <a:ea typeface="Arial"/>
                <a:cs typeface="Arial"/>
                <a:sym typeface="Arial"/>
              </a:rPr>
              <a:t>Questions throughout the lesson:</a:t>
            </a:r>
            <a:endParaRPr sz="1800">
              <a:latin typeface="Calibri"/>
              <a:ea typeface="Calibri"/>
              <a:cs typeface="Calibri"/>
              <a:sym typeface="Calibri"/>
            </a:endParaRPr>
          </a:p>
          <a:p>
            <a:pPr marL="0" lvl="0" indent="0" algn="l" rtl="0">
              <a:spcBef>
                <a:spcPts val="0"/>
              </a:spcBef>
              <a:spcAft>
                <a:spcPts val="0"/>
              </a:spcAft>
              <a:buNone/>
            </a:pPr>
            <a:r>
              <a:rPr lang="en-GB" sz="1800">
                <a:latin typeface="Arial"/>
                <a:ea typeface="Arial"/>
                <a:cs typeface="Arial"/>
                <a:sym typeface="Arial"/>
              </a:rPr>
              <a:t>At this point in the lesson, you could pause for children to write any questions they may have, or write No Question. </a:t>
            </a:r>
            <a:endParaRPr sz="1800">
              <a:latin typeface="Calibri"/>
              <a:ea typeface="Calibri"/>
              <a:cs typeface="Calibri"/>
              <a:sym typeface="Calibri"/>
            </a:endParaRPr>
          </a:p>
        </p:txBody>
      </p:sp>
      <p:sp>
        <p:nvSpPr>
          <p:cNvPr id="287" name="Google Shape;28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4" name="Google Shape;29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a:latin typeface="Arial"/>
                <a:ea typeface="Arial"/>
                <a:cs typeface="Arial"/>
                <a:sym typeface="Arial"/>
              </a:rPr>
              <a:t>This may be particularly relevant to Year 7 (11 to 12 year olds) as students start to open their own bank accounts. It’s worth emphasising that</a:t>
            </a:r>
            <a:r>
              <a:rPr lang="en-GB" sz="1800">
                <a:latin typeface="Calibri"/>
                <a:ea typeface="Calibri"/>
                <a:cs typeface="Calibri"/>
                <a:sym typeface="Calibri"/>
              </a:rPr>
              <a:t> offers for quick cash are not always on social media, </a:t>
            </a:r>
            <a:r>
              <a:rPr lang="en-GB" sz="1800" b="1">
                <a:latin typeface="Calibri"/>
                <a:ea typeface="Calibri"/>
                <a:cs typeface="Calibri"/>
                <a:sym typeface="Calibri"/>
              </a:rPr>
              <a:t>or even from a stranger</a:t>
            </a:r>
            <a:r>
              <a:rPr lang="en-GB" sz="1800">
                <a:latin typeface="Calibri"/>
                <a:ea typeface="Calibri"/>
                <a:cs typeface="Calibri"/>
                <a:sym typeface="Calibri"/>
              </a:rPr>
              <a:t> - for instance, they may also come in other ways, such as in person. </a:t>
            </a:r>
            <a:r>
              <a:rPr lang="en-GB" sz="1800" b="1">
                <a:latin typeface="Calibri"/>
                <a:ea typeface="Calibri"/>
                <a:cs typeface="Calibri"/>
                <a:sym typeface="Calibri"/>
              </a:rPr>
              <a:t>If you, as the teacher, are worried that one of your students is involved in money muling, this is a safeguarding issue and you must raise this with the head and safeguarding lead and follow your safeguarding procedure. You can also contact Crimestoppers for further advice.</a:t>
            </a:r>
            <a:endParaRPr/>
          </a:p>
        </p:txBody>
      </p:sp>
      <p:sp>
        <p:nvSpPr>
          <p:cNvPr id="295" name="Google Shape;29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800">
              <a:latin typeface="Arial"/>
              <a:ea typeface="Arial"/>
              <a:cs typeface="Arial"/>
              <a:sym typeface="Arial"/>
            </a:endParaRPr>
          </a:p>
          <a:p>
            <a:pPr marL="0" lvl="0" indent="0" algn="l" rtl="0">
              <a:spcBef>
                <a:spcPts val="0"/>
              </a:spcBef>
              <a:spcAft>
                <a:spcPts val="0"/>
              </a:spcAft>
              <a:buClr>
                <a:srgbClr val="FF0000"/>
              </a:buClr>
              <a:buSzPts val="1800"/>
              <a:buFont typeface="Arial"/>
              <a:buNone/>
            </a:pPr>
            <a:r>
              <a:rPr lang="en-GB" sz="1800" u="sng">
                <a:solidFill>
                  <a:srgbClr val="FF0000"/>
                </a:solidFill>
                <a:latin typeface="Arial"/>
                <a:ea typeface="Arial"/>
                <a:cs typeface="Arial"/>
                <a:sym typeface="Arial"/>
              </a:rPr>
              <a:t>Keyword</a:t>
            </a:r>
            <a:r>
              <a:rPr lang="en-GB" sz="1800">
                <a:solidFill>
                  <a:srgbClr val="FF0000"/>
                </a:solidFill>
                <a:latin typeface="Arial"/>
                <a:ea typeface="Arial"/>
                <a:cs typeface="Arial"/>
                <a:sym typeface="Arial"/>
              </a:rPr>
              <a:t>: Cryptocurrency is a digital currency, which is an alternative form of payment.</a:t>
            </a:r>
            <a:endParaRPr sz="1800">
              <a:latin typeface="Calibri"/>
              <a:ea typeface="Calibri"/>
              <a:cs typeface="Calibri"/>
              <a:sym typeface="Calibri"/>
            </a:endParaRPr>
          </a:p>
          <a:p>
            <a:pPr marL="0" lvl="0" indent="0" algn="l" rtl="0">
              <a:spcBef>
                <a:spcPts val="0"/>
              </a:spcBef>
              <a:spcAft>
                <a:spcPts val="0"/>
              </a:spcAft>
              <a:buNone/>
            </a:pPr>
            <a:endParaRPr/>
          </a:p>
        </p:txBody>
      </p:sp>
      <p:sp>
        <p:nvSpPr>
          <p:cNvPr id="303" name="Google Shape;30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38"/>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38"/>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4" name="Google Shape;14;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 name="Google Shape;15;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 name="Google Shape;16;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0"/>
        <p:cNvGrpSpPr/>
        <p:nvPr/>
      </p:nvGrpSpPr>
      <p:grpSpPr>
        <a:xfrm>
          <a:off x="0" y="0"/>
          <a:ext cx="0" cy="0"/>
          <a:chOff x="0" y="0"/>
          <a:chExt cx="0" cy="0"/>
        </a:xfrm>
      </p:grpSpPr>
      <p:sp>
        <p:nvSpPr>
          <p:cNvPr id="71" name="Google Shape;71;p5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2" name="Google Shape;72;p5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3" name="Google Shape;73;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4" name="Google Shape;74;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5" name="Google Shape;75;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0"/>
        <p:cNvGrpSpPr/>
        <p:nvPr/>
      </p:nvGrpSpPr>
      <p:grpSpPr>
        <a:xfrm>
          <a:off x="0" y="0"/>
          <a:ext cx="0" cy="0"/>
          <a:chOff x="0" y="0"/>
          <a:chExt cx="0" cy="0"/>
        </a:xfrm>
      </p:grpSpPr>
      <p:sp>
        <p:nvSpPr>
          <p:cNvPr id="81" name="Google Shape;81;p40"/>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2" name="Google Shape;82;p40"/>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363636"/>
              </a:buClr>
              <a:buSzPts val="2400"/>
              <a:buFont typeface="Arial"/>
              <a:buNone/>
              <a:defRPr sz="2400" b="0" i="0" u="none" strike="noStrike" cap="none">
                <a:solidFill>
                  <a:srgbClr val="363636"/>
                </a:solidFill>
                <a:latin typeface="Arial"/>
                <a:ea typeface="Arial"/>
                <a:cs typeface="Arial"/>
                <a:sym typeface="Arial"/>
              </a:defRPr>
            </a:lvl1pPr>
            <a:lvl2pPr marR="0" lvl="1" algn="ctr" rtl="0">
              <a:lnSpc>
                <a:spcPct val="90000"/>
              </a:lnSpc>
              <a:spcBef>
                <a:spcPts val="500"/>
              </a:spcBef>
              <a:spcAft>
                <a:spcPts val="0"/>
              </a:spcAft>
              <a:buClr>
                <a:srgbClr val="363636"/>
              </a:buClr>
              <a:buSzPts val="2000"/>
              <a:buFont typeface="Arial"/>
              <a:buNone/>
              <a:defRPr sz="2000" b="0" i="0" u="none" strike="noStrike" cap="none">
                <a:solidFill>
                  <a:srgbClr val="363636"/>
                </a:solidFill>
                <a:latin typeface="Arial"/>
                <a:ea typeface="Arial"/>
                <a:cs typeface="Arial"/>
                <a:sym typeface="Arial"/>
              </a:defRPr>
            </a:lvl2pPr>
            <a:lvl3pPr marR="0" lvl="2" algn="ctr" rtl="0">
              <a:lnSpc>
                <a:spcPct val="90000"/>
              </a:lnSpc>
              <a:spcBef>
                <a:spcPts val="500"/>
              </a:spcBef>
              <a:spcAft>
                <a:spcPts val="0"/>
              </a:spcAft>
              <a:buClr>
                <a:srgbClr val="363636"/>
              </a:buClr>
              <a:buSzPts val="1800"/>
              <a:buFont typeface="Arial"/>
              <a:buNone/>
              <a:defRPr sz="1800" b="0" i="0" u="none" strike="noStrike" cap="none">
                <a:solidFill>
                  <a:srgbClr val="363636"/>
                </a:solidFill>
                <a:latin typeface="Arial"/>
                <a:ea typeface="Arial"/>
                <a:cs typeface="Arial"/>
                <a:sym typeface="Arial"/>
              </a:defRPr>
            </a:lvl3pPr>
            <a:lvl4pPr marR="0" lvl="3" algn="ctr" rtl="0">
              <a:lnSpc>
                <a:spcPct val="90000"/>
              </a:lnSpc>
              <a:spcBef>
                <a:spcPts val="500"/>
              </a:spcBef>
              <a:spcAft>
                <a:spcPts val="0"/>
              </a:spcAft>
              <a:buClr>
                <a:srgbClr val="363636"/>
              </a:buClr>
              <a:buSzPts val="1600"/>
              <a:buFont typeface="Arial"/>
              <a:buNone/>
              <a:defRPr sz="1600" b="0" i="0" u="none" strike="noStrike" cap="none">
                <a:solidFill>
                  <a:srgbClr val="363636"/>
                </a:solidFill>
                <a:latin typeface="Arial"/>
                <a:ea typeface="Arial"/>
                <a:cs typeface="Arial"/>
                <a:sym typeface="Arial"/>
              </a:defRPr>
            </a:lvl4pPr>
            <a:lvl5pPr marR="0" lvl="4" algn="ctr" rtl="0">
              <a:lnSpc>
                <a:spcPct val="90000"/>
              </a:lnSpc>
              <a:spcBef>
                <a:spcPts val="500"/>
              </a:spcBef>
              <a:spcAft>
                <a:spcPts val="0"/>
              </a:spcAft>
              <a:buClr>
                <a:srgbClr val="363636"/>
              </a:buClr>
              <a:buSzPts val="1600"/>
              <a:buFont typeface="Arial"/>
              <a:buNone/>
              <a:defRPr sz="1600" b="0" i="0" u="none" strike="noStrike" cap="none">
                <a:solidFill>
                  <a:srgbClr val="363636"/>
                </a:solidFill>
                <a:latin typeface="Arial"/>
                <a:ea typeface="Arial"/>
                <a:cs typeface="Arial"/>
                <a:sym typeface="Arial"/>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83" name="Google Shape;83;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4" name="Google Shape;84;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5" name="Google Shape;85;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6"/>
        <p:cNvGrpSpPr/>
        <p:nvPr/>
      </p:nvGrpSpPr>
      <p:grpSpPr>
        <a:xfrm>
          <a:off x="0" y="0"/>
          <a:ext cx="0" cy="0"/>
          <a:chOff x="0" y="0"/>
          <a:chExt cx="0" cy="0"/>
        </a:xfrm>
      </p:grpSpPr>
      <p:sp>
        <p:nvSpPr>
          <p:cNvPr id="87" name="Google Shape;87;p52"/>
          <p:cNvSpPr txBox="1">
            <a:spLocks noGrp="1"/>
          </p:cNvSpPr>
          <p:nvPr>
            <p:ph type="title"/>
          </p:nvPr>
        </p:nvSpPr>
        <p:spPr>
          <a:xfrm>
            <a:off x="838200" y="1584325"/>
            <a:ext cx="10515600" cy="7437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8" name="Google Shape;88;p52"/>
          <p:cNvSpPr txBox="1">
            <a:spLocks noGrp="1"/>
          </p:cNvSpPr>
          <p:nvPr>
            <p:ph type="body" idx="1"/>
          </p:nvPr>
        </p:nvSpPr>
        <p:spPr>
          <a:xfrm>
            <a:off x="838200" y="3044825"/>
            <a:ext cx="10515600" cy="244157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1" name="Google Shape;91;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2"/>
        <p:cNvGrpSpPr/>
        <p:nvPr/>
      </p:nvGrpSpPr>
      <p:grpSpPr>
        <a:xfrm>
          <a:off x="0" y="0"/>
          <a:ext cx="0" cy="0"/>
          <a:chOff x="0" y="0"/>
          <a:chExt cx="0" cy="0"/>
        </a:xfrm>
      </p:grpSpPr>
      <p:sp>
        <p:nvSpPr>
          <p:cNvPr id="93" name="Google Shape;93;p5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4" name="Google Shape;94;p5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Arial"/>
                <a:ea typeface="Arial"/>
                <a:cs typeface="Arial"/>
                <a:sym typeface="Arial"/>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Arial"/>
                <a:ea typeface="Arial"/>
                <a:cs typeface="Arial"/>
                <a:sym typeface="Arial"/>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95" name="Google Shape;95;p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6" name="Google Shape;96;p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7" name="Google Shape;97;p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8"/>
        <p:cNvGrpSpPr/>
        <p:nvPr/>
      </p:nvGrpSpPr>
      <p:grpSpPr>
        <a:xfrm>
          <a:off x="0" y="0"/>
          <a:ext cx="0" cy="0"/>
          <a:chOff x="0" y="0"/>
          <a:chExt cx="0" cy="0"/>
        </a:xfrm>
      </p:grpSpPr>
      <p:sp>
        <p:nvSpPr>
          <p:cNvPr id="99" name="Google Shape;99;p54"/>
          <p:cNvSpPr txBox="1">
            <a:spLocks noGrp="1"/>
          </p:cNvSpPr>
          <p:nvPr>
            <p:ph type="title"/>
          </p:nvPr>
        </p:nvSpPr>
        <p:spPr>
          <a:xfrm>
            <a:off x="838200" y="1584325"/>
            <a:ext cx="10515600" cy="7437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0" name="Google Shape;100;p5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1" name="Google Shape;101;p5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2" name="Google Shape;102;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3" name="Google Shape;103;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4" name="Google Shape;104;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5"/>
        <p:cNvGrpSpPr/>
        <p:nvPr/>
      </p:nvGrpSpPr>
      <p:grpSpPr>
        <a:xfrm>
          <a:off x="0" y="0"/>
          <a:ext cx="0" cy="0"/>
          <a:chOff x="0" y="0"/>
          <a:chExt cx="0" cy="0"/>
        </a:xfrm>
      </p:grpSpPr>
      <p:sp>
        <p:nvSpPr>
          <p:cNvPr id="106" name="Google Shape;106;p5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7" name="Google Shape;107;p5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rgbClr val="363636"/>
              </a:buClr>
              <a:buSzPts val="2400"/>
              <a:buFont typeface="Arial"/>
              <a:buNone/>
              <a:defRPr sz="2400" b="1" i="0" u="none" strike="noStrike" cap="none">
                <a:solidFill>
                  <a:srgbClr val="363636"/>
                </a:solidFill>
                <a:latin typeface="Arial"/>
                <a:ea typeface="Arial"/>
                <a:cs typeface="Arial"/>
                <a:sym typeface="Arial"/>
              </a:defRPr>
            </a:lvl1pPr>
            <a:lvl2pPr marL="914400" marR="0" lvl="1" indent="-228600" algn="l" rtl="0">
              <a:lnSpc>
                <a:spcPct val="90000"/>
              </a:lnSpc>
              <a:spcBef>
                <a:spcPts val="500"/>
              </a:spcBef>
              <a:spcAft>
                <a:spcPts val="0"/>
              </a:spcAft>
              <a:buClr>
                <a:srgbClr val="363636"/>
              </a:buClr>
              <a:buSzPts val="2000"/>
              <a:buFont typeface="Arial"/>
              <a:buNone/>
              <a:defRPr sz="2000" b="1" i="0" u="none" strike="noStrike" cap="none">
                <a:solidFill>
                  <a:srgbClr val="363636"/>
                </a:solidFill>
                <a:latin typeface="Arial"/>
                <a:ea typeface="Arial"/>
                <a:cs typeface="Arial"/>
                <a:sym typeface="Arial"/>
              </a:defRPr>
            </a:lvl2pPr>
            <a:lvl3pPr marL="1371600" marR="0" lvl="2" indent="-228600" algn="l" rtl="0">
              <a:lnSpc>
                <a:spcPct val="90000"/>
              </a:lnSpc>
              <a:spcBef>
                <a:spcPts val="500"/>
              </a:spcBef>
              <a:spcAft>
                <a:spcPts val="0"/>
              </a:spcAft>
              <a:buClr>
                <a:srgbClr val="363636"/>
              </a:buClr>
              <a:buSzPts val="1800"/>
              <a:buFont typeface="Arial"/>
              <a:buNone/>
              <a:defRPr sz="1800" b="1" i="0" u="none" strike="noStrike" cap="none">
                <a:solidFill>
                  <a:srgbClr val="363636"/>
                </a:solidFill>
                <a:latin typeface="Arial"/>
                <a:ea typeface="Arial"/>
                <a:cs typeface="Arial"/>
                <a:sym typeface="Arial"/>
              </a:defRPr>
            </a:lvl3pPr>
            <a:lvl4pPr marL="1828800" marR="0" lvl="3" indent="-228600" algn="l" rtl="0">
              <a:lnSpc>
                <a:spcPct val="90000"/>
              </a:lnSpc>
              <a:spcBef>
                <a:spcPts val="500"/>
              </a:spcBef>
              <a:spcAft>
                <a:spcPts val="0"/>
              </a:spcAft>
              <a:buClr>
                <a:srgbClr val="363636"/>
              </a:buClr>
              <a:buSzPts val="1600"/>
              <a:buFont typeface="Arial"/>
              <a:buNone/>
              <a:defRPr sz="1600" b="1" i="0" u="none" strike="noStrike" cap="none">
                <a:solidFill>
                  <a:srgbClr val="363636"/>
                </a:solidFill>
                <a:latin typeface="Arial"/>
                <a:ea typeface="Arial"/>
                <a:cs typeface="Arial"/>
                <a:sym typeface="Arial"/>
              </a:defRPr>
            </a:lvl4pPr>
            <a:lvl5pPr marL="2286000" marR="0" lvl="4" indent="-228600" algn="l" rtl="0">
              <a:lnSpc>
                <a:spcPct val="90000"/>
              </a:lnSpc>
              <a:spcBef>
                <a:spcPts val="500"/>
              </a:spcBef>
              <a:spcAft>
                <a:spcPts val="0"/>
              </a:spcAft>
              <a:buClr>
                <a:srgbClr val="363636"/>
              </a:buClr>
              <a:buSzPts val="1600"/>
              <a:buFont typeface="Arial"/>
              <a:buNone/>
              <a:defRPr sz="1600" b="1" i="0" u="none" strike="noStrike" cap="none">
                <a:solidFill>
                  <a:srgbClr val="363636"/>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8" name="Google Shape;108;p5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9" name="Google Shape;109;p5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rgbClr val="363636"/>
              </a:buClr>
              <a:buSzPts val="2400"/>
              <a:buFont typeface="Arial"/>
              <a:buNone/>
              <a:defRPr sz="2400" b="1" i="0" u="none" strike="noStrike" cap="none">
                <a:solidFill>
                  <a:srgbClr val="363636"/>
                </a:solidFill>
                <a:latin typeface="Arial"/>
                <a:ea typeface="Arial"/>
                <a:cs typeface="Arial"/>
                <a:sym typeface="Arial"/>
              </a:defRPr>
            </a:lvl1pPr>
            <a:lvl2pPr marL="914400" marR="0" lvl="1" indent="-228600" algn="l" rtl="0">
              <a:lnSpc>
                <a:spcPct val="90000"/>
              </a:lnSpc>
              <a:spcBef>
                <a:spcPts val="500"/>
              </a:spcBef>
              <a:spcAft>
                <a:spcPts val="0"/>
              </a:spcAft>
              <a:buClr>
                <a:srgbClr val="363636"/>
              </a:buClr>
              <a:buSzPts val="2000"/>
              <a:buFont typeface="Arial"/>
              <a:buNone/>
              <a:defRPr sz="2000" b="1" i="0" u="none" strike="noStrike" cap="none">
                <a:solidFill>
                  <a:srgbClr val="363636"/>
                </a:solidFill>
                <a:latin typeface="Arial"/>
                <a:ea typeface="Arial"/>
                <a:cs typeface="Arial"/>
                <a:sym typeface="Arial"/>
              </a:defRPr>
            </a:lvl2pPr>
            <a:lvl3pPr marL="1371600" marR="0" lvl="2" indent="-228600" algn="l" rtl="0">
              <a:lnSpc>
                <a:spcPct val="90000"/>
              </a:lnSpc>
              <a:spcBef>
                <a:spcPts val="500"/>
              </a:spcBef>
              <a:spcAft>
                <a:spcPts val="0"/>
              </a:spcAft>
              <a:buClr>
                <a:srgbClr val="363636"/>
              </a:buClr>
              <a:buSzPts val="1800"/>
              <a:buFont typeface="Arial"/>
              <a:buNone/>
              <a:defRPr sz="1800" b="1" i="0" u="none" strike="noStrike" cap="none">
                <a:solidFill>
                  <a:srgbClr val="363636"/>
                </a:solidFill>
                <a:latin typeface="Arial"/>
                <a:ea typeface="Arial"/>
                <a:cs typeface="Arial"/>
                <a:sym typeface="Arial"/>
              </a:defRPr>
            </a:lvl3pPr>
            <a:lvl4pPr marL="1828800" marR="0" lvl="3" indent="-228600" algn="l" rtl="0">
              <a:lnSpc>
                <a:spcPct val="90000"/>
              </a:lnSpc>
              <a:spcBef>
                <a:spcPts val="500"/>
              </a:spcBef>
              <a:spcAft>
                <a:spcPts val="0"/>
              </a:spcAft>
              <a:buClr>
                <a:srgbClr val="363636"/>
              </a:buClr>
              <a:buSzPts val="1600"/>
              <a:buFont typeface="Arial"/>
              <a:buNone/>
              <a:defRPr sz="1600" b="1" i="0" u="none" strike="noStrike" cap="none">
                <a:solidFill>
                  <a:srgbClr val="363636"/>
                </a:solidFill>
                <a:latin typeface="Arial"/>
                <a:ea typeface="Arial"/>
                <a:cs typeface="Arial"/>
                <a:sym typeface="Arial"/>
              </a:defRPr>
            </a:lvl4pPr>
            <a:lvl5pPr marL="2286000" marR="0" lvl="4" indent="-228600" algn="l" rtl="0">
              <a:lnSpc>
                <a:spcPct val="90000"/>
              </a:lnSpc>
              <a:spcBef>
                <a:spcPts val="500"/>
              </a:spcBef>
              <a:spcAft>
                <a:spcPts val="0"/>
              </a:spcAft>
              <a:buClr>
                <a:srgbClr val="363636"/>
              </a:buClr>
              <a:buSzPts val="1600"/>
              <a:buFont typeface="Arial"/>
              <a:buNone/>
              <a:defRPr sz="1600" b="1" i="0" u="none" strike="noStrike" cap="none">
                <a:solidFill>
                  <a:srgbClr val="363636"/>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10" name="Google Shape;110;p5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1" name="Google Shape;111;p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3" name="Google Shape;113;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4"/>
        <p:cNvGrpSpPr/>
        <p:nvPr/>
      </p:nvGrpSpPr>
      <p:grpSpPr>
        <a:xfrm>
          <a:off x="0" y="0"/>
          <a:ext cx="0" cy="0"/>
          <a:chOff x="0" y="0"/>
          <a:chExt cx="0" cy="0"/>
        </a:xfrm>
      </p:grpSpPr>
      <p:sp>
        <p:nvSpPr>
          <p:cNvPr id="115" name="Google Shape;115;p56"/>
          <p:cNvSpPr txBox="1">
            <a:spLocks noGrp="1"/>
          </p:cNvSpPr>
          <p:nvPr>
            <p:ph type="title"/>
          </p:nvPr>
        </p:nvSpPr>
        <p:spPr>
          <a:xfrm>
            <a:off x="838200" y="1584325"/>
            <a:ext cx="10515600" cy="7437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6" name="Google Shape;116;p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7" name="Google Shape;117;p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8" name="Google Shape;118;p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9"/>
        <p:cNvGrpSpPr/>
        <p:nvPr/>
      </p:nvGrpSpPr>
      <p:grpSpPr>
        <a:xfrm>
          <a:off x="0" y="0"/>
          <a:ext cx="0" cy="0"/>
          <a:chOff x="0" y="0"/>
          <a:chExt cx="0" cy="0"/>
        </a:xfrm>
      </p:grpSpPr>
      <p:sp>
        <p:nvSpPr>
          <p:cNvPr id="120" name="Google Shape;120;p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1" name="Google Shape;121;p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2" name="Google Shape;122;p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3"/>
        <p:cNvGrpSpPr/>
        <p:nvPr/>
      </p:nvGrpSpPr>
      <p:grpSpPr>
        <a:xfrm>
          <a:off x="0" y="0"/>
          <a:ext cx="0" cy="0"/>
          <a:chOff x="0" y="0"/>
          <a:chExt cx="0" cy="0"/>
        </a:xfrm>
      </p:grpSpPr>
      <p:sp>
        <p:nvSpPr>
          <p:cNvPr id="124" name="Google Shape;124;p5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363636"/>
              </a:buClr>
              <a:buSzPts val="3200"/>
              <a:buFont typeface="Arial Black"/>
              <a:buNone/>
              <a:defRPr sz="32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5" name="Google Shape;125;p5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3200"/>
              <a:buFont typeface="Arial"/>
              <a:buNone/>
              <a:defRPr sz="3200" b="0" i="0" u="none" strike="noStrike" cap="none">
                <a:solidFill>
                  <a:srgbClr val="363636"/>
                </a:solidFill>
                <a:latin typeface="Arial"/>
                <a:ea typeface="Arial"/>
                <a:cs typeface="Arial"/>
                <a:sym typeface="Arial"/>
              </a:defRPr>
            </a:lvl1pPr>
            <a:lvl2pPr marL="914400" marR="0" lvl="1" indent="-406400" algn="l" rtl="0">
              <a:lnSpc>
                <a:spcPct val="90000"/>
              </a:lnSpc>
              <a:spcBef>
                <a:spcPts val="500"/>
              </a:spcBef>
              <a:spcAft>
                <a:spcPts val="0"/>
              </a:spcAft>
              <a:buClr>
                <a:srgbClr val="363636"/>
              </a:buClr>
              <a:buSzPts val="2800"/>
              <a:buFont typeface="Arial"/>
              <a:buChar char="•"/>
              <a:defRPr sz="2800" b="0" i="0" u="none" strike="noStrike" cap="none">
                <a:solidFill>
                  <a:srgbClr val="363636"/>
                </a:solidFill>
                <a:latin typeface="Arial"/>
                <a:ea typeface="Arial"/>
                <a:cs typeface="Arial"/>
                <a:sym typeface="Arial"/>
              </a:defRPr>
            </a:lvl2pPr>
            <a:lvl3pPr marL="1371600" marR="0" lvl="2"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3pPr>
            <a:lvl4pPr marL="1828800" marR="0" lvl="3"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4pPr>
            <a:lvl5pPr marL="2286000" marR="0" lvl="4"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6" name="Google Shape;126;p5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1600"/>
              <a:buFont typeface="Arial"/>
              <a:buNone/>
              <a:defRPr sz="1600" b="0" i="0" u="none" strike="noStrike" cap="none">
                <a:solidFill>
                  <a:srgbClr val="363636"/>
                </a:solidFill>
                <a:latin typeface="Arial"/>
                <a:ea typeface="Arial"/>
                <a:cs typeface="Arial"/>
                <a:sym typeface="Arial"/>
              </a:defRPr>
            </a:lvl1pPr>
            <a:lvl2pPr marL="914400" marR="0" lvl="1" indent="-228600" algn="l" rtl="0">
              <a:lnSpc>
                <a:spcPct val="90000"/>
              </a:lnSpc>
              <a:spcBef>
                <a:spcPts val="500"/>
              </a:spcBef>
              <a:spcAft>
                <a:spcPts val="0"/>
              </a:spcAft>
              <a:buClr>
                <a:srgbClr val="363636"/>
              </a:buClr>
              <a:buSzPts val="1400"/>
              <a:buFont typeface="Arial"/>
              <a:buNone/>
              <a:defRPr sz="1400" b="0" i="0" u="none" strike="noStrike" cap="none">
                <a:solidFill>
                  <a:srgbClr val="363636"/>
                </a:solidFill>
                <a:latin typeface="Arial"/>
                <a:ea typeface="Arial"/>
                <a:cs typeface="Arial"/>
                <a:sym typeface="Arial"/>
              </a:defRPr>
            </a:lvl2pPr>
            <a:lvl3pPr marL="1371600" marR="0" lvl="2" indent="-228600" algn="l" rtl="0">
              <a:lnSpc>
                <a:spcPct val="90000"/>
              </a:lnSpc>
              <a:spcBef>
                <a:spcPts val="500"/>
              </a:spcBef>
              <a:spcAft>
                <a:spcPts val="0"/>
              </a:spcAft>
              <a:buClr>
                <a:srgbClr val="363636"/>
              </a:buClr>
              <a:buSzPts val="1200"/>
              <a:buFont typeface="Arial"/>
              <a:buNone/>
              <a:defRPr sz="1200" b="0" i="0" u="none" strike="noStrike" cap="none">
                <a:solidFill>
                  <a:srgbClr val="363636"/>
                </a:solidFill>
                <a:latin typeface="Arial"/>
                <a:ea typeface="Arial"/>
                <a:cs typeface="Arial"/>
                <a:sym typeface="Arial"/>
              </a:defRPr>
            </a:lvl3pPr>
            <a:lvl4pPr marL="1828800" marR="0" lvl="3" indent="-228600" algn="l" rtl="0">
              <a:lnSpc>
                <a:spcPct val="90000"/>
              </a:lnSpc>
              <a:spcBef>
                <a:spcPts val="500"/>
              </a:spcBef>
              <a:spcAft>
                <a:spcPts val="0"/>
              </a:spcAft>
              <a:buClr>
                <a:srgbClr val="363636"/>
              </a:buClr>
              <a:buSzPts val="1000"/>
              <a:buFont typeface="Arial"/>
              <a:buNone/>
              <a:defRPr sz="1000" b="0" i="0" u="none" strike="noStrike" cap="none">
                <a:solidFill>
                  <a:srgbClr val="363636"/>
                </a:solidFill>
                <a:latin typeface="Arial"/>
                <a:ea typeface="Arial"/>
                <a:cs typeface="Arial"/>
                <a:sym typeface="Arial"/>
              </a:defRPr>
            </a:lvl4pPr>
            <a:lvl5pPr marL="2286000" marR="0" lvl="4" indent="-228600" algn="l" rtl="0">
              <a:lnSpc>
                <a:spcPct val="90000"/>
              </a:lnSpc>
              <a:spcBef>
                <a:spcPts val="500"/>
              </a:spcBef>
              <a:spcAft>
                <a:spcPts val="0"/>
              </a:spcAft>
              <a:buClr>
                <a:srgbClr val="363636"/>
              </a:buClr>
              <a:buSzPts val="1000"/>
              <a:buFont typeface="Arial"/>
              <a:buNone/>
              <a:defRPr sz="1000" b="0" i="0" u="none" strike="noStrike" cap="none">
                <a:solidFill>
                  <a:srgbClr val="363636"/>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27" name="Google Shape;127;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8" name="Google Shape;128;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9" name="Google Shape;129;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0"/>
        <p:cNvGrpSpPr/>
        <p:nvPr/>
      </p:nvGrpSpPr>
      <p:grpSpPr>
        <a:xfrm>
          <a:off x="0" y="0"/>
          <a:ext cx="0" cy="0"/>
          <a:chOff x="0" y="0"/>
          <a:chExt cx="0" cy="0"/>
        </a:xfrm>
      </p:grpSpPr>
      <p:sp>
        <p:nvSpPr>
          <p:cNvPr id="131" name="Google Shape;131;p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363636"/>
              </a:buClr>
              <a:buSzPts val="3200"/>
              <a:buFont typeface="Arial Black"/>
              <a:buNone/>
              <a:defRPr sz="32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2" name="Google Shape;132;p59"/>
          <p:cNvSpPr>
            <a:spLocks noGrp="1"/>
          </p:cNvSpPr>
          <p:nvPr>
            <p:ph type="pic" idx="2"/>
          </p:nvPr>
        </p:nvSpPr>
        <p:spPr>
          <a:xfrm>
            <a:off x="5183188" y="987425"/>
            <a:ext cx="6172200" cy="4873625"/>
          </a:xfrm>
          <a:prstGeom prst="rect">
            <a:avLst/>
          </a:prstGeom>
          <a:noFill/>
          <a:ln>
            <a:noFill/>
          </a:ln>
        </p:spPr>
      </p:sp>
      <p:sp>
        <p:nvSpPr>
          <p:cNvPr id="133" name="Google Shape;133;p5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1600"/>
              <a:buFont typeface="Arial"/>
              <a:buNone/>
              <a:defRPr sz="1600" b="0" i="0" u="none" strike="noStrike" cap="none">
                <a:solidFill>
                  <a:srgbClr val="363636"/>
                </a:solidFill>
                <a:latin typeface="Arial"/>
                <a:ea typeface="Arial"/>
                <a:cs typeface="Arial"/>
                <a:sym typeface="Arial"/>
              </a:defRPr>
            </a:lvl1pPr>
            <a:lvl2pPr marL="914400" marR="0" lvl="1" indent="-228600" algn="l" rtl="0">
              <a:lnSpc>
                <a:spcPct val="90000"/>
              </a:lnSpc>
              <a:spcBef>
                <a:spcPts val="500"/>
              </a:spcBef>
              <a:spcAft>
                <a:spcPts val="0"/>
              </a:spcAft>
              <a:buClr>
                <a:srgbClr val="363636"/>
              </a:buClr>
              <a:buSzPts val="1400"/>
              <a:buFont typeface="Arial"/>
              <a:buNone/>
              <a:defRPr sz="1400" b="0" i="0" u="none" strike="noStrike" cap="none">
                <a:solidFill>
                  <a:srgbClr val="363636"/>
                </a:solidFill>
                <a:latin typeface="Arial"/>
                <a:ea typeface="Arial"/>
                <a:cs typeface="Arial"/>
                <a:sym typeface="Arial"/>
              </a:defRPr>
            </a:lvl2pPr>
            <a:lvl3pPr marL="1371600" marR="0" lvl="2" indent="-228600" algn="l" rtl="0">
              <a:lnSpc>
                <a:spcPct val="90000"/>
              </a:lnSpc>
              <a:spcBef>
                <a:spcPts val="500"/>
              </a:spcBef>
              <a:spcAft>
                <a:spcPts val="0"/>
              </a:spcAft>
              <a:buClr>
                <a:srgbClr val="363636"/>
              </a:buClr>
              <a:buSzPts val="1200"/>
              <a:buFont typeface="Arial"/>
              <a:buNone/>
              <a:defRPr sz="1200" b="0" i="0" u="none" strike="noStrike" cap="none">
                <a:solidFill>
                  <a:srgbClr val="363636"/>
                </a:solidFill>
                <a:latin typeface="Arial"/>
                <a:ea typeface="Arial"/>
                <a:cs typeface="Arial"/>
                <a:sym typeface="Arial"/>
              </a:defRPr>
            </a:lvl3pPr>
            <a:lvl4pPr marL="1828800" marR="0" lvl="3" indent="-228600" algn="l" rtl="0">
              <a:lnSpc>
                <a:spcPct val="90000"/>
              </a:lnSpc>
              <a:spcBef>
                <a:spcPts val="500"/>
              </a:spcBef>
              <a:spcAft>
                <a:spcPts val="0"/>
              </a:spcAft>
              <a:buClr>
                <a:srgbClr val="363636"/>
              </a:buClr>
              <a:buSzPts val="1000"/>
              <a:buFont typeface="Arial"/>
              <a:buNone/>
              <a:defRPr sz="1000" b="0" i="0" u="none" strike="noStrike" cap="none">
                <a:solidFill>
                  <a:srgbClr val="363636"/>
                </a:solidFill>
                <a:latin typeface="Arial"/>
                <a:ea typeface="Arial"/>
                <a:cs typeface="Arial"/>
                <a:sym typeface="Arial"/>
              </a:defRPr>
            </a:lvl4pPr>
            <a:lvl5pPr marL="2286000" marR="0" lvl="4" indent="-228600" algn="l" rtl="0">
              <a:lnSpc>
                <a:spcPct val="90000"/>
              </a:lnSpc>
              <a:spcBef>
                <a:spcPts val="500"/>
              </a:spcBef>
              <a:spcAft>
                <a:spcPts val="0"/>
              </a:spcAft>
              <a:buClr>
                <a:srgbClr val="363636"/>
              </a:buClr>
              <a:buSzPts val="1000"/>
              <a:buFont typeface="Arial"/>
              <a:buNone/>
              <a:defRPr sz="1000" b="0" i="0" u="none" strike="noStrike" cap="none">
                <a:solidFill>
                  <a:srgbClr val="363636"/>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34" name="Google Shape;134;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5" name="Google Shape;135;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6" name="Google Shape;136;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Google Shape;19;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 name="Google Shape;21;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 name="Google Shape;22;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7"/>
        <p:cNvGrpSpPr/>
        <p:nvPr/>
      </p:nvGrpSpPr>
      <p:grpSpPr>
        <a:xfrm>
          <a:off x="0" y="0"/>
          <a:ext cx="0" cy="0"/>
          <a:chOff x="0" y="0"/>
          <a:chExt cx="0" cy="0"/>
        </a:xfrm>
      </p:grpSpPr>
      <p:sp>
        <p:nvSpPr>
          <p:cNvPr id="138" name="Google Shape;138;p60"/>
          <p:cNvSpPr txBox="1">
            <a:spLocks noGrp="1"/>
          </p:cNvSpPr>
          <p:nvPr>
            <p:ph type="title"/>
          </p:nvPr>
        </p:nvSpPr>
        <p:spPr>
          <a:xfrm>
            <a:off x="838200" y="1584325"/>
            <a:ext cx="10515600" cy="7437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9" name="Google Shape;139;p60"/>
          <p:cNvSpPr txBox="1">
            <a:spLocks noGrp="1"/>
          </p:cNvSpPr>
          <p:nvPr>
            <p:ph type="body" idx="1"/>
          </p:nvPr>
        </p:nvSpPr>
        <p:spPr>
          <a:xfrm rot="5400000">
            <a:off x="4875213" y="-992187"/>
            <a:ext cx="2441575" cy="10515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0" name="Google Shape;140;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1" name="Google Shape;141;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2" name="Google Shape;142;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3"/>
        <p:cNvGrpSpPr/>
        <p:nvPr/>
      </p:nvGrpSpPr>
      <p:grpSpPr>
        <a:xfrm>
          <a:off x="0" y="0"/>
          <a:ext cx="0" cy="0"/>
          <a:chOff x="0" y="0"/>
          <a:chExt cx="0" cy="0"/>
        </a:xfrm>
      </p:grpSpPr>
      <p:sp>
        <p:nvSpPr>
          <p:cNvPr id="144" name="Google Shape;144;p6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45" name="Google Shape;145;p6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6" name="Google Shape;146;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7" name="Google Shape;147;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8" name="Google Shape;148;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2"/>
        <p:cNvGrpSpPr/>
        <p:nvPr/>
      </p:nvGrpSpPr>
      <p:grpSpPr>
        <a:xfrm>
          <a:off x="0" y="0"/>
          <a:ext cx="0" cy="0"/>
          <a:chOff x="0" y="0"/>
          <a:chExt cx="0" cy="0"/>
        </a:xfrm>
      </p:grpSpPr>
      <p:sp>
        <p:nvSpPr>
          <p:cNvPr id="153" name="Google Shape;153;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4" name="Google Shape;154;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5" name="Google Shape;155;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6"/>
        <p:cNvGrpSpPr/>
        <p:nvPr/>
      </p:nvGrpSpPr>
      <p:grpSpPr>
        <a:xfrm>
          <a:off x="0" y="0"/>
          <a:ext cx="0" cy="0"/>
          <a:chOff x="0" y="0"/>
          <a:chExt cx="0" cy="0"/>
        </a:xfrm>
      </p:grpSpPr>
      <p:sp>
        <p:nvSpPr>
          <p:cNvPr id="157" name="Google Shape;157;p6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58" name="Google Shape;158;p6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59" name="Google Shape;159;p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0" name="Google Shape;160;p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1" name="Google Shape;161;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2"/>
        <p:cNvGrpSpPr/>
        <p:nvPr/>
      </p:nvGrpSpPr>
      <p:grpSpPr>
        <a:xfrm>
          <a:off x="0" y="0"/>
          <a:ext cx="0" cy="0"/>
          <a:chOff x="0" y="0"/>
          <a:chExt cx="0" cy="0"/>
        </a:xfrm>
      </p:grpSpPr>
      <p:sp>
        <p:nvSpPr>
          <p:cNvPr id="163" name="Google Shape;163;p6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64" name="Google Shape;164;p6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5" name="Google Shape;165;p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6" name="Google Shape;166;p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7" name="Google Shape;167;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8"/>
        <p:cNvGrpSpPr/>
        <p:nvPr/>
      </p:nvGrpSpPr>
      <p:grpSpPr>
        <a:xfrm>
          <a:off x="0" y="0"/>
          <a:ext cx="0" cy="0"/>
          <a:chOff x="0" y="0"/>
          <a:chExt cx="0" cy="0"/>
        </a:xfrm>
      </p:grpSpPr>
      <p:sp>
        <p:nvSpPr>
          <p:cNvPr id="169" name="Google Shape;169;p6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0" name="Google Shape;170;p6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71" name="Google Shape;171;p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2" name="Google Shape;172;p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3" name="Google Shape;173;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74"/>
        <p:cNvGrpSpPr/>
        <p:nvPr/>
      </p:nvGrpSpPr>
      <p:grpSpPr>
        <a:xfrm>
          <a:off x="0" y="0"/>
          <a:ext cx="0" cy="0"/>
          <a:chOff x="0" y="0"/>
          <a:chExt cx="0" cy="0"/>
        </a:xfrm>
      </p:grpSpPr>
      <p:sp>
        <p:nvSpPr>
          <p:cNvPr id="175" name="Google Shape;175;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6" name="Google Shape;176;p6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77" name="Google Shape;177;p6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78" name="Google Shape;178;p6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9" name="Google Shape;179;p6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0" name="Google Shape;180;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81"/>
        <p:cNvGrpSpPr/>
        <p:nvPr/>
      </p:nvGrpSpPr>
      <p:grpSpPr>
        <a:xfrm>
          <a:off x="0" y="0"/>
          <a:ext cx="0" cy="0"/>
          <a:chOff x="0" y="0"/>
          <a:chExt cx="0" cy="0"/>
        </a:xfrm>
      </p:grpSpPr>
      <p:sp>
        <p:nvSpPr>
          <p:cNvPr id="182" name="Google Shape;182;p6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83" name="Google Shape;183;p6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84" name="Google Shape;184;p6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5" name="Google Shape;185;p6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86" name="Google Shape;186;p6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7" name="Google Shape;187;p6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8" name="Google Shape;188;p6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9" name="Google Shape;189;p6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90"/>
        <p:cNvGrpSpPr/>
        <p:nvPr/>
      </p:nvGrpSpPr>
      <p:grpSpPr>
        <a:xfrm>
          <a:off x="0" y="0"/>
          <a:ext cx="0" cy="0"/>
          <a:chOff x="0" y="0"/>
          <a:chExt cx="0" cy="0"/>
        </a:xfrm>
      </p:grpSpPr>
      <p:sp>
        <p:nvSpPr>
          <p:cNvPr id="191" name="Google Shape;191;p6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2" name="Google Shape;192;p6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3" name="Google Shape;193;p6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4" name="Google Shape;194;p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95"/>
        <p:cNvGrpSpPr/>
        <p:nvPr/>
      </p:nvGrpSpPr>
      <p:grpSpPr>
        <a:xfrm>
          <a:off x="0" y="0"/>
          <a:ext cx="0" cy="0"/>
          <a:chOff x="0" y="0"/>
          <a:chExt cx="0" cy="0"/>
        </a:xfrm>
      </p:grpSpPr>
      <p:sp>
        <p:nvSpPr>
          <p:cNvPr id="196" name="Google Shape;196;p6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7" name="Google Shape;197;p6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98" name="Google Shape;198;p6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99" name="Google Shape;199;p6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0" name="Google Shape;200;p6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1" name="Google Shape;201;p6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4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4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6" name="Google Shape;26;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7" name="Google Shape;27;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8" name="Google Shape;28;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02"/>
        <p:cNvGrpSpPr/>
        <p:nvPr/>
      </p:nvGrpSpPr>
      <p:grpSpPr>
        <a:xfrm>
          <a:off x="0" y="0"/>
          <a:ext cx="0" cy="0"/>
          <a:chOff x="0" y="0"/>
          <a:chExt cx="0" cy="0"/>
        </a:xfrm>
      </p:grpSpPr>
      <p:sp>
        <p:nvSpPr>
          <p:cNvPr id="203" name="Google Shape;203;p6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4" name="Google Shape;204;p69"/>
          <p:cNvSpPr>
            <a:spLocks noGrp="1"/>
          </p:cNvSpPr>
          <p:nvPr>
            <p:ph type="pic" idx="2"/>
          </p:nvPr>
        </p:nvSpPr>
        <p:spPr>
          <a:xfrm>
            <a:off x="5183188" y="987425"/>
            <a:ext cx="6172200" cy="4873625"/>
          </a:xfrm>
          <a:prstGeom prst="rect">
            <a:avLst/>
          </a:prstGeom>
          <a:noFill/>
          <a:ln>
            <a:noFill/>
          </a:ln>
        </p:spPr>
      </p:sp>
      <p:sp>
        <p:nvSpPr>
          <p:cNvPr id="205" name="Google Shape;205;p6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206" name="Google Shape;206;p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7" name="Google Shape;207;p6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8" name="Google Shape;208;p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9"/>
        <p:cNvGrpSpPr/>
        <p:nvPr/>
      </p:nvGrpSpPr>
      <p:grpSpPr>
        <a:xfrm>
          <a:off x="0" y="0"/>
          <a:ext cx="0" cy="0"/>
          <a:chOff x="0" y="0"/>
          <a:chExt cx="0" cy="0"/>
        </a:xfrm>
      </p:grpSpPr>
      <p:sp>
        <p:nvSpPr>
          <p:cNvPr id="210" name="Google Shape;210;p7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1" name="Google Shape;211;p7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12" name="Google Shape;212;p7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3" name="Google Shape;213;p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4" name="Google Shape;214;p7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15"/>
        <p:cNvGrpSpPr/>
        <p:nvPr/>
      </p:nvGrpSpPr>
      <p:grpSpPr>
        <a:xfrm>
          <a:off x="0" y="0"/>
          <a:ext cx="0" cy="0"/>
          <a:chOff x="0" y="0"/>
          <a:chExt cx="0" cy="0"/>
        </a:xfrm>
      </p:grpSpPr>
      <p:sp>
        <p:nvSpPr>
          <p:cNvPr id="216" name="Google Shape;216;p7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7" name="Google Shape;217;p7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18" name="Google Shape;218;p7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9" name="Google Shape;219;p7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0" name="Google Shape;220;p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4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4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2" name="Google Shape;32;p4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3" name="Google Shape;33;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5" name="Google Shape;35;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4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8" name="Google Shape;38;p4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39" name="Google Shape;39;p4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4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1" name="Google Shape;41;p4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2" name="Google Shape;42;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3" name="Google Shape;43;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4" name="Google Shape;44;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7" name="Google Shape;47;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9" name="Google Shape;49;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0"/>
        <p:cNvGrpSpPr/>
        <p:nvPr/>
      </p:nvGrpSpPr>
      <p:grpSpPr>
        <a:xfrm>
          <a:off x="0" y="0"/>
          <a:ext cx="0" cy="0"/>
          <a:chOff x="0" y="0"/>
          <a:chExt cx="0" cy="0"/>
        </a:xfrm>
      </p:grpSpPr>
      <p:sp>
        <p:nvSpPr>
          <p:cNvPr id="51" name="Google Shape;51;p4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2" name="Google Shape;52;p4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3" name="Google Shape;53;p4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54" name="Google Shape;54;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5" name="Google Shape;55;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7"/>
        <p:cNvGrpSpPr/>
        <p:nvPr/>
      </p:nvGrpSpPr>
      <p:grpSpPr>
        <a:xfrm>
          <a:off x="0" y="0"/>
          <a:ext cx="0" cy="0"/>
          <a:chOff x="0" y="0"/>
          <a:chExt cx="0" cy="0"/>
        </a:xfrm>
      </p:grpSpPr>
      <p:sp>
        <p:nvSpPr>
          <p:cNvPr id="58" name="Google Shape;58;p4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9" name="Google Shape;59;p49"/>
          <p:cNvSpPr>
            <a:spLocks noGrp="1"/>
          </p:cNvSpPr>
          <p:nvPr>
            <p:ph type="pic" idx="2"/>
          </p:nvPr>
        </p:nvSpPr>
        <p:spPr>
          <a:xfrm>
            <a:off x="5183188" y="987425"/>
            <a:ext cx="6172200" cy="4873625"/>
          </a:xfrm>
          <a:prstGeom prst="rect">
            <a:avLst/>
          </a:prstGeom>
          <a:noFill/>
          <a:ln>
            <a:noFill/>
          </a:ln>
        </p:spPr>
      </p:sp>
      <p:sp>
        <p:nvSpPr>
          <p:cNvPr id="60" name="Google Shape;60;p4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1" name="Google Shape;61;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2" name="Google Shape;62;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4"/>
        <p:cNvGrpSpPr/>
        <p:nvPr/>
      </p:nvGrpSpPr>
      <p:grpSpPr>
        <a:xfrm>
          <a:off x="0" y="0"/>
          <a:ext cx="0" cy="0"/>
          <a:chOff x="0" y="0"/>
          <a:chExt cx="0" cy="0"/>
        </a:xfrm>
      </p:grpSpPr>
      <p:sp>
        <p:nvSpPr>
          <p:cNvPr id="65" name="Google Shape;65;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6" name="Google Shape;66;p5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7" name="Google Shape;67;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8" name="Google Shape;68;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9" name="Google Shape;69;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3" name="Google Shape;10;p40">
            <a:extLst>
              <a:ext uri="{FF2B5EF4-FFF2-40B4-BE49-F238E27FC236}">
                <a16:creationId xmlns:a16="http://schemas.microsoft.com/office/drawing/2014/main" id="{32FE3092-03F1-C3FD-0669-01829FF841E1}"/>
              </a:ext>
            </a:extLst>
          </p:cNvPr>
          <p:cNvSpPr/>
          <p:nvPr userDrawn="1"/>
        </p:nvSpPr>
        <p:spPr>
          <a:xfrm>
            <a:off x="0" y="0"/>
            <a:ext cx="12192000" cy="6858000"/>
          </a:xfrm>
          <a:prstGeom prst="rect">
            <a:avLst/>
          </a:prstGeom>
          <a:solidFill>
            <a:srgbClr val="FFE78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EB8B2D"/>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6"/>
        <p:cNvGrpSpPr/>
        <p:nvPr/>
      </p:nvGrpSpPr>
      <p:grpSpPr>
        <a:xfrm>
          <a:off x="0" y="0"/>
          <a:ext cx="0" cy="0"/>
          <a:chOff x="0" y="0"/>
          <a:chExt cx="0" cy="0"/>
        </a:xfrm>
      </p:grpSpPr>
      <p:sp>
        <p:nvSpPr>
          <p:cNvPr id="2" name="Google Shape;77;p42">
            <a:extLst>
              <a:ext uri="{FF2B5EF4-FFF2-40B4-BE49-F238E27FC236}">
                <a16:creationId xmlns:a16="http://schemas.microsoft.com/office/drawing/2014/main" id="{5CDC96C5-3FB2-3209-5478-00D4724A9652}"/>
              </a:ext>
            </a:extLst>
          </p:cNvPr>
          <p:cNvSpPr/>
          <p:nvPr userDrawn="1"/>
        </p:nvSpPr>
        <p:spPr>
          <a:xfrm>
            <a:off x="0" y="0"/>
            <a:ext cx="12192000" cy="6858000"/>
          </a:xfrm>
          <a:prstGeom prst="rect">
            <a:avLst/>
          </a:prstGeom>
          <a:solidFill>
            <a:srgbClr val="FFE78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EB8B2D"/>
              </a:solidFill>
              <a:latin typeface="Calibri"/>
              <a:ea typeface="Calibri"/>
              <a:cs typeface="Calibri"/>
              <a:sym typeface="Calibri"/>
            </a:endParaRPr>
          </a:p>
        </p:txBody>
      </p:sp>
      <p:sp>
        <p:nvSpPr>
          <p:cNvPr id="3" name="Google Shape;78;p42">
            <a:extLst>
              <a:ext uri="{FF2B5EF4-FFF2-40B4-BE49-F238E27FC236}">
                <a16:creationId xmlns:a16="http://schemas.microsoft.com/office/drawing/2014/main" id="{D665F71E-918A-DE10-B17D-F99A2731EB4C}"/>
              </a:ext>
            </a:extLst>
          </p:cNvPr>
          <p:cNvSpPr/>
          <p:nvPr userDrawn="1"/>
        </p:nvSpPr>
        <p:spPr>
          <a:xfrm>
            <a:off x="469900" y="469900"/>
            <a:ext cx="11245850" cy="5918200"/>
          </a:xfrm>
          <a:prstGeom prst="rect">
            <a:avLst/>
          </a:prstGeom>
          <a:solidFill>
            <a:srgbClr val="FFF9DF"/>
          </a:solidFill>
          <a:ln w="38100">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EB8B2D"/>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9"/>
        <p:cNvGrpSpPr/>
        <p:nvPr/>
      </p:nvGrpSpPr>
      <p:grpSpPr>
        <a:xfrm>
          <a:off x="0" y="0"/>
          <a:ext cx="0" cy="0"/>
          <a:chOff x="0" y="0"/>
          <a:chExt cx="0" cy="0"/>
        </a:xfrm>
      </p:grpSpPr>
      <p:sp>
        <p:nvSpPr>
          <p:cNvPr id="150" name="Google Shape;150;p41"/>
          <p:cNvSpPr/>
          <p:nvPr userDrawn="1"/>
        </p:nvSpPr>
        <p:spPr>
          <a:xfrm>
            <a:off x="0" y="0"/>
            <a:ext cx="12192000" cy="6858000"/>
          </a:xfrm>
          <a:prstGeom prst="rect">
            <a:avLst/>
          </a:prstGeom>
          <a:solidFill>
            <a:srgbClr val="FFE78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EB8B2D"/>
              </a:solidFill>
              <a:latin typeface="Calibri"/>
              <a:ea typeface="Calibri"/>
              <a:cs typeface="Calibri"/>
              <a:sym typeface="Calibri"/>
            </a:endParaRPr>
          </a:p>
        </p:txBody>
      </p:sp>
      <p:sp>
        <p:nvSpPr>
          <p:cNvPr id="151" name="Google Shape;151;p41"/>
          <p:cNvSpPr/>
          <p:nvPr/>
        </p:nvSpPr>
        <p:spPr>
          <a:xfrm>
            <a:off x="469900" y="469900"/>
            <a:ext cx="11245850" cy="5918200"/>
          </a:xfrm>
          <a:prstGeom prst="rect">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EB8B2D"/>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2.png"/><Relationship Id="rId7"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36.png"/><Relationship Id="rId5" Type="http://schemas.openxmlformats.org/officeDocument/2006/relationships/image" Target="../media/image22.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30.png"/><Relationship Id="rId5" Type="http://schemas.openxmlformats.org/officeDocument/2006/relationships/image" Target="../media/image36.pn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11.xml"/><Relationship Id="rId5" Type="http://schemas.openxmlformats.org/officeDocument/2006/relationships/image" Target="../media/image40.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11.xml"/><Relationship Id="rId5" Type="http://schemas.openxmlformats.org/officeDocument/2006/relationships/image" Target="../media/image42.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1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3.xml.rels><?xml version="1.0" encoding="UTF-8" standalone="yes"?>
<Relationships xmlns="http://schemas.openxmlformats.org/package/2006/relationships"><Relationship Id="rId3" Type="http://schemas.openxmlformats.org/officeDocument/2006/relationships/hyperlink" Target="https://www.dontbefooled.org.uk/what-is-a-money-mule/" TargetMode="External"/><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4.xml"/><Relationship Id="rId1" Type="http://schemas.openxmlformats.org/officeDocument/2006/relationships/slideLayout" Target="../slideLayouts/slideLayout11.xml"/><Relationship Id="rId5" Type="http://schemas.openxmlformats.org/officeDocument/2006/relationships/image" Target="../media/image57.png"/><Relationship Id="rId4" Type="http://schemas.openxmlformats.org/officeDocument/2006/relationships/image" Target="../media/image56.png"/></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11.xml"/><Relationship Id="rId6" Type="http://schemas.openxmlformats.org/officeDocument/2006/relationships/image" Target="../media/image61.png"/><Relationship Id="rId5" Type="http://schemas.openxmlformats.org/officeDocument/2006/relationships/image" Target="../media/image60.jpg"/><Relationship Id="rId4" Type="http://schemas.openxmlformats.org/officeDocument/2006/relationships/image" Target="../media/image59.png"/></Relationships>
</file>

<file path=ppt/slides/_rels/slide26.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jpg"/><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image" Target="../media/image64.jpg"/><Relationship Id="rId5" Type="http://schemas.openxmlformats.org/officeDocument/2006/relationships/image" Target="../media/image63.jpg"/><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3" Type="http://schemas.openxmlformats.org/officeDocument/2006/relationships/hyperlink" Target="mailto:george@gmaill.com" TargetMode="External"/><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9.xml"/><Relationship Id="rId1" Type="http://schemas.openxmlformats.org/officeDocument/2006/relationships/slideLayout" Target="../slideLayouts/slideLayout11.xml"/><Relationship Id="rId5" Type="http://schemas.openxmlformats.org/officeDocument/2006/relationships/image" Target="../media/image68.png"/><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2.jpg"/><Relationship Id="rId7" Type="http://schemas.openxmlformats.org/officeDocument/2006/relationships/image" Target="../media/image73.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image" Target="../media/image42.png"/><Relationship Id="rId4" Type="http://schemas.openxmlformats.org/officeDocument/2006/relationships/image" Target="../media/image3.png"/><Relationship Id="rId9"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2.jpg"/><Relationship Id="rId7" Type="http://schemas.openxmlformats.org/officeDocument/2006/relationships/image" Target="../media/image73.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image" Target="../media/image42.png"/><Relationship Id="rId4" Type="http://schemas.openxmlformats.org/officeDocument/2006/relationships/image" Target="../media/image3.png"/><Relationship Id="rId9" Type="http://schemas.openxmlformats.org/officeDocument/2006/relationships/image" Target="../media/image2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8.xml"/><Relationship Id="rId1" Type="http://schemas.openxmlformats.org/officeDocument/2006/relationships/slideLayout" Target="../slideLayouts/slideLayout11.xml"/><Relationship Id="rId4" Type="http://schemas.openxmlformats.org/officeDocument/2006/relationships/image" Target="../media/image77.png"/></Relationships>
</file>

<file path=ppt/slides/_rels/slide3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9.xml"/><Relationship Id="rId1" Type="http://schemas.openxmlformats.org/officeDocument/2006/relationships/slideLayout" Target="../slideLayouts/slideLayout11.xml"/><Relationship Id="rId4" Type="http://schemas.openxmlformats.org/officeDocument/2006/relationships/image" Target="../media/image78.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2.jpg"/><Relationship Id="rId7" Type="http://schemas.openxmlformats.org/officeDocument/2006/relationships/image" Target="../media/image73.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image" Target="../media/image42.png"/><Relationship Id="rId4" Type="http://schemas.openxmlformats.org/officeDocument/2006/relationships/image" Target="../media/image3.png"/><Relationship Id="rId9"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1.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8" name="Google Shape;228;p1"/>
          <p:cNvSpPr txBox="1">
            <a:spLocks noGrp="1"/>
          </p:cNvSpPr>
          <p:nvPr>
            <p:ph type="ctrTitle"/>
          </p:nvPr>
        </p:nvSpPr>
        <p:spPr>
          <a:xfrm>
            <a:off x="0" y="212328"/>
            <a:ext cx="12192000" cy="1206035"/>
          </a:xfrm>
          <a:prstGeom prst="rect">
            <a:avLst/>
          </a:prstGeom>
          <a:noFill/>
          <a:ln>
            <a:noFill/>
          </a:ln>
        </p:spPr>
        <p:txBody>
          <a:bodyPr spcFirstLastPara="1" wrap="square" lIns="91425" tIns="45700" rIns="91425" bIns="45700" anchor="ctr" anchorCtr="1">
            <a:noAutofit/>
          </a:bodyPr>
          <a:lstStyle/>
          <a:p>
            <a:pPr marL="0" lvl="0" indent="0" algn="ctr" rtl="0">
              <a:lnSpc>
                <a:spcPct val="90000"/>
              </a:lnSpc>
              <a:spcBef>
                <a:spcPts val="0"/>
              </a:spcBef>
              <a:spcAft>
                <a:spcPts val="0"/>
              </a:spcAft>
              <a:buClr>
                <a:srgbClr val="363636"/>
              </a:buClr>
              <a:buSzPts val="5800"/>
              <a:buFont typeface="Arial Black"/>
              <a:buNone/>
            </a:pPr>
            <a:r>
              <a:rPr lang="en-GB" sz="5800" b="1" dirty="0">
                <a:solidFill>
                  <a:srgbClr val="363636"/>
                </a:solidFill>
                <a:latin typeface="Arial Black"/>
                <a:ea typeface="Arial Black"/>
                <a:cs typeface="Arial Black"/>
                <a:sym typeface="Arial Black"/>
              </a:rPr>
              <a:t>Money Mules</a:t>
            </a:r>
            <a:endParaRPr dirty="0"/>
          </a:p>
        </p:txBody>
      </p:sp>
      <p:sp>
        <p:nvSpPr>
          <p:cNvPr id="229" name="Google Shape;229;p1"/>
          <p:cNvSpPr txBox="1"/>
          <p:nvPr/>
        </p:nvSpPr>
        <p:spPr>
          <a:xfrm>
            <a:off x="0" y="1264898"/>
            <a:ext cx="12192000"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u="none" strike="noStrike" dirty="0">
                <a:solidFill>
                  <a:srgbClr val="363636"/>
                </a:solidFill>
                <a:latin typeface="Arial"/>
                <a:ea typeface="Arial"/>
                <a:cs typeface="Arial"/>
                <a:sym typeface="Arial"/>
              </a:rPr>
              <a:t>SEND Secondary (Years 7 - 9)</a:t>
            </a:r>
            <a:endParaRPr sz="1800" b="1" dirty="0">
              <a:solidFill>
                <a:srgbClr val="363636"/>
              </a:solidFill>
              <a:latin typeface="Arial"/>
              <a:ea typeface="Arial"/>
              <a:cs typeface="Arial"/>
              <a:sym typeface="Arial"/>
            </a:endParaRPr>
          </a:p>
        </p:txBody>
      </p:sp>
      <p:pic>
        <p:nvPicPr>
          <p:cNvPr id="232" name="Google Shape;232;p1">
            <a:extLst>
              <a:ext uri="{C183D7F6-B498-43B3-948B-1728B52AA6E4}">
                <adec:decorative xmlns:adec="http://schemas.microsoft.com/office/drawing/2017/decorative" val="1"/>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0274300" y="6209688"/>
            <a:ext cx="1611919" cy="472763"/>
          </a:xfrm>
          <a:prstGeom prst="rect">
            <a:avLst/>
          </a:prstGeom>
          <a:noFill/>
          <a:ln>
            <a:noFill/>
          </a:ln>
        </p:spPr>
      </p:pic>
      <p:pic>
        <p:nvPicPr>
          <p:cNvPr id="233" name="Google Shape;233;p1">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305781" y="6302863"/>
            <a:ext cx="3066437" cy="368613"/>
          </a:xfrm>
          <a:prstGeom prst="rect">
            <a:avLst/>
          </a:prstGeom>
          <a:noFill/>
          <a:ln>
            <a:noFill/>
          </a:ln>
        </p:spPr>
      </p:pic>
      <p:pic>
        <p:nvPicPr>
          <p:cNvPr id="234" name="Google Shape;234;p1">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8528341" y="6269145"/>
            <a:ext cx="1536883" cy="373628"/>
          </a:xfrm>
          <a:prstGeom prst="rect">
            <a:avLst/>
          </a:prstGeom>
          <a:noFill/>
          <a:ln>
            <a:noFill/>
          </a:ln>
        </p:spPr>
      </p:pic>
      <p:pic>
        <p:nvPicPr>
          <p:cNvPr id="6" name="Picture 5">
            <a:extLst>
              <a:ext uri="{FF2B5EF4-FFF2-40B4-BE49-F238E27FC236}">
                <a16:creationId xmlns:a16="http://schemas.microsoft.com/office/drawing/2014/main" id="{CDB4226E-D780-E26A-0102-277F91A3A0B5}"/>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942895" y="1888123"/>
            <a:ext cx="4305600" cy="4305600"/>
          </a:xfrm>
          <a:prstGeom prst="rect">
            <a:avLst/>
          </a:prstGeom>
        </p:spPr>
      </p:pic>
      <p:pic>
        <p:nvPicPr>
          <p:cNvPr id="2" name="Picture 1" descr="A close-up of a business card&#10;&#10;Description automatically generated">
            <a:extLst>
              <a:ext uri="{FF2B5EF4-FFF2-40B4-BE49-F238E27FC236}">
                <a16:creationId xmlns:a16="http://schemas.microsoft.com/office/drawing/2014/main" id="{6BE31C9F-EB89-617F-3B0F-B909BA2A9B94}"/>
              </a:ext>
            </a:extLst>
          </p:cNvPr>
          <p:cNvPicPr>
            <a:picLocks noChangeAspect="1"/>
          </p:cNvPicPr>
          <p:nvPr/>
        </p:nvPicPr>
        <p:blipFill>
          <a:blip r:embed="rId7"/>
          <a:stretch>
            <a:fillRect/>
          </a:stretch>
        </p:blipFill>
        <p:spPr>
          <a:xfrm>
            <a:off x="9509479" y="232971"/>
            <a:ext cx="2430984" cy="143080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10" name="Google Shape;310;p9"/>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10</a:t>
            </a:r>
            <a:endParaRPr dirty="0"/>
          </a:p>
        </p:txBody>
      </p:sp>
      <p:sp>
        <p:nvSpPr>
          <p:cNvPr id="5" name="TextBox 4">
            <a:extLst>
              <a:ext uri="{FF2B5EF4-FFF2-40B4-BE49-F238E27FC236}">
                <a16:creationId xmlns:a16="http://schemas.microsoft.com/office/drawing/2014/main" id="{0BAED5B0-9BEB-B31C-81B1-61D64AEC9302}"/>
              </a:ext>
            </a:extLst>
          </p:cNvPr>
          <p:cNvSpPr txBox="1"/>
          <p:nvPr/>
        </p:nvSpPr>
        <p:spPr>
          <a:xfrm>
            <a:off x="1305070" y="3097957"/>
            <a:ext cx="5589216" cy="861774"/>
          </a:xfrm>
          <a:prstGeom prst="rect">
            <a:avLst/>
          </a:prstGeom>
          <a:noFill/>
        </p:spPr>
        <p:txBody>
          <a:bodyPr wrap="square">
            <a:spAutoFit/>
          </a:bodyPr>
          <a:lstStyle/>
          <a:p>
            <a:r>
              <a:rPr lang="en-GB" sz="2500" b="1" i="0" u="none" strike="noStrike" dirty="0">
                <a:solidFill>
                  <a:srgbClr val="363636"/>
                </a:solidFill>
                <a:effectLst/>
                <a:latin typeface="Calibri" panose="020F0502020204030204" pitchFamily="34" charset="0"/>
              </a:rPr>
              <a:t>Cryptocurrency</a:t>
            </a:r>
            <a:r>
              <a:rPr lang="en-GB" sz="2500" b="0" i="0" u="none" strike="noStrike" dirty="0">
                <a:solidFill>
                  <a:srgbClr val="363636"/>
                </a:solidFill>
                <a:effectLst/>
                <a:latin typeface="Calibri" panose="020F0502020204030204" pitchFamily="34" charset="0"/>
              </a:rPr>
              <a:t>: a digital currency, which is an alternative form of payment.</a:t>
            </a:r>
            <a:endParaRPr lang="en-GB" sz="2500" dirty="0">
              <a:solidFill>
                <a:srgbClr val="363636"/>
              </a:solidFill>
            </a:endParaRPr>
          </a:p>
        </p:txBody>
      </p:sp>
      <p:pic>
        <p:nvPicPr>
          <p:cNvPr id="9" name="Picture 8">
            <a:extLst>
              <a:ext uri="{FF2B5EF4-FFF2-40B4-BE49-F238E27FC236}">
                <a16:creationId xmlns:a16="http://schemas.microsoft.com/office/drawing/2014/main" id="{13D7D975-0BB8-7B11-F159-26F79F1D88E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358686" y="2423885"/>
            <a:ext cx="3412862" cy="2209918"/>
          </a:xfrm>
          <a:prstGeom prst="rect">
            <a:avLst/>
          </a:prstGeom>
        </p:spPr>
      </p:pic>
      <p:sp>
        <p:nvSpPr>
          <p:cNvPr id="10" name="Google Shape;290;p7">
            <a:extLst>
              <a:ext uri="{FF2B5EF4-FFF2-40B4-BE49-F238E27FC236}">
                <a16:creationId xmlns:a16="http://schemas.microsoft.com/office/drawing/2014/main" id="{7D3CD264-F194-2097-B9AA-9A8FDB697B73}"/>
              </a:ext>
            </a:extLst>
          </p:cNvPr>
          <p:cNvSpPr txBox="1">
            <a:spLocks/>
          </p:cNvSpPr>
          <p:nvPr/>
        </p:nvSpPr>
        <p:spPr>
          <a:xfrm>
            <a:off x="0" y="768689"/>
            <a:ext cx="12191999" cy="630902"/>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SzPts val="3000"/>
              <a:buFont typeface="Arial"/>
              <a:buNone/>
            </a:pPr>
            <a:r>
              <a:rPr lang="en-GB" sz="3500" dirty="0">
                <a:latin typeface="Arial"/>
                <a:ea typeface="Arial"/>
                <a:cs typeface="Arial"/>
                <a:sym typeface="Arial"/>
              </a:rPr>
              <a:t>Cryptocurrency</a:t>
            </a:r>
            <a:endParaRPr lang="en-GB" sz="3500" dirty="0"/>
          </a:p>
        </p:txBody>
      </p:sp>
    </p:spTree>
    <p:extLst>
      <p:ext uri="{BB962C8B-B14F-4D97-AF65-F5344CB8AC3E}">
        <p14:creationId xmlns:p14="http://schemas.microsoft.com/office/powerpoint/2010/main" val="19357742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10" name="Google Shape;310;p9"/>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11</a:t>
            </a:r>
            <a:endParaRPr dirty="0"/>
          </a:p>
        </p:txBody>
      </p:sp>
      <p:sp>
        <p:nvSpPr>
          <p:cNvPr id="2" name="Google Shape;305;p9">
            <a:extLst>
              <a:ext uri="{FF2B5EF4-FFF2-40B4-BE49-F238E27FC236}">
                <a16:creationId xmlns:a16="http://schemas.microsoft.com/office/drawing/2014/main" id="{D8E73DE0-12D7-029B-A04D-47A93867C235}"/>
              </a:ext>
            </a:extLst>
          </p:cNvPr>
          <p:cNvSpPr txBox="1"/>
          <p:nvPr/>
        </p:nvSpPr>
        <p:spPr>
          <a:xfrm>
            <a:off x="1389655" y="2072244"/>
            <a:ext cx="5593035" cy="3513490"/>
          </a:xfrm>
          <a:prstGeom prst="rect">
            <a:avLst/>
          </a:prstGeom>
          <a:noFill/>
          <a:ln>
            <a:noFill/>
          </a:ln>
        </p:spPr>
        <p:txBody>
          <a:bodyPr spcFirstLastPara="1" wrap="square" lIns="91425" tIns="45700" rIns="91425" bIns="45700" anchor="t" anchorCtr="0">
            <a:noAutofit/>
          </a:bodyPr>
          <a:lstStyle/>
          <a:p>
            <a:pPr marL="0" marR="0" lvl="0" indent="0" algn="l" rtl="0">
              <a:spcAft>
                <a:spcPts val="3000"/>
              </a:spcAft>
              <a:buNone/>
            </a:pPr>
            <a:r>
              <a:rPr lang="en-GB" sz="2300" dirty="0">
                <a:solidFill>
                  <a:srgbClr val="363636"/>
                </a:solidFill>
                <a:latin typeface="Arial"/>
                <a:ea typeface="Arial"/>
                <a:cs typeface="Arial"/>
                <a:sym typeface="Arial"/>
              </a:rPr>
              <a:t>Next Josh will receive the money into his bank account. He needs to buy Bitcoin with this money and then transfer it to the other crypto wallet.</a:t>
            </a:r>
            <a:endParaRPr sz="2300" dirty="0"/>
          </a:p>
          <a:p>
            <a:pPr marL="0" marR="0" lvl="0" indent="0" algn="l" rtl="0">
              <a:spcAft>
                <a:spcPts val="3000"/>
              </a:spcAft>
              <a:buNone/>
            </a:pPr>
            <a:r>
              <a:rPr lang="en-GB" sz="2300" dirty="0">
                <a:solidFill>
                  <a:srgbClr val="363636"/>
                </a:solidFill>
                <a:latin typeface="Arial"/>
                <a:ea typeface="Arial"/>
                <a:cs typeface="Arial"/>
                <a:sym typeface="Arial"/>
              </a:rPr>
              <a:t>He’ll get his commission as soon</a:t>
            </a:r>
            <a:br>
              <a:rPr lang="en-GB" sz="2300" dirty="0">
                <a:solidFill>
                  <a:srgbClr val="363636"/>
                </a:solidFill>
                <a:latin typeface="Arial"/>
                <a:ea typeface="Arial"/>
                <a:cs typeface="Arial"/>
                <a:sym typeface="Arial"/>
              </a:rPr>
            </a:br>
            <a:r>
              <a:rPr lang="en-GB" sz="2300" dirty="0">
                <a:solidFill>
                  <a:srgbClr val="363636"/>
                </a:solidFill>
                <a:latin typeface="Arial"/>
                <a:ea typeface="Arial"/>
                <a:cs typeface="Arial"/>
                <a:sym typeface="Arial"/>
              </a:rPr>
              <a:t>as he’s handled the transfer.</a:t>
            </a:r>
            <a:endParaRPr sz="2300" dirty="0">
              <a:solidFill>
                <a:srgbClr val="363636"/>
              </a:solidFill>
              <a:latin typeface="Arial"/>
              <a:ea typeface="Arial"/>
              <a:cs typeface="Arial"/>
              <a:sym typeface="Arial"/>
            </a:endParaRPr>
          </a:p>
        </p:txBody>
      </p:sp>
      <p:pic>
        <p:nvPicPr>
          <p:cNvPr id="11" name="Picture 10" descr="A yellow and white circle with a bitcoin symbol">
            <a:extLst>
              <a:ext uri="{FF2B5EF4-FFF2-40B4-BE49-F238E27FC236}">
                <a16:creationId xmlns:a16="http://schemas.microsoft.com/office/drawing/2014/main" id="{6802BEBE-3C6B-2391-FC91-408B35918CAE}"/>
              </a:ext>
            </a:extLst>
          </p:cNvPr>
          <p:cNvPicPr>
            <a:picLocks noChangeAspect="1"/>
          </p:cNvPicPr>
          <p:nvPr/>
        </p:nvPicPr>
        <p:blipFill>
          <a:blip r:embed="rId3"/>
          <a:stretch>
            <a:fillRect/>
          </a:stretch>
        </p:blipFill>
        <p:spPr>
          <a:xfrm>
            <a:off x="7857341" y="812520"/>
            <a:ext cx="2224810" cy="2224810"/>
          </a:xfrm>
          <a:prstGeom prst="rect">
            <a:avLst/>
          </a:prstGeom>
        </p:spPr>
      </p:pic>
      <p:sp>
        <p:nvSpPr>
          <p:cNvPr id="16" name="Down Arrow 15">
            <a:extLst>
              <a:ext uri="{FF2B5EF4-FFF2-40B4-BE49-F238E27FC236}">
                <a16:creationId xmlns:a16="http://schemas.microsoft.com/office/drawing/2014/main" id="{48FBD2D2-AE83-E7D1-29CA-EFD1EE09EEE3}"/>
              </a:ext>
              <a:ext uri="{C183D7F6-B498-43B3-948B-1728B52AA6E4}">
                <adec:decorative xmlns:adec="http://schemas.microsoft.com/office/drawing/2017/decorative" val="1"/>
              </a:ext>
            </a:extLst>
          </p:cNvPr>
          <p:cNvSpPr/>
          <p:nvPr/>
        </p:nvSpPr>
        <p:spPr>
          <a:xfrm>
            <a:off x="8627997" y="3275341"/>
            <a:ext cx="683498" cy="714263"/>
          </a:xfrm>
          <a:prstGeom prst="down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3F570203-93B4-423A-391C-DC6CDE31F9C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527763" y="4203865"/>
            <a:ext cx="2686692" cy="1739704"/>
          </a:xfrm>
          <a:prstGeom prst="rect">
            <a:avLst/>
          </a:prstGeom>
        </p:spPr>
      </p:pic>
    </p:spTree>
    <p:extLst>
      <p:ext uri="{BB962C8B-B14F-4D97-AF65-F5344CB8AC3E}">
        <p14:creationId xmlns:p14="http://schemas.microsoft.com/office/powerpoint/2010/main" val="2469230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16"/>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4" name="Google Shape;263;p4">
            <a:extLst>
              <a:ext uri="{FF2B5EF4-FFF2-40B4-BE49-F238E27FC236}">
                <a16:creationId xmlns:a16="http://schemas.microsoft.com/office/drawing/2014/main" id="{CD9629EC-8924-4ECC-3F46-D6F779DC72F4}"/>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12</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317" name="Google Shape;317;p10"/>
          <p:cNvSpPr txBox="1">
            <a:spLocks/>
          </p:cNvSpPr>
          <p:nvPr/>
        </p:nvSpPr>
        <p:spPr>
          <a:xfrm>
            <a:off x="0" y="768429"/>
            <a:ext cx="12191999" cy="630902"/>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500" b="1" i="0" u="none" strike="noStrike" kern="0" cap="none" spc="0" normalizeH="0" baseline="0" noProof="0">
                <a:ln>
                  <a:noFill/>
                </a:ln>
                <a:solidFill>
                  <a:srgbClr val="363636"/>
                </a:solidFill>
                <a:effectLst/>
                <a:uLnTx/>
                <a:uFillTx/>
                <a:latin typeface="Arial"/>
                <a:ea typeface="Arial"/>
                <a:cs typeface="Arial"/>
                <a:sym typeface="Arial"/>
              </a:rPr>
              <a:t>Further Discussion</a:t>
            </a:r>
            <a:endParaRPr kumimoji="0" lang="en-GB" sz="35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318" name="Google Shape;318;p10"/>
          <p:cNvSpPr txBox="1"/>
          <p:nvPr/>
        </p:nvSpPr>
        <p:spPr>
          <a:xfrm>
            <a:off x="1112236" y="2444751"/>
            <a:ext cx="5566591" cy="266222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latin typeface="Arial"/>
                <a:ea typeface="Arial"/>
                <a:cs typeface="Arial"/>
                <a:sym typeface="Arial"/>
              </a:rPr>
              <a:t>Should Josh open this cryptocurrency account and do this money transfer?</a:t>
            </a:r>
          </a:p>
          <a:p>
            <a:pPr marL="0" marR="0" lvl="0" indent="0" algn="l" rtl="0">
              <a:spcBef>
                <a:spcPts val="0"/>
              </a:spcBef>
              <a:spcAft>
                <a:spcPts val="3000"/>
              </a:spcAft>
              <a:buNone/>
            </a:pPr>
            <a:r>
              <a:rPr lang="en-GB" sz="2300" dirty="0">
                <a:solidFill>
                  <a:srgbClr val="363636"/>
                </a:solidFill>
                <a:latin typeface="Arial"/>
                <a:ea typeface="Arial"/>
                <a:cs typeface="Arial"/>
                <a:sym typeface="Arial"/>
              </a:rPr>
              <a:t>What do </a:t>
            </a:r>
            <a:r>
              <a:rPr lang="en-GB" sz="2300" b="1" dirty="0">
                <a:solidFill>
                  <a:srgbClr val="363636"/>
                </a:solidFill>
                <a:latin typeface="Arial"/>
                <a:ea typeface="Arial"/>
                <a:cs typeface="Arial"/>
                <a:sym typeface="Arial"/>
              </a:rPr>
              <a:t>you</a:t>
            </a:r>
            <a:r>
              <a:rPr lang="en-GB" sz="2300" dirty="0">
                <a:solidFill>
                  <a:srgbClr val="363636"/>
                </a:solidFill>
                <a:latin typeface="Arial"/>
                <a:ea typeface="Arial"/>
                <a:cs typeface="Arial"/>
                <a:sym typeface="Arial"/>
              </a:rPr>
              <a:t> think?</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Let’s hold a vote!</a:t>
            </a:r>
            <a:endParaRPr sz="2300" dirty="0"/>
          </a:p>
        </p:txBody>
      </p:sp>
      <p:pic>
        <p:nvPicPr>
          <p:cNvPr id="2" name="Picture 1">
            <a:extLst>
              <a:ext uri="{FF2B5EF4-FFF2-40B4-BE49-F238E27FC236}">
                <a16:creationId xmlns:a16="http://schemas.microsoft.com/office/drawing/2014/main" id="{B56E4EF8-75A7-3695-F87E-252F7A4D559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19849" y="1704409"/>
            <a:ext cx="4085811" cy="4055254"/>
          </a:xfrm>
          <a:prstGeom prst="rect">
            <a:avLst/>
          </a:prstGeom>
        </p:spPr>
      </p:pic>
      <p:pic>
        <p:nvPicPr>
          <p:cNvPr id="3" name="Picture 2">
            <a:extLst>
              <a:ext uri="{FF2B5EF4-FFF2-40B4-BE49-F238E27FC236}">
                <a16:creationId xmlns:a16="http://schemas.microsoft.com/office/drawing/2014/main" id="{F2B6A4E2-091F-094F-CF21-BB69C583F73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07599" y="1104018"/>
            <a:ext cx="2880820" cy="28808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pic>
        <p:nvPicPr>
          <p:cNvPr id="4" name="Picture 3">
            <a:extLst>
              <a:ext uri="{FF2B5EF4-FFF2-40B4-BE49-F238E27FC236}">
                <a16:creationId xmlns:a16="http://schemas.microsoft.com/office/drawing/2014/main" id="{6BCE29C2-3DD5-96EB-917A-585619D44E9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972939" y="737862"/>
            <a:ext cx="1516451" cy="1378852"/>
          </a:xfrm>
          <a:prstGeom prst="rect">
            <a:avLst/>
          </a:prstGeom>
        </p:spPr>
      </p:pic>
      <p:sp>
        <p:nvSpPr>
          <p:cNvPr id="324" name="Google Shape;324;p11"/>
          <p:cNvSpPr txBox="1"/>
          <p:nvPr/>
        </p:nvSpPr>
        <p:spPr>
          <a:xfrm>
            <a:off x="1101019" y="1453870"/>
            <a:ext cx="6511064" cy="42780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100" dirty="0">
                <a:solidFill>
                  <a:srgbClr val="363636"/>
                </a:solidFill>
                <a:latin typeface="Arial"/>
                <a:ea typeface="Arial"/>
                <a:cs typeface="Arial"/>
                <a:sym typeface="Arial"/>
              </a:rPr>
              <a:t>Josh does open the cryptocurrency account …</a:t>
            </a:r>
            <a:endParaRPr lang="en-GB" dirty="0">
              <a:solidFill>
                <a:srgbClr val="363636"/>
              </a:solidFill>
            </a:endParaRPr>
          </a:p>
          <a:p>
            <a:pPr marL="0" marR="0" lvl="0" indent="0" algn="l" rtl="0">
              <a:spcBef>
                <a:spcPts val="0"/>
              </a:spcBef>
              <a:spcAft>
                <a:spcPts val="3000"/>
              </a:spcAft>
              <a:buNone/>
            </a:pPr>
            <a:r>
              <a:rPr lang="en-GB" sz="2100" dirty="0">
                <a:solidFill>
                  <a:srgbClr val="363636"/>
                </a:solidFill>
                <a:latin typeface="Arial"/>
                <a:ea typeface="Arial"/>
                <a:cs typeface="Arial"/>
                <a:sym typeface="Arial"/>
              </a:rPr>
              <a:t>Pretty soon, £2,000 arrives into his bank account.</a:t>
            </a:r>
            <a:endParaRPr lang="en-GB" dirty="0">
              <a:solidFill>
                <a:srgbClr val="363636"/>
              </a:solidFill>
            </a:endParaRPr>
          </a:p>
          <a:p>
            <a:pPr marL="0" marR="0" lvl="0" indent="0" algn="l" rtl="0">
              <a:spcBef>
                <a:spcPts val="0"/>
              </a:spcBef>
              <a:spcAft>
                <a:spcPts val="3000"/>
              </a:spcAft>
              <a:buNone/>
            </a:pPr>
            <a:r>
              <a:rPr lang="en-GB" sz="2100" dirty="0">
                <a:solidFill>
                  <a:srgbClr val="363636"/>
                </a:solidFill>
                <a:latin typeface="Arial"/>
                <a:ea typeface="Arial"/>
                <a:cs typeface="Arial"/>
                <a:sym typeface="Arial"/>
              </a:rPr>
              <a:t>He has to transfer £1,800 into the new cryptocurrency account.</a:t>
            </a:r>
          </a:p>
          <a:p>
            <a:pPr marL="0" marR="0" lvl="0" indent="0" algn="l" rtl="0">
              <a:spcBef>
                <a:spcPts val="0"/>
              </a:spcBef>
              <a:spcAft>
                <a:spcPts val="3000"/>
              </a:spcAft>
              <a:buNone/>
            </a:pPr>
            <a:r>
              <a:rPr lang="en-GB" sz="2100" dirty="0">
                <a:solidFill>
                  <a:srgbClr val="363636"/>
                </a:solidFill>
                <a:latin typeface="Arial"/>
                <a:ea typeface="Arial"/>
                <a:cs typeface="Arial"/>
                <a:sym typeface="Arial"/>
              </a:rPr>
              <a:t>Hmm, not quite the £500 a week Josh was expecting.</a:t>
            </a:r>
          </a:p>
          <a:p>
            <a:pPr marL="0" marR="0" lvl="0" indent="0" algn="l" rtl="0">
              <a:spcBef>
                <a:spcPts val="0"/>
              </a:spcBef>
              <a:spcAft>
                <a:spcPts val="3000"/>
              </a:spcAft>
              <a:buNone/>
            </a:pPr>
            <a:r>
              <a:rPr lang="en-GB" sz="2100" dirty="0">
                <a:solidFill>
                  <a:srgbClr val="363636"/>
                </a:solidFill>
              </a:rPr>
              <a:t>He should ask why</a:t>
            </a:r>
            <a:r>
              <a:rPr lang="en-GB" sz="2100" dirty="0">
                <a:solidFill>
                  <a:srgbClr val="363636"/>
                </a:solidFill>
                <a:latin typeface="Arial"/>
                <a:ea typeface="Arial"/>
                <a:cs typeface="Arial"/>
                <a:sym typeface="Arial"/>
              </a:rPr>
              <a:t> as the recruiter isn’t honouring the terms of the job offer.</a:t>
            </a:r>
            <a:endParaRPr dirty="0">
              <a:solidFill>
                <a:srgbClr val="363636"/>
              </a:solidFill>
            </a:endParaRPr>
          </a:p>
        </p:txBody>
      </p:sp>
      <p:sp>
        <p:nvSpPr>
          <p:cNvPr id="329" name="Google Shape;329;p11"/>
          <p:cNvSpPr txBox="1">
            <a:spLocks noGrp="1"/>
          </p:cNvSpPr>
          <p:nvPr>
            <p:ph type="ctrTitle"/>
          </p:nvPr>
        </p:nvSpPr>
        <p:spPr>
          <a:xfrm>
            <a:off x="1524000" y="-212942"/>
            <a:ext cx="9144000" cy="21294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13</a:t>
            </a:r>
            <a:endParaRPr dirty="0"/>
          </a:p>
        </p:txBody>
      </p:sp>
      <p:pic>
        <p:nvPicPr>
          <p:cNvPr id="5" name="Picture 4">
            <a:extLst>
              <a:ext uri="{FF2B5EF4-FFF2-40B4-BE49-F238E27FC236}">
                <a16:creationId xmlns:a16="http://schemas.microsoft.com/office/drawing/2014/main" id="{7704FDBF-B374-63AD-3A83-9EE5616B61B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148224" y="2604794"/>
            <a:ext cx="1773172" cy="1280031"/>
          </a:xfrm>
          <a:prstGeom prst="rect">
            <a:avLst/>
          </a:prstGeom>
        </p:spPr>
      </p:pic>
      <p:pic>
        <p:nvPicPr>
          <p:cNvPr id="7" name="Picture 6">
            <a:extLst>
              <a:ext uri="{FF2B5EF4-FFF2-40B4-BE49-F238E27FC236}">
                <a16:creationId xmlns:a16="http://schemas.microsoft.com/office/drawing/2014/main" id="{03109E45-7172-2E19-E1AA-A702629D41C9}"/>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7113916" y="978392"/>
            <a:ext cx="1841788" cy="1285289"/>
          </a:xfrm>
          <a:prstGeom prst="rect">
            <a:avLst/>
          </a:prstGeom>
        </p:spPr>
      </p:pic>
      <p:grpSp>
        <p:nvGrpSpPr>
          <p:cNvPr id="11" name="Group 10">
            <a:extLst>
              <a:ext uri="{FF2B5EF4-FFF2-40B4-BE49-F238E27FC236}">
                <a16:creationId xmlns:a16="http://schemas.microsoft.com/office/drawing/2014/main" id="{8D3B70CD-D2A8-7F90-7EF4-4B96D3B17A7D}"/>
              </a:ext>
              <a:ext uri="{C183D7F6-B498-43B3-948B-1728B52AA6E4}">
                <adec:decorative xmlns:adec="http://schemas.microsoft.com/office/drawing/2017/decorative" val="1"/>
              </a:ext>
            </a:extLst>
          </p:cNvPr>
          <p:cNvGrpSpPr/>
          <p:nvPr/>
        </p:nvGrpSpPr>
        <p:grpSpPr>
          <a:xfrm>
            <a:off x="7767973" y="3884825"/>
            <a:ext cx="3150544" cy="2212629"/>
            <a:chOff x="8583252" y="3563106"/>
            <a:chExt cx="2980484" cy="2093196"/>
          </a:xfrm>
        </p:grpSpPr>
        <p:pic>
          <p:nvPicPr>
            <p:cNvPr id="10" name="Picture 9" descr="A cartoon of a child with question marks&#10;&#10;Description automatically generated">
              <a:extLst>
                <a:ext uri="{FF2B5EF4-FFF2-40B4-BE49-F238E27FC236}">
                  <a16:creationId xmlns:a16="http://schemas.microsoft.com/office/drawing/2014/main" id="{908C46C0-65F4-0199-2DEB-A83CE8F01FA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454768" y="3563106"/>
              <a:ext cx="2108968" cy="2093196"/>
            </a:xfrm>
            <a:prstGeom prst="rect">
              <a:avLst/>
            </a:prstGeom>
          </p:spPr>
        </p:pic>
        <p:pic>
          <p:nvPicPr>
            <p:cNvPr id="3" name="Picture 2" descr="A green sign with black text&#10;&#10;Description automatically generated">
              <a:extLst>
                <a:ext uri="{FF2B5EF4-FFF2-40B4-BE49-F238E27FC236}">
                  <a16:creationId xmlns:a16="http://schemas.microsoft.com/office/drawing/2014/main" id="{1A262BDE-0466-B53E-D2F8-B1C874C60250}"/>
                </a:ext>
              </a:extLst>
            </p:cNvPr>
            <p:cNvPicPr>
              <a:picLocks noChangeAspect="1"/>
            </p:cNvPicPr>
            <p:nvPr/>
          </p:nvPicPr>
          <p:blipFill>
            <a:blip r:embed="rId7"/>
            <a:stretch>
              <a:fillRect/>
            </a:stretch>
          </p:blipFill>
          <p:spPr>
            <a:xfrm>
              <a:off x="8583252" y="4609705"/>
              <a:ext cx="1570845" cy="954793"/>
            </a:xfrm>
            <a:prstGeom prst="rect">
              <a:avLst/>
            </a:prstGeom>
          </p:spPr>
        </p:pic>
      </p:grpSp>
      <p:sp>
        <p:nvSpPr>
          <p:cNvPr id="6" name="Striped Right Arrow 5">
            <a:extLst>
              <a:ext uri="{FF2B5EF4-FFF2-40B4-BE49-F238E27FC236}">
                <a16:creationId xmlns:a16="http://schemas.microsoft.com/office/drawing/2014/main" id="{966E392D-3956-E298-067C-B5424A3166C3}"/>
              </a:ext>
              <a:ext uri="{C183D7F6-B498-43B3-948B-1728B52AA6E4}">
                <adec:decorative xmlns:adec="http://schemas.microsoft.com/office/drawing/2017/decorative" val="1"/>
              </a:ext>
            </a:extLst>
          </p:cNvPr>
          <p:cNvSpPr/>
          <p:nvPr/>
        </p:nvSpPr>
        <p:spPr>
          <a:xfrm>
            <a:off x="9140321" y="1532856"/>
            <a:ext cx="663114" cy="583857"/>
          </a:xfrm>
          <a:prstGeom prst="striped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132BD0C1-6E93-4BE1-A060-404082142E69}"/>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9918165" y="2682938"/>
            <a:ext cx="1499670" cy="971076"/>
          </a:xfrm>
          <a:prstGeom prst="rect">
            <a:avLst/>
          </a:prstGeom>
        </p:spPr>
      </p:pic>
      <p:sp>
        <p:nvSpPr>
          <p:cNvPr id="9" name="Striped Right Arrow 8">
            <a:extLst>
              <a:ext uri="{FF2B5EF4-FFF2-40B4-BE49-F238E27FC236}">
                <a16:creationId xmlns:a16="http://schemas.microsoft.com/office/drawing/2014/main" id="{74DC290C-5C0A-89C7-340D-72C34AD84B22}"/>
              </a:ext>
              <a:ext uri="{C183D7F6-B498-43B3-948B-1728B52AA6E4}">
                <adec:decorative xmlns:adec="http://schemas.microsoft.com/office/drawing/2017/decorative" val="1"/>
              </a:ext>
            </a:extLst>
          </p:cNvPr>
          <p:cNvSpPr/>
          <p:nvPr/>
        </p:nvSpPr>
        <p:spPr>
          <a:xfrm>
            <a:off x="9140321" y="2967956"/>
            <a:ext cx="663114" cy="583857"/>
          </a:xfrm>
          <a:prstGeom prst="striped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2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4">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2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12"/>
          <p:cNvSpPr txBox="1">
            <a:spLocks noGrp="1"/>
          </p:cNvSpPr>
          <p:nvPr>
            <p:ph type="title"/>
          </p:nvPr>
        </p:nvSpPr>
        <p:spPr>
          <a:xfrm>
            <a:off x="838200" y="-136410"/>
            <a:ext cx="10515600" cy="13641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lt1"/>
              </a:buClr>
              <a:buSzPts val="800"/>
              <a:buFont typeface="Calibri"/>
              <a:buNone/>
            </a:pPr>
            <a:r>
              <a:rPr lang="en-GB" sz="800" b="0" i="0" u="none" strike="noStrike" cap="none" dirty="0">
                <a:solidFill>
                  <a:schemeClr val="lt1"/>
                </a:solidFill>
                <a:latin typeface="Calibri"/>
                <a:ea typeface="Calibri"/>
                <a:cs typeface="Calibri"/>
                <a:sym typeface="Calibri"/>
              </a:rPr>
              <a:t>Slide 14</a:t>
            </a:r>
            <a:endParaRPr dirty="0"/>
          </a:p>
        </p:txBody>
      </p:sp>
      <p:sp>
        <p:nvSpPr>
          <p:cNvPr id="340" name="Google Shape;340;p12"/>
          <p:cNvSpPr txBox="1"/>
          <p:nvPr/>
        </p:nvSpPr>
        <p:spPr>
          <a:xfrm>
            <a:off x="5824396" y="1840971"/>
            <a:ext cx="5193456" cy="34521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b="1" dirty="0">
                <a:solidFill>
                  <a:schemeClr val="lt1"/>
                </a:solidFill>
                <a:latin typeface="Arial"/>
                <a:ea typeface="Arial"/>
                <a:cs typeface="Arial"/>
                <a:sym typeface="Arial"/>
              </a:rPr>
              <a:t>Josh turns cold. </a:t>
            </a:r>
            <a:endParaRPr dirty="0"/>
          </a:p>
          <a:p>
            <a:pPr marL="0" marR="0" lvl="0" indent="0" algn="l" rtl="0">
              <a:spcBef>
                <a:spcPts val="2000"/>
              </a:spcBef>
              <a:spcAft>
                <a:spcPts val="3000"/>
              </a:spcAft>
              <a:buNone/>
            </a:pPr>
            <a:r>
              <a:rPr lang="en-GB" sz="2300" b="1" dirty="0">
                <a:solidFill>
                  <a:schemeClr val="lt1"/>
                </a:solidFill>
                <a:latin typeface="Arial"/>
                <a:ea typeface="Arial"/>
                <a:cs typeface="Arial"/>
                <a:sym typeface="Arial"/>
              </a:rPr>
              <a:t>This isn’t what he expected. </a:t>
            </a:r>
            <a:endParaRPr dirty="0"/>
          </a:p>
          <a:p>
            <a:pPr marL="0" marR="0" lvl="0" indent="0" algn="l" rtl="0">
              <a:spcBef>
                <a:spcPts val="2000"/>
              </a:spcBef>
              <a:spcAft>
                <a:spcPts val="3000"/>
              </a:spcAft>
              <a:buNone/>
            </a:pPr>
            <a:r>
              <a:rPr lang="en-GB" sz="3200" b="1" dirty="0">
                <a:solidFill>
                  <a:schemeClr val="lt1"/>
                </a:solidFill>
                <a:latin typeface="Arial"/>
                <a:ea typeface="Arial"/>
                <a:cs typeface="Arial"/>
                <a:sym typeface="Arial"/>
              </a:rPr>
              <a:t>He’s been tricked and financially exploited</a:t>
            </a:r>
            <a:r>
              <a:rPr lang="en-GB" sz="3000" b="1" dirty="0">
                <a:solidFill>
                  <a:schemeClr val="lt1"/>
                </a:solidFill>
                <a:latin typeface="Arial"/>
                <a:ea typeface="Arial"/>
                <a:cs typeface="Arial"/>
                <a:sym typeface="Arial"/>
              </a:rPr>
              <a:t>.</a:t>
            </a:r>
            <a:endParaRPr sz="3200" b="1" dirty="0">
              <a:solidFill>
                <a:schemeClr val="lt1"/>
              </a:solidFill>
              <a:latin typeface="Arial"/>
              <a:ea typeface="Arial"/>
              <a:cs typeface="Arial"/>
              <a:sym typeface="Arial"/>
            </a:endParaRPr>
          </a:p>
        </p:txBody>
      </p:sp>
      <p:pic>
        <p:nvPicPr>
          <p:cNvPr id="3" name="Picture 2">
            <a:extLst>
              <a:ext uri="{FF2B5EF4-FFF2-40B4-BE49-F238E27FC236}">
                <a16:creationId xmlns:a16="http://schemas.microsoft.com/office/drawing/2014/main" id="{5CAA1141-F486-0B63-78A0-976DAAD576F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087944" y="759142"/>
            <a:ext cx="2765209" cy="5339716"/>
          </a:xfrm>
          <a:prstGeom prst="rect">
            <a:avLst/>
          </a:prstGeom>
        </p:spPr>
      </p:pic>
      <p:pic>
        <p:nvPicPr>
          <p:cNvPr id="337" name="Google Shape;337;p12">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385518" y="2842816"/>
            <a:ext cx="2234497" cy="1624194"/>
          </a:xfrm>
          <a:prstGeom prst="rect">
            <a:avLst/>
          </a:prstGeom>
          <a:noFill/>
          <a:ln>
            <a:noFill/>
          </a:ln>
        </p:spPr>
      </p:pic>
      <p:pic>
        <p:nvPicPr>
          <p:cNvPr id="338" name="Google Shape;338;p12">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415048" y="4519611"/>
            <a:ext cx="2175435" cy="659521"/>
          </a:xfrm>
          <a:prstGeom prst="rect">
            <a:avLst/>
          </a:prstGeom>
          <a:noFill/>
          <a:ln>
            <a:noFill/>
          </a:ln>
        </p:spPr>
      </p:pic>
      <p:pic>
        <p:nvPicPr>
          <p:cNvPr id="339" name="Google Shape;339;p12">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2385518" y="2139277"/>
            <a:ext cx="2195122" cy="64967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9"/>
                                        </p:tgtEl>
                                        <p:attrNameLst>
                                          <p:attrName>style.visibility</p:attrName>
                                        </p:attrNameLst>
                                      </p:cBhvr>
                                      <p:to>
                                        <p:strVal val="visible"/>
                                      </p:to>
                                    </p:set>
                                  </p:childTnLst>
                                </p:cTn>
                              </p:par>
                              <p:par>
                                <p:cTn id="7" presetID="1" presetClass="entr" presetSubtype="0" fill="hold" nodeType="withEffect">
                                  <p:stCondLst>
                                    <p:cond delay="500"/>
                                  </p:stCondLst>
                                  <p:childTnLst>
                                    <p:set>
                                      <p:cBhvr>
                                        <p:cTn id="8" dur="1" fill="hold">
                                          <p:stCondLst>
                                            <p:cond delay="0"/>
                                          </p:stCondLst>
                                        </p:cTn>
                                        <p:tgtEl>
                                          <p:spTgt spid="337"/>
                                        </p:tgtEl>
                                        <p:attrNameLst>
                                          <p:attrName>style.visibility</p:attrName>
                                        </p:attrNameLst>
                                      </p:cBhvr>
                                      <p:to>
                                        <p:strVal val="visible"/>
                                      </p:to>
                                    </p:set>
                                  </p:childTnLst>
                                </p:cTn>
                              </p:par>
                            </p:childTnLst>
                          </p:cTn>
                        </p:par>
                        <p:par>
                          <p:cTn id="9" fill="hold">
                            <p:stCondLst>
                              <p:cond delay="1"/>
                            </p:stCondLst>
                            <p:childTnLst>
                              <p:par>
                                <p:cTn id="10" presetID="1" presetClass="entr" presetSubtype="0" fill="hold" nodeType="afterEffect">
                                  <p:stCondLst>
                                    <p:cond delay="500"/>
                                  </p:stCondLst>
                                  <p:childTnLst>
                                    <p:set>
                                      <p:cBhvr>
                                        <p:cTn id="11" dur="1" fill="hold">
                                          <p:stCondLst>
                                            <p:cond delay="0"/>
                                          </p:stCondLst>
                                        </p:cTn>
                                        <p:tgtEl>
                                          <p:spTgt spid="33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40">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40">
                                            <p:txEl>
                                              <p:pRg st="1" end="1"/>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4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13"/>
          <p:cNvSpPr txBox="1"/>
          <p:nvPr/>
        </p:nvSpPr>
        <p:spPr>
          <a:xfrm>
            <a:off x="1187563" y="1465492"/>
            <a:ext cx="6137468" cy="423701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sym typeface="Arial"/>
              </a:rPr>
              <a:t>His bank account has been frozen before</a:t>
            </a:r>
            <a:br>
              <a:rPr lang="en-GB" sz="2300" dirty="0">
                <a:solidFill>
                  <a:srgbClr val="363636"/>
                </a:solidFill>
                <a:sym typeface="Arial"/>
              </a:rPr>
            </a:br>
            <a:r>
              <a:rPr lang="en-GB" sz="2300" dirty="0">
                <a:solidFill>
                  <a:srgbClr val="363636"/>
                </a:solidFill>
                <a:sym typeface="Arial"/>
              </a:rPr>
              <a:t>he can make the transfer</a:t>
            </a:r>
            <a:r>
              <a:rPr lang="en-GB" sz="2300" dirty="0">
                <a:solidFill>
                  <a:srgbClr val="363636"/>
                </a:solidFill>
              </a:rPr>
              <a:t>. </a:t>
            </a:r>
            <a:r>
              <a:rPr lang="en-GB" sz="2300" dirty="0">
                <a:solidFill>
                  <a:srgbClr val="363636"/>
                </a:solidFill>
                <a:sym typeface="Arial"/>
              </a:rPr>
              <a:t>He can’t access</a:t>
            </a:r>
            <a:br>
              <a:rPr lang="en-GB" sz="2300" dirty="0">
                <a:solidFill>
                  <a:srgbClr val="363636"/>
                </a:solidFill>
                <a:sym typeface="Arial"/>
              </a:rPr>
            </a:br>
            <a:r>
              <a:rPr lang="en-GB" sz="2300" dirty="0">
                <a:solidFill>
                  <a:srgbClr val="363636"/>
                </a:solidFill>
                <a:sym typeface="Arial"/>
              </a:rPr>
              <a:t>any money.</a:t>
            </a:r>
            <a:endParaRPr sz="2300" dirty="0"/>
          </a:p>
          <a:p>
            <a:pPr marL="0" marR="0" lvl="0" indent="0" algn="l" rtl="0">
              <a:spcBef>
                <a:spcPts val="2000"/>
              </a:spcBef>
              <a:spcAft>
                <a:spcPts val="3000"/>
              </a:spcAft>
              <a:buNone/>
            </a:pPr>
            <a:r>
              <a:rPr lang="en-GB" sz="2300" dirty="0">
                <a:solidFill>
                  <a:srgbClr val="363636"/>
                </a:solidFill>
                <a:sym typeface="Arial"/>
              </a:rPr>
              <a:t>He can’t pay for his mobile phone. He can’t pay for anything.</a:t>
            </a:r>
            <a:endParaRPr sz="2300" dirty="0"/>
          </a:p>
          <a:p>
            <a:pPr marL="0" marR="0" lvl="0" indent="0" algn="l" rtl="0">
              <a:spcBef>
                <a:spcPts val="2000"/>
              </a:spcBef>
              <a:spcAft>
                <a:spcPts val="3000"/>
              </a:spcAft>
              <a:buNone/>
            </a:pPr>
            <a:r>
              <a:rPr lang="en-GB" sz="2300" dirty="0">
                <a:solidFill>
                  <a:srgbClr val="363636"/>
                </a:solidFill>
                <a:sym typeface="Arial"/>
              </a:rPr>
              <a:t>Worse still though. He can’t pay the recruiter who is angry:</a:t>
            </a:r>
            <a:endParaRPr sz="2300" dirty="0"/>
          </a:p>
        </p:txBody>
      </p:sp>
      <p:sp>
        <p:nvSpPr>
          <p:cNvPr id="347" name="Google Shape;347;p13"/>
          <p:cNvSpPr txBox="1">
            <a:spLocks noGrp="1"/>
          </p:cNvSpPr>
          <p:nvPr>
            <p:ph type="ctrTitle"/>
          </p:nvPr>
        </p:nvSpPr>
        <p:spPr>
          <a:xfrm>
            <a:off x="1524000" y="-225468"/>
            <a:ext cx="9144000" cy="225468"/>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15</a:t>
            </a:r>
            <a:endParaRPr dirty="0"/>
          </a:p>
        </p:txBody>
      </p:sp>
      <p:grpSp>
        <p:nvGrpSpPr>
          <p:cNvPr id="18" name="Group 17">
            <a:extLst>
              <a:ext uri="{FF2B5EF4-FFF2-40B4-BE49-F238E27FC236}">
                <a16:creationId xmlns:a16="http://schemas.microsoft.com/office/drawing/2014/main" id="{A51C9EB2-4DAD-AED5-6FEF-0EA1F4A14477}"/>
              </a:ext>
              <a:ext uri="{C183D7F6-B498-43B3-948B-1728B52AA6E4}">
                <adec:decorative xmlns:adec="http://schemas.microsoft.com/office/drawing/2017/decorative" val="1"/>
              </a:ext>
            </a:extLst>
          </p:cNvPr>
          <p:cNvGrpSpPr/>
          <p:nvPr/>
        </p:nvGrpSpPr>
        <p:grpSpPr>
          <a:xfrm>
            <a:off x="7147130" y="2245571"/>
            <a:ext cx="2171416" cy="2171415"/>
            <a:chOff x="7046974" y="2343292"/>
            <a:chExt cx="2171416" cy="2171415"/>
          </a:xfrm>
        </p:grpSpPr>
        <p:sp>
          <p:nvSpPr>
            <p:cNvPr id="15" name="Oval 14">
              <a:extLst>
                <a:ext uri="{FF2B5EF4-FFF2-40B4-BE49-F238E27FC236}">
                  <a16:creationId xmlns:a16="http://schemas.microsoft.com/office/drawing/2014/main" id="{743E59CF-AB24-8F14-8EE1-279D2BEDBCE2}"/>
                </a:ext>
              </a:extLst>
            </p:cNvPr>
            <p:cNvSpPr/>
            <p:nvPr/>
          </p:nvSpPr>
          <p:spPr>
            <a:xfrm>
              <a:off x="7046974" y="2343292"/>
              <a:ext cx="2171416" cy="2171415"/>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5" name="Group 4">
              <a:extLst>
                <a:ext uri="{FF2B5EF4-FFF2-40B4-BE49-F238E27FC236}">
                  <a16:creationId xmlns:a16="http://schemas.microsoft.com/office/drawing/2014/main" id="{B6ADCF98-EF19-3F98-37E5-3A6BCB2F2E1D}"/>
                </a:ext>
              </a:extLst>
            </p:cNvPr>
            <p:cNvGrpSpPr/>
            <p:nvPr/>
          </p:nvGrpSpPr>
          <p:grpSpPr>
            <a:xfrm>
              <a:off x="7695669" y="2551111"/>
              <a:ext cx="909149" cy="1755778"/>
              <a:chOff x="10767935" y="3855360"/>
              <a:chExt cx="576330" cy="1113026"/>
            </a:xfrm>
          </p:grpSpPr>
          <p:pic>
            <p:nvPicPr>
              <p:cNvPr id="7" name="Google Shape;341;p17">
                <a:extLst>
                  <a:ext uri="{FF2B5EF4-FFF2-40B4-BE49-F238E27FC236}">
                    <a16:creationId xmlns:a16="http://schemas.microsoft.com/office/drawing/2014/main" id="{46DCF30C-809B-2FD9-34DF-997C9C9868BE}"/>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0767935" y="3855360"/>
                <a:ext cx="576330" cy="1113026"/>
              </a:xfrm>
              <a:prstGeom prst="rect">
                <a:avLst/>
              </a:prstGeom>
              <a:noFill/>
              <a:ln>
                <a:noFill/>
              </a:ln>
            </p:spPr>
          </p:pic>
          <p:sp>
            <p:nvSpPr>
              <p:cNvPr id="8" name="Google Shape;343;p17">
                <a:extLst>
                  <a:ext uri="{FF2B5EF4-FFF2-40B4-BE49-F238E27FC236}">
                    <a16:creationId xmlns:a16="http://schemas.microsoft.com/office/drawing/2014/main" id="{8482EF97-96D3-B55F-C2C7-4152942FD1B3}"/>
                  </a:ext>
                </a:extLst>
              </p:cNvPr>
              <p:cNvSpPr txBox="1"/>
              <p:nvPr/>
            </p:nvSpPr>
            <p:spPr>
              <a:xfrm>
                <a:off x="10931781" y="4192674"/>
                <a:ext cx="316168" cy="50118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2000"/>
                  </a:spcAft>
                  <a:buNone/>
                </a:pPr>
                <a:r>
                  <a:rPr lang="en-GB" sz="3600" b="1" dirty="0">
                    <a:solidFill>
                      <a:srgbClr val="363636"/>
                    </a:solidFill>
                    <a:latin typeface="Arial"/>
                    <a:ea typeface="Arial"/>
                    <a:cs typeface="Arial"/>
                    <a:sym typeface="Arial"/>
                  </a:rPr>
                  <a:t>£</a:t>
                </a:r>
                <a:endParaRPr sz="3600" b="1" dirty="0">
                  <a:solidFill>
                    <a:srgbClr val="363636"/>
                  </a:solidFill>
                  <a:latin typeface="Arial"/>
                  <a:ea typeface="Arial"/>
                  <a:cs typeface="Arial"/>
                  <a:sym typeface="Arial"/>
                </a:endParaRPr>
              </a:p>
            </p:txBody>
          </p:sp>
        </p:grpSp>
      </p:grpSp>
      <p:grpSp>
        <p:nvGrpSpPr>
          <p:cNvPr id="13" name="Group 12">
            <a:extLst>
              <a:ext uri="{FF2B5EF4-FFF2-40B4-BE49-F238E27FC236}">
                <a16:creationId xmlns:a16="http://schemas.microsoft.com/office/drawing/2014/main" id="{3BF36584-61B5-14AB-7B8B-73FA6AD356A1}"/>
              </a:ext>
              <a:ext uri="{C183D7F6-B498-43B3-948B-1728B52AA6E4}">
                <adec:decorative xmlns:adec="http://schemas.microsoft.com/office/drawing/2017/decorative" val="1"/>
              </a:ext>
            </a:extLst>
          </p:cNvPr>
          <p:cNvGrpSpPr/>
          <p:nvPr/>
        </p:nvGrpSpPr>
        <p:grpSpPr>
          <a:xfrm>
            <a:off x="9026002" y="716359"/>
            <a:ext cx="2171416" cy="2171415"/>
            <a:chOff x="8352187" y="941504"/>
            <a:chExt cx="2718233" cy="2718232"/>
          </a:xfrm>
        </p:grpSpPr>
        <p:sp>
          <p:nvSpPr>
            <p:cNvPr id="3" name="Oval 2">
              <a:extLst>
                <a:ext uri="{FF2B5EF4-FFF2-40B4-BE49-F238E27FC236}">
                  <a16:creationId xmlns:a16="http://schemas.microsoft.com/office/drawing/2014/main" id="{BC25A6E1-99FC-BFE2-CA2B-6D3323831DE3}"/>
                </a:ext>
              </a:extLst>
            </p:cNvPr>
            <p:cNvSpPr/>
            <p:nvPr/>
          </p:nvSpPr>
          <p:spPr>
            <a:xfrm>
              <a:off x="8352187" y="941504"/>
              <a:ext cx="2718233" cy="2718232"/>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descr="A computer screen with a sign&#10;&#10;Description automatically generated">
              <a:extLst>
                <a:ext uri="{FF2B5EF4-FFF2-40B4-BE49-F238E27FC236}">
                  <a16:creationId xmlns:a16="http://schemas.microsoft.com/office/drawing/2014/main" id="{56A100F9-25FE-08F4-164B-AB1F16DB84A4}"/>
                </a:ext>
              </a:extLst>
            </p:cNvPr>
            <p:cNvPicPr>
              <a:picLocks noChangeAspect="1"/>
            </p:cNvPicPr>
            <p:nvPr/>
          </p:nvPicPr>
          <p:blipFill>
            <a:blip r:embed="rId4"/>
            <a:stretch>
              <a:fillRect/>
            </a:stretch>
          </p:blipFill>
          <p:spPr>
            <a:xfrm>
              <a:off x="8693216" y="1572934"/>
              <a:ext cx="1957199" cy="1659178"/>
            </a:xfrm>
            <a:prstGeom prst="rect">
              <a:avLst/>
            </a:prstGeom>
          </p:spPr>
        </p:pic>
        <p:pic>
          <p:nvPicPr>
            <p:cNvPr id="11" name="Picture 10" descr="A stack of money and coins&#10;&#10;Description automatically generated">
              <a:extLst>
                <a:ext uri="{FF2B5EF4-FFF2-40B4-BE49-F238E27FC236}">
                  <a16:creationId xmlns:a16="http://schemas.microsoft.com/office/drawing/2014/main" id="{C5A66B3A-50DC-1729-EE0F-201DFD006083}"/>
                </a:ext>
              </a:extLst>
            </p:cNvPr>
            <p:cNvPicPr>
              <a:picLocks noChangeAspect="1"/>
            </p:cNvPicPr>
            <p:nvPr/>
          </p:nvPicPr>
          <p:blipFill>
            <a:blip r:embed="rId5"/>
            <a:stretch>
              <a:fillRect/>
            </a:stretch>
          </p:blipFill>
          <p:spPr>
            <a:xfrm>
              <a:off x="9278799" y="1097743"/>
              <a:ext cx="789045" cy="717449"/>
            </a:xfrm>
            <a:prstGeom prst="rect">
              <a:avLst/>
            </a:prstGeom>
          </p:spPr>
        </p:pic>
      </p:grpSp>
      <p:pic>
        <p:nvPicPr>
          <p:cNvPr id="12" name="Picture 11">
            <a:extLst>
              <a:ext uri="{FF2B5EF4-FFF2-40B4-BE49-F238E27FC236}">
                <a16:creationId xmlns:a16="http://schemas.microsoft.com/office/drawing/2014/main" id="{F42C9BF6-E48F-50B7-E98D-86EF97717C16}"/>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342646" y="3844585"/>
            <a:ext cx="1661791" cy="20866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4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14"/>
          <p:cNvSpPr txBox="1">
            <a:spLocks noGrp="1"/>
          </p:cNvSpPr>
          <p:nvPr>
            <p:ph type="ctrTitle"/>
          </p:nvPr>
        </p:nvSpPr>
        <p:spPr>
          <a:xfrm>
            <a:off x="1524000" y="-175364"/>
            <a:ext cx="9144000" cy="175364"/>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16</a:t>
            </a:r>
            <a:endParaRPr dirty="0"/>
          </a:p>
        </p:txBody>
      </p:sp>
      <p:sp>
        <p:nvSpPr>
          <p:cNvPr id="354" name="Google Shape;354;p14"/>
          <p:cNvSpPr/>
          <p:nvPr/>
        </p:nvSpPr>
        <p:spPr>
          <a:xfrm>
            <a:off x="2732314" y="958683"/>
            <a:ext cx="6356796" cy="1787552"/>
          </a:xfrm>
          <a:prstGeom prst="wedgeRoundRectCallout">
            <a:avLst>
              <a:gd name="adj1" fmla="val 56525"/>
              <a:gd name="adj2" fmla="val 10840"/>
              <a:gd name="adj3" fmla="val 16667"/>
            </a:avLst>
          </a:prstGeom>
          <a:solidFill>
            <a:srgbClr val="363636"/>
          </a:solidFill>
          <a:ln>
            <a:noFill/>
          </a:ln>
        </p:spPr>
        <p:txBody>
          <a:bodyPr spcFirstLastPara="1" wrap="square" lIns="91425" tIns="45700" rIns="91425" bIns="45700" anchor="ctr" anchorCtr="1">
            <a:noAutofit/>
          </a:bodyPr>
          <a:lstStyle/>
          <a:p>
            <a:pPr marL="0" marR="0" lvl="0" indent="0" rtl="0">
              <a:spcBef>
                <a:spcPts val="0"/>
              </a:spcBef>
              <a:spcAft>
                <a:spcPts val="0"/>
              </a:spcAft>
              <a:buNone/>
            </a:pPr>
            <a:r>
              <a:rPr lang="en-GB" sz="2500" b="1" dirty="0">
                <a:solidFill>
                  <a:schemeClr val="lt1"/>
                </a:solidFill>
                <a:latin typeface="Arial"/>
                <a:ea typeface="Arial"/>
                <a:cs typeface="Arial"/>
                <a:sym typeface="Arial"/>
              </a:rPr>
              <a:t>“I WANT MY MONEY BACK. U owe me.</a:t>
            </a:r>
            <a:br>
              <a:rPr lang="en-GB" sz="2500" b="1" dirty="0">
                <a:solidFill>
                  <a:schemeClr val="lt1"/>
                </a:solidFill>
                <a:latin typeface="Arial"/>
                <a:ea typeface="Arial"/>
                <a:cs typeface="Arial"/>
                <a:sym typeface="Arial"/>
              </a:rPr>
            </a:br>
            <a:r>
              <a:rPr lang="en-GB" sz="2500" b="1" dirty="0">
                <a:solidFill>
                  <a:schemeClr val="lt1"/>
                </a:solidFill>
                <a:latin typeface="Arial"/>
                <a:ea typeface="Arial"/>
                <a:cs typeface="Arial"/>
                <a:sym typeface="Arial"/>
              </a:rPr>
              <a:t>I know where u live. And where</a:t>
            </a:r>
            <a:r>
              <a:rPr lang="en-GB" sz="2500" b="1" dirty="0">
                <a:solidFill>
                  <a:schemeClr val="lt1"/>
                </a:solidFill>
              </a:rPr>
              <a:t> </a:t>
            </a:r>
            <a:r>
              <a:rPr lang="en-GB" sz="2500" b="1" dirty="0">
                <a:solidFill>
                  <a:schemeClr val="lt1"/>
                </a:solidFill>
                <a:latin typeface="Arial"/>
                <a:ea typeface="Arial"/>
                <a:cs typeface="Arial"/>
                <a:sym typeface="Arial"/>
              </a:rPr>
              <a:t>all </a:t>
            </a:r>
            <a:r>
              <a:rPr lang="en-GB" sz="2500" b="1" dirty="0" err="1">
                <a:solidFill>
                  <a:schemeClr val="lt1"/>
                </a:solidFill>
                <a:latin typeface="Arial"/>
                <a:ea typeface="Arial"/>
                <a:cs typeface="Arial"/>
                <a:sym typeface="Arial"/>
              </a:rPr>
              <a:t>ur</a:t>
            </a:r>
            <a:br>
              <a:rPr lang="en-GB" sz="2500" b="1" dirty="0">
                <a:solidFill>
                  <a:schemeClr val="lt1"/>
                </a:solidFill>
              </a:rPr>
            </a:br>
            <a:r>
              <a:rPr lang="en-GB" sz="2500" b="1" dirty="0">
                <a:solidFill>
                  <a:schemeClr val="lt1"/>
                </a:solidFill>
                <a:latin typeface="Arial"/>
                <a:ea typeface="Arial"/>
                <a:cs typeface="Arial"/>
                <a:sym typeface="Arial"/>
              </a:rPr>
              <a:t>family live.”</a:t>
            </a:r>
            <a:endParaRPr sz="1800" dirty="0">
              <a:solidFill>
                <a:schemeClr val="lt1"/>
              </a:solidFill>
              <a:latin typeface="Calibri"/>
              <a:ea typeface="Calibri"/>
              <a:cs typeface="Calibri"/>
              <a:sym typeface="Calibri"/>
            </a:endParaRPr>
          </a:p>
        </p:txBody>
      </p:sp>
      <p:sp>
        <p:nvSpPr>
          <p:cNvPr id="353" name="Google Shape;353;p14"/>
          <p:cNvSpPr txBox="1"/>
          <p:nvPr/>
        </p:nvSpPr>
        <p:spPr>
          <a:xfrm>
            <a:off x="1377669" y="3429000"/>
            <a:ext cx="6669051" cy="263144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latin typeface="Arial"/>
                <a:ea typeface="Arial"/>
                <a:cs typeface="Arial"/>
                <a:sym typeface="Arial"/>
              </a:rPr>
              <a:t>Josh now owes money, which means he is in debt, to the recruiter, who is actually part of a criminal gang.</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Josh, and also his family, are now being threatened by this criminal gang.</a:t>
            </a:r>
            <a:endParaRPr sz="2300" dirty="0"/>
          </a:p>
        </p:txBody>
      </p:sp>
      <p:pic>
        <p:nvPicPr>
          <p:cNvPr id="4" name="Picture 3">
            <a:extLst>
              <a:ext uri="{FF2B5EF4-FFF2-40B4-BE49-F238E27FC236}">
                <a16:creationId xmlns:a16="http://schemas.microsoft.com/office/drawing/2014/main" id="{5CD85BE0-1F60-AA63-47EB-333F69E5FBC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35058" y="3038956"/>
            <a:ext cx="2665991" cy="2646053"/>
          </a:xfrm>
          <a:prstGeom prst="rect">
            <a:avLst/>
          </a:prstGeom>
        </p:spPr>
      </p:pic>
      <p:pic>
        <p:nvPicPr>
          <p:cNvPr id="10" name="Picture 9">
            <a:extLst>
              <a:ext uri="{FF2B5EF4-FFF2-40B4-BE49-F238E27FC236}">
                <a16:creationId xmlns:a16="http://schemas.microsoft.com/office/drawing/2014/main" id="{8760BB58-10E3-F1CD-E1A7-65879F8174BC}"/>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750426" y="4511551"/>
            <a:ext cx="1537334" cy="1537334"/>
          </a:xfrm>
          <a:prstGeom prst="rect">
            <a:avLst/>
          </a:prstGeom>
        </p:spPr>
      </p:pic>
      <p:pic>
        <p:nvPicPr>
          <p:cNvPr id="2" name="Picture 1">
            <a:extLst>
              <a:ext uri="{FF2B5EF4-FFF2-40B4-BE49-F238E27FC236}">
                <a16:creationId xmlns:a16="http://schemas.microsoft.com/office/drawing/2014/main" id="{84003490-E38F-C03D-1F01-DCDE36AD0A17}"/>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596475" y="809115"/>
            <a:ext cx="1661791" cy="2086688"/>
          </a:xfrm>
          <a:prstGeom prst="rect">
            <a:avLst/>
          </a:prstGeom>
        </p:spPr>
      </p:pic>
      <p:grpSp>
        <p:nvGrpSpPr>
          <p:cNvPr id="9" name="Group 8">
            <a:extLst>
              <a:ext uri="{FF2B5EF4-FFF2-40B4-BE49-F238E27FC236}">
                <a16:creationId xmlns:a16="http://schemas.microsoft.com/office/drawing/2014/main" id="{74A9DA57-61DA-023A-5287-FDC62D6D5A22}"/>
              </a:ext>
              <a:ext uri="{C183D7F6-B498-43B3-948B-1728B52AA6E4}">
                <adec:decorative xmlns:adec="http://schemas.microsoft.com/office/drawing/2017/decorative" val="1"/>
              </a:ext>
            </a:extLst>
          </p:cNvPr>
          <p:cNvGrpSpPr/>
          <p:nvPr/>
        </p:nvGrpSpPr>
        <p:grpSpPr>
          <a:xfrm>
            <a:off x="1377669" y="682765"/>
            <a:ext cx="1180618" cy="2279814"/>
            <a:chOff x="608570" y="665289"/>
            <a:chExt cx="1180618" cy="2279814"/>
          </a:xfrm>
        </p:grpSpPr>
        <p:pic>
          <p:nvPicPr>
            <p:cNvPr id="3" name="Picture 2" descr="A close-up of a tablet&#10;&#10;Description automatically generated">
              <a:extLst>
                <a:ext uri="{FF2B5EF4-FFF2-40B4-BE49-F238E27FC236}">
                  <a16:creationId xmlns:a16="http://schemas.microsoft.com/office/drawing/2014/main" id="{6D17D10B-4B46-8741-1327-047D72154F46}"/>
                </a:ext>
              </a:extLst>
            </p:cNvPr>
            <p:cNvPicPr>
              <a:picLocks noChangeAspect="1"/>
            </p:cNvPicPr>
            <p:nvPr/>
          </p:nvPicPr>
          <p:blipFill>
            <a:blip r:embed="rId6"/>
            <a:stretch>
              <a:fillRect/>
            </a:stretch>
          </p:blipFill>
          <p:spPr>
            <a:xfrm>
              <a:off x="608570" y="665289"/>
              <a:ext cx="1180618" cy="2279814"/>
            </a:xfrm>
            <a:prstGeom prst="rect">
              <a:avLst/>
            </a:prstGeom>
          </p:spPr>
        </p:pic>
        <p:sp>
          <p:nvSpPr>
            <p:cNvPr id="8" name="Google Shape;354;p14">
              <a:extLst>
                <a:ext uri="{FF2B5EF4-FFF2-40B4-BE49-F238E27FC236}">
                  <a16:creationId xmlns:a16="http://schemas.microsoft.com/office/drawing/2014/main" id="{C5105404-E86E-636A-63D1-885660B4D8A4}"/>
                </a:ext>
              </a:extLst>
            </p:cNvPr>
            <p:cNvSpPr/>
            <p:nvPr/>
          </p:nvSpPr>
          <p:spPr>
            <a:xfrm>
              <a:off x="724600" y="1265912"/>
              <a:ext cx="948558" cy="1312044"/>
            </a:xfrm>
            <a:prstGeom prst="wedgeRoundRectCallout">
              <a:avLst>
                <a:gd name="adj1" fmla="val 56525"/>
                <a:gd name="adj2" fmla="val 10840"/>
                <a:gd name="adj3" fmla="val 16667"/>
              </a:avLst>
            </a:prstGeom>
            <a:solidFill>
              <a:srgbClr val="363636"/>
            </a:solidFill>
            <a:ln>
              <a:noFill/>
            </a:ln>
          </p:spPr>
          <p:txBody>
            <a:bodyPr spcFirstLastPara="1" wrap="square" lIns="91425" tIns="45700" rIns="91425" bIns="45700" anchor="ctr" anchorCtr="1">
              <a:noAutofit/>
            </a:bodyPr>
            <a:lstStyle/>
            <a:p>
              <a:pPr marL="0" marR="0" lvl="0" indent="0" rtl="0">
                <a:spcBef>
                  <a:spcPts val="0"/>
                </a:spcBef>
                <a:spcAft>
                  <a:spcPts val="0"/>
                </a:spcAft>
                <a:buNone/>
              </a:pPr>
              <a:r>
                <a:rPr lang="en-GB" sz="800" b="1" dirty="0">
                  <a:solidFill>
                    <a:schemeClr val="lt1"/>
                  </a:solidFill>
                  <a:latin typeface="Arial"/>
                  <a:ea typeface="Arial"/>
                  <a:cs typeface="Arial"/>
                  <a:sym typeface="Arial"/>
                </a:rPr>
                <a:t>“I WANT MY MONEY BACK. U owe me.</a:t>
              </a:r>
              <a:br>
                <a:rPr lang="en-GB" sz="800" b="1" dirty="0">
                  <a:solidFill>
                    <a:schemeClr val="lt1"/>
                  </a:solidFill>
                  <a:latin typeface="Arial"/>
                  <a:ea typeface="Arial"/>
                  <a:cs typeface="Arial"/>
                  <a:sym typeface="Arial"/>
                </a:rPr>
              </a:br>
              <a:r>
                <a:rPr lang="en-GB" sz="800" b="1" dirty="0">
                  <a:solidFill>
                    <a:schemeClr val="lt1"/>
                  </a:solidFill>
                  <a:latin typeface="Arial"/>
                  <a:ea typeface="Arial"/>
                  <a:cs typeface="Arial"/>
                  <a:sym typeface="Arial"/>
                </a:rPr>
                <a:t>I know where u live. And where</a:t>
              </a:r>
              <a:r>
                <a:rPr lang="en-GB" sz="800" b="1" dirty="0">
                  <a:solidFill>
                    <a:schemeClr val="lt1"/>
                  </a:solidFill>
                </a:rPr>
                <a:t> </a:t>
              </a:r>
              <a:r>
                <a:rPr lang="en-GB" sz="800" b="1" dirty="0">
                  <a:solidFill>
                    <a:schemeClr val="lt1"/>
                  </a:solidFill>
                  <a:latin typeface="Arial"/>
                  <a:ea typeface="Arial"/>
                  <a:cs typeface="Arial"/>
                  <a:sym typeface="Arial"/>
                </a:rPr>
                <a:t>all </a:t>
              </a:r>
              <a:r>
                <a:rPr lang="en-GB" sz="800" b="1" dirty="0" err="1">
                  <a:solidFill>
                    <a:schemeClr val="lt1"/>
                  </a:solidFill>
                  <a:latin typeface="Arial"/>
                  <a:ea typeface="Arial"/>
                  <a:cs typeface="Arial"/>
                  <a:sym typeface="Arial"/>
                </a:rPr>
                <a:t>ur</a:t>
              </a:r>
              <a:br>
                <a:rPr lang="en-GB" sz="800" b="1" dirty="0">
                  <a:solidFill>
                    <a:schemeClr val="lt1"/>
                  </a:solidFill>
                </a:rPr>
              </a:br>
              <a:r>
                <a:rPr lang="en-GB" sz="800" b="1" dirty="0">
                  <a:solidFill>
                    <a:schemeClr val="lt1"/>
                  </a:solidFill>
                  <a:latin typeface="Arial"/>
                  <a:ea typeface="Arial"/>
                  <a:cs typeface="Arial"/>
                  <a:sym typeface="Arial"/>
                </a:rPr>
                <a:t>family live.”</a:t>
              </a:r>
              <a:endParaRPr sz="800" dirty="0">
                <a:solidFill>
                  <a:schemeClr val="lt1"/>
                </a:solidFill>
                <a:latin typeface="Calibri"/>
                <a:ea typeface="Calibri"/>
                <a:cs typeface="Calibri"/>
                <a:sym typeface="Calibri"/>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5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61" name="Google Shape;361;p15"/>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17</a:t>
            </a:r>
            <a:endParaRPr dirty="0"/>
          </a:p>
        </p:txBody>
      </p:sp>
      <p:sp>
        <p:nvSpPr>
          <p:cNvPr id="359" name="Google Shape;359;p15"/>
          <p:cNvSpPr txBox="1"/>
          <p:nvPr/>
        </p:nvSpPr>
        <p:spPr>
          <a:xfrm>
            <a:off x="1359709" y="1283626"/>
            <a:ext cx="7315368" cy="8001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buNone/>
            </a:pPr>
            <a:r>
              <a:rPr lang="en-GB" sz="2300" dirty="0">
                <a:solidFill>
                  <a:srgbClr val="363636"/>
                </a:solidFill>
                <a:latin typeface="Arial"/>
                <a:ea typeface="Arial"/>
                <a:cs typeface="Arial"/>
                <a:sym typeface="Arial"/>
              </a:rPr>
              <a:t>Josh pretends to be ill, so he doesn’t have to go out and spend any money. But he can’t do this forever.</a:t>
            </a:r>
            <a:endParaRPr sz="2300" dirty="0"/>
          </a:p>
        </p:txBody>
      </p:sp>
      <p:sp>
        <p:nvSpPr>
          <p:cNvPr id="6" name="Google Shape;359;p15">
            <a:extLst>
              <a:ext uri="{FF2B5EF4-FFF2-40B4-BE49-F238E27FC236}">
                <a16:creationId xmlns:a16="http://schemas.microsoft.com/office/drawing/2014/main" id="{A90BB9A4-AF6F-80A7-2042-3FBD00693811}"/>
              </a:ext>
            </a:extLst>
          </p:cNvPr>
          <p:cNvSpPr txBox="1"/>
          <p:nvPr/>
        </p:nvSpPr>
        <p:spPr>
          <a:xfrm>
            <a:off x="1359709" y="3162436"/>
            <a:ext cx="7315368" cy="4462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buNone/>
            </a:pPr>
            <a:r>
              <a:rPr lang="en-GB" sz="2300" dirty="0">
                <a:solidFill>
                  <a:srgbClr val="363636"/>
                </a:solidFill>
                <a:latin typeface="Arial"/>
                <a:ea typeface="Arial"/>
                <a:cs typeface="Arial"/>
                <a:sym typeface="Arial"/>
              </a:rPr>
              <a:t>Eventually he tells his dad.</a:t>
            </a:r>
            <a:endParaRPr sz="2300" dirty="0"/>
          </a:p>
        </p:txBody>
      </p:sp>
      <p:sp>
        <p:nvSpPr>
          <p:cNvPr id="5" name="Google Shape;359;p15">
            <a:extLst>
              <a:ext uri="{FF2B5EF4-FFF2-40B4-BE49-F238E27FC236}">
                <a16:creationId xmlns:a16="http://schemas.microsoft.com/office/drawing/2014/main" id="{C8A063E2-5CB8-8F0D-FFC5-41E1CA29A0FF}"/>
              </a:ext>
            </a:extLst>
          </p:cNvPr>
          <p:cNvSpPr txBox="1"/>
          <p:nvPr/>
        </p:nvSpPr>
        <p:spPr>
          <a:xfrm>
            <a:off x="1359709" y="4967790"/>
            <a:ext cx="7315368" cy="4462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buNone/>
            </a:pPr>
            <a:r>
              <a:rPr lang="en-GB" sz="2300" dirty="0">
                <a:solidFill>
                  <a:srgbClr val="363636"/>
                </a:solidFill>
                <a:latin typeface="Arial"/>
                <a:ea typeface="Arial"/>
                <a:cs typeface="Arial"/>
                <a:sym typeface="Arial"/>
              </a:rPr>
              <a:t>His Dad helps him to tell the bank what has happened.</a:t>
            </a:r>
            <a:endParaRPr sz="2300" dirty="0"/>
          </a:p>
        </p:txBody>
      </p:sp>
      <p:pic>
        <p:nvPicPr>
          <p:cNvPr id="2" name="Picture 1">
            <a:extLst>
              <a:ext uri="{FF2B5EF4-FFF2-40B4-BE49-F238E27FC236}">
                <a16:creationId xmlns:a16="http://schemas.microsoft.com/office/drawing/2014/main" id="{A9AB9B14-5E0D-40D4-94E5-5CDD8B084C1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037960" y="873715"/>
            <a:ext cx="2084417" cy="2068828"/>
          </a:xfrm>
          <a:prstGeom prst="rect">
            <a:avLst/>
          </a:prstGeom>
        </p:spPr>
      </p:pic>
      <p:grpSp>
        <p:nvGrpSpPr>
          <p:cNvPr id="16" name="Group 15">
            <a:extLst>
              <a:ext uri="{FF2B5EF4-FFF2-40B4-BE49-F238E27FC236}">
                <a16:creationId xmlns:a16="http://schemas.microsoft.com/office/drawing/2014/main" id="{CCDB3B17-7516-E18F-72B7-389B369A9A33}"/>
              </a:ext>
              <a:ext uri="{C183D7F6-B498-43B3-948B-1728B52AA6E4}">
                <adec:decorative xmlns:adec="http://schemas.microsoft.com/office/drawing/2017/decorative" val="1"/>
              </a:ext>
            </a:extLst>
          </p:cNvPr>
          <p:cNvGrpSpPr/>
          <p:nvPr/>
        </p:nvGrpSpPr>
        <p:grpSpPr>
          <a:xfrm>
            <a:off x="9053549" y="3915457"/>
            <a:ext cx="2068828" cy="2068828"/>
            <a:chOff x="9090239" y="4343520"/>
            <a:chExt cx="1541072" cy="1541072"/>
          </a:xfrm>
        </p:grpSpPr>
        <p:sp>
          <p:nvSpPr>
            <p:cNvPr id="8" name="Oval 7">
              <a:extLst>
                <a:ext uri="{FF2B5EF4-FFF2-40B4-BE49-F238E27FC236}">
                  <a16:creationId xmlns:a16="http://schemas.microsoft.com/office/drawing/2014/main" id="{206DB768-9088-7577-6456-A2C536CE30CB}"/>
                </a:ext>
              </a:extLst>
            </p:cNvPr>
            <p:cNvSpPr/>
            <p:nvPr/>
          </p:nvSpPr>
          <p:spPr>
            <a:xfrm>
              <a:off x="9090239" y="4343520"/>
              <a:ext cx="1541072" cy="154107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stack of money and coins&#10;&#10;Description automatically generated">
              <a:extLst>
                <a:ext uri="{FF2B5EF4-FFF2-40B4-BE49-F238E27FC236}">
                  <a16:creationId xmlns:a16="http://schemas.microsoft.com/office/drawing/2014/main" id="{F2455AEE-CF77-22A2-2CDA-A26C2B5C81C5}"/>
                </a:ext>
              </a:extLst>
            </p:cNvPr>
            <p:cNvPicPr>
              <a:picLocks noChangeAspect="1"/>
            </p:cNvPicPr>
            <p:nvPr/>
          </p:nvPicPr>
          <p:blipFill>
            <a:blip r:embed="rId4"/>
            <a:stretch>
              <a:fillRect/>
            </a:stretch>
          </p:blipFill>
          <p:spPr>
            <a:xfrm>
              <a:off x="9150177" y="4393937"/>
              <a:ext cx="1376044" cy="1251187"/>
            </a:xfrm>
            <a:prstGeom prst="rect">
              <a:avLst/>
            </a:prstGeom>
          </p:spPr>
        </p:pic>
      </p:grpSp>
      <p:pic>
        <p:nvPicPr>
          <p:cNvPr id="15" name="Picture 14">
            <a:extLst>
              <a:ext uri="{FF2B5EF4-FFF2-40B4-BE49-F238E27FC236}">
                <a16:creationId xmlns:a16="http://schemas.microsoft.com/office/drawing/2014/main" id="{52BA6CB9-6B53-F228-B2B2-F2E17622C781}"/>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992083" y="2386494"/>
            <a:ext cx="2178620" cy="218301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8" name="Google Shape;368;p16"/>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18</a:t>
            </a:r>
            <a:endParaRPr dirty="0"/>
          </a:p>
        </p:txBody>
      </p:sp>
      <p:sp>
        <p:nvSpPr>
          <p:cNvPr id="366" name="Google Shape;366;p16"/>
          <p:cNvSpPr txBox="1"/>
          <p:nvPr/>
        </p:nvSpPr>
        <p:spPr>
          <a:xfrm>
            <a:off x="1366401" y="1431748"/>
            <a:ext cx="6053302" cy="430995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3000"/>
              </a:spcAft>
              <a:buNone/>
            </a:pPr>
            <a:r>
              <a:rPr lang="en-GB" sz="2300" dirty="0">
                <a:solidFill>
                  <a:srgbClr val="363636"/>
                </a:solidFill>
                <a:latin typeface="Arial"/>
                <a:ea typeface="Arial"/>
                <a:cs typeface="Arial"/>
                <a:sym typeface="Arial"/>
              </a:rPr>
              <a:t>The bank already knew.</a:t>
            </a:r>
          </a:p>
          <a:p>
            <a:pPr marL="0" marR="0" lvl="0" indent="0" algn="l" rtl="0">
              <a:spcBef>
                <a:spcPts val="0"/>
              </a:spcBef>
              <a:spcAft>
                <a:spcPts val="3000"/>
              </a:spcAft>
              <a:buNone/>
            </a:pPr>
            <a:r>
              <a:rPr lang="en-GB" sz="2300" dirty="0">
                <a:solidFill>
                  <a:srgbClr val="363636"/>
                </a:solidFill>
                <a:latin typeface="Arial"/>
                <a:ea typeface="Arial"/>
                <a:cs typeface="Arial"/>
                <a:sym typeface="Arial"/>
              </a:rPr>
              <a:t>They were waiting for him to tell them what had happened.</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If Josh hadn’t admitted everything, he would have been reported to the police.</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Josh has been tricked, financially exploited and used as a money mule.</a:t>
            </a:r>
            <a:endParaRPr sz="2300" dirty="0"/>
          </a:p>
        </p:txBody>
      </p:sp>
      <p:pic>
        <p:nvPicPr>
          <p:cNvPr id="7" name="Picture 6">
            <a:extLst>
              <a:ext uri="{FF2B5EF4-FFF2-40B4-BE49-F238E27FC236}">
                <a16:creationId xmlns:a16="http://schemas.microsoft.com/office/drawing/2014/main" id="{05AB7D30-2F2B-1ACA-8D55-202ED3C7BD0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944492" y="893276"/>
            <a:ext cx="2529643" cy="2535724"/>
          </a:xfrm>
          <a:prstGeom prst="rect">
            <a:avLst/>
          </a:prstGeom>
        </p:spPr>
      </p:pic>
      <p:grpSp>
        <p:nvGrpSpPr>
          <p:cNvPr id="13" name="Group 12">
            <a:extLst>
              <a:ext uri="{FF2B5EF4-FFF2-40B4-BE49-F238E27FC236}">
                <a16:creationId xmlns:a16="http://schemas.microsoft.com/office/drawing/2014/main" id="{A8A48D9B-75F6-E055-6C76-03C17D5DEE31}"/>
              </a:ext>
              <a:ext uri="{C183D7F6-B498-43B3-948B-1728B52AA6E4}">
                <adec:decorative xmlns:adec="http://schemas.microsoft.com/office/drawing/2017/decorative" val="1"/>
              </a:ext>
            </a:extLst>
          </p:cNvPr>
          <p:cNvGrpSpPr/>
          <p:nvPr/>
        </p:nvGrpSpPr>
        <p:grpSpPr>
          <a:xfrm>
            <a:off x="7649028" y="3770076"/>
            <a:ext cx="3120572" cy="2053176"/>
            <a:chOff x="8698676" y="5145343"/>
            <a:chExt cx="2078182" cy="1367337"/>
          </a:xfrm>
        </p:grpSpPr>
        <p:sp>
          <p:nvSpPr>
            <p:cNvPr id="2" name="Oval 1">
              <a:extLst>
                <a:ext uri="{FF2B5EF4-FFF2-40B4-BE49-F238E27FC236}">
                  <a16:creationId xmlns:a16="http://schemas.microsoft.com/office/drawing/2014/main" id="{605C2CB2-C6DD-2D98-EC2D-3DDBCC03445D}"/>
                </a:ext>
              </a:extLst>
            </p:cNvPr>
            <p:cNvSpPr/>
            <p:nvPr/>
          </p:nvSpPr>
          <p:spPr>
            <a:xfrm>
              <a:off x="8698676" y="5145343"/>
              <a:ext cx="2078182" cy="136733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C0075828-31CD-695E-4778-617C22F92555}"/>
                </a:ext>
              </a:extLst>
            </p:cNvPr>
            <p:cNvGrpSpPr/>
            <p:nvPr/>
          </p:nvGrpSpPr>
          <p:grpSpPr>
            <a:xfrm>
              <a:off x="8816833" y="5522130"/>
              <a:ext cx="1831735" cy="613761"/>
              <a:chOff x="924459" y="-1244571"/>
              <a:chExt cx="2672929" cy="895621"/>
            </a:xfrm>
          </p:grpSpPr>
          <p:pic>
            <p:nvPicPr>
              <p:cNvPr id="4" name="Picture 3" descr="A stack of money and coins&#10;&#10;Description automatically generated">
                <a:extLst>
                  <a:ext uri="{FF2B5EF4-FFF2-40B4-BE49-F238E27FC236}">
                    <a16:creationId xmlns:a16="http://schemas.microsoft.com/office/drawing/2014/main" id="{59437FE4-1C78-431B-68B8-D7C9C7281B9E}"/>
                  </a:ext>
                </a:extLst>
              </p:cNvPr>
              <p:cNvPicPr>
                <a:picLocks noChangeAspect="1"/>
              </p:cNvPicPr>
              <p:nvPr/>
            </p:nvPicPr>
            <p:blipFill>
              <a:blip r:embed="rId4"/>
              <a:stretch>
                <a:fillRect/>
              </a:stretch>
            </p:blipFill>
            <p:spPr>
              <a:xfrm>
                <a:off x="1989330" y="-1184198"/>
                <a:ext cx="852203" cy="774877"/>
              </a:xfrm>
              <a:prstGeom prst="rect">
                <a:avLst/>
              </a:prstGeom>
            </p:spPr>
          </p:pic>
          <p:pic>
            <p:nvPicPr>
              <p:cNvPr id="6" name="Picture 5" descr="A person carrying a money&#10;&#10;Description automatically generated">
                <a:extLst>
                  <a:ext uri="{FF2B5EF4-FFF2-40B4-BE49-F238E27FC236}">
                    <a16:creationId xmlns:a16="http://schemas.microsoft.com/office/drawing/2014/main" id="{A1B7A55A-73DE-4E66-BA8C-52C161F73131}"/>
                  </a:ext>
                </a:extLst>
              </p:cNvPr>
              <p:cNvPicPr>
                <a:picLocks noChangeAspect="1"/>
              </p:cNvPicPr>
              <p:nvPr/>
            </p:nvPicPr>
            <p:blipFill>
              <a:blip r:embed="rId5"/>
              <a:stretch>
                <a:fillRect/>
              </a:stretch>
            </p:blipFill>
            <p:spPr>
              <a:xfrm>
                <a:off x="3019113" y="-1244571"/>
                <a:ext cx="578275" cy="895621"/>
              </a:xfrm>
              <a:prstGeom prst="rect">
                <a:avLst/>
              </a:prstGeom>
            </p:spPr>
          </p:pic>
          <p:pic>
            <p:nvPicPr>
              <p:cNvPr id="10" name="Picture 9" descr="A stack of money and coins&#10;&#10;Description automatically generated">
                <a:extLst>
                  <a:ext uri="{FF2B5EF4-FFF2-40B4-BE49-F238E27FC236}">
                    <a16:creationId xmlns:a16="http://schemas.microsoft.com/office/drawing/2014/main" id="{5FF536F9-4E7E-7AA7-0413-F1ACAE538710}"/>
                  </a:ext>
                </a:extLst>
              </p:cNvPr>
              <p:cNvPicPr>
                <a:picLocks noChangeAspect="1"/>
              </p:cNvPicPr>
              <p:nvPr/>
            </p:nvPicPr>
            <p:blipFill>
              <a:blip r:embed="rId4"/>
              <a:stretch>
                <a:fillRect/>
              </a:stretch>
            </p:blipFill>
            <p:spPr>
              <a:xfrm>
                <a:off x="924459" y="-1184198"/>
                <a:ext cx="852203" cy="774877"/>
              </a:xfrm>
              <a:prstGeom prst="rect">
                <a:avLst/>
              </a:prstGeom>
            </p:spPr>
          </p:pic>
          <p:sp>
            <p:nvSpPr>
              <p:cNvPr id="11" name="Right Arrow 10">
                <a:extLst>
                  <a:ext uri="{FF2B5EF4-FFF2-40B4-BE49-F238E27FC236}">
                    <a16:creationId xmlns:a16="http://schemas.microsoft.com/office/drawing/2014/main" id="{0629E6B6-AB2E-24E8-F7B5-6ED4D52CD445}"/>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ight Arrow 11">
                <a:extLst>
                  <a:ext uri="{FF2B5EF4-FFF2-40B4-BE49-F238E27FC236}">
                    <a16:creationId xmlns:a16="http://schemas.microsoft.com/office/drawing/2014/main" id="{41D61753-2057-56BA-E5A2-9C49A8BE87A4}"/>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2" name="Google Shape;263;p4">
            <a:extLst>
              <a:ext uri="{FF2B5EF4-FFF2-40B4-BE49-F238E27FC236}">
                <a16:creationId xmlns:a16="http://schemas.microsoft.com/office/drawing/2014/main" id="{6758F08A-ED43-C2E0-D5B3-154E75268E64}"/>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19</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373" name="Google Shape;373;p17"/>
          <p:cNvSpPr txBox="1">
            <a:spLocks/>
          </p:cNvSpPr>
          <p:nvPr/>
        </p:nvSpPr>
        <p:spPr>
          <a:xfrm>
            <a:off x="-1" y="761408"/>
            <a:ext cx="12191999" cy="630902"/>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500" b="1" i="0" u="none" strike="noStrike" kern="0" cap="none" spc="0" normalizeH="0" baseline="0" noProof="0">
                <a:ln>
                  <a:noFill/>
                </a:ln>
                <a:solidFill>
                  <a:srgbClr val="363636"/>
                </a:solidFill>
                <a:effectLst/>
                <a:uLnTx/>
                <a:uFillTx/>
                <a:latin typeface="Arial"/>
                <a:ea typeface="Arial"/>
                <a:cs typeface="Arial"/>
                <a:sym typeface="Arial"/>
              </a:rPr>
              <a:t>Money Laundering</a:t>
            </a:r>
            <a:endParaRPr kumimoji="0" lang="en-GB" sz="35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374" name="Google Shape;374;p17"/>
          <p:cNvSpPr txBox="1"/>
          <p:nvPr/>
        </p:nvSpPr>
        <p:spPr>
          <a:xfrm>
            <a:off x="1339517" y="1978374"/>
            <a:ext cx="4413584" cy="4077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latin typeface="Arial"/>
                <a:ea typeface="Arial"/>
                <a:cs typeface="Arial"/>
                <a:sym typeface="Arial"/>
              </a:rPr>
              <a:t>The criminals want to borrow ‘clean’ bank accounts from people and use them to move money. They do this to hide their ‘dirty’ stolen money. This makes it more difficult for the police to trace the money.</a:t>
            </a:r>
          </a:p>
          <a:p>
            <a:pPr marL="0" marR="0" lvl="0" indent="0" algn="l" rtl="0">
              <a:spcBef>
                <a:spcPts val="0"/>
              </a:spcBef>
              <a:spcAft>
                <a:spcPts val="3000"/>
              </a:spcAft>
              <a:buNone/>
            </a:pPr>
            <a:r>
              <a:rPr lang="en-GB" sz="2400" dirty="0">
                <a:solidFill>
                  <a:srgbClr val="363636"/>
                </a:solidFill>
                <a:latin typeface="Arial"/>
                <a:ea typeface="Arial"/>
                <a:cs typeface="Arial"/>
                <a:sym typeface="Arial"/>
              </a:rPr>
              <a:t>This is called</a:t>
            </a:r>
            <a:br>
              <a:rPr lang="en-GB" sz="2400" b="1" dirty="0">
                <a:solidFill>
                  <a:srgbClr val="363636"/>
                </a:solidFill>
              </a:rPr>
            </a:br>
            <a:r>
              <a:rPr lang="en-GB" sz="2400" b="1" dirty="0">
                <a:solidFill>
                  <a:srgbClr val="363636"/>
                </a:solidFill>
                <a:latin typeface="Arial"/>
                <a:ea typeface="Arial"/>
                <a:cs typeface="Arial"/>
                <a:sym typeface="Arial"/>
              </a:rPr>
              <a:t>‘money laundering’.</a:t>
            </a:r>
            <a:endParaRPr lang="en-GB" sz="2400" dirty="0">
              <a:solidFill>
                <a:srgbClr val="363636"/>
              </a:solidFill>
              <a:latin typeface="Arial"/>
              <a:ea typeface="Arial"/>
              <a:cs typeface="Arial"/>
              <a:sym typeface="Arial"/>
            </a:endParaRPr>
          </a:p>
        </p:txBody>
      </p:sp>
      <p:sp>
        <p:nvSpPr>
          <p:cNvPr id="376" name="Google Shape;376;p17">
            <a:extLst>
              <a:ext uri="{C183D7F6-B498-43B3-948B-1728B52AA6E4}">
                <adec:decorative xmlns:adec="http://schemas.microsoft.com/office/drawing/2017/decorative" val="1"/>
              </a:ext>
            </a:extLst>
          </p:cNvPr>
          <p:cNvSpPr/>
          <p:nvPr/>
        </p:nvSpPr>
        <p:spPr>
          <a:xfrm>
            <a:off x="6551556" y="1674323"/>
            <a:ext cx="4527042" cy="1330585"/>
          </a:xfrm>
          <a:prstGeom prst="rect">
            <a:avLst/>
          </a:prstGeom>
          <a:noFill/>
          <a:ln w="38100" cap="flat" cmpd="sng">
            <a:solidFill>
              <a:srgbClr val="FFCD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Calibri"/>
              <a:ea typeface="Calibri"/>
              <a:cs typeface="Calibri"/>
              <a:sym typeface="Calibri"/>
            </a:endParaRPr>
          </a:p>
        </p:txBody>
      </p:sp>
      <p:sp>
        <p:nvSpPr>
          <p:cNvPr id="377" name="Google Shape;377;p17"/>
          <p:cNvSpPr txBox="1"/>
          <p:nvPr/>
        </p:nvSpPr>
        <p:spPr>
          <a:xfrm>
            <a:off x="8108301" y="1813981"/>
            <a:ext cx="2517472"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dirty="0">
                <a:solidFill>
                  <a:srgbClr val="363636"/>
                </a:solidFill>
                <a:latin typeface="Arial"/>
                <a:ea typeface="Arial"/>
                <a:cs typeface="Arial"/>
                <a:sym typeface="Arial"/>
              </a:rPr>
              <a:t>Criminals’ money is put in your ‘</a:t>
            </a:r>
            <a:r>
              <a:rPr lang="en-GB" sz="2000" dirty="0">
                <a:solidFill>
                  <a:srgbClr val="363636"/>
                </a:solidFill>
              </a:rPr>
              <a:t>clean’ </a:t>
            </a:r>
            <a:r>
              <a:rPr lang="en-GB" sz="2000" dirty="0">
                <a:solidFill>
                  <a:srgbClr val="363636"/>
                </a:solidFill>
                <a:latin typeface="Arial"/>
                <a:ea typeface="Arial"/>
                <a:cs typeface="Arial"/>
                <a:sym typeface="Arial"/>
              </a:rPr>
              <a:t>bank account</a:t>
            </a:r>
            <a:endParaRPr sz="2000" dirty="0">
              <a:solidFill>
                <a:schemeClr val="dk1"/>
              </a:solidFill>
              <a:latin typeface="Calibri"/>
              <a:ea typeface="Calibri"/>
              <a:cs typeface="Calibri"/>
              <a:sym typeface="Calibri"/>
            </a:endParaRPr>
          </a:p>
        </p:txBody>
      </p:sp>
      <p:sp>
        <p:nvSpPr>
          <p:cNvPr id="378" name="Google Shape;378;p17"/>
          <p:cNvSpPr txBox="1"/>
          <p:nvPr/>
        </p:nvSpPr>
        <p:spPr>
          <a:xfrm>
            <a:off x="8108301" y="3302371"/>
            <a:ext cx="2517472"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dirty="0">
                <a:solidFill>
                  <a:srgbClr val="363636"/>
                </a:solidFill>
                <a:latin typeface="Arial"/>
                <a:ea typeface="Arial"/>
                <a:cs typeface="Arial"/>
                <a:sym typeface="Arial"/>
              </a:rPr>
              <a:t>You move this money to a new bank account</a:t>
            </a:r>
            <a:endParaRPr sz="2000" dirty="0">
              <a:solidFill>
                <a:schemeClr val="dk1"/>
              </a:solidFill>
              <a:latin typeface="Calibri"/>
              <a:ea typeface="Calibri"/>
              <a:cs typeface="Calibri"/>
              <a:sym typeface="Calibri"/>
            </a:endParaRPr>
          </a:p>
        </p:txBody>
      </p:sp>
      <p:sp>
        <p:nvSpPr>
          <p:cNvPr id="379" name="Google Shape;379;p17"/>
          <p:cNvSpPr txBox="1"/>
          <p:nvPr/>
        </p:nvSpPr>
        <p:spPr>
          <a:xfrm>
            <a:off x="8108301" y="4803168"/>
            <a:ext cx="2781478"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dirty="0">
                <a:solidFill>
                  <a:srgbClr val="363636"/>
                </a:solidFill>
                <a:latin typeface="Arial"/>
                <a:ea typeface="Arial"/>
                <a:cs typeface="Arial"/>
                <a:sym typeface="Arial"/>
              </a:rPr>
              <a:t>Money taken out of this account (by criminals) is now clean</a:t>
            </a:r>
            <a:endParaRPr sz="2000" dirty="0">
              <a:solidFill>
                <a:schemeClr val="dk1"/>
              </a:solidFill>
              <a:latin typeface="Calibri"/>
              <a:ea typeface="Calibri"/>
              <a:cs typeface="Calibri"/>
              <a:sym typeface="Calibri"/>
            </a:endParaRPr>
          </a:p>
        </p:txBody>
      </p:sp>
      <p:sp>
        <p:nvSpPr>
          <p:cNvPr id="380" name="Google Shape;380;p17">
            <a:extLst>
              <a:ext uri="{C183D7F6-B498-43B3-948B-1728B52AA6E4}">
                <adec:decorative xmlns:adec="http://schemas.microsoft.com/office/drawing/2017/decorative" val="1"/>
              </a:ext>
            </a:extLst>
          </p:cNvPr>
          <p:cNvSpPr/>
          <p:nvPr/>
        </p:nvSpPr>
        <p:spPr>
          <a:xfrm>
            <a:off x="6551556" y="3160004"/>
            <a:ext cx="4527042" cy="1330585"/>
          </a:xfrm>
          <a:prstGeom prst="rect">
            <a:avLst/>
          </a:prstGeom>
          <a:noFill/>
          <a:ln w="38100" cap="flat" cmpd="sng">
            <a:solidFill>
              <a:srgbClr val="FFCD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Calibri"/>
              <a:ea typeface="Calibri"/>
              <a:cs typeface="Calibri"/>
              <a:sym typeface="Calibri"/>
            </a:endParaRPr>
          </a:p>
        </p:txBody>
      </p:sp>
      <p:sp>
        <p:nvSpPr>
          <p:cNvPr id="381" name="Google Shape;381;p17">
            <a:extLst>
              <a:ext uri="{C183D7F6-B498-43B3-948B-1728B52AA6E4}">
                <adec:decorative xmlns:adec="http://schemas.microsoft.com/office/drawing/2017/decorative" val="1"/>
              </a:ext>
            </a:extLst>
          </p:cNvPr>
          <p:cNvSpPr/>
          <p:nvPr/>
        </p:nvSpPr>
        <p:spPr>
          <a:xfrm>
            <a:off x="6551556" y="4645687"/>
            <a:ext cx="4527042" cy="1330585"/>
          </a:xfrm>
          <a:prstGeom prst="rect">
            <a:avLst/>
          </a:prstGeom>
          <a:noFill/>
          <a:ln w="38100" cap="flat" cmpd="sng">
            <a:solidFill>
              <a:srgbClr val="FFCD0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200">
              <a:solidFill>
                <a:schemeClr val="lt1"/>
              </a:solidFill>
              <a:latin typeface="Calibri"/>
              <a:ea typeface="Calibri"/>
              <a:cs typeface="Calibri"/>
              <a:sym typeface="Calibri"/>
            </a:endParaRPr>
          </a:p>
        </p:txBody>
      </p:sp>
      <p:pic>
        <p:nvPicPr>
          <p:cNvPr id="382" name="Google Shape;382;p17">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6716338" y="1751516"/>
            <a:ext cx="1185465" cy="1171951"/>
          </a:xfrm>
          <a:prstGeom prst="rect">
            <a:avLst/>
          </a:prstGeom>
          <a:noFill/>
          <a:ln>
            <a:noFill/>
          </a:ln>
        </p:spPr>
      </p:pic>
      <p:pic>
        <p:nvPicPr>
          <p:cNvPr id="383" name="Google Shape;383;p17">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6708499" y="3231028"/>
            <a:ext cx="1201142" cy="1171951"/>
          </a:xfrm>
          <a:prstGeom prst="rect">
            <a:avLst/>
          </a:prstGeom>
          <a:noFill/>
          <a:ln>
            <a:noFill/>
          </a:ln>
        </p:spPr>
      </p:pic>
      <p:pic>
        <p:nvPicPr>
          <p:cNvPr id="384" name="Google Shape;384;p17">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6719040" y="4708417"/>
            <a:ext cx="1180059" cy="1171951"/>
          </a:xfrm>
          <a:prstGeom prst="rect">
            <a:avLst/>
          </a:prstGeom>
          <a:noFill/>
          <a:ln>
            <a:noFill/>
          </a:ln>
        </p:spPr>
      </p:pic>
      <p:pic>
        <p:nvPicPr>
          <p:cNvPr id="3" name="Picture 2">
            <a:extLst>
              <a:ext uri="{FF2B5EF4-FFF2-40B4-BE49-F238E27FC236}">
                <a16:creationId xmlns:a16="http://schemas.microsoft.com/office/drawing/2014/main" id="{DCDF027F-57ED-F6D1-F5DF-ED255D1ACAC5}"/>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4728263" y="4645687"/>
            <a:ext cx="1024838" cy="105169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8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7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6" grpId="0" animBg="1"/>
      <p:bldP spid="377" grpId="0"/>
      <p:bldP spid="378" grpId="0"/>
      <p:bldP spid="379" grpId="0"/>
      <p:bldP spid="380" grpId="0" animBg="1"/>
      <p:bldP spid="38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 name="Google Shape;263;p4">
            <a:extLst>
              <a:ext uri="{FF2B5EF4-FFF2-40B4-BE49-F238E27FC236}">
                <a16:creationId xmlns:a16="http://schemas.microsoft.com/office/drawing/2014/main" id="{BFC671C5-C4D7-1A3B-7782-F799DA487486}"/>
              </a:ext>
            </a:extLst>
          </p:cNvPr>
          <p:cNvSpPr txBox="1">
            <a:spLocks noGrp="1"/>
          </p:cNvSpPr>
          <p:nvPr>
            <p:ph type="title" idx="4294967295"/>
          </p:nvPr>
        </p:nvSpPr>
        <p:spPr>
          <a:xfrm>
            <a:off x="1524000" y="-248617"/>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2</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241" name="Google Shape;241;p2"/>
          <p:cNvSpPr txBox="1">
            <a:spLocks/>
          </p:cNvSpPr>
          <p:nvPr/>
        </p:nvSpPr>
        <p:spPr>
          <a:xfrm>
            <a:off x="0" y="792243"/>
            <a:ext cx="12192000" cy="1206035"/>
          </a:xfrm>
          <a:prstGeom prst="rect">
            <a:avLst/>
          </a:prstGeom>
          <a:noFill/>
          <a:ln>
            <a:noFill/>
            <a:prstDash/>
          </a:ln>
          <a:effectLst/>
        </p:spPr>
        <p:txBody>
          <a:bodyPr rot="0" spcFirstLastPara="1" vertOverflow="overflow" horzOverflow="overflow" vert="horz" wrap="square" lIns="91425" tIns="45700" rIns="91425" bIns="4570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90000"/>
              </a:lnSpc>
              <a:spcBef>
                <a:spcPts val="0"/>
              </a:spcBef>
              <a:spcAft>
                <a:spcPts val="0"/>
              </a:spcAft>
              <a:buClr>
                <a:srgbClr val="363636"/>
              </a:buClr>
              <a:buSzPts val="4000"/>
              <a:buFont typeface="Arial Black"/>
              <a:buNone/>
              <a:tabLst/>
              <a:defRPr/>
            </a:pPr>
            <a:r>
              <a:rPr kumimoji="0" lang="en-GB" sz="4000" b="1" i="0" u="none" strike="noStrike" kern="0" cap="none" spc="0" normalizeH="0" baseline="0" noProof="0">
                <a:ln>
                  <a:noFill/>
                </a:ln>
                <a:solidFill>
                  <a:srgbClr val="363636"/>
                </a:solidFill>
                <a:effectLst/>
                <a:uLnTx/>
                <a:uFillTx/>
                <a:latin typeface="Arial Black"/>
                <a:ea typeface="Arial Black"/>
                <a:cs typeface="Arial Black"/>
                <a:sym typeface="Arial Black"/>
              </a:rPr>
              <a:t>PSHE</a:t>
            </a:r>
            <a:endParaRPr kumimoji="0" lang="en-GB" sz="6000" b="0" i="0" u="none" strike="noStrike" kern="0" cap="none" spc="0" normalizeH="0" baseline="0" noProof="0">
              <a:ln>
                <a:noFill/>
              </a:ln>
              <a:solidFill>
                <a:schemeClr val="dk1"/>
              </a:solidFill>
              <a:effectLst/>
              <a:uLnTx/>
              <a:uFillTx/>
              <a:latin typeface="Calibri"/>
              <a:ea typeface="Calibri"/>
              <a:cs typeface="Calibri"/>
              <a:sym typeface="Calibri"/>
            </a:endParaRPr>
          </a:p>
        </p:txBody>
      </p:sp>
      <p:sp>
        <p:nvSpPr>
          <p:cNvPr id="242" name="Google Shape;242;p2">
            <a:extLst>
              <a:ext uri="{C183D7F6-B498-43B3-948B-1728B52AA6E4}">
                <adec:decorative xmlns:adec="http://schemas.microsoft.com/office/drawing/2017/decorative" val="1"/>
              </a:ext>
            </a:extLst>
          </p:cNvPr>
          <p:cNvSpPr txBox="1"/>
          <p:nvPr/>
        </p:nvSpPr>
        <p:spPr>
          <a:xfrm>
            <a:off x="112542" y="182880"/>
            <a:ext cx="2153580"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rgbClr val="363636"/>
                </a:solidFill>
                <a:latin typeface="Arial"/>
                <a:ea typeface="Arial"/>
                <a:cs typeface="Arial"/>
                <a:sym typeface="Arial"/>
              </a:rPr>
              <a:t>For the teacher</a:t>
            </a:r>
            <a:endParaRPr b="1" dirty="0"/>
          </a:p>
        </p:txBody>
      </p:sp>
      <p:sp>
        <p:nvSpPr>
          <p:cNvPr id="243" name="Google Shape;243;p2">
            <a:extLst>
              <a:ext uri="{C183D7F6-B498-43B3-948B-1728B52AA6E4}">
                <adec:decorative xmlns:adec="http://schemas.microsoft.com/office/drawing/2017/decorative" val="1"/>
              </a:ext>
            </a:extLst>
          </p:cNvPr>
          <p:cNvSpPr txBox="1"/>
          <p:nvPr/>
        </p:nvSpPr>
        <p:spPr>
          <a:xfrm>
            <a:off x="1496643" y="2102113"/>
            <a:ext cx="9378300" cy="32264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rgbClr val="363636"/>
                </a:solidFill>
                <a:latin typeface="Arial Black"/>
                <a:ea typeface="Arial Black"/>
                <a:cs typeface="Arial Black"/>
                <a:sym typeface="Arial Black"/>
              </a:rPr>
              <a:t>Learning objectives</a:t>
            </a:r>
            <a:endParaRPr dirty="0"/>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Learning about the risks associated with being a ‘money mule’.</a:t>
            </a:r>
            <a:endParaRPr dirty="0"/>
          </a:p>
          <a:p>
            <a:pPr marL="0" marR="0" lvl="0" indent="0" algn="l" rtl="0">
              <a:spcBef>
                <a:spcPts val="2000"/>
              </a:spcBef>
              <a:spcAft>
                <a:spcPts val="0"/>
              </a:spcAft>
              <a:buNone/>
            </a:pPr>
            <a:r>
              <a:rPr lang="en-GB" sz="1800" b="1" dirty="0">
                <a:solidFill>
                  <a:srgbClr val="363636"/>
                </a:solidFill>
                <a:latin typeface="Arial Black"/>
                <a:ea typeface="Arial Black"/>
                <a:cs typeface="Arial Black"/>
                <a:sym typeface="Arial Black"/>
              </a:rPr>
              <a:t>Intended learning outcomes</a:t>
            </a:r>
            <a:endParaRPr dirty="0"/>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I can define what a money mule is</a:t>
            </a:r>
            <a:endParaRPr dirty="0"/>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I can explain why someone might be tempted or deceived into becoming a money mule</a:t>
            </a:r>
            <a:endParaRPr dirty="0"/>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I understand how I can prevent being drawn into becoming a money mule</a:t>
            </a:r>
            <a:endParaRPr sz="1800" dirty="0">
              <a:solidFill>
                <a:srgbClr val="363636"/>
              </a:solidFill>
              <a:latin typeface="Arial"/>
              <a:ea typeface="Arial"/>
              <a:cs typeface="Arial"/>
              <a:sym typeface="Arial"/>
            </a:endParaRPr>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I can explain how to seek support if I am concerned about myself or a friend, contacting a teacher at my school </a:t>
            </a:r>
            <a:endParaRPr dirty="0"/>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I understand that being a money mule is illegal</a:t>
            </a:r>
            <a:endParaRPr sz="1800" dirty="0">
              <a:solidFill>
                <a:schemeClr val="dk1"/>
              </a:solidFill>
              <a:latin typeface="Arial"/>
              <a:ea typeface="Arial"/>
              <a:cs typeface="Arial"/>
              <a:sym typeface="Arial"/>
            </a:endParaRPr>
          </a:p>
        </p:txBody>
      </p:sp>
      <p:pic>
        <p:nvPicPr>
          <p:cNvPr id="245" name="Google Shape;245;p2">
            <a:extLst>
              <a:ext uri="{C183D7F6-B498-43B3-948B-1728B52AA6E4}">
                <adec:decorative xmlns:adec="http://schemas.microsoft.com/office/drawing/2017/decorative" val="1"/>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0274300" y="6209688"/>
            <a:ext cx="1611919" cy="472763"/>
          </a:xfrm>
          <a:prstGeom prst="rect">
            <a:avLst/>
          </a:prstGeom>
          <a:noFill/>
          <a:ln>
            <a:noFill/>
          </a:ln>
        </p:spPr>
      </p:pic>
      <p:pic>
        <p:nvPicPr>
          <p:cNvPr id="246" name="Google Shape;246;p2">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305781" y="6302863"/>
            <a:ext cx="3066437" cy="368613"/>
          </a:xfrm>
          <a:prstGeom prst="rect">
            <a:avLst/>
          </a:prstGeom>
          <a:noFill/>
          <a:ln>
            <a:noFill/>
          </a:ln>
        </p:spPr>
      </p:pic>
      <p:pic>
        <p:nvPicPr>
          <p:cNvPr id="247" name="Google Shape;247;p2">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8528341" y="6269145"/>
            <a:ext cx="1536883" cy="37362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2" name="Google Shape;263;p4">
            <a:extLst>
              <a:ext uri="{FF2B5EF4-FFF2-40B4-BE49-F238E27FC236}">
                <a16:creationId xmlns:a16="http://schemas.microsoft.com/office/drawing/2014/main" id="{C9166934-FCB0-C6BD-C450-3D4A897797F8}"/>
              </a:ext>
            </a:extLst>
          </p:cNvPr>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20</a:t>
            </a:r>
            <a:endParaRPr dirty="0"/>
          </a:p>
        </p:txBody>
      </p:sp>
      <p:sp>
        <p:nvSpPr>
          <p:cNvPr id="374" name="Google Shape;374;p17"/>
          <p:cNvSpPr txBox="1"/>
          <p:nvPr/>
        </p:nvSpPr>
        <p:spPr>
          <a:xfrm>
            <a:off x="1339515" y="999441"/>
            <a:ext cx="9214185" cy="574476"/>
          </a:xfrm>
          <a:prstGeom prst="rect">
            <a:avLst/>
          </a:prstGeom>
          <a:noFill/>
          <a:ln>
            <a:noFill/>
          </a:ln>
        </p:spPr>
        <p:txBody>
          <a:bodyPr spcFirstLastPara="1" wrap="square" lIns="91425" tIns="45700" rIns="91425" bIns="45700" anchor="t" anchorCtr="0">
            <a:spAutoFit/>
          </a:bodyPr>
          <a:lstStyle/>
          <a:p>
            <a:pPr marL="0" marR="0" lvl="0" indent="0" algn="l" rtl="0">
              <a:spcBef>
                <a:spcPts val="1000"/>
              </a:spcBef>
              <a:spcAft>
                <a:spcPts val="0"/>
              </a:spcAft>
              <a:buNone/>
            </a:pPr>
            <a:r>
              <a:rPr lang="en-GB" sz="2300" dirty="0">
                <a:solidFill>
                  <a:srgbClr val="363636"/>
                </a:solidFill>
                <a:latin typeface="Arial"/>
                <a:ea typeface="Arial"/>
                <a:cs typeface="Arial"/>
                <a:sym typeface="Arial"/>
              </a:rPr>
              <a:t>By hiding it, the criminals can then use this money for more crimes.</a:t>
            </a:r>
            <a:endParaRPr sz="2300" u="none" strike="noStrike" cap="none" dirty="0">
              <a:solidFill>
                <a:srgbClr val="363636"/>
              </a:solidFill>
              <a:latin typeface="Arial"/>
              <a:ea typeface="Arial"/>
              <a:cs typeface="Arial"/>
              <a:sym typeface="Arial"/>
            </a:endParaRPr>
          </a:p>
        </p:txBody>
      </p:sp>
      <p:sp>
        <p:nvSpPr>
          <p:cNvPr id="386" name="Google Shape;386;p17"/>
          <p:cNvSpPr/>
          <p:nvPr/>
        </p:nvSpPr>
        <p:spPr>
          <a:xfrm>
            <a:off x="1427746" y="2390423"/>
            <a:ext cx="4602233" cy="679757"/>
          </a:xfrm>
          <a:prstGeom prst="rect">
            <a:avLst/>
          </a:prstGeom>
          <a:solidFill>
            <a:srgbClr val="FFCBB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500" b="1" dirty="0">
                <a:solidFill>
                  <a:srgbClr val="363636"/>
                </a:solidFill>
                <a:latin typeface="Arial" panose="020B0604020202020204" pitchFamily="34" charset="0"/>
                <a:ea typeface="Calibri"/>
                <a:cs typeface="Arial" panose="020B0604020202020204" pitchFamily="34" charset="0"/>
                <a:sym typeface="Calibri"/>
              </a:rPr>
              <a:t>Sexual Exploitation</a:t>
            </a:r>
            <a:endParaRPr sz="2500" b="1" dirty="0">
              <a:solidFill>
                <a:srgbClr val="363636"/>
              </a:solidFill>
              <a:latin typeface="Arial" panose="020B0604020202020204" pitchFamily="34" charset="0"/>
              <a:cs typeface="Arial" panose="020B0604020202020204" pitchFamily="34" charset="0"/>
            </a:endParaRPr>
          </a:p>
        </p:txBody>
      </p:sp>
      <p:sp>
        <p:nvSpPr>
          <p:cNvPr id="387" name="Google Shape;387;p17"/>
          <p:cNvSpPr/>
          <p:nvPr/>
        </p:nvSpPr>
        <p:spPr>
          <a:xfrm>
            <a:off x="6356587" y="2390423"/>
            <a:ext cx="4602233" cy="679757"/>
          </a:xfrm>
          <a:prstGeom prst="rect">
            <a:avLst/>
          </a:prstGeom>
          <a:solidFill>
            <a:srgbClr val="B3DD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500" b="1" dirty="0">
                <a:solidFill>
                  <a:srgbClr val="363636"/>
                </a:solidFill>
                <a:latin typeface="Arial" panose="020B0604020202020204" pitchFamily="34" charset="0"/>
                <a:ea typeface="Calibri"/>
                <a:cs typeface="Arial" panose="020B0604020202020204" pitchFamily="34" charset="0"/>
                <a:sym typeface="Calibri"/>
              </a:rPr>
              <a:t>Human Trafficking</a:t>
            </a:r>
            <a:endParaRPr sz="2500" b="1" dirty="0">
              <a:solidFill>
                <a:srgbClr val="363636"/>
              </a:solidFill>
              <a:latin typeface="Arial" panose="020B0604020202020204" pitchFamily="34" charset="0"/>
              <a:cs typeface="Arial" panose="020B0604020202020204" pitchFamily="34" charset="0"/>
            </a:endParaRPr>
          </a:p>
        </p:txBody>
      </p:sp>
      <p:sp>
        <p:nvSpPr>
          <p:cNvPr id="388" name="Google Shape;388;p17"/>
          <p:cNvSpPr/>
          <p:nvPr/>
        </p:nvSpPr>
        <p:spPr>
          <a:xfrm>
            <a:off x="1427746" y="3414791"/>
            <a:ext cx="4602233" cy="679757"/>
          </a:xfrm>
          <a:prstGeom prst="rect">
            <a:avLst/>
          </a:prstGeom>
          <a:solidFill>
            <a:srgbClr val="FFE78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500" b="1" dirty="0">
                <a:solidFill>
                  <a:srgbClr val="363636"/>
                </a:solidFill>
                <a:latin typeface="Arial" panose="020B0604020202020204" pitchFamily="34" charset="0"/>
                <a:ea typeface="Calibri"/>
                <a:cs typeface="Arial" panose="020B0604020202020204" pitchFamily="34" charset="0"/>
                <a:sym typeface="Calibri"/>
              </a:rPr>
              <a:t>Fraud and Scams</a:t>
            </a:r>
            <a:endParaRPr sz="2500" b="1" dirty="0">
              <a:solidFill>
                <a:srgbClr val="363636"/>
              </a:solidFill>
              <a:latin typeface="Arial" panose="020B0604020202020204" pitchFamily="34" charset="0"/>
              <a:cs typeface="Arial" panose="020B0604020202020204" pitchFamily="34" charset="0"/>
            </a:endParaRPr>
          </a:p>
        </p:txBody>
      </p:sp>
      <p:sp>
        <p:nvSpPr>
          <p:cNvPr id="389" name="Google Shape;389;p17"/>
          <p:cNvSpPr/>
          <p:nvPr/>
        </p:nvSpPr>
        <p:spPr>
          <a:xfrm>
            <a:off x="6356587" y="3429000"/>
            <a:ext cx="4602233" cy="679757"/>
          </a:xfrm>
          <a:prstGeom prst="rect">
            <a:avLst/>
          </a:prstGeom>
          <a:solidFill>
            <a:srgbClr val="BDE05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500" b="1" dirty="0">
                <a:solidFill>
                  <a:srgbClr val="363636"/>
                </a:solidFill>
                <a:latin typeface="Arial" panose="020B0604020202020204" pitchFamily="34" charset="0"/>
                <a:ea typeface="Calibri"/>
                <a:cs typeface="Arial" panose="020B0604020202020204" pitchFamily="34" charset="0"/>
                <a:sym typeface="Calibri"/>
              </a:rPr>
              <a:t>Drug Smuggling</a:t>
            </a:r>
            <a:endParaRPr sz="2500" b="1" dirty="0">
              <a:solidFill>
                <a:srgbClr val="363636"/>
              </a:solidFill>
              <a:latin typeface="Arial" panose="020B0604020202020204" pitchFamily="34" charset="0"/>
              <a:cs typeface="Arial" panose="020B0604020202020204" pitchFamily="34" charset="0"/>
            </a:endParaRPr>
          </a:p>
        </p:txBody>
      </p:sp>
      <p:sp>
        <p:nvSpPr>
          <p:cNvPr id="390" name="Google Shape;390;p17"/>
          <p:cNvSpPr/>
          <p:nvPr/>
        </p:nvSpPr>
        <p:spPr>
          <a:xfrm>
            <a:off x="1427746" y="4439158"/>
            <a:ext cx="4602233" cy="679757"/>
          </a:xfrm>
          <a:prstGeom prst="rect">
            <a:avLst/>
          </a:prstGeom>
          <a:solidFill>
            <a:srgbClr val="C7C4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500" b="1" dirty="0">
                <a:solidFill>
                  <a:srgbClr val="363636"/>
                </a:solidFill>
                <a:latin typeface="Arial" panose="020B0604020202020204" pitchFamily="34" charset="0"/>
                <a:ea typeface="Calibri"/>
                <a:cs typeface="Arial" panose="020B0604020202020204" pitchFamily="34" charset="0"/>
                <a:sym typeface="Calibri"/>
              </a:rPr>
              <a:t>Terrorism</a:t>
            </a:r>
            <a:endParaRPr sz="2500" b="1" dirty="0">
              <a:solidFill>
                <a:srgbClr val="3636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59509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8"/>
          <p:cNvSpPr txBox="1">
            <a:spLocks noGrp="1"/>
          </p:cNvSpPr>
          <p:nvPr>
            <p:ph type="ctrTitle"/>
          </p:nvPr>
        </p:nvSpPr>
        <p:spPr>
          <a:xfrm>
            <a:off x="1524000" y="-187890"/>
            <a:ext cx="9144000" cy="18789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21</a:t>
            </a:r>
            <a:endParaRPr dirty="0"/>
          </a:p>
        </p:txBody>
      </p:sp>
      <p:sp>
        <p:nvSpPr>
          <p:cNvPr id="398" name="Google Shape;398;p18"/>
          <p:cNvSpPr txBox="1"/>
          <p:nvPr/>
        </p:nvSpPr>
        <p:spPr>
          <a:xfrm>
            <a:off x="1385454" y="4267109"/>
            <a:ext cx="9421200" cy="15696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sym typeface="Arial"/>
              </a:rPr>
              <a:t>Being a money mule is illegal.</a:t>
            </a:r>
          </a:p>
          <a:p>
            <a:pPr marL="0" marR="0" lvl="0" indent="0" algn="l" rtl="0">
              <a:spcBef>
                <a:spcPts val="0"/>
              </a:spcBef>
              <a:spcAft>
                <a:spcPts val="3000"/>
              </a:spcAft>
              <a:buNone/>
            </a:pPr>
            <a:r>
              <a:rPr lang="en-GB" sz="2300" dirty="0">
                <a:solidFill>
                  <a:srgbClr val="363636"/>
                </a:solidFill>
                <a:sym typeface="Arial"/>
              </a:rPr>
              <a:t>Josh is now in debt to this criminal gang.</a:t>
            </a:r>
            <a:endParaRPr sz="2300" dirty="0"/>
          </a:p>
        </p:txBody>
      </p:sp>
      <p:sp>
        <p:nvSpPr>
          <p:cNvPr id="399" name="Google Shape;399;p18"/>
          <p:cNvSpPr/>
          <p:nvPr/>
        </p:nvSpPr>
        <p:spPr>
          <a:xfrm>
            <a:off x="1450975" y="1183219"/>
            <a:ext cx="9144001" cy="2351638"/>
          </a:xfrm>
          <a:prstGeom prst="rect">
            <a:avLst/>
          </a:prstGeom>
          <a:solidFill>
            <a:srgbClr val="363636"/>
          </a:solidFill>
          <a:ln>
            <a:noFill/>
          </a:ln>
        </p:spPr>
        <p:txBody>
          <a:bodyPr spcFirstLastPara="1" wrap="square" lIns="91425" tIns="45700" rIns="91425" bIns="45700" anchor="ctr" anchorCtr="1">
            <a:noAutofit/>
          </a:bodyPr>
          <a:lstStyle/>
          <a:p>
            <a:pPr marL="0" marR="0" lvl="0" indent="0" algn="ctr" rtl="0">
              <a:spcBef>
                <a:spcPts val="0"/>
              </a:spcBef>
              <a:spcAft>
                <a:spcPts val="0"/>
              </a:spcAft>
              <a:buNone/>
            </a:pPr>
            <a:r>
              <a:rPr lang="en-GB" sz="2500" b="1" dirty="0">
                <a:solidFill>
                  <a:schemeClr val="lt1"/>
                </a:solidFill>
                <a:latin typeface="Arial"/>
                <a:ea typeface="Arial"/>
                <a:cs typeface="Arial"/>
                <a:sym typeface="Arial"/>
              </a:rPr>
              <a:t>Someone asking you to accept money on their behalf </a:t>
            </a:r>
            <a:r>
              <a:rPr lang="en-GB" sz="2500" b="1" dirty="0">
                <a:solidFill>
                  <a:schemeClr val="lt1"/>
                </a:solidFill>
              </a:rPr>
              <a:t>could be</a:t>
            </a:r>
            <a:r>
              <a:rPr lang="en-GB" sz="2500" b="1" dirty="0">
                <a:solidFill>
                  <a:schemeClr val="lt1"/>
                </a:solidFill>
                <a:latin typeface="Arial"/>
                <a:ea typeface="Arial"/>
                <a:cs typeface="Arial"/>
                <a:sym typeface="Arial"/>
              </a:rPr>
              <a:t> financial exploitation and can turn you into a </a:t>
            </a:r>
            <a:endParaRPr dirty="0"/>
          </a:p>
          <a:p>
            <a:pPr marL="0" marR="0" lvl="0" indent="0" algn="ctr" rtl="0">
              <a:spcBef>
                <a:spcPts val="0"/>
              </a:spcBef>
              <a:spcAft>
                <a:spcPts val="0"/>
              </a:spcAft>
              <a:buNone/>
            </a:pPr>
            <a:r>
              <a:rPr lang="en-GB" sz="5500" b="1" dirty="0">
                <a:solidFill>
                  <a:schemeClr val="lt1"/>
                </a:solidFill>
                <a:latin typeface="Arial"/>
                <a:ea typeface="Arial"/>
                <a:cs typeface="Arial"/>
                <a:sym typeface="Arial"/>
              </a:rPr>
              <a:t>Money Mule</a:t>
            </a:r>
            <a:endParaRPr dirty="0"/>
          </a:p>
        </p:txBody>
      </p:sp>
      <p:pic>
        <p:nvPicPr>
          <p:cNvPr id="2" name="Picture 1">
            <a:extLst>
              <a:ext uri="{FF2B5EF4-FFF2-40B4-BE49-F238E27FC236}">
                <a16:creationId xmlns:a16="http://schemas.microsoft.com/office/drawing/2014/main" id="{1EC4788C-FA60-7DC2-F81B-B41FE0E0417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98626" y="3132162"/>
            <a:ext cx="2950840" cy="29287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19"/>
          <p:cNvSpPr txBox="1">
            <a:spLocks noGrp="1"/>
          </p:cNvSpPr>
          <p:nvPr>
            <p:ph type="ctrTitle"/>
          </p:nvPr>
        </p:nvSpPr>
        <p:spPr>
          <a:xfrm>
            <a:off x="1524000" y="-150312"/>
            <a:ext cx="9144000" cy="15031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22</a:t>
            </a:r>
            <a:endParaRPr dirty="0"/>
          </a:p>
        </p:txBody>
      </p:sp>
      <p:sp>
        <p:nvSpPr>
          <p:cNvPr id="405" name="Google Shape;405;p19"/>
          <p:cNvSpPr txBox="1"/>
          <p:nvPr/>
        </p:nvSpPr>
        <p:spPr>
          <a:xfrm>
            <a:off x="877542" y="1062790"/>
            <a:ext cx="9898324" cy="8001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300" dirty="0">
                <a:solidFill>
                  <a:srgbClr val="363636"/>
                </a:solidFill>
                <a:latin typeface="Arial"/>
                <a:ea typeface="Arial"/>
                <a:cs typeface="Arial"/>
                <a:sym typeface="Arial"/>
              </a:rPr>
              <a:t>As well as being involved in a scam that harms people there are other very serious consequences to being a money mule.</a:t>
            </a:r>
            <a:endParaRPr sz="2300" dirty="0"/>
          </a:p>
        </p:txBody>
      </p:sp>
      <p:grpSp>
        <p:nvGrpSpPr>
          <p:cNvPr id="421" name="Group 420">
            <a:extLst>
              <a:ext uri="{FF2B5EF4-FFF2-40B4-BE49-F238E27FC236}">
                <a16:creationId xmlns:a16="http://schemas.microsoft.com/office/drawing/2014/main" id="{5AC8147F-C440-3A27-A5D5-867E7FF4DF69}"/>
              </a:ext>
              <a:ext uri="{C183D7F6-B498-43B3-948B-1728B52AA6E4}">
                <adec:decorative xmlns:adec="http://schemas.microsoft.com/office/drawing/2017/decorative" val="1"/>
              </a:ext>
            </a:extLst>
          </p:cNvPr>
          <p:cNvGrpSpPr/>
          <p:nvPr/>
        </p:nvGrpSpPr>
        <p:grpSpPr>
          <a:xfrm>
            <a:off x="860110" y="2307121"/>
            <a:ext cx="1673759" cy="3231377"/>
            <a:chOff x="860110" y="2307121"/>
            <a:chExt cx="1673759" cy="3231377"/>
          </a:xfrm>
        </p:grpSpPr>
        <p:grpSp>
          <p:nvGrpSpPr>
            <p:cNvPr id="51" name="Group 50">
              <a:extLst>
                <a:ext uri="{FF2B5EF4-FFF2-40B4-BE49-F238E27FC236}">
                  <a16:creationId xmlns:a16="http://schemas.microsoft.com/office/drawing/2014/main" id="{39C06AFF-ED33-CB58-CF84-F59A22A8FB37}"/>
                </a:ext>
              </a:extLst>
            </p:cNvPr>
            <p:cNvGrpSpPr/>
            <p:nvPr/>
          </p:nvGrpSpPr>
          <p:grpSpPr>
            <a:xfrm>
              <a:off x="860110" y="2307121"/>
              <a:ext cx="1673759" cy="3231377"/>
              <a:chOff x="860110" y="2307121"/>
              <a:chExt cx="1673759" cy="3231377"/>
            </a:xfrm>
          </p:grpSpPr>
          <p:sp>
            <p:nvSpPr>
              <p:cNvPr id="5" name="Google Shape;378;p19">
                <a:extLst>
                  <a:ext uri="{FF2B5EF4-FFF2-40B4-BE49-F238E27FC236}">
                    <a16:creationId xmlns:a16="http://schemas.microsoft.com/office/drawing/2014/main" id="{701EB94C-0FB3-4B13-BB0C-AFC660B65495}"/>
                  </a:ext>
                </a:extLst>
              </p:cNvPr>
              <p:cNvSpPr/>
              <p:nvPr/>
            </p:nvSpPr>
            <p:spPr>
              <a:xfrm>
                <a:off x="860110" y="2314614"/>
                <a:ext cx="1672552" cy="3223884"/>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6" name="Google Shape;378;p19">
                <a:extLst>
                  <a:ext uri="{FF2B5EF4-FFF2-40B4-BE49-F238E27FC236}">
                    <a16:creationId xmlns:a16="http://schemas.microsoft.com/office/drawing/2014/main" id="{437CA50A-F856-EBFE-373C-F816714A6244}"/>
                  </a:ext>
                </a:extLst>
              </p:cNvPr>
              <p:cNvSpPr/>
              <p:nvPr/>
            </p:nvSpPr>
            <p:spPr>
              <a:xfrm>
                <a:off x="861317" y="2307121"/>
                <a:ext cx="1672552" cy="3223884"/>
              </a:xfrm>
              <a:prstGeom prst="rect">
                <a:avLst/>
              </a:prstGeom>
              <a:solidFill>
                <a:srgbClr val="F29136">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8" name="Google Shape;379;p19">
                <a:extLst>
                  <a:ext uri="{FF2B5EF4-FFF2-40B4-BE49-F238E27FC236}">
                    <a16:creationId xmlns:a16="http://schemas.microsoft.com/office/drawing/2014/main" id="{5892F058-8F10-ECD0-0F1F-D8F867EDA672}"/>
                  </a:ext>
                </a:extLst>
              </p:cNvPr>
              <p:cNvSpPr/>
              <p:nvPr/>
            </p:nvSpPr>
            <p:spPr>
              <a:xfrm>
                <a:off x="860110" y="2314614"/>
                <a:ext cx="1672552" cy="1458220"/>
              </a:xfrm>
              <a:prstGeom prst="rect">
                <a:avLst/>
              </a:prstGeom>
              <a:solidFill>
                <a:srgbClr val="F291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pic>
            <p:nvPicPr>
              <p:cNvPr id="15" name="Picture 14" descr="A circle with a group of people and a heart&#10;&#10;Description automatically generated">
                <a:extLst>
                  <a:ext uri="{FF2B5EF4-FFF2-40B4-BE49-F238E27FC236}">
                    <a16:creationId xmlns:a16="http://schemas.microsoft.com/office/drawing/2014/main" id="{3CBCC0EF-9C4F-82C7-D548-031DB41D508F}"/>
                  </a:ext>
                </a:extLst>
              </p:cNvPr>
              <p:cNvPicPr>
                <a:picLocks noChangeAspect="1"/>
              </p:cNvPicPr>
              <p:nvPr/>
            </p:nvPicPr>
            <p:blipFill>
              <a:blip r:embed="rId3"/>
              <a:stretch>
                <a:fillRect/>
              </a:stretch>
            </p:blipFill>
            <p:spPr>
              <a:xfrm>
                <a:off x="1008060" y="2366009"/>
                <a:ext cx="1356069" cy="1356069"/>
              </a:xfrm>
              <a:prstGeom prst="rect">
                <a:avLst/>
              </a:prstGeom>
            </p:spPr>
          </p:pic>
        </p:grpSp>
        <p:sp>
          <p:nvSpPr>
            <p:cNvPr id="428" name="Google Shape;428;p19"/>
            <p:cNvSpPr txBox="1"/>
            <p:nvPr/>
          </p:nvSpPr>
          <p:spPr>
            <a:xfrm>
              <a:off x="994011" y="3850786"/>
              <a:ext cx="1342863" cy="153290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dirty="0">
                  <a:solidFill>
                    <a:srgbClr val="363636"/>
                  </a:solidFill>
                  <a:latin typeface="Arial"/>
                  <a:ea typeface="Arial"/>
                  <a:cs typeface="Arial"/>
                  <a:sym typeface="Arial"/>
                </a:rPr>
                <a:t>You could be putting yourself and your family at risk</a:t>
              </a:r>
              <a:endParaRPr sz="1600" dirty="0"/>
            </a:p>
          </p:txBody>
        </p:sp>
      </p:grpSp>
      <p:grpSp>
        <p:nvGrpSpPr>
          <p:cNvPr id="425" name="Group 424">
            <a:extLst>
              <a:ext uri="{FF2B5EF4-FFF2-40B4-BE49-F238E27FC236}">
                <a16:creationId xmlns:a16="http://schemas.microsoft.com/office/drawing/2014/main" id="{A06F53B3-7F3A-95B0-4C8A-41480EEB5B51}"/>
              </a:ext>
              <a:ext uri="{C183D7F6-B498-43B3-948B-1728B52AA6E4}">
                <adec:decorative xmlns:adec="http://schemas.microsoft.com/office/drawing/2017/decorative" val="1"/>
              </a:ext>
            </a:extLst>
          </p:cNvPr>
          <p:cNvGrpSpPr/>
          <p:nvPr/>
        </p:nvGrpSpPr>
        <p:grpSpPr>
          <a:xfrm>
            <a:off x="2609082" y="2307121"/>
            <a:ext cx="1673759" cy="3231377"/>
            <a:chOff x="2609082" y="2307121"/>
            <a:chExt cx="1673759" cy="3231377"/>
          </a:xfrm>
        </p:grpSpPr>
        <p:grpSp>
          <p:nvGrpSpPr>
            <p:cNvPr id="52" name="Group 51">
              <a:extLst>
                <a:ext uri="{FF2B5EF4-FFF2-40B4-BE49-F238E27FC236}">
                  <a16:creationId xmlns:a16="http://schemas.microsoft.com/office/drawing/2014/main" id="{17A2D935-8389-D963-FCA5-D7BA53E04200}"/>
                </a:ext>
              </a:extLst>
            </p:cNvPr>
            <p:cNvGrpSpPr/>
            <p:nvPr/>
          </p:nvGrpSpPr>
          <p:grpSpPr>
            <a:xfrm>
              <a:off x="2609082" y="2307121"/>
              <a:ext cx="1673759" cy="3231377"/>
              <a:chOff x="860110" y="2307121"/>
              <a:chExt cx="1673759" cy="3231377"/>
            </a:xfrm>
          </p:grpSpPr>
          <p:sp>
            <p:nvSpPr>
              <p:cNvPr id="53" name="Google Shape;378;p19">
                <a:extLst>
                  <a:ext uri="{FF2B5EF4-FFF2-40B4-BE49-F238E27FC236}">
                    <a16:creationId xmlns:a16="http://schemas.microsoft.com/office/drawing/2014/main" id="{1D795CF6-BB76-2CD4-B9F6-159731DFD998}"/>
                  </a:ext>
                </a:extLst>
              </p:cNvPr>
              <p:cNvSpPr/>
              <p:nvPr/>
            </p:nvSpPr>
            <p:spPr>
              <a:xfrm>
                <a:off x="860110" y="2314614"/>
                <a:ext cx="1672552" cy="3223884"/>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54" name="Google Shape;378;p19">
                <a:extLst>
                  <a:ext uri="{FF2B5EF4-FFF2-40B4-BE49-F238E27FC236}">
                    <a16:creationId xmlns:a16="http://schemas.microsoft.com/office/drawing/2014/main" id="{CA39B518-40A6-1063-97C0-51C1A04C70D5}"/>
                  </a:ext>
                </a:extLst>
              </p:cNvPr>
              <p:cNvSpPr/>
              <p:nvPr/>
            </p:nvSpPr>
            <p:spPr>
              <a:xfrm>
                <a:off x="861317" y="2307121"/>
                <a:ext cx="1672552" cy="3223884"/>
              </a:xfrm>
              <a:prstGeom prst="rect">
                <a:avLst/>
              </a:prstGeom>
              <a:solidFill>
                <a:srgbClr val="3BBDE1">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56" name="Google Shape;379;p19">
                <a:extLst>
                  <a:ext uri="{FF2B5EF4-FFF2-40B4-BE49-F238E27FC236}">
                    <a16:creationId xmlns:a16="http://schemas.microsoft.com/office/drawing/2014/main" id="{5BDFC9B4-1960-632C-D352-91ACBB76592D}"/>
                  </a:ext>
                </a:extLst>
              </p:cNvPr>
              <p:cNvSpPr/>
              <p:nvPr/>
            </p:nvSpPr>
            <p:spPr>
              <a:xfrm>
                <a:off x="860110" y="2314614"/>
                <a:ext cx="1672552" cy="1458220"/>
              </a:xfrm>
              <a:prstGeom prst="rect">
                <a:avLst/>
              </a:prstGeom>
              <a:solidFill>
                <a:srgbClr val="3BBDE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sp>
          <p:nvSpPr>
            <p:cNvPr id="417" name="Google Shape;417;p19"/>
            <p:cNvSpPr txBox="1"/>
            <p:nvPr/>
          </p:nvSpPr>
          <p:spPr>
            <a:xfrm>
              <a:off x="2723242" y="3850786"/>
              <a:ext cx="1460715" cy="153290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dirty="0">
                  <a:solidFill>
                    <a:srgbClr val="363636"/>
                  </a:solidFill>
                  <a:latin typeface="Arial"/>
                  <a:ea typeface="Arial"/>
                  <a:cs typeface="Arial"/>
                  <a:sym typeface="Arial"/>
                </a:rPr>
                <a:t>You could find it difficult to get a job when you leave school.</a:t>
              </a:r>
              <a:endParaRPr sz="1600" dirty="0"/>
            </a:p>
          </p:txBody>
        </p:sp>
        <p:pic>
          <p:nvPicPr>
            <p:cNvPr id="21" name="Picture 20" descr="A person holding a paper&#10;&#10;Description automatically generated">
              <a:extLst>
                <a:ext uri="{FF2B5EF4-FFF2-40B4-BE49-F238E27FC236}">
                  <a16:creationId xmlns:a16="http://schemas.microsoft.com/office/drawing/2014/main" id="{A897FD65-C24E-BDD8-FA55-0D926470E033}"/>
                </a:ext>
              </a:extLst>
            </p:cNvPr>
            <p:cNvPicPr>
              <a:picLocks noChangeAspect="1"/>
            </p:cNvPicPr>
            <p:nvPr/>
          </p:nvPicPr>
          <p:blipFill>
            <a:blip r:embed="rId4">
              <a:alphaModFix/>
            </a:blip>
            <a:stretch>
              <a:fillRect/>
            </a:stretch>
          </p:blipFill>
          <p:spPr>
            <a:xfrm>
              <a:off x="2767323" y="2366008"/>
              <a:ext cx="1356069" cy="1356069"/>
            </a:xfrm>
            <a:prstGeom prst="rect">
              <a:avLst/>
            </a:prstGeom>
          </p:spPr>
        </p:pic>
      </p:grpSp>
      <p:grpSp>
        <p:nvGrpSpPr>
          <p:cNvPr id="426" name="Group 425">
            <a:extLst>
              <a:ext uri="{FF2B5EF4-FFF2-40B4-BE49-F238E27FC236}">
                <a16:creationId xmlns:a16="http://schemas.microsoft.com/office/drawing/2014/main" id="{1BF91194-23F9-8A80-0BA5-115FE6582CEA}"/>
              </a:ext>
              <a:ext uri="{C183D7F6-B498-43B3-948B-1728B52AA6E4}">
                <adec:decorative xmlns:adec="http://schemas.microsoft.com/office/drawing/2017/decorative" val="1"/>
              </a:ext>
            </a:extLst>
          </p:cNvPr>
          <p:cNvGrpSpPr/>
          <p:nvPr/>
        </p:nvGrpSpPr>
        <p:grpSpPr>
          <a:xfrm>
            <a:off x="4401596" y="2307121"/>
            <a:ext cx="1673759" cy="3231377"/>
            <a:chOff x="4401596" y="2307121"/>
            <a:chExt cx="1673759" cy="3231377"/>
          </a:xfrm>
        </p:grpSpPr>
        <p:grpSp>
          <p:nvGrpSpPr>
            <p:cNvPr id="58" name="Group 57">
              <a:extLst>
                <a:ext uri="{FF2B5EF4-FFF2-40B4-BE49-F238E27FC236}">
                  <a16:creationId xmlns:a16="http://schemas.microsoft.com/office/drawing/2014/main" id="{B03596B3-AB11-A6A0-295B-4E3F726C2946}"/>
                </a:ext>
              </a:extLst>
            </p:cNvPr>
            <p:cNvGrpSpPr/>
            <p:nvPr/>
          </p:nvGrpSpPr>
          <p:grpSpPr>
            <a:xfrm>
              <a:off x="4401596" y="2307121"/>
              <a:ext cx="1673759" cy="3231377"/>
              <a:chOff x="860110" y="2307121"/>
              <a:chExt cx="1673759" cy="3231377"/>
            </a:xfrm>
          </p:grpSpPr>
          <p:sp>
            <p:nvSpPr>
              <p:cNvPr id="59" name="Google Shape;378;p19">
                <a:extLst>
                  <a:ext uri="{FF2B5EF4-FFF2-40B4-BE49-F238E27FC236}">
                    <a16:creationId xmlns:a16="http://schemas.microsoft.com/office/drawing/2014/main" id="{22A3025F-70D8-711A-9D5B-0A45FC2BFAB0}"/>
                  </a:ext>
                </a:extLst>
              </p:cNvPr>
              <p:cNvSpPr/>
              <p:nvPr/>
            </p:nvSpPr>
            <p:spPr>
              <a:xfrm>
                <a:off x="860110" y="2314614"/>
                <a:ext cx="1672552" cy="3223884"/>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60" name="Google Shape;378;p19">
                <a:extLst>
                  <a:ext uri="{FF2B5EF4-FFF2-40B4-BE49-F238E27FC236}">
                    <a16:creationId xmlns:a16="http://schemas.microsoft.com/office/drawing/2014/main" id="{9B67EE6D-E7E4-3902-439C-CFFF34700DAE}"/>
                  </a:ext>
                </a:extLst>
              </p:cNvPr>
              <p:cNvSpPr/>
              <p:nvPr/>
            </p:nvSpPr>
            <p:spPr>
              <a:xfrm>
                <a:off x="861317" y="2307121"/>
                <a:ext cx="1672552" cy="3223884"/>
              </a:xfrm>
              <a:prstGeom prst="rect">
                <a:avLst/>
              </a:prstGeom>
              <a:solidFill>
                <a:srgbClr val="DF2129">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62" name="Google Shape;379;p19">
                <a:extLst>
                  <a:ext uri="{FF2B5EF4-FFF2-40B4-BE49-F238E27FC236}">
                    <a16:creationId xmlns:a16="http://schemas.microsoft.com/office/drawing/2014/main" id="{5FCEAAFF-8826-3905-0079-E9B9F840C04E}"/>
                  </a:ext>
                </a:extLst>
              </p:cNvPr>
              <p:cNvSpPr/>
              <p:nvPr/>
            </p:nvSpPr>
            <p:spPr>
              <a:xfrm>
                <a:off x="860110" y="2314614"/>
                <a:ext cx="1672552" cy="1458220"/>
              </a:xfrm>
              <a:prstGeom prst="rect">
                <a:avLst/>
              </a:prstGeom>
              <a:solidFill>
                <a:srgbClr val="DF21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sp>
          <p:nvSpPr>
            <p:cNvPr id="422" name="Google Shape;422;p19"/>
            <p:cNvSpPr txBox="1"/>
            <p:nvPr/>
          </p:nvSpPr>
          <p:spPr>
            <a:xfrm>
              <a:off x="4485335" y="3856024"/>
              <a:ext cx="1498187" cy="9651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dirty="0">
                  <a:solidFill>
                    <a:srgbClr val="363636"/>
                  </a:solidFill>
                  <a:latin typeface="Arial"/>
                  <a:ea typeface="Arial"/>
                  <a:cs typeface="Arial"/>
                  <a:sym typeface="Arial"/>
                </a:rPr>
                <a:t>Your bank account will be closed.</a:t>
              </a:r>
              <a:endParaRPr sz="1600" dirty="0"/>
            </a:p>
          </p:txBody>
        </p:sp>
        <p:pic>
          <p:nvPicPr>
            <p:cNvPr id="27" name="Picture 26" descr="A green card with a red ribbon&#10;&#10;Description automatically generated">
              <a:extLst>
                <a:ext uri="{FF2B5EF4-FFF2-40B4-BE49-F238E27FC236}">
                  <a16:creationId xmlns:a16="http://schemas.microsoft.com/office/drawing/2014/main" id="{14ECDC3A-AC5D-1915-3189-3D237A73AFD3}"/>
                </a:ext>
              </a:extLst>
            </p:cNvPr>
            <p:cNvPicPr>
              <a:picLocks noChangeAspect="1"/>
            </p:cNvPicPr>
            <p:nvPr/>
          </p:nvPicPr>
          <p:blipFill>
            <a:blip r:embed="rId5">
              <a:alphaModFix/>
            </a:blip>
            <a:stretch>
              <a:fillRect/>
            </a:stretch>
          </p:blipFill>
          <p:spPr>
            <a:xfrm>
              <a:off x="4554287" y="2366008"/>
              <a:ext cx="1360281" cy="1356070"/>
            </a:xfrm>
            <a:prstGeom prst="rect">
              <a:avLst/>
            </a:prstGeom>
          </p:spPr>
        </p:pic>
      </p:grpSp>
      <p:grpSp>
        <p:nvGrpSpPr>
          <p:cNvPr id="430" name="Group 429">
            <a:extLst>
              <a:ext uri="{FF2B5EF4-FFF2-40B4-BE49-F238E27FC236}">
                <a16:creationId xmlns:a16="http://schemas.microsoft.com/office/drawing/2014/main" id="{FCE4CCE6-53E2-DE4D-7787-A33603B2A05B}"/>
              </a:ext>
              <a:ext uri="{C183D7F6-B498-43B3-948B-1728B52AA6E4}">
                <adec:decorative xmlns:adec="http://schemas.microsoft.com/office/drawing/2017/decorative" val="1"/>
              </a:ext>
            </a:extLst>
          </p:cNvPr>
          <p:cNvGrpSpPr/>
          <p:nvPr/>
        </p:nvGrpSpPr>
        <p:grpSpPr>
          <a:xfrm>
            <a:off x="6165082" y="2307121"/>
            <a:ext cx="1673759" cy="3231377"/>
            <a:chOff x="6165082" y="2307121"/>
            <a:chExt cx="1673759" cy="3231377"/>
          </a:xfrm>
        </p:grpSpPr>
        <p:grpSp>
          <p:nvGrpSpPr>
            <p:cNvPr id="384" name="Group 383">
              <a:extLst>
                <a:ext uri="{FF2B5EF4-FFF2-40B4-BE49-F238E27FC236}">
                  <a16:creationId xmlns:a16="http://schemas.microsoft.com/office/drawing/2014/main" id="{4B9F9C29-284F-1804-8836-3F5A9A94D220}"/>
                </a:ext>
              </a:extLst>
            </p:cNvPr>
            <p:cNvGrpSpPr/>
            <p:nvPr/>
          </p:nvGrpSpPr>
          <p:grpSpPr>
            <a:xfrm>
              <a:off x="6165082" y="2307121"/>
              <a:ext cx="1673759" cy="3231377"/>
              <a:chOff x="860110" y="2307121"/>
              <a:chExt cx="1673759" cy="3231377"/>
            </a:xfrm>
          </p:grpSpPr>
          <p:sp>
            <p:nvSpPr>
              <p:cNvPr id="385" name="Google Shape;378;p19">
                <a:extLst>
                  <a:ext uri="{FF2B5EF4-FFF2-40B4-BE49-F238E27FC236}">
                    <a16:creationId xmlns:a16="http://schemas.microsoft.com/office/drawing/2014/main" id="{DAE7EFC1-B170-74D7-3A41-CCD47C91E7D9}"/>
                  </a:ext>
                </a:extLst>
              </p:cNvPr>
              <p:cNvSpPr/>
              <p:nvPr/>
            </p:nvSpPr>
            <p:spPr>
              <a:xfrm>
                <a:off x="860110" y="2314614"/>
                <a:ext cx="1672552" cy="3223884"/>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86" name="Google Shape;378;p19">
                <a:extLst>
                  <a:ext uri="{FF2B5EF4-FFF2-40B4-BE49-F238E27FC236}">
                    <a16:creationId xmlns:a16="http://schemas.microsoft.com/office/drawing/2014/main" id="{F21B7AE9-83A5-5590-55F6-7DD9EB2E1A4C}"/>
                  </a:ext>
                </a:extLst>
              </p:cNvPr>
              <p:cNvSpPr/>
              <p:nvPr/>
            </p:nvSpPr>
            <p:spPr>
              <a:xfrm>
                <a:off x="861317" y="2307121"/>
                <a:ext cx="1672552" cy="3223884"/>
              </a:xfrm>
              <a:prstGeom prst="rect">
                <a:avLst/>
              </a:prstGeom>
              <a:solidFill>
                <a:srgbClr val="39A935">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87" name="Google Shape;379;p19">
                <a:extLst>
                  <a:ext uri="{FF2B5EF4-FFF2-40B4-BE49-F238E27FC236}">
                    <a16:creationId xmlns:a16="http://schemas.microsoft.com/office/drawing/2014/main" id="{F09807E1-F446-9981-0232-C4F8DCBBB112}"/>
                  </a:ext>
                </a:extLst>
              </p:cNvPr>
              <p:cNvSpPr/>
              <p:nvPr/>
            </p:nvSpPr>
            <p:spPr>
              <a:xfrm>
                <a:off x="860110" y="2314614"/>
                <a:ext cx="1672552" cy="1458220"/>
              </a:xfrm>
              <a:prstGeom prst="rect">
                <a:avLst/>
              </a:prstGeom>
              <a:solidFill>
                <a:srgbClr val="39A93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sp>
          <p:nvSpPr>
            <p:cNvPr id="408" name="Google Shape;408;p19"/>
            <p:cNvSpPr txBox="1"/>
            <p:nvPr/>
          </p:nvSpPr>
          <p:spPr>
            <a:xfrm>
              <a:off x="6311437" y="3856024"/>
              <a:ext cx="1342863" cy="124903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dirty="0">
                  <a:solidFill>
                    <a:srgbClr val="363636"/>
                  </a:solidFill>
                  <a:latin typeface="Arial"/>
                  <a:ea typeface="Arial"/>
                  <a:cs typeface="Arial"/>
                  <a:sym typeface="Arial"/>
                </a:rPr>
                <a:t>It will be very difficult to get a phone contract.</a:t>
              </a:r>
              <a:endParaRPr sz="1600" dirty="0"/>
            </a:p>
          </p:txBody>
        </p:sp>
        <p:pic>
          <p:nvPicPr>
            <p:cNvPr id="33" name="Picture 32" descr="A black cellphone with a white screen&#10;&#10;Description automatically generated">
              <a:extLst>
                <a:ext uri="{FF2B5EF4-FFF2-40B4-BE49-F238E27FC236}">
                  <a16:creationId xmlns:a16="http://schemas.microsoft.com/office/drawing/2014/main" id="{FA445D18-6C5C-EEF5-1DE5-6D6D57A4B75E}"/>
                </a:ext>
              </a:extLst>
            </p:cNvPr>
            <p:cNvPicPr>
              <a:picLocks noChangeAspect="1"/>
            </p:cNvPicPr>
            <p:nvPr/>
          </p:nvPicPr>
          <p:blipFill>
            <a:blip r:embed="rId6">
              <a:alphaModFix/>
            </a:blip>
            <a:stretch>
              <a:fillRect/>
            </a:stretch>
          </p:blipFill>
          <p:spPr>
            <a:xfrm>
              <a:off x="6323323" y="2366008"/>
              <a:ext cx="1356069" cy="1356069"/>
            </a:xfrm>
            <a:prstGeom prst="rect">
              <a:avLst/>
            </a:prstGeom>
          </p:spPr>
        </p:pic>
      </p:grpSp>
      <p:grpSp>
        <p:nvGrpSpPr>
          <p:cNvPr id="431" name="Group 430">
            <a:extLst>
              <a:ext uri="{FF2B5EF4-FFF2-40B4-BE49-F238E27FC236}">
                <a16:creationId xmlns:a16="http://schemas.microsoft.com/office/drawing/2014/main" id="{0E1F1BA2-22CC-C2EC-C37E-3B0B2E233F4B}"/>
              </a:ext>
              <a:ext uri="{C183D7F6-B498-43B3-948B-1728B52AA6E4}">
                <adec:decorative xmlns:adec="http://schemas.microsoft.com/office/drawing/2017/decorative" val="1"/>
              </a:ext>
            </a:extLst>
          </p:cNvPr>
          <p:cNvGrpSpPr/>
          <p:nvPr/>
        </p:nvGrpSpPr>
        <p:grpSpPr>
          <a:xfrm>
            <a:off x="7914053" y="2307121"/>
            <a:ext cx="1673759" cy="3231377"/>
            <a:chOff x="7914053" y="2307121"/>
            <a:chExt cx="1673759" cy="3231377"/>
          </a:xfrm>
        </p:grpSpPr>
        <p:grpSp>
          <p:nvGrpSpPr>
            <p:cNvPr id="389" name="Group 388">
              <a:extLst>
                <a:ext uri="{FF2B5EF4-FFF2-40B4-BE49-F238E27FC236}">
                  <a16:creationId xmlns:a16="http://schemas.microsoft.com/office/drawing/2014/main" id="{1B1388E0-81E3-30AB-463F-B8707A90595C}"/>
                </a:ext>
              </a:extLst>
            </p:cNvPr>
            <p:cNvGrpSpPr/>
            <p:nvPr/>
          </p:nvGrpSpPr>
          <p:grpSpPr>
            <a:xfrm>
              <a:off x="7914053" y="2307121"/>
              <a:ext cx="1673759" cy="3231377"/>
              <a:chOff x="860110" y="2307121"/>
              <a:chExt cx="1673759" cy="3231377"/>
            </a:xfrm>
          </p:grpSpPr>
          <p:sp>
            <p:nvSpPr>
              <p:cNvPr id="390" name="Google Shape;378;p19">
                <a:extLst>
                  <a:ext uri="{FF2B5EF4-FFF2-40B4-BE49-F238E27FC236}">
                    <a16:creationId xmlns:a16="http://schemas.microsoft.com/office/drawing/2014/main" id="{920C760C-E9B1-359C-2AAE-481704C76B8C}"/>
                  </a:ext>
                </a:extLst>
              </p:cNvPr>
              <p:cNvSpPr/>
              <p:nvPr/>
            </p:nvSpPr>
            <p:spPr>
              <a:xfrm>
                <a:off x="860110" y="2314614"/>
                <a:ext cx="1672552" cy="3223884"/>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91" name="Google Shape;378;p19">
                <a:extLst>
                  <a:ext uri="{FF2B5EF4-FFF2-40B4-BE49-F238E27FC236}">
                    <a16:creationId xmlns:a16="http://schemas.microsoft.com/office/drawing/2014/main" id="{06A67FA6-FCE8-B8F7-FAED-C536DA78139C}"/>
                  </a:ext>
                </a:extLst>
              </p:cNvPr>
              <p:cNvSpPr/>
              <p:nvPr/>
            </p:nvSpPr>
            <p:spPr>
              <a:xfrm>
                <a:off x="861317" y="2307121"/>
                <a:ext cx="1672552" cy="3223884"/>
              </a:xfrm>
              <a:prstGeom prst="rect">
                <a:avLst/>
              </a:prstGeom>
              <a:solidFill>
                <a:srgbClr val="941B80">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92" name="Google Shape;379;p19">
                <a:extLst>
                  <a:ext uri="{FF2B5EF4-FFF2-40B4-BE49-F238E27FC236}">
                    <a16:creationId xmlns:a16="http://schemas.microsoft.com/office/drawing/2014/main" id="{7EA1B04C-470E-F8A1-544F-B0EFA1FFA467}"/>
                  </a:ext>
                </a:extLst>
              </p:cNvPr>
              <p:cNvSpPr/>
              <p:nvPr/>
            </p:nvSpPr>
            <p:spPr>
              <a:xfrm>
                <a:off x="860110" y="2314614"/>
                <a:ext cx="1672552" cy="1458220"/>
              </a:xfrm>
              <a:prstGeom prst="rect">
                <a:avLst/>
              </a:prstGeom>
              <a:solidFill>
                <a:srgbClr val="941B8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sp>
          <p:nvSpPr>
            <p:cNvPr id="414" name="Google Shape;414;p19"/>
            <p:cNvSpPr txBox="1"/>
            <p:nvPr/>
          </p:nvSpPr>
          <p:spPr>
            <a:xfrm>
              <a:off x="8040185" y="3850786"/>
              <a:ext cx="1530708" cy="153290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dirty="0">
                  <a:solidFill>
                    <a:srgbClr val="363636"/>
                  </a:solidFill>
                  <a:latin typeface="Arial"/>
                  <a:ea typeface="Arial"/>
                  <a:cs typeface="Arial"/>
                  <a:sym typeface="Arial"/>
                </a:rPr>
                <a:t>You will find it difficult to get a student loan for college or university.</a:t>
              </a:r>
              <a:endParaRPr sz="1600" dirty="0"/>
            </a:p>
          </p:txBody>
        </p:sp>
        <p:pic>
          <p:nvPicPr>
            <p:cNvPr id="40" name="Picture 39" descr="A black and white logo of a graduation cap&#10;&#10;Description automatically generated">
              <a:extLst>
                <a:ext uri="{FF2B5EF4-FFF2-40B4-BE49-F238E27FC236}">
                  <a16:creationId xmlns:a16="http://schemas.microsoft.com/office/drawing/2014/main" id="{DC5FC4AD-567F-8B02-62D8-C14559E61FF7}"/>
                </a:ext>
              </a:extLst>
            </p:cNvPr>
            <p:cNvPicPr>
              <a:picLocks noChangeAspect="1"/>
            </p:cNvPicPr>
            <p:nvPr/>
          </p:nvPicPr>
          <p:blipFill>
            <a:blip r:embed="rId7">
              <a:alphaModFix/>
            </a:blip>
            <a:stretch>
              <a:fillRect/>
            </a:stretch>
          </p:blipFill>
          <p:spPr>
            <a:xfrm>
              <a:off x="8068608" y="2366008"/>
              <a:ext cx="1356069" cy="1356069"/>
            </a:xfrm>
            <a:prstGeom prst="rect">
              <a:avLst/>
            </a:prstGeom>
          </p:spPr>
        </p:pic>
      </p:grpSp>
      <p:grpSp>
        <p:nvGrpSpPr>
          <p:cNvPr id="434" name="Group 433">
            <a:extLst>
              <a:ext uri="{FF2B5EF4-FFF2-40B4-BE49-F238E27FC236}">
                <a16:creationId xmlns:a16="http://schemas.microsoft.com/office/drawing/2014/main" id="{2D855444-C87B-2AC2-7D84-9F32BC9A3F31}"/>
              </a:ext>
              <a:ext uri="{C183D7F6-B498-43B3-948B-1728B52AA6E4}">
                <adec:decorative xmlns:adec="http://schemas.microsoft.com/office/drawing/2017/decorative" val="1"/>
              </a:ext>
            </a:extLst>
          </p:cNvPr>
          <p:cNvGrpSpPr/>
          <p:nvPr/>
        </p:nvGrpSpPr>
        <p:grpSpPr>
          <a:xfrm>
            <a:off x="9670282" y="2307121"/>
            <a:ext cx="1673759" cy="3231377"/>
            <a:chOff x="9670282" y="2307121"/>
            <a:chExt cx="1673759" cy="3231377"/>
          </a:xfrm>
        </p:grpSpPr>
        <p:grpSp>
          <p:nvGrpSpPr>
            <p:cNvPr id="394" name="Group 393">
              <a:extLst>
                <a:ext uri="{FF2B5EF4-FFF2-40B4-BE49-F238E27FC236}">
                  <a16:creationId xmlns:a16="http://schemas.microsoft.com/office/drawing/2014/main" id="{4FA97BFF-D4B7-51DE-CA03-849CCC173245}"/>
                </a:ext>
              </a:extLst>
            </p:cNvPr>
            <p:cNvGrpSpPr/>
            <p:nvPr/>
          </p:nvGrpSpPr>
          <p:grpSpPr>
            <a:xfrm>
              <a:off x="9670282" y="2307121"/>
              <a:ext cx="1673759" cy="3231377"/>
              <a:chOff x="860110" y="2307121"/>
              <a:chExt cx="1673759" cy="3231377"/>
            </a:xfrm>
          </p:grpSpPr>
          <p:sp>
            <p:nvSpPr>
              <p:cNvPr id="395" name="Google Shape;378;p19">
                <a:extLst>
                  <a:ext uri="{FF2B5EF4-FFF2-40B4-BE49-F238E27FC236}">
                    <a16:creationId xmlns:a16="http://schemas.microsoft.com/office/drawing/2014/main" id="{9029711B-BFF1-F1BC-AAF2-E87C3B2D778F}"/>
                  </a:ext>
                </a:extLst>
              </p:cNvPr>
              <p:cNvSpPr/>
              <p:nvPr/>
            </p:nvSpPr>
            <p:spPr>
              <a:xfrm>
                <a:off x="860110" y="2314614"/>
                <a:ext cx="1672552" cy="3223884"/>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96" name="Google Shape;378;p19">
                <a:extLst>
                  <a:ext uri="{FF2B5EF4-FFF2-40B4-BE49-F238E27FC236}">
                    <a16:creationId xmlns:a16="http://schemas.microsoft.com/office/drawing/2014/main" id="{3BB8B7EB-47E3-E16A-DBCE-DB835F4EFCC8}"/>
                  </a:ext>
                </a:extLst>
              </p:cNvPr>
              <p:cNvSpPr/>
              <p:nvPr/>
            </p:nvSpPr>
            <p:spPr>
              <a:xfrm>
                <a:off x="861317" y="2307121"/>
                <a:ext cx="1672552" cy="3223884"/>
              </a:xfrm>
              <a:prstGeom prst="rect">
                <a:avLst/>
              </a:prstGeom>
              <a:solidFill>
                <a:srgbClr val="B1B1B1">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97" name="Google Shape;379;p19">
                <a:extLst>
                  <a:ext uri="{FF2B5EF4-FFF2-40B4-BE49-F238E27FC236}">
                    <a16:creationId xmlns:a16="http://schemas.microsoft.com/office/drawing/2014/main" id="{2EC2B692-21A7-5ECA-519D-D6502C184BEE}"/>
                  </a:ext>
                </a:extLst>
              </p:cNvPr>
              <p:cNvSpPr/>
              <p:nvPr/>
            </p:nvSpPr>
            <p:spPr>
              <a:xfrm>
                <a:off x="860110" y="2314614"/>
                <a:ext cx="1672552" cy="1458220"/>
              </a:xfrm>
              <a:prstGeom prst="rect">
                <a:avLst/>
              </a:prstGeom>
              <a:solidFill>
                <a:srgbClr val="B1B1B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grpSp>
        <p:sp>
          <p:nvSpPr>
            <p:cNvPr id="432" name="Google Shape;432;p19"/>
            <p:cNvSpPr txBox="1"/>
            <p:nvPr/>
          </p:nvSpPr>
          <p:spPr>
            <a:xfrm>
              <a:off x="9778271" y="3850786"/>
              <a:ext cx="1460715" cy="9651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dirty="0">
                  <a:solidFill>
                    <a:srgbClr val="363636"/>
                  </a:solidFill>
                  <a:latin typeface="Arial"/>
                  <a:ea typeface="Arial"/>
                  <a:cs typeface="Arial"/>
                  <a:sym typeface="Arial"/>
                </a:rPr>
                <a:t>It is a crime.</a:t>
              </a:r>
              <a:endParaRPr sz="1600" dirty="0"/>
            </a:p>
          </p:txBody>
        </p:sp>
        <p:pic>
          <p:nvPicPr>
            <p:cNvPr id="420" name="Picture 419" descr="A hands holding bars in a circle&#10;&#10;Description automatically generated">
              <a:extLst>
                <a:ext uri="{FF2B5EF4-FFF2-40B4-BE49-F238E27FC236}">
                  <a16:creationId xmlns:a16="http://schemas.microsoft.com/office/drawing/2014/main" id="{F1496423-337E-0075-23EC-C52E1F23CDAE}"/>
                </a:ext>
              </a:extLst>
            </p:cNvPr>
            <p:cNvPicPr>
              <a:picLocks noChangeAspect="1"/>
            </p:cNvPicPr>
            <p:nvPr/>
          </p:nvPicPr>
          <p:blipFill>
            <a:blip r:embed="rId8">
              <a:alphaModFix/>
            </a:blip>
            <a:stretch>
              <a:fillRect/>
            </a:stretch>
          </p:blipFill>
          <p:spPr>
            <a:xfrm>
              <a:off x="9826664" y="2364802"/>
              <a:ext cx="1357276" cy="135727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20"/>
          <p:cNvSpPr txBox="1">
            <a:spLocks noGrp="1"/>
          </p:cNvSpPr>
          <p:nvPr>
            <p:ph type="ctrTitle"/>
          </p:nvPr>
        </p:nvSpPr>
        <p:spPr>
          <a:xfrm>
            <a:off x="1520268" y="-242225"/>
            <a:ext cx="9144000" cy="175364"/>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23 Video</a:t>
            </a:r>
            <a:endParaRPr dirty="0"/>
          </a:p>
        </p:txBody>
      </p:sp>
      <p:sp>
        <p:nvSpPr>
          <p:cNvPr id="442" name="Google Shape;442;p20"/>
          <p:cNvSpPr txBox="1"/>
          <p:nvPr/>
        </p:nvSpPr>
        <p:spPr>
          <a:xfrm>
            <a:off x="1" y="5366084"/>
            <a:ext cx="12192000"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u="sng" dirty="0">
                <a:solidFill>
                  <a:srgbClr val="363636"/>
                </a:solidFill>
                <a:latin typeface="Arial"/>
                <a:ea typeface="Arial"/>
                <a:cs typeface="Arial"/>
                <a:sym typeface="Arial"/>
                <a:hlinkClick r:id="rId3"/>
              </a:rPr>
              <a:t>https://www.dontbefooled.org.uk/what-is-a-money-mule/</a:t>
            </a:r>
            <a:r>
              <a:rPr lang="en-GB" sz="1800" b="1" dirty="0">
                <a:solidFill>
                  <a:srgbClr val="363636"/>
                </a:solidFill>
                <a:latin typeface="Arial"/>
                <a:ea typeface="Arial"/>
                <a:cs typeface="Arial"/>
                <a:sym typeface="Arial"/>
                <a:hlinkClick r:id="rId3"/>
              </a:rPr>
              <a:t> </a:t>
            </a:r>
            <a:endParaRPr sz="1800" b="1" dirty="0">
              <a:solidFill>
                <a:srgbClr val="363636"/>
              </a:solidFill>
              <a:latin typeface="Calibri"/>
              <a:ea typeface="Calibri"/>
              <a:cs typeface="Calibri"/>
              <a:sym typeface="Calibri"/>
            </a:endParaRPr>
          </a:p>
        </p:txBody>
      </p:sp>
      <p:pic>
        <p:nvPicPr>
          <p:cNvPr id="443" name="Google Shape;443;p20" descr="Illustration of a video screen with text which reads, Don't be Fooled. This is a link to the Don't Be Fooled video">
            <a:hlinkClick r:id="rId3"/>
          </p:cNvPr>
          <p:cNvPicPr preferRelativeResize="0"/>
          <p:nvPr/>
        </p:nvPicPr>
        <p:blipFill rotWithShape="1">
          <a:blip r:embed="rId4">
            <a:alphaModFix/>
          </a:blip>
          <a:srcRect/>
          <a:stretch/>
        </p:blipFill>
        <p:spPr>
          <a:xfrm>
            <a:off x="2406873" y="978569"/>
            <a:ext cx="7370791" cy="414882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24" name="Google Shape;263;p4">
            <a:extLst>
              <a:ext uri="{FF2B5EF4-FFF2-40B4-BE49-F238E27FC236}">
                <a16:creationId xmlns:a16="http://schemas.microsoft.com/office/drawing/2014/main" id="{FA003247-26D4-3C16-A0BF-E66B71E84EFC}"/>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24</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5" name="Google Shape;448;p21">
            <a:extLst>
              <a:ext uri="{FF2B5EF4-FFF2-40B4-BE49-F238E27FC236}">
                <a16:creationId xmlns:a16="http://schemas.microsoft.com/office/drawing/2014/main" id="{B51E0ACC-4E84-BB0A-9322-63754D663812}"/>
              </a:ext>
              <a:ext uri="{C183D7F6-B498-43B3-948B-1728B52AA6E4}">
                <adec:decorative xmlns:adec="http://schemas.microsoft.com/office/drawing/2017/decorative" val="1"/>
              </a:ext>
            </a:extLst>
          </p:cNvPr>
          <p:cNvSpPr/>
          <p:nvPr/>
        </p:nvSpPr>
        <p:spPr>
          <a:xfrm>
            <a:off x="3931156" y="1483894"/>
            <a:ext cx="3321000" cy="2133600"/>
          </a:xfrm>
          <a:prstGeom prst="rect">
            <a:avLst/>
          </a:prstGeom>
          <a:solidFill>
            <a:schemeClr val="bg1"/>
          </a:solidFill>
          <a:ln>
            <a:noFill/>
          </a:ln>
        </p:spPr>
        <p:txBody>
          <a:bodyPr spcFirstLastPara="1" wrap="square" lIns="91425" tIns="144000" rIns="91425" bIns="45700" anchor="t" anchorCtr="0">
            <a:noAutofit/>
          </a:bodyPr>
          <a:lstStyle/>
          <a:p>
            <a:pPr marL="90000" marR="0" lvl="0" indent="0" algn="l" rtl="0">
              <a:spcBef>
                <a:spcPts val="0"/>
              </a:spcBef>
              <a:spcAft>
                <a:spcPts val="0"/>
              </a:spcAft>
              <a:buNone/>
            </a:pPr>
            <a:endParaRPr dirty="0"/>
          </a:p>
        </p:txBody>
      </p:sp>
      <p:sp>
        <p:nvSpPr>
          <p:cNvPr id="448" name="Google Shape;448;p21">
            <a:extLst>
              <a:ext uri="{C183D7F6-B498-43B3-948B-1728B52AA6E4}">
                <adec:decorative xmlns:adec="http://schemas.microsoft.com/office/drawing/2017/decorative" val="1"/>
              </a:ext>
            </a:extLst>
          </p:cNvPr>
          <p:cNvSpPr/>
          <p:nvPr/>
        </p:nvSpPr>
        <p:spPr>
          <a:xfrm>
            <a:off x="842210" y="1483894"/>
            <a:ext cx="2751243" cy="2133600"/>
          </a:xfrm>
          <a:prstGeom prst="rect">
            <a:avLst/>
          </a:prstGeom>
          <a:solidFill>
            <a:schemeClr val="bg1"/>
          </a:solidFill>
          <a:ln>
            <a:noFill/>
          </a:ln>
        </p:spPr>
        <p:txBody>
          <a:bodyPr spcFirstLastPara="1" wrap="square" lIns="91425" tIns="144000" rIns="91425" bIns="45700" anchor="t" anchorCtr="0">
            <a:noAutofit/>
          </a:bodyPr>
          <a:lstStyle/>
          <a:p>
            <a:pPr marL="90000" marR="0" lvl="0" indent="0" algn="l" rtl="0">
              <a:spcBef>
                <a:spcPts val="0"/>
              </a:spcBef>
              <a:spcAft>
                <a:spcPts val="0"/>
              </a:spcAft>
              <a:buNone/>
            </a:pPr>
            <a:endParaRPr dirty="0"/>
          </a:p>
        </p:txBody>
      </p:sp>
      <p:sp>
        <p:nvSpPr>
          <p:cNvPr id="454" name="Google Shape;454;p21">
            <a:extLst>
              <a:ext uri="{C183D7F6-B498-43B3-948B-1728B52AA6E4}">
                <adec:decorative xmlns:adec="http://schemas.microsoft.com/office/drawing/2017/decorative" val="1"/>
              </a:ext>
            </a:extLst>
          </p:cNvPr>
          <p:cNvSpPr/>
          <p:nvPr/>
        </p:nvSpPr>
        <p:spPr>
          <a:xfrm>
            <a:off x="842210" y="3738005"/>
            <a:ext cx="2751243" cy="2310610"/>
          </a:xfrm>
          <a:prstGeom prst="rect">
            <a:avLst/>
          </a:prstGeom>
          <a:solidFill>
            <a:srgbClr val="FFE785"/>
          </a:solidFill>
          <a:ln w="28575">
            <a:noFill/>
          </a:ln>
        </p:spPr>
        <p:txBody>
          <a:bodyPr spcFirstLastPara="1" wrap="square" lIns="91425" tIns="144000" rIns="91425" bIns="45700" anchor="t" anchorCtr="0">
            <a:noAutofit/>
          </a:bodyPr>
          <a:lstStyle/>
          <a:p>
            <a:pPr marL="90000" marR="0" lvl="0" indent="0" algn="l" rtl="0">
              <a:spcBef>
                <a:spcPts val="0"/>
              </a:spcBef>
              <a:spcAft>
                <a:spcPts val="0"/>
              </a:spcAft>
              <a:buNone/>
            </a:pPr>
            <a:endParaRPr sz="2200" dirty="0">
              <a:solidFill>
                <a:srgbClr val="363636"/>
              </a:solidFill>
              <a:latin typeface="Arial"/>
              <a:ea typeface="Arial"/>
              <a:cs typeface="Arial"/>
              <a:sym typeface="Arial"/>
            </a:endParaRPr>
          </a:p>
        </p:txBody>
      </p:sp>
      <p:sp>
        <p:nvSpPr>
          <p:cNvPr id="455" name="Google Shape;455;p21">
            <a:extLst>
              <a:ext uri="{C183D7F6-B498-43B3-948B-1728B52AA6E4}">
                <adec:decorative xmlns:adec="http://schemas.microsoft.com/office/drawing/2017/decorative" val="1"/>
              </a:ext>
            </a:extLst>
          </p:cNvPr>
          <p:cNvSpPr/>
          <p:nvPr/>
        </p:nvSpPr>
        <p:spPr>
          <a:xfrm>
            <a:off x="3931155" y="3738005"/>
            <a:ext cx="3320999" cy="2310610"/>
          </a:xfrm>
          <a:prstGeom prst="rect">
            <a:avLst/>
          </a:prstGeom>
          <a:solidFill>
            <a:srgbClr val="FFE785"/>
          </a:solidFill>
          <a:ln w="28575">
            <a:noFill/>
          </a:ln>
        </p:spPr>
        <p:txBody>
          <a:bodyPr spcFirstLastPara="1" wrap="square" lIns="91425" tIns="144000" rIns="91425" bIns="45700" anchor="t" anchorCtr="0">
            <a:noAutofit/>
          </a:bodyPr>
          <a:lstStyle/>
          <a:p>
            <a:pPr marL="90000" marR="0" lvl="0" indent="0" algn="l" rtl="0">
              <a:spcBef>
                <a:spcPts val="0"/>
              </a:spcBef>
              <a:spcAft>
                <a:spcPts val="0"/>
              </a:spcAft>
              <a:buNone/>
            </a:pPr>
            <a:endParaRPr sz="2200" dirty="0">
              <a:solidFill>
                <a:srgbClr val="363636"/>
              </a:solidFill>
              <a:latin typeface="Arial"/>
              <a:ea typeface="Arial"/>
              <a:cs typeface="Arial"/>
              <a:sym typeface="Arial"/>
            </a:endParaRPr>
          </a:p>
        </p:txBody>
      </p:sp>
      <p:sp>
        <p:nvSpPr>
          <p:cNvPr id="456" name="Google Shape;456;p21">
            <a:extLst>
              <a:ext uri="{C183D7F6-B498-43B3-948B-1728B52AA6E4}">
                <adec:decorative xmlns:adec="http://schemas.microsoft.com/office/drawing/2017/decorative" val="1"/>
              </a:ext>
            </a:extLst>
          </p:cNvPr>
          <p:cNvSpPr/>
          <p:nvPr/>
        </p:nvSpPr>
        <p:spPr>
          <a:xfrm>
            <a:off x="7656944" y="3738005"/>
            <a:ext cx="3489281" cy="2310610"/>
          </a:xfrm>
          <a:prstGeom prst="rect">
            <a:avLst/>
          </a:prstGeom>
          <a:solidFill>
            <a:srgbClr val="FFE785"/>
          </a:solidFill>
          <a:ln w="28575">
            <a:noFill/>
          </a:ln>
        </p:spPr>
        <p:txBody>
          <a:bodyPr spcFirstLastPara="1" wrap="square" lIns="91425" tIns="144000" rIns="91425" bIns="45700" anchor="t" anchorCtr="0">
            <a:noAutofit/>
          </a:bodyPr>
          <a:lstStyle/>
          <a:p>
            <a:pPr marL="90000" marR="0" lvl="0" indent="0" algn="l" rtl="0">
              <a:spcBef>
                <a:spcPts val="0"/>
              </a:spcBef>
              <a:spcAft>
                <a:spcPts val="0"/>
              </a:spcAft>
              <a:buNone/>
            </a:pPr>
            <a:endParaRPr sz="2200" dirty="0">
              <a:solidFill>
                <a:srgbClr val="363636"/>
              </a:solidFill>
              <a:latin typeface="Arial"/>
              <a:ea typeface="Arial"/>
              <a:cs typeface="Arial"/>
              <a:sym typeface="Arial"/>
            </a:endParaRPr>
          </a:p>
        </p:txBody>
      </p:sp>
      <p:sp>
        <p:nvSpPr>
          <p:cNvPr id="460" name="Google Shape;460;p21"/>
          <p:cNvSpPr txBox="1">
            <a:spLocks/>
          </p:cNvSpPr>
          <p:nvPr/>
        </p:nvSpPr>
        <p:spPr>
          <a:xfrm>
            <a:off x="0" y="705306"/>
            <a:ext cx="12192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a:ln>
                  <a:noFill/>
                </a:ln>
                <a:solidFill>
                  <a:srgbClr val="363636"/>
                </a:solidFill>
                <a:effectLst/>
                <a:uLnTx/>
                <a:uFillTx/>
                <a:latin typeface="Arial"/>
                <a:ea typeface="Arial"/>
                <a:cs typeface="Arial"/>
                <a:sym typeface="Arial"/>
              </a:rPr>
              <a:t>Tips and advice - be wary of slogans like these: </a:t>
            </a:r>
            <a:endParaRPr kumimoji="0" lang="en-GB" sz="3000" b="1" i="0" u="none" strike="noStrike" kern="0" cap="none" spc="0" normalizeH="0" baseline="0" noProof="0" dirty="0">
              <a:ln>
                <a:noFill/>
              </a:ln>
              <a:solidFill>
                <a:srgbClr val="363636"/>
              </a:solidFill>
              <a:effectLst/>
              <a:uLnTx/>
              <a:uFillTx/>
              <a:latin typeface="Arial"/>
              <a:ea typeface="Arial"/>
              <a:cs typeface="Arial"/>
              <a:sym typeface="Arial"/>
            </a:endParaRPr>
          </a:p>
        </p:txBody>
      </p:sp>
      <p:sp>
        <p:nvSpPr>
          <p:cNvPr id="2" name="TextBox 1">
            <a:extLst>
              <a:ext uri="{FF2B5EF4-FFF2-40B4-BE49-F238E27FC236}">
                <a16:creationId xmlns:a16="http://schemas.microsoft.com/office/drawing/2014/main" id="{EF25E18B-DBCD-22E9-847E-33E38C05B759}"/>
              </a:ext>
            </a:extLst>
          </p:cNvPr>
          <p:cNvSpPr txBox="1"/>
          <p:nvPr/>
        </p:nvSpPr>
        <p:spPr>
          <a:xfrm>
            <a:off x="1038452" y="1604405"/>
            <a:ext cx="2555001" cy="769441"/>
          </a:xfrm>
          <a:prstGeom prst="rect">
            <a:avLst/>
          </a:prstGeom>
          <a:noFill/>
        </p:spPr>
        <p:txBody>
          <a:bodyPr wrap="square" rtlCol="0">
            <a:spAutoFit/>
          </a:bodyPr>
          <a:lstStyle/>
          <a:p>
            <a:r>
              <a:rPr lang="en-GB" sz="2200" dirty="0">
                <a:solidFill>
                  <a:srgbClr val="363636"/>
                </a:solidFill>
                <a:latin typeface="+mn-lt"/>
                <a:ea typeface="Calibri"/>
                <a:cs typeface="Calibri"/>
                <a:sym typeface="Calibri"/>
              </a:rPr>
              <a:t>Please provide your bank details.</a:t>
            </a:r>
            <a:endParaRPr lang="en-GB" sz="2200" dirty="0">
              <a:solidFill>
                <a:srgbClr val="363636"/>
              </a:solidFill>
              <a:latin typeface="+mn-lt"/>
            </a:endParaRPr>
          </a:p>
        </p:txBody>
      </p:sp>
      <p:sp>
        <p:nvSpPr>
          <p:cNvPr id="21" name="TextBox 20">
            <a:extLst>
              <a:ext uri="{FF2B5EF4-FFF2-40B4-BE49-F238E27FC236}">
                <a16:creationId xmlns:a16="http://schemas.microsoft.com/office/drawing/2014/main" id="{858F6619-86D0-1A37-4942-42448EE52201}"/>
              </a:ext>
            </a:extLst>
          </p:cNvPr>
          <p:cNvSpPr txBox="1"/>
          <p:nvPr/>
        </p:nvSpPr>
        <p:spPr>
          <a:xfrm>
            <a:off x="1038452" y="3831481"/>
            <a:ext cx="2087418" cy="2123658"/>
          </a:xfrm>
          <a:prstGeom prst="rect">
            <a:avLst/>
          </a:prstGeom>
          <a:noFill/>
        </p:spPr>
        <p:txBody>
          <a:bodyPr wrap="square" rtlCol="0">
            <a:spAutoFit/>
          </a:bodyPr>
          <a:lstStyle/>
          <a:p>
            <a:r>
              <a:rPr lang="en-GB" sz="2200" dirty="0">
                <a:solidFill>
                  <a:srgbClr val="363636"/>
                </a:solidFill>
                <a:latin typeface="Arial"/>
                <a:ea typeface="Arial"/>
                <a:cs typeface="Arial"/>
                <a:sym typeface="Arial"/>
              </a:rPr>
              <a:t>Don’t give your bank account details to anyone unless you know and trust them.</a:t>
            </a:r>
          </a:p>
        </p:txBody>
      </p:sp>
      <p:sp>
        <p:nvSpPr>
          <p:cNvPr id="7" name="TextBox 6">
            <a:extLst>
              <a:ext uri="{FF2B5EF4-FFF2-40B4-BE49-F238E27FC236}">
                <a16:creationId xmlns:a16="http://schemas.microsoft.com/office/drawing/2014/main" id="{D6CE6973-050B-85EB-D35B-579611AA44D6}"/>
              </a:ext>
            </a:extLst>
          </p:cNvPr>
          <p:cNvSpPr txBox="1"/>
          <p:nvPr/>
        </p:nvSpPr>
        <p:spPr>
          <a:xfrm>
            <a:off x="4138156" y="1604405"/>
            <a:ext cx="2947486" cy="769441"/>
          </a:xfrm>
          <a:prstGeom prst="rect">
            <a:avLst/>
          </a:prstGeom>
          <a:noFill/>
        </p:spPr>
        <p:txBody>
          <a:bodyPr wrap="square" rtlCol="0">
            <a:spAutoFit/>
          </a:bodyPr>
          <a:lstStyle/>
          <a:p>
            <a:r>
              <a:rPr lang="en-GB" sz="2200" dirty="0">
                <a:solidFill>
                  <a:srgbClr val="363636"/>
                </a:solidFill>
                <a:latin typeface="+mn-lt"/>
                <a:ea typeface="Calibri"/>
                <a:cs typeface="Calibri"/>
                <a:sym typeface="Calibri"/>
              </a:rPr>
              <a:t>Earn from the comfort of your own home.</a:t>
            </a:r>
            <a:endParaRPr lang="en-GB" sz="2200" dirty="0">
              <a:solidFill>
                <a:srgbClr val="363636"/>
              </a:solidFill>
              <a:latin typeface="+mn-lt"/>
            </a:endParaRPr>
          </a:p>
        </p:txBody>
      </p:sp>
      <p:sp>
        <p:nvSpPr>
          <p:cNvPr id="22" name="TextBox 21">
            <a:extLst>
              <a:ext uri="{FF2B5EF4-FFF2-40B4-BE49-F238E27FC236}">
                <a16:creationId xmlns:a16="http://schemas.microsoft.com/office/drawing/2014/main" id="{7BEB97E0-EDD9-42DF-4BF9-51FECC82D014}"/>
              </a:ext>
            </a:extLst>
          </p:cNvPr>
          <p:cNvSpPr txBox="1"/>
          <p:nvPr/>
        </p:nvSpPr>
        <p:spPr>
          <a:xfrm>
            <a:off x="4138156" y="3842086"/>
            <a:ext cx="2715226" cy="2123658"/>
          </a:xfrm>
          <a:prstGeom prst="rect">
            <a:avLst/>
          </a:prstGeom>
          <a:noFill/>
        </p:spPr>
        <p:txBody>
          <a:bodyPr wrap="square" rtlCol="0">
            <a:spAutoFit/>
          </a:bodyPr>
          <a:lstStyle/>
          <a:p>
            <a:r>
              <a:rPr lang="en-GB" sz="2200" dirty="0">
                <a:solidFill>
                  <a:srgbClr val="363636"/>
                </a:solidFill>
                <a:latin typeface="Arial"/>
                <a:ea typeface="Arial"/>
                <a:cs typeface="Arial"/>
                <a:sym typeface="Arial"/>
              </a:rPr>
              <a:t>Be very careful with job offers where everything happens online, with no personal contact</a:t>
            </a:r>
            <a:br>
              <a:rPr lang="en-GB" sz="2200" dirty="0">
                <a:solidFill>
                  <a:srgbClr val="363636"/>
                </a:solidFill>
                <a:latin typeface="Arial"/>
                <a:ea typeface="Arial"/>
                <a:cs typeface="Arial"/>
                <a:sym typeface="Arial"/>
              </a:rPr>
            </a:br>
            <a:r>
              <a:rPr lang="en-GB" sz="2200" dirty="0">
                <a:solidFill>
                  <a:srgbClr val="363636"/>
                </a:solidFill>
                <a:latin typeface="Arial"/>
                <a:ea typeface="Arial"/>
                <a:cs typeface="Arial"/>
                <a:sym typeface="Arial"/>
              </a:rPr>
              <a:t>at all.</a:t>
            </a:r>
          </a:p>
        </p:txBody>
      </p:sp>
      <p:grpSp>
        <p:nvGrpSpPr>
          <p:cNvPr id="12" name="Group 11">
            <a:extLst>
              <a:ext uri="{FF2B5EF4-FFF2-40B4-BE49-F238E27FC236}">
                <a16:creationId xmlns:a16="http://schemas.microsoft.com/office/drawing/2014/main" id="{F30A4F12-6A74-3C0B-8FEC-4BDF80E89FBF}"/>
              </a:ext>
              <a:ext uri="{C183D7F6-B498-43B3-948B-1728B52AA6E4}">
                <adec:decorative xmlns:adec="http://schemas.microsoft.com/office/drawing/2017/decorative" val="1"/>
              </a:ext>
            </a:extLst>
          </p:cNvPr>
          <p:cNvGrpSpPr/>
          <p:nvPr/>
        </p:nvGrpSpPr>
        <p:grpSpPr>
          <a:xfrm>
            <a:off x="5014407" y="2373846"/>
            <a:ext cx="1154497" cy="1140571"/>
            <a:chOff x="5389423" y="2373846"/>
            <a:chExt cx="1154497" cy="1140571"/>
          </a:xfrm>
        </p:grpSpPr>
        <p:sp>
          <p:nvSpPr>
            <p:cNvPr id="11" name="Oval 10">
              <a:extLst>
                <a:ext uri="{FF2B5EF4-FFF2-40B4-BE49-F238E27FC236}">
                  <a16:creationId xmlns:a16="http://schemas.microsoft.com/office/drawing/2014/main" id="{0A79526D-20CE-B239-AE7C-2551C262873A}"/>
                </a:ext>
              </a:extLst>
            </p:cNvPr>
            <p:cNvSpPr/>
            <p:nvPr/>
          </p:nvSpPr>
          <p:spPr>
            <a:xfrm>
              <a:off x="5437335" y="2413124"/>
              <a:ext cx="1061596" cy="106159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descr="A house with a green door&#10;&#10;Description automatically generated">
              <a:extLst>
                <a:ext uri="{FF2B5EF4-FFF2-40B4-BE49-F238E27FC236}">
                  <a16:creationId xmlns:a16="http://schemas.microsoft.com/office/drawing/2014/main" id="{C4872915-4F88-95DF-6969-DC137F3EF52A}"/>
                </a:ext>
              </a:extLst>
            </p:cNvPr>
            <p:cNvPicPr>
              <a:picLocks noChangeAspect="1"/>
            </p:cNvPicPr>
            <p:nvPr/>
          </p:nvPicPr>
          <p:blipFill>
            <a:blip r:embed="rId3"/>
            <a:stretch>
              <a:fillRect/>
            </a:stretch>
          </p:blipFill>
          <p:spPr>
            <a:xfrm>
              <a:off x="5389423" y="2373846"/>
              <a:ext cx="1154497" cy="1140571"/>
            </a:xfrm>
            <a:prstGeom prst="rect">
              <a:avLst/>
            </a:prstGeom>
          </p:spPr>
        </p:pic>
      </p:grpSp>
      <p:sp>
        <p:nvSpPr>
          <p:cNvPr id="13" name="Google Shape;448;p21">
            <a:extLst>
              <a:ext uri="{FF2B5EF4-FFF2-40B4-BE49-F238E27FC236}">
                <a16:creationId xmlns:a16="http://schemas.microsoft.com/office/drawing/2014/main" id="{3530CAB2-3C72-06AC-114A-3008F983BF15}"/>
              </a:ext>
              <a:ext uri="{C183D7F6-B498-43B3-948B-1728B52AA6E4}">
                <adec:decorative xmlns:adec="http://schemas.microsoft.com/office/drawing/2017/decorative" val="1"/>
              </a:ext>
            </a:extLst>
          </p:cNvPr>
          <p:cNvSpPr/>
          <p:nvPr/>
        </p:nvSpPr>
        <p:spPr>
          <a:xfrm>
            <a:off x="7656945" y="1483894"/>
            <a:ext cx="3489282" cy="2133600"/>
          </a:xfrm>
          <a:prstGeom prst="rect">
            <a:avLst/>
          </a:prstGeom>
          <a:solidFill>
            <a:schemeClr val="bg1"/>
          </a:solidFill>
          <a:ln>
            <a:noFill/>
          </a:ln>
        </p:spPr>
        <p:txBody>
          <a:bodyPr spcFirstLastPara="1" wrap="square" lIns="91425" tIns="144000" rIns="91425" bIns="45700" anchor="t" anchorCtr="0">
            <a:noAutofit/>
          </a:bodyPr>
          <a:lstStyle/>
          <a:p>
            <a:pPr marL="90000" marR="0" lvl="0" indent="0" algn="l" rtl="0">
              <a:spcBef>
                <a:spcPts val="0"/>
              </a:spcBef>
              <a:spcAft>
                <a:spcPts val="0"/>
              </a:spcAft>
              <a:buNone/>
            </a:pPr>
            <a:endParaRPr dirty="0"/>
          </a:p>
        </p:txBody>
      </p:sp>
      <p:sp>
        <p:nvSpPr>
          <p:cNvPr id="14" name="TextBox 13">
            <a:extLst>
              <a:ext uri="{FF2B5EF4-FFF2-40B4-BE49-F238E27FC236}">
                <a16:creationId xmlns:a16="http://schemas.microsoft.com/office/drawing/2014/main" id="{AAC897AE-EA77-C86B-74E0-999CE670E369}"/>
              </a:ext>
            </a:extLst>
          </p:cNvPr>
          <p:cNvSpPr txBox="1"/>
          <p:nvPr/>
        </p:nvSpPr>
        <p:spPr>
          <a:xfrm>
            <a:off x="7785604" y="1604405"/>
            <a:ext cx="3208428" cy="769441"/>
          </a:xfrm>
          <a:prstGeom prst="rect">
            <a:avLst/>
          </a:prstGeom>
          <a:noFill/>
        </p:spPr>
        <p:txBody>
          <a:bodyPr wrap="square" rtlCol="0">
            <a:spAutoFit/>
          </a:bodyPr>
          <a:lstStyle/>
          <a:p>
            <a:pPr marL="90000"/>
            <a:r>
              <a:rPr lang="en-GB" sz="2200" dirty="0">
                <a:solidFill>
                  <a:srgbClr val="363636"/>
                </a:solidFill>
                <a:latin typeface="+mn-lt"/>
                <a:ea typeface="Calibri"/>
                <a:cs typeface="Calibri"/>
                <a:sym typeface="Calibri"/>
              </a:rPr>
              <a:t>Make £200 a week. No experience necessary.</a:t>
            </a:r>
            <a:endParaRPr lang="en-GB" sz="2200" dirty="0">
              <a:solidFill>
                <a:srgbClr val="363636"/>
              </a:solidFill>
              <a:latin typeface="+mn-lt"/>
            </a:endParaRPr>
          </a:p>
        </p:txBody>
      </p:sp>
      <p:sp>
        <p:nvSpPr>
          <p:cNvPr id="23" name="TextBox 22">
            <a:extLst>
              <a:ext uri="{FF2B5EF4-FFF2-40B4-BE49-F238E27FC236}">
                <a16:creationId xmlns:a16="http://schemas.microsoft.com/office/drawing/2014/main" id="{EC29E114-710F-8CA4-740C-314E5C6FFC16}"/>
              </a:ext>
            </a:extLst>
          </p:cNvPr>
          <p:cNvSpPr txBox="1"/>
          <p:nvPr/>
        </p:nvSpPr>
        <p:spPr>
          <a:xfrm>
            <a:off x="7869381" y="3831481"/>
            <a:ext cx="3038763" cy="1446550"/>
          </a:xfrm>
          <a:prstGeom prst="rect">
            <a:avLst/>
          </a:prstGeom>
          <a:noFill/>
        </p:spPr>
        <p:txBody>
          <a:bodyPr wrap="square" rtlCol="0">
            <a:spAutoFit/>
          </a:bodyPr>
          <a:lstStyle/>
          <a:p>
            <a:r>
              <a:rPr lang="en-GB" sz="2200" dirty="0">
                <a:solidFill>
                  <a:srgbClr val="363636"/>
                </a:solidFill>
                <a:latin typeface="Arial"/>
                <a:ea typeface="Arial"/>
                <a:cs typeface="Arial"/>
                <a:sym typeface="Arial"/>
              </a:rPr>
              <a:t>Be wary of offers of easy money. If it sounds too good to be true, it probably is.</a:t>
            </a:r>
          </a:p>
        </p:txBody>
      </p:sp>
      <p:pic>
        <p:nvPicPr>
          <p:cNvPr id="16" name="Picture 15">
            <a:extLst>
              <a:ext uri="{FF2B5EF4-FFF2-40B4-BE49-F238E27FC236}">
                <a16:creationId xmlns:a16="http://schemas.microsoft.com/office/drawing/2014/main" id="{B0B5D9BD-B3CD-1186-3DBA-CC2424EE313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81680" y="2490767"/>
            <a:ext cx="1564355" cy="950848"/>
          </a:xfrm>
          <a:prstGeom prst="rect">
            <a:avLst/>
          </a:prstGeom>
        </p:spPr>
      </p:pic>
      <p:pic>
        <p:nvPicPr>
          <p:cNvPr id="20" name="Picture 19">
            <a:extLst>
              <a:ext uri="{FF2B5EF4-FFF2-40B4-BE49-F238E27FC236}">
                <a16:creationId xmlns:a16="http://schemas.microsoft.com/office/drawing/2014/main" id="{5982B3FA-0203-6DA2-0913-C0CED625B36B}"/>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533641" y="2331325"/>
            <a:ext cx="1267525" cy="12251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5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5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48" grpId="0" animBg="1"/>
      <p:bldP spid="454" grpId="0" animBg="1"/>
      <p:bldP spid="455" grpId="0" animBg="1"/>
      <p:bldP spid="456" grpId="0" animBg="1"/>
      <p:bldP spid="2" grpId="0"/>
      <p:bldP spid="21" grpId="0"/>
      <p:bldP spid="7" grpId="0"/>
      <p:bldP spid="22" grpId="0"/>
      <p:bldP spid="13" grpId="0" animBg="1"/>
      <p:bldP spid="14"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2" name="Google Shape;263;p4">
            <a:extLst>
              <a:ext uri="{FF2B5EF4-FFF2-40B4-BE49-F238E27FC236}">
                <a16:creationId xmlns:a16="http://schemas.microsoft.com/office/drawing/2014/main" id="{EDB8EDEE-1F36-C292-07C4-693BE3103CA7}"/>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25</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467" name="Google Shape;467;p22"/>
          <p:cNvSpPr txBox="1">
            <a:spLocks/>
          </p:cNvSpPr>
          <p:nvPr/>
        </p:nvSpPr>
        <p:spPr>
          <a:xfrm>
            <a:off x="-1" y="710983"/>
            <a:ext cx="12191999"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a:ln>
                  <a:noFill/>
                </a:ln>
                <a:solidFill>
                  <a:srgbClr val="363636"/>
                </a:solidFill>
                <a:effectLst/>
                <a:uLnTx/>
                <a:uFillTx/>
                <a:latin typeface="Arial"/>
                <a:ea typeface="Arial"/>
                <a:cs typeface="Arial"/>
                <a:sym typeface="Arial"/>
              </a:rPr>
              <a:t>Be fraud aware!</a:t>
            </a:r>
            <a:endParaRPr kumimoji="0" lang="en-GB" sz="6000" b="1" i="0" u="none" strike="noStrike" kern="0" cap="none" spc="0" normalizeH="0" baseline="0" noProof="0">
              <a:ln>
                <a:noFill/>
              </a:ln>
              <a:solidFill>
                <a:srgbClr val="363636"/>
              </a:solidFill>
              <a:effectLst/>
              <a:uLnTx/>
              <a:uFillTx/>
              <a:latin typeface="Arial Black"/>
              <a:ea typeface="Arial Black"/>
              <a:cs typeface="Arial Black"/>
              <a:sym typeface="Arial Black"/>
            </a:endParaRPr>
          </a:p>
        </p:txBody>
      </p:sp>
      <p:sp>
        <p:nvSpPr>
          <p:cNvPr id="468" name="Google Shape;468;p22"/>
          <p:cNvSpPr txBox="1"/>
          <p:nvPr/>
        </p:nvSpPr>
        <p:spPr>
          <a:xfrm>
            <a:off x="468351" y="1334831"/>
            <a:ext cx="11255298"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a:solidFill>
                  <a:srgbClr val="363636"/>
                </a:solidFill>
                <a:latin typeface="Arial"/>
                <a:ea typeface="Arial"/>
                <a:cs typeface="Arial"/>
                <a:sym typeface="Arial"/>
              </a:rPr>
              <a:t>Criminals try to attract victims with enticing adverts and messages (like the one Josh received).</a:t>
            </a:r>
            <a:endParaRPr/>
          </a:p>
        </p:txBody>
      </p:sp>
      <p:grpSp>
        <p:nvGrpSpPr>
          <p:cNvPr id="469" name="Google Shape;469;p22">
            <a:extLst>
              <a:ext uri="{C183D7F6-B498-43B3-948B-1728B52AA6E4}">
                <adec:decorative xmlns:adec="http://schemas.microsoft.com/office/drawing/2017/decorative" val="1"/>
              </a:ext>
            </a:extLst>
          </p:cNvPr>
          <p:cNvGrpSpPr/>
          <p:nvPr/>
        </p:nvGrpSpPr>
        <p:grpSpPr>
          <a:xfrm>
            <a:off x="730835" y="2130737"/>
            <a:ext cx="2780878" cy="3816687"/>
            <a:chOff x="1140738" y="1942600"/>
            <a:chExt cx="2780878" cy="3816687"/>
          </a:xfrm>
        </p:grpSpPr>
        <p:sp>
          <p:nvSpPr>
            <p:cNvPr id="470" name="Google Shape;470;p22"/>
            <p:cNvSpPr/>
            <p:nvPr/>
          </p:nvSpPr>
          <p:spPr>
            <a:xfrm>
              <a:off x="1140738" y="1942600"/>
              <a:ext cx="2780878" cy="3730544"/>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71" name="Google Shape;471;p22" descr="Illustration of a social media post, displaying text which reads,&#10;Good morning people Another Day Another Pound Message Me Today!! &#10;Any Mainstream Business Account 50K Any Mainstream 18+ Instant Money "/>
            <p:cNvSpPr txBox="1"/>
            <p:nvPr/>
          </p:nvSpPr>
          <p:spPr>
            <a:xfrm>
              <a:off x="1242812" y="2112135"/>
              <a:ext cx="2621230" cy="36471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Good Morning People</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Another Day Another </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Pound - Message Me</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Today </a:t>
              </a:r>
              <a:r>
                <a:rPr lang="en-GB" sz="1700" b="1" u="none" strike="noStrike" dirty="0">
                  <a:solidFill>
                    <a:srgbClr val="FF0000"/>
                  </a:solidFill>
                  <a:latin typeface="Arial"/>
                  <a:ea typeface="Arial"/>
                  <a:cs typeface="Arial"/>
                  <a:sym typeface="Arial"/>
                </a:rPr>
                <a:t>!!</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Any Mainstream </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Business Account</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50K</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Any Mainstream 18+</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Instant Money Today</a:t>
              </a:r>
              <a:endParaRPr dirty="0"/>
            </a:p>
            <a:p>
              <a:pPr marL="0" marR="0" lvl="0" indent="0" algn="l" rtl="0">
                <a:spcBef>
                  <a:spcPts val="0"/>
                </a:spcBef>
                <a:spcAft>
                  <a:spcPts val="0"/>
                </a:spcAft>
                <a:buNone/>
              </a:pPr>
              <a:r>
                <a:rPr lang="en-GB" sz="1700" b="1" u="none" strike="noStrike" dirty="0">
                  <a:solidFill>
                    <a:schemeClr val="lt1"/>
                  </a:solidFill>
                  <a:latin typeface="Arial"/>
                  <a:ea typeface="Arial"/>
                  <a:cs typeface="Arial"/>
                  <a:sym typeface="Arial"/>
                </a:rPr>
                <a:t>1K Min 70K max </a:t>
              </a:r>
              <a:r>
                <a:rPr lang="en-GB" sz="1700" b="1" u="none" strike="noStrike" dirty="0">
                  <a:solidFill>
                    <a:srgbClr val="FF0000"/>
                  </a:solidFill>
                  <a:latin typeface="Arial"/>
                  <a:ea typeface="Arial"/>
                  <a:cs typeface="Arial"/>
                  <a:sym typeface="Arial"/>
                </a:rPr>
                <a:t>!!</a:t>
              </a:r>
              <a:r>
                <a:rPr lang="en-GB" sz="1700" b="1" u="none" strike="noStrike" dirty="0">
                  <a:solidFill>
                    <a:schemeClr val="lt1"/>
                  </a:solidFill>
                  <a:latin typeface="Arial"/>
                  <a:ea typeface="Arial"/>
                  <a:cs typeface="Arial"/>
                  <a:sym typeface="Arial"/>
                </a:rPr>
                <a:t> </a:t>
              </a:r>
              <a:endParaRPr dirty="0"/>
            </a:p>
            <a:p>
              <a:pPr marL="0" marR="0" lvl="0" indent="0" algn="l" rtl="0">
                <a:spcBef>
                  <a:spcPts val="0"/>
                </a:spcBef>
                <a:spcAft>
                  <a:spcPts val="0"/>
                </a:spcAft>
                <a:buNone/>
              </a:pPr>
              <a:r>
                <a:rPr lang="en-GB" sz="2300" b="1" u="none" strike="noStrike" dirty="0">
                  <a:solidFill>
                    <a:schemeClr val="lt1"/>
                  </a:solidFill>
                  <a:latin typeface="Arial"/>
                  <a:ea typeface="Arial"/>
                  <a:cs typeface="Arial"/>
                  <a:sym typeface="Arial"/>
                </a:rPr>
                <a:t>DON’T MISS OUT</a:t>
              </a:r>
              <a:endParaRPr dirty="0"/>
            </a:p>
            <a:p>
              <a:pPr marL="0" marR="0" lvl="0" indent="0" algn="l" rtl="0">
                <a:spcBef>
                  <a:spcPts val="0"/>
                </a:spcBef>
                <a:spcAft>
                  <a:spcPts val="0"/>
                </a:spcAft>
                <a:buNone/>
              </a:pPr>
              <a:r>
                <a:rPr lang="en-GB" sz="2300" b="1" u="none" strike="noStrike" dirty="0">
                  <a:solidFill>
                    <a:schemeClr val="lt1"/>
                  </a:solidFill>
                  <a:latin typeface="Arial"/>
                  <a:ea typeface="Arial"/>
                  <a:cs typeface="Arial"/>
                  <a:sym typeface="Arial"/>
                </a:rPr>
                <a:t>GUYS       </a:t>
              </a:r>
              <a:r>
                <a:rPr lang="en-GB" sz="2300" b="1" u="none" strike="noStrike" dirty="0">
                  <a:solidFill>
                    <a:srgbClr val="FF0000"/>
                  </a:solidFill>
                  <a:latin typeface="Arial"/>
                  <a:ea typeface="Arial"/>
                  <a:cs typeface="Arial"/>
                  <a:sym typeface="Arial"/>
                </a:rPr>
                <a:t>!! !! !! !!</a:t>
              </a:r>
              <a:endParaRPr dirty="0"/>
            </a:p>
            <a:p>
              <a:pPr marL="0" marR="0" lvl="0" indent="0" algn="l" rtl="0">
                <a:spcBef>
                  <a:spcPts val="0"/>
                </a:spcBef>
                <a:spcAft>
                  <a:spcPts val="0"/>
                </a:spcAft>
                <a:buNone/>
              </a:pPr>
              <a:endParaRPr sz="1500" b="1" dirty="0">
                <a:solidFill>
                  <a:schemeClr val="lt1"/>
                </a:solidFill>
                <a:latin typeface="Arial"/>
                <a:ea typeface="Arial"/>
                <a:cs typeface="Arial"/>
                <a:sym typeface="Arial"/>
              </a:endParaRPr>
            </a:p>
          </p:txBody>
        </p:sp>
        <p:pic>
          <p:nvPicPr>
            <p:cNvPr id="472" name="Google Shape;472;p22" descr="Background pattern&#10;&#10;Description automatically generated"/>
            <p:cNvPicPr preferRelativeResize="0"/>
            <p:nvPr/>
          </p:nvPicPr>
          <p:blipFill rotWithShape="1">
            <a:blip r:embed="rId3">
              <a:alphaModFix/>
            </a:blip>
            <a:srcRect/>
            <a:stretch/>
          </p:blipFill>
          <p:spPr>
            <a:xfrm>
              <a:off x="1782415" y="3746965"/>
              <a:ext cx="314518" cy="200541"/>
            </a:xfrm>
            <a:prstGeom prst="rect">
              <a:avLst/>
            </a:prstGeom>
            <a:noFill/>
            <a:ln>
              <a:noFill/>
            </a:ln>
          </p:spPr>
        </p:pic>
        <p:pic>
          <p:nvPicPr>
            <p:cNvPr id="473" name="Google Shape;473;p22" descr="Background pattern&#10;&#10;Description automatically generated"/>
            <p:cNvPicPr preferRelativeResize="0"/>
            <p:nvPr/>
          </p:nvPicPr>
          <p:blipFill rotWithShape="1">
            <a:blip r:embed="rId3">
              <a:alphaModFix/>
            </a:blip>
            <a:srcRect/>
            <a:stretch/>
          </p:blipFill>
          <p:spPr>
            <a:xfrm>
              <a:off x="3239954" y="4530736"/>
              <a:ext cx="314518" cy="200541"/>
            </a:xfrm>
            <a:prstGeom prst="rect">
              <a:avLst/>
            </a:prstGeom>
            <a:noFill/>
            <a:ln>
              <a:noFill/>
            </a:ln>
          </p:spPr>
        </p:pic>
        <p:pic>
          <p:nvPicPr>
            <p:cNvPr id="474" name="Google Shape;474;p22" descr="A picture containing clipart&#10;&#10;Description automatically generated"/>
            <p:cNvPicPr preferRelativeResize="0"/>
            <p:nvPr/>
          </p:nvPicPr>
          <p:blipFill rotWithShape="1">
            <a:blip r:embed="rId4">
              <a:alphaModFix/>
            </a:blip>
            <a:srcRect/>
            <a:stretch/>
          </p:blipFill>
          <p:spPr>
            <a:xfrm>
              <a:off x="2248627" y="5154869"/>
              <a:ext cx="304800" cy="228600"/>
            </a:xfrm>
            <a:prstGeom prst="rect">
              <a:avLst/>
            </a:prstGeom>
            <a:noFill/>
            <a:ln>
              <a:noFill/>
            </a:ln>
          </p:spPr>
        </p:pic>
      </p:grpSp>
      <p:grpSp>
        <p:nvGrpSpPr>
          <p:cNvPr id="475" name="Google Shape;475;p22" descr="Illustration of a social media message from Mini Mikey, with text which reads,&#10;INSTANT CASH IN YOUR BANK ACCOUNT I DON'T NEED YOUR CARD OR DETAILS ONLINE BANKING NEEDED OR IF U CAN GET TO A BANK THAT'S FIND INBOX FOR MORE INFO &#10;20 POUNDS GETS YOU 120 POUNDS&#10;40 POUNDS GETS YOU 240 POUNDS&#10;100 POUNDS GETS YOU 750 POUNDS"/>
          <p:cNvGrpSpPr/>
          <p:nvPr/>
        </p:nvGrpSpPr>
        <p:grpSpPr>
          <a:xfrm>
            <a:off x="3873994" y="2416250"/>
            <a:ext cx="7587171" cy="3037703"/>
            <a:chOff x="4131989" y="1942600"/>
            <a:chExt cx="4757144" cy="1904635"/>
          </a:xfrm>
        </p:grpSpPr>
        <p:sp>
          <p:nvSpPr>
            <p:cNvPr id="477" name="Google Shape;477;p22"/>
            <p:cNvSpPr/>
            <p:nvPr/>
          </p:nvSpPr>
          <p:spPr>
            <a:xfrm>
              <a:off x="4131989" y="1942600"/>
              <a:ext cx="4757144" cy="1904635"/>
            </a:xfrm>
            <a:prstGeom prst="rect">
              <a:avLst/>
            </a:prstGeom>
            <a:solidFill>
              <a:schemeClr val="bg1"/>
            </a:solidFill>
            <a:ln w="571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76" name="Google Shape;476;p22" descr="A close-up of a hand holding a stack of paper money&#10;&#10;Description automatically generated with low confidence"/>
            <p:cNvPicPr preferRelativeResize="0"/>
            <p:nvPr/>
          </p:nvPicPr>
          <p:blipFill rotWithShape="1">
            <a:blip r:embed="rId5">
              <a:alphaModFix/>
            </a:blip>
            <a:srcRect/>
            <a:stretch/>
          </p:blipFill>
          <p:spPr>
            <a:xfrm>
              <a:off x="4280482" y="2091968"/>
              <a:ext cx="431890" cy="431890"/>
            </a:xfrm>
            <a:prstGeom prst="rect">
              <a:avLst/>
            </a:prstGeom>
            <a:noFill/>
            <a:ln>
              <a:noFill/>
            </a:ln>
          </p:spPr>
        </p:pic>
        <p:sp>
          <p:nvSpPr>
            <p:cNvPr id="478" name="Google Shape;478;p22"/>
            <p:cNvSpPr txBox="1"/>
            <p:nvPr/>
          </p:nvSpPr>
          <p:spPr>
            <a:xfrm>
              <a:off x="4201347" y="2581594"/>
              <a:ext cx="4687785" cy="10243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u="none" strike="noStrike" dirty="0">
                  <a:solidFill>
                    <a:srgbClr val="000000"/>
                  </a:solidFill>
                  <a:latin typeface="Arial"/>
                  <a:ea typeface="Arial"/>
                  <a:cs typeface="Arial"/>
                  <a:sym typeface="Arial"/>
                </a:rPr>
                <a:t>INSTANT CASH IN YOUR BANK ACCOUNT I DONT NEED YOUR CARD OR DETAILS ONLINE BANKING NEEDED OR IF U CAN GET TO A BANK THATS FINE INBOX FOR MORE INFO</a:t>
              </a:r>
              <a:endParaRPr sz="1600" dirty="0"/>
            </a:p>
            <a:p>
              <a:pPr marL="0" marR="0" lvl="0" indent="0" algn="l" rtl="0">
                <a:spcBef>
                  <a:spcPts val="500"/>
                </a:spcBef>
                <a:spcAft>
                  <a:spcPts val="0"/>
                </a:spcAft>
                <a:buNone/>
              </a:pPr>
              <a:r>
                <a:rPr lang="en-GB" sz="1600" u="none" strike="noStrike" dirty="0">
                  <a:solidFill>
                    <a:srgbClr val="000000"/>
                  </a:solidFill>
                  <a:latin typeface="Arial"/>
                  <a:ea typeface="Arial"/>
                  <a:cs typeface="Arial"/>
                  <a:sym typeface="Arial"/>
                </a:rPr>
                <a:t>£20 GETS YOU £120</a:t>
              </a:r>
              <a:br>
                <a:rPr lang="en-GB" sz="1600" u="none" strike="noStrike" dirty="0">
                  <a:solidFill>
                    <a:srgbClr val="000000"/>
                  </a:solidFill>
                  <a:latin typeface="Arial"/>
                  <a:ea typeface="Arial"/>
                  <a:cs typeface="Arial"/>
                  <a:sym typeface="Arial"/>
                </a:rPr>
              </a:br>
              <a:r>
                <a:rPr lang="en-GB" sz="1600" u="none" strike="noStrike" dirty="0">
                  <a:solidFill>
                    <a:srgbClr val="000000"/>
                  </a:solidFill>
                  <a:latin typeface="Arial"/>
                  <a:ea typeface="Arial"/>
                  <a:cs typeface="Arial"/>
                  <a:sym typeface="Arial"/>
                </a:rPr>
                <a:t>£40 GETS YOU £240</a:t>
              </a:r>
              <a:br>
                <a:rPr lang="en-GB" sz="1600" u="none" strike="noStrike" dirty="0">
                  <a:solidFill>
                    <a:srgbClr val="000000"/>
                  </a:solidFill>
                  <a:latin typeface="Arial"/>
                  <a:ea typeface="Arial"/>
                  <a:cs typeface="Arial"/>
                  <a:sym typeface="Arial"/>
                </a:rPr>
              </a:br>
              <a:r>
                <a:rPr lang="en-GB" sz="1600" u="none" strike="noStrike" dirty="0">
                  <a:solidFill>
                    <a:srgbClr val="000000"/>
                  </a:solidFill>
                  <a:latin typeface="Arial"/>
                  <a:ea typeface="Arial"/>
                  <a:cs typeface="Arial"/>
                  <a:sym typeface="Arial"/>
                </a:rPr>
                <a:t>£100 GETS YOU £750 … </a:t>
              </a:r>
              <a:r>
                <a:rPr lang="en-GB" sz="1600" u="none" strike="noStrike" dirty="0">
                  <a:solidFill>
                    <a:schemeClr val="accent1"/>
                  </a:solidFill>
                  <a:latin typeface="Arial"/>
                  <a:ea typeface="Arial"/>
                  <a:cs typeface="Arial"/>
                  <a:sym typeface="Arial"/>
                </a:rPr>
                <a:t>See more</a:t>
              </a:r>
              <a:endParaRPr sz="1600" dirty="0"/>
            </a:p>
          </p:txBody>
        </p:sp>
        <p:sp>
          <p:nvSpPr>
            <p:cNvPr id="479" name="Google Shape;479;p22"/>
            <p:cNvSpPr txBox="1"/>
            <p:nvPr/>
          </p:nvSpPr>
          <p:spPr>
            <a:xfrm>
              <a:off x="4675940" y="2094417"/>
              <a:ext cx="3608680"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b="1" u="none" strike="noStrike" dirty="0">
                  <a:solidFill>
                    <a:schemeClr val="accent1"/>
                  </a:solidFill>
                  <a:latin typeface="Arial"/>
                  <a:ea typeface="Arial"/>
                  <a:cs typeface="Arial"/>
                  <a:sym typeface="Arial"/>
                </a:rPr>
                <a:t>Mini Mikey </a:t>
              </a:r>
              <a:r>
                <a:rPr lang="en-GB" sz="1200" u="none" strike="noStrike" dirty="0">
                  <a:solidFill>
                    <a:srgbClr val="000000"/>
                  </a:solidFill>
                  <a:latin typeface="Arial"/>
                  <a:ea typeface="Arial"/>
                  <a:cs typeface="Arial"/>
                  <a:sym typeface="Arial"/>
                </a:rPr>
                <a:t>with </a:t>
              </a:r>
              <a:r>
                <a:rPr lang="en-GB" sz="1200" u="none" strike="noStrike" dirty="0">
                  <a:solidFill>
                    <a:schemeClr val="accent1"/>
                  </a:solidFill>
                  <a:latin typeface="Arial"/>
                  <a:ea typeface="Arial"/>
                  <a:cs typeface="Arial"/>
                  <a:sym typeface="Arial"/>
                </a:rPr>
                <a:t>Edward Maddocks </a:t>
              </a:r>
              <a:r>
                <a:rPr lang="en-GB" sz="1200" u="none" strike="noStrike" dirty="0">
                  <a:solidFill>
                    <a:srgbClr val="000000"/>
                  </a:solidFill>
                  <a:latin typeface="Arial"/>
                  <a:ea typeface="Arial"/>
                  <a:cs typeface="Arial"/>
                  <a:sym typeface="Arial"/>
                </a:rPr>
                <a:t>and </a:t>
              </a:r>
              <a:r>
                <a:rPr lang="en-GB" sz="1200" u="none" strike="noStrike" dirty="0">
                  <a:solidFill>
                    <a:schemeClr val="accent1"/>
                  </a:solidFill>
                  <a:latin typeface="Arial"/>
                  <a:ea typeface="Arial"/>
                  <a:cs typeface="Arial"/>
                  <a:sym typeface="Arial"/>
                </a:rPr>
                <a:t>33 others.</a:t>
              </a:r>
              <a:endParaRPr dirty="0"/>
            </a:p>
          </p:txBody>
        </p:sp>
        <p:sp>
          <p:nvSpPr>
            <p:cNvPr id="480" name="Google Shape;480;p22"/>
            <p:cNvSpPr txBox="1"/>
            <p:nvPr/>
          </p:nvSpPr>
          <p:spPr>
            <a:xfrm>
              <a:off x="4675940" y="2307547"/>
              <a:ext cx="801823"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a:solidFill>
                    <a:schemeClr val="dk1"/>
                  </a:solidFill>
                  <a:latin typeface="Arial"/>
                  <a:ea typeface="Arial"/>
                  <a:cs typeface="Arial"/>
                  <a:sym typeface="Arial"/>
                </a:rPr>
                <a:t>8 February</a:t>
              </a:r>
              <a:endParaRPr sz="1000" u="none" strike="noStrike">
                <a:solidFill>
                  <a:schemeClr val="dk1"/>
                </a:solidFill>
                <a:latin typeface="Arial"/>
                <a:ea typeface="Arial"/>
                <a:cs typeface="Arial"/>
                <a:sym typeface="Arial"/>
              </a:endParaRPr>
            </a:p>
          </p:txBody>
        </p:sp>
        <p:pic>
          <p:nvPicPr>
            <p:cNvPr id="481" name="Google Shape;481;p22" descr="Icon&#10;&#10;Description automatically generated"/>
            <p:cNvPicPr preferRelativeResize="0"/>
            <p:nvPr/>
          </p:nvPicPr>
          <p:blipFill rotWithShape="1">
            <a:blip r:embed="rId6">
              <a:alphaModFix/>
            </a:blip>
            <a:srcRect/>
            <a:stretch/>
          </p:blipFill>
          <p:spPr>
            <a:xfrm>
              <a:off x="8633610" y="2140752"/>
              <a:ext cx="161987" cy="92165"/>
            </a:xfrm>
            <a:prstGeom prst="rect">
              <a:avLst/>
            </a:prstGeom>
            <a:noFill/>
            <a:ln>
              <a:noFill/>
            </a:ln>
          </p:spPr>
        </p:pic>
        <p:pic>
          <p:nvPicPr>
            <p:cNvPr id="482" name="Google Shape;482;p22"/>
            <p:cNvPicPr preferRelativeResize="0"/>
            <p:nvPr/>
          </p:nvPicPr>
          <p:blipFill rotWithShape="1">
            <a:blip r:embed="rId7">
              <a:alphaModFix/>
            </a:blip>
            <a:srcRect/>
            <a:stretch/>
          </p:blipFill>
          <p:spPr>
            <a:xfrm>
              <a:off x="5396044" y="2369512"/>
              <a:ext cx="203200" cy="165100"/>
            </a:xfrm>
            <a:prstGeom prst="rect">
              <a:avLst/>
            </a:prstGeom>
            <a:noFill/>
            <a:ln>
              <a:noFill/>
            </a:ln>
          </p:spPr>
        </p:pic>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2" name="Google Shape;263;p4">
            <a:extLst>
              <a:ext uri="{FF2B5EF4-FFF2-40B4-BE49-F238E27FC236}">
                <a16:creationId xmlns:a16="http://schemas.microsoft.com/office/drawing/2014/main" id="{EDB8EDEE-1F36-C292-07C4-693BE3103CA7}"/>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26</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467" name="Google Shape;467;p22"/>
          <p:cNvSpPr txBox="1">
            <a:spLocks/>
          </p:cNvSpPr>
          <p:nvPr/>
        </p:nvSpPr>
        <p:spPr>
          <a:xfrm>
            <a:off x="-1" y="710983"/>
            <a:ext cx="12191999"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a:ln>
                  <a:noFill/>
                </a:ln>
                <a:solidFill>
                  <a:srgbClr val="363636"/>
                </a:solidFill>
                <a:effectLst/>
                <a:uLnTx/>
                <a:uFillTx/>
                <a:latin typeface="Arial"/>
                <a:ea typeface="Arial"/>
                <a:cs typeface="Arial"/>
                <a:sym typeface="Arial"/>
              </a:rPr>
              <a:t>Be fraud aware!</a:t>
            </a:r>
            <a:endParaRPr kumimoji="0" lang="en-GB" sz="6000" b="1" i="0" u="none" strike="noStrike" kern="0" cap="none" spc="0" normalizeH="0" baseline="0" noProof="0">
              <a:ln>
                <a:noFill/>
              </a:ln>
              <a:solidFill>
                <a:srgbClr val="363636"/>
              </a:solidFill>
              <a:effectLst/>
              <a:uLnTx/>
              <a:uFillTx/>
              <a:latin typeface="Arial Black"/>
              <a:ea typeface="Arial Black"/>
              <a:cs typeface="Arial Black"/>
              <a:sym typeface="Arial Black"/>
            </a:endParaRPr>
          </a:p>
        </p:txBody>
      </p:sp>
      <p:sp>
        <p:nvSpPr>
          <p:cNvPr id="468" name="Google Shape;468;p22"/>
          <p:cNvSpPr txBox="1"/>
          <p:nvPr/>
        </p:nvSpPr>
        <p:spPr>
          <a:xfrm>
            <a:off x="468351" y="1334831"/>
            <a:ext cx="11255298"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a:solidFill>
                  <a:srgbClr val="363636"/>
                </a:solidFill>
                <a:latin typeface="Arial"/>
                <a:ea typeface="Arial"/>
                <a:cs typeface="Arial"/>
                <a:sym typeface="Arial"/>
              </a:rPr>
              <a:t>Criminals try to attract victims with enticing adverts and messages (like the one Josh received).</a:t>
            </a:r>
            <a:endParaRPr/>
          </a:p>
        </p:txBody>
      </p:sp>
      <p:grpSp>
        <p:nvGrpSpPr>
          <p:cNvPr id="483" name="Google Shape;483;p22">
            <a:extLst>
              <a:ext uri="{C183D7F6-B498-43B3-948B-1728B52AA6E4}">
                <adec:decorative xmlns:adec="http://schemas.microsoft.com/office/drawing/2017/decorative" val="1"/>
              </a:ext>
            </a:extLst>
          </p:cNvPr>
          <p:cNvGrpSpPr/>
          <p:nvPr/>
        </p:nvGrpSpPr>
        <p:grpSpPr>
          <a:xfrm>
            <a:off x="5057391" y="2780138"/>
            <a:ext cx="6098345" cy="1979549"/>
            <a:chOff x="4131989" y="4317372"/>
            <a:chExt cx="4756166" cy="1334484"/>
          </a:xfrm>
        </p:grpSpPr>
        <p:grpSp>
          <p:nvGrpSpPr>
            <p:cNvPr id="485" name="Google Shape;485;p22"/>
            <p:cNvGrpSpPr/>
            <p:nvPr/>
          </p:nvGrpSpPr>
          <p:grpSpPr>
            <a:xfrm>
              <a:off x="4131989" y="4317372"/>
              <a:ext cx="4756166" cy="1334484"/>
              <a:chOff x="4131989" y="1942601"/>
              <a:chExt cx="4756166" cy="1334484"/>
            </a:xfrm>
          </p:grpSpPr>
          <p:sp>
            <p:nvSpPr>
              <p:cNvPr id="486" name="Google Shape;486;p22"/>
              <p:cNvSpPr/>
              <p:nvPr/>
            </p:nvSpPr>
            <p:spPr>
              <a:xfrm>
                <a:off x="4131989" y="1942601"/>
                <a:ext cx="4756166" cy="1334484"/>
              </a:xfrm>
              <a:prstGeom prst="rect">
                <a:avLst/>
              </a:prstGeom>
              <a:solidFill>
                <a:schemeClr val="bg1"/>
              </a:solidFill>
              <a:ln w="571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87" name="Google Shape;487;p22"/>
              <p:cNvSpPr txBox="1"/>
              <p:nvPr/>
            </p:nvSpPr>
            <p:spPr>
              <a:xfrm>
                <a:off x="4201347" y="2581594"/>
                <a:ext cx="4302857" cy="4356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0" i="0" u="none" strike="noStrike" dirty="0">
                    <a:solidFill>
                      <a:srgbClr val="000000"/>
                    </a:solidFill>
                    <a:latin typeface="Calibri"/>
                    <a:ea typeface="Calibri"/>
                    <a:cs typeface="Calibri"/>
                    <a:sym typeface="Calibri"/>
                  </a:rPr>
                  <a:t>If your interested in making £6500 in 3days get my DM’s 17+ any squares located in west LDN and </a:t>
                </a:r>
                <a:r>
                  <a:rPr lang="en-GB" sz="1800" b="0" i="0" u="none" strike="noStrike" dirty="0" err="1">
                    <a:solidFill>
                      <a:srgbClr val="000000"/>
                    </a:solidFill>
                    <a:latin typeface="Calibri"/>
                    <a:ea typeface="Calibri"/>
                    <a:cs typeface="Calibri"/>
                    <a:sym typeface="Calibri"/>
                  </a:rPr>
                  <a:t>stratford</a:t>
                </a:r>
                <a:r>
                  <a:rPr lang="en-GB" sz="1800" b="0" i="0" u="none" strike="noStrike" dirty="0">
                    <a:solidFill>
                      <a:srgbClr val="000000"/>
                    </a:solidFill>
                    <a:latin typeface="Calibri"/>
                    <a:ea typeface="Calibri"/>
                    <a:cs typeface="Calibri"/>
                    <a:sym typeface="Calibri"/>
                  </a:rPr>
                  <a:t> city</a:t>
                </a:r>
                <a:endParaRPr sz="1800" u="none" strike="noStrike" dirty="0">
                  <a:solidFill>
                    <a:schemeClr val="accent1"/>
                  </a:solidFill>
                  <a:latin typeface="Arial"/>
                  <a:ea typeface="Arial"/>
                  <a:cs typeface="Arial"/>
                  <a:sym typeface="Arial"/>
                </a:endParaRPr>
              </a:p>
            </p:txBody>
          </p:sp>
          <p:sp>
            <p:nvSpPr>
              <p:cNvPr id="488" name="Google Shape;488;p22"/>
              <p:cNvSpPr txBox="1"/>
              <p:nvPr/>
            </p:nvSpPr>
            <p:spPr>
              <a:xfrm>
                <a:off x="4675940" y="2094417"/>
                <a:ext cx="857927"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b="1" u="none" strike="noStrike">
                    <a:solidFill>
                      <a:schemeClr val="accent1"/>
                    </a:solidFill>
                    <a:latin typeface="Arial"/>
                    <a:ea typeface="Arial"/>
                    <a:cs typeface="Arial"/>
                    <a:sym typeface="Arial"/>
                  </a:rPr>
                  <a:t>Jay Cash</a:t>
                </a:r>
                <a:endParaRPr sz="1200" u="none" strike="noStrike">
                  <a:solidFill>
                    <a:schemeClr val="accent1"/>
                  </a:solidFill>
                  <a:latin typeface="Arial"/>
                  <a:ea typeface="Arial"/>
                  <a:cs typeface="Arial"/>
                  <a:sym typeface="Arial"/>
                </a:endParaRPr>
              </a:p>
            </p:txBody>
          </p:sp>
          <p:sp>
            <p:nvSpPr>
              <p:cNvPr id="489" name="Google Shape;489;p22"/>
              <p:cNvSpPr txBox="1"/>
              <p:nvPr/>
            </p:nvSpPr>
            <p:spPr>
              <a:xfrm>
                <a:off x="4675940" y="2307547"/>
                <a:ext cx="801823"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a:solidFill>
                      <a:schemeClr val="dk1"/>
                    </a:solidFill>
                    <a:latin typeface="Arial"/>
                    <a:ea typeface="Arial"/>
                    <a:cs typeface="Arial"/>
                    <a:sym typeface="Arial"/>
                  </a:rPr>
                  <a:t>8 February</a:t>
                </a:r>
                <a:endParaRPr sz="1000" u="none" strike="noStrike">
                  <a:solidFill>
                    <a:schemeClr val="dk1"/>
                  </a:solidFill>
                  <a:latin typeface="Arial"/>
                  <a:ea typeface="Arial"/>
                  <a:cs typeface="Arial"/>
                  <a:sym typeface="Arial"/>
                </a:endParaRPr>
              </a:p>
            </p:txBody>
          </p:sp>
          <p:pic>
            <p:nvPicPr>
              <p:cNvPr id="490" name="Google Shape;490;p22" descr="Icon&#10;&#10;Description automatically generated"/>
              <p:cNvPicPr preferRelativeResize="0"/>
              <p:nvPr/>
            </p:nvPicPr>
            <p:blipFill rotWithShape="1">
              <a:blip r:embed="rId3">
                <a:alphaModFix/>
              </a:blip>
              <a:srcRect/>
              <a:stretch/>
            </p:blipFill>
            <p:spPr>
              <a:xfrm>
                <a:off x="8633611" y="2140752"/>
                <a:ext cx="161987" cy="92165"/>
              </a:xfrm>
              <a:prstGeom prst="rect">
                <a:avLst/>
              </a:prstGeom>
              <a:noFill/>
              <a:ln>
                <a:noFill/>
              </a:ln>
            </p:spPr>
          </p:pic>
          <p:pic>
            <p:nvPicPr>
              <p:cNvPr id="491" name="Google Shape;491;p22"/>
              <p:cNvPicPr preferRelativeResize="0"/>
              <p:nvPr/>
            </p:nvPicPr>
            <p:blipFill rotWithShape="1">
              <a:blip r:embed="rId4">
                <a:alphaModFix/>
              </a:blip>
              <a:srcRect/>
              <a:stretch/>
            </p:blipFill>
            <p:spPr>
              <a:xfrm>
                <a:off x="5396044" y="2369512"/>
                <a:ext cx="203200" cy="165100"/>
              </a:xfrm>
              <a:prstGeom prst="rect">
                <a:avLst/>
              </a:prstGeom>
              <a:noFill/>
              <a:ln>
                <a:noFill/>
              </a:ln>
            </p:spPr>
          </p:pic>
        </p:grpSp>
        <p:pic>
          <p:nvPicPr>
            <p:cNvPr id="484" name="Google Shape;484;p22" descr="A picture containing person, glasses, wearing, dark&#10;&#10;Description automatically generated"/>
            <p:cNvPicPr preferRelativeResize="0"/>
            <p:nvPr/>
          </p:nvPicPr>
          <p:blipFill rotWithShape="1">
            <a:blip r:embed="rId5">
              <a:alphaModFix/>
            </a:blip>
            <a:srcRect/>
            <a:stretch/>
          </p:blipFill>
          <p:spPr>
            <a:xfrm>
              <a:off x="4277460" y="4466739"/>
              <a:ext cx="431890" cy="431890"/>
            </a:xfrm>
            <a:prstGeom prst="rect">
              <a:avLst/>
            </a:prstGeom>
            <a:noFill/>
            <a:ln>
              <a:noFill/>
            </a:ln>
          </p:spPr>
        </p:pic>
      </p:grpSp>
      <p:grpSp>
        <p:nvGrpSpPr>
          <p:cNvPr id="3" name="Google Shape;492;p22">
            <a:extLst>
              <a:ext uri="{FF2B5EF4-FFF2-40B4-BE49-F238E27FC236}">
                <a16:creationId xmlns:a16="http://schemas.microsoft.com/office/drawing/2014/main" id="{2126B1AD-779E-DE78-9C1B-307DC8B34933}"/>
              </a:ext>
              <a:ext uri="{C183D7F6-B498-43B3-948B-1728B52AA6E4}">
                <adec:decorative xmlns:adec="http://schemas.microsoft.com/office/drawing/2017/decorative" val="1"/>
              </a:ext>
            </a:extLst>
          </p:cNvPr>
          <p:cNvGrpSpPr/>
          <p:nvPr/>
        </p:nvGrpSpPr>
        <p:grpSpPr>
          <a:xfrm>
            <a:off x="1144046" y="1975965"/>
            <a:ext cx="3421044" cy="3910225"/>
            <a:chOff x="8626672" y="2168837"/>
            <a:chExt cx="2856640" cy="3265116"/>
          </a:xfrm>
        </p:grpSpPr>
        <p:sp>
          <p:nvSpPr>
            <p:cNvPr id="4" name="Google Shape;493;p22">
              <a:extLst>
                <a:ext uri="{FF2B5EF4-FFF2-40B4-BE49-F238E27FC236}">
                  <a16:creationId xmlns:a16="http://schemas.microsoft.com/office/drawing/2014/main" id="{38B0281E-98CD-2A94-9C57-9D5428D38DBC}"/>
                </a:ext>
              </a:extLst>
            </p:cNvPr>
            <p:cNvSpPr/>
            <p:nvPr/>
          </p:nvSpPr>
          <p:spPr>
            <a:xfrm>
              <a:off x="8626672" y="2168837"/>
              <a:ext cx="2856640" cy="3265116"/>
            </a:xfrm>
            <a:prstGeom prst="rect">
              <a:avLst/>
            </a:prstGeom>
            <a:solidFill>
              <a:schemeClr val="bg1"/>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 name="Google Shape;494;p22">
              <a:extLst>
                <a:ext uri="{FF2B5EF4-FFF2-40B4-BE49-F238E27FC236}">
                  <a16:creationId xmlns:a16="http://schemas.microsoft.com/office/drawing/2014/main" id="{6DE0677D-68B5-6FB2-ECF2-F565B00CE6C9}"/>
                </a:ext>
              </a:extLst>
            </p:cNvPr>
            <p:cNvSpPr txBox="1"/>
            <p:nvPr/>
          </p:nvSpPr>
          <p:spPr>
            <a:xfrm>
              <a:off x="9000577" y="3596440"/>
              <a:ext cx="2478644" cy="1837513"/>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1600" b="1" u="none" strike="noStrike" dirty="0" err="1">
                  <a:solidFill>
                    <a:srgbClr val="000000"/>
                  </a:solidFill>
                  <a:latin typeface="Arial"/>
                  <a:ea typeface="Arial"/>
                  <a:cs typeface="Arial"/>
                  <a:sym typeface="Arial"/>
                </a:rPr>
                <a:t>joshua</a:t>
              </a:r>
              <a:r>
                <a:rPr lang="en-GB" sz="1600" b="1" u="none" strike="noStrike" dirty="0">
                  <a:solidFill>
                    <a:srgbClr val="000000"/>
                  </a:solidFill>
                  <a:latin typeface="Arial"/>
                  <a:ea typeface="Arial"/>
                  <a:cs typeface="Arial"/>
                  <a:sym typeface="Arial"/>
                </a:rPr>
                <a:t> </a:t>
              </a:r>
              <a:r>
                <a:rPr lang="en-GB" sz="1600" b="1" u="none" strike="noStrike" dirty="0" err="1">
                  <a:solidFill>
                    <a:srgbClr val="000000"/>
                  </a:solidFill>
                  <a:latin typeface="Arial"/>
                  <a:ea typeface="Arial"/>
                  <a:cs typeface="Arial"/>
                  <a:sym typeface="Arial"/>
                </a:rPr>
                <a:t>mula</a:t>
              </a:r>
              <a:r>
                <a:rPr lang="en-GB" sz="1600" b="1" u="none" strike="noStrike" dirty="0">
                  <a:solidFill>
                    <a:srgbClr val="000000"/>
                  </a:solidFill>
                  <a:latin typeface="Arial"/>
                  <a:ea typeface="Arial"/>
                  <a:cs typeface="Arial"/>
                  <a:sym typeface="Arial"/>
                </a:rPr>
                <a:t>  </a:t>
              </a:r>
              <a:r>
                <a:rPr lang="en-GB" sz="1600" u="none" strike="noStrike" dirty="0">
                  <a:solidFill>
                    <a:srgbClr val="000000"/>
                  </a:solidFill>
                  <a:latin typeface="Arial"/>
                  <a:ea typeface="Arial"/>
                  <a:cs typeface="Arial"/>
                  <a:sym typeface="Arial"/>
                </a:rPr>
                <a:t>@MulaJosh 21/07/2015</a:t>
              </a:r>
              <a:br>
                <a:rPr lang="en-GB" sz="1600" u="none" strike="noStrike" dirty="0">
                  <a:solidFill>
                    <a:srgbClr val="000000"/>
                  </a:solidFill>
                  <a:latin typeface="Arial"/>
                  <a:ea typeface="Arial"/>
                  <a:cs typeface="Arial"/>
                  <a:sym typeface="Arial"/>
                </a:rPr>
              </a:br>
              <a:r>
                <a:rPr lang="en-GB" sz="1600" u="none" strike="noStrike" dirty="0">
                  <a:solidFill>
                    <a:srgbClr val="000000"/>
                  </a:solidFill>
                  <a:latin typeface="Arial"/>
                  <a:ea typeface="Arial"/>
                  <a:cs typeface="Arial"/>
                  <a:sym typeface="Arial"/>
                </a:rPr>
                <a:t>PHONE JOBS AVAIALBLE MUST HAVE A BANK CARD MUST HAVE ID CARD NOT NEEDED DETAILS ALSO NOT NEEDED TAKES AN HOUR QUICK MONEY</a:t>
              </a:r>
              <a:endParaRPr sz="1600" dirty="0"/>
            </a:p>
            <a:p>
              <a:pPr marL="0" marR="0" lvl="0" indent="0" algn="l" rtl="0">
                <a:spcBef>
                  <a:spcPts val="0"/>
                </a:spcBef>
                <a:spcAft>
                  <a:spcPts val="0"/>
                </a:spcAft>
                <a:buNone/>
              </a:pPr>
              <a:endParaRPr sz="900" dirty="0">
                <a:solidFill>
                  <a:schemeClr val="dk1"/>
                </a:solidFill>
                <a:latin typeface="Calibri"/>
                <a:ea typeface="Calibri"/>
                <a:cs typeface="Calibri"/>
                <a:sym typeface="Calibri"/>
              </a:endParaRPr>
            </a:p>
          </p:txBody>
        </p:sp>
        <p:sp>
          <p:nvSpPr>
            <p:cNvPr id="6" name="Google Shape;495;p22">
              <a:extLst>
                <a:ext uri="{FF2B5EF4-FFF2-40B4-BE49-F238E27FC236}">
                  <a16:creationId xmlns:a16="http://schemas.microsoft.com/office/drawing/2014/main" id="{8ABA627D-2B4A-69E9-7BF8-E489C2B49603}"/>
                </a:ext>
              </a:extLst>
            </p:cNvPr>
            <p:cNvSpPr txBox="1"/>
            <p:nvPr/>
          </p:nvSpPr>
          <p:spPr>
            <a:xfrm>
              <a:off x="8922406" y="2585628"/>
              <a:ext cx="2502781" cy="745265"/>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b="1" u="none" strike="noStrike" dirty="0" err="1">
                  <a:solidFill>
                    <a:srgbClr val="000000"/>
                  </a:solidFill>
                  <a:latin typeface="Arial"/>
                  <a:ea typeface="Arial"/>
                  <a:cs typeface="Arial"/>
                  <a:sym typeface="Arial"/>
                </a:rPr>
                <a:t>joshua</a:t>
              </a:r>
              <a:r>
                <a:rPr lang="en-GB" b="1" u="none" strike="noStrike" dirty="0">
                  <a:solidFill>
                    <a:srgbClr val="000000"/>
                  </a:solidFill>
                  <a:latin typeface="Arial"/>
                  <a:ea typeface="Arial"/>
                  <a:cs typeface="Arial"/>
                  <a:sym typeface="Arial"/>
                </a:rPr>
                <a:t> </a:t>
              </a:r>
              <a:r>
                <a:rPr lang="en-GB" b="1" u="none" strike="noStrike" dirty="0" err="1">
                  <a:solidFill>
                    <a:srgbClr val="000000"/>
                  </a:solidFill>
                  <a:latin typeface="Arial"/>
                  <a:ea typeface="Arial"/>
                  <a:cs typeface="Arial"/>
                  <a:sym typeface="Arial"/>
                </a:rPr>
                <a:t>mula</a:t>
              </a:r>
              <a:r>
                <a:rPr lang="en-GB" b="1" dirty="0"/>
                <a:t> </a:t>
              </a:r>
              <a:r>
                <a:rPr lang="en-GB" u="none" strike="noStrike" dirty="0">
                  <a:solidFill>
                    <a:srgbClr val="000000"/>
                  </a:solidFill>
                  <a:latin typeface="Arial"/>
                  <a:ea typeface="Arial"/>
                  <a:cs typeface="Arial"/>
                  <a:sym typeface="Arial"/>
                </a:rPr>
                <a:t>@MulaJosh</a:t>
              </a:r>
              <a:br>
                <a:rPr lang="en-GB" dirty="0">
                  <a:solidFill>
                    <a:srgbClr val="000000"/>
                  </a:solidFill>
                  <a:latin typeface="Arial"/>
                  <a:ea typeface="Arial"/>
                  <a:cs typeface="Arial"/>
                  <a:sym typeface="Arial"/>
                </a:rPr>
              </a:br>
              <a:r>
                <a:rPr lang="en-GB" dirty="0">
                  <a:solidFill>
                    <a:srgbClr val="000000"/>
                  </a:solidFill>
                  <a:latin typeface="Arial"/>
                  <a:ea typeface="Arial"/>
                  <a:cs typeface="Arial"/>
                  <a:sym typeface="Arial"/>
                </a:rPr>
                <a:t>Joined January 2015</a:t>
              </a:r>
              <a:br>
                <a:rPr lang="en-GB" dirty="0">
                  <a:solidFill>
                    <a:srgbClr val="000000"/>
                  </a:solidFill>
                  <a:latin typeface="Arial"/>
                  <a:ea typeface="Arial"/>
                  <a:cs typeface="Arial"/>
                  <a:sym typeface="Arial"/>
                </a:rPr>
              </a:br>
              <a:r>
                <a:rPr lang="en-GB" b="1" dirty="0">
                  <a:solidFill>
                    <a:srgbClr val="000000"/>
                  </a:solidFill>
                  <a:latin typeface="Arial"/>
                  <a:ea typeface="Arial"/>
                  <a:cs typeface="Arial"/>
                  <a:sym typeface="Arial"/>
                </a:rPr>
                <a:t>1,666</a:t>
              </a:r>
              <a:r>
                <a:rPr lang="en-GB" dirty="0">
                  <a:solidFill>
                    <a:srgbClr val="000000"/>
                  </a:solidFill>
                  <a:latin typeface="Arial"/>
                  <a:ea typeface="Arial"/>
                  <a:cs typeface="Arial"/>
                  <a:sym typeface="Arial"/>
                </a:rPr>
                <a:t> Following. </a:t>
              </a:r>
              <a:r>
                <a:rPr lang="en-GB" b="1" dirty="0">
                  <a:solidFill>
                    <a:srgbClr val="000000"/>
                  </a:solidFill>
                  <a:latin typeface="Arial"/>
                  <a:ea typeface="Arial"/>
                  <a:cs typeface="Arial"/>
                  <a:sym typeface="Arial"/>
                </a:rPr>
                <a:t>247</a:t>
              </a:r>
              <a:r>
                <a:rPr lang="en-GB" dirty="0">
                  <a:solidFill>
                    <a:srgbClr val="000000"/>
                  </a:solidFill>
                  <a:latin typeface="Arial"/>
                  <a:ea typeface="Arial"/>
                  <a:cs typeface="Arial"/>
                  <a:sym typeface="Arial"/>
                </a:rPr>
                <a:t> Followers</a:t>
              </a:r>
              <a:endParaRPr dirty="0">
                <a:solidFill>
                  <a:srgbClr val="000000"/>
                </a:solidFill>
                <a:latin typeface="Arial"/>
                <a:ea typeface="Arial"/>
                <a:cs typeface="Arial"/>
                <a:sym typeface="Arial"/>
              </a:endParaRPr>
            </a:p>
            <a:p>
              <a:pPr marL="0" marR="0" lvl="0" indent="0" algn="l" rtl="0">
                <a:spcBef>
                  <a:spcPts val="0"/>
                </a:spcBef>
                <a:spcAft>
                  <a:spcPts val="0"/>
                </a:spcAft>
                <a:buNone/>
              </a:pPr>
              <a:r>
                <a:rPr lang="en-GB" sz="1000" dirty="0">
                  <a:solidFill>
                    <a:srgbClr val="000000"/>
                  </a:solidFill>
                  <a:latin typeface="Arial"/>
                  <a:ea typeface="Arial"/>
                  <a:cs typeface="Arial"/>
                  <a:sym typeface="Arial"/>
                </a:rPr>
                <a:t>Not followed by anyone you’re following</a:t>
              </a:r>
              <a:endParaRPr sz="1000" dirty="0">
                <a:solidFill>
                  <a:schemeClr val="dk1"/>
                </a:solidFill>
                <a:latin typeface="Calibri"/>
                <a:ea typeface="Calibri"/>
                <a:cs typeface="Calibri"/>
                <a:sym typeface="Calibri"/>
              </a:endParaRPr>
            </a:p>
          </p:txBody>
        </p:sp>
        <p:pic>
          <p:nvPicPr>
            <p:cNvPr id="7" name="Google Shape;496;p22" descr="A person riding a skateboard&#10;&#10;Description automatically generated with medium confidence">
              <a:extLst>
                <a:ext uri="{FF2B5EF4-FFF2-40B4-BE49-F238E27FC236}">
                  <a16:creationId xmlns:a16="http://schemas.microsoft.com/office/drawing/2014/main" id="{D0D0A47E-25CD-EE57-58A3-D8916E4BF920}"/>
                </a:ext>
              </a:extLst>
            </p:cNvPr>
            <p:cNvPicPr preferRelativeResize="0"/>
            <p:nvPr/>
          </p:nvPicPr>
          <p:blipFill rotWithShape="1">
            <a:blip r:embed="rId6">
              <a:alphaModFix/>
            </a:blip>
            <a:srcRect/>
            <a:stretch/>
          </p:blipFill>
          <p:spPr>
            <a:xfrm>
              <a:off x="8777472" y="3652056"/>
              <a:ext cx="235378" cy="235378"/>
            </a:xfrm>
            <a:prstGeom prst="rect">
              <a:avLst/>
            </a:prstGeom>
            <a:noFill/>
            <a:ln>
              <a:noFill/>
            </a:ln>
          </p:spPr>
        </p:pic>
        <p:pic>
          <p:nvPicPr>
            <p:cNvPr id="8" name="Google Shape;497;p22">
              <a:extLst>
                <a:ext uri="{FF2B5EF4-FFF2-40B4-BE49-F238E27FC236}">
                  <a16:creationId xmlns:a16="http://schemas.microsoft.com/office/drawing/2014/main" id="{267A6B61-DBA1-77EE-A7BF-D5E6ADC5FF25}"/>
                </a:ext>
              </a:extLst>
            </p:cNvPr>
            <p:cNvPicPr preferRelativeResize="0"/>
            <p:nvPr/>
          </p:nvPicPr>
          <p:blipFill rotWithShape="1">
            <a:blip r:embed="rId7">
              <a:alphaModFix/>
            </a:blip>
            <a:srcRect/>
            <a:stretch/>
          </p:blipFill>
          <p:spPr>
            <a:xfrm>
              <a:off x="9006907" y="2242125"/>
              <a:ext cx="366952" cy="366952"/>
            </a:xfrm>
            <a:prstGeom prst="ellipse">
              <a:avLst/>
            </a:prstGeom>
            <a:noFill/>
            <a:ln>
              <a:noFill/>
            </a:ln>
          </p:spPr>
        </p:pic>
        <p:sp>
          <p:nvSpPr>
            <p:cNvPr id="9" name="Google Shape;498;p22">
              <a:extLst>
                <a:ext uri="{FF2B5EF4-FFF2-40B4-BE49-F238E27FC236}">
                  <a16:creationId xmlns:a16="http://schemas.microsoft.com/office/drawing/2014/main" id="{E6DC7121-7BA0-E9CD-805D-EF9ADD498FC0}"/>
                </a:ext>
              </a:extLst>
            </p:cNvPr>
            <p:cNvSpPr txBox="1"/>
            <p:nvPr/>
          </p:nvSpPr>
          <p:spPr>
            <a:xfrm>
              <a:off x="8964657" y="3377874"/>
              <a:ext cx="451452" cy="184666"/>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600" b="1" strike="noStrike">
                  <a:solidFill>
                    <a:srgbClr val="00B0F0"/>
                  </a:solidFill>
                  <a:latin typeface="Arial"/>
                  <a:ea typeface="Arial"/>
                  <a:cs typeface="Arial"/>
                  <a:sym typeface="Arial"/>
                </a:rPr>
                <a:t>Tweets</a:t>
              </a:r>
              <a:endParaRPr sz="600">
                <a:solidFill>
                  <a:srgbClr val="00B0F0"/>
                </a:solidFill>
                <a:latin typeface="Calibri"/>
                <a:ea typeface="Calibri"/>
                <a:cs typeface="Calibri"/>
                <a:sym typeface="Calibri"/>
              </a:endParaRPr>
            </a:p>
          </p:txBody>
        </p:sp>
        <p:cxnSp>
          <p:nvCxnSpPr>
            <p:cNvPr id="10" name="Google Shape;499;p22">
              <a:extLst>
                <a:ext uri="{FF2B5EF4-FFF2-40B4-BE49-F238E27FC236}">
                  <a16:creationId xmlns:a16="http://schemas.microsoft.com/office/drawing/2014/main" id="{A9C842FF-58E3-5E73-7FA0-615C91DE7F1A}"/>
                </a:ext>
              </a:extLst>
            </p:cNvPr>
            <p:cNvCxnSpPr/>
            <p:nvPr/>
          </p:nvCxnSpPr>
          <p:spPr>
            <a:xfrm>
              <a:off x="8777472" y="3562350"/>
              <a:ext cx="639010" cy="0"/>
            </a:xfrm>
            <a:prstGeom prst="straightConnector1">
              <a:avLst/>
            </a:prstGeom>
            <a:noFill/>
            <a:ln w="9525" cap="flat" cmpd="sng">
              <a:solidFill>
                <a:srgbClr val="00B0F0"/>
              </a:solidFill>
              <a:prstDash val="solid"/>
              <a:miter lim="800000"/>
              <a:headEnd type="none" w="sm" len="sm"/>
              <a:tailEnd type="none" w="sm" len="sm"/>
            </a:ln>
          </p:spPr>
        </p:cxnSp>
        <p:cxnSp>
          <p:nvCxnSpPr>
            <p:cNvPr id="11" name="Google Shape;504;p22">
              <a:extLst>
                <a:ext uri="{FF2B5EF4-FFF2-40B4-BE49-F238E27FC236}">
                  <a16:creationId xmlns:a16="http://schemas.microsoft.com/office/drawing/2014/main" id="{598BA07C-CAC2-F1ED-9F41-01375AD70515}"/>
                </a:ext>
              </a:extLst>
            </p:cNvPr>
            <p:cNvCxnSpPr>
              <a:cxnSpLocks/>
            </p:cNvCxnSpPr>
            <p:nvPr/>
          </p:nvCxnSpPr>
          <p:spPr>
            <a:xfrm>
              <a:off x="9016432" y="4044496"/>
              <a:ext cx="2321429" cy="0"/>
            </a:xfrm>
            <a:prstGeom prst="straightConnector1">
              <a:avLst/>
            </a:prstGeom>
            <a:noFill/>
            <a:ln w="9525" cap="flat" cmpd="sng">
              <a:solidFill>
                <a:srgbClr val="AEABAB"/>
              </a:solidFill>
              <a:prstDash val="solid"/>
              <a:miter lim="800000"/>
              <a:headEnd type="none" w="sm" len="sm"/>
              <a:tailEnd type="none" w="sm" len="sm"/>
            </a:ln>
          </p:spPr>
        </p:cxnSp>
        <p:cxnSp>
          <p:nvCxnSpPr>
            <p:cNvPr id="12" name="Google Shape;506;p22">
              <a:extLst>
                <a:ext uri="{FF2B5EF4-FFF2-40B4-BE49-F238E27FC236}">
                  <a16:creationId xmlns:a16="http://schemas.microsoft.com/office/drawing/2014/main" id="{4591261B-9E06-90DF-DC56-95FE31BE641D}"/>
                </a:ext>
              </a:extLst>
            </p:cNvPr>
            <p:cNvCxnSpPr/>
            <p:nvPr/>
          </p:nvCxnSpPr>
          <p:spPr>
            <a:xfrm>
              <a:off x="9016432" y="5274063"/>
              <a:ext cx="2323161" cy="0"/>
            </a:xfrm>
            <a:prstGeom prst="straightConnector1">
              <a:avLst/>
            </a:prstGeom>
            <a:noFill/>
            <a:ln w="9525" cap="flat" cmpd="sng">
              <a:solidFill>
                <a:srgbClr val="AEABAB"/>
              </a:solidFill>
              <a:prstDash val="solid"/>
              <a:miter lim="800000"/>
              <a:headEnd type="none" w="sm" len="sm"/>
              <a:tailEnd type="none" w="sm" len="sm"/>
            </a:ln>
          </p:spPr>
        </p:cxnSp>
        <p:cxnSp>
          <p:nvCxnSpPr>
            <p:cNvPr id="13" name="Google Shape;507;p22">
              <a:extLst>
                <a:ext uri="{FF2B5EF4-FFF2-40B4-BE49-F238E27FC236}">
                  <a16:creationId xmlns:a16="http://schemas.microsoft.com/office/drawing/2014/main" id="{A7EF2B9C-9BCF-97A8-2BC9-5BD2083FBB29}"/>
                </a:ext>
              </a:extLst>
            </p:cNvPr>
            <p:cNvCxnSpPr/>
            <p:nvPr/>
          </p:nvCxnSpPr>
          <p:spPr>
            <a:xfrm>
              <a:off x="9411639" y="3562350"/>
              <a:ext cx="1927954" cy="0"/>
            </a:xfrm>
            <a:prstGeom prst="straightConnector1">
              <a:avLst/>
            </a:prstGeom>
            <a:noFill/>
            <a:ln w="9525" cap="flat" cmpd="sng">
              <a:solidFill>
                <a:srgbClr val="AEABAB"/>
              </a:solidFill>
              <a:prstDash val="solid"/>
              <a:miter lim="800000"/>
              <a:headEnd type="none" w="sm" len="sm"/>
              <a:tailEnd type="none" w="sm" len="sm"/>
            </a:ln>
          </p:spPr>
        </p:cxnSp>
        <p:sp>
          <p:nvSpPr>
            <p:cNvPr id="14" name="Google Shape;508;p22">
              <a:extLst>
                <a:ext uri="{FF2B5EF4-FFF2-40B4-BE49-F238E27FC236}">
                  <a16:creationId xmlns:a16="http://schemas.microsoft.com/office/drawing/2014/main" id="{4EE9C824-0245-AB6A-FC8B-4C5F44073800}"/>
                </a:ext>
              </a:extLst>
            </p:cNvPr>
            <p:cNvSpPr txBox="1"/>
            <p:nvPr/>
          </p:nvSpPr>
          <p:spPr>
            <a:xfrm>
              <a:off x="9414107" y="3377874"/>
              <a:ext cx="787651" cy="184666"/>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600" strike="noStrike" dirty="0">
                  <a:solidFill>
                    <a:srgbClr val="363636"/>
                  </a:solidFill>
                  <a:latin typeface="Arial"/>
                  <a:ea typeface="Arial"/>
                  <a:cs typeface="Arial"/>
                  <a:sym typeface="Arial"/>
                </a:rPr>
                <a:t>Tweets &amp; replies</a:t>
              </a:r>
              <a:endParaRPr sz="600" dirty="0">
                <a:solidFill>
                  <a:srgbClr val="363636"/>
                </a:solidFill>
                <a:latin typeface="Calibri"/>
                <a:ea typeface="Calibri"/>
                <a:cs typeface="Calibri"/>
                <a:sym typeface="Calibri"/>
              </a:endParaRPr>
            </a:p>
          </p:txBody>
        </p:sp>
        <p:sp>
          <p:nvSpPr>
            <p:cNvPr id="15" name="Google Shape;509;p22">
              <a:extLst>
                <a:ext uri="{FF2B5EF4-FFF2-40B4-BE49-F238E27FC236}">
                  <a16:creationId xmlns:a16="http://schemas.microsoft.com/office/drawing/2014/main" id="{F9ECFC2B-6551-A82F-2441-02377CC30D46}"/>
                </a:ext>
              </a:extLst>
            </p:cNvPr>
            <p:cNvSpPr txBox="1"/>
            <p:nvPr/>
          </p:nvSpPr>
          <p:spPr>
            <a:xfrm>
              <a:off x="10273559" y="3377874"/>
              <a:ext cx="400051" cy="184666"/>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600" strike="noStrike">
                  <a:solidFill>
                    <a:srgbClr val="363636"/>
                  </a:solidFill>
                  <a:latin typeface="Arial"/>
                  <a:ea typeface="Arial"/>
                  <a:cs typeface="Arial"/>
                  <a:sym typeface="Arial"/>
                </a:rPr>
                <a:t>Media</a:t>
              </a:r>
              <a:endParaRPr sz="600">
                <a:solidFill>
                  <a:srgbClr val="363636"/>
                </a:solidFill>
                <a:latin typeface="Calibri"/>
                <a:ea typeface="Calibri"/>
                <a:cs typeface="Calibri"/>
                <a:sym typeface="Calibri"/>
              </a:endParaRPr>
            </a:p>
          </p:txBody>
        </p:sp>
        <p:sp>
          <p:nvSpPr>
            <p:cNvPr id="16" name="Google Shape;510;p22">
              <a:extLst>
                <a:ext uri="{FF2B5EF4-FFF2-40B4-BE49-F238E27FC236}">
                  <a16:creationId xmlns:a16="http://schemas.microsoft.com/office/drawing/2014/main" id="{D127D7F8-A347-98EE-3EC2-8809A6CA2A66}"/>
                </a:ext>
              </a:extLst>
            </p:cNvPr>
            <p:cNvSpPr txBox="1"/>
            <p:nvPr/>
          </p:nvSpPr>
          <p:spPr>
            <a:xfrm>
              <a:off x="10911541" y="3377874"/>
              <a:ext cx="376947" cy="184666"/>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600" strike="noStrike" dirty="0">
                  <a:solidFill>
                    <a:srgbClr val="363636"/>
                  </a:solidFill>
                  <a:latin typeface="Arial"/>
                  <a:ea typeface="Arial"/>
                  <a:cs typeface="Arial"/>
                  <a:sym typeface="Arial"/>
                </a:rPr>
                <a:t>Likes</a:t>
              </a:r>
              <a:endParaRPr sz="600" dirty="0">
                <a:solidFill>
                  <a:srgbClr val="363636"/>
                </a:solidFill>
                <a:latin typeface="Calibri"/>
                <a:ea typeface="Calibri"/>
                <a:cs typeface="Calibri"/>
                <a:sym typeface="Calibri"/>
              </a:endParaRPr>
            </a:p>
          </p:txBody>
        </p:sp>
        <p:grpSp>
          <p:nvGrpSpPr>
            <p:cNvPr id="17" name="Google Shape;511;p22">
              <a:extLst>
                <a:ext uri="{FF2B5EF4-FFF2-40B4-BE49-F238E27FC236}">
                  <a16:creationId xmlns:a16="http://schemas.microsoft.com/office/drawing/2014/main" id="{95DA4F32-B7FC-6FD2-8DCC-FFD16418585E}"/>
                </a:ext>
              </a:extLst>
            </p:cNvPr>
            <p:cNvGrpSpPr/>
            <p:nvPr/>
          </p:nvGrpSpPr>
          <p:grpSpPr>
            <a:xfrm>
              <a:off x="10911541" y="2218508"/>
              <a:ext cx="428052" cy="184666"/>
              <a:chOff x="10911541" y="2218508"/>
              <a:chExt cx="428052" cy="184666"/>
            </a:xfrm>
          </p:grpSpPr>
          <p:sp>
            <p:nvSpPr>
              <p:cNvPr id="18" name="Google Shape;512;p22">
                <a:extLst>
                  <a:ext uri="{FF2B5EF4-FFF2-40B4-BE49-F238E27FC236}">
                    <a16:creationId xmlns:a16="http://schemas.microsoft.com/office/drawing/2014/main" id="{7337CD01-9F54-9E3C-1881-486EFF6E39DE}"/>
                  </a:ext>
                </a:extLst>
              </p:cNvPr>
              <p:cNvSpPr/>
              <p:nvPr/>
            </p:nvSpPr>
            <p:spPr>
              <a:xfrm>
                <a:off x="10911541" y="2242125"/>
                <a:ext cx="428052" cy="124864"/>
              </a:xfrm>
              <a:prstGeom prst="flowChartTerminator">
                <a:avLst/>
              </a:prstGeom>
              <a:noFill/>
              <a:ln w="12700"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 name="Google Shape;513;p22">
                <a:extLst>
                  <a:ext uri="{FF2B5EF4-FFF2-40B4-BE49-F238E27FC236}">
                    <a16:creationId xmlns:a16="http://schemas.microsoft.com/office/drawing/2014/main" id="{E36F307C-157A-B2E7-FDFB-98C841DA42B9}"/>
                  </a:ext>
                </a:extLst>
              </p:cNvPr>
              <p:cNvSpPr txBox="1"/>
              <p:nvPr/>
            </p:nvSpPr>
            <p:spPr>
              <a:xfrm>
                <a:off x="10928774" y="2218508"/>
                <a:ext cx="409086" cy="184666"/>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GB" sz="600">
                    <a:solidFill>
                      <a:srgbClr val="00B0F0"/>
                    </a:solidFill>
                    <a:latin typeface="Arial"/>
                    <a:ea typeface="Arial"/>
                    <a:cs typeface="Arial"/>
                    <a:sym typeface="Arial"/>
                  </a:rPr>
                  <a:t>Follow</a:t>
                </a:r>
                <a:endParaRPr/>
              </a:p>
            </p:txBody>
          </p:sp>
        </p:grpSp>
      </p:grpSp>
    </p:spTree>
    <p:extLst>
      <p:ext uri="{BB962C8B-B14F-4D97-AF65-F5344CB8AC3E}">
        <p14:creationId xmlns:p14="http://schemas.microsoft.com/office/powerpoint/2010/main" val="33765226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3" name="Google Shape;263;p4">
            <a:extLst>
              <a:ext uri="{FF2B5EF4-FFF2-40B4-BE49-F238E27FC236}">
                <a16:creationId xmlns:a16="http://schemas.microsoft.com/office/drawing/2014/main" id="{AC4D1C2D-5225-E10C-BDFD-AD1052B0AA3D}"/>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27</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523" name="Google Shape;523;p23"/>
          <p:cNvSpPr>
            <a:spLocks/>
          </p:cNvSpPr>
          <p:nvPr/>
        </p:nvSpPr>
        <p:spPr>
          <a:xfrm>
            <a:off x="1201026" y="864815"/>
            <a:ext cx="3206021" cy="372067"/>
          </a:xfrm>
          <a:prstGeom prst="round2DiagRect">
            <a:avLst>
              <a:gd name="adj1" fmla="val 16667"/>
              <a:gd name="adj2" fmla="val 0"/>
            </a:avLst>
          </a:prstGeom>
          <a:solidFill>
            <a:srgbClr val="363636"/>
          </a:solidFill>
          <a:ln>
            <a:noFill/>
            <a:prstDash/>
          </a:ln>
          <a:effectLst/>
        </p:spPr>
        <p:txBody>
          <a:bodyPr rot="0" spcFirstLastPara="1" vertOverflow="overflow" horzOverflow="overflow" vert="horz" wrap="square" lIns="91425" tIns="45700" rIns="91425" bIns="457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chemeClr val="lt1"/>
              </a:buClr>
              <a:buSzPts val="2000"/>
              <a:buFont typeface="Calibri"/>
              <a:buNone/>
              <a:tabLst/>
              <a:defRPr/>
            </a:pPr>
            <a:r>
              <a:rPr kumimoji="0" lang="en-GB" sz="2000" b="1" i="0" u="none" strike="noStrike" kern="0" cap="none" spc="0" normalizeH="0" baseline="0" noProof="0">
                <a:ln>
                  <a:noFill/>
                </a:ln>
                <a:solidFill>
                  <a:schemeClr val="lt1"/>
                </a:solidFill>
                <a:effectLst/>
                <a:uLnTx/>
                <a:uFillTx/>
                <a:latin typeface="Calibri"/>
                <a:ea typeface="Calibri"/>
                <a:cs typeface="Calibri"/>
                <a:sym typeface="Calibri"/>
              </a:rPr>
              <a:t>Planetery Financial</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2" name="Google Shape;521;p23">
            <a:extLst>
              <a:ext uri="{FF2B5EF4-FFF2-40B4-BE49-F238E27FC236}">
                <a16:creationId xmlns:a16="http://schemas.microsoft.com/office/drawing/2014/main" id="{23A4A3A1-B012-AF78-759B-CDD85E7A3689}"/>
              </a:ext>
            </a:extLst>
          </p:cNvPr>
          <p:cNvSpPr txBox="1"/>
          <p:nvPr/>
        </p:nvSpPr>
        <p:spPr>
          <a:xfrm>
            <a:off x="1201026" y="1379580"/>
            <a:ext cx="9935735" cy="5078273"/>
          </a:xfrm>
          <a:prstGeom prst="rect">
            <a:avLst/>
          </a:prstGeom>
          <a:noFill/>
          <a:ln>
            <a:noFill/>
          </a:ln>
        </p:spPr>
        <p:txBody>
          <a:bodyPr spcFirstLastPara="1" wrap="square" lIns="91425" tIns="45700" rIns="91425" bIns="45700" anchor="t" anchorCtr="0">
            <a:spAutoFit/>
          </a:bodyPr>
          <a:lstStyle/>
          <a:p>
            <a:pPr>
              <a:spcAft>
                <a:spcPts val="800"/>
              </a:spcAft>
            </a:pPr>
            <a:r>
              <a:rPr lang="en-GB" dirty="0">
                <a:solidFill>
                  <a:srgbClr val="363636"/>
                </a:solidFill>
              </a:rPr>
              <a:t>Dear </a:t>
            </a:r>
            <a:r>
              <a:rPr lang="en-GB" u="sng" dirty="0">
                <a:solidFill>
                  <a:srgbClr val="0563C1"/>
                </a:solidFill>
                <a:hlinkClick r:id="rId3">
                  <a:extLst>
                    <a:ext uri="{A12FA001-AC4F-418D-AE19-62706E023703}">
                      <ahyp:hlinkClr xmlns:ahyp="http://schemas.microsoft.com/office/drawing/2018/hyperlinkcolor" val="tx"/>
                    </a:ext>
                  </a:extLst>
                </a:hlinkClick>
              </a:rPr>
              <a:t>george@</a:t>
            </a:r>
            <a:r>
              <a:rPr lang="en-GB" u="sng" dirty="0">
                <a:solidFill>
                  <a:srgbClr val="0563C1"/>
                </a:solidFill>
                <a:highlight>
                  <a:srgbClr val="FFFF00"/>
                </a:highlight>
                <a:hlinkClick r:id="rId3">
                  <a:extLst>
                    <a:ext uri="{A12FA001-AC4F-418D-AE19-62706E023703}">
                      <ahyp:hlinkClr xmlns:ahyp="http://schemas.microsoft.com/office/drawing/2018/hyperlinkcolor" val="tx"/>
                    </a:ext>
                  </a:extLst>
                </a:hlinkClick>
              </a:rPr>
              <a:t>gmaill</a:t>
            </a:r>
            <a:r>
              <a:rPr lang="en-GB" u="sng" dirty="0">
                <a:solidFill>
                  <a:srgbClr val="0563C1"/>
                </a:solidFill>
                <a:hlinkClick r:id="rId3">
                  <a:extLst>
                    <a:ext uri="{A12FA001-AC4F-418D-AE19-62706E023703}">
                      <ahyp:hlinkClr xmlns:ahyp="http://schemas.microsoft.com/office/drawing/2018/hyperlinkcolor" val="tx"/>
                    </a:ext>
                  </a:extLst>
                </a:hlinkClick>
              </a:rPr>
              <a:t>.com</a:t>
            </a:r>
            <a:endParaRPr lang="en-GB" dirty="0">
              <a:solidFill>
                <a:srgbClr val="363636"/>
              </a:solidFill>
              <a:latin typeface="Aptos" panose="020B0004020202020204" pitchFamily="34" charset="0"/>
            </a:endParaRPr>
          </a:p>
          <a:p>
            <a:pPr rtl="0">
              <a:spcBef>
                <a:spcPts val="0"/>
              </a:spcBef>
              <a:spcAft>
                <a:spcPts val="800"/>
              </a:spcAft>
            </a:pPr>
            <a:r>
              <a:rPr lang="en-GB" b="0" i="0" u="none" strike="noStrike" dirty="0">
                <a:solidFill>
                  <a:srgbClr val="363636"/>
                </a:solidFill>
                <a:effectLst/>
                <a:latin typeface="Aptos" panose="020B0004020202020204" pitchFamily="34" charset="0"/>
              </a:rPr>
              <a:t>If </a:t>
            </a:r>
            <a:r>
              <a:rPr lang="en-GB" b="0" i="0" u="none" strike="noStrike" dirty="0">
                <a:solidFill>
                  <a:srgbClr val="363636"/>
                </a:solidFill>
                <a:effectLst/>
                <a:highlight>
                  <a:srgbClr val="FFFF00"/>
                </a:highlight>
                <a:latin typeface="Aptos" panose="020B0004020202020204" pitchFamily="34" charset="0"/>
              </a:rPr>
              <a:t>you’re </a:t>
            </a:r>
            <a:r>
              <a:rPr lang="en-GB" b="0" i="0" u="none" strike="noStrike" dirty="0">
                <a:solidFill>
                  <a:srgbClr val="363636"/>
                </a:solidFill>
                <a:effectLst/>
                <a:latin typeface="Aptos" panose="020B0004020202020204" pitchFamily="34" charset="0"/>
              </a:rPr>
              <a:t>looking for </a:t>
            </a:r>
            <a:r>
              <a:rPr lang="en-GB" b="0" i="0" u="none" strike="noStrike" dirty="0">
                <a:solidFill>
                  <a:srgbClr val="363636"/>
                </a:solidFill>
                <a:effectLst/>
                <a:highlight>
                  <a:srgbClr val="FFFF00"/>
                </a:highlight>
                <a:latin typeface="Aptos" panose="020B0004020202020204" pitchFamily="34" charset="0"/>
              </a:rPr>
              <a:t>EASY, WELL PAYED </a:t>
            </a:r>
            <a:r>
              <a:rPr lang="en-GB" b="0" i="0" u="none" strike="noStrike" dirty="0">
                <a:solidFill>
                  <a:srgbClr val="363636"/>
                </a:solidFill>
                <a:effectLst/>
                <a:latin typeface="Aptos" panose="020B0004020202020204" pitchFamily="34" charset="0"/>
              </a:rPr>
              <a:t>work, </a:t>
            </a:r>
            <a:r>
              <a:rPr lang="en-GB" b="0" i="0" u="none" strike="noStrike" dirty="0">
                <a:solidFill>
                  <a:srgbClr val="363636"/>
                </a:solidFill>
                <a:effectLst/>
                <a:highlight>
                  <a:srgbClr val="FFFF00"/>
                </a:highlight>
                <a:latin typeface="Aptos" panose="020B0004020202020204" pitchFamily="34" charset="0"/>
              </a:rPr>
              <a:t>don’t look no </a:t>
            </a:r>
            <a:r>
              <a:rPr lang="en-GB" b="0" i="0" u="none" strike="noStrike" dirty="0">
                <a:solidFill>
                  <a:srgbClr val="363636"/>
                </a:solidFill>
                <a:effectLst/>
                <a:latin typeface="Aptos" panose="020B0004020202020204" pitchFamily="34" charset="0"/>
              </a:rPr>
              <a:t>further!</a:t>
            </a:r>
            <a:endParaRPr lang="en-GB" dirty="0">
              <a:solidFill>
                <a:srgbClr val="363636"/>
              </a:solidFill>
              <a:highlight>
                <a:srgbClr val="FFFF00"/>
              </a:highlight>
            </a:endParaRPr>
          </a:p>
          <a:p>
            <a:pPr rtl="0">
              <a:spcBef>
                <a:spcPts val="0"/>
              </a:spcBef>
              <a:spcAft>
                <a:spcPts val="800"/>
              </a:spcAft>
            </a:pPr>
            <a:r>
              <a:rPr lang="en-GB" b="0" i="0" u="none" strike="noStrike" dirty="0">
                <a:solidFill>
                  <a:srgbClr val="363636"/>
                </a:solidFill>
                <a:effectLst/>
                <a:highlight>
                  <a:srgbClr val="FFFF00"/>
                </a:highlight>
                <a:latin typeface="Aptos" panose="020B0004020202020204" pitchFamily="34" charset="0"/>
              </a:rPr>
              <a:t>We are delighted to tell you that our Company is recruiting for an Accounts Manager. This roll</a:t>
            </a:r>
            <a:r>
              <a:rPr lang="en-GB" b="0" i="0" u="none" strike="noStrike" dirty="0">
                <a:solidFill>
                  <a:srgbClr val="363636"/>
                </a:solidFill>
                <a:effectLst/>
                <a:latin typeface="Aptos" panose="020B0004020202020204" pitchFamily="34" charset="0"/>
              </a:rPr>
              <a:t> would </a:t>
            </a:r>
            <a:r>
              <a:rPr lang="en-GB" b="0" i="0" u="none" strike="noStrike" dirty="0" err="1">
                <a:solidFill>
                  <a:srgbClr val="363636"/>
                </a:solidFill>
                <a:effectLst/>
                <a:highlight>
                  <a:srgbClr val="FFFF00"/>
                </a:highlight>
                <a:latin typeface="Aptos" panose="020B0004020202020204" pitchFamily="34" charset="0"/>
              </a:rPr>
              <a:t>neeed</a:t>
            </a:r>
            <a:r>
              <a:rPr lang="en-GB" b="0" i="0" u="none" strike="noStrike" dirty="0">
                <a:solidFill>
                  <a:srgbClr val="363636"/>
                </a:solidFill>
                <a:effectLst/>
                <a:latin typeface="Aptos" panose="020B0004020202020204" pitchFamily="34" charset="0"/>
              </a:rPr>
              <a:t> you to work from home for just 3 to 4 hours every week.</a:t>
            </a:r>
          </a:p>
          <a:p>
            <a:pPr rtl="0">
              <a:spcBef>
                <a:spcPts val="0"/>
              </a:spcBef>
              <a:spcAft>
                <a:spcPts val="800"/>
              </a:spcAft>
            </a:pPr>
            <a:r>
              <a:rPr lang="en-GB" b="0" i="0" u="none" strike="noStrike" dirty="0">
                <a:solidFill>
                  <a:srgbClr val="363636"/>
                </a:solidFill>
                <a:effectLst/>
                <a:latin typeface="Aptos" panose="020B0004020202020204" pitchFamily="34" charset="0"/>
              </a:rPr>
              <a:t>This work is paid a regular weekly salary of £400-£500</a:t>
            </a:r>
            <a:r>
              <a:rPr lang="en-GB" b="0" i="0" u="none" strike="noStrike" dirty="0">
                <a:solidFill>
                  <a:srgbClr val="363636"/>
                </a:solidFill>
                <a:effectLst/>
                <a:highlight>
                  <a:srgbClr val="FFFF00"/>
                </a:highlight>
                <a:latin typeface="Aptos" panose="020B0004020202020204" pitchFamily="34" charset="0"/>
              </a:rPr>
              <a:t>!!</a:t>
            </a:r>
          </a:p>
          <a:p>
            <a:pPr rtl="0">
              <a:spcBef>
                <a:spcPts val="0"/>
              </a:spcBef>
              <a:spcAft>
                <a:spcPts val="800"/>
              </a:spcAft>
            </a:pPr>
            <a:r>
              <a:rPr lang="en-GB" b="0" i="0" u="none" strike="noStrike" dirty="0">
                <a:solidFill>
                  <a:srgbClr val="363636"/>
                </a:solidFill>
                <a:effectLst/>
                <a:latin typeface="Aptos" panose="020B0004020202020204" pitchFamily="34" charset="0"/>
              </a:rPr>
              <a:t>Planet Finances has </a:t>
            </a:r>
            <a:r>
              <a:rPr lang="en-GB" b="0" i="0" u="none" strike="noStrike" dirty="0" err="1">
                <a:solidFill>
                  <a:srgbClr val="363636"/>
                </a:solidFill>
                <a:effectLst/>
                <a:highlight>
                  <a:srgbClr val="FFFF00"/>
                </a:highlight>
                <a:latin typeface="Aptos" panose="020B0004020202020204" pitchFamily="34" charset="0"/>
              </a:rPr>
              <a:t>identifyed</a:t>
            </a:r>
            <a:r>
              <a:rPr lang="en-GB" b="0" i="0" u="none" strike="noStrike" dirty="0">
                <a:solidFill>
                  <a:srgbClr val="363636"/>
                </a:solidFill>
                <a:effectLst/>
                <a:highlight>
                  <a:srgbClr val="FFFF00"/>
                </a:highlight>
                <a:latin typeface="Aptos" panose="020B0004020202020204" pitchFamily="34" charset="0"/>
              </a:rPr>
              <a:t> </a:t>
            </a:r>
            <a:r>
              <a:rPr lang="en-GB" b="0" i="0" u="none" strike="noStrike" dirty="0">
                <a:solidFill>
                  <a:srgbClr val="363636"/>
                </a:solidFill>
                <a:effectLst/>
                <a:latin typeface="Aptos" panose="020B0004020202020204" pitchFamily="34" charset="0"/>
              </a:rPr>
              <a:t>you </a:t>
            </a:r>
            <a:r>
              <a:rPr lang="en-GB" b="0" i="0" strike="sngStrike" dirty="0">
                <a:solidFill>
                  <a:srgbClr val="363636"/>
                </a:solidFill>
                <a:effectLst/>
                <a:highlight>
                  <a:srgbClr val="FFFF00"/>
                </a:highlight>
                <a:latin typeface="Aptos" panose="020B0004020202020204" pitchFamily="34" charset="0"/>
              </a:rPr>
              <a:t>f</a:t>
            </a:r>
            <a:r>
              <a:rPr lang="en-GB" b="0" i="0" u="none" strike="noStrike" dirty="0">
                <a:solidFill>
                  <a:srgbClr val="363636"/>
                </a:solidFill>
                <a:effectLst/>
                <a:latin typeface="Aptos" panose="020B0004020202020204" pitchFamily="34" charset="0"/>
              </a:rPr>
              <a:t>or this role. To get the job, you must:</a:t>
            </a:r>
            <a:endParaRPr lang="en-GB" dirty="0">
              <a:solidFill>
                <a:srgbClr val="363636"/>
              </a:solidFill>
            </a:endParaRPr>
          </a:p>
          <a:p>
            <a:pPr rtl="0">
              <a:spcBef>
                <a:spcPts val="0"/>
              </a:spcBef>
              <a:spcAft>
                <a:spcPts val="800"/>
              </a:spcAft>
            </a:pPr>
            <a:r>
              <a:rPr lang="en-GB" b="0" i="0" u="none" strike="noStrike" dirty="0">
                <a:solidFill>
                  <a:srgbClr val="363636"/>
                </a:solidFill>
                <a:effectLst/>
                <a:latin typeface="Aptos" panose="020B0004020202020204" pitchFamily="34" charset="0"/>
              </a:rPr>
              <a:t>• Be 16+</a:t>
            </a:r>
            <a:endParaRPr lang="en-GB" dirty="0">
              <a:solidFill>
                <a:srgbClr val="363636"/>
              </a:solidFill>
            </a:endParaRPr>
          </a:p>
          <a:p>
            <a:pPr rtl="0">
              <a:spcBef>
                <a:spcPts val="0"/>
              </a:spcBef>
              <a:spcAft>
                <a:spcPts val="800"/>
              </a:spcAft>
            </a:pPr>
            <a:r>
              <a:rPr lang="en-GB" b="0" i="0" u="none" strike="noStrike" dirty="0">
                <a:solidFill>
                  <a:srgbClr val="363636"/>
                </a:solidFill>
                <a:effectLst/>
                <a:latin typeface="Aptos" panose="020B0004020202020204" pitchFamily="34" charset="0"/>
              </a:rPr>
              <a:t>• Have your own online bank account</a:t>
            </a:r>
            <a:endParaRPr lang="en-GB" dirty="0">
              <a:solidFill>
                <a:srgbClr val="363636"/>
              </a:solidFill>
            </a:endParaRPr>
          </a:p>
          <a:p>
            <a:pPr rtl="0">
              <a:spcBef>
                <a:spcPts val="0"/>
              </a:spcBef>
              <a:spcAft>
                <a:spcPts val="800"/>
              </a:spcAft>
            </a:pPr>
            <a:r>
              <a:rPr lang="en-GB" b="0" i="0" u="none" strike="noStrike" dirty="0">
                <a:solidFill>
                  <a:srgbClr val="363636"/>
                </a:solidFill>
                <a:effectLst/>
                <a:latin typeface="Aptos" panose="020B0004020202020204" pitchFamily="34" charset="0"/>
              </a:rPr>
              <a:t>• Understand electronic payment systems</a:t>
            </a:r>
            <a:endParaRPr lang="en-GB" dirty="0">
              <a:solidFill>
                <a:srgbClr val="363636"/>
              </a:solidFill>
            </a:endParaRPr>
          </a:p>
          <a:p>
            <a:pPr rtl="0">
              <a:spcBef>
                <a:spcPts val="0"/>
              </a:spcBef>
              <a:spcAft>
                <a:spcPts val="800"/>
              </a:spcAft>
            </a:pPr>
            <a:r>
              <a:rPr lang="en-GB" b="0" i="0" u="none" strike="noStrike" dirty="0">
                <a:solidFill>
                  <a:srgbClr val="363636"/>
                </a:solidFill>
                <a:effectLst/>
                <a:latin typeface="Aptos" panose="020B0004020202020204" pitchFamily="34" charset="0"/>
              </a:rPr>
              <a:t>• Be confident using computers</a:t>
            </a:r>
            <a:endParaRPr lang="en-GB" dirty="0">
              <a:solidFill>
                <a:srgbClr val="363636"/>
              </a:solidFill>
            </a:endParaRPr>
          </a:p>
          <a:p>
            <a:pPr rtl="0">
              <a:spcBef>
                <a:spcPts val="0"/>
              </a:spcBef>
              <a:spcAft>
                <a:spcPts val="800"/>
              </a:spcAft>
            </a:pPr>
            <a:r>
              <a:rPr lang="en-GB" b="0" i="0" u="none" strike="noStrike" dirty="0">
                <a:solidFill>
                  <a:srgbClr val="363636"/>
                </a:solidFill>
                <a:effectLst/>
                <a:latin typeface="Aptos" panose="020B0004020202020204" pitchFamily="34" charset="0"/>
              </a:rPr>
              <a:t>This fantastic opportunity is for a </a:t>
            </a:r>
            <a:r>
              <a:rPr lang="en-GB" b="0" i="0" u="none" strike="noStrike" dirty="0">
                <a:solidFill>
                  <a:srgbClr val="363636"/>
                </a:solidFill>
                <a:effectLst/>
                <a:highlight>
                  <a:srgbClr val="FFFF00"/>
                </a:highlight>
                <a:latin typeface="Aptos" panose="020B0004020202020204" pitchFamily="34" charset="0"/>
              </a:rPr>
              <a:t>LIMITED TIME ONLY</a:t>
            </a:r>
            <a:r>
              <a:rPr lang="en-GB" b="0" i="0" u="none" strike="noStrike" dirty="0">
                <a:solidFill>
                  <a:srgbClr val="363636"/>
                </a:solidFill>
                <a:effectLst/>
                <a:latin typeface="Aptos" panose="020B0004020202020204" pitchFamily="34" charset="0"/>
              </a:rPr>
              <a:t>.</a:t>
            </a:r>
          </a:p>
          <a:p>
            <a:pPr rtl="0">
              <a:spcBef>
                <a:spcPts val="0"/>
              </a:spcBef>
              <a:spcAft>
                <a:spcPts val="800"/>
              </a:spcAft>
            </a:pPr>
            <a:r>
              <a:rPr lang="en-GB" b="0" i="0" u="none" strike="noStrike" dirty="0">
                <a:solidFill>
                  <a:srgbClr val="363636"/>
                </a:solidFill>
                <a:effectLst/>
                <a:latin typeface="Aptos" panose="020B0004020202020204" pitchFamily="34" charset="0"/>
              </a:rPr>
              <a:t>Click on the link below and fill in your </a:t>
            </a:r>
            <a:r>
              <a:rPr lang="en-GB" b="0" i="0" u="none" strike="noStrike" dirty="0">
                <a:solidFill>
                  <a:srgbClr val="363636"/>
                </a:solidFill>
                <a:effectLst/>
                <a:highlight>
                  <a:srgbClr val="FFFF00"/>
                </a:highlight>
                <a:latin typeface="Aptos" panose="020B0004020202020204" pitchFamily="34" charset="0"/>
              </a:rPr>
              <a:t>bank details</a:t>
            </a:r>
            <a:r>
              <a:rPr lang="en-GB" b="0" i="0" u="none" strike="noStrike" dirty="0">
                <a:solidFill>
                  <a:srgbClr val="363636"/>
                </a:solidFill>
                <a:effectLst/>
                <a:latin typeface="Aptos" panose="020B0004020202020204" pitchFamily="34" charset="0"/>
              </a:rPr>
              <a:t>, so we can run a check</a:t>
            </a:r>
            <a:endParaRPr lang="en-GB" u="none" strike="sngStrike" dirty="0">
              <a:solidFill>
                <a:srgbClr val="363636"/>
              </a:solidFill>
              <a:latin typeface="Aptos" panose="020B0004020202020204" pitchFamily="34" charset="0"/>
            </a:endParaRPr>
          </a:p>
          <a:p>
            <a:pPr rtl="0">
              <a:spcBef>
                <a:spcPts val="0"/>
              </a:spcBef>
              <a:spcAft>
                <a:spcPts val="800"/>
              </a:spcAft>
            </a:pPr>
            <a:r>
              <a:rPr lang="en-GB" b="0" i="0" u="none" strike="noStrike" dirty="0" err="1">
                <a:solidFill>
                  <a:srgbClr val="363636"/>
                </a:solidFill>
                <a:effectLst/>
                <a:latin typeface="Aptos" panose="020B0004020202020204" pitchFamily="34" charset="0"/>
              </a:rPr>
              <a:t>www.PLANETERYFINANCIAL.LTD.COM</a:t>
            </a:r>
            <a:r>
              <a:rPr lang="en-GB" b="0" i="0" u="none" strike="noStrike" dirty="0">
                <a:solidFill>
                  <a:srgbClr val="363636"/>
                </a:solidFill>
                <a:effectLst/>
                <a:latin typeface="Aptos" panose="020B0004020202020204" pitchFamily="34" charset="0"/>
              </a:rPr>
              <a:t>.</a:t>
            </a:r>
            <a:endParaRPr lang="en-GB" b="0" dirty="0">
              <a:solidFill>
                <a:srgbClr val="363636"/>
              </a:solidFill>
              <a:effectLst/>
            </a:endParaRPr>
          </a:p>
          <a:p>
            <a:pPr rtl="0">
              <a:spcBef>
                <a:spcPts val="0"/>
              </a:spcBef>
              <a:spcAft>
                <a:spcPts val="800"/>
              </a:spcAft>
            </a:pPr>
            <a:r>
              <a:rPr lang="en-GB" b="0" i="0" u="none" strike="noStrike" dirty="0">
                <a:solidFill>
                  <a:srgbClr val="363636"/>
                </a:solidFill>
                <a:effectLst/>
                <a:latin typeface="Aptos" panose="020B0004020202020204" pitchFamily="34" charset="0"/>
              </a:rPr>
              <a:t>We look forward to working with you.</a:t>
            </a:r>
            <a:endParaRPr lang="en-GB" b="0" dirty="0">
              <a:solidFill>
                <a:srgbClr val="363636"/>
              </a:solidFill>
              <a:effectLst/>
            </a:endParaRPr>
          </a:p>
          <a:p>
            <a:pPr rtl="0">
              <a:spcBef>
                <a:spcPts val="0"/>
              </a:spcBef>
              <a:spcAft>
                <a:spcPts val="800"/>
              </a:spcAft>
            </a:pPr>
            <a:r>
              <a:rPr lang="en-GB" b="0" i="0" u="none" strike="noStrike" dirty="0">
                <a:solidFill>
                  <a:srgbClr val="363636"/>
                </a:solidFill>
                <a:effectLst/>
                <a:latin typeface="Aptos" panose="020B0004020202020204" pitchFamily="34" charset="0"/>
              </a:rPr>
              <a:t>A.M. Ritch</a:t>
            </a:r>
            <a:endParaRPr lang="en-GB" b="0" dirty="0">
              <a:solidFill>
                <a:srgbClr val="363636"/>
              </a:solidFill>
              <a:effectLst/>
            </a:endParaRPr>
          </a:p>
          <a:p>
            <a:pPr rtl="0">
              <a:spcBef>
                <a:spcPts val="0"/>
              </a:spcBef>
              <a:spcAft>
                <a:spcPts val="800"/>
              </a:spcAft>
            </a:pPr>
            <a:r>
              <a:rPr lang="en-GB" b="0" i="0" u="none" strike="noStrike" dirty="0">
                <a:solidFill>
                  <a:srgbClr val="363636"/>
                </a:solidFill>
                <a:effectLst/>
                <a:latin typeface="Aptos" panose="020B0004020202020204" pitchFamily="34" charset="0"/>
              </a:rPr>
              <a:t>Recruitment Consultant Manager</a:t>
            </a:r>
            <a:endParaRPr lang="en-GB" b="0" dirty="0">
              <a:solidFill>
                <a:srgbClr val="363636"/>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p24"/>
          <p:cNvSpPr txBox="1"/>
          <p:nvPr/>
        </p:nvSpPr>
        <p:spPr>
          <a:xfrm>
            <a:off x="1339517" y="2165000"/>
            <a:ext cx="4564398" cy="35291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latin typeface="Arial"/>
                <a:ea typeface="Arial"/>
                <a:cs typeface="Arial"/>
                <a:sym typeface="Arial"/>
              </a:rPr>
              <a:t>Josh is embarrassed and upset. </a:t>
            </a:r>
            <a:endParaRPr sz="2300" dirty="0">
              <a:solidFill>
                <a:srgbClr val="363636"/>
              </a:solidFill>
            </a:endParaRPr>
          </a:p>
          <a:p>
            <a:pPr marL="0" marR="0" lvl="0" indent="0" algn="l" rtl="0">
              <a:spcBef>
                <a:spcPts val="2000"/>
              </a:spcBef>
              <a:spcAft>
                <a:spcPts val="3000"/>
              </a:spcAft>
              <a:buNone/>
            </a:pPr>
            <a:r>
              <a:rPr lang="en-GB" sz="2300" dirty="0">
                <a:solidFill>
                  <a:srgbClr val="363636"/>
                </a:solidFill>
                <a:latin typeface="Arial"/>
                <a:ea typeface="Arial"/>
                <a:cs typeface="Arial"/>
                <a:sym typeface="Arial"/>
              </a:rPr>
              <a:t>Eventually he tells a couple of close friends what happened.</a:t>
            </a:r>
            <a:endParaRPr sz="2300" dirty="0">
              <a:solidFill>
                <a:srgbClr val="363636"/>
              </a:solidFill>
            </a:endParaRPr>
          </a:p>
          <a:p>
            <a:pPr marL="0" marR="0" lvl="0" indent="0" algn="l" rtl="0">
              <a:spcBef>
                <a:spcPts val="2000"/>
              </a:spcBef>
              <a:spcAft>
                <a:spcPts val="3000"/>
              </a:spcAft>
              <a:buNone/>
            </a:pPr>
            <a:r>
              <a:rPr lang="en-GB" sz="2300" dirty="0">
                <a:solidFill>
                  <a:srgbClr val="363636"/>
                </a:solidFill>
                <a:latin typeface="Arial"/>
                <a:ea typeface="Arial"/>
                <a:cs typeface="Arial"/>
                <a:sym typeface="Arial"/>
              </a:rPr>
              <a:t>OMG! One of his friends (Lauren) has</a:t>
            </a:r>
            <a:r>
              <a:rPr lang="en-GB" sz="2300" dirty="0">
                <a:solidFill>
                  <a:srgbClr val="363636"/>
                </a:solidFill>
              </a:rPr>
              <a:t> </a:t>
            </a:r>
            <a:r>
              <a:rPr lang="en-GB" sz="2300" dirty="0">
                <a:solidFill>
                  <a:srgbClr val="363636"/>
                </a:solidFill>
                <a:latin typeface="Arial"/>
                <a:ea typeface="Arial"/>
                <a:cs typeface="Arial"/>
                <a:sym typeface="Arial"/>
              </a:rPr>
              <a:t>had a similar experience...</a:t>
            </a:r>
            <a:endParaRPr sz="2300" dirty="0">
              <a:solidFill>
                <a:srgbClr val="363636"/>
              </a:solidFill>
            </a:endParaRPr>
          </a:p>
        </p:txBody>
      </p:sp>
      <p:sp>
        <p:nvSpPr>
          <p:cNvPr id="531" name="Google Shape;531;p24"/>
          <p:cNvSpPr txBox="1">
            <a:spLocks noGrp="1"/>
          </p:cNvSpPr>
          <p:nvPr>
            <p:ph type="ctrTitle"/>
          </p:nvPr>
        </p:nvSpPr>
        <p:spPr>
          <a:xfrm>
            <a:off x="1524000" y="-150312"/>
            <a:ext cx="9144000" cy="15030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28</a:t>
            </a:r>
            <a:endParaRPr dirty="0"/>
          </a:p>
        </p:txBody>
      </p:sp>
      <p:sp>
        <p:nvSpPr>
          <p:cNvPr id="2" name="Google Shape;255;p3">
            <a:extLst>
              <a:ext uri="{FF2B5EF4-FFF2-40B4-BE49-F238E27FC236}">
                <a16:creationId xmlns:a16="http://schemas.microsoft.com/office/drawing/2014/main" id="{8A9F9059-C78A-5B84-5FE0-D9D3953F5233}"/>
              </a:ext>
            </a:extLst>
          </p:cNvPr>
          <p:cNvSpPr txBox="1">
            <a:spLocks/>
          </p:cNvSpPr>
          <p:nvPr/>
        </p:nvSpPr>
        <p:spPr>
          <a:xfrm>
            <a:off x="0" y="767043"/>
            <a:ext cx="12192000" cy="630902"/>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SzPts val="3000"/>
              <a:buFont typeface="Arial"/>
              <a:buNone/>
            </a:pPr>
            <a:r>
              <a:rPr lang="en-GB" sz="3500" dirty="0">
                <a:latin typeface="Arial"/>
                <a:ea typeface="Arial"/>
                <a:cs typeface="Arial"/>
                <a:sym typeface="Arial"/>
              </a:rPr>
              <a:t>Josh’s friend’s story</a:t>
            </a:r>
          </a:p>
        </p:txBody>
      </p:sp>
      <p:pic>
        <p:nvPicPr>
          <p:cNvPr id="6" name="Picture 5">
            <a:extLst>
              <a:ext uri="{FF2B5EF4-FFF2-40B4-BE49-F238E27FC236}">
                <a16:creationId xmlns:a16="http://schemas.microsoft.com/office/drawing/2014/main" id="{80C63377-D20F-8F22-B55F-286C5AC854D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87030" y="1560695"/>
            <a:ext cx="4564398" cy="4530262"/>
          </a:xfrm>
          <a:prstGeom prst="rect">
            <a:avLst/>
          </a:prstGeom>
        </p:spPr>
      </p:pic>
      <p:sp>
        <p:nvSpPr>
          <p:cNvPr id="11" name="Oval Callout 10">
            <a:extLst>
              <a:ext uri="{FF2B5EF4-FFF2-40B4-BE49-F238E27FC236}">
                <a16:creationId xmlns:a16="http://schemas.microsoft.com/office/drawing/2014/main" id="{2D9D63FC-272F-931D-B058-C18E1EBE8B12}"/>
              </a:ext>
            </a:extLst>
          </p:cNvPr>
          <p:cNvSpPr/>
          <p:nvPr/>
        </p:nvSpPr>
        <p:spPr>
          <a:xfrm>
            <a:off x="9162356" y="1443684"/>
            <a:ext cx="2257289" cy="1673499"/>
          </a:xfrm>
          <a:prstGeom prst="wedgeEllipseCallout">
            <a:avLst>
              <a:gd name="adj1" fmla="val -44949"/>
              <a:gd name="adj2" fmla="val 57224"/>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solidFill>
                  <a:schemeClr val="bg1"/>
                </a:solidFill>
              </a:rPr>
              <a:t>OMG!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9" name="Google Shape;263;p4">
            <a:extLst>
              <a:ext uri="{FF2B5EF4-FFF2-40B4-BE49-F238E27FC236}">
                <a16:creationId xmlns:a16="http://schemas.microsoft.com/office/drawing/2014/main" id="{5B1FE177-0367-BC99-8395-2A21C388B82D}"/>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29</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pic>
        <p:nvPicPr>
          <p:cNvPr id="3" name="Picture 2">
            <a:extLst>
              <a:ext uri="{FF2B5EF4-FFF2-40B4-BE49-F238E27FC236}">
                <a16:creationId xmlns:a16="http://schemas.microsoft.com/office/drawing/2014/main" id="{BDFB6F1C-50E0-0FB2-0C25-56F413F67FD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035800" y="1104412"/>
            <a:ext cx="3684337" cy="3691998"/>
          </a:xfrm>
          <a:prstGeom prst="rect">
            <a:avLst/>
          </a:prstGeom>
        </p:spPr>
      </p:pic>
      <p:sp>
        <p:nvSpPr>
          <p:cNvPr id="539" name="Google Shape;539;p25"/>
          <p:cNvSpPr txBox="1">
            <a:spLocks/>
          </p:cNvSpPr>
          <p:nvPr/>
        </p:nvSpPr>
        <p:spPr>
          <a:xfrm>
            <a:off x="0" y="708314"/>
            <a:ext cx="12192000" cy="630902"/>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500" b="1" i="0" u="none" strike="noStrike" kern="0" cap="none" spc="0" normalizeH="0" baseline="0" noProof="0">
                <a:ln>
                  <a:noFill/>
                </a:ln>
                <a:solidFill>
                  <a:srgbClr val="363636"/>
                </a:solidFill>
                <a:effectLst/>
                <a:uLnTx/>
                <a:uFillTx/>
                <a:latin typeface="Arial"/>
                <a:ea typeface="Arial"/>
                <a:cs typeface="Arial"/>
                <a:sym typeface="Arial"/>
              </a:rPr>
              <a:t>Lauren’s story</a:t>
            </a:r>
            <a:endParaRPr kumimoji="0" lang="en-GB" sz="35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538" name="Google Shape;538;p25"/>
          <p:cNvSpPr txBox="1"/>
          <p:nvPr/>
        </p:nvSpPr>
        <p:spPr>
          <a:xfrm>
            <a:off x="1172557" y="1472889"/>
            <a:ext cx="5367943" cy="45678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500"/>
              </a:spcAft>
              <a:buNone/>
            </a:pPr>
            <a:r>
              <a:rPr lang="en-GB" sz="2000" dirty="0">
                <a:solidFill>
                  <a:srgbClr val="363636"/>
                </a:solidFill>
                <a:latin typeface="Arial"/>
                <a:ea typeface="Arial"/>
                <a:cs typeface="Arial"/>
                <a:sym typeface="Arial"/>
              </a:rPr>
              <a:t>Lauren had become quite friendly with Marcia over social media.</a:t>
            </a:r>
            <a:endParaRPr sz="2000" dirty="0">
              <a:solidFill>
                <a:srgbClr val="363636"/>
              </a:solidFill>
            </a:endParaRPr>
          </a:p>
          <a:p>
            <a:pPr marL="0" marR="0" lvl="0" indent="0" algn="l" rtl="0">
              <a:spcBef>
                <a:spcPts val="1500"/>
              </a:spcBef>
              <a:spcAft>
                <a:spcPts val="500"/>
              </a:spcAft>
              <a:buNone/>
            </a:pPr>
            <a:r>
              <a:rPr lang="en-GB" sz="2000" dirty="0">
                <a:solidFill>
                  <a:srgbClr val="363636"/>
                </a:solidFill>
                <a:latin typeface="Arial"/>
                <a:ea typeface="Arial"/>
                <a:cs typeface="Arial"/>
                <a:sym typeface="Arial"/>
              </a:rPr>
              <a:t>Then Marcia came to her with a problem.</a:t>
            </a:r>
            <a:endParaRPr sz="2000" dirty="0">
              <a:solidFill>
                <a:srgbClr val="363636"/>
              </a:solidFill>
            </a:endParaRPr>
          </a:p>
          <a:p>
            <a:pPr marL="0" marR="0" lvl="0" indent="0" algn="l" rtl="0">
              <a:spcBef>
                <a:spcPts val="1500"/>
              </a:spcBef>
              <a:spcAft>
                <a:spcPts val="500"/>
              </a:spcAft>
              <a:buNone/>
            </a:pPr>
            <a:r>
              <a:rPr lang="en-GB" sz="2000" dirty="0">
                <a:solidFill>
                  <a:srgbClr val="363636"/>
                </a:solidFill>
                <a:latin typeface="Arial"/>
                <a:ea typeface="Arial"/>
                <a:cs typeface="Arial"/>
                <a:sym typeface="Arial"/>
              </a:rPr>
              <a:t>She had won </a:t>
            </a:r>
            <a:r>
              <a:rPr lang="en-GB" sz="2000" dirty="0">
                <a:solidFill>
                  <a:srgbClr val="363636"/>
                </a:solidFill>
              </a:rPr>
              <a:t>some</a:t>
            </a:r>
            <a:r>
              <a:rPr lang="en-GB" sz="2000" dirty="0">
                <a:solidFill>
                  <a:srgbClr val="363636"/>
                </a:solidFill>
                <a:latin typeface="Arial"/>
                <a:ea typeface="Arial"/>
                <a:cs typeface="Arial"/>
                <a:sym typeface="Arial"/>
              </a:rPr>
              <a:t> money but couldn’t keep it in her bank account because her father might see it and make her give it up.</a:t>
            </a:r>
            <a:endParaRPr sz="2000" dirty="0">
              <a:solidFill>
                <a:srgbClr val="363636"/>
              </a:solidFill>
            </a:endParaRPr>
          </a:p>
          <a:p>
            <a:pPr marL="0" marR="0" lvl="0" indent="0" algn="l" rtl="0">
              <a:spcBef>
                <a:spcPts val="1500"/>
              </a:spcBef>
              <a:spcAft>
                <a:spcPts val="500"/>
              </a:spcAft>
              <a:buNone/>
            </a:pPr>
            <a:r>
              <a:rPr lang="en-GB" sz="2000" dirty="0">
                <a:solidFill>
                  <a:srgbClr val="363636"/>
                </a:solidFill>
                <a:latin typeface="Arial"/>
                <a:ea typeface="Arial"/>
                <a:cs typeface="Arial"/>
                <a:sym typeface="Arial"/>
              </a:rPr>
              <a:t>Could she possibly transfer it to Lauren, who could then transfer it to her mother (because Marcia’s parents are divorced), to help her?</a:t>
            </a:r>
            <a:endParaRPr sz="2000" dirty="0">
              <a:solidFill>
                <a:srgbClr val="363636"/>
              </a:solidFill>
            </a:endParaRPr>
          </a:p>
          <a:p>
            <a:pPr marL="0" marR="0" lvl="0" indent="0" algn="l" rtl="0">
              <a:spcBef>
                <a:spcPts val="1500"/>
              </a:spcBef>
              <a:spcAft>
                <a:spcPts val="500"/>
              </a:spcAft>
              <a:buNone/>
            </a:pPr>
            <a:r>
              <a:rPr lang="en-GB" sz="2000" dirty="0">
                <a:solidFill>
                  <a:srgbClr val="363636"/>
                </a:solidFill>
                <a:latin typeface="Arial"/>
                <a:ea typeface="Arial"/>
                <a:cs typeface="Arial"/>
                <a:sym typeface="Arial"/>
              </a:rPr>
              <a:t>It’s £5,000. And to thank Lauren, Marcia would let her keep £200.</a:t>
            </a:r>
            <a:endParaRPr sz="2000" dirty="0">
              <a:solidFill>
                <a:srgbClr val="363636"/>
              </a:solidFill>
            </a:endParaRPr>
          </a:p>
        </p:txBody>
      </p:sp>
      <p:pic>
        <p:nvPicPr>
          <p:cNvPr id="5" name="Picture 4">
            <a:extLst>
              <a:ext uri="{FF2B5EF4-FFF2-40B4-BE49-F238E27FC236}">
                <a16:creationId xmlns:a16="http://schemas.microsoft.com/office/drawing/2014/main" id="{1873CADA-9620-7F9C-7600-AA98B64FB2D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465976" y="5189814"/>
            <a:ext cx="1355372" cy="823823"/>
          </a:xfrm>
          <a:prstGeom prst="rect">
            <a:avLst/>
          </a:prstGeom>
        </p:spPr>
      </p:pic>
      <p:pic>
        <p:nvPicPr>
          <p:cNvPr id="7" name="Picture 6">
            <a:extLst>
              <a:ext uri="{FF2B5EF4-FFF2-40B4-BE49-F238E27FC236}">
                <a16:creationId xmlns:a16="http://schemas.microsoft.com/office/drawing/2014/main" id="{766F42A8-D15D-87C9-E31A-75A6426BE913}"/>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823605" y="4824762"/>
            <a:ext cx="1649663" cy="1407383"/>
          </a:xfrm>
          <a:prstGeom prst="rect">
            <a:avLst/>
          </a:prstGeom>
        </p:spPr>
      </p:pic>
      <p:sp>
        <p:nvSpPr>
          <p:cNvPr id="8" name="Right Arrow 7">
            <a:extLst>
              <a:ext uri="{FF2B5EF4-FFF2-40B4-BE49-F238E27FC236}">
                <a16:creationId xmlns:a16="http://schemas.microsoft.com/office/drawing/2014/main" id="{62E15151-F883-84AF-5023-1E92FBEF854F}"/>
              </a:ext>
              <a:ext uri="{C183D7F6-B498-43B3-948B-1728B52AA6E4}">
                <adec:decorative xmlns:adec="http://schemas.microsoft.com/office/drawing/2017/decorative" val="1"/>
              </a:ext>
            </a:extLst>
          </p:cNvPr>
          <p:cNvSpPr/>
          <p:nvPr/>
        </p:nvSpPr>
        <p:spPr>
          <a:xfrm>
            <a:off x="8720918" y="5487457"/>
            <a:ext cx="546353" cy="417313"/>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3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8">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 name="Google Shape;263;p4">
            <a:extLst>
              <a:ext uri="{FF2B5EF4-FFF2-40B4-BE49-F238E27FC236}">
                <a16:creationId xmlns:a16="http://schemas.microsoft.com/office/drawing/2014/main" id="{D13316EF-66BB-AF46-DEA0-28A47A308431}"/>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3</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255" name="Google Shape;255;p3"/>
          <p:cNvSpPr txBox="1">
            <a:spLocks/>
          </p:cNvSpPr>
          <p:nvPr/>
        </p:nvSpPr>
        <p:spPr>
          <a:xfrm>
            <a:off x="0" y="767043"/>
            <a:ext cx="12192000" cy="630902"/>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500" b="1" i="0" u="none" strike="noStrike" kern="0" cap="none" spc="0" normalizeH="0" baseline="0" noProof="0">
                <a:ln>
                  <a:noFill/>
                </a:ln>
                <a:solidFill>
                  <a:srgbClr val="363636"/>
                </a:solidFill>
                <a:effectLst/>
                <a:uLnTx/>
                <a:uFillTx/>
                <a:latin typeface="Arial"/>
                <a:ea typeface="Arial"/>
                <a:cs typeface="Arial"/>
                <a:sym typeface="Arial"/>
              </a:rPr>
              <a:t>Josh’s story</a:t>
            </a:r>
            <a:endParaRPr kumimoji="0" lang="en-GB" sz="3500" b="1" i="0" u="none" strike="noStrike" kern="0" cap="none" spc="0" normalizeH="0" baseline="0" noProof="0" dirty="0">
              <a:ln>
                <a:noFill/>
              </a:ln>
              <a:solidFill>
                <a:srgbClr val="363636"/>
              </a:solidFill>
              <a:effectLst/>
              <a:uLnTx/>
              <a:uFillTx/>
              <a:latin typeface="Arial"/>
              <a:ea typeface="Arial"/>
              <a:cs typeface="Arial"/>
              <a:sym typeface="Arial"/>
            </a:endParaRPr>
          </a:p>
        </p:txBody>
      </p:sp>
      <p:sp>
        <p:nvSpPr>
          <p:cNvPr id="254" name="Google Shape;254;p3"/>
          <p:cNvSpPr txBox="1"/>
          <p:nvPr/>
        </p:nvSpPr>
        <p:spPr>
          <a:xfrm>
            <a:off x="1113218" y="2129999"/>
            <a:ext cx="4552087" cy="37240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sym typeface="Arial"/>
              </a:rPr>
              <a:t>Josh is 17. This message arrives.</a:t>
            </a:r>
            <a:endParaRPr lang="en-GB" sz="2300" dirty="0"/>
          </a:p>
          <a:p>
            <a:pPr marL="0" marR="0" lvl="0" indent="0" algn="l" rtl="0">
              <a:spcBef>
                <a:spcPts val="0"/>
              </a:spcBef>
              <a:spcAft>
                <a:spcPts val="3000"/>
              </a:spcAft>
              <a:buNone/>
            </a:pPr>
            <a:r>
              <a:rPr lang="en-GB" sz="2300" dirty="0">
                <a:solidFill>
                  <a:srgbClr val="363636"/>
                </a:solidFill>
                <a:sym typeface="Arial"/>
              </a:rPr>
              <a:t>He can’t believe his luck. The job offer says all he’s got to do is look after some money and then transfer it to someone else.</a:t>
            </a:r>
          </a:p>
          <a:p>
            <a:pPr marL="0" marR="0" lvl="0" indent="0" algn="l" rtl="0">
              <a:spcBef>
                <a:spcPts val="0"/>
              </a:spcBef>
              <a:spcAft>
                <a:spcPts val="3000"/>
              </a:spcAft>
              <a:buNone/>
            </a:pPr>
            <a:r>
              <a:rPr lang="en-GB" sz="2300" dirty="0">
                <a:solidFill>
                  <a:srgbClr val="363636"/>
                </a:solidFill>
                <a:sym typeface="Arial"/>
              </a:rPr>
              <a:t>So easy, just working from home while he’s doing his homework!</a:t>
            </a:r>
            <a:endParaRPr sz="2300" dirty="0"/>
          </a:p>
        </p:txBody>
      </p:sp>
      <p:pic>
        <p:nvPicPr>
          <p:cNvPr id="10" name="Picture 9">
            <a:extLst>
              <a:ext uri="{FF2B5EF4-FFF2-40B4-BE49-F238E27FC236}">
                <a16:creationId xmlns:a16="http://schemas.microsoft.com/office/drawing/2014/main" id="{3DAFEF60-CEE4-0EE0-6E83-F5BAAF9847D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89689" y="1992148"/>
            <a:ext cx="3370737" cy="3345528"/>
          </a:xfrm>
          <a:prstGeom prst="rect">
            <a:avLst/>
          </a:prstGeom>
        </p:spPr>
      </p:pic>
      <p:pic>
        <p:nvPicPr>
          <p:cNvPr id="3" name="Picture 2">
            <a:extLst>
              <a:ext uri="{FF2B5EF4-FFF2-40B4-BE49-F238E27FC236}">
                <a16:creationId xmlns:a16="http://schemas.microsoft.com/office/drawing/2014/main" id="{F4B89CAF-C193-7325-100A-3644C5766BC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371918" y="1729409"/>
            <a:ext cx="2135977" cy="41246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5" name="Google Shape;263;p4">
            <a:extLst>
              <a:ext uri="{FF2B5EF4-FFF2-40B4-BE49-F238E27FC236}">
                <a16:creationId xmlns:a16="http://schemas.microsoft.com/office/drawing/2014/main" id="{3E7CE466-26A7-4B90-9420-40E7AF7F8DCF}"/>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30</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546" name="Google Shape;546;p26"/>
          <p:cNvSpPr txBox="1">
            <a:spLocks/>
          </p:cNvSpPr>
          <p:nvPr/>
        </p:nvSpPr>
        <p:spPr>
          <a:xfrm>
            <a:off x="0" y="763645"/>
            <a:ext cx="12191999" cy="630902"/>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500" b="1" i="0" u="none" strike="noStrike" kern="0" cap="none" spc="0" normalizeH="0" baseline="0" noProof="0">
                <a:ln>
                  <a:noFill/>
                </a:ln>
                <a:solidFill>
                  <a:srgbClr val="363636"/>
                </a:solidFill>
                <a:effectLst/>
                <a:uLnTx/>
                <a:uFillTx/>
                <a:latin typeface="Arial"/>
                <a:ea typeface="Arial"/>
                <a:cs typeface="Arial"/>
                <a:sym typeface="Arial"/>
              </a:rPr>
              <a:t>Discussion about Lauren and Marcia</a:t>
            </a:r>
            <a:endParaRPr kumimoji="0" lang="en-GB" sz="35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545" name="Google Shape;545;p26"/>
          <p:cNvSpPr txBox="1"/>
          <p:nvPr/>
        </p:nvSpPr>
        <p:spPr>
          <a:xfrm>
            <a:off x="1434909" y="2823938"/>
            <a:ext cx="4385862" cy="37702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2300"/>
              </a:spcAft>
              <a:buNone/>
            </a:pPr>
            <a:r>
              <a:rPr lang="en-GB" sz="2300" dirty="0">
                <a:solidFill>
                  <a:srgbClr val="363636"/>
                </a:solidFill>
              </a:rPr>
              <a:t>Do you think Marcia is real?</a:t>
            </a:r>
          </a:p>
          <a:p>
            <a:pPr marL="0" marR="0" lvl="0" indent="0" algn="l" rtl="0">
              <a:spcBef>
                <a:spcPts val="0"/>
              </a:spcBef>
              <a:spcAft>
                <a:spcPts val="2300"/>
              </a:spcAft>
              <a:buNone/>
            </a:pPr>
            <a:r>
              <a:rPr lang="en-GB" sz="2300" dirty="0">
                <a:solidFill>
                  <a:srgbClr val="363636"/>
                </a:solidFill>
              </a:rPr>
              <a:t>Does Lauren know her well?</a:t>
            </a:r>
          </a:p>
          <a:p>
            <a:pPr marL="0" marR="0" lvl="0" indent="0" algn="l" rtl="0">
              <a:spcBef>
                <a:spcPts val="0"/>
              </a:spcBef>
              <a:spcAft>
                <a:spcPts val="2300"/>
              </a:spcAft>
              <a:buNone/>
            </a:pPr>
            <a:r>
              <a:rPr lang="en-GB" sz="2300" dirty="0">
                <a:solidFill>
                  <a:srgbClr val="363636"/>
                </a:solidFill>
                <a:sym typeface="Arial"/>
              </a:rPr>
              <a:t>What questions do you think Lauren should ask?</a:t>
            </a:r>
            <a:endParaRPr sz="2300" dirty="0">
              <a:solidFill>
                <a:srgbClr val="363636"/>
              </a:solidFill>
            </a:endParaRPr>
          </a:p>
          <a:p>
            <a:pPr marL="0" marR="0" lvl="0" indent="0" algn="l" rtl="0">
              <a:spcBef>
                <a:spcPts val="2000"/>
              </a:spcBef>
              <a:spcAft>
                <a:spcPts val="2300"/>
              </a:spcAft>
              <a:buNone/>
            </a:pPr>
            <a:endParaRPr sz="2300" strike="sngStrike" dirty="0">
              <a:solidFill>
                <a:srgbClr val="363636"/>
              </a:solidFill>
            </a:endParaRPr>
          </a:p>
          <a:p>
            <a:pPr marL="0" marR="0" lvl="0" indent="0" algn="l" rtl="0">
              <a:spcBef>
                <a:spcPts val="2000"/>
              </a:spcBef>
              <a:spcAft>
                <a:spcPts val="0"/>
              </a:spcAft>
              <a:buNone/>
            </a:pPr>
            <a:endParaRPr dirty="0"/>
          </a:p>
        </p:txBody>
      </p:sp>
      <p:pic>
        <p:nvPicPr>
          <p:cNvPr id="4" name="Picture 3">
            <a:extLst>
              <a:ext uri="{FF2B5EF4-FFF2-40B4-BE49-F238E27FC236}">
                <a16:creationId xmlns:a16="http://schemas.microsoft.com/office/drawing/2014/main" id="{B265F85E-A88E-EE09-5D92-0823DCE7110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96000" y="1550978"/>
            <a:ext cx="4514142" cy="44803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31" name="Google Shape;531;p24"/>
          <p:cNvSpPr txBox="1">
            <a:spLocks noGrp="1"/>
          </p:cNvSpPr>
          <p:nvPr>
            <p:ph type="ctrTitle"/>
          </p:nvPr>
        </p:nvSpPr>
        <p:spPr>
          <a:xfrm>
            <a:off x="1524000" y="-150312"/>
            <a:ext cx="9144000" cy="15030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31</a:t>
            </a:r>
            <a:endParaRPr dirty="0"/>
          </a:p>
        </p:txBody>
      </p:sp>
      <p:sp>
        <p:nvSpPr>
          <p:cNvPr id="5" name="Google Shape;460;p21">
            <a:extLst>
              <a:ext uri="{FF2B5EF4-FFF2-40B4-BE49-F238E27FC236}">
                <a16:creationId xmlns:a16="http://schemas.microsoft.com/office/drawing/2014/main" id="{E16D1BCE-EE78-9CB9-6888-D0C3291C8794}"/>
              </a:ext>
            </a:extLst>
          </p:cNvPr>
          <p:cNvSpPr txBox="1">
            <a:spLocks/>
          </p:cNvSpPr>
          <p:nvPr/>
        </p:nvSpPr>
        <p:spPr>
          <a:xfrm>
            <a:off x="-257695" y="1144921"/>
            <a:ext cx="12192000" cy="507791"/>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GB" sz="3000" dirty="0">
                <a:latin typeface="+mj-lt"/>
              </a:rPr>
              <a:t>T</a:t>
            </a:r>
            <a:r>
              <a:rPr lang="en-GB" sz="3000" i="0" u="none" strike="noStrike" dirty="0">
                <a:effectLst/>
                <a:latin typeface="+mj-lt"/>
              </a:rPr>
              <a:t>ick the questions you think Lauren should ask…</a:t>
            </a:r>
            <a:endParaRPr lang="en-GB" sz="3000" dirty="0">
              <a:latin typeface="+mj-lt"/>
            </a:endParaRPr>
          </a:p>
        </p:txBody>
      </p:sp>
      <p:sp>
        <p:nvSpPr>
          <p:cNvPr id="3" name="TextBox 2">
            <a:extLst>
              <a:ext uri="{FF2B5EF4-FFF2-40B4-BE49-F238E27FC236}">
                <a16:creationId xmlns:a16="http://schemas.microsoft.com/office/drawing/2014/main" id="{7C309B97-D66D-176F-1AC0-E6FE63F0ED02}"/>
              </a:ext>
            </a:extLst>
          </p:cNvPr>
          <p:cNvSpPr txBox="1"/>
          <p:nvPr/>
        </p:nvSpPr>
        <p:spPr>
          <a:xfrm>
            <a:off x="1711031" y="2092570"/>
            <a:ext cx="5976316" cy="4878259"/>
          </a:xfrm>
          <a:prstGeom prst="rect">
            <a:avLst/>
          </a:prstGeom>
          <a:noFill/>
        </p:spPr>
        <p:txBody>
          <a:bodyPr wrap="none" rtlCol="0">
            <a:spAutoFit/>
          </a:bodyPr>
          <a:lstStyle/>
          <a:p>
            <a:pPr>
              <a:spcAft>
                <a:spcPts val="3000"/>
              </a:spcAft>
            </a:pPr>
            <a:r>
              <a:rPr lang="en-GB" sz="2300" dirty="0">
                <a:solidFill>
                  <a:srgbClr val="363636"/>
                </a:solidFill>
                <a:latin typeface="+mn-lt"/>
              </a:rPr>
              <a:t>How did you win the money?</a:t>
            </a:r>
          </a:p>
          <a:p>
            <a:pPr>
              <a:spcAft>
                <a:spcPts val="3000"/>
              </a:spcAft>
            </a:pPr>
            <a:r>
              <a:rPr lang="en-GB" sz="2300" dirty="0">
                <a:solidFill>
                  <a:srgbClr val="363636"/>
                </a:solidFill>
                <a:latin typeface="+mn-lt"/>
              </a:rPr>
              <a:t>Why can’t you pay it to your mum?</a:t>
            </a:r>
          </a:p>
          <a:p>
            <a:pPr>
              <a:spcAft>
                <a:spcPts val="3000"/>
              </a:spcAft>
            </a:pPr>
            <a:r>
              <a:rPr lang="en-GB" sz="2300" dirty="0">
                <a:solidFill>
                  <a:srgbClr val="363636"/>
                </a:solidFill>
                <a:latin typeface="+mn-lt"/>
              </a:rPr>
              <a:t>What will your mum do with the money?</a:t>
            </a:r>
          </a:p>
          <a:p>
            <a:pPr>
              <a:spcAft>
                <a:spcPts val="3000"/>
              </a:spcAft>
            </a:pPr>
            <a:r>
              <a:rPr lang="en-GB" sz="2300" dirty="0">
                <a:solidFill>
                  <a:srgbClr val="363636"/>
                </a:solidFill>
                <a:latin typeface="+mn-lt"/>
              </a:rPr>
              <a:t>How do I know this isn’t a scam?</a:t>
            </a:r>
          </a:p>
          <a:p>
            <a:pPr>
              <a:spcAft>
                <a:spcPts val="3000"/>
              </a:spcAft>
            </a:pPr>
            <a:r>
              <a:rPr lang="en-GB" sz="2300" dirty="0">
                <a:solidFill>
                  <a:srgbClr val="363636"/>
                </a:solidFill>
                <a:latin typeface="+mn-lt"/>
              </a:rPr>
              <a:t>Will you keep any of the money for yourself?</a:t>
            </a:r>
          </a:p>
          <a:p>
            <a:pPr>
              <a:spcAft>
                <a:spcPts val="3000"/>
              </a:spcAft>
            </a:pPr>
            <a:endParaRPr lang="en-GB" sz="2300" dirty="0">
              <a:solidFill>
                <a:srgbClr val="363636"/>
              </a:solidFill>
              <a:latin typeface="+mn-lt"/>
            </a:endParaRPr>
          </a:p>
          <a:p>
            <a:endParaRPr lang="en-GB" sz="2300" dirty="0">
              <a:solidFill>
                <a:srgbClr val="363636"/>
              </a:solidFill>
              <a:latin typeface="+mn-lt"/>
            </a:endParaRPr>
          </a:p>
        </p:txBody>
      </p:sp>
      <p:sp>
        <p:nvSpPr>
          <p:cNvPr id="8" name="TextBox 7">
            <a:extLst>
              <a:ext uri="{FF2B5EF4-FFF2-40B4-BE49-F238E27FC236}">
                <a16:creationId xmlns:a16="http://schemas.microsoft.com/office/drawing/2014/main" id="{1D814948-49AF-49A7-20F5-74478425B2EC}"/>
              </a:ext>
              <a:ext uri="{C183D7F6-B498-43B3-948B-1728B52AA6E4}">
                <adec:decorative xmlns:adec="http://schemas.microsoft.com/office/drawing/2017/decorative" val="1"/>
              </a:ext>
            </a:extLst>
          </p:cNvPr>
          <p:cNvSpPr txBox="1"/>
          <p:nvPr/>
        </p:nvSpPr>
        <p:spPr>
          <a:xfrm>
            <a:off x="1305151" y="2017755"/>
            <a:ext cx="405880" cy="553998"/>
          </a:xfrm>
          <a:prstGeom prst="rect">
            <a:avLst/>
          </a:prstGeom>
          <a:noFill/>
        </p:spPr>
        <p:txBody>
          <a:bodyPr wrap="square" rtlCol="0">
            <a:spAutoFit/>
          </a:bodyPr>
          <a:lstStyle/>
          <a:p>
            <a:pPr>
              <a:spcAft>
                <a:spcPts val="3000"/>
              </a:spcAft>
            </a:pPr>
            <a:r>
              <a:rPr lang="en-GB" sz="3000" dirty="0">
                <a:solidFill>
                  <a:srgbClr val="363636"/>
                </a:solidFill>
                <a:latin typeface="+mn-lt"/>
              </a:rPr>
              <a:t>✓</a:t>
            </a:r>
          </a:p>
        </p:txBody>
      </p:sp>
      <p:sp>
        <p:nvSpPr>
          <p:cNvPr id="9" name="TextBox 8">
            <a:extLst>
              <a:ext uri="{FF2B5EF4-FFF2-40B4-BE49-F238E27FC236}">
                <a16:creationId xmlns:a16="http://schemas.microsoft.com/office/drawing/2014/main" id="{C8625E13-1A52-F4A5-F201-4E7CE87F1FC3}"/>
              </a:ext>
              <a:ext uri="{C183D7F6-B498-43B3-948B-1728B52AA6E4}">
                <adec:decorative xmlns:adec="http://schemas.microsoft.com/office/drawing/2017/decorative" val="1"/>
              </a:ext>
            </a:extLst>
          </p:cNvPr>
          <p:cNvSpPr txBox="1"/>
          <p:nvPr/>
        </p:nvSpPr>
        <p:spPr>
          <a:xfrm>
            <a:off x="1305151" y="2765901"/>
            <a:ext cx="405880" cy="553998"/>
          </a:xfrm>
          <a:prstGeom prst="rect">
            <a:avLst/>
          </a:prstGeom>
          <a:noFill/>
        </p:spPr>
        <p:txBody>
          <a:bodyPr wrap="square" rtlCol="0">
            <a:spAutoFit/>
          </a:bodyPr>
          <a:lstStyle/>
          <a:p>
            <a:pPr>
              <a:spcAft>
                <a:spcPts val="3000"/>
              </a:spcAft>
            </a:pPr>
            <a:r>
              <a:rPr lang="en-GB" sz="3000" dirty="0">
                <a:solidFill>
                  <a:srgbClr val="363636"/>
                </a:solidFill>
                <a:latin typeface="+mn-lt"/>
              </a:rPr>
              <a:t>✓</a:t>
            </a:r>
          </a:p>
        </p:txBody>
      </p:sp>
      <p:sp>
        <p:nvSpPr>
          <p:cNvPr id="10" name="TextBox 9">
            <a:extLst>
              <a:ext uri="{FF2B5EF4-FFF2-40B4-BE49-F238E27FC236}">
                <a16:creationId xmlns:a16="http://schemas.microsoft.com/office/drawing/2014/main" id="{1825F80C-ECDD-6B9E-B9AA-B7F20F483DBC}"/>
              </a:ext>
              <a:ext uri="{C183D7F6-B498-43B3-948B-1728B52AA6E4}">
                <adec:decorative xmlns:adec="http://schemas.microsoft.com/office/drawing/2017/decorative" val="1"/>
              </a:ext>
            </a:extLst>
          </p:cNvPr>
          <p:cNvSpPr txBox="1"/>
          <p:nvPr/>
        </p:nvSpPr>
        <p:spPr>
          <a:xfrm>
            <a:off x="1274618" y="3514047"/>
            <a:ext cx="405880" cy="553998"/>
          </a:xfrm>
          <a:prstGeom prst="rect">
            <a:avLst/>
          </a:prstGeom>
          <a:noFill/>
        </p:spPr>
        <p:txBody>
          <a:bodyPr wrap="square" rtlCol="0">
            <a:spAutoFit/>
          </a:bodyPr>
          <a:lstStyle/>
          <a:p>
            <a:pPr>
              <a:spcAft>
                <a:spcPts val="3000"/>
              </a:spcAft>
            </a:pPr>
            <a:r>
              <a:rPr lang="en-GB" sz="3000" dirty="0">
                <a:solidFill>
                  <a:srgbClr val="363636"/>
                </a:solidFill>
                <a:latin typeface="+mn-lt"/>
              </a:rPr>
              <a:t>✓</a:t>
            </a:r>
          </a:p>
        </p:txBody>
      </p:sp>
      <p:sp>
        <p:nvSpPr>
          <p:cNvPr id="12" name="TextBox 11">
            <a:extLst>
              <a:ext uri="{FF2B5EF4-FFF2-40B4-BE49-F238E27FC236}">
                <a16:creationId xmlns:a16="http://schemas.microsoft.com/office/drawing/2014/main" id="{EEB601C1-EFB9-4014-2F72-B9EB01D13A22}"/>
              </a:ext>
              <a:ext uri="{C183D7F6-B498-43B3-948B-1728B52AA6E4}">
                <adec:decorative xmlns:adec="http://schemas.microsoft.com/office/drawing/2017/decorative" val="1"/>
              </a:ext>
            </a:extLst>
          </p:cNvPr>
          <p:cNvSpPr txBox="1"/>
          <p:nvPr/>
        </p:nvSpPr>
        <p:spPr>
          <a:xfrm>
            <a:off x="1282931" y="4237254"/>
            <a:ext cx="405880" cy="553998"/>
          </a:xfrm>
          <a:prstGeom prst="rect">
            <a:avLst/>
          </a:prstGeom>
          <a:noFill/>
        </p:spPr>
        <p:txBody>
          <a:bodyPr wrap="square" rtlCol="0">
            <a:spAutoFit/>
          </a:bodyPr>
          <a:lstStyle/>
          <a:p>
            <a:pPr>
              <a:spcAft>
                <a:spcPts val="3000"/>
              </a:spcAft>
            </a:pPr>
            <a:r>
              <a:rPr lang="en-GB" sz="3000" dirty="0">
                <a:solidFill>
                  <a:srgbClr val="363636"/>
                </a:solidFill>
                <a:latin typeface="+mn-lt"/>
              </a:rPr>
              <a:t>✓</a:t>
            </a:r>
          </a:p>
        </p:txBody>
      </p:sp>
      <p:sp>
        <p:nvSpPr>
          <p:cNvPr id="13" name="TextBox 12">
            <a:extLst>
              <a:ext uri="{FF2B5EF4-FFF2-40B4-BE49-F238E27FC236}">
                <a16:creationId xmlns:a16="http://schemas.microsoft.com/office/drawing/2014/main" id="{19D6E5FB-329A-C8D6-A509-4167B264C395}"/>
              </a:ext>
              <a:ext uri="{C183D7F6-B498-43B3-948B-1728B52AA6E4}">
                <adec:decorative xmlns:adec="http://schemas.microsoft.com/office/drawing/2017/decorative" val="1"/>
              </a:ext>
            </a:extLst>
          </p:cNvPr>
          <p:cNvSpPr txBox="1"/>
          <p:nvPr/>
        </p:nvSpPr>
        <p:spPr>
          <a:xfrm>
            <a:off x="1266305" y="4902272"/>
            <a:ext cx="405880" cy="553998"/>
          </a:xfrm>
          <a:prstGeom prst="rect">
            <a:avLst/>
          </a:prstGeom>
          <a:noFill/>
        </p:spPr>
        <p:txBody>
          <a:bodyPr wrap="square" rtlCol="0">
            <a:spAutoFit/>
          </a:bodyPr>
          <a:lstStyle/>
          <a:p>
            <a:pPr>
              <a:spcAft>
                <a:spcPts val="3000"/>
              </a:spcAft>
            </a:pPr>
            <a:r>
              <a:rPr lang="en-GB" sz="3000" dirty="0">
                <a:solidFill>
                  <a:srgbClr val="363636"/>
                </a:solidFill>
                <a:latin typeface="+mn-lt"/>
              </a:rPr>
              <a:t>✓</a:t>
            </a:r>
          </a:p>
        </p:txBody>
      </p:sp>
      <p:pic>
        <p:nvPicPr>
          <p:cNvPr id="14" name="Picture 13">
            <a:extLst>
              <a:ext uri="{FF2B5EF4-FFF2-40B4-BE49-F238E27FC236}">
                <a16:creationId xmlns:a16="http://schemas.microsoft.com/office/drawing/2014/main" id="{0C1A2517-5D00-6024-2951-C70FB7C3B7C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82934" y="1834593"/>
            <a:ext cx="4119770" cy="3752223"/>
          </a:xfrm>
          <a:prstGeom prst="rect">
            <a:avLst/>
          </a:prstGeom>
        </p:spPr>
      </p:pic>
    </p:spTree>
    <p:extLst>
      <p:ext uri="{BB962C8B-B14F-4D97-AF65-F5344CB8AC3E}">
        <p14:creationId xmlns:p14="http://schemas.microsoft.com/office/powerpoint/2010/main" val="3230365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2" name="Google Shape;263;p4">
            <a:extLst>
              <a:ext uri="{FF2B5EF4-FFF2-40B4-BE49-F238E27FC236}">
                <a16:creationId xmlns:a16="http://schemas.microsoft.com/office/drawing/2014/main" id="{A0329834-2E75-3734-349D-D7A7DA77D80D}"/>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32</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9" name="Rectangle 8">
            <a:extLst>
              <a:ext uri="{FF2B5EF4-FFF2-40B4-BE49-F238E27FC236}">
                <a16:creationId xmlns:a16="http://schemas.microsoft.com/office/drawing/2014/main" id="{80D5C4DC-6AFA-02CF-E7F7-1C8D576B1A1F}"/>
              </a:ext>
              <a:ext uri="{C183D7F6-B498-43B3-948B-1728B52AA6E4}">
                <adec:decorative xmlns:adec="http://schemas.microsoft.com/office/drawing/2017/decorative" val="1"/>
              </a:ext>
            </a:extLst>
          </p:cNvPr>
          <p:cNvSpPr/>
          <p:nvPr/>
        </p:nvSpPr>
        <p:spPr>
          <a:xfrm>
            <a:off x="8314054" y="1620982"/>
            <a:ext cx="2751513" cy="3973484"/>
          </a:xfrm>
          <a:prstGeom prst="rect">
            <a:avLst/>
          </a:prstGeom>
          <a:solidFill>
            <a:schemeClr val="bg1"/>
          </a:solidFill>
          <a:ln w="38100">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3" name="Google Shape;553;p27"/>
          <p:cNvSpPr txBox="1">
            <a:spLocks/>
          </p:cNvSpPr>
          <p:nvPr/>
        </p:nvSpPr>
        <p:spPr>
          <a:xfrm>
            <a:off x="1" y="716332"/>
            <a:ext cx="12192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a:ln>
                  <a:noFill/>
                </a:ln>
                <a:solidFill>
                  <a:srgbClr val="363636"/>
                </a:solidFill>
                <a:effectLst/>
                <a:uLnTx/>
                <a:uFillTx/>
                <a:latin typeface="Arial"/>
                <a:ea typeface="Arial"/>
                <a:cs typeface="Arial"/>
                <a:sym typeface="Arial"/>
              </a:rPr>
              <a:t>Activity</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11" name="TextBox 10">
            <a:extLst>
              <a:ext uri="{FF2B5EF4-FFF2-40B4-BE49-F238E27FC236}">
                <a16:creationId xmlns:a16="http://schemas.microsoft.com/office/drawing/2014/main" id="{022C6DC3-B1A4-E319-E2EF-EF332955CED1}"/>
              </a:ext>
              <a:ext uri="{C183D7F6-B498-43B3-948B-1728B52AA6E4}">
                <adec:decorative xmlns:adec="http://schemas.microsoft.com/office/drawing/2017/decorative" val="0"/>
              </a:ext>
            </a:extLst>
          </p:cNvPr>
          <p:cNvSpPr txBox="1"/>
          <p:nvPr/>
        </p:nvSpPr>
        <p:spPr>
          <a:xfrm>
            <a:off x="1126433" y="2335877"/>
            <a:ext cx="6882012" cy="477054"/>
          </a:xfrm>
          <a:prstGeom prst="rect">
            <a:avLst/>
          </a:prstGeom>
          <a:noFill/>
        </p:spPr>
        <p:txBody>
          <a:bodyPr wrap="none" rtlCol="0">
            <a:spAutoFit/>
          </a:bodyPr>
          <a:lstStyle/>
          <a:p>
            <a:r>
              <a:rPr lang="en-GB" sz="2400" b="0" i="0" u="none" strike="noStrike" dirty="0">
                <a:solidFill>
                  <a:srgbClr val="363636"/>
                </a:solidFill>
                <a:effectLst/>
                <a:latin typeface="+mn-lt"/>
              </a:rPr>
              <a:t>Design a mini poster by using the words below:</a:t>
            </a:r>
            <a:endParaRPr lang="en-GB" sz="2400" dirty="0">
              <a:solidFill>
                <a:srgbClr val="363636"/>
              </a:solidFill>
              <a:latin typeface="+mn-lt"/>
            </a:endParaRPr>
          </a:p>
        </p:txBody>
      </p:sp>
      <p:sp>
        <p:nvSpPr>
          <p:cNvPr id="554" name="Google Shape;554;p27">
            <a:extLst>
              <a:ext uri="{C183D7F6-B498-43B3-948B-1728B52AA6E4}">
                <adec:decorative xmlns:adec="http://schemas.microsoft.com/office/drawing/2017/decorative" val="1"/>
              </a:ext>
            </a:extLst>
          </p:cNvPr>
          <p:cNvSpPr txBox="1"/>
          <p:nvPr/>
        </p:nvSpPr>
        <p:spPr>
          <a:xfrm>
            <a:off x="8854381" y="3025833"/>
            <a:ext cx="1787236" cy="80017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300" b="0" i="0" u="none" strike="noStrike" dirty="0">
                <a:solidFill>
                  <a:srgbClr val="363636"/>
                </a:solidFill>
                <a:effectLst/>
                <a:latin typeface="Helvetica" pitchFamily="2" charset="0"/>
              </a:rPr>
              <a:t>Design a mini-poster</a:t>
            </a:r>
            <a:endParaRPr sz="2300" dirty="0">
              <a:solidFill>
                <a:srgbClr val="363636"/>
              </a:solidFill>
            </a:endParaRPr>
          </a:p>
        </p:txBody>
      </p:sp>
      <p:sp>
        <p:nvSpPr>
          <p:cNvPr id="4" name="TextBox 3">
            <a:extLst>
              <a:ext uri="{FF2B5EF4-FFF2-40B4-BE49-F238E27FC236}">
                <a16:creationId xmlns:a16="http://schemas.microsoft.com/office/drawing/2014/main" id="{A5843276-9F97-3415-5B45-07BCC949AF4D}"/>
              </a:ext>
              <a:ext uri="{C183D7F6-B498-43B3-948B-1728B52AA6E4}">
                <adec:decorative xmlns:adec="http://schemas.microsoft.com/office/drawing/2017/decorative" val="1"/>
              </a:ext>
            </a:extLst>
          </p:cNvPr>
          <p:cNvSpPr txBox="1"/>
          <p:nvPr/>
        </p:nvSpPr>
        <p:spPr>
          <a:xfrm>
            <a:off x="1126433" y="3162415"/>
            <a:ext cx="6061275" cy="1713290"/>
          </a:xfrm>
          <a:prstGeom prst="rect">
            <a:avLst/>
          </a:prstGeom>
          <a:noFill/>
        </p:spPr>
        <p:txBody>
          <a:bodyPr wrap="none" rtlCol="0">
            <a:spAutoFit/>
          </a:bodyPr>
          <a:lstStyle/>
          <a:p>
            <a:pPr algn="l">
              <a:spcAft>
                <a:spcPts val="2000"/>
              </a:spcAft>
            </a:pPr>
            <a:r>
              <a:rPr lang="en-GB" sz="2400" b="1" i="0" u="none" strike="noStrike" dirty="0">
                <a:solidFill>
                  <a:srgbClr val="363636"/>
                </a:solidFill>
                <a:effectLst/>
                <a:latin typeface="+mn-lt"/>
              </a:rPr>
              <a:t>Don’t Be Fooled by offers of quick cash.</a:t>
            </a:r>
            <a:endParaRPr lang="en-GB" sz="2400" b="0" i="0" u="none" strike="noStrike" dirty="0">
              <a:solidFill>
                <a:srgbClr val="363636"/>
              </a:solidFill>
              <a:effectLst/>
              <a:latin typeface="+mn-lt"/>
            </a:endParaRPr>
          </a:p>
          <a:p>
            <a:pPr algn="l">
              <a:spcAft>
                <a:spcPts val="2000"/>
              </a:spcAft>
            </a:pPr>
            <a:r>
              <a:rPr lang="en-GB" sz="2400" b="1" i="0" u="none" strike="noStrike" dirty="0">
                <a:solidFill>
                  <a:srgbClr val="363636"/>
                </a:solidFill>
                <a:effectLst/>
                <a:latin typeface="+mn-lt"/>
              </a:rPr>
              <a:t>It could put you and your family at risk.</a:t>
            </a:r>
            <a:endParaRPr lang="en-GB" sz="2400" b="0" i="0" u="none" strike="noStrike" dirty="0">
              <a:solidFill>
                <a:srgbClr val="363636"/>
              </a:solidFill>
              <a:effectLst/>
              <a:latin typeface="+mn-lt"/>
            </a:endParaRPr>
          </a:p>
          <a:p>
            <a:pPr algn="l">
              <a:spcAft>
                <a:spcPts val="2000"/>
              </a:spcAft>
            </a:pPr>
            <a:r>
              <a:rPr lang="en-GB" sz="2400" b="1" i="0" u="none" strike="noStrike" dirty="0">
                <a:solidFill>
                  <a:srgbClr val="363636"/>
                </a:solidFill>
                <a:effectLst/>
                <a:latin typeface="+mn-lt"/>
              </a:rPr>
              <a:t>Don’t be a Money Mule.</a:t>
            </a:r>
            <a:endParaRPr lang="en-GB" sz="2400" b="0" i="0" u="none" strike="noStrike" dirty="0">
              <a:solidFill>
                <a:srgbClr val="363636"/>
              </a:solidFill>
              <a:effectLst/>
              <a:latin typeface="+mn-l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21" name="Google Shape;263;p4">
            <a:extLst>
              <a:ext uri="{FF2B5EF4-FFF2-40B4-BE49-F238E27FC236}">
                <a16:creationId xmlns:a16="http://schemas.microsoft.com/office/drawing/2014/main" id="{36BC2C4A-75D7-CF07-23B3-2E6AF4AE2650}"/>
              </a:ext>
            </a:extLst>
          </p:cNvPr>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33</a:t>
            </a:r>
            <a:endParaRPr dirty="0"/>
          </a:p>
        </p:txBody>
      </p:sp>
      <p:sp>
        <p:nvSpPr>
          <p:cNvPr id="3" name="Google Shape;455;p26">
            <a:extLst>
              <a:ext uri="{FF2B5EF4-FFF2-40B4-BE49-F238E27FC236}">
                <a16:creationId xmlns:a16="http://schemas.microsoft.com/office/drawing/2014/main" id="{5301ED12-FA2C-74B4-255A-C0D2535ED8ED}"/>
              </a:ext>
            </a:extLst>
          </p:cNvPr>
          <p:cNvSpPr/>
          <p:nvPr/>
        </p:nvSpPr>
        <p:spPr>
          <a:xfrm>
            <a:off x="640527" y="983477"/>
            <a:ext cx="8389089" cy="1206035"/>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3000"/>
              <a:buFont typeface="Arial Black"/>
              <a:buNone/>
            </a:pPr>
            <a:r>
              <a:rPr lang="en-GB" sz="3000" b="1" i="0" u="none" strike="noStrike" cap="none" dirty="0">
                <a:solidFill>
                  <a:srgbClr val="363636"/>
                </a:solidFill>
                <a:latin typeface="Arial Black"/>
                <a:ea typeface="Arial Black"/>
                <a:cs typeface="Arial Black"/>
                <a:sym typeface="Arial Black"/>
              </a:rPr>
              <a:t>Don’t be fooled by offers of quick cash.</a:t>
            </a:r>
            <a:br>
              <a:rPr lang="en-GB" sz="3000" b="1" i="0" u="none" strike="noStrike" cap="none" dirty="0">
                <a:solidFill>
                  <a:srgbClr val="363636"/>
                </a:solidFill>
                <a:latin typeface="Arial Black"/>
                <a:ea typeface="Arial Black"/>
                <a:cs typeface="Arial Black"/>
                <a:sym typeface="Arial Black"/>
              </a:rPr>
            </a:br>
            <a:r>
              <a:rPr lang="en-GB" sz="3000" b="1" i="0" u="none" strike="noStrike" cap="none" dirty="0">
                <a:solidFill>
                  <a:srgbClr val="363636"/>
                </a:solidFill>
                <a:latin typeface="Arial Black"/>
                <a:ea typeface="Arial Black"/>
                <a:cs typeface="Arial Black"/>
                <a:sym typeface="Arial Black"/>
              </a:rPr>
              <a:t>It could put you and your family at risk.</a:t>
            </a:r>
            <a:endParaRPr dirty="0"/>
          </a:p>
        </p:txBody>
      </p:sp>
      <p:sp>
        <p:nvSpPr>
          <p:cNvPr id="4" name="Google Shape;456;p26">
            <a:extLst>
              <a:ext uri="{FF2B5EF4-FFF2-40B4-BE49-F238E27FC236}">
                <a16:creationId xmlns:a16="http://schemas.microsoft.com/office/drawing/2014/main" id="{41E12097-BF57-18BF-074E-2D3FC0039F23}"/>
              </a:ext>
            </a:extLst>
          </p:cNvPr>
          <p:cNvSpPr txBox="1"/>
          <p:nvPr/>
        </p:nvSpPr>
        <p:spPr>
          <a:xfrm>
            <a:off x="598195" y="2975014"/>
            <a:ext cx="8862434" cy="1062532"/>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rgbClr val="363636"/>
              </a:buClr>
              <a:buSzPts val="6000"/>
              <a:buFont typeface="Arial Black"/>
              <a:buNone/>
            </a:pPr>
            <a:r>
              <a:rPr lang="en-GB" sz="5300" b="1" i="0" u="none" strike="noStrike" cap="none" dirty="0">
                <a:solidFill>
                  <a:srgbClr val="363636"/>
                </a:solidFill>
                <a:latin typeface="Arial Black"/>
                <a:ea typeface="Arial Black"/>
                <a:cs typeface="Arial Black"/>
                <a:sym typeface="Arial Black"/>
              </a:rPr>
              <a:t>Don’t be a Money Mule</a:t>
            </a:r>
            <a:endParaRPr sz="5300" dirty="0"/>
          </a:p>
        </p:txBody>
      </p:sp>
      <p:sp>
        <p:nvSpPr>
          <p:cNvPr id="2" name="Google Shape;454;p26">
            <a:extLst>
              <a:ext uri="{FF2B5EF4-FFF2-40B4-BE49-F238E27FC236}">
                <a16:creationId xmlns:a16="http://schemas.microsoft.com/office/drawing/2014/main" id="{4E589058-4220-AF9A-C11F-8932CA491760}"/>
              </a:ext>
            </a:extLst>
          </p:cNvPr>
          <p:cNvSpPr txBox="1"/>
          <p:nvPr/>
        </p:nvSpPr>
        <p:spPr>
          <a:xfrm>
            <a:off x="657461" y="4531768"/>
            <a:ext cx="8862435" cy="939814"/>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To find out more information visit </a:t>
            </a:r>
            <a:r>
              <a:rPr lang="en-GB" sz="1700" b="1" dirty="0">
                <a:solidFill>
                  <a:srgbClr val="363636"/>
                </a:solidFill>
                <a:latin typeface="Arial"/>
                <a:ea typeface="Arial"/>
                <a:cs typeface="Arial"/>
                <a:sym typeface="Arial"/>
              </a:rPr>
              <a:t>dontbefooled.org.uk</a:t>
            </a:r>
            <a:r>
              <a:rPr lang="en-GB" sz="1700" dirty="0">
                <a:solidFill>
                  <a:srgbClr val="363636"/>
                </a:solidFill>
                <a:latin typeface="Arial"/>
                <a:ea typeface="Arial"/>
                <a:cs typeface="Arial"/>
                <a:sym typeface="Arial"/>
              </a:rPr>
              <a:t>. </a:t>
            </a:r>
          </a:p>
          <a:p>
            <a:pPr marL="0" marR="0" lvl="0" indent="0" rtl="0">
              <a:lnSpc>
                <a:spcPct val="100000"/>
              </a:lnSpc>
              <a:spcBef>
                <a:spcPts val="0"/>
              </a:spcBef>
              <a:spcAft>
                <a:spcPts val="0"/>
              </a:spcAft>
              <a:buClr>
                <a:srgbClr val="363636"/>
              </a:buClr>
              <a:buSzPts val="1700"/>
              <a:buFont typeface="Arial"/>
              <a:buNone/>
            </a:pPr>
            <a:endParaRPr lang="en-GB" sz="1700" dirty="0">
              <a:solidFill>
                <a:srgbClr val="363636"/>
              </a:solidFill>
            </a:endParaRPr>
          </a:p>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If you are worried that someone has approached you offering quick and easy money, speak to a teacher or you can call </a:t>
            </a:r>
            <a:r>
              <a:rPr lang="en-GB" sz="1700" b="1" dirty="0">
                <a:solidFill>
                  <a:srgbClr val="363636"/>
                </a:solidFill>
                <a:latin typeface="Arial"/>
                <a:ea typeface="Arial"/>
                <a:cs typeface="Arial"/>
                <a:sym typeface="Arial"/>
              </a:rPr>
              <a:t>Crimestoppers</a:t>
            </a:r>
            <a:r>
              <a:rPr lang="en-GB" sz="1700" dirty="0">
                <a:solidFill>
                  <a:srgbClr val="363636"/>
                </a:solidFill>
                <a:latin typeface="Arial"/>
                <a:ea typeface="Arial"/>
                <a:cs typeface="Arial"/>
                <a:sym typeface="Arial"/>
              </a:rPr>
              <a:t> anonymously on </a:t>
            </a:r>
            <a:r>
              <a:rPr lang="en-GB" sz="1700" b="1" dirty="0">
                <a:solidFill>
                  <a:srgbClr val="363636"/>
                </a:solidFill>
                <a:latin typeface="Arial"/>
                <a:ea typeface="Arial"/>
                <a:cs typeface="Arial"/>
                <a:sym typeface="Arial"/>
              </a:rPr>
              <a:t>0800 555111</a:t>
            </a:r>
            <a:r>
              <a:rPr lang="en-GB" sz="1700" dirty="0">
                <a:solidFill>
                  <a:srgbClr val="363636"/>
                </a:solidFill>
                <a:latin typeface="Arial"/>
                <a:ea typeface="Arial"/>
                <a:cs typeface="Arial"/>
                <a:sym typeface="Arial"/>
              </a:rPr>
              <a:t>.</a:t>
            </a:r>
            <a:endParaRPr dirty="0"/>
          </a:p>
        </p:txBody>
      </p:sp>
      <p:pic>
        <p:nvPicPr>
          <p:cNvPr id="5" name="Google Shape;458;p26">
            <a:extLst>
              <a:ext uri="{FF2B5EF4-FFF2-40B4-BE49-F238E27FC236}">
                <a16:creationId xmlns:a16="http://schemas.microsoft.com/office/drawing/2014/main" id="{22FF99B2-36D9-4357-CD23-A6D1DA6F39B7}"/>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05781" y="6302863"/>
            <a:ext cx="3066437" cy="368613"/>
          </a:xfrm>
          <a:prstGeom prst="rect">
            <a:avLst/>
          </a:prstGeom>
          <a:noFill/>
          <a:ln>
            <a:noFill/>
          </a:ln>
        </p:spPr>
      </p:pic>
      <p:pic>
        <p:nvPicPr>
          <p:cNvPr id="6" name="Google Shape;459;p26">
            <a:extLst>
              <a:ext uri="{FF2B5EF4-FFF2-40B4-BE49-F238E27FC236}">
                <a16:creationId xmlns:a16="http://schemas.microsoft.com/office/drawing/2014/main" id="{207755FC-DA5E-0C8C-2B12-7486D4D3B9FE}"/>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9056972" y="6269145"/>
            <a:ext cx="1536883" cy="373628"/>
          </a:xfrm>
          <a:prstGeom prst="rect">
            <a:avLst/>
          </a:prstGeom>
          <a:noFill/>
          <a:ln>
            <a:noFill/>
          </a:ln>
        </p:spPr>
      </p:pic>
      <p:pic>
        <p:nvPicPr>
          <p:cNvPr id="7" name="Google Shape;460;p26">
            <a:extLst>
              <a:ext uri="{FF2B5EF4-FFF2-40B4-BE49-F238E27FC236}">
                <a16:creationId xmlns:a16="http://schemas.microsoft.com/office/drawing/2014/main" id="{B6C1BB86-ED6C-5501-5CC3-323D62CE6B7A}"/>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10983433" y="6190975"/>
            <a:ext cx="749491" cy="492076"/>
          </a:xfrm>
          <a:prstGeom prst="rect">
            <a:avLst/>
          </a:prstGeom>
          <a:noFill/>
          <a:ln>
            <a:noFill/>
          </a:ln>
        </p:spPr>
      </p:pic>
      <p:grpSp>
        <p:nvGrpSpPr>
          <p:cNvPr id="8" name="Group 7">
            <a:extLst>
              <a:ext uri="{FF2B5EF4-FFF2-40B4-BE49-F238E27FC236}">
                <a16:creationId xmlns:a16="http://schemas.microsoft.com/office/drawing/2014/main" id="{93956D5B-B95A-3962-A5B0-D3880F6ADA41}"/>
              </a:ext>
              <a:ext uri="{C183D7F6-B498-43B3-948B-1728B52AA6E4}">
                <adec:decorative xmlns:adec="http://schemas.microsoft.com/office/drawing/2017/decorative" val="1"/>
              </a:ext>
            </a:extLst>
          </p:cNvPr>
          <p:cNvGrpSpPr/>
          <p:nvPr/>
        </p:nvGrpSpPr>
        <p:grpSpPr>
          <a:xfrm>
            <a:off x="9704278" y="674908"/>
            <a:ext cx="1615655" cy="1615655"/>
            <a:chOff x="6747933" y="355600"/>
            <a:chExt cx="2028646" cy="2028646"/>
          </a:xfrm>
        </p:grpSpPr>
        <p:sp>
          <p:nvSpPr>
            <p:cNvPr id="9" name="Oval 8">
              <a:extLst>
                <a:ext uri="{FF2B5EF4-FFF2-40B4-BE49-F238E27FC236}">
                  <a16:creationId xmlns:a16="http://schemas.microsoft.com/office/drawing/2014/main" id="{BF205A9B-A119-02DF-E738-CEACB5EC0944}"/>
                </a:ext>
              </a:extLst>
            </p:cNvPr>
            <p:cNvSpPr/>
            <p:nvPr/>
          </p:nvSpPr>
          <p:spPr>
            <a:xfrm>
              <a:off x="6747933" y="355600"/>
              <a:ext cx="2028646" cy="202864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cartoon of a person holding a money&#10;&#10;Description automatically generated">
              <a:extLst>
                <a:ext uri="{FF2B5EF4-FFF2-40B4-BE49-F238E27FC236}">
                  <a16:creationId xmlns:a16="http://schemas.microsoft.com/office/drawing/2014/main" id="{2EFAE0B0-8888-6B8B-EE19-D88769849DCF}"/>
                </a:ext>
              </a:extLst>
            </p:cNvPr>
            <p:cNvPicPr>
              <a:picLocks noChangeAspect="1"/>
            </p:cNvPicPr>
            <p:nvPr/>
          </p:nvPicPr>
          <p:blipFill>
            <a:blip r:embed="rId6"/>
            <a:stretch>
              <a:fillRect/>
            </a:stretch>
          </p:blipFill>
          <p:spPr>
            <a:xfrm>
              <a:off x="7117936" y="745139"/>
              <a:ext cx="1306397" cy="1293792"/>
            </a:xfrm>
            <a:prstGeom prst="rect">
              <a:avLst/>
            </a:prstGeom>
          </p:spPr>
        </p:pic>
      </p:grpSp>
      <p:grpSp>
        <p:nvGrpSpPr>
          <p:cNvPr id="14" name="Group 13">
            <a:extLst>
              <a:ext uri="{FF2B5EF4-FFF2-40B4-BE49-F238E27FC236}">
                <a16:creationId xmlns:a16="http://schemas.microsoft.com/office/drawing/2014/main" id="{83BB3C37-0A52-5C21-3A46-079D8275438A}"/>
              </a:ext>
              <a:ext uri="{C183D7F6-B498-43B3-948B-1728B52AA6E4}">
                <adec:decorative xmlns:adec="http://schemas.microsoft.com/office/drawing/2017/decorative" val="1"/>
              </a:ext>
            </a:extLst>
          </p:cNvPr>
          <p:cNvGrpSpPr/>
          <p:nvPr/>
        </p:nvGrpSpPr>
        <p:grpSpPr>
          <a:xfrm>
            <a:off x="9440512" y="4468925"/>
            <a:ext cx="2179607" cy="1022122"/>
            <a:chOff x="9354932" y="4507616"/>
            <a:chExt cx="2528187" cy="1185588"/>
          </a:xfrm>
        </p:grpSpPr>
        <p:grpSp>
          <p:nvGrpSpPr>
            <p:cNvPr id="15" name="Group 14">
              <a:extLst>
                <a:ext uri="{FF2B5EF4-FFF2-40B4-BE49-F238E27FC236}">
                  <a16:creationId xmlns:a16="http://schemas.microsoft.com/office/drawing/2014/main" id="{6A6B7108-A315-CCB9-E9F8-21309EFE9565}"/>
                </a:ext>
              </a:extLst>
            </p:cNvPr>
            <p:cNvGrpSpPr/>
            <p:nvPr/>
          </p:nvGrpSpPr>
          <p:grpSpPr>
            <a:xfrm>
              <a:off x="10697531" y="4507616"/>
              <a:ext cx="1185588" cy="1185588"/>
              <a:chOff x="11124066" y="4507616"/>
              <a:chExt cx="1185588" cy="1185588"/>
            </a:xfrm>
          </p:grpSpPr>
          <p:sp>
            <p:nvSpPr>
              <p:cNvPr id="19" name="Oval 18">
                <a:extLst>
                  <a:ext uri="{FF2B5EF4-FFF2-40B4-BE49-F238E27FC236}">
                    <a16:creationId xmlns:a16="http://schemas.microsoft.com/office/drawing/2014/main" id="{780E6CDA-2C76-6EC6-0122-1759969F6ADD}"/>
                  </a:ext>
                </a:extLst>
              </p:cNvPr>
              <p:cNvSpPr/>
              <p:nvPr/>
            </p:nvSpPr>
            <p:spPr>
              <a:xfrm>
                <a:off x="11124066"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9" descr="A green phone receiver on a black background&#10;&#10;Description automatically generated">
                <a:extLst>
                  <a:ext uri="{FF2B5EF4-FFF2-40B4-BE49-F238E27FC236}">
                    <a16:creationId xmlns:a16="http://schemas.microsoft.com/office/drawing/2014/main" id="{994EB55C-4AEE-FD31-0C86-BCB2608660E9}"/>
                  </a:ext>
                </a:extLst>
              </p:cNvPr>
              <p:cNvPicPr>
                <a:picLocks noChangeAspect="1"/>
              </p:cNvPicPr>
              <p:nvPr/>
            </p:nvPicPr>
            <p:blipFill>
              <a:blip r:embed="rId7"/>
              <a:stretch>
                <a:fillRect/>
              </a:stretch>
            </p:blipFill>
            <p:spPr>
              <a:xfrm>
                <a:off x="11305895" y="4748017"/>
                <a:ext cx="792951" cy="788953"/>
              </a:xfrm>
              <a:prstGeom prst="rect">
                <a:avLst/>
              </a:prstGeom>
            </p:spPr>
          </p:pic>
        </p:grpSp>
        <p:grpSp>
          <p:nvGrpSpPr>
            <p:cNvPr id="16" name="Group 15">
              <a:extLst>
                <a:ext uri="{FF2B5EF4-FFF2-40B4-BE49-F238E27FC236}">
                  <a16:creationId xmlns:a16="http://schemas.microsoft.com/office/drawing/2014/main" id="{49C9BD08-A315-CEB4-66BD-96CD42DA69E0}"/>
                </a:ext>
              </a:extLst>
            </p:cNvPr>
            <p:cNvGrpSpPr/>
            <p:nvPr/>
          </p:nvGrpSpPr>
          <p:grpSpPr>
            <a:xfrm>
              <a:off x="9354932" y="4507616"/>
              <a:ext cx="1185588" cy="1185588"/>
              <a:chOff x="8614330" y="4507616"/>
              <a:chExt cx="1185588" cy="1185588"/>
            </a:xfrm>
          </p:grpSpPr>
          <p:sp>
            <p:nvSpPr>
              <p:cNvPr id="17" name="Oval 16">
                <a:extLst>
                  <a:ext uri="{FF2B5EF4-FFF2-40B4-BE49-F238E27FC236}">
                    <a16:creationId xmlns:a16="http://schemas.microsoft.com/office/drawing/2014/main" id="{4D2A7C9D-ED46-C04E-9108-7F2AF78A2E58}"/>
                  </a:ext>
                </a:extLst>
              </p:cNvPr>
              <p:cNvSpPr/>
              <p:nvPr/>
            </p:nvSpPr>
            <p:spPr>
              <a:xfrm>
                <a:off x="8614330"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descr="A computer monitor with a symbol on it&#10;&#10;Description automatically generated">
                <a:extLst>
                  <a:ext uri="{FF2B5EF4-FFF2-40B4-BE49-F238E27FC236}">
                    <a16:creationId xmlns:a16="http://schemas.microsoft.com/office/drawing/2014/main" id="{E3F9B7A9-3CAC-C718-6ED0-1110F33B107F}"/>
                  </a:ext>
                </a:extLst>
              </p:cNvPr>
              <p:cNvPicPr>
                <a:picLocks noChangeAspect="1"/>
              </p:cNvPicPr>
              <p:nvPr/>
            </p:nvPicPr>
            <p:blipFill>
              <a:blip r:embed="rId8"/>
              <a:stretch>
                <a:fillRect/>
              </a:stretch>
            </p:blipFill>
            <p:spPr>
              <a:xfrm>
                <a:off x="8767176" y="4708366"/>
                <a:ext cx="879896" cy="868253"/>
              </a:xfrm>
              <a:prstGeom prst="rect">
                <a:avLst/>
              </a:prstGeom>
            </p:spPr>
          </p:pic>
        </p:grpSp>
      </p:grpSp>
      <p:grpSp>
        <p:nvGrpSpPr>
          <p:cNvPr id="30" name="Group 29">
            <a:extLst>
              <a:ext uri="{FF2B5EF4-FFF2-40B4-BE49-F238E27FC236}">
                <a16:creationId xmlns:a16="http://schemas.microsoft.com/office/drawing/2014/main" id="{D9AF4AF0-08CB-06BD-48B2-6A69E48F5055}"/>
              </a:ext>
              <a:ext uri="{C183D7F6-B498-43B3-948B-1728B52AA6E4}">
                <adec:decorative xmlns:adec="http://schemas.microsoft.com/office/drawing/2017/decorative" val="1"/>
              </a:ext>
            </a:extLst>
          </p:cNvPr>
          <p:cNvGrpSpPr/>
          <p:nvPr/>
        </p:nvGrpSpPr>
        <p:grpSpPr>
          <a:xfrm>
            <a:off x="9473014" y="2667235"/>
            <a:ext cx="2078182" cy="1367337"/>
            <a:chOff x="1316182" y="1655618"/>
            <a:chExt cx="2078182" cy="1367337"/>
          </a:xfrm>
        </p:grpSpPr>
        <p:sp>
          <p:nvSpPr>
            <p:cNvPr id="23" name="Oval 22">
              <a:extLst>
                <a:ext uri="{FF2B5EF4-FFF2-40B4-BE49-F238E27FC236}">
                  <a16:creationId xmlns:a16="http://schemas.microsoft.com/office/drawing/2014/main" id="{8AB4D662-7CD8-9525-13DB-A36EB3016A73}"/>
                </a:ext>
              </a:extLst>
            </p:cNvPr>
            <p:cNvSpPr/>
            <p:nvPr/>
          </p:nvSpPr>
          <p:spPr>
            <a:xfrm>
              <a:off x="1316182" y="1655618"/>
              <a:ext cx="2078182" cy="136733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23">
              <a:extLst>
                <a:ext uri="{FF2B5EF4-FFF2-40B4-BE49-F238E27FC236}">
                  <a16:creationId xmlns:a16="http://schemas.microsoft.com/office/drawing/2014/main" id="{7276BBD6-CDFC-E5F1-34BD-14F288984208}"/>
                </a:ext>
              </a:extLst>
            </p:cNvPr>
            <p:cNvGrpSpPr/>
            <p:nvPr/>
          </p:nvGrpSpPr>
          <p:grpSpPr>
            <a:xfrm>
              <a:off x="1434339" y="2032405"/>
              <a:ext cx="1831735" cy="613761"/>
              <a:chOff x="924459" y="-1244571"/>
              <a:chExt cx="2672929" cy="895621"/>
            </a:xfrm>
          </p:grpSpPr>
          <p:pic>
            <p:nvPicPr>
              <p:cNvPr id="25" name="Picture 24" descr="A stack of money and coins&#10;&#10;Description automatically generated">
                <a:extLst>
                  <a:ext uri="{FF2B5EF4-FFF2-40B4-BE49-F238E27FC236}">
                    <a16:creationId xmlns:a16="http://schemas.microsoft.com/office/drawing/2014/main" id="{E5B70AF0-42BE-8979-ED22-BED46298D2A8}"/>
                  </a:ext>
                </a:extLst>
              </p:cNvPr>
              <p:cNvPicPr>
                <a:picLocks noChangeAspect="1"/>
              </p:cNvPicPr>
              <p:nvPr/>
            </p:nvPicPr>
            <p:blipFill>
              <a:blip r:embed="rId9"/>
              <a:stretch>
                <a:fillRect/>
              </a:stretch>
            </p:blipFill>
            <p:spPr>
              <a:xfrm>
                <a:off x="1989330" y="-1184198"/>
                <a:ext cx="852203" cy="774877"/>
              </a:xfrm>
              <a:prstGeom prst="rect">
                <a:avLst/>
              </a:prstGeom>
            </p:spPr>
          </p:pic>
          <p:pic>
            <p:nvPicPr>
              <p:cNvPr id="26" name="Picture 25" descr="A person carrying a money&#10;&#10;Description automatically generated">
                <a:extLst>
                  <a:ext uri="{FF2B5EF4-FFF2-40B4-BE49-F238E27FC236}">
                    <a16:creationId xmlns:a16="http://schemas.microsoft.com/office/drawing/2014/main" id="{4A023A85-3101-9CEF-9ADD-1E40417064CC}"/>
                  </a:ext>
                </a:extLst>
              </p:cNvPr>
              <p:cNvPicPr>
                <a:picLocks noChangeAspect="1"/>
              </p:cNvPicPr>
              <p:nvPr/>
            </p:nvPicPr>
            <p:blipFill>
              <a:blip r:embed="rId10"/>
              <a:stretch>
                <a:fillRect/>
              </a:stretch>
            </p:blipFill>
            <p:spPr>
              <a:xfrm>
                <a:off x="3019113" y="-1244571"/>
                <a:ext cx="578275" cy="895621"/>
              </a:xfrm>
              <a:prstGeom prst="rect">
                <a:avLst/>
              </a:prstGeom>
            </p:spPr>
          </p:pic>
          <p:pic>
            <p:nvPicPr>
              <p:cNvPr id="27" name="Picture 26" descr="A stack of money and coins&#10;&#10;Description automatically generated">
                <a:extLst>
                  <a:ext uri="{FF2B5EF4-FFF2-40B4-BE49-F238E27FC236}">
                    <a16:creationId xmlns:a16="http://schemas.microsoft.com/office/drawing/2014/main" id="{DEF04ADE-056A-1285-B52A-B6E453881C5C}"/>
                  </a:ext>
                </a:extLst>
              </p:cNvPr>
              <p:cNvPicPr>
                <a:picLocks noChangeAspect="1"/>
              </p:cNvPicPr>
              <p:nvPr/>
            </p:nvPicPr>
            <p:blipFill>
              <a:blip r:embed="rId9"/>
              <a:stretch>
                <a:fillRect/>
              </a:stretch>
            </p:blipFill>
            <p:spPr>
              <a:xfrm>
                <a:off x="924459" y="-1184198"/>
                <a:ext cx="852203" cy="774877"/>
              </a:xfrm>
              <a:prstGeom prst="rect">
                <a:avLst/>
              </a:prstGeom>
            </p:spPr>
          </p:pic>
          <p:sp>
            <p:nvSpPr>
              <p:cNvPr id="28" name="Right Arrow 27">
                <a:extLst>
                  <a:ext uri="{FF2B5EF4-FFF2-40B4-BE49-F238E27FC236}">
                    <a16:creationId xmlns:a16="http://schemas.microsoft.com/office/drawing/2014/main" id="{FD59C17A-19C0-2BD1-CDE1-DE89A5B0EB5F}"/>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ight Arrow 28">
                <a:extLst>
                  <a:ext uri="{FF2B5EF4-FFF2-40B4-BE49-F238E27FC236}">
                    <a16:creationId xmlns:a16="http://schemas.microsoft.com/office/drawing/2014/main" id="{1EE12FF2-4D45-C543-E349-E2814F702DBC}"/>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11" name="Google Shape;263;p4">
            <a:extLst>
              <a:ext uri="{FF2B5EF4-FFF2-40B4-BE49-F238E27FC236}">
                <a16:creationId xmlns:a16="http://schemas.microsoft.com/office/drawing/2014/main" id="{2CCF59AC-9E1C-8566-FF9B-BB0A150A28C6}"/>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34</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604" name="Google Shape;604;p32"/>
          <p:cNvSpPr txBox="1">
            <a:spLocks/>
          </p:cNvSpPr>
          <p:nvPr/>
        </p:nvSpPr>
        <p:spPr>
          <a:xfrm>
            <a:off x="0" y="717910"/>
            <a:ext cx="12192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a:ln>
                  <a:noFill/>
                </a:ln>
                <a:solidFill>
                  <a:srgbClr val="363636"/>
                </a:solidFill>
                <a:effectLst/>
                <a:uLnTx/>
                <a:uFillTx/>
                <a:latin typeface="Arial"/>
                <a:ea typeface="Arial"/>
                <a:cs typeface="Arial"/>
                <a:sym typeface="Arial"/>
              </a:rPr>
              <a:t>Activity</a:t>
            </a:r>
            <a:endParaRPr kumimoji="0" lang="en-GB" sz="3000" b="0" i="0" u="none" strike="noStrike" kern="0" cap="none" spc="0" normalizeH="0" baseline="0" noProof="0" dirty="0">
              <a:ln>
                <a:noFill/>
              </a:ln>
              <a:solidFill>
                <a:srgbClr val="363636"/>
              </a:solidFill>
              <a:effectLst/>
              <a:uLnTx/>
              <a:uFillTx/>
              <a:latin typeface="Arial"/>
              <a:ea typeface="Arial"/>
              <a:cs typeface="Arial"/>
              <a:sym typeface="Arial"/>
            </a:endParaRPr>
          </a:p>
        </p:txBody>
      </p:sp>
      <p:sp>
        <p:nvSpPr>
          <p:cNvPr id="605" name="Google Shape;605;p32"/>
          <p:cNvSpPr txBox="1"/>
          <p:nvPr/>
        </p:nvSpPr>
        <p:spPr>
          <a:xfrm>
            <a:off x="1364063" y="1439735"/>
            <a:ext cx="9385002" cy="446625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100" dirty="0">
                <a:solidFill>
                  <a:srgbClr val="363636"/>
                </a:solidFill>
                <a:latin typeface="Arial"/>
                <a:ea typeface="Arial"/>
                <a:cs typeface="Arial"/>
                <a:sym typeface="Arial"/>
              </a:rPr>
              <a:t>Create a slogan, short poem or short rap to raise awareness on the dangers of being a money mule. Remember, less is often more.</a:t>
            </a:r>
            <a:endParaRPr dirty="0"/>
          </a:p>
          <a:p>
            <a:pPr marL="0" marR="0" lvl="0" indent="0" algn="l" rtl="0">
              <a:spcBef>
                <a:spcPts val="2000"/>
              </a:spcBef>
              <a:spcAft>
                <a:spcPts val="0"/>
              </a:spcAft>
              <a:buNone/>
            </a:pPr>
            <a:r>
              <a:rPr lang="en-GB" sz="2100" dirty="0">
                <a:solidFill>
                  <a:srgbClr val="363636"/>
                </a:solidFill>
                <a:latin typeface="Arial"/>
                <a:ea typeface="Arial"/>
                <a:cs typeface="Arial"/>
                <a:sym typeface="Arial"/>
              </a:rPr>
              <a:t>As an example of powerful, emotive writing, here are the last lines of Amanda </a:t>
            </a:r>
            <a:r>
              <a:rPr lang="en-GB" sz="2100" dirty="0" err="1">
                <a:solidFill>
                  <a:srgbClr val="363636"/>
                </a:solidFill>
                <a:latin typeface="Arial"/>
                <a:ea typeface="Arial"/>
                <a:cs typeface="Arial"/>
                <a:sym typeface="Arial"/>
              </a:rPr>
              <a:t>Goreman’s</a:t>
            </a:r>
            <a:r>
              <a:rPr lang="en-GB" sz="2100" dirty="0">
                <a:solidFill>
                  <a:srgbClr val="363636"/>
                </a:solidFill>
                <a:latin typeface="Arial"/>
                <a:ea typeface="Arial"/>
                <a:cs typeface="Arial"/>
                <a:sym typeface="Arial"/>
              </a:rPr>
              <a:t> poem during Joe Biden’s inauguration:</a:t>
            </a:r>
            <a:endParaRPr dirty="0"/>
          </a:p>
          <a:p>
            <a:pPr marL="0" marR="0" lvl="0" indent="0" algn="l" rtl="0">
              <a:spcBef>
                <a:spcPts val="2000"/>
              </a:spcBef>
              <a:spcAft>
                <a:spcPts val="0"/>
              </a:spcAft>
              <a:buNone/>
            </a:pPr>
            <a:r>
              <a:rPr lang="en-GB" sz="2100" b="1" dirty="0">
                <a:solidFill>
                  <a:srgbClr val="363636"/>
                </a:solidFill>
                <a:latin typeface="Arial"/>
                <a:ea typeface="Arial"/>
                <a:cs typeface="Arial"/>
                <a:sym typeface="Arial"/>
              </a:rPr>
              <a:t>“For there is always LIGHT,</a:t>
            </a:r>
            <a:endParaRPr dirty="0"/>
          </a:p>
          <a:p>
            <a:pPr marL="0" marR="0" lvl="0" indent="0" algn="l" rtl="0">
              <a:spcBef>
                <a:spcPts val="2000"/>
              </a:spcBef>
              <a:spcAft>
                <a:spcPts val="0"/>
              </a:spcAft>
              <a:buNone/>
            </a:pPr>
            <a:r>
              <a:rPr lang="en-GB" sz="2100" b="1" dirty="0">
                <a:solidFill>
                  <a:srgbClr val="363636"/>
                </a:solidFill>
                <a:latin typeface="Arial"/>
                <a:ea typeface="Arial"/>
                <a:cs typeface="Arial"/>
                <a:sym typeface="Arial"/>
              </a:rPr>
              <a:t>if only we’re brave enough to SEE IT.</a:t>
            </a:r>
            <a:endParaRPr dirty="0"/>
          </a:p>
          <a:p>
            <a:pPr marL="0" marR="0" lvl="0" indent="0" algn="l" rtl="0">
              <a:spcBef>
                <a:spcPts val="2000"/>
              </a:spcBef>
              <a:spcAft>
                <a:spcPts val="0"/>
              </a:spcAft>
              <a:buNone/>
            </a:pPr>
            <a:r>
              <a:rPr lang="en-GB" sz="2100" dirty="0">
                <a:solidFill>
                  <a:srgbClr val="363636"/>
                </a:solidFill>
              </a:rPr>
              <a:t>I</a:t>
            </a:r>
            <a:r>
              <a:rPr lang="en-GB" sz="2100" dirty="0">
                <a:solidFill>
                  <a:srgbClr val="363636"/>
                </a:solidFill>
                <a:latin typeface="Arial"/>
                <a:ea typeface="Arial"/>
                <a:cs typeface="Arial"/>
                <a:sym typeface="Arial"/>
              </a:rPr>
              <a:t>f only we’re brave enough </a:t>
            </a:r>
            <a:r>
              <a:rPr lang="en-GB" sz="2100" b="1" dirty="0">
                <a:solidFill>
                  <a:srgbClr val="363636"/>
                </a:solidFill>
                <a:latin typeface="Arial"/>
                <a:ea typeface="Arial"/>
                <a:cs typeface="Arial"/>
                <a:sym typeface="Arial"/>
              </a:rPr>
              <a:t>to BE IT</a:t>
            </a:r>
            <a:r>
              <a:rPr lang="en-GB" sz="2100" b="1" dirty="0">
                <a:solidFill>
                  <a:srgbClr val="363636"/>
                </a:solidFill>
              </a:rPr>
              <a:t>.</a:t>
            </a:r>
            <a:r>
              <a:rPr lang="en-GB" sz="2100" b="1" dirty="0">
                <a:solidFill>
                  <a:srgbClr val="363636"/>
                </a:solidFill>
                <a:latin typeface="Arial"/>
                <a:ea typeface="Arial"/>
                <a:cs typeface="Arial"/>
                <a:sym typeface="Arial"/>
              </a:rPr>
              <a:t>”</a:t>
            </a:r>
            <a:endParaRPr dirty="0"/>
          </a:p>
          <a:p>
            <a:pPr marL="0" marR="0" lvl="0" indent="0" algn="l" rtl="0">
              <a:spcBef>
                <a:spcPts val="2000"/>
              </a:spcBef>
              <a:spcAft>
                <a:spcPts val="0"/>
              </a:spcAft>
              <a:buNone/>
            </a:pPr>
            <a:r>
              <a:rPr lang="en-GB" sz="2100" dirty="0">
                <a:solidFill>
                  <a:srgbClr val="363636"/>
                </a:solidFill>
                <a:latin typeface="Arial"/>
                <a:ea typeface="Arial"/>
                <a:cs typeface="Arial"/>
                <a:sym typeface="Arial"/>
              </a:rPr>
              <a:t>As an extension, you could use your</a:t>
            </a:r>
            <a:br>
              <a:rPr lang="en-GB" sz="2100" dirty="0">
                <a:solidFill>
                  <a:srgbClr val="363636"/>
                </a:solidFill>
                <a:latin typeface="Arial"/>
                <a:ea typeface="Arial"/>
                <a:cs typeface="Arial"/>
                <a:sym typeface="Arial"/>
              </a:rPr>
            </a:br>
            <a:r>
              <a:rPr lang="en-GB" sz="2100" dirty="0">
                <a:solidFill>
                  <a:srgbClr val="363636"/>
                </a:solidFill>
                <a:latin typeface="Arial"/>
                <a:ea typeface="Arial"/>
                <a:cs typeface="Arial"/>
                <a:sym typeface="Arial"/>
              </a:rPr>
              <a:t>slogan, short poem or short rap to create</a:t>
            </a:r>
            <a:br>
              <a:rPr lang="en-GB" sz="2100" dirty="0">
                <a:solidFill>
                  <a:srgbClr val="363636"/>
                </a:solidFill>
                <a:latin typeface="Arial"/>
                <a:ea typeface="Arial"/>
                <a:cs typeface="Arial"/>
                <a:sym typeface="Arial"/>
              </a:rPr>
            </a:br>
            <a:r>
              <a:rPr lang="en-GB" sz="2100" dirty="0">
                <a:solidFill>
                  <a:srgbClr val="363636"/>
                </a:solidFill>
                <a:latin typeface="Arial"/>
                <a:ea typeface="Arial"/>
                <a:cs typeface="Arial"/>
                <a:sym typeface="Arial"/>
              </a:rPr>
              <a:t>a T-shirt design or poster.</a:t>
            </a:r>
            <a:endParaRPr dirty="0"/>
          </a:p>
        </p:txBody>
      </p:sp>
      <p:sp>
        <p:nvSpPr>
          <p:cNvPr id="6" name="Rectangle 5">
            <a:extLst>
              <a:ext uri="{FF2B5EF4-FFF2-40B4-BE49-F238E27FC236}">
                <a16:creationId xmlns:a16="http://schemas.microsoft.com/office/drawing/2014/main" id="{30E40F8D-442F-3318-F398-3E9B61725190}"/>
              </a:ext>
              <a:ext uri="{C183D7F6-B498-43B3-948B-1728B52AA6E4}">
                <adec:decorative xmlns:adec="http://schemas.microsoft.com/office/drawing/2017/decorative" val="1"/>
              </a:ext>
            </a:extLst>
          </p:cNvPr>
          <p:cNvSpPr/>
          <p:nvPr/>
        </p:nvSpPr>
        <p:spPr>
          <a:xfrm>
            <a:off x="9408514" y="3749382"/>
            <a:ext cx="1324303" cy="1830842"/>
          </a:xfrm>
          <a:prstGeom prst="rect">
            <a:avLst/>
          </a:prstGeom>
          <a:noFill/>
          <a:ln w="38100">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952C8D5-B683-716B-3527-7A565AA7B20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705909" y="3672864"/>
            <a:ext cx="2136802" cy="1983878"/>
          </a:xfrm>
          <a:prstGeom prst="rect">
            <a:avLst/>
          </a:prstGeom>
        </p:spPr>
      </p:pic>
      <p:sp>
        <p:nvSpPr>
          <p:cNvPr id="9" name="TextBox 8">
            <a:extLst>
              <a:ext uri="{FF2B5EF4-FFF2-40B4-BE49-F238E27FC236}">
                <a16:creationId xmlns:a16="http://schemas.microsoft.com/office/drawing/2014/main" id="{94D4EC42-37D3-6525-C08A-188F456C1E1F}"/>
              </a:ext>
              <a:ext uri="{C183D7F6-B498-43B3-948B-1728B52AA6E4}">
                <adec:decorative xmlns:adec="http://schemas.microsoft.com/office/drawing/2017/decorative" val="1"/>
              </a:ext>
            </a:extLst>
          </p:cNvPr>
          <p:cNvSpPr txBox="1"/>
          <p:nvPr/>
        </p:nvSpPr>
        <p:spPr>
          <a:xfrm>
            <a:off x="7418283" y="4330175"/>
            <a:ext cx="760144" cy="523220"/>
          </a:xfrm>
          <a:prstGeom prst="rect">
            <a:avLst/>
          </a:prstGeom>
          <a:noFill/>
        </p:spPr>
        <p:txBody>
          <a:bodyPr wrap="none" rtlCol="0">
            <a:spAutoFit/>
          </a:bodyPr>
          <a:lstStyle/>
          <a:p>
            <a:r>
              <a:rPr lang="en-GB" sz="1400" b="1" dirty="0">
                <a:solidFill>
                  <a:srgbClr val="363636"/>
                </a:solidFill>
                <a:latin typeface="Arial"/>
                <a:ea typeface="Arial"/>
                <a:cs typeface="Arial"/>
                <a:sym typeface="Arial"/>
              </a:rPr>
              <a:t>T-shirt</a:t>
            </a:r>
            <a:br>
              <a:rPr lang="en-GB" sz="1400" b="1" dirty="0">
                <a:solidFill>
                  <a:srgbClr val="363636"/>
                </a:solidFill>
                <a:latin typeface="Arial"/>
                <a:ea typeface="Arial"/>
                <a:cs typeface="Arial"/>
                <a:sym typeface="Arial"/>
              </a:rPr>
            </a:br>
            <a:r>
              <a:rPr lang="en-GB" sz="1400" b="1" dirty="0">
                <a:solidFill>
                  <a:srgbClr val="363636"/>
                </a:solidFill>
                <a:latin typeface="Arial"/>
                <a:ea typeface="Arial"/>
                <a:cs typeface="Arial"/>
                <a:sym typeface="Arial"/>
              </a:rPr>
              <a:t>design</a:t>
            </a:r>
            <a:endParaRPr lang="en-GB" b="1" dirty="0">
              <a:solidFill>
                <a:srgbClr val="363636"/>
              </a:solidFill>
            </a:endParaRPr>
          </a:p>
        </p:txBody>
      </p:sp>
      <p:sp>
        <p:nvSpPr>
          <p:cNvPr id="10" name="TextBox 9">
            <a:extLst>
              <a:ext uri="{FF2B5EF4-FFF2-40B4-BE49-F238E27FC236}">
                <a16:creationId xmlns:a16="http://schemas.microsoft.com/office/drawing/2014/main" id="{C9685345-B757-E238-E64E-B7633EF13900}"/>
              </a:ext>
              <a:ext uri="{C183D7F6-B498-43B3-948B-1728B52AA6E4}">
                <adec:decorative xmlns:adec="http://schemas.microsoft.com/office/drawing/2017/decorative" val="1"/>
              </a:ext>
            </a:extLst>
          </p:cNvPr>
          <p:cNvSpPr txBox="1"/>
          <p:nvPr/>
        </p:nvSpPr>
        <p:spPr>
          <a:xfrm>
            <a:off x="9714638" y="4403193"/>
            <a:ext cx="760144" cy="523220"/>
          </a:xfrm>
          <a:prstGeom prst="rect">
            <a:avLst/>
          </a:prstGeom>
          <a:noFill/>
        </p:spPr>
        <p:txBody>
          <a:bodyPr wrap="none" rtlCol="0">
            <a:spAutoFit/>
          </a:bodyPr>
          <a:lstStyle/>
          <a:p>
            <a:r>
              <a:rPr lang="en-GB" sz="1400" b="1" dirty="0">
                <a:solidFill>
                  <a:srgbClr val="363636"/>
                </a:solidFill>
                <a:latin typeface="Arial"/>
                <a:ea typeface="Arial"/>
                <a:cs typeface="Arial"/>
                <a:sym typeface="Arial"/>
              </a:rPr>
              <a:t>Poster</a:t>
            </a:r>
            <a:br>
              <a:rPr lang="en-GB" sz="1400" b="1" dirty="0">
                <a:solidFill>
                  <a:srgbClr val="363636"/>
                </a:solidFill>
                <a:latin typeface="Arial"/>
                <a:ea typeface="Arial"/>
                <a:cs typeface="Arial"/>
                <a:sym typeface="Arial"/>
              </a:rPr>
            </a:br>
            <a:r>
              <a:rPr lang="en-GB" sz="1400" b="1" dirty="0">
                <a:solidFill>
                  <a:srgbClr val="363636"/>
                </a:solidFill>
                <a:latin typeface="Arial"/>
                <a:ea typeface="Arial"/>
                <a:cs typeface="Arial"/>
                <a:sym typeface="Arial"/>
              </a:rPr>
              <a:t>design</a:t>
            </a:r>
            <a:endParaRPr lang="en-GB" b="1" dirty="0">
              <a:solidFill>
                <a:srgbClr val="363636"/>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21" name="Google Shape;263;p4">
            <a:extLst>
              <a:ext uri="{FF2B5EF4-FFF2-40B4-BE49-F238E27FC236}">
                <a16:creationId xmlns:a16="http://schemas.microsoft.com/office/drawing/2014/main" id="{9EC0C4F2-2C21-B6A6-5E7E-72D521CC61D1}"/>
              </a:ext>
            </a:extLst>
          </p:cNvPr>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35</a:t>
            </a:r>
            <a:endParaRPr dirty="0"/>
          </a:p>
        </p:txBody>
      </p:sp>
      <p:sp>
        <p:nvSpPr>
          <p:cNvPr id="3" name="Google Shape;455;p26">
            <a:extLst>
              <a:ext uri="{FF2B5EF4-FFF2-40B4-BE49-F238E27FC236}">
                <a16:creationId xmlns:a16="http://schemas.microsoft.com/office/drawing/2014/main" id="{B6233616-7CC7-180A-6483-96D36CBCE64F}"/>
              </a:ext>
            </a:extLst>
          </p:cNvPr>
          <p:cNvSpPr/>
          <p:nvPr/>
        </p:nvSpPr>
        <p:spPr>
          <a:xfrm>
            <a:off x="640527" y="983477"/>
            <a:ext cx="8389089" cy="1206035"/>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3000"/>
              <a:buFont typeface="Arial Black"/>
              <a:buNone/>
            </a:pPr>
            <a:r>
              <a:rPr lang="en-GB" sz="3000" b="1" i="0" u="none" strike="noStrike" cap="none" dirty="0">
                <a:solidFill>
                  <a:srgbClr val="363636"/>
                </a:solidFill>
                <a:latin typeface="Arial Black"/>
                <a:ea typeface="Arial Black"/>
                <a:cs typeface="Arial Black"/>
                <a:sym typeface="Arial Black"/>
              </a:rPr>
              <a:t>Don’t be fooled by offers of quick cash.</a:t>
            </a:r>
            <a:br>
              <a:rPr lang="en-GB" sz="3000" b="1" i="0" u="none" strike="noStrike" cap="none" dirty="0">
                <a:solidFill>
                  <a:srgbClr val="363636"/>
                </a:solidFill>
                <a:latin typeface="Arial Black"/>
                <a:ea typeface="Arial Black"/>
                <a:cs typeface="Arial Black"/>
                <a:sym typeface="Arial Black"/>
              </a:rPr>
            </a:br>
            <a:r>
              <a:rPr lang="en-GB" sz="3000" b="1" i="0" u="none" strike="noStrike" cap="none" dirty="0">
                <a:solidFill>
                  <a:srgbClr val="363636"/>
                </a:solidFill>
                <a:latin typeface="Arial Black"/>
                <a:ea typeface="Arial Black"/>
                <a:cs typeface="Arial Black"/>
                <a:sym typeface="Arial Black"/>
              </a:rPr>
              <a:t>It could put you and your family at risk.</a:t>
            </a:r>
            <a:endParaRPr dirty="0"/>
          </a:p>
        </p:txBody>
      </p:sp>
      <p:sp>
        <p:nvSpPr>
          <p:cNvPr id="4" name="Google Shape;456;p26">
            <a:extLst>
              <a:ext uri="{FF2B5EF4-FFF2-40B4-BE49-F238E27FC236}">
                <a16:creationId xmlns:a16="http://schemas.microsoft.com/office/drawing/2014/main" id="{ED2AE5CD-D783-68FE-C2DA-A4DCA56FC253}"/>
              </a:ext>
            </a:extLst>
          </p:cNvPr>
          <p:cNvSpPr txBox="1"/>
          <p:nvPr/>
        </p:nvSpPr>
        <p:spPr>
          <a:xfrm>
            <a:off x="598195" y="2975014"/>
            <a:ext cx="8862434" cy="1062532"/>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rgbClr val="363636"/>
              </a:buClr>
              <a:buSzPts val="6000"/>
              <a:buFont typeface="Arial Black"/>
              <a:buNone/>
            </a:pPr>
            <a:r>
              <a:rPr lang="en-GB" sz="5300" b="1" i="0" u="none" strike="noStrike" cap="none" dirty="0">
                <a:solidFill>
                  <a:srgbClr val="363636"/>
                </a:solidFill>
                <a:latin typeface="Arial Black"/>
                <a:ea typeface="Arial Black"/>
                <a:cs typeface="Arial Black"/>
                <a:sym typeface="Arial Black"/>
              </a:rPr>
              <a:t>Don’t be a Money Mule</a:t>
            </a:r>
            <a:endParaRPr sz="5300" dirty="0"/>
          </a:p>
        </p:txBody>
      </p:sp>
      <p:sp>
        <p:nvSpPr>
          <p:cNvPr id="2" name="Google Shape;454;p26">
            <a:extLst>
              <a:ext uri="{FF2B5EF4-FFF2-40B4-BE49-F238E27FC236}">
                <a16:creationId xmlns:a16="http://schemas.microsoft.com/office/drawing/2014/main" id="{544F4915-58F6-213B-CE11-C9243DD41152}"/>
              </a:ext>
            </a:extLst>
          </p:cNvPr>
          <p:cNvSpPr txBox="1"/>
          <p:nvPr/>
        </p:nvSpPr>
        <p:spPr>
          <a:xfrm>
            <a:off x="657461" y="4531768"/>
            <a:ext cx="8862435" cy="939814"/>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To find out more information visit </a:t>
            </a:r>
            <a:r>
              <a:rPr lang="en-GB" sz="1700" b="1" dirty="0">
                <a:solidFill>
                  <a:srgbClr val="363636"/>
                </a:solidFill>
                <a:latin typeface="Arial"/>
                <a:ea typeface="Arial"/>
                <a:cs typeface="Arial"/>
                <a:sym typeface="Arial"/>
              </a:rPr>
              <a:t>dontbefooled.org.uk</a:t>
            </a:r>
            <a:r>
              <a:rPr lang="en-GB" sz="1700" dirty="0">
                <a:solidFill>
                  <a:srgbClr val="363636"/>
                </a:solidFill>
                <a:latin typeface="Arial"/>
                <a:ea typeface="Arial"/>
                <a:cs typeface="Arial"/>
                <a:sym typeface="Arial"/>
              </a:rPr>
              <a:t>. </a:t>
            </a:r>
          </a:p>
          <a:p>
            <a:pPr marL="0" marR="0" lvl="0" indent="0" rtl="0">
              <a:lnSpc>
                <a:spcPct val="100000"/>
              </a:lnSpc>
              <a:spcBef>
                <a:spcPts val="0"/>
              </a:spcBef>
              <a:spcAft>
                <a:spcPts val="0"/>
              </a:spcAft>
              <a:buClr>
                <a:srgbClr val="363636"/>
              </a:buClr>
              <a:buSzPts val="1700"/>
              <a:buFont typeface="Arial"/>
              <a:buNone/>
            </a:pPr>
            <a:endParaRPr lang="en-GB" sz="1700" dirty="0">
              <a:solidFill>
                <a:srgbClr val="363636"/>
              </a:solidFill>
            </a:endParaRPr>
          </a:p>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If you are worried that someone has approached you offering quick and easy money, speak to a teacher or you can call </a:t>
            </a:r>
            <a:r>
              <a:rPr lang="en-GB" sz="1700" b="1" dirty="0">
                <a:solidFill>
                  <a:srgbClr val="363636"/>
                </a:solidFill>
                <a:latin typeface="Arial"/>
                <a:ea typeface="Arial"/>
                <a:cs typeface="Arial"/>
                <a:sym typeface="Arial"/>
              </a:rPr>
              <a:t>Crimestoppers</a:t>
            </a:r>
            <a:r>
              <a:rPr lang="en-GB" sz="1700" dirty="0">
                <a:solidFill>
                  <a:srgbClr val="363636"/>
                </a:solidFill>
                <a:latin typeface="Arial"/>
                <a:ea typeface="Arial"/>
                <a:cs typeface="Arial"/>
                <a:sym typeface="Arial"/>
              </a:rPr>
              <a:t> anonymously on </a:t>
            </a:r>
            <a:r>
              <a:rPr lang="en-GB" sz="1700" b="1" dirty="0">
                <a:solidFill>
                  <a:srgbClr val="363636"/>
                </a:solidFill>
                <a:latin typeface="Arial"/>
                <a:ea typeface="Arial"/>
                <a:cs typeface="Arial"/>
                <a:sym typeface="Arial"/>
              </a:rPr>
              <a:t>0800 555111</a:t>
            </a:r>
            <a:r>
              <a:rPr lang="en-GB" sz="1700" dirty="0">
                <a:solidFill>
                  <a:srgbClr val="363636"/>
                </a:solidFill>
                <a:latin typeface="Arial"/>
                <a:ea typeface="Arial"/>
                <a:cs typeface="Arial"/>
                <a:sym typeface="Arial"/>
              </a:rPr>
              <a:t>.</a:t>
            </a:r>
            <a:endParaRPr dirty="0"/>
          </a:p>
        </p:txBody>
      </p:sp>
      <p:pic>
        <p:nvPicPr>
          <p:cNvPr id="5" name="Google Shape;458;p26">
            <a:extLst>
              <a:ext uri="{FF2B5EF4-FFF2-40B4-BE49-F238E27FC236}">
                <a16:creationId xmlns:a16="http://schemas.microsoft.com/office/drawing/2014/main" id="{38C8B4F6-A671-F93A-44E4-769552B2E247}"/>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05781" y="6302863"/>
            <a:ext cx="3066437" cy="368613"/>
          </a:xfrm>
          <a:prstGeom prst="rect">
            <a:avLst/>
          </a:prstGeom>
          <a:noFill/>
          <a:ln>
            <a:noFill/>
          </a:ln>
        </p:spPr>
      </p:pic>
      <p:pic>
        <p:nvPicPr>
          <p:cNvPr id="6" name="Google Shape;459;p26">
            <a:extLst>
              <a:ext uri="{FF2B5EF4-FFF2-40B4-BE49-F238E27FC236}">
                <a16:creationId xmlns:a16="http://schemas.microsoft.com/office/drawing/2014/main" id="{E209019E-C394-178A-56E9-86E0AF0A677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9056972" y="6269145"/>
            <a:ext cx="1536883" cy="373628"/>
          </a:xfrm>
          <a:prstGeom prst="rect">
            <a:avLst/>
          </a:prstGeom>
          <a:noFill/>
          <a:ln>
            <a:noFill/>
          </a:ln>
        </p:spPr>
      </p:pic>
      <p:pic>
        <p:nvPicPr>
          <p:cNvPr id="7" name="Google Shape;460;p26">
            <a:extLst>
              <a:ext uri="{FF2B5EF4-FFF2-40B4-BE49-F238E27FC236}">
                <a16:creationId xmlns:a16="http://schemas.microsoft.com/office/drawing/2014/main" id="{550804C7-3EB7-40AD-56E6-007EAE442701}"/>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10983433" y="6190975"/>
            <a:ext cx="749491" cy="492076"/>
          </a:xfrm>
          <a:prstGeom prst="rect">
            <a:avLst/>
          </a:prstGeom>
          <a:noFill/>
          <a:ln>
            <a:noFill/>
          </a:ln>
        </p:spPr>
      </p:pic>
      <p:grpSp>
        <p:nvGrpSpPr>
          <p:cNvPr id="8" name="Group 7">
            <a:extLst>
              <a:ext uri="{FF2B5EF4-FFF2-40B4-BE49-F238E27FC236}">
                <a16:creationId xmlns:a16="http://schemas.microsoft.com/office/drawing/2014/main" id="{7A98592A-C5D8-C37D-B49C-44FB7FE8A76B}"/>
              </a:ext>
              <a:ext uri="{C183D7F6-B498-43B3-948B-1728B52AA6E4}">
                <adec:decorative xmlns:adec="http://schemas.microsoft.com/office/drawing/2017/decorative" val="1"/>
              </a:ext>
            </a:extLst>
          </p:cNvPr>
          <p:cNvGrpSpPr/>
          <p:nvPr/>
        </p:nvGrpSpPr>
        <p:grpSpPr>
          <a:xfrm>
            <a:off x="9704278" y="674908"/>
            <a:ext cx="1615655" cy="1615655"/>
            <a:chOff x="6747933" y="355600"/>
            <a:chExt cx="2028646" cy="2028646"/>
          </a:xfrm>
        </p:grpSpPr>
        <p:sp>
          <p:nvSpPr>
            <p:cNvPr id="9" name="Oval 8">
              <a:extLst>
                <a:ext uri="{FF2B5EF4-FFF2-40B4-BE49-F238E27FC236}">
                  <a16:creationId xmlns:a16="http://schemas.microsoft.com/office/drawing/2014/main" id="{5F7AC619-50CA-8519-6172-0F94C59AC326}"/>
                </a:ext>
              </a:extLst>
            </p:cNvPr>
            <p:cNvSpPr/>
            <p:nvPr/>
          </p:nvSpPr>
          <p:spPr>
            <a:xfrm>
              <a:off x="6747933" y="355600"/>
              <a:ext cx="2028646" cy="202864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cartoon of a person holding a money&#10;&#10;Description automatically generated">
              <a:extLst>
                <a:ext uri="{FF2B5EF4-FFF2-40B4-BE49-F238E27FC236}">
                  <a16:creationId xmlns:a16="http://schemas.microsoft.com/office/drawing/2014/main" id="{C8CE5487-676A-0DF7-EC90-58FA29853F76}"/>
                </a:ext>
              </a:extLst>
            </p:cNvPr>
            <p:cNvPicPr>
              <a:picLocks noChangeAspect="1"/>
            </p:cNvPicPr>
            <p:nvPr/>
          </p:nvPicPr>
          <p:blipFill>
            <a:blip r:embed="rId6"/>
            <a:stretch>
              <a:fillRect/>
            </a:stretch>
          </p:blipFill>
          <p:spPr>
            <a:xfrm>
              <a:off x="7117936" y="745139"/>
              <a:ext cx="1306397" cy="1293792"/>
            </a:xfrm>
            <a:prstGeom prst="rect">
              <a:avLst/>
            </a:prstGeom>
          </p:spPr>
        </p:pic>
      </p:grpSp>
      <p:grpSp>
        <p:nvGrpSpPr>
          <p:cNvPr id="14" name="Group 13">
            <a:extLst>
              <a:ext uri="{FF2B5EF4-FFF2-40B4-BE49-F238E27FC236}">
                <a16:creationId xmlns:a16="http://schemas.microsoft.com/office/drawing/2014/main" id="{FA40E916-4F75-A386-12B8-629FFCA954F6}"/>
              </a:ext>
              <a:ext uri="{C183D7F6-B498-43B3-948B-1728B52AA6E4}">
                <adec:decorative xmlns:adec="http://schemas.microsoft.com/office/drawing/2017/decorative" val="1"/>
              </a:ext>
            </a:extLst>
          </p:cNvPr>
          <p:cNvGrpSpPr/>
          <p:nvPr/>
        </p:nvGrpSpPr>
        <p:grpSpPr>
          <a:xfrm>
            <a:off x="9440512" y="4468925"/>
            <a:ext cx="2179607" cy="1022122"/>
            <a:chOff x="9354932" y="4507616"/>
            <a:chExt cx="2528187" cy="1185588"/>
          </a:xfrm>
        </p:grpSpPr>
        <p:grpSp>
          <p:nvGrpSpPr>
            <p:cNvPr id="15" name="Group 14">
              <a:extLst>
                <a:ext uri="{FF2B5EF4-FFF2-40B4-BE49-F238E27FC236}">
                  <a16:creationId xmlns:a16="http://schemas.microsoft.com/office/drawing/2014/main" id="{4F0D105E-B6E2-F1A6-D8A6-0BCB45E311F8}"/>
                </a:ext>
              </a:extLst>
            </p:cNvPr>
            <p:cNvGrpSpPr/>
            <p:nvPr/>
          </p:nvGrpSpPr>
          <p:grpSpPr>
            <a:xfrm>
              <a:off x="10697531" y="4507616"/>
              <a:ext cx="1185588" cy="1185588"/>
              <a:chOff x="11124066" y="4507616"/>
              <a:chExt cx="1185588" cy="1185588"/>
            </a:xfrm>
          </p:grpSpPr>
          <p:sp>
            <p:nvSpPr>
              <p:cNvPr id="19" name="Oval 18">
                <a:extLst>
                  <a:ext uri="{FF2B5EF4-FFF2-40B4-BE49-F238E27FC236}">
                    <a16:creationId xmlns:a16="http://schemas.microsoft.com/office/drawing/2014/main" id="{7CEF136C-FA77-EAB6-5A67-531D2758A70D}"/>
                  </a:ext>
                </a:extLst>
              </p:cNvPr>
              <p:cNvSpPr/>
              <p:nvPr/>
            </p:nvSpPr>
            <p:spPr>
              <a:xfrm>
                <a:off x="11124066"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9" descr="A green phone receiver on a black background&#10;&#10;Description automatically generated">
                <a:extLst>
                  <a:ext uri="{FF2B5EF4-FFF2-40B4-BE49-F238E27FC236}">
                    <a16:creationId xmlns:a16="http://schemas.microsoft.com/office/drawing/2014/main" id="{2540901C-A297-B655-7E7B-53A5E40AFBF4}"/>
                  </a:ext>
                </a:extLst>
              </p:cNvPr>
              <p:cNvPicPr>
                <a:picLocks noChangeAspect="1"/>
              </p:cNvPicPr>
              <p:nvPr/>
            </p:nvPicPr>
            <p:blipFill>
              <a:blip r:embed="rId7"/>
              <a:stretch>
                <a:fillRect/>
              </a:stretch>
            </p:blipFill>
            <p:spPr>
              <a:xfrm>
                <a:off x="11305895" y="4748017"/>
                <a:ext cx="792951" cy="788953"/>
              </a:xfrm>
              <a:prstGeom prst="rect">
                <a:avLst/>
              </a:prstGeom>
            </p:spPr>
          </p:pic>
        </p:grpSp>
        <p:grpSp>
          <p:nvGrpSpPr>
            <p:cNvPr id="16" name="Group 15">
              <a:extLst>
                <a:ext uri="{FF2B5EF4-FFF2-40B4-BE49-F238E27FC236}">
                  <a16:creationId xmlns:a16="http://schemas.microsoft.com/office/drawing/2014/main" id="{B609FE81-CAA2-7F96-796B-F0A9EC9AE19D}"/>
                </a:ext>
              </a:extLst>
            </p:cNvPr>
            <p:cNvGrpSpPr/>
            <p:nvPr/>
          </p:nvGrpSpPr>
          <p:grpSpPr>
            <a:xfrm>
              <a:off x="9354932" y="4507616"/>
              <a:ext cx="1185588" cy="1185588"/>
              <a:chOff x="8614330" y="4507616"/>
              <a:chExt cx="1185588" cy="1185588"/>
            </a:xfrm>
          </p:grpSpPr>
          <p:sp>
            <p:nvSpPr>
              <p:cNvPr id="17" name="Oval 16">
                <a:extLst>
                  <a:ext uri="{FF2B5EF4-FFF2-40B4-BE49-F238E27FC236}">
                    <a16:creationId xmlns:a16="http://schemas.microsoft.com/office/drawing/2014/main" id="{916EBEC4-73BB-FAFF-B74A-5D45F1728D60}"/>
                  </a:ext>
                </a:extLst>
              </p:cNvPr>
              <p:cNvSpPr/>
              <p:nvPr/>
            </p:nvSpPr>
            <p:spPr>
              <a:xfrm>
                <a:off x="8614330"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descr="A computer monitor with a symbol on it&#10;&#10;Description automatically generated">
                <a:extLst>
                  <a:ext uri="{FF2B5EF4-FFF2-40B4-BE49-F238E27FC236}">
                    <a16:creationId xmlns:a16="http://schemas.microsoft.com/office/drawing/2014/main" id="{173CFD3E-2D7E-7104-5C30-6FC71D2AAC3B}"/>
                  </a:ext>
                </a:extLst>
              </p:cNvPr>
              <p:cNvPicPr>
                <a:picLocks noChangeAspect="1"/>
              </p:cNvPicPr>
              <p:nvPr/>
            </p:nvPicPr>
            <p:blipFill>
              <a:blip r:embed="rId8"/>
              <a:stretch>
                <a:fillRect/>
              </a:stretch>
            </p:blipFill>
            <p:spPr>
              <a:xfrm>
                <a:off x="8767176" y="4708366"/>
                <a:ext cx="879896" cy="868253"/>
              </a:xfrm>
              <a:prstGeom prst="rect">
                <a:avLst/>
              </a:prstGeom>
            </p:spPr>
          </p:pic>
        </p:grpSp>
      </p:grpSp>
      <p:grpSp>
        <p:nvGrpSpPr>
          <p:cNvPr id="22" name="Group 21">
            <a:extLst>
              <a:ext uri="{FF2B5EF4-FFF2-40B4-BE49-F238E27FC236}">
                <a16:creationId xmlns:a16="http://schemas.microsoft.com/office/drawing/2014/main" id="{B66E2A3E-B76F-55A2-D619-B6366D83A73A}"/>
              </a:ext>
              <a:ext uri="{C183D7F6-B498-43B3-948B-1728B52AA6E4}">
                <adec:decorative xmlns:adec="http://schemas.microsoft.com/office/drawing/2017/decorative" val="1"/>
              </a:ext>
            </a:extLst>
          </p:cNvPr>
          <p:cNvGrpSpPr/>
          <p:nvPr/>
        </p:nvGrpSpPr>
        <p:grpSpPr>
          <a:xfrm>
            <a:off x="9473014" y="2667235"/>
            <a:ext cx="2078182" cy="1367337"/>
            <a:chOff x="1316182" y="1655618"/>
            <a:chExt cx="2078182" cy="1367337"/>
          </a:xfrm>
        </p:grpSpPr>
        <p:sp>
          <p:nvSpPr>
            <p:cNvPr id="23" name="Oval 22">
              <a:extLst>
                <a:ext uri="{FF2B5EF4-FFF2-40B4-BE49-F238E27FC236}">
                  <a16:creationId xmlns:a16="http://schemas.microsoft.com/office/drawing/2014/main" id="{A6C7816C-A9F9-37CD-4BD6-4193F1A4BCA2}"/>
                </a:ext>
              </a:extLst>
            </p:cNvPr>
            <p:cNvSpPr/>
            <p:nvPr/>
          </p:nvSpPr>
          <p:spPr>
            <a:xfrm>
              <a:off x="1316182" y="1655618"/>
              <a:ext cx="2078182" cy="136733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23">
              <a:extLst>
                <a:ext uri="{FF2B5EF4-FFF2-40B4-BE49-F238E27FC236}">
                  <a16:creationId xmlns:a16="http://schemas.microsoft.com/office/drawing/2014/main" id="{910DC889-57FC-D771-0B6A-EE5A3D9EBC5E}"/>
                </a:ext>
              </a:extLst>
            </p:cNvPr>
            <p:cNvGrpSpPr/>
            <p:nvPr/>
          </p:nvGrpSpPr>
          <p:grpSpPr>
            <a:xfrm>
              <a:off x="1434339" y="2032405"/>
              <a:ext cx="1831735" cy="613761"/>
              <a:chOff x="924459" y="-1244571"/>
              <a:chExt cx="2672929" cy="895621"/>
            </a:xfrm>
          </p:grpSpPr>
          <p:pic>
            <p:nvPicPr>
              <p:cNvPr id="25" name="Picture 24" descr="A stack of money and coins&#10;&#10;Description automatically generated">
                <a:extLst>
                  <a:ext uri="{FF2B5EF4-FFF2-40B4-BE49-F238E27FC236}">
                    <a16:creationId xmlns:a16="http://schemas.microsoft.com/office/drawing/2014/main" id="{0694E21F-0992-1E82-8D9E-1F36A18EF5AD}"/>
                  </a:ext>
                </a:extLst>
              </p:cNvPr>
              <p:cNvPicPr>
                <a:picLocks noChangeAspect="1"/>
              </p:cNvPicPr>
              <p:nvPr/>
            </p:nvPicPr>
            <p:blipFill>
              <a:blip r:embed="rId9"/>
              <a:stretch>
                <a:fillRect/>
              </a:stretch>
            </p:blipFill>
            <p:spPr>
              <a:xfrm>
                <a:off x="1989330" y="-1184198"/>
                <a:ext cx="852203" cy="774877"/>
              </a:xfrm>
              <a:prstGeom prst="rect">
                <a:avLst/>
              </a:prstGeom>
            </p:spPr>
          </p:pic>
          <p:pic>
            <p:nvPicPr>
              <p:cNvPr id="26" name="Picture 25" descr="A person carrying a money&#10;&#10;Description automatically generated">
                <a:extLst>
                  <a:ext uri="{FF2B5EF4-FFF2-40B4-BE49-F238E27FC236}">
                    <a16:creationId xmlns:a16="http://schemas.microsoft.com/office/drawing/2014/main" id="{021D34F3-1937-5208-C5C4-2C4864D76ACA}"/>
                  </a:ext>
                </a:extLst>
              </p:cNvPr>
              <p:cNvPicPr>
                <a:picLocks noChangeAspect="1"/>
              </p:cNvPicPr>
              <p:nvPr/>
            </p:nvPicPr>
            <p:blipFill>
              <a:blip r:embed="rId10"/>
              <a:stretch>
                <a:fillRect/>
              </a:stretch>
            </p:blipFill>
            <p:spPr>
              <a:xfrm>
                <a:off x="3019113" y="-1244571"/>
                <a:ext cx="578275" cy="895621"/>
              </a:xfrm>
              <a:prstGeom prst="rect">
                <a:avLst/>
              </a:prstGeom>
            </p:spPr>
          </p:pic>
          <p:pic>
            <p:nvPicPr>
              <p:cNvPr id="27" name="Picture 26" descr="A stack of money and coins&#10;&#10;Description automatically generated">
                <a:extLst>
                  <a:ext uri="{FF2B5EF4-FFF2-40B4-BE49-F238E27FC236}">
                    <a16:creationId xmlns:a16="http://schemas.microsoft.com/office/drawing/2014/main" id="{CC991F41-8078-AC1C-E19B-DD3A5B143DC2}"/>
                  </a:ext>
                </a:extLst>
              </p:cNvPr>
              <p:cNvPicPr>
                <a:picLocks noChangeAspect="1"/>
              </p:cNvPicPr>
              <p:nvPr/>
            </p:nvPicPr>
            <p:blipFill>
              <a:blip r:embed="rId9"/>
              <a:stretch>
                <a:fillRect/>
              </a:stretch>
            </p:blipFill>
            <p:spPr>
              <a:xfrm>
                <a:off x="924459" y="-1184198"/>
                <a:ext cx="852203" cy="774877"/>
              </a:xfrm>
              <a:prstGeom prst="rect">
                <a:avLst/>
              </a:prstGeom>
            </p:spPr>
          </p:pic>
          <p:sp>
            <p:nvSpPr>
              <p:cNvPr id="28" name="Right Arrow 27">
                <a:extLst>
                  <a:ext uri="{FF2B5EF4-FFF2-40B4-BE49-F238E27FC236}">
                    <a16:creationId xmlns:a16="http://schemas.microsoft.com/office/drawing/2014/main" id="{0F09E952-502F-4687-C188-CCBB067C68C4}"/>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ight Arrow 28">
                <a:extLst>
                  <a:ext uri="{FF2B5EF4-FFF2-40B4-BE49-F238E27FC236}">
                    <a16:creationId xmlns:a16="http://schemas.microsoft.com/office/drawing/2014/main" id="{78F0B035-2A0C-E37E-7707-1A18E3067D07}"/>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p35"/>
          <p:cNvSpPr txBox="1">
            <a:spLocks noGrp="1"/>
          </p:cNvSpPr>
          <p:nvPr>
            <p:ph type="ctrTitle"/>
          </p:nvPr>
        </p:nvSpPr>
        <p:spPr>
          <a:xfrm>
            <a:off x="1524000" y="-225468"/>
            <a:ext cx="9144000" cy="225468"/>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36</a:t>
            </a:r>
            <a:endParaRPr dirty="0"/>
          </a:p>
        </p:txBody>
      </p:sp>
      <p:sp>
        <p:nvSpPr>
          <p:cNvPr id="635" name="Google Shape;635;p35"/>
          <p:cNvSpPr txBox="1"/>
          <p:nvPr/>
        </p:nvSpPr>
        <p:spPr>
          <a:xfrm>
            <a:off x="1070823" y="1714115"/>
            <a:ext cx="10325489" cy="473933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300" b="1" dirty="0">
                <a:solidFill>
                  <a:srgbClr val="363636"/>
                </a:solidFill>
                <a:latin typeface="Arial"/>
                <a:ea typeface="Arial"/>
                <a:cs typeface="Arial"/>
                <a:sym typeface="Arial"/>
              </a:rPr>
              <a:t>Perform a play to retell the story of money mules.</a:t>
            </a:r>
            <a:endParaRPr sz="2300" dirty="0">
              <a:solidFill>
                <a:srgbClr val="363636"/>
              </a:solidFill>
              <a:latin typeface="Arial"/>
              <a:ea typeface="Arial"/>
              <a:cs typeface="Arial"/>
              <a:sym typeface="Arial"/>
            </a:endParaRPr>
          </a:p>
          <a:p>
            <a:pPr marL="0" marR="0" lvl="0" indent="0" algn="l" rtl="0">
              <a:spcBef>
                <a:spcPts val="1000"/>
              </a:spcBef>
              <a:spcAft>
                <a:spcPts val="0"/>
              </a:spcAft>
              <a:buNone/>
            </a:pPr>
            <a:r>
              <a:rPr lang="en-GB" sz="2300" dirty="0">
                <a:solidFill>
                  <a:srgbClr val="363636"/>
                </a:solidFill>
                <a:latin typeface="Arial"/>
                <a:ea typeface="Arial"/>
                <a:cs typeface="Arial"/>
                <a:sym typeface="Arial"/>
              </a:rPr>
              <a:t>The play needs to impress on the audience that being a money mule is illegal.</a:t>
            </a:r>
            <a:endParaRPr sz="2300" dirty="0"/>
          </a:p>
          <a:p>
            <a:pPr marL="0" marR="0" lvl="0" indent="0" algn="l" rtl="0">
              <a:spcBef>
                <a:spcPts val="1000"/>
              </a:spcBef>
              <a:spcAft>
                <a:spcPts val="0"/>
              </a:spcAft>
              <a:buNone/>
            </a:pPr>
            <a:r>
              <a:rPr lang="en-GB" sz="2300" dirty="0">
                <a:solidFill>
                  <a:srgbClr val="363636"/>
                </a:solidFill>
                <a:latin typeface="Arial"/>
                <a:ea typeface="Arial"/>
                <a:cs typeface="Arial"/>
                <a:sym typeface="Arial"/>
              </a:rPr>
              <a:t>The play could feature the following characters.</a:t>
            </a:r>
            <a:endParaRPr sz="2300" strike="sngStrike" dirty="0"/>
          </a:p>
          <a:p>
            <a:pPr marL="285750" marR="0" lvl="0" indent="-285750" algn="l" rtl="0">
              <a:spcBef>
                <a:spcPts val="1000"/>
              </a:spcBef>
              <a:spcAft>
                <a:spcPts val="0"/>
              </a:spcAft>
              <a:buClr>
                <a:srgbClr val="363636"/>
              </a:buClr>
              <a:buSzPts val="2100"/>
              <a:buFont typeface="Arial"/>
              <a:buChar char="•"/>
            </a:pPr>
            <a:r>
              <a:rPr lang="en-GB" sz="2300" dirty="0">
                <a:solidFill>
                  <a:srgbClr val="363636"/>
                </a:solidFill>
                <a:latin typeface="Arial"/>
                <a:ea typeface="Arial"/>
                <a:cs typeface="Arial"/>
                <a:sym typeface="Arial"/>
              </a:rPr>
              <a:t>Victim of a scam (such as Josh’s nan)</a:t>
            </a:r>
            <a:endParaRPr sz="2300" dirty="0"/>
          </a:p>
          <a:p>
            <a:pPr marL="285750" marR="0" lvl="0" indent="-285750" algn="l" rtl="0">
              <a:spcBef>
                <a:spcPts val="500"/>
              </a:spcBef>
              <a:spcAft>
                <a:spcPts val="0"/>
              </a:spcAft>
              <a:buClr>
                <a:srgbClr val="363636"/>
              </a:buClr>
              <a:buSzPts val="2100"/>
              <a:buFont typeface="Arial"/>
              <a:buChar char="•"/>
            </a:pPr>
            <a:r>
              <a:rPr lang="en-GB" sz="2300" dirty="0">
                <a:solidFill>
                  <a:srgbClr val="363636"/>
                </a:solidFill>
                <a:latin typeface="Arial"/>
                <a:ea typeface="Arial"/>
                <a:cs typeface="Arial"/>
                <a:sym typeface="Arial"/>
              </a:rPr>
              <a:t>Money mule target</a:t>
            </a:r>
            <a:endParaRPr sz="2300" dirty="0"/>
          </a:p>
          <a:p>
            <a:pPr marL="285750" marR="0" lvl="0" indent="-285750" algn="l" rtl="0">
              <a:spcBef>
                <a:spcPts val="500"/>
              </a:spcBef>
              <a:spcAft>
                <a:spcPts val="0"/>
              </a:spcAft>
              <a:buClr>
                <a:srgbClr val="363636"/>
              </a:buClr>
              <a:buSzPts val="2100"/>
              <a:buFont typeface="Arial"/>
              <a:buChar char="•"/>
            </a:pPr>
            <a:r>
              <a:rPr lang="en-GB" sz="2300" dirty="0">
                <a:solidFill>
                  <a:srgbClr val="363636"/>
                </a:solidFill>
                <a:latin typeface="Arial"/>
                <a:ea typeface="Arial"/>
                <a:cs typeface="Arial"/>
                <a:sym typeface="Arial"/>
              </a:rPr>
              <a:t>Criminal</a:t>
            </a:r>
            <a:endParaRPr sz="2300" dirty="0"/>
          </a:p>
          <a:p>
            <a:pPr marL="285750" marR="0" lvl="0" indent="-285750" algn="l" rtl="0">
              <a:spcBef>
                <a:spcPts val="500"/>
              </a:spcBef>
              <a:spcAft>
                <a:spcPts val="0"/>
              </a:spcAft>
              <a:buClr>
                <a:srgbClr val="363636"/>
              </a:buClr>
              <a:buSzPts val="2100"/>
              <a:buFont typeface="Arial"/>
              <a:buChar char="•"/>
            </a:pPr>
            <a:r>
              <a:rPr lang="en-GB" sz="2300" dirty="0">
                <a:solidFill>
                  <a:srgbClr val="363636"/>
                </a:solidFill>
                <a:latin typeface="Arial"/>
                <a:ea typeface="Arial"/>
                <a:cs typeface="Arial"/>
                <a:sym typeface="Arial"/>
              </a:rPr>
              <a:t>Bank’s fraud investigator</a:t>
            </a:r>
            <a:endParaRPr sz="2300" dirty="0"/>
          </a:p>
          <a:p>
            <a:pPr marL="285750" marR="0" lvl="0" indent="-152400" algn="l" rtl="0">
              <a:spcBef>
                <a:spcPts val="500"/>
              </a:spcBef>
              <a:spcAft>
                <a:spcPts val="0"/>
              </a:spcAft>
              <a:buClr>
                <a:schemeClr val="dk1"/>
              </a:buClr>
              <a:buSzPts val="2100"/>
              <a:buFont typeface="Arial"/>
              <a:buNone/>
            </a:pPr>
            <a:endParaRPr sz="2300" dirty="0">
              <a:solidFill>
                <a:srgbClr val="363636"/>
              </a:solidFill>
              <a:latin typeface="Arial"/>
              <a:ea typeface="Arial"/>
              <a:cs typeface="Arial"/>
              <a:sym typeface="Arial"/>
            </a:endParaRPr>
          </a:p>
          <a:p>
            <a:pPr marL="0" marR="0" lvl="0" indent="0" algn="l" rtl="0">
              <a:spcBef>
                <a:spcPts val="1000"/>
              </a:spcBef>
              <a:spcAft>
                <a:spcPts val="0"/>
              </a:spcAft>
              <a:buNone/>
            </a:pPr>
            <a:r>
              <a:rPr lang="en-GB" sz="2300" dirty="0">
                <a:solidFill>
                  <a:srgbClr val="363636"/>
                </a:solidFill>
                <a:latin typeface="Arial"/>
                <a:ea typeface="Arial"/>
                <a:cs typeface="Arial"/>
                <a:sym typeface="Arial"/>
              </a:rPr>
              <a:t>Prepare a performance of approximately five minutes.</a:t>
            </a:r>
            <a:endParaRPr sz="2300" dirty="0">
              <a:solidFill>
                <a:srgbClr val="363636"/>
              </a:solidFill>
              <a:latin typeface="Arial"/>
              <a:ea typeface="Arial"/>
              <a:cs typeface="Arial"/>
              <a:sym typeface="Arial"/>
            </a:endParaRPr>
          </a:p>
        </p:txBody>
      </p:sp>
      <p:sp>
        <p:nvSpPr>
          <p:cNvPr id="636" name="Google Shape;636;p35"/>
          <p:cNvSpPr txBox="1"/>
          <p:nvPr/>
        </p:nvSpPr>
        <p:spPr>
          <a:xfrm>
            <a:off x="0" y="765208"/>
            <a:ext cx="12192000" cy="63090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500" b="1" dirty="0">
                <a:solidFill>
                  <a:srgbClr val="363636"/>
                </a:solidFill>
                <a:latin typeface="Arial"/>
                <a:ea typeface="Arial"/>
                <a:cs typeface="Arial"/>
                <a:sym typeface="Arial"/>
              </a:rPr>
              <a:t>Activity</a:t>
            </a:r>
            <a:endParaRPr sz="3500" dirty="0">
              <a:solidFill>
                <a:srgbClr val="363636"/>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p35"/>
          <p:cNvSpPr txBox="1">
            <a:spLocks noGrp="1"/>
          </p:cNvSpPr>
          <p:nvPr>
            <p:ph type="ctrTitle"/>
          </p:nvPr>
        </p:nvSpPr>
        <p:spPr>
          <a:xfrm>
            <a:off x="1524000" y="-225468"/>
            <a:ext cx="9144000" cy="225468"/>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37</a:t>
            </a:r>
            <a:endParaRPr dirty="0"/>
          </a:p>
        </p:txBody>
      </p:sp>
      <p:sp>
        <p:nvSpPr>
          <p:cNvPr id="4" name="TextBox 3">
            <a:extLst>
              <a:ext uri="{FF2B5EF4-FFF2-40B4-BE49-F238E27FC236}">
                <a16:creationId xmlns:a16="http://schemas.microsoft.com/office/drawing/2014/main" id="{2B28C5F3-3791-47D2-5AE7-ECF54E2B9D0B}"/>
              </a:ext>
            </a:extLst>
          </p:cNvPr>
          <p:cNvSpPr txBox="1"/>
          <p:nvPr/>
        </p:nvSpPr>
        <p:spPr>
          <a:xfrm>
            <a:off x="0" y="832373"/>
            <a:ext cx="12192000" cy="630942"/>
          </a:xfrm>
          <a:prstGeom prst="rect">
            <a:avLst/>
          </a:prstGeom>
          <a:noFill/>
        </p:spPr>
        <p:txBody>
          <a:bodyPr wrap="square">
            <a:spAutoFit/>
          </a:bodyPr>
          <a:lstStyle/>
          <a:p>
            <a:pPr marR="0" lvl="0" algn="ctr" rtl="0">
              <a:spcBef>
                <a:spcPts val="1000"/>
              </a:spcBef>
              <a:spcAft>
                <a:spcPts val="0"/>
              </a:spcAft>
              <a:buClr>
                <a:srgbClr val="363636"/>
              </a:buClr>
              <a:buSzPts val="2100"/>
            </a:pPr>
            <a:r>
              <a:rPr lang="en-GB" sz="3500" b="1" dirty="0">
                <a:solidFill>
                  <a:srgbClr val="363636"/>
                </a:solidFill>
                <a:latin typeface="Arial"/>
                <a:ea typeface="Arial"/>
                <a:cs typeface="Arial"/>
                <a:sym typeface="Arial"/>
              </a:rPr>
              <a:t>Victim of a scam </a:t>
            </a:r>
            <a:r>
              <a:rPr lang="en-GB" sz="3500" dirty="0">
                <a:solidFill>
                  <a:srgbClr val="363636"/>
                </a:solidFill>
                <a:latin typeface="Arial"/>
                <a:ea typeface="Arial"/>
                <a:cs typeface="Arial"/>
                <a:sym typeface="Arial"/>
              </a:rPr>
              <a:t>(such as Josh’s nan)</a:t>
            </a:r>
            <a:endParaRPr lang="en-GB" sz="3500" dirty="0"/>
          </a:p>
        </p:txBody>
      </p:sp>
      <p:pic>
        <p:nvPicPr>
          <p:cNvPr id="5" name="Picture 4">
            <a:extLst>
              <a:ext uri="{FF2B5EF4-FFF2-40B4-BE49-F238E27FC236}">
                <a16:creationId xmlns:a16="http://schemas.microsoft.com/office/drawing/2014/main" id="{AAB3C502-619B-1F83-44D7-376DB25FDA3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699703" y="1568246"/>
            <a:ext cx="6916995" cy="4848515"/>
          </a:xfrm>
          <a:prstGeom prst="rect">
            <a:avLst/>
          </a:prstGeom>
        </p:spPr>
      </p:pic>
    </p:spTree>
    <p:extLst>
      <p:ext uri="{BB962C8B-B14F-4D97-AF65-F5344CB8AC3E}">
        <p14:creationId xmlns:p14="http://schemas.microsoft.com/office/powerpoint/2010/main" val="35892155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p35"/>
          <p:cNvSpPr txBox="1">
            <a:spLocks noGrp="1"/>
          </p:cNvSpPr>
          <p:nvPr>
            <p:ph type="ctrTitle"/>
          </p:nvPr>
        </p:nvSpPr>
        <p:spPr>
          <a:xfrm>
            <a:off x="1524000" y="-225468"/>
            <a:ext cx="9144000" cy="225468"/>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38</a:t>
            </a:r>
            <a:endParaRPr dirty="0"/>
          </a:p>
        </p:txBody>
      </p:sp>
      <p:pic>
        <p:nvPicPr>
          <p:cNvPr id="11" name="Picture 10">
            <a:extLst>
              <a:ext uri="{FF2B5EF4-FFF2-40B4-BE49-F238E27FC236}">
                <a16:creationId xmlns:a16="http://schemas.microsoft.com/office/drawing/2014/main" id="{4B243548-6E54-80B0-C90A-A959AED2443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02850" y="1629953"/>
            <a:ext cx="5736858" cy="4616045"/>
          </a:xfrm>
          <a:prstGeom prst="rect">
            <a:avLst/>
          </a:prstGeom>
        </p:spPr>
      </p:pic>
      <p:sp>
        <p:nvSpPr>
          <p:cNvPr id="9" name="Right Arrow 8">
            <a:extLst>
              <a:ext uri="{FF2B5EF4-FFF2-40B4-BE49-F238E27FC236}">
                <a16:creationId xmlns:a16="http://schemas.microsoft.com/office/drawing/2014/main" id="{C2972325-0088-6F83-3459-3E0A03C2C638}"/>
              </a:ext>
              <a:ext uri="{C183D7F6-B498-43B3-948B-1728B52AA6E4}">
                <adec:decorative xmlns:adec="http://schemas.microsoft.com/office/drawing/2017/decorative" val="1"/>
              </a:ext>
            </a:extLst>
          </p:cNvPr>
          <p:cNvSpPr/>
          <p:nvPr/>
        </p:nvSpPr>
        <p:spPr>
          <a:xfrm rot="1430079">
            <a:off x="4853876" y="2681682"/>
            <a:ext cx="1646247" cy="1188158"/>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D0516E6F-60B5-E586-BE47-A87033E9AC17}"/>
              </a:ext>
            </a:extLst>
          </p:cNvPr>
          <p:cNvSpPr txBox="1"/>
          <p:nvPr/>
        </p:nvSpPr>
        <p:spPr>
          <a:xfrm>
            <a:off x="0" y="832373"/>
            <a:ext cx="12192000" cy="630942"/>
          </a:xfrm>
          <a:prstGeom prst="rect">
            <a:avLst/>
          </a:prstGeom>
          <a:noFill/>
        </p:spPr>
        <p:txBody>
          <a:bodyPr wrap="square">
            <a:spAutoFit/>
          </a:bodyPr>
          <a:lstStyle/>
          <a:p>
            <a:pPr marR="0" lvl="0" algn="ctr" rtl="0">
              <a:spcBef>
                <a:spcPts val="1000"/>
              </a:spcBef>
              <a:spcAft>
                <a:spcPts val="0"/>
              </a:spcAft>
              <a:buClr>
                <a:srgbClr val="363636"/>
              </a:buClr>
              <a:buSzPts val="2100"/>
            </a:pPr>
            <a:r>
              <a:rPr lang="en-GB" sz="3500" b="1" dirty="0">
                <a:solidFill>
                  <a:srgbClr val="363636"/>
                </a:solidFill>
                <a:latin typeface="Arial"/>
                <a:ea typeface="Arial"/>
                <a:cs typeface="Arial"/>
                <a:sym typeface="Arial"/>
              </a:rPr>
              <a:t>Money mule target</a:t>
            </a:r>
            <a:endParaRPr lang="en-GB" sz="3500" dirty="0"/>
          </a:p>
        </p:txBody>
      </p:sp>
      <p:pic>
        <p:nvPicPr>
          <p:cNvPr id="2" name="Picture 1" descr="A person wearing a mask and a hoodie using a computer">
            <a:extLst>
              <a:ext uri="{FF2B5EF4-FFF2-40B4-BE49-F238E27FC236}">
                <a16:creationId xmlns:a16="http://schemas.microsoft.com/office/drawing/2014/main" id="{F4189A4D-0728-E4FE-0A4C-0486C33947C4}"/>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1460344" y="962541"/>
            <a:ext cx="3045046" cy="3189257"/>
          </a:xfrm>
          <a:prstGeom prst="rect">
            <a:avLst/>
          </a:prstGeom>
        </p:spPr>
      </p:pic>
    </p:spTree>
    <p:extLst>
      <p:ext uri="{BB962C8B-B14F-4D97-AF65-F5344CB8AC3E}">
        <p14:creationId xmlns:p14="http://schemas.microsoft.com/office/powerpoint/2010/main" val="32701363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p35"/>
          <p:cNvSpPr txBox="1">
            <a:spLocks noGrp="1"/>
          </p:cNvSpPr>
          <p:nvPr>
            <p:ph type="ctrTitle"/>
          </p:nvPr>
        </p:nvSpPr>
        <p:spPr>
          <a:xfrm>
            <a:off x="1524000" y="-225468"/>
            <a:ext cx="9144000" cy="225468"/>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39</a:t>
            </a:r>
            <a:endParaRPr dirty="0"/>
          </a:p>
        </p:txBody>
      </p:sp>
      <p:sp>
        <p:nvSpPr>
          <p:cNvPr id="13" name="TextBox 12">
            <a:extLst>
              <a:ext uri="{FF2B5EF4-FFF2-40B4-BE49-F238E27FC236}">
                <a16:creationId xmlns:a16="http://schemas.microsoft.com/office/drawing/2014/main" id="{D0516E6F-60B5-E586-BE47-A87033E9AC17}"/>
              </a:ext>
            </a:extLst>
          </p:cNvPr>
          <p:cNvSpPr txBox="1"/>
          <p:nvPr/>
        </p:nvSpPr>
        <p:spPr>
          <a:xfrm>
            <a:off x="0" y="832373"/>
            <a:ext cx="12192000" cy="630942"/>
          </a:xfrm>
          <a:prstGeom prst="rect">
            <a:avLst/>
          </a:prstGeom>
          <a:noFill/>
        </p:spPr>
        <p:txBody>
          <a:bodyPr wrap="square">
            <a:spAutoFit/>
          </a:bodyPr>
          <a:lstStyle/>
          <a:p>
            <a:pPr marR="0" lvl="0" algn="ctr" rtl="0">
              <a:spcBef>
                <a:spcPts val="1000"/>
              </a:spcBef>
              <a:spcAft>
                <a:spcPts val="0"/>
              </a:spcAft>
              <a:buClr>
                <a:srgbClr val="363636"/>
              </a:buClr>
              <a:buSzPts val="2100"/>
            </a:pPr>
            <a:r>
              <a:rPr lang="en-GB" sz="3500" b="1" dirty="0">
                <a:solidFill>
                  <a:srgbClr val="363636"/>
                </a:solidFill>
                <a:latin typeface="Arial"/>
                <a:ea typeface="Arial"/>
                <a:cs typeface="Arial"/>
                <a:sym typeface="Arial"/>
              </a:rPr>
              <a:t>Money mule target</a:t>
            </a:r>
            <a:endParaRPr lang="en-GB" sz="3500" dirty="0"/>
          </a:p>
        </p:txBody>
      </p:sp>
      <p:pic>
        <p:nvPicPr>
          <p:cNvPr id="4" name="Picture 3">
            <a:extLst>
              <a:ext uri="{FF2B5EF4-FFF2-40B4-BE49-F238E27FC236}">
                <a16:creationId xmlns:a16="http://schemas.microsoft.com/office/drawing/2014/main" id="{B3FE7E83-9BDF-F3CA-7684-308D8AD2778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460344" y="962541"/>
            <a:ext cx="3045046" cy="3189257"/>
          </a:xfrm>
          <a:prstGeom prst="rect">
            <a:avLst/>
          </a:prstGeom>
        </p:spPr>
      </p:pic>
      <p:sp>
        <p:nvSpPr>
          <p:cNvPr id="9" name="Right Arrow 8">
            <a:extLst>
              <a:ext uri="{FF2B5EF4-FFF2-40B4-BE49-F238E27FC236}">
                <a16:creationId xmlns:a16="http://schemas.microsoft.com/office/drawing/2014/main" id="{C2972325-0088-6F83-3459-3E0A03C2C638}"/>
              </a:ext>
              <a:ext uri="{C183D7F6-B498-43B3-948B-1728B52AA6E4}">
                <adec:decorative xmlns:adec="http://schemas.microsoft.com/office/drawing/2017/decorative" val="1"/>
              </a:ext>
            </a:extLst>
          </p:cNvPr>
          <p:cNvSpPr/>
          <p:nvPr/>
        </p:nvSpPr>
        <p:spPr>
          <a:xfrm rot="1430079">
            <a:off x="4853876" y="2681682"/>
            <a:ext cx="1646247" cy="1188158"/>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A07C6A3-C58B-E55D-7E4B-70CD7061339F}"/>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86140" y="1210471"/>
            <a:ext cx="6205331" cy="4992993"/>
          </a:xfrm>
          <a:prstGeom prst="rect">
            <a:avLst/>
          </a:prstGeom>
        </p:spPr>
      </p:pic>
    </p:spTree>
    <p:extLst>
      <p:ext uri="{BB962C8B-B14F-4D97-AF65-F5344CB8AC3E}">
        <p14:creationId xmlns:p14="http://schemas.microsoft.com/office/powerpoint/2010/main" val="1277518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
          <p:cNvSpPr txBox="1"/>
          <p:nvPr/>
        </p:nvSpPr>
        <p:spPr>
          <a:xfrm>
            <a:off x="1284470" y="1557488"/>
            <a:ext cx="3928247" cy="33701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latin typeface="Arial"/>
                <a:ea typeface="Arial"/>
                <a:cs typeface="Arial"/>
                <a:sym typeface="Arial"/>
              </a:rPr>
              <a:t>Life is a bit tough for Josh right now.</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His nan’s lost money in a scam, and his dad’s sorting all that out.</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It’s all quite stressful.</a:t>
            </a:r>
            <a:endParaRPr sz="2300" dirty="0"/>
          </a:p>
        </p:txBody>
      </p:sp>
      <p:sp>
        <p:nvSpPr>
          <p:cNvPr id="263" name="Google Shape;263;p4"/>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4</a:t>
            </a:r>
            <a:endParaRPr dirty="0"/>
          </a:p>
        </p:txBody>
      </p:sp>
      <p:pic>
        <p:nvPicPr>
          <p:cNvPr id="3" name="Picture 2">
            <a:extLst>
              <a:ext uri="{FF2B5EF4-FFF2-40B4-BE49-F238E27FC236}">
                <a16:creationId xmlns:a16="http://schemas.microsoft.com/office/drawing/2014/main" id="{0C145730-37D2-8D36-DA5E-7757C541D5D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129806" y="1157669"/>
            <a:ext cx="6119105" cy="42892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p35"/>
          <p:cNvSpPr txBox="1">
            <a:spLocks noGrp="1"/>
          </p:cNvSpPr>
          <p:nvPr>
            <p:ph type="ctrTitle"/>
          </p:nvPr>
        </p:nvSpPr>
        <p:spPr>
          <a:xfrm>
            <a:off x="1524000" y="-225468"/>
            <a:ext cx="9144000" cy="225468"/>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40</a:t>
            </a:r>
            <a:endParaRPr dirty="0"/>
          </a:p>
        </p:txBody>
      </p:sp>
      <p:sp>
        <p:nvSpPr>
          <p:cNvPr id="4" name="TextBox 3">
            <a:extLst>
              <a:ext uri="{FF2B5EF4-FFF2-40B4-BE49-F238E27FC236}">
                <a16:creationId xmlns:a16="http://schemas.microsoft.com/office/drawing/2014/main" id="{E28A584D-234A-DB6A-061B-8E31AD4BFF2D}"/>
              </a:ext>
            </a:extLst>
          </p:cNvPr>
          <p:cNvSpPr txBox="1"/>
          <p:nvPr/>
        </p:nvSpPr>
        <p:spPr>
          <a:xfrm>
            <a:off x="0" y="832373"/>
            <a:ext cx="12192000" cy="630942"/>
          </a:xfrm>
          <a:prstGeom prst="rect">
            <a:avLst/>
          </a:prstGeom>
          <a:noFill/>
        </p:spPr>
        <p:txBody>
          <a:bodyPr wrap="square">
            <a:spAutoFit/>
          </a:bodyPr>
          <a:lstStyle/>
          <a:p>
            <a:pPr marR="0" lvl="0" algn="ctr" rtl="0">
              <a:spcBef>
                <a:spcPts val="1000"/>
              </a:spcBef>
              <a:spcAft>
                <a:spcPts val="0"/>
              </a:spcAft>
              <a:buClr>
                <a:srgbClr val="363636"/>
              </a:buClr>
              <a:buSzPts val="2100"/>
            </a:pPr>
            <a:r>
              <a:rPr lang="en-GB" sz="3500" b="1" dirty="0">
                <a:solidFill>
                  <a:srgbClr val="363636"/>
                </a:solidFill>
                <a:latin typeface="Arial"/>
                <a:ea typeface="Arial"/>
                <a:cs typeface="Arial"/>
                <a:sym typeface="Arial"/>
              </a:rPr>
              <a:t>Criminal</a:t>
            </a:r>
            <a:endParaRPr lang="en-GB" sz="3500" dirty="0"/>
          </a:p>
        </p:txBody>
      </p:sp>
      <p:pic>
        <p:nvPicPr>
          <p:cNvPr id="3" name="Picture 2" descr="A criminal at a laptop.">
            <a:extLst>
              <a:ext uri="{FF2B5EF4-FFF2-40B4-BE49-F238E27FC236}">
                <a16:creationId xmlns:a16="http://schemas.microsoft.com/office/drawing/2014/main" id="{E26B110B-30A7-12D1-4124-121B148F91C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709261" y="1486562"/>
            <a:ext cx="5070529" cy="4906871"/>
          </a:xfrm>
          <a:prstGeom prst="rect">
            <a:avLst/>
          </a:prstGeom>
        </p:spPr>
      </p:pic>
    </p:spTree>
    <p:extLst>
      <p:ext uri="{BB962C8B-B14F-4D97-AF65-F5344CB8AC3E}">
        <p14:creationId xmlns:p14="http://schemas.microsoft.com/office/powerpoint/2010/main" val="18360989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p35"/>
          <p:cNvSpPr txBox="1">
            <a:spLocks noGrp="1"/>
          </p:cNvSpPr>
          <p:nvPr>
            <p:ph type="ctrTitle"/>
          </p:nvPr>
        </p:nvSpPr>
        <p:spPr>
          <a:xfrm>
            <a:off x="1524000" y="-225468"/>
            <a:ext cx="9144000" cy="225468"/>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41</a:t>
            </a:r>
            <a:endParaRPr dirty="0"/>
          </a:p>
        </p:txBody>
      </p:sp>
      <p:sp>
        <p:nvSpPr>
          <p:cNvPr id="5" name="TextBox 4">
            <a:extLst>
              <a:ext uri="{FF2B5EF4-FFF2-40B4-BE49-F238E27FC236}">
                <a16:creationId xmlns:a16="http://schemas.microsoft.com/office/drawing/2014/main" id="{C8AE8F4C-1A8B-72D5-0E3F-9C2C3C5E8426}"/>
              </a:ext>
            </a:extLst>
          </p:cNvPr>
          <p:cNvSpPr txBox="1"/>
          <p:nvPr/>
        </p:nvSpPr>
        <p:spPr>
          <a:xfrm>
            <a:off x="0" y="832373"/>
            <a:ext cx="12192000" cy="630942"/>
          </a:xfrm>
          <a:prstGeom prst="rect">
            <a:avLst/>
          </a:prstGeom>
          <a:noFill/>
        </p:spPr>
        <p:txBody>
          <a:bodyPr wrap="square">
            <a:spAutoFit/>
          </a:bodyPr>
          <a:lstStyle/>
          <a:p>
            <a:pPr marR="0" lvl="0" algn="ctr" rtl="0">
              <a:spcBef>
                <a:spcPts val="1000"/>
              </a:spcBef>
              <a:spcAft>
                <a:spcPts val="0"/>
              </a:spcAft>
              <a:buClr>
                <a:srgbClr val="363636"/>
              </a:buClr>
              <a:buSzPts val="2100"/>
            </a:pPr>
            <a:r>
              <a:rPr lang="en-GB" sz="3500" b="1" dirty="0">
                <a:solidFill>
                  <a:srgbClr val="363636"/>
                </a:solidFill>
                <a:latin typeface="Arial"/>
                <a:ea typeface="Arial"/>
                <a:cs typeface="Arial"/>
                <a:sym typeface="Arial"/>
              </a:rPr>
              <a:t>Bank’s fraud investigator</a:t>
            </a:r>
            <a:endParaRPr lang="en-GB" sz="3500" dirty="0"/>
          </a:p>
        </p:txBody>
      </p:sp>
      <p:pic>
        <p:nvPicPr>
          <p:cNvPr id="4" name="Picture 3">
            <a:extLst>
              <a:ext uri="{FF2B5EF4-FFF2-40B4-BE49-F238E27FC236}">
                <a16:creationId xmlns:a16="http://schemas.microsoft.com/office/drawing/2014/main" id="{C7D5E8E4-FA18-5187-B59A-428AF28BE25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59823" y="1594043"/>
            <a:ext cx="4466492" cy="4477229"/>
          </a:xfrm>
          <a:prstGeom prst="rect">
            <a:avLst/>
          </a:prstGeom>
        </p:spPr>
      </p:pic>
    </p:spTree>
    <p:extLst>
      <p:ext uri="{BB962C8B-B14F-4D97-AF65-F5344CB8AC3E}">
        <p14:creationId xmlns:p14="http://schemas.microsoft.com/office/powerpoint/2010/main" val="5041060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sp>
        <p:nvSpPr>
          <p:cNvPr id="21" name="Google Shape;263;p4">
            <a:extLst>
              <a:ext uri="{FF2B5EF4-FFF2-40B4-BE49-F238E27FC236}">
                <a16:creationId xmlns:a16="http://schemas.microsoft.com/office/drawing/2014/main" id="{5670594D-7676-514D-7AA2-19663B765F7D}"/>
              </a:ext>
            </a:extLst>
          </p:cNvPr>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42</a:t>
            </a:r>
            <a:endParaRPr dirty="0"/>
          </a:p>
        </p:txBody>
      </p:sp>
      <p:sp>
        <p:nvSpPr>
          <p:cNvPr id="3" name="Google Shape;455;p26">
            <a:extLst>
              <a:ext uri="{FF2B5EF4-FFF2-40B4-BE49-F238E27FC236}">
                <a16:creationId xmlns:a16="http://schemas.microsoft.com/office/drawing/2014/main" id="{F49F40CB-CFC9-D275-2BC4-DCEC86D8619B}"/>
              </a:ext>
            </a:extLst>
          </p:cNvPr>
          <p:cNvSpPr/>
          <p:nvPr/>
        </p:nvSpPr>
        <p:spPr>
          <a:xfrm>
            <a:off x="640527" y="983477"/>
            <a:ext cx="8389089" cy="1206035"/>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3000"/>
              <a:buFont typeface="Arial Black"/>
              <a:buNone/>
            </a:pPr>
            <a:r>
              <a:rPr lang="en-GB" sz="3000" b="1" i="0" u="none" strike="noStrike" cap="none" dirty="0">
                <a:solidFill>
                  <a:srgbClr val="363636"/>
                </a:solidFill>
                <a:latin typeface="Arial Black"/>
                <a:ea typeface="Arial Black"/>
                <a:cs typeface="Arial Black"/>
                <a:sym typeface="Arial Black"/>
              </a:rPr>
              <a:t>Don’t be fooled by offers of quick cash.</a:t>
            </a:r>
            <a:br>
              <a:rPr lang="en-GB" sz="3000" b="1" i="0" u="none" strike="noStrike" cap="none" dirty="0">
                <a:solidFill>
                  <a:srgbClr val="363636"/>
                </a:solidFill>
                <a:latin typeface="Arial Black"/>
                <a:ea typeface="Arial Black"/>
                <a:cs typeface="Arial Black"/>
                <a:sym typeface="Arial Black"/>
              </a:rPr>
            </a:br>
            <a:r>
              <a:rPr lang="en-GB" sz="3000" b="1" i="0" u="none" strike="noStrike" cap="none" dirty="0">
                <a:solidFill>
                  <a:srgbClr val="363636"/>
                </a:solidFill>
                <a:latin typeface="Arial Black"/>
                <a:ea typeface="Arial Black"/>
                <a:cs typeface="Arial Black"/>
                <a:sym typeface="Arial Black"/>
              </a:rPr>
              <a:t>It could put you and your family at risk.</a:t>
            </a:r>
            <a:endParaRPr dirty="0"/>
          </a:p>
        </p:txBody>
      </p:sp>
      <p:sp>
        <p:nvSpPr>
          <p:cNvPr id="4" name="Google Shape;456;p26">
            <a:extLst>
              <a:ext uri="{FF2B5EF4-FFF2-40B4-BE49-F238E27FC236}">
                <a16:creationId xmlns:a16="http://schemas.microsoft.com/office/drawing/2014/main" id="{A36A13EC-7E1E-AFCC-822B-85F686EB2C2A}"/>
              </a:ext>
            </a:extLst>
          </p:cNvPr>
          <p:cNvSpPr txBox="1"/>
          <p:nvPr/>
        </p:nvSpPr>
        <p:spPr>
          <a:xfrm>
            <a:off x="598195" y="2975014"/>
            <a:ext cx="8862434" cy="1062532"/>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rgbClr val="363636"/>
              </a:buClr>
              <a:buSzPts val="6000"/>
              <a:buFont typeface="Arial Black"/>
              <a:buNone/>
            </a:pPr>
            <a:r>
              <a:rPr lang="en-GB" sz="5300" b="1" i="0" u="none" strike="noStrike" cap="none" dirty="0">
                <a:solidFill>
                  <a:srgbClr val="363636"/>
                </a:solidFill>
                <a:latin typeface="Arial Black"/>
                <a:ea typeface="Arial Black"/>
                <a:cs typeface="Arial Black"/>
                <a:sym typeface="Arial Black"/>
              </a:rPr>
              <a:t>Don’t be a Money Mule</a:t>
            </a:r>
            <a:endParaRPr sz="5300" dirty="0"/>
          </a:p>
        </p:txBody>
      </p:sp>
      <p:sp>
        <p:nvSpPr>
          <p:cNvPr id="2" name="Google Shape;454;p26">
            <a:extLst>
              <a:ext uri="{FF2B5EF4-FFF2-40B4-BE49-F238E27FC236}">
                <a16:creationId xmlns:a16="http://schemas.microsoft.com/office/drawing/2014/main" id="{CA3CBBF4-5B11-D91B-8537-309551D49396}"/>
              </a:ext>
            </a:extLst>
          </p:cNvPr>
          <p:cNvSpPr txBox="1"/>
          <p:nvPr/>
        </p:nvSpPr>
        <p:spPr>
          <a:xfrm>
            <a:off x="657461" y="4531768"/>
            <a:ext cx="8862435" cy="939814"/>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To find out more information visit </a:t>
            </a:r>
            <a:r>
              <a:rPr lang="en-GB" sz="1700" b="1" dirty="0">
                <a:solidFill>
                  <a:srgbClr val="363636"/>
                </a:solidFill>
                <a:latin typeface="Arial"/>
                <a:ea typeface="Arial"/>
                <a:cs typeface="Arial"/>
                <a:sym typeface="Arial"/>
              </a:rPr>
              <a:t>dontbefooled.org.uk</a:t>
            </a:r>
            <a:r>
              <a:rPr lang="en-GB" sz="1700" dirty="0">
                <a:solidFill>
                  <a:srgbClr val="363636"/>
                </a:solidFill>
                <a:latin typeface="Arial"/>
                <a:ea typeface="Arial"/>
                <a:cs typeface="Arial"/>
                <a:sym typeface="Arial"/>
              </a:rPr>
              <a:t>. </a:t>
            </a:r>
          </a:p>
          <a:p>
            <a:pPr marL="0" marR="0" lvl="0" indent="0" rtl="0">
              <a:lnSpc>
                <a:spcPct val="100000"/>
              </a:lnSpc>
              <a:spcBef>
                <a:spcPts val="0"/>
              </a:spcBef>
              <a:spcAft>
                <a:spcPts val="0"/>
              </a:spcAft>
              <a:buClr>
                <a:srgbClr val="363636"/>
              </a:buClr>
              <a:buSzPts val="1700"/>
              <a:buFont typeface="Arial"/>
              <a:buNone/>
            </a:pPr>
            <a:endParaRPr lang="en-GB" sz="1700" dirty="0">
              <a:solidFill>
                <a:srgbClr val="363636"/>
              </a:solidFill>
            </a:endParaRPr>
          </a:p>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If you are worried that someone has approached you offering quick and easy money, speak to a teacher or you can call </a:t>
            </a:r>
            <a:r>
              <a:rPr lang="en-GB" sz="1700" b="1" dirty="0">
                <a:solidFill>
                  <a:srgbClr val="363636"/>
                </a:solidFill>
                <a:latin typeface="Arial"/>
                <a:ea typeface="Arial"/>
                <a:cs typeface="Arial"/>
                <a:sym typeface="Arial"/>
              </a:rPr>
              <a:t>Crimestoppers</a:t>
            </a:r>
            <a:r>
              <a:rPr lang="en-GB" sz="1700" dirty="0">
                <a:solidFill>
                  <a:srgbClr val="363636"/>
                </a:solidFill>
                <a:latin typeface="Arial"/>
                <a:ea typeface="Arial"/>
                <a:cs typeface="Arial"/>
                <a:sym typeface="Arial"/>
              </a:rPr>
              <a:t> anonymously on </a:t>
            </a:r>
            <a:r>
              <a:rPr lang="en-GB" sz="1700" b="1" dirty="0">
                <a:solidFill>
                  <a:srgbClr val="363636"/>
                </a:solidFill>
                <a:latin typeface="Arial"/>
                <a:ea typeface="Arial"/>
                <a:cs typeface="Arial"/>
                <a:sym typeface="Arial"/>
              </a:rPr>
              <a:t>0800 555111</a:t>
            </a:r>
            <a:r>
              <a:rPr lang="en-GB" sz="1700" dirty="0">
                <a:solidFill>
                  <a:srgbClr val="363636"/>
                </a:solidFill>
                <a:latin typeface="Arial"/>
                <a:ea typeface="Arial"/>
                <a:cs typeface="Arial"/>
                <a:sym typeface="Arial"/>
              </a:rPr>
              <a:t>.</a:t>
            </a:r>
            <a:endParaRPr dirty="0"/>
          </a:p>
        </p:txBody>
      </p:sp>
      <p:pic>
        <p:nvPicPr>
          <p:cNvPr id="5" name="Google Shape;458;p26">
            <a:extLst>
              <a:ext uri="{FF2B5EF4-FFF2-40B4-BE49-F238E27FC236}">
                <a16:creationId xmlns:a16="http://schemas.microsoft.com/office/drawing/2014/main" id="{6FCED3EA-C454-EFD3-970F-24FD5066D2EC}"/>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05781" y="6302863"/>
            <a:ext cx="3066437" cy="368613"/>
          </a:xfrm>
          <a:prstGeom prst="rect">
            <a:avLst/>
          </a:prstGeom>
          <a:noFill/>
          <a:ln>
            <a:noFill/>
          </a:ln>
        </p:spPr>
      </p:pic>
      <p:pic>
        <p:nvPicPr>
          <p:cNvPr id="6" name="Google Shape;459;p26">
            <a:extLst>
              <a:ext uri="{FF2B5EF4-FFF2-40B4-BE49-F238E27FC236}">
                <a16:creationId xmlns:a16="http://schemas.microsoft.com/office/drawing/2014/main" id="{3D172F37-FE03-F91E-8A31-75FCEBCFA4B5}"/>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9056972" y="6269145"/>
            <a:ext cx="1536883" cy="373628"/>
          </a:xfrm>
          <a:prstGeom prst="rect">
            <a:avLst/>
          </a:prstGeom>
          <a:noFill/>
          <a:ln>
            <a:noFill/>
          </a:ln>
        </p:spPr>
      </p:pic>
      <p:pic>
        <p:nvPicPr>
          <p:cNvPr id="7" name="Google Shape;460;p26">
            <a:extLst>
              <a:ext uri="{FF2B5EF4-FFF2-40B4-BE49-F238E27FC236}">
                <a16:creationId xmlns:a16="http://schemas.microsoft.com/office/drawing/2014/main" id="{E47F7027-A055-1534-1ABA-65F4AF64402F}"/>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10983433" y="6190975"/>
            <a:ext cx="749491" cy="492076"/>
          </a:xfrm>
          <a:prstGeom prst="rect">
            <a:avLst/>
          </a:prstGeom>
          <a:noFill/>
          <a:ln>
            <a:noFill/>
          </a:ln>
        </p:spPr>
      </p:pic>
      <p:grpSp>
        <p:nvGrpSpPr>
          <p:cNvPr id="8" name="Group 7">
            <a:extLst>
              <a:ext uri="{FF2B5EF4-FFF2-40B4-BE49-F238E27FC236}">
                <a16:creationId xmlns:a16="http://schemas.microsoft.com/office/drawing/2014/main" id="{1BBA7F59-5F95-C458-0F01-BC725660A148}"/>
              </a:ext>
              <a:ext uri="{C183D7F6-B498-43B3-948B-1728B52AA6E4}">
                <adec:decorative xmlns:adec="http://schemas.microsoft.com/office/drawing/2017/decorative" val="1"/>
              </a:ext>
            </a:extLst>
          </p:cNvPr>
          <p:cNvGrpSpPr/>
          <p:nvPr/>
        </p:nvGrpSpPr>
        <p:grpSpPr>
          <a:xfrm>
            <a:off x="9704278" y="674908"/>
            <a:ext cx="1615655" cy="1615655"/>
            <a:chOff x="6747933" y="355600"/>
            <a:chExt cx="2028646" cy="2028646"/>
          </a:xfrm>
        </p:grpSpPr>
        <p:sp>
          <p:nvSpPr>
            <p:cNvPr id="9" name="Oval 8">
              <a:extLst>
                <a:ext uri="{FF2B5EF4-FFF2-40B4-BE49-F238E27FC236}">
                  <a16:creationId xmlns:a16="http://schemas.microsoft.com/office/drawing/2014/main" id="{8D409D46-94C9-FE25-9B92-5DE99A55791D}"/>
                </a:ext>
              </a:extLst>
            </p:cNvPr>
            <p:cNvSpPr/>
            <p:nvPr/>
          </p:nvSpPr>
          <p:spPr>
            <a:xfrm>
              <a:off x="6747933" y="355600"/>
              <a:ext cx="2028646" cy="202864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descr="A cartoon of a person holding a money&#10;&#10;Description automatically generated">
              <a:extLst>
                <a:ext uri="{FF2B5EF4-FFF2-40B4-BE49-F238E27FC236}">
                  <a16:creationId xmlns:a16="http://schemas.microsoft.com/office/drawing/2014/main" id="{3537A7EF-8658-7015-15B9-525B5B6862A0}"/>
                </a:ext>
              </a:extLst>
            </p:cNvPr>
            <p:cNvPicPr>
              <a:picLocks noChangeAspect="1"/>
            </p:cNvPicPr>
            <p:nvPr/>
          </p:nvPicPr>
          <p:blipFill>
            <a:blip r:embed="rId6"/>
            <a:stretch>
              <a:fillRect/>
            </a:stretch>
          </p:blipFill>
          <p:spPr>
            <a:xfrm>
              <a:off x="7117936" y="745139"/>
              <a:ext cx="1306397" cy="1293792"/>
            </a:xfrm>
            <a:prstGeom prst="rect">
              <a:avLst/>
            </a:prstGeom>
          </p:spPr>
        </p:pic>
      </p:grpSp>
      <p:grpSp>
        <p:nvGrpSpPr>
          <p:cNvPr id="14" name="Group 13">
            <a:extLst>
              <a:ext uri="{FF2B5EF4-FFF2-40B4-BE49-F238E27FC236}">
                <a16:creationId xmlns:a16="http://schemas.microsoft.com/office/drawing/2014/main" id="{23A71AF6-99DD-D10F-B007-368D185F6A47}"/>
              </a:ext>
              <a:ext uri="{C183D7F6-B498-43B3-948B-1728B52AA6E4}">
                <adec:decorative xmlns:adec="http://schemas.microsoft.com/office/drawing/2017/decorative" val="1"/>
              </a:ext>
            </a:extLst>
          </p:cNvPr>
          <p:cNvGrpSpPr/>
          <p:nvPr/>
        </p:nvGrpSpPr>
        <p:grpSpPr>
          <a:xfrm>
            <a:off x="9440512" y="4468925"/>
            <a:ext cx="2179607" cy="1022122"/>
            <a:chOff x="9354932" y="4507616"/>
            <a:chExt cx="2528187" cy="1185588"/>
          </a:xfrm>
        </p:grpSpPr>
        <p:grpSp>
          <p:nvGrpSpPr>
            <p:cNvPr id="15" name="Group 14">
              <a:extLst>
                <a:ext uri="{FF2B5EF4-FFF2-40B4-BE49-F238E27FC236}">
                  <a16:creationId xmlns:a16="http://schemas.microsoft.com/office/drawing/2014/main" id="{5D53BD65-2209-AA2B-F93F-5FCF983126AD}"/>
                </a:ext>
              </a:extLst>
            </p:cNvPr>
            <p:cNvGrpSpPr/>
            <p:nvPr/>
          </p:nvGrpSpPr>
          <p:grpSpPr>
            <a:xfrm>
              <a:off x="10697531" y="4507616"/>
              <a:ext cx="1185588" cy="1185588"/>
              <a:chOff x="11124066" y="4507616"/>
              <a:chExt cx="1185588" cy="1185588"/>
            </a:xfrm>
          </p:grpSpPr>
          <p:sp>
            <p:nvSpPr>
              <p:cNvPr id="19" name="Oval 18">
                <a:extLst>
                  <a:ext uri="{FF2B5EF4-FFF2-40B4-BE49-F238E27FC236}">
                    <a16:creationId xmlns:a16="http://schemas.microsoft.com/office/drawing/2014/main" id="{C46C6768-733F-2D49-E511-E7F8444AF45E}"/>
                  </a:ext>
                </a:extLst>
              </p:cNvPr>
              <p:cNvSpPr/>
              <p:nvPr/>
            </p:nvSpPr>
            <p:spPr>
              <a:xfrm>
                <a:off x="11124066"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9" descr="A green phone receiver on a black background&#10;&#10;Description automatically generated">
                <a:extLst>
                  <a:ext uri="{FF2B5EF4-FFF2-40B4-BE49-F238E27FC236}">
                    <a16:creationId xmlns:a16="http://schemas.microsoft.com/office/drawing/2014/main" id="{3883A304-7BA6-6CCC-FEAA-DF72F896DBDD}"/>
                  </a:ext>
                </a:extLst>
              </p:cNvPr>
              <p:cNvPicPr>
                <a:picLocks noChangeAspect="1"/>
              </p:cNvPicPr>
              <p:nvPr/>
            </p:nvPicPr>
            <p:blipFill>
              <a:blip r:embed="rId7"/>
              <a:stretch>
                <a:fillRect/>
              </a:stretch>
            </p:blipFill>
            <p:spPr>
              <a:xfrm>
                <a:off x="11305895" y="4748017"/>
                <a:ext cx="792951" cy="788953"/>
              </a:xfrm>
              <a:prstGeom prst="rect">
                <a:avLst/>
              </a:prstGeom>
            </p:spPr>
          </p:pic>
        </p:grpSp>
        <p:grpSp>
          <p:nvGrpSpPr>
            <p:cNvPr id="16" name="Group 15">
              <a:extLst>
                <a:ext uri="{FF2B5EF4-FFF2-40B4-BE49-F238E27FC236}">
                  <a16:creationId xmlns:a16="http://schemas.microsoft.com/office/drawing/2014/main" id="{EE0FFB60-00D2-D0D2-658B-7D91754BE318}"/>
                </a:ext>
              </a:extLst>
            </p:cNvPr>
            <p:cNvGrpSpPr/>
            <p:nvPr/>
          </p:nvGrpSpPr>
          <p:grpSpPr>
            <a:xfrm>
              <a:off x="9354932" y="4507616"/>
              <a:ext cx="1185588" cy="1185588"/>
              <a:chOff x="8614330" y="4507616"/>
              <a:chExt cx="1185588" cy="1185588"/>
            </a:xfrm>
          </p:grpSpPr>
          <p:sp>
            <p:nvSpPr>
              <p:cNvPr id="17" name="Oval 16">
                <a:extLst>
                  <a:ext uri="{FF2B5EF4-FFF2-40B4-BE49-F238E27FC236}">
                    <a16:creationId xmlns:a16="http://schemas.microsoft.com/office/drawing/2014/main" id="{B7957B75-1E0A-EEF9-5F73-C43A1730DF2D}"/>
                  </a:ext>
                </a:extLst>
              </p:cNvPr>
              <p:cNvSpPr/>
              <p:nvPr/>
            </p:nvSpPr>
            <p:spPr>
              <a:xfrm>
                <a:off x="8614330"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descr="A computer monitor with a symbol on it&#10;&#10;Description automatically generated">
                <a:extLst>
                  <a:ext uri="{FF2B5EF4-FFF2-40B4-BE49-F238E27FC236}">
                    <a16:creationId xmlns:a16="http://schemas.microsoft.com/office/drawing/2014/main" id="{1740691E-896E-1925-07F5-DB672D9046AF}"/>
                  </a:ext>
                </a:extLst>
              </p:cNvPr>
              <p:cNvPicPr>
                <a:picLocks noChangeAspect="1"/>
              </p:cNvPicPr>
              <p:nvPr/>
            </p:nvPicPr>
            <p:blipFill>
              <a:blip r:embed="rId8"/>
              <a:stretch>
                <a:fillRect/>
              </a:stretch>
            </p:blipFill>
            <p:spPr>
              <a:xfrm>
                <a:off x="8767176" y="4708366"/>
                <a:ext cx="879896" cy="868253"/>
              </a:xfrm>
              <a:prstGeom prst="rect">
                <a:avLst/>
              </a:prstGeom>
            </p:spPr>
          </p:pic>
        </p:grpSp>
      </p:grpSp>
      <p:grpSp>
        <p:nvGrpSpPr>
          <p:cNvPr id="22" name="Group 21">
            <a:extLst>
              <a:ext uri="{FF2B5EF4-FFF2-40B4-BE49-F238E27FC236}">
                <a16:creationId xmlns:a16="http://schemas.microsoft.com/office/drawing/2014/main" id="{0DE1FD87-7544-3001-8B55-CC3F713066B6}"/>
              </a:ext>
              <a:ext uri="{C183D7F6-B498-43B3-948B-1728B52AA6E4}">
                <adec:decorative xmlns:adec="http://schemas.microsoft.com/office/drawing/2017/decorative" val="1"/>
              </a:ext>
            </a:extLst>
          </p:cNvPr>
          <p:cNvGrpSpPr/>
          <p:nvPr/>
        </p:nvGrpSpPr>
        <p:grpSpPr>
          <a:xfrm>
            <a:off x="9473014" y="2667235"/>
            <a:ext cx="2078182" cy="1367337"/>
            <a:chOff x="1316182" y="1655618"/>
            <a:chExt cx="2078182" cy="1367337"/>
          </a:xfrm>
        </p:grpSpPr>
        <p:sp>
          <p:nvSpPr>
            <p:cNvPr id="23" name="Oval 22">
              <a:extLst>
                <a:ext uri="{FF2B5EF4-FFF2-40B4-BE49-F238E27FC236}">
                  <a16:creationId xmlns:a16="http://schemas.microsoft.com/office/drawing/2014/main" id="{C7F6166C-4812-3F56-A246-97CF6D4D492F}"/>
                </a:ext>
              </a:extLst>
            </p:cNvPr>
            <p:cNvSpPr/>
            <p:nvPr/>
          </p:nvSpPr>
          <p:spPr>
            <a:xfrm>
              <a:off x="1316182" y="1655618"/>
              <a:ext cx="2078182" cy="136733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23">
              <a:extLst>
                <a:ext uri="{FF2B5EF4-FFF2-40B4-BE49-F238E27FC236}">
                  <a16:creationId xmlns:a16="http://schemas.microsoft.com/office/drawing/2014/main" id="{2B1A3C33-8E78-45C1-A428-37A46E53C9A2}"/>
                </a:ext>
              </a:extLst>
            </p:cNvPr>
            <p:cNvGrpSpPr/>
            <p:nvPr/>
          </p:nvGrpSpPr>
          <p:grpSpPr>
            <a:xfrm>
              <a:off x="1434339" y="2032405"/>
              <a:ext cx="1831735" cy="613761"/>
              <a:chOff x="924459" y="-1244571"/>
              <a:chExt cx="2672929" cy="895621"/>
            </a:xfrm>
          </p:grpSpPr>
          <p:pic>
            <p:nvPicPr>
              <p:cNvPr id="25" name="Picture 24" descr="A stack of money and coins&#10;&#10;Description automatically generated">
                <a:extLst>
                  <a:ext uri="{FF2B5EF4-FFF2-40B4-BE49-F238E27FC236}">
                    <a16:creationId xmlns:a16="http://schemas.microsoft.com/office/drawing/2014/main" id="{CA08F1EB-7DE5-4EF4-1BEE-72C23880E695}"/>
                  </a:ext>
                </a:extLst>
              </p:cNvPr>
              <p:cNvPicPr>
                <a:picLocks noChangeAspect="1"/>
              </p:cNvPicPr>
              <p:nvPr/>
            </p:nvPicPr>
            <p:blipFill>
              <a:blip r:embed="rId9"/>
              <a:stretch>
                <a:fillRect/>
              </a:stretch>
            </p:blipFill>
            <p:spPr>
              <a:xfrm>
                <a:off x="1989330" y="-1184198"/>
                <a:ext cx="852203" cy="774877"/>
              </a:xfrm>
              <a:prstGeom prst="rect">
                <a:avLst/>
              </a:prstGeom>
            </p:spPr>
          </p:pic>
          <p:pic>
            <p:nvPicPr>
              <p:cNvPr id="26" name="Picture 25" descr="A person carrying a money&#10;&#10;Description automatically generated">
                <a:extLst>
                  <a:ext uri="{FF2B5EF4-FFF2-40B4-BE49-F238E27FC236}">
                    <a16:creationId xmlns:a16="http://schemas.microsoft.com/office/drawing/2014/main" id="{69C7DAA3-EFAB-5E98-6868-D94A78D98610}"/>
                  </a:ext>
                </a:extLst>
              </p:cNvPr>
              <p:cNvPicPr>
                <a:picLocks noChangeAspect="1"/>
              </p:cNvPicPr>
              <p:nvPr/>
            </p:nvPicPr>
            <p:blipFill>
              <a:blip r:embed="rId10"/>
              <a:stretch>
                <a:fillRect/>
              </a:stretch>
            </p:blipFill>
            <p:spPr>
              <a:xfrm>
                <a:off x="3019113" y="-1244571"/>
                <a:ext cx="578275" cy="895621"/>
              </a:xfrm>
              <a:prstGeom prst="rect">
                <a:avLst/>
              </a:prstGeom>
            </p:spPr>
          </p:pic>
          <p:pic>
            <p:nvPicPr>
              <p:cNvPr id="27" name="Picture 26" descr="A stack of money and coins&#10;&#10;Description automatically generated">
                <a:extLst>
                  <a:ext uri="{FF2B5EF4-FFF2-40B4-BE49-F238E27FC236}">
                    <a16:creationId xmlns:a16="http://schemas.microsoft.com/office/drawing/2014/main" id="{BA418E14-8D87-DDBF-C527-3AEB2A0FE029}"/>
                  </a:ext>
                </a:extLst>
              </p:cNvPr>
              <p:cNvPicPr>
                <a:picLocks noChangeAspect="1"/>
              </p:cNvPicPr>
              <p:nvPr/>
            </p:nvPicPr>
            <p:blipFill>
              <a:blip r:embed="rId9"/>
              <a:stretch>
                <a:fillRect/>
              </a:stretch>
            </p:blipFill>
            <p:spPr>
              <a:xfrm>
                <a:off x="924459" y="-1184198"/>
                <a:ext cx="852203" cy="774877"/>
              </a:xfrm>
              <a:prstGeom prst="rect">
                <a:avLst/>
              </a:prstGeom>
            </p:spPr>
          </p:pic>
          <p:sp>
            <p:nvSpPr>
              <p:cNvPr id="28" name="Right Arrow 27">
                <a:extLst>
                  <a:ext uri="{FF2B5EF4-FFF2-40B4-BE49-F238E27FC236}">
                    <a16:creationId xmlns:a16="http://schemas.microsoft.com/office/drawing/2014/main" id="{5813A9D2-29D1-70B1-01D1-8840D69433E7}"/>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ight Arrow 28">
                <a:extLst>
                  <a:ext uri="{FF2B5EF4-FFF2-40B4-BE49-F238E27FC236}">
                    <a16:creationId xmlns:a16="http://schemas.microsoft.com/office/drawing/2014/main" id="{4C65CD41-8C5E-27F8-2A01-9FA2075F1952}"/>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70" name="Google Shape;270;p5">
            <a:extLst>
              <a:ext uri="{C183D7F6-B498-43B3-948B-1728B52AA6E4}">
                <adec:decorative xmlns:adec="http://schemas.microsoft.com/office/drawing/2017/decorative" val="1"/>
              </a:ext>
            </a:extLst>
          </p:cNvPr>
          <p:cNvSpPr/>
          <p:nvPr/>
        </p:nvSpPr>
        <p:spPr>
          <a:xfrm>
            <a:off x="5279285" y="1473829"/>
            <a:ext cx="5236315" cy="4065006"/>
          </a:xfrm>
          <a:prstGeom prst="cloudCallout">
            <a:avLst>
              <a:gd name="adj1" fmla="val -82468"/>
              <a:gd name="adj2" fmla="val 28549"/>
            </a:avLst>
          </a:prstGeom>
          <a:solidFill>
            <a:schemeClr val="lt1"/>
          </a:solidFill>
          <a:ln w="57150" cap="flat" cmpd="sng">
            <a:solidFill>
              <a:srgbClr val="3636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1" name="Google Shape;271;p5"/>
          <p:cNvSpPr txBox="1">
            <a:spLocks noGrp="1"/>
          </p:cNvSpPr>
          <p:nvPr>
            <p:ph type="ctrTitle"/>
          </p:nvPr>
        </p:nvSpPr>
        <p:spPr>
          <a:xfrm>
            <a:off x="1524000" y="-183340"/>
            <a:ext cx="9144000" cy="18334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5</a:t>
            </a:r>
            <a:endParaRPr dirty="0"/>
          </a:p>
        </p:txBody>
      </p:sp>
      <p:sp>
        <p:nvSpPr>
          <p:cNvPr id="273" name="Google Shape;273;p5"/>
          <p:cNvSpPr txBox="1"/>
          <p:nvPr/>
        </p:nvSpPr>
        <p:spPr>
          <a:xfrm>
            <a:off x="5545984" y="2479075"/>
            <a:ext cx="4541520" cy="22159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300" dirty="0">
                <a:solidFill>
                  <a:srgbClr val="363636"/>
                </a:solidFill>
                <a:sym typeface="Arial"/>
              </a:rPr>
              <a:t>And I could also buy</a:t>
            </a:r>
            <a:br>
              <a:rPr lang="en-GB" sz="2300" dirty="0">
                <a:solidFill>
                  <a:srgbClr val="363636"/>
                </a:solidFill>
                <a:sym typeface="Arial"/>
              </a:rPr>
            </a:br>
            <a:r>
              <a:rPr lang="en-GB" sz="2300" dirty="0">
                <a:solidFill>
                  <a:srgbClr val="363636"/>
                </a:solidFill>
                <a:sym typeface="Arial"/>
              </a:rPr>
              <a:t>loads of cool stuff, like</a:t>
            </a:r>
            <a:br>
              <a:rPr lang="en-GB" sz="2300" dirty="0">
                <a:solidFill>
                  <a:srgbClr val="363636"/>
                </a:solidFill>
                <a:sym typeface="Arial"/>
              </a:rPr>
            </a:br>
            <a:r>
              <a:rPr lang="en-GB" sz="2300" dirty="0">
                <a:solidFill>
                  <a:srgbClr val="363636"/>
                </a:solidFill>
                <a:sym typeface="Arial"/>
              </a:rPr>
              <a:t>a games console and</a:t>
            </a:r>
            <a:br>
              <a:rPr lang="en-GB" sz="2300" dirty="0">
                <a:solidFill>
                  <a:srgbClr val="363636"/>
                </a:solidFill>
                <a:sym typeface="Arial"/>
              </a:rPr>
            </a:br>
            <a:r>
              <a:rPr lang="en-GB" sz="2300" dirty="0">
                <a:solidFill>
                  <a:srgbClr val="363636"/>
                </a:solidFill>
                <a:sym typeface="Arial"/>
              </a:rPr>
              <a:t>new trainers, and</a:t>
            </a:r>
            <a:br>
              <a:rPr lang="en-GB" sz="2300" dirty="0">
                <a:solidFill>
                  <a:srgbClr val="363636"/>
                </a:solidFill>
                <a:sym typeface="Arial"/>
              </a:rPr>
            </a:br>
            <a:r>
              <a:rPr lang="en-GB" sz="2300" dirty="0">
                <a:solidFill>
                  <a:srgbClr val="363636"/>
                </a:solidFill>
                <a:sym typeface="Arial"/>
              </a:rPr>
              <a:t>really impress </a:t>
            </a:r>
            <a:r>
              <a:rPr lang="en-GB" sz="2300" dirty="0">
                <a:solidFill>
                  <a:srgbClr val="363636"/>
                </a:solidFill>
              </a:rPr>
              <a:t>my</a:t>
            </a:r>
            <a:br>
              <a:rPr lang="en-GB" sz="2300" dirty="0">
                <a:solidFill>
                  <a:srgbClr val="363636"/>
                </a:solidFill>
                <a:sym typeface="Arial"/>
              </a:rPr>
            </a:br>
            <a:r>
              <a:rPr lang="en-GB" sz="2300" dirty="0">
                <a:solidFill>
                  <a:srgbClr val="363636"/>
                </a:solidFill>
                <a:sym typeface="Arial"/>
              </a:rPr>
              <a:t>friends …</a:t>
            </a:r>
            <a:endParaRPr dirty="0"/>
          </a:p>
        </p:txBody>
      </p:sp>
      <p:pic>
        <p:nvPicPr>
          <p:cNvPr id="274" name="Google Shape;274;p5">
            <a:extLst>
              <a:ext uri="{C183D7F6-B498-43B3-948B-1728B52AA6E4}">
                <adec:decorative xmlns:adec="http://schemas.microsoft.com/office/drawing/2017/decorative" val="1"/>
              </a:ext>
            </a:extLst>
          </p:cNvPr>
          <p:cNvPicPr preferRelativeResize="0"/>
          <p:nvPr/>
        </p:nvPicPr>
        <p:blipFill rotWithShape="1">
          <a:blip r:embed="rId3">
            <a:alphaModFix/>
            <a:extLst>
              <a:ext uri="{28A0092B-C50C-407E-A947-70E740481C1C}">
                <a14:useLocalDpi xmlns:a14="http://schemas.microsoft.com/office/drawing/2010/main"/>
              </a:ext>
            </a:extLst>
          </a:blip>
          <a:srcRect l="-1491" t="-196"/>
          <a:stretch/>
        </p:blipFill>
        <p:spPr>
          <a:xfrm>
            <a:off x="8775068" y="3468718"/>
            <a:ext cx="2807060" cy="2452696"/>
          </a:xfrm>
          <a:prstGeom prst="rect">
            <a:avLst/>
          </a:prstGeom>
          <a:noFill/>
          <a:ln>
            <a:noFill/>
          </a:ln>
        </p:spPr>
      </p:pic>
      <p:pic>
        <p:nvPicPr>
          <p:cNvPr id="275" name="Google Shape;275;p5">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8670503" y="660429"/>
            <a:ext cx="2321347" cy="1839396"/>
          </a:xfrm>
          <a:prstGeom prst="rect">
            <a:avLst/>
          </a:prstGeom>
          <a:noFill/>
          <a:ln>
            <a:noFill/>
          </a:ln>
        </p:spPr>
      </p:pic>
      <p:pic>
        <p:nvPicPr>
          <p:cNvPr id="2" name="Picture 1">
            <a:extLst>
              <a:ext uri="{FF2B5EF4-FFF2-40B4-BE49-F238E27FC236}">
                <a16:creationId xmlns:a16="http://schemas.microsoft.com/office/drawing/2014/main" id="{16248E15-0B91-3F27-3CC6-F1036A522608}"/>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10587" y="3007932"/>
            <a:ext cx="3134422" cy="3110980"/>
          </a:xfrm>
          <a:prstGeom prst="rect">
            <a:avLst/>
          </a:prstGeom>
        </p:spPr>
      </p:pic>
      <p:sp>
        <p:nvSpPr>
          <p:cNvPr id="269" name="Google Shape;269;p5">
            <a:extLst>
              <a:ext uri="{C183D7F6-B498-43B3-948B-1728B52AA6E4}">
                <adec:decorative xmlns:adec="http://schemas.microsoft.com/office/drawing/2017/decorative" val="1"/>
              </a:ext>
            </a:extLst>
          </p:cNvPr>
          <p:cNvSpPr/>
          <p:nvPr/>
        </p:nvSpPr>
        <p:spPr>
          <a:xfrm>
            <a:off x="2107152" y="739089"/>
            <a:ext cx="3717178" cy="2268844"/>
          </a:xfrm>
          <a:prstGeom prst="cloudCallout">
            <a:avLst>
              <a:gd name="adj1" fmla="val -33194"/>
              <a:gd name="adj2" fmla="val 80214"/>
            </a:avLst>
          </a:prstGeom>
          <a:solidFill>
            <a:schemeClr val="lt1"/>
          </a:solidFill>
          <a:ln w="57150" cap="flat" cmpd="sng">
            <a:solidFill>
              <a:srgbClr val="36363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2" name="Google Shape;272;p5"/>
          <p:cNvSpPr txBox="1"/>
          <p:nvPr/>
        </p:nvSpPr>
        <p:spPr>
          <a:xfrm>
            <a:off x="2673753" y="1276751"/>
            <a:ext cx="2364891" cy="115412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300" dirty="0">
                <a:solidFill>
                  <a:srgbClr val="363636"/>
                </a:solidFill>
                <a:latin typeface="Arial"/>
                <a:ea typeface="Arial"/>
                <a:cs typeface="Arial"/>
                <a:sym typeface="Arial"/>
              </a:rPr>
              <a:t>With this easy money, I could help out.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3"/>
                                        </p:tgtEl>
                                        <p:attrNameLst>
                                          <p:attrName>style.visibility</p:attrName>
                                        </p:attrNameLst>
                                      </p:cBhvr>
                                      <p:to>
                                        <p:strVal val="visible"/>
                                      </p:to>
                                    </p:set>
                                  </p:childTnLst>
                                </p:cTn>
                              </p:par>
                              <p:par>
                                <p:cTn id="9" presetID="1" presetClass="entr" presetSubtype="0" fill="hold" nodeType="withEffect">
                                  <p:stCondLst>
                                    <p:cond delay="1000"/>
                                  </p:stCondLst>
                                  <p:childTnLst>
                                    <p:set>
                                      <p:cBhvr>
                                        <p:cTn id="10" dur="1" fill="hold">
                                          <p:stCondLst>
                                            <p:cond delay="0"/>
                                          </p:stCondLst>
                                        </p:cTn>
                                        <p:tgtEl>
                                          <p:spTgt spid="275"/>
                                        </p:tgtEl>
                                        <p:attrNameLst>
                                          <p:attrName>style.visibility</p:attrName>
                                        </p:attrNameLst>
                                      </p:cBhvr>
                                      <p:to>
                                        <p:strVal val="visible"/>
                                      </p:to>
                                    </p:set>
                                  </p:childTnLst>
                                </p:cTn>
                              </p:par>
                            </p:childTnLst>
                          </p:cTn>
                        </p:par>
                        <p:par>
                          <p:cTn id="11" fill="hold">
                            <p:stCondLst>
                              <p:cond delay="1000"/>
                            </p:stCondLst>
                            <p:childTnLst>
                              <p:par>
                                <p:cTn id="12" presetID="1" presetClass="entr" presetSubtype="0" fill="hold" nodeType="afterEffect">
                                  <p:stCondLst>
                                    <p:cond delay="1000"/>
                                  </p:stCondLst>
                                  <p:childTnLst>
                                    <p:set>
                                      <p:cBhvr>
                                        <p:cTn id="13" dur="1" fill="hold">
                                          <p:stCondLst>
                                            <p:cond delay="0"/>
                                          </p:stCondLst>
                                        </p:cTn>
                                        <p:tgtEl>
                                          <p:spTgt spid="2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6"/>
          <p:cNvSpPr txBox="1"/>
          <p:nvPr/>
        </p:nvSpPr>
        <p:spPr>
          <a:xfrm>
            <a:off x="1156058" y="1054115"/>
            <a:ext cx="4939942" cy="57656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3000"/>
              </a:spcAft>
              <a:buNone/>
            </a:pPr>
            <a:r>
              <a:rPr lang="en-GB" sz="2300" dirty="0">
                <a:solidFill>
                  <a:srgbClr val="363636"/>
                </a:solidFill>
                <a:latin typeface="Arial"/>
                <a:ea typeface="Arial"/>
                <a:cs typeface="Arial"/>
                <a:sym typeface="Arial"/>
              </a:rPr>
              <a:t>Josh replies to the person who sent him the message with the job offer – the ‘recruiter’.</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He has to provide his address and his bank details.</a:t>
            </a:r>
          </a:p>
          <a:p>
            <a:pPr marL="0" marR="0" lvl="0" indent="0" algn="l" rtl="0">
              <a:spcBef>
                <a:spcPts val="0"/>
              </a:spcBef>
              <a:spcAft>
                <a:spcPts val="3000"/>
              </a:spcAft>
              <a:buNone/>
            </a:pPr>
            <a:r>
              <a:rPr lang="en-GB" sz="2300" dirty="0">
                <a:solidFill>
                  <a:srgbClr val="363636"/>
                </a:solidFill>
                <a:latin typeface="Arial"/>
                <a:ea typeface="Arial"/>
                <a:cs typeface="Arial"/>
                <a:sym typeface="Arial"/>
              </a:rPr>
              <a:t>The recruiter says they need these so they can check Josh is suitable for the job.</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Josh thinks – easy! Soon he’ll be so cool! And be able to help his family.</a:t>
            </a:r>
            <a:endParaRPr sz="2300" dirty="0"/>
          </a:p>
          <a:p>
            <a:pPr marL="0" marR="0" lvl="0" indent="0" algn="l" rtl="0">
              <a:spcBef>
                <a:spcPts val="2000"/>
              </a:spcBef>
              <a:spcAft>
                <a:spcPts val="0"/>
              </a:spcAft>
              <a:buNone/>
            </a:pPr>
            <a:endParaRPr sz="2200" b="1" dirty="0">
              <a:solidFill>
                <a:srgbClr val="363636"/>
              </a:solidFill>
              <a:latin typeface="Arial"/>
              <a:ea typeface="Arial"/>
              <a:cs typeface="Arial"/>
              <a:sym typeface="Arial"/>
            </a:endParaRPr>
          </a:p>
        </p:txBody>
      </p:sp>
      <p:sp>
        <p:nvSpPr>
          <p:cNvPr id="283" name="Google Shape;283;p6"/>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6</a:t>
            </a:r>
            <a:endParaRPr dirty="0"/>
          </a:p>
        </p:txBody>
      </p:sp>
      <p:pic>
        <p:nvPicPr>
          <p:cNvPr id="5" name="Picture 4">
            <a:extLst>
              <a:ext uri="{FF2B5EF4-FFF2-40B4-BE49-F238E27FC236}">
                <a16:creationId xmlns:a16="http://schemas.microsoft.com/office/drawing/2014/main" id="{C08E470C-4D03-BF1B-4B37-F9844D2EEF3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394093" y="853442"/>
            <a:ext cx="3883507" cy="4872703"/>
          </a:xfrm>
          <a:prstGeom prst="rect">
            <a:avLst/>
          </a:prstGeom>
        </p:spPr>
      </p:pic>
      <p:pic>
        <p:nvPicPr>
          <p:cNvPr id="2" name="Picture 1">
            <a:extLst>
              <a:ext uri="{FF2B5EF4-FFF2-40B4-BE49-F238E27FC236}">
                <a16:creationId xmlns:a16="http://schemas.microsoft.com/office/drawing/2014/main" id="{3D8BB2DE-42AD-DF56-7518-B322BBCEEB7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187440" y="3138177"/>
            <a:ext cx="2887980" cy="28663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81">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4" name="Google Shape;263;p4">
            <a:extLst>
              <a:ext uri="{FF2B5EF4-FFF2-40B4-BE49-F238E27FC236}">
                <a16:creationId xmlns:a16="http://schemas.microsoft.com/office/drawing/2014/main" id="{83E97915-86CB-E53D-8200-637CB4324235}"/>
              </a:ext>
            </a:extLst>
          </p:cNvPr>
          <p:cNvSpPr txBox="1">
            <a:spLocks noGrp="1"/>
          </p:cNvSpPr>
          <p:nvPr>
            <p:ph type="title" idx="4294967295"/>
          </p:nvPr>
        </p:nvSpPr>
        <p:spPr>
          <a:xfrm>
            <a:off x="1524000" y="-250522"/>
            <a:ext cx="9144000" cy="250521"/>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Arial Black"/>
                <a:ea typeface="Arial Black"/>
                <a:cs typeface="Arial Black"/>
                <a:sym typeface="Arial Black"/>
              </a:rPr>
              <a:t>Slide 7</a:t>
            </a:r>
            <a:endParaRPr kumimoji="0" lang="en-GB" sz="60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290" name="Google Shape;290;p7"/>
          <p:cNvSpPr txBox="1">
            <a:spLocks/>
          </p:cNvSpPr>
          <p:nvPr/>
        </p:nvSpPr>
        <p:spPr>
          <a:xfrm>
            <a:off x="0" y="768689"/>
            <a:ext cx="12191999" cy="630902"/>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500" b="1" i="0" u="none" strike="noStrike" kern="0" cap="none" spc="0" normalizeH="0" baseline="0" noProof="0">
                <a:ln>
                  <a:noFill/>
                </a:ln>
                <a:solidFill>
                  <a:srgbClr val="363636"/>
                </a:solidFill>
                <a:effectLst/>
                <a:uLnTx/>
                <a:uFillTx/>
                <a:latin typeface="Arial"/>
                <a:ea typeface="Arial"/>
                <a:cs typeface="Arial"/>
                <a:sym typeface="Arial"/>
              </a:rPr>
              <a:t>Discussion</a:t>
            </a:r>
            <a:endParaRPr kumimoji="0" lang="en-GB" sz="3500" b="1"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289" name="Google Shape;289;p7"/>
          <p:cNvSpPr txBox="1"/>
          <p:nvPr/>
        </p:nvSpPr>
        <p:spPr>
          <a:xfrm>
            <a:off x="1140298" y="1957653"/>
            <a:ext cx="5081597" cy="3802009"/>
          </a:xfrm>
          <a:prstGeom prst="rect">
            <a:avLst/>
          </a:prstGeom>
          <a:noFill/>
          <a:ln>
            <a:noFill/>
          </a:ln>
        </p:spPr>
        <p:txBody>
          <a:bodyPr spcFirstLastPara="1" wrap="square" lIns="91425" tIns="45700" rIns="91425" bIns="45700" anchor="t" anchorCtr="0">
            <a:noAutofit/>
          </a:bodyPr>
          <a:lstStyle/>
          <a:p>
            <a:pPr marL="0" marR="0" lvl="0" indent="0" algn="l" rtl="0">
              <a:spcAft>
                <a:spcPts val="3000"/>
              </a:spcAft>
              <a:buNone/>
            </a:pPr>
            <a:r>
              <a:rPr lang="en-GB" sz="2300" dirty="0">
                <a:solidFill>
                  <a:srgbClr val="363636"/>
                </a:solidFill>
                <a:latin typeface="Arial"/>
                <a:ea typeface="Arial"/>
                <a:cs typeface="Arial"/>
                <a:sym typeface="Arial"/>
              </a:rPr>
              <a:t>Should Josh ask for more details</a:t>
            </a:r>
            <a:br>
              <a:rPr lang="en-GB" sz="2300" dirty="0">
                <a:solidFill>
                  <a:srgbClr val="363636"/>
                </a:solidFill>
                <a:latin typeface="Arial"/>
                <a:ea typeface="Arial"/>
                <a:cs typeface="Arial"/>
                <a:sym typeface="Arial"/>
              </a:rPr>
            </a:br>
            <a:r>
              <a:rPr lang="en-GB" sz="2300" dirty="0">
                <a:solidFill>
                  <a:srgbClr val="363636"/>
                </a:solidFill>
                <a:latin typeface="Arial"/>
                <a:ea typeface="Arial"/>
                <a:cs typeface="Arial"/>
                <a:sym typeface="Arial"/>
              </a:rPr>
              <a:t>to </a:t>
            </a:r>
            <a:r>
              <a:rPr lang="en-GB" sz="2300" dirty="0">
                <a:solidFill>
                  <a:srgbClr val="363636"/>
                </a:solidFill>
              </a:rPr>
              <a:t>check that the company is real?</a:t>
            </a:r>
          </a:p>
          <a:p>
            <a:pPr marL="0" marR="0" lvl="0" indent="0" algn="l" rtl="0">
              <a:spcAft>
                <a:spcPts val="3000"/>
              </a:spcAft>
              <a:buNone/>
            </a:pPr>
            <a:r>
              <a:rPr lang="en-GB" sz="2300" dirty="0">
                <a:solidFill>
                  <a:srgbClr val="363636"/>
                </a:solidFill>
                <a:latin typeface="Arial"/>
                <a:ea typeface="Arial"/>
                <a:cs typeface="Arial"/>
                <a:sym typeface="Arial"/>
              </a:rPr>
              <a:t>Should Josh hand such personal, sensitive details to someone he knows so little about?</a:t>
            </a:r>
            <a:endParaRPr lang="en-GB" sz="2300" dirty="0">
              <a:solidFill>
                <a:srgbClr val="363636"/>
              </a:solidFill>
            </a:endParaRPr>
          </a:p>
          <a:p>
            <a:pPr marL="0" marR="0" lvl="0" indent="0" algn="l" rtl="0">
              <a:spcAft>
                <a:spcPts val="3000"/>
              </a:spcAft>
              <a:buNone/>
            </a:pPr>
            <a:r>
              <a:rPr lang="en-GB" sz="2300" dirty="0">
                <a:solidFill>
                  <a:srgbClr val="363636"/>
                </a:solidFill>
                <a:latin typeface="Arial"/>
                <a:ea typeface="Arial"/>
                <a:cs typeface="Arial"/>
                <a:sym typeface="Arial"/>
              </a:rPr>
              <a:t>Let’s vote on whether Josh should provide his address and bank details.</a:t>
            </a:r>
            <a:endParaRPr sz="2300" dirty="0">
              <a:solidFill>
                <a:srgbClr val="363636"/>
              </a:solidFill>
            </a:endParaRPr>
          </a:p>
        </p:txBody>
      </p:sp>
      <p:pic>
        <p:nvPicPr>
          <p:cNvPr id="2" name="Picture 1">
            <a:extLst>
              <a:ext uri="{FF2B5EF4-FFF2-40B4-BE49-F238E27FC236}">
                <a16:creationId xmlns:a16="http://schemas.microsoft.com/office/drawing/2014/main" id="{E10477F4-1D89-740B-4600-68A58A71FC2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19849" y="1704409"/>
            <a:ext cx="4085811" cy="4055254"/>
          </a:xfrm>
          <a:prstGeom prst="rect">
            <a:avLst/>
          </a:prstGeom>
        </p:spPr>
      </p:pic>
      <p:pic>
        <p:nvPicPr>
          <p:cNvPr id="3" name="Picture 2">
            <a:extLst>
              <a:ext uri="{FF2B5EF4-FFF2-40B4-BE49-F238E27FC236}">
                <a16:creationId xmlns:a16="http://schemas.microsoft.com/office/drawing/2014/main" id="{197F8D62-9A8C-EAA1-3723-A53C912782F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07599" y="1104018"/>
            <a:ext cx="2880820" cy="28808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15" name="Google Shape;263;p4">
            <a:extLst>
              <a:ext uri="{FF2B5EF4-FFF2-40B4-BE49-F238E27FC236}">
                <a16:creationId xmlns:a16="http://schemas.microsoft.com/office/drawing/2014/main" id="{5BF49CD7-A572-799B-7BF3-8230F6941637}"/>
              </a:ext>
            </a:extLst>
          </p:cNvPr>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8</a:t>
            </a:r>
            <a:endParaRPr dirty="0"/>
          </a:p>
        </p:txBody>
      </p:sp>
      <p:graphicFrame>
        <p:nvGraphicFramePr>
          <p:cNvPr id="2" name="Google Shape;446;p25">
            <a:extLst>
              <a:ext uri="{FF2B5EF4-FFF2-40B4-BE49-F238E27FC236}">
                <a16:creationId xmlns:a16="http://schemas.microsoft.com/office/drawing/2014/main" id="{105197F3-A5E9-3F83-23A0-CBA4AE96F740}"/>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485156825"/>
              </p:ext>
            </p:extLst>
          </p:nvPr>
        </p:nvGraphicFramePr>
        <p:xfrm>
          <a:off x="861556" y="1505055"/>
          <a:ext cx="10467381" cy="4492377"/>
        </p:xfrm>
        <a:graphic>
          <a:graphicData uri="http://schemas.openxmlformats.org/drawingml/2006/table">
            <a:tbl>
              <a:tblPr firstRow="1" bandRow="1">
                <a:noFill/>
              </a:tblPr>
              <a:tblGrid>
                <a:gridCol w="5683625">
                  <a:extLst>
                    <a:ext uri="{9D8B030D-6E8A-4147-A177-3AD203B41FA5}">
                      <a16:colId xmlns:a16="http://schemas.microsoft.com/office/drawing/2014/main" val="20000"/>
                    </a:ext>
                  </a:extLst>
                </a:gridCol>
                <a:gridCol w="4783756">
                  <a:extLst>
                    <a:ext uri="{9D8B030D-6E8A-4147-A177-3AD203B41FA5}">
                      <a16:colId xmlns:a16="http://schemas.microsoft.com/office/drawing/2014/main" val="20001"/>
                    </a:ext>
                  </a:extLst>
                </a:gridCol>
              </a:tblGrid>
              <a:tr h="732280">
                <a:tc>
                  <a:txBody>
                    <a:bodyPr/>
                    <a:lstStyle/>
                    <a:p>
                      <a:pPr marL="0" marR="0" lvl="0" indent="0" algn="ctr" rtl="0">
                        <a:spcBef>
                          <a:spcPts val="0"/>
                        </a:spcBef>
                        <a:spcAft>
                          <a:spcPts val="0"/>
                        </a:spcAft>
                        <a:buNone/>
                      </a:pPr>
                      <a:r>
                        <a:rPr lang="en-GB" sz="3000" b="1" u="none" dirty="0">
                          <a:solidFill>
                            <a:srgbClr val="363636"/>
                          </a:solidFill>
                          <a:latin typeface="+mj-lt"/>
                          <a:ea typeface="Calibri"/>
                          <a:cs typeface="Calibri"/>
                          <a:sym typeface="Calibri"/>
                        </a:rPr>
                        <a:t>DO</a:t>
                      </a:r>
                      <a:endParaRPr sz="3000" u="none" dirty="0">
                        <a:solidFill>
                          <a:srgbClr val="363636"/>
                        </a:solidFill>
                      </a:endParaRPr>
                    </a:p>
                  </a:txBody>
                  <a:tcPr marL="91450" marR="91450" marT="45725" marB="45725" anchor="ctr" anchorCtr="1">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CD0C"/>
                    </a:solidFill>
                  </a:tcPr>
                </a:tc>
                <a:tc>
                  <a:txBody>
                    <a:bodyPr/>
                    <a:lstStyle/>
                    <a:p>
                      <a:pPr marL="0" marR="0" lvl="0" indent="0" algn="ctr" rtl="0">
                        <a:lnSpc>
                          <a:spcPct val="100000"/>
                        </a:lnSpc>
                        <a:spcBef>
                          <a:spcPts val="0"/>
                        </a:spcBef>
                        <a:spcAft>
                          <a:spcPts val="0"/>
                        </a:spcAft>
                        <a:buClr>
                          <a:schemeClr val="lt1"/>
                        </a:buClr>
                        <a:buSzPts val="3000"/>
                        <a:buFont typeface="Calibri"/>
                        <a:buNone/>
                      </a:pPr>
                      <a:r>
                        <a:rPr lang="en-GB" sz="3000" b="1" u="none" dirty="0">
                          <a:solidFill>
                            <a:schemeClr val="lt1"/>
                          </a:solidFill>
                          <a:latin typeface="+mj-lt"/>
                          <a:ea typeface="Calibri"/>
                          <a:cs typeface="Calibri"/>
                          <a:sym typeface="Calibri"/>
                        </a:rPr>
                        <a:t>DON’T</a:t>
                      </a:r>
                      <a:endParaRPr sz="3000" b="1" u="none" dirty="0">
                        <a:solidFill>
                          <a:schemeClr val="lt1"/>
                        </a:solidFill>
                        <a:latin typeface="+mj-lt"/>
                        <a:ea typeface="Calibri"/>
                        <a:cs typeface="Calibri"/>
                        <a:sym typeface="Calibri"/>
                      </a:endParaRPr>
                    </a:p>
                  </a:txBody>
                  <a:tcPr marL="91450" marR="91450" marT="45725" marB="45725" anchor="ctr" anchorCtr="1">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363636"/>
                    </a:solidFill>
                  </a:tcPr>
                </a:tc>
                <a:extLst>
                  <a:ext uri="{0D108BD9-81ED-4DB2-BD59-A6C34878D82A}">
                    <a16:rowId xmlns:a16="http://schemas.microsoft.com/office/drawing/2014/main" val="10000"/>
                  </a:ext>
                </a:extLst>
              </a:tr>
              <a:tr h="1167726">
                <a:tc>
                  <a:txBody>
                    <a:bodyPr/>
                    <a:lstStyle/>
                    <a:p>
                      <a:pPr marL="90000" marR="0" lvl="0" indent="0" algn="l" rtl="0">
                        <a:lnSpc>
                          <a:spcPct val="100000"/>
                        </a:lnSpc>
                        <a:spcBef>
                          <a:spcPts val="0"/>
                        </a:spcBef>
                        <a:spcAft>
                          <a:spcPts val="0"/>
                        </a:spcAft>
                        <a:buClr>
                          <a:srgbClr val="363636"/>
                        </a:buClr>
                        <a:buSzPts val="1500"/>
                        <a:buFont typeface="Arial"/>
                        <a:buNone/>
                      </a:pPr>
                      <a:r>
                        <a:rPr lang="en-GB" sz="1600" b="1" i="0" u="none" strike="noStrike" cap="none" dirty="0">
                          <a:solidFill>
                            <a:srgbClr val="363636"/>
                          </a:solidFill>
                          <a:latin typeface="+mn-lt"/>
                          <a:ea typeface="Arial"/>
                          <a:cs typeface="Arial"/>
                          <a:sym typeface="Arial"/>
                        </a:rPr>
                        <a:t>Do </a:t>
                      </a:r>
                      <a:r>
                        <a:rPr lang="en-GB" sz="1600" b="0" i="0" u="none" strike="noStrike" cap="none" dirty="0">
                          <a:solidFill>
                            <a:srgbClr val="363636"/>
                          </a:solidFill>
                          <a:latin typeface="+mn-lt"/>
                          <a:ea typeface="Arial"/>
                          <a:cs typeface="Arial"/>
                          <a:sym typeface="Arial"/>
                        </a:rPr>
                        <a:t>talk to a trusted adult if someone you</a:t>
                      </a:r>
                      <a:br>
                        <a:rPr lang="en-GB" sz="1600" b="0" i="0" u="none" strike="noStrike" cap="none" dirty="0">
                          <a:solidFill>
                            <a:srgbClr val="363636"/>
                          </a:solidFill>
                          <a:latin typeface="+mn-lt"/>
                          <a:ea typeface="Arial"/>
                          <a:cs typeface="Arial"/>
                          <a:sym typeface="Arial"/>
                        </a:rPr>
                      </a:br>
                      <a:r>
                        <a:rPr lang="en-GB" sz="1600" b="0" i="0" u="none" strike="noStrike" cap="none" dirty="0">
                          <a:solidFill>
                            <a:srgbClr val="363636"/>
                          </a:solidFill>
                          <a:latin typeface="+mn-lt"/>
                          <a:ea typeface="Arial"/>
                          <a:cs typeface="Arial"/>
                          <a:sym typeface="Arial"/>
                        </a:rPr>
                        <a:t>do not know in real life offers you money</a:t>
                      </a:r>
                      <a:br>
                        <a:rPr lang="en-GB" sz="1600" b="0" i="0" u="none" strike="noStrike" cap="none" dirty="0">
                          <a:solidFill>
                            <a:srgbClr val="363636"/>
                          </a:solidFill>
                          <a:latin typeface="+mn-lt"/>
                          <a:ea typeface="Arial"/>
                          <a:cs typeface="Arial"/>
                          <a:sym typeface="Arial"/>
                        </a:rPr>
                      </a:br>
                      <a:r>
                        <a:rPr lang="en-GB" sz="1600" b="0" i="0" u="none" strike="noStrike" cap="none" dirty="0">
                          <a:solidFill>
                            <a:srgbClr val="363636"/>
                          </a:solidFill>
                          <a:latin typeface="+mn-lt"/>
                          <a:ea typeface="Arial"/>
                          <a:cs typeface="Arial"/>
                          <a:sym typeface="Arial"/>
                        </a:rPr>
                        <a:t>on social media.</a:t>
                      </a:r>
                      <a:endParaRPr sz="1600"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E0"/>
                    </a:solidFill>
                  </a:tcPr>
                </a:tc>
                <a:tc>
                  <a:txBody>
                    <a:bodyPr/>
                    <a:lstStyle/>
                    <a:p>
                      <a:pPr marL="90000" marR="0" lvl="0" indent="0" algn="l" rtl="0">
                        <a:lnSpc>
                          <a:spcPct val="100000"/>
                        </a:lnSpc>
                        <a:spcBef>
                          <a:spcPts val="0"/>
                        </a:spcBef>
                        <a:spcAft>
                          <a:spcPts val="0"/>
                        </a:spcAft>
                        <a:buClr>
                          <a:srgbClr val="363636"/>
                        </a:buClr>
                        <a:buSzPts val="1800"/>
                        <a:buFont typeface="Arial"/>
                        <a:buNone/>
                      </a:pPr>
                      <a:r>
                        <a:rPr lang="en-GB" sz="1600" b="1" i="0" u="none" strike="noStrike" cap="none" dirty="0">
                          <a:solidFill>
                            <a:srgbClr val="363636"/>
                          </a:solidFill>
                          <a:latin typeface="+mn-lt"/>
                          <a:ea typeface="Arial"/>
                          <a:cs typeface="Arial"/>
                          <a:sym typeface="Arial"/>
                        </a:rPr>
                        <a:t>Don’t </a:t>
                      </a:r>
                      <a:r>
                        <a:rPr lang="en-GB" sz="1600" b="0" i="0" u="none" strike="noStrike" cap="none" dirty="0">
                          <a:solidFill>
                            <a:srgbClr val="363636"/>
                          </a:solidFill>
                          <a:latin typeface="+mn-lt"/>
                          <a:ea typeface="Arial"/>
                          <a:cs typeface="Arial"/>
                          <a:sym typeface="Arial"/>
                        </a:rPr>
                        <a:t>accept money from someone</a:t>
                      </a:r>
                      <a:br>
                        <a:rPr lang="en-GB" sz="1600" b="0" i="0" u="none" strike="noStrike" cap="none" dirty="0">
                          <a:solidFill>
                            <a:srgbClr val="363636"/>
                          </a:solidFill>
                          <a:latin typeface="+mn-lt"/>
                          <a:ea typeface="Arial"/>
                          <a:cs typeface="Arial"/>
                          <a:sym typeface="Arial"/>
                        </a:rPr>
                      </a:br>
                      <a:r>
                        <a:rPr lang="en-GB" sz="1600" b="0" i="0" u="none" strike="noStrike" cap="none" dirty="0">
                          <a:solidFill>
                            <a:srgbClr val="363636"/>
                          </a:solidFill>
                          <a:latin typeface="+mn-lt"/>
                          <a:ea typeface="Arial"/>
                          <a:cs typeface="Arial"/>
                          <a:sym typeface="Arial"/>
                        </a:rPr>
                        <a:t>you don’t know or trust. </a:t>
                      </a:r>
                      <a:endParaRPr lang="en-GB" sz="1600"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E0"/>
                    </a:solidFill>
                  </a:tcPr>
                </a:tc>
                <a:extLst>
                  <a:ext uri="{0D108BD9-81ED-4DB2-BD59-A6C34878D82A}">
                    <a16:rowId xmlns:a16="http://schemas.microsoft.com/office/drawing/2014/main" val="10001"/>
                  </a:ext>
                </a:extLst>
              </a:tr>
              <a:tr h="1316461">
                <a:tc>
                  <a:txBody>
                    <a:bodyPr/>
                    <a:lstStyle/>
                    <a:p>
                      <a:pPr marL="90000" marR="0" lvl="0" indent="0" algn="l" rtl="0">
                        <a:lnSpc>
                          <a:spcPct val="100000"/>
                        </a:lnSpc>
                        <a:spcBef>
                          <a:spcPts val="0"/>
                        </a:spcBef>
                        <a:spcAft>
                          <a:spcPts val="0"/>
                        </a:spcAft>
                        <a:buClr>
                          <a:srgbClr val="363636"/>
                        </a:buClr>
                        <a:buSzPts val="1800"/>
                        <a:buFont typeface="Arial"/>
                        <a:buNone/>
                      </a:pPr>
                      <a:r>
                        <a:rPr lang="en-GB" sz="1600" b="1" i="0" u="none" strike="noStrike" cap="none" dirty="0">
                          <a:solidFill>
                            <a:srgbClr val="363636"/>
                          </a:solidFill>
                          <a:latin typeface="+mn-lt"/>
                          <a:ea typeface="Arial"/>
                          <a:cs typeface="Arial"/>
                          <a:sym typeface="Arial"/>
                        </a:rPr>
                        <a:t>Do</a:t>
                      </a:r>
                      <a:r>
                        <a:rPr lang="en-GB" sz="1600" b="0" i="0" u="none" strike="noStrike" cap="none" dirty="0">
                          <a:solidFill>
                            <a:srgbClr val="363636"/>
                          </a:solidFill>
                          <a:latin typeface="+mn-lt"/>
                          <a:ea typeface="Arial"/>
                          <a:cs typeface="Arial"/>
                          <a:sym typeface="Arial"/>
                        </a:rPr>
                        <a:t> always keep details like your full name,</a:t>
                      </a:r>
                      <a:br>
                        <a:rPr lang="en-GB" sz="1600" b="0" i="0" u="none" strike="noStrike" cap="none" dirty="0">
                          <a:solidFill>
                            <a:srgbClr val="363636"/>
                          </a:solidFill>
                          <a:latin typeface="+mn-lt"/>
                          <a:ea typeface="Arial"/>
                          <a:cs typeface="Arial"/>
                          <a:sym typeface="Arial"/>
                        </a:rPr>
                      </a:br>
                      <a:r>
                        <a:rPr lang="en-GB" sz="1600" b="0" i="0" u="none" strike="noStrike" cap="none" dirty="0">
                          <a:solidFill>
                            <a:srgbClr val="363636"/>
                          </a:solidFill>
                          <a:latin typeface="+mn-lt"/>
                          <a:ea typeface="Arial"/>
                          <a:cs typeface="Arial"/>
                          <a:sym typeface="Arial"/>
                        </a:rPr>
                        <a:t>address, school and passwords private.</a:t>
                      </a:r>
                      <a:endParaRPr lang="en-GB" sz="1600"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E0"/>
                    </a:solidFill>
                  </a:tcPr>
                </a:tc>
                <a:tc>
                  <a:txBody>
                    <a:bodyPr/>
                    <a:lstStyle/>
                    <a:p>
                      <a:pPr marL="90000" marR="0" lvl="0" indent="-6350" algn="l" rtl="0">
                        <a:lnSpc>
                          <a:spcPct val="100000"/>
                        </a:lnSpc>
                        <a:spcBef>
                          <a:spcPts val="0"/>
                        </a:spcBef>
                        <a:spcAft>
                          <a:spcPts val="0"/>
                        </a:spcAft>
                        <a:buClr>
                          <a:srgbClr val="363636"/>
                        </a:buClr>
                        <a:buSzPts val="1800"/>
                        <a:buFont typeface="Arial"/>
                        <a:buNone/>
                      </a:pPr>
                      <a:r>
                        <a:rPr lang="en-GB" sz="1600" b="1" i="0" u="none" strike="noStrike" cap="none" dirty="0">
                          <a:solidFill>
                            <a:srgbClr val="363636"/>
                          </a:solidFill>
                          <a:latin typeface="+mn-lt"/>
                          <a:ea typeface="Arial"/>
                          <a:cs typeface="Arial"/>
                          <a:sym typeface="Arial"/>
                        </a:rPr>
                        <a:t>Don’t </a:t>
                      </a:r>
                      <a:r>
                        <a:rPr lang="en-GB" sz="1600" b="0" i="0" u="none" strike="noStrike" cap="none" dirty="0">
                          <a:solidFill>
                            <a:srgbClr val="363636"/>
                          </a:solidFill>
                          <a:latin typeface="+mn-lt"/>
                          <a:ea typeface="Arial"/>
                          <a:cs typeface="Arial"/>
                          <a:sym typeface="Arial"/>
                        </a:rPr>
                        <a:t>give your </a:t>
                      </a:r>
                      <a:r>
                        <a:rPr lang="en-GB" sz="1600" b="0" i="0" u="none" strike="noStrike" cap="none">
                          <a:solidFill>
                            <a:srgbClr val="363636"/>
                          </a:solidFill>
                          <a:latin typeface="+mn-lt"/>
                          <a:ea typeface="Arial"/>
                          <a:cs typeface="Arial"/>
                          <a:sym typeface="Arial"/>
                        </a:rPr>
                        <a:t>personal details</a:t>
                      </a:r>
                    </a:p>
                    <a:p>
                      <a:pPr marL="90000" marR="0" lvl="0" indent="-6350" algn="l" rtl="0">
                        <a:lnSpc>
                          <a:spcPct val="100000"/>
                        </a:lnSpc>
                        <a:spcBef>
                          <a:spcPts val="0"/>
                        </a:spcBef>
                        <a:spcAft>
                          <a:spcPts val="0"/>
                        </a:spcAft>
                        <a:buClr>
                          <a:srgbClr val="363636"/>
                        </a:buClr>
                        <a:buSzPts val="1800"/>
                        <a:buFont typeface="Arial"/>
                        <a:buNone/>
                      </a:pPr>
                      <a:r>
                        <a:rPr lang="en-GB" sz="1600" b="0" i="0" u="none" strike="noStrike" cap="none">
                          <a:solidFill>
                            <a:srgbClr val="363636"/>
                          </a:solidFill>
                          <a:latin typeface="+mn-lt"/>
                          <a:ea typeface="Arial"/>
                          <a:cs typeface="Arial"/>
                          <a:sym typeface="Arial"/>
                        </a:rPr>
                        <a:t>to </a:t>
                      </a:r>
                      <a:r>
                        <a:rPr lang="en-GB" sz="1600" b="0" i="0" u="none" strike="noStrike" cap="none" dirty="0">
                          <a:solidFill>
                            <a:srgbClr val="363636"/>
                          </a:solidFill>
                          <a:latin typeface="+mn-lt"/>
                          <a:ea typeface="Arial"/>
                          <a:cs typeface="Arial"/>
                          <a:sym typeface="Arial"/>
                        </a:rPr>
                        <a:t>anybody.</a:t>
                      </a:r>
                      <a:endParaRPr lang="en-GB" sz="1600"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E0"/>
                    </a:solidFill>
                  </a:tcPr>
                </a:tc>
                <a:extLst>
                  <a:ext uri="{0D108BD9-81ED-4DB2-BD59-A6C34878D82A}">
                    <a16:rowId xmlns:a16="http://schemas.microsoft.com/office/drawing/2014/main" val="10002"/>
                  </a:ext>
                </a:extLst>
              </a:tr>
              <a:tr h="1275910">
                <a:tc>
                  <a:txBody>
                    <a:bodyPr/>
                    <a:lstStyle/>
                    <a:p>
                      <a:pPr marL="90000" marR="0" lvl="0" indent="0" algn="l" rtl="0">
                        <a:lnSpc>
                          <a:spcPct val="100000"/>
                        </a:lnSpc>
                        <a:spcBef>
                          <a:spcPts val="0"/>
                        </a:spcBef>
                        <a:spcAft>
                          <a:spcPts val="0"/>
                        </a:spcAft>
                        <a:buClr>
                          <a:srgbClr val="363636"/>
                        </a:buClr>
                        <a:buSzPts val="1800"/>
                        <a:buFont typeface="Arial"/>
                        <a:buNone/>
                      </a:pPr>
                      <a:r>
                        <a:rPr lang="en-GB" sz="1600" b="1" i="0" u="none" strike="noStrike" cap="none" dirty="0">
                          <a:solidFill>
                            <a:srgbClr val="363636"/>
                          </a:solidFill>
                          <a:latin typeface="+mn-lt"/>
                          <a:ea typeface="Arial"/>
                          <a:cs typeface="Arial"/>
                          <a:sym typeface="Arial"/>
                        </a:rPr>
                        <a:t>Do</a:t>
                      </a:r>
                      <a:r>
                        <a:rPr lang="en-GB" sz="1600" b="0" i="0" u="none" strike="noStrike" cap="none" dirty="0">
                          <a:solidFill>
                            <a:srgbClr val="363636"/>
                          </a:solidFill>
                          <a:latin typeface="+mn-lt"/>
                          <a:ea typeface="Arial"/>
                          <a:cs typeface="Arial"/>
                          <a:sym typeface="Arial"/>
                        </a:rPr>
                        <a:t> keep your bank account details secret.</a:t>
                      </a:r>
                      <a:endParaRPr lang="en-GB" sz="1600"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E0"/>
                    </a:solidFill>
                  </a:tcPr>
                </a:tc>
                <a:tc>
                  <a:txBody>
                    <a:bodyPr/>
                    <a:lstStyle/>
                    <a:p>
                      <a:pPr marL="90000" marR="0" lvl="0" indent="0" algn="l" rtl="0">
                        <a:lnSpc>
                          <a:spcPct val="100000"/>
                        </a:lnSpc>
                        <a:spcBef>
                          <a:spcPts val="0"/>
                        </a:spcBef>
                        <a:spcAft>
                          <a:spcPts val="0"/>
                        </a:spcAft>
                        <a:buClr>
                          <a:srgbClr val="363636"/>
                        </a:buClr>
                        <a:buSzPts val="1800"/>
                        <a:buFont typeface="Arial"/>
                        <a:buNone/>
                      </a:pPr>
                      <a:r>
                        <a:rPr lang="en-GB" sz="1600" b="1" i="0" u="none" strike="noStrike" cap="none" dirty="0">
                          <a:solidFill>
                            <a:srgbClr val="363636"/>
                          </a:solidFill>
                          <a:latin typeface="+mn-lt"/>
                          <a:ea typeface="Arial"/>
                          <a:cs typeface="Arial"/>
                          <a:sym typeface="Arial"/>
                        </a:rPr>
                        <a:t>Don’t </a:t>
                      </a:r>
                      <a:r>
                        <a:rPr lang="en-GB" sz="1600" b="0" i="0" u="none" strike="noStrike" cap="none" dirty="0">
                          <a:solidFill>
                            <a:srgbClr val="363636"/>
                          </a:solidFill>
                          <a:latin typeface="+mn-lt"/>
                          <a:ea typeface="Arial"/>
                          <a:cs typeface="Arial"/>
                          <a:sym typeface="Arial"/>
                        </a:rPr>
                        <a:t>give your bank account</a:t>
                      </a:r>
                      <a:br>
                        <a:rPr lang="en-GB" sz="1600" b="0" i="0" u="none" strike="noStrike" cap="none" dirty="0">
                          <a:solidFill>
                            <a:srgbClr val="363636"/>
                          </a:solidFill>
                          <a:latin typeface="+mn-lt"/>
                          <a:ea typeface="Arial"/>
                          <a:cs typeface="Arial"/>
                          <a:sym typeface="Arial"/>
                        </a:rPr>
                      </a:br>
                      <a:r>
                        <a:rPr lang="en-GB" sz="1600" b="0" i="0" u="none" strike="noStrike" cap="none" dirty="0">
                          <a:solidFill>
                            <a:srgbClr val="363636"/>
                          </a:solidFill>
                          <a:latin typeface="+mn-lt"/>
                          <a:ea typeface="Arial"/>
                          <a:cs typeface="Arial"/>
                          <a:sym typeface="Arial"/>
                        </a:rPr>
                        <a:t>details to anybody.</a:t>
                      </a:r>
                      <a:endParaRPr lang="en-GB" sz="1600"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E0"/>
                    </a:solidFill>
                  </a:tcPr>
                </a:tc>
                <a:extLst>
                  <a:ext uri="{0D108BD9-81ED-4DB2-BD59-A6C34878D82A}">
                    <a16:rowId xmlns:a16="http://schemas.microsoft.com/office/drawing/2014/main" val="10003"/>
                  </a:ext>
                </a:extLst>
              </a:tr>
            </a:tbl>
          </a:graphicData>
        </a:graphic>
      </p:graphicFrame>
      <p:sp>
        <p:nvSpPr>
          <p:cNvPr id="3" name="Google Shape;447;p25">
            <a:extLst>
              <a:ext uri="{FF2B5EF4-FFF2-40B4-BE49-F238E27FC236}">
                <a16:creationId xmlns:a16="http://schemas.microsoft.com/office/drawing/2014/main" id="{42C19604-B3E9-A4EC-26B8-DDCFD858ED0E}"/>
              </a:ext>
            </a:extLst>
          </p:cNvPr>
          <p:cNvSpPr txBox="1">
            <a:spLocks/>
          </p:cNvSpPr>
          <p:nvPr/>
        </p:nvSpPr>
        <p:spPr>
          <a:xfrm>
            <a:off x="0" y="745469"/>
            <a:ext cx="12192000" cy="55399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SzPts val="3000"/>
              <a:buFont typeface="Arial"/>
              <a:buNone/>
            </a:pPr>
            <a:r>
              <a:rPr lang="en-GB" sz="3000" dirty="0">
                <a:latin typeface="Arial"/>
                <a:ea typeface="Arial"/>
                <a:cs typeface="Arial"/>
                <a:sym typeface="Arial"/>
              </a:rPr>
              <a:t>Online Safety </a:t>
            </a:r>
            <a:r>
              <a:rPr lang="en-GB" sz="3000" b="1" i="0" u="none" strike="noStrike" cap="none" dirty="0">
                <a:solidFill>
                  <a:srgbClr val="363636"/>
                </a:solidFill>
                <a:latin typeface="Arial"/>
                <a:ea typeface="Arial"/>
                <a:cs typeface="Arial"/>
                <a:sym typeface="Arial"/>
              </a:rPr>
              <a:t>Reminder</a:t>
            </a:r>
            <a:r>
              <a:rPr lang="en-GB" sz="3000" dirty="0">
                <a:latin typeface="Arial"/>
                <a:ea typeface="Arial"/>
                <a:cs typeface="Arial"/>
                <a:sym typeface="Arial"/>
              </a:rPr>
              <a:t> </a:t>
            </a:r>
          </a:p>
        </p:txBody>
      </p:sp>
      <p:sp>
        <p:nvSpPr>
          <p:cNvPr id="4" name="Oval 3">
            <a:extLst>
              <a:ext uri="{FF2B5EF4-FFF2-40B4-BE49-F238E27FC236}">
                <a16:creationId xmlns:a16="http://schemas.microsoft.com/office/drawing/2014/main" id="{0945905E-A05C-7A39-012A-8A8264D16B38}"/>
              </a:ext>
              <a:ext uri="{C183D7F6-B498-43B3-948B-1728B52AA6E4}">
                <adec:decorative xmlns:adec="http://schemas.microsoft.com/office/drawing/2017/decorative" val="1"/>
              </a:ext>
            </a:extLst>
          </p:cNvPr>
          <p:cNvSpPr/>
          <p:nvPr/>
        </p:nvSpPr>
        <p:spPr>
          <a:xfrm>
            <a:off x="4178377" y="1581785"/>
            <a:ext cx="570187" cy="57018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1E837F64-9000-CB58-48C1-9FF99C45A69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419123" y="2363697"/>
            <a:ext cx="903055" cy="890608"/>
          </a:xfrm>
          <a:prstGeom prst="rect">
            <a:avLst/>
          </a:prstGeom>
        </p:spPr>
      </p:pic>
      <p:pic>
        <p:nvPicPr>
          <p:cNvPr id="6" name="Picture 5">
            <a:extLst>
              <a:ext uri="{FF2B5EF4-FFF2-40B4-BE49-F238E27FC236}">
                <a16:creationId xmlns:a16="http://schemas.microsoft.com/office/drawing/2014/main" id="{0DA39611-6131-AA2D-8607-9E860A52EBA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418514" y="3589695"/>
            <a:ext cx="899286" cy="890608"/>
          </a:xfrm>
          <a:prstGeom prst="rect">
            <a:avLst/>
          </a:prstGeom>
        </p:spPr>
      </p:pic>
      <p:grpSp>
        <p:nvGrpSpPr>
          <p:cNvPr id="9" name="Group 8">
            <a:extLst>
              <a:ext uri="{FF2B5EF4-FFF2-40B4-BE49-F238E27FC236}">
                <a16:creationId xmlns:a16="http://schemas.microsoft.com/office/drawing/2014/main" id="{E148D2E1-5439-2425-94D8-3AFFE06DB6CC}"/>
              </a:ext>
              <a:ext uri="{C183D7F6-B498-43B3-948B-1728B52AA6E4}">
                <adec:decorative xmlns:adec="http://schemas.microsoft.com/office/drawing/2017/decorative" val="1"/>
              </a:ext>
            </a:extLst>
          </p:cNvPr>
          <p:cNvGrpSpPr/>
          <p:nvPr/>
        </p:nvGrpSpPr>
        <p:grpSpPr>
          <a:xfrm>
            <a:off x="9811957" y="1594572"/>
            <a:ext cx="570187" cy="570187"/>
            <a:chOff x="9667576" y="1671718"/>
            <a:chExt cx="570187" cy="570187"/>
          </a:xfrm>
        </p:grpSpPr>
        <p:sp>
          <p:nvSpPr>
            <p:cNvPr id="10" name="Oval 9">
              <a:extLst>
                <a:ext uri="{FF2B5EF4-FFF2-40B4-BE49-F238E27FC236}">
                  <a16:creationId xmlns:a16="http://schemas.microsoft.com/office/drawing/2014/main" id="{4AFFFF12-1D72-AF3A-F045-49A15B94E35C}"/>
                </a:ext>
              </a:extLst>
            </p:cNvPr>
            <p:cNvSpPr/>
            <p:nvPr/>
          </p:nvSpPr>
          <p:spPr>
            <a:xfrm>
              <a:off x="9667576" y="1671718"/>
              <a:ext cx="570187" cy="57018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red x symbol on a white background&#10;&#10;Description automatically generated">
              <a:extLst>
                <a:ext uri="{FF2B5EF4-FFF2-40B4-BE49-F238E27FC236}">
                  <a16:creationId xmlns:a16="http://schemas.microsoft.com/office/drawing/2014/main" id="{92A387C0-60A6-15B8-9806-1771B2CCD2D6}"/>
                </a:ext>
              </a:extLst>
            </p:cNvPr>
            <p:cNvPicPr>
              <a:picLocks noChangeAspect="1"/>
            </p:cNvPicPr>
            <p:nvPr/>
          </p:nvPicPr>
          <p:blipFill>
            <a:blip r:embed="rId5"/>
            <a:stretch>
              <a:fillRect/>
            </a:stretch>
          </p:blipFill>
          <p:spPr>
            <a:xfrm>
              <a:off x="9763397" y="1770625"/>
              <a:ext cx="378543" cy="372371"/>
            </a:xfrm>
            <a:prstGeom prst="rect">
              <a:avLst/>
            </a:prstGeom>
          </p:spPr>
        </p:pic>
      </p:grpSp>
      <p:pic>
        <p:nvPicPr>
          <p:cNvPr id="13" name="Picture 12">
            <a:extLst>
              <a:ext uri="{FF2B5EF4-FFF2-40B4-BE49-F238E27FC236}">
                <a16:creationId xmlns:a16="http://schemas.microsoft.com/office/drawing/2014/main" id="{5A0B7CCD-BC70-8C49-FA84-8FDDF5B5B081}"/>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907778" y="4835041"/>
            <a:ext cx="1049697" cy="1035808"/>
          </a:xfrm>
          <a:prstGeom prst="rect">
            <a:avLst/>
          </a:prstGeom>
        </p:spPr>
      </p:pic>
      <p:pic>
        <p:nvPicPr>
          <p:cNvPr id="14" name="Picture 13">
            <a:extLst>
              <a:ext uri="{FF2B5EF4-FFF2-40B4-BE49-F238E27FC236}">
                <a16:creationId xmlns:a16="http://schemas.microsoft.com/office/drawing/2014/main" id="{A5AD7E24-DFCF-BDA8-5CFD-1A62ECBF3DA3}"/>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4178377" y="1594572"/>
            <a:ext cx="484385" cy="670403"/>
          </a:xfrm>
          <a:prstGeom prst="rect">
            <a:avLst/>
          </a:prstGeom>
        </p:spPr>
      </p:pic>
      <p:pic>
        <p:nvPicPr>
          <p:cNvPr id="12" name="Picture 11">
            <a:extLst>
              <a:ext uri="{FF2B5EF4-FFF2-40B4-BE49-F238E27FC236}">
                <a16:creationId xmlns:a16="http://schemas.microsoft.com/office/drawing/2014/main" id="{7BBE1BBE-9E18-8026-16FF-CF1501B43ED3}"/>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0286321" y="2457595"/>
            <a:ext cx="765594" cy="758208"/>
          </a:xfrm>
          <a:prstGeom prst="rect">
            <a:avLst/>
          </a:prstGeom>
        </p:spPr>
      </p:pic>
      <p:pic>
        <p:nvPicPr>
          <p:cNvPr id="19" name="Picture 18">
            <a:extLst>
              <a:ext uri="{FF2B5EF4-FFF2-40B4-BE49-F238E27FC236}">
                <a16:creationId xmlns:a16="http://schemas.microsoft.com/office/drawing/2014/main" id="{60BB0D4F-8266-00A6-F215-B942480C4459}"/>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10155329" y="3646908"/>
            <a:ext cx="926028" cy="842002"/>
          </a:xfrm>
          <a:prstGeom prst="rect">
            <a:avLst/>
          </a:prstGeom>
        </p:spPr>
      </p:pic>
      <p:pic>
        <p:nvPicPr>
          <p:cNvPr id="20" name="Picture 19">
            <a:extLst>
              <a:ext uri="{FF2B5EF4-FFF2-40B4-BE49-F238E27FC236}">
                <a16:creationId xmlns:a16="http://schemas.microsoft.com/office/drawing/2014/main" id="{8235F6F9-29A1-92E3-944B-9FD18EFC2DA4}"/>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5368538" y="4937129"/>
            <a:ext cx="926027" cy="84200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9"/>
          <p:cNvSpPr txBox="1"/>
          <p:nvPr/>
        </p:nvSpPr>
        <p:spPr>
          <a:xfrm>
            <a:off x="1389656" y="1984785"/>
            <a:ext cx="5187522" cy="313348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3000"/>
              </a:spcAft>
              <a:buNone/>
            </a:pPr>
            <a:r>
              <a:rPr lang="en-GB" sz="2300" dirty="0">
                <a:solidFill>
                  <a:srgbClr val="363636"/>
                </a:solidFill>
                <a:latin typeface="Arial"/>
                <a:ea typeface="Arial"/>
                <a:cs typeface="Arial"/>
                <a:sym typeface="Arial"/>
              </a:rPr>
              <a:t>Josh does respond …</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The recruiter instructs Josh to open</a:t>
            </a:r>
            <a:br>
              <a:rPr lang="en-GB" sz="2300" dirty="0">
                <a:solidFill>
                  <a:srgbClr val="363636"/>
                </a:solidFill>
                <a:latin typeface="Arial"/>
                <a:ea typeface="Arial"/>
                <a:cs typeface="Arial"/>
                <a:sym typeface="Arial"/>
              </a:rPr>
            </a:br>
            <a:r>
              <a:rPr lang="en-GB" sz="2300" dirty="0">
                <a:solidFill>
                  <a:srgbClr val="363636"/>
                </a:solidFill>
                <a:latin typeface="Arial"/>
                <a:ea typeface="Arial"/>
                <a:cs typeface="Arial"/>
                <a:sym typeface="Arial"/>
              </a:rPr>
              <a:t>a cryptocurrency account. </a:t>
            </a:r>
            <a:endParaRPr lang="en-GB" sz="2300" dirty="0"/>
          </a:p>
          <a:p>
            <a:pPr marL="0" marR="0" lvl="0" indent="0" algn="l" rtl="0">
              <a:spcBef>
                <a:spcPts val="0"/>
              </a:spcBef>
              <a:spcAft>
                <a:spcPts val="3000"/>
              </a:spcAft>
              <a:buNone/>
            </a:pPr>
            <a:r>
              <a:rPr lang="en-GB" sz="2300" dirty="0">
                <a:solidFill>
                  <a:srgbClr val="363636"/>
                </a:solidFill>
                <a:latin typeface="Arial"/>
                <a:ea typeface="Arial"/>
                <a:cs typeface="Arial"/>
                <a:sym typeface="Arial"/>
              </a:rPr>
              <a:t>The recruiter gives Josh details</a:t>
            </a:r>
            <a:br>
              <a:rPr lang="en-GB" sz="2300" dirty="0">
                <a:solidFill>
                  <a:srgbClr val="363636"/>
                </a:solidFill>
                <a:latin typeface="Arial"/>
                <a:ea typeface="Arial"/>
                <a:cs typeface="Arial"/>
                <a:sym typeface="Arial"/>
              </a:rPr>
            </a:br>
            <a:r>
              <a:rPr lang="en-GB" sz="2300" dirty="0">
                <a:solidFill>
                  <a:srgbClr val="363636"/>
                </a:solidFill>
                <a:latin typeface="Arial"/>
                <a:ea typeface="Arial"/>
                <a:cs typeface="Arial"/>
                <a:sym typeface="Arial"/>
              </a:rPr>
              <a:t>of another crypto wallet.</a:t>
            </a:r>
            <a:endParaRPr sz="2300" dirty="0">
              <a:solidFill>
                <a:srgbClr val="363636"/>
              </a:solidFill>
              <a:latin typeface="Arial"/>
              <a:ea typeface="Arial"/>
              <a:cs typeface="Arial"/>
              <a:sym typeface="Arial"/>
            </a:endParaRPr>
          </a:p>
        </p:txBody>
      </p:sp>
      <p:sp>
        <p:nvSpPr>
          <p:cNvPr id="310" name="Google Shape;310;p9"/>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rPr>
              <a:t>Slide 9</a:t>
            </a:r>
            <a:endParaRPr dirty="0"/>
          </a:p>
        </p:txBody>
      </p:sp>
      <p:pic>
        <p:nvPicPr>
          <p:cNvPr id="6" name="Picture 5">
            <a:extLst>
              <a:ext uri="{FF2B5EF4-FFF2-40B4-BE49-F238E27FC236}">
                <a16:creationId xmlns:a16="http://schemas.microsoft.com/office/drawing/2014/main" id="{FF0B62DD-2F99-B949-938D-0340B2D47B2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983800" y="692665"/>
            <a:ext cx="2746544" cy="2759158"/>
          </a:xfrm>
          <a:prstGeom prst="rect">
            <a:avLst/>
          </a:prstGeom>
        </p:spPr>
      </p:pic>
      <p:pic>
        <p:nvPicPr>
          <p:cNvPr id="5" name="Picture 4">
            <a:extLst>
              <a:ext uri="{FF2B5EF4-FFF2-40B4-BE49-F238E27FC236}">
                <a16:creationId xmlns:a16="http://schemas.microsoft.com/office/drawing/2014/main" id="{2ED9BC85-58AB-E76C-5CEF-FFBB9C8A000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347824" y="3790552"/>
            <a:ext cx="3451496" cy="22349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e5032c0-42ad-4999-9b7d-79d5daa5e954">
      <Terms xmlns="http://schemas.microsoft.com/office/infopath/2007/PartnerControls"/>
    </lcf76f155ced4ddcb4097134ff3c332f>
    <TaxCatchAll xmlns="3f8f7fc2-0396-4e52-84a5-0c6c9ac1d44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3FBE6F14EAEEF49A8C54C3A89A11EB4" ma:contentTypeVersion="15" ma:contentTypeDescription="Create a new document." ma:contentTypeScope="" ma:versionID="62798f967d0580d26e01236f2d4a0f2f">
  <xsd:schema xmlns:xsd="http://www.w3.org/2001/XMLSchema" xmlns:xs="http://www.w3.org/2001/XMLSchema" xmlns:p="http://schemas.microsoft.com/office/2006/metadata/properties" xmlns:ns2="3f8f7fc2-0396-4e52-84a5-0c6c9ac1d441" xmlns:ns3="4e5032c0-42ad-4999-9b7d-79d5daa5e954" targetNamespace="http://schemas.microsoft.com/office/2006/metadata/properties" ma:root="true" ma:fieldsID="3c43b8b655552894331005efef9658b1" ns2:_="" ns3:_="">
    <xsd:import namespace="3f8f7fc2-0396-4e52-84a5-0c6c9ac1d441"/>
    <xsd:import namespace="4e5032c0-42ad-4999-9b7d-79d5daa5e95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ObjectDetectorVersions" minOccurs="0"/>
                <xsd:element ref="ns3:MediaLengthInSecond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8f7fc2-0396-4e52-84a5-0c6c9ac1d44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b37bb3ca-d045-4cc5-b562-cb521ebe695d}" ma:internalName="TaxCatchAll" ma:showField="CatchAllData" ma:web="3f8f7fc2-0396-4e52-84a5-0c6c9ac1d44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e5032c0-42ad-4999-9b7d-79d5daa5e95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bd602f4-1c9c-412d-9e70-40d18f5ad6fd"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BEDC28-F8CC-4676-8745-D36B21AD27F7}">
  <ds:schemaRefs>
    <ds:schemaRef ds:uri="http://www.w3.org/XML/1998/namespace"/>
    <ds:schemaRef ds:uri="http://purl.org/dc/terms/"/>
    <ds:schemaRef ds:uri="http://schemas.openxmlformats.org/package/2006/metadata/core-properties"/>
    <ds:schemaRef ds:uri="http://schemas.microsoft.com/office/2006/documentManagement/types"/>
    <ds:schemaRef ds:uri="4e5032c0-42ad-4999-9b7d-79d5daa5e954"/>
    <ds:schemaRef ds:uri="http://purl.org/dc/dcmitype/"/>
    <ds:schemaRef ds:uri="3f8f7fc2-0396-4e52-84a5-0c6c9ac1d441"/>
    <ds:schemaRef ds:uri="http://purl.org/dc/elements/1.1/"/>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1EFF00F2-19B1-4A96-80E2-8AB785D328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f8f7fc2-0396-4e52-84a5-0c6c9ac1d441"/>
    <ds:schemaRef ds:uri="4e5032c0-42ad-4999-9b7d-79d5daa5e95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94BAEC8-5DF8-4C03-AF57-E6CA22E49E3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1433</TotalTime>
  <Words>3614</Words>
  <Application>Microsoft Macintosh PowerPoint</Application>
  <PresentationFormat>Widescreen</PresentationFormat>
  <Paragraphs>347</Paragraphs>
  <Slides>42</Slides>
  <Notes>42</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42</vt:i4>
      </vt:variant>
    </vt:vector>
  </HeadingPairs>
  <TitlesOfParts>
    <vt:vector size="51" baseType="lpstr">
      <vt:lpstr>Aptos</vt:lpstr>
      <vt:lpstr>Arial</vt:lpstr>
      <vt:lpstr>Arial Black</vt:lpstr>
      <vt:lpstr>Calibri</vt:lpstr>
      <vt:lpstr>Helvetica</vt:lpstr>
      <vt:lpstr>Noto Sans Symbols</vt:lpstr>
      <vt:lpstr>Office Theme</vt:lpstr>
      <vt:lpstr>Custom Design</vt:lpstr>
      <vt:lpstr>1_Custom Design</vt:lpstr>
      <vt:lpstr>Money Mules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 Video</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Money Mules</dc:title>
  <dc:creator>sandra moyes</dc:creator>
  <cp:lastModifiedBy>sandra moyes</cp:lastModifiedBy>
  <cp:revision>333</cp:revision>
  <dcterms:created xsi:type="dcterms:W3CDTF">2021-01-11T17:47:06Z</dcterms:created>
  <dcterms:modified xsi:type="dcterms:W3CDTF">2025-01-09T10:39:50Z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92f01a9-cdae-46d8-b7db-376e33119417_Enabled">
    <vt:lpwstr>true</vt:lpwstr>
  </property>
  <property fmtid="{D5CDD505-2E9C-101B-9397-08002B2CF9AE}" pid="3" name="MSIP_Label_c92f01a9-cdae-46d8-b7db-376e33119417_SetDate">
    <vt:lpwstr>2024-04-26T08:54:12Z</vt:lpwstr>
  </property>
  <property fmtid="{D5CDD505-2E9C-101B-9397-08002B2CF9AE}" pid="4" name="MSIP_Label_c92f01a9-cdae-46d8-b7db-376e33119417_Method">
    <vt:lpwstr>Standard</vt:lpwstr>
  </property>
  <property fmtid="{D5CDD505-2E9C-101B-9397-08002B2CF9AE}" pid="5" name="MSIP_Label_c92f01a9-cdae-46d8-b7db-376e33119417_Name">
    <vt:lpwstr>Internal - UK Finance</vt:lpwstr>
  </property>
  <property fmtid="{D5CDD505-2E9C-101B-9397-08002B2CF9AE}" pid="6" name="MSIP_Label_c92f01a9-cdae-46d8-b7db-376e33119417_SiteId">
    <vt:lpwstr>70e4dd2e-aab7-4c6a-a882-3b6e7a39663e</vt:lpwstr>
  </property>
  <property fmtid="{D5CDD505-2E9C-101B-9397-08002B2CF9AE}" pid="7" name="MSIP_Label_c92f01a9-cdae-46d8-b7db-376e33119417_ActionId">
    <vt:lpwstr>a0bf6a58-c17e-4c92-be85-0efe744b396c</vt:lpwstr>
  </property>
  <property fmtid="{D5CDD505-2E9C-101B-9397-08002B2CF9AE}" pid="8" name="MSIP_Label_c92f01a9-cdae-46d8-b7db-376e33119417_ContentBits">
    <vt:lpwstr>0</vt:lpwstr>
  </property>
  <property fmtid="{D5CDD505-2E9C-101B-9397-08002B2CF9AE}" pid="9" name="ContentTypeId">
    <vt:lpwstr>0x01010003FBE6F14EAEEF49A8C54C3A89A11EB4</vt:lpwstr>
  </property>
  <property fmtid="{D5CDD505-2E9C-101B-9397-08002B2CF9AE}" pid="10" name="MediaServiceImageTags">
    <vt:lpwstr/>
  </property>
</Properties>
</file>