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659" r:id="rId5"/>
  </p:sldMasterIdLst>
  <p:notesMasterIdLst>
    <p:notesMasterId r:id="rId53"/>
  </p:notesMasterIdLst>
  <p:sldIdLst>
    <p:sldId id="256" r:id="rId6"/>
    <p:sldId id="257" r:id="rId7"/>
    <p:sldId id="258" r:id="rId8"/>
    <p:sldId id="296" r:id="rId9"/>
    <p:sldId id="259" r:id="rId10"/>
    <p:sldId id="298" r:id="rId11"/>
    <p:sldId id="299" r:id="rId12"/>
    <p:sldId id="305" r:id="rId13"/>
    <p:sldId id="260" r:id="rId14"/>
    <p:sldId id="300" r:id="rId15"/>
    <p:sldId id="261" r:id="rId16"/>
    <p:sldId id="303" r:id="rId17"/>
    <p:sldId id="302" r:id="rId18"/>
    <p:sldId id="262" r:id="rId19"/>
    <p:sldId id="263" r:id="rId20"/>
    <p:sldId id="304" r:id="rId21"/>
    <p:sldId id="264" r:id="rId22"/>
    <p:sldId id="306" r:id="rId23"/>
    <p:sldId id="265" r:id="rId24"/>
    <p:sldId id="266" r:id="rId25"/>
    <p:sldId id="308" r:id="rId26"/>
    <p:sldId id="267" r:id="rId27"/>
    <p:sldId id="268" r:id="rId28"/>
    <p:sldId id="309" r:id="rId29"/>
    <p:sldId id="269" r:id="rId30"/>
    <p:sldId id="270" r:id="rId31"/>
    <p:sldId id="271" r:id="rId32"/>
    <p:sldId id="272" r:id="rId33"/>
    <p:sldId id="310" r:id="rId34"/>
    <p:sldId id="273" r:id="rId35"/>
    <p:sldId id="274" r:id="rId36"/>
    <p:sldId id="275" r:id="rId37"/>
    <p:sldId id="279" r:id="rId38"/>
    <p:sldId id="280" r:id="rId39"/>
    <p:sldId id="281" r:id="rId40"/>
    <p:sldId id="282" r:id="rId41"/>
    <p:sldId id="283" r:id="rId42"/>
    <p:sldId id="284" r:id="rId43"/>
    <p:sldId id="314" r:id="rId44"/>
    <p:sldId id="316" r:id="rId45"/>
    <p:sldId id="289" r:id="rId46"/>
    <p:sldId id="290" r:id="rId47"/>
    <p:sldId id="291" r:id="rId48"/>
    <p:sldId id="311" r:id="rId49"/>
    <p:sldId id="313" r:id="rId50"/>
    <p:sldId id="312" r:id="rId51"/>
    <p:sldId id="294" r:id="rId52"/>
  </p:sldIdLst>
  <p:sldSz cx="12192000" cy="6858000"/>
  <p:notesSz cx="6858000" cy="9144000"/>
  <p:embeddedFontLst>
    <p:embeddedFont>
      <p:font typeface="Arial Black" panose="020B0604020202020204" pitchFamily="34" charset="0"/>
      <p:regular r:id="rId54"/>
      <p:bold r:id="rId5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461" userDrawn="1">
          <p15:clr>
            <a:srgbClr val="A4A3A4"/>
          </p15:clr>
        </p15:guide>
        <p15:guide id="2" pos="5700" userDrawn="1">
          <p15:clr>
            <a:srgbClr val="A4A3A4"/>
          </p15:clr>
        </p15:guide>
        <p15:guide id="3" pos="6947" userDrawn="1">
          <p15:clr>
            <a:srgbClr val="A4A3A4"/>
          </p15:clr>
        </p15:guide>
        <p15:guide id="4" orient="horz" pos="142" userDrawn="1">
          <p15:clr>
            <a:srgbClr val="A4A3A4"/>
          </p15:clr>
        </p15:guide>
        <p15:guide id="6" orient="horz" pos="3680" userDrawn="1">
          <p15:clr>
            <a:srgbClr val="A4A3A4"/>
          </p15:clr>
        </p15:guide>
        <p15:guide id="7" orient="horz" pos="1570" userDrawn="1">
          <p15:clr>
            <a:srgbClr val="A4A3A4"/>
          </p15:clr>
        </p15:guide>
        <p15:guide id="8" orient="horz" pos="2795" userDrawn="1">
          <p15:clr>
            <a:srgbClr val="A4A3A4"/>
          </p15:clr>
        </p15:guide>
        <p15:guide id="9" orient="horz" pos="3612" userDrawn="1">
          <p15:clr>
            <a:srgbClr val="A4A3A4"/>
          </p15:clr>
        </p15:guide>
      </p15:sldGuideLst>
    </p:ext>
    <p:ext uri="{2D200454-40CA-4A62-9FC3-DE9A4176ACB9}">
      <p15:notes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0" roundtripDataSignature="AMtx7mg9u0P8TP95jfZcONTFyOk7P0jyg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BF8A90F-0401-0147-7297-98AE5C18547C}" name="Phil Bird" initials="PB" userId="S::Phil@familyandeducation.co.uk::f0812916-dbf2-483e-b7c8-d0de0debe7c3" providerId="AD"/>
  <p188:author id="{B799E970-6A53-DDB3-9FA0-9C4EC30EA4A5}" name="Sarah Sinden" initials="SS" userId="S::sarah.sinden@ukfinance.org.uk::73372cf1-a99c-4830-ac63-54dc8d3bb0e7" providerId="AD"/>
  <p188:author id="{E6497E8B-1F93-BAC3-99CE-1B8335CFE1AE}" name="Sara Maslin" initials="SM" userId="982d4e009d589f26" providerId="Windows Live"/>
  <p188:author id="{B6B453C9-3DBD-4370-BB6C-B110C9969DB9}" name="Giles Mason" initials="GM" userId="S::giles.mason@ukfinance.org.uk::beb48385-d70d-47d8-9bce-16786748eb9b" providerId="AD"/>
  <p188:author id="{BB6513E7-7475-9995-A0F3-C2CA8BF6CE4A}" name="eleri stedman" initials="es" userId="1a31ea0bf871d170"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63636"/>
    <a:srgbClr val="FFF9DF"/>
    <a:srgbClr val="FFE785"/>
    <a:srgbClr val="941B80"/>
    <a:srgbClr val="39A935"/>
    <a:srgbClr val="DF2129"/>
    <a:srgbClr val="3BBDE1"/>
    <a:srgbClr val="F29136"/>
    <a:srgbClr val="FFCF0C"/>
    <a:srgbClr val="E1CF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D696B0E-8D6F-4E9B-B840-5AA71D359990}">
  <a:tblStyle styleId="{AD696B0E-8D6F-4E9B-B840-5AA71D359990}"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BF5"/>
          </a:solidFill>
        </a:fill>
      </a:tcStyle>
    </a:wholeTbl>
    <a:band1H>
      <a:tcTxStyle/>
      <a:tcStyle>
        <a:tcBdr/>
        <a:fill>
          <a:solidFill>
            <a:srgbClr val="CDD4EA"/>
          </a:solidFill>
        </a:fill>
      </a:tcStyle>
    </a:band1H>
    <a:band2H>
      <a:tcTxStyle/>
      <a:tcStyle>
        <a:tcBdr/>
      </a:tcStyle>
    </a:band2H>
    <a:band1V>
      <a:tcTxStyle/>
      <a:tcStyle>
        <a:tcBdr/>
        <a:fill>
          <a:solidFill>
            <a:srgbClr val="CDD4EA"/>
          </a:solidFill>
        </a:fill>
      </a:tcStyle>
    </a:band1V>
    <a:band2V>
      <a:tcTxStyle/>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843" autoAdjust="0"/>
    <p:restoredTop sz="89667" autoAdjust="0"/>
  </p:normalViewPr>
  <p:slideViewPr>
    <p:cSldViewPr snapToGrid="0">
      <p:cViewPr>
        <p:scale>
          <a:sx n="165" d="100"/>
          <a:sy n="165" d="100"/>
        </p:scale>
        <p:origin x="968" y="568"/>
      </p:cViewPr>
      <p:guideLst>
        <p:guide pos="461"/>
        <p:guide pos="5700"/>
        <p:guide pos="6947"/>
        <p:guide orient="horz" pos="142"/>
        <p:guide orient="horz" pos="3680"/>
        <p:guide orient="horz" pos="1570"/>
        <p:guide orient="horz" pos="2795"/>
        <p:guide orient="horz" pos="3612"/>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157" d="100"/>
          <a:sy n="157" d="100"/>
        </p:scale>
        <p:origin x="4296" y="16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font" Target="fonts/font2.fntdata"/><Relationship Id="rId63"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notesMaster" Target="notesMasters/notesMaster1.xml"/><Relationship Id="rId5" Type="http://schemas.openxmlformats.org/officeDocument/2006/relationships/slideMaster" Target="slideMasters/slideMaster2.xml"/><Relationship Id="rId61" Type="http://schemas.openxmlformats.org/officeDocument/2006/relationships/presProps" Target="presProp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font" Target="fonts/font1.fntdata"/><Relationship Id="rId62"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customschemas.google.com/relationships/presentationmetadata" Target="metadata"/><Relationship Id="rId65"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51" name="Google Shape;151;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800" u="sng" dirty="0">
                <a:latin typeface="Arial"/>
                <a:ea typeface="Arial"/>
                <a:cs typeface="Arial"/>
                <a:sym typeface="Arial"/>
              </a:rPr>
              <a:t>Classroom Discussion</a:t>
            </a:r>
            <a:endParaRPr sz="1800" dirty="0">
              <a:latin typeface="Calibri"/>
              <a:ea typeface="Calibri"/>
              <a:cs typeface="Calibri"/>
              <a:sym typeface="Calibri"/>
            </a:endParaRPr>
          </a:p>
          <a:p>
            <a:pPr marL="0" lvl="0" indent="0" algn="l" rtl="0">
              <a:spcBef>
                <a:spcPts val="0"/>
              </a:spcBef>
              <a:spcAft>
                <a:spcPts val="0"/>
              </a:spcAft>
              <a:buNone/>
            </a:pPr>
            <a:r>
              <a:rPr lang="en-GB" sz="1800" dirty="0">
                <a:latin typeface="Arial"/>
                <a:ea typeface="Arial"/>
                <a:cs typeface="Arial"/>
                <a:sym typeface="Arial"/>
              </a:rPr>
              <a:t>Children discuss who gives them money. </a:t>
            </a:r>
            <a:endParaRPr dirty="0"/>
          </a:p>
          <a:p>
            <a:pPr marL="0" lvl="0" indent="0" algn="l" rtl="0">
              <a:spcBef>
                <a:spcPts val="0"/>
              </a:spcBef>
              <a:spcAft>
                <a:spcPts val="0"/>
              </a:spcAft>
              <a:buNone/>
            </a:pPr>
            <a:r>
              <a:rPr lang="en-GB" dirty="0"/>
              <a:t>NB: Depending on the class, teachers may need sensitivity. Not all children necessarily have pocket money</a:t>
            </a:r>
            <a:endParaRPr dirty="0"/>
          </a:p>
        </p:txBody>
      </p:sp>
      <p:sp>
        <p:nvSpPr>
          <p:cNvPr id="212" name="Google Shape;212;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a:p>
        </p:txBody>
      </p:sp>
    </p:spTree>
    <p:extLst>
      <p:ext uri="{BB962C8B-B14F-4D97-AF65-F5344CB8AC3E}">
        <p14:creationId xmlns:p14="http://schemas.microsoft.com/office/powerpoint/2010/main" val="41122255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 name="Google Shape;231;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u="sng" dirty="0"/>
              <a:t>Class discussion</a:t>
            </a:r>
            <a:r>
              <a:rPr lang="en-GB" u="none" dirty="0"/>
              <a:t> </a:t>
            </a:r>
            <a:endParaRPr dirty="0"/>
          </a:p>
          <a:p>
            <a:pPr marL="0" lvl="0" indent="0" algn="l" rtl="0">
              <a:spcBef>
                <a:spcPts val="0"/>
              </a:spcBef>
              <a:spcAft>
                <a:spcPts val="0"/>
              </a:spcAft>
              <a:buNone/>
            </a:pPr>
            <a:r>
              <a:rPr lang="en-GB" dirty="0"/>
              <a:t>Teacher to guide the discussion if necessary. The teacher wants to elicit that the children should think it strange. </a:t>
            </a:r>
            <a:endParaRPr dirty="0"/>
          </a:p>
          <a:p>
            <a:pPr marL="0" lvl="0" indent="0" algn="l" rtl="0">
              <a:spcBef>
                <a:spcPts val="0"/>
              </a:spcBef>
              <a:spcAft>
                <a:spcPts val="0"/>
              </a:spcAft>
              <a:buNone/>
            </a:pPr>
            <a:r>
              <a:rPr lang="en-GB" dirty="0"/>
              <a:t>Next: Teacher introduces the story of Stirling.</a:t>
            </a:r>
            <a:endParaRPr dirty="0"/>
          </a:p>
        </p:txBody>
      </p:sp>
      <p:sp>
        <p:nvSpPr>
          <p:cNvPr id="232" name="Google Shape;232;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 name="Google Shape;231;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u="sng" dirty="0"/>
              <a:t>Class discussion</a:t>
            </a:r>
            <a:r>
              <a:rPr lang="en-GB" u="none" dirty="0"/>
              <a:t> </a:t>
            </a:r>
            <a:endParaRPr dirty="0"/>
          </a:p>
          <a:p>
            <a:pPr marL="0" lvl="0" indent="0" algn="l" rtl="0">
              <a:spcBef>
                <a:spcPts val="0"/>
              </a:spcBef>
              <a:spcAft>
                <a:spcPts val="0"/>
              </a:spcAft>
              <a:buNone/>
            </a:pPr>
            <a:r>
              <a:rPr lang="en-GB" dirty="0"/>
              <a:t>Teacher to guide the discussion if necessary. The teacher wants to elicit that the children should think it strange. </a:t>
            </a:r>
            <a:endParaRPr dirty="0"/>
          </a:p>
          <a:p>
            <a:pPr marL="0" lvl="0" indent="0" algn="l" rtl="0">
              <a:spcBef>
                <a:spcPts val="0"/>
              </a:spcBef>
              <a:spcAft>
                <a:spcPts val="0"/>
              </a:spcAft>
              <a:buNone/>
            </a:pPr>
            <a:r>
              <a:rPr lang="en-GB" dirty="0"/>
              <a:t>Next: Teacher introduces the story of Stirling.</a:t>
            </a:r>
            <a:endParaRPr dirty="0"/>
          </a:p>
        </p:txBody>
      </p:sp>
      <p:sp>
        <p:nvSpPr>
          <p:cNvPr id="232" name="Google Shape;232;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a:p>
        </p:txBody>
      </p:sp>
    </p:spTree>
    <p:extLst>
      <p:ext uri="{BB962C8B-B14F-4D97-AF65-F5344CB8AC3E}">
        <p14:creationId xmlns:p14="http://schemas.microsoft.com/office/powerpoint/2010/main" val="39900585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 name="Google Shape;231;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You may wish to play this optional short video, if you decide it is suitable for your students</a:t>
            </a:r>
          </a:p>
          <a:p>
            <a:pPr marL="0" lvl="0" indent="0" algn="l" rtl="0">
              <a:spcBef>
                <a:spcPts val="0"/>
              </a:spcBef>
              <a:spcAft>
                <a:spcPts val="0"/>
              </a:spcAft>
              <a:buNone/>
            </a:pPr>
            <a:r>
              <a:rPr lang="en-GB" dirty="0"/>
              <a:t>The link to the video is: https://www.dontbefooled.org.uk/what-is-a-money-mule/</a:t>
            </a:r>
          </a:p>
        </p:txBody>
      </p:sp>
      <p:sp>
        <p:nvSpPr>
          <p:cNvPr id="232" name="Google Shape;232;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a:p>
        </p:txBody>
      </p:sp>
    </p:spTree>
    <p:extLst>
      <p:ext uri="{BB962C8B-B14F-4D97-AF65-F5344CB8AC3E}">
        <p14:creationId xmlns:p14="http://schemas.microsoft.com/office/powerpoint/2010/main" val="40802902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2" name="Google Shape;242;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0" name="Google Shape;250;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F0000"/>
              </a:buClr>
              <a:buSzPts val="1200"/>
              <a:buFont typeface="Arial"/>
              <a:buNone/>
            </a:pPr>
            <a:r>
              <a:rPr lang="en-GB" sz="1200" b="0" u="sng" dirty="0">
                <a:solidFill>
                  <a:srgbClr val="363636"/>
                </a:solidFill>
                <a:highlight>
                  <a:srgbClr val="FFFF00"/>
                </a:highlight>
                <a:latin typeface="Arial"/>
                <a:ea typeface="Arial"/>
                <a:cs typeface="Arial"/>
                <a:sym typeface="Arial"/>
              </a:rPr>
              <a:t>Classroom Discussion</a:t>
            </a:r>
            <a:endParaRPr sz="1200" b="0" dirty="0">
              <a:solidFill>
                <a:srgbClr val="363636"/>
              </a:solidFill>
              <a:highlight>
                <a:srgbClr val="FFFF00"/>
              </a:highlight>
              <a:latin typeface="Calibri"/>
              <a:ea typeface="Calibri"/>
              <a:cs typeface="Calibri"/>
              <a:sym typeface="Calibri"/>
            </a:endParaRPr>
          </a:p>
          <a:p>
            <a:pPr marL="0" lvl="0" indent="0" algn="l" rtl="0">
              <a:spcBef>
                <a:spcPts val="0"/>
              </a:spcBef>
              <a:spcAft>
                <a:spcPts val="0"/>
              </a:spcAft>
              <a:buNone/>
            </a:pPr>
            <a:r>
              <a:rPr lang="en-GB" b="0" dirty="0">
                <a:solidFill>
                  <a:srgbClr val="363636"/>
                </a:solidFill>
              </a:rPr>
              <a:t>Teacher and pupils could discuss the different types of social media this could appear on.</a:t>
            </a:r>
            <a:endParaRPr dirty="0">
              <a:solidFill>
                <a:srgbClr val="363636"/>
              </a:solidFill>
            </a:endParaRPr>
          </a:p>
        </p:txBody>
      </p:sp>
      <p:sp>
        <p:nvSpPr>
          <p:cNvPr id="251" name="Google Shape;251;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0" name="Google Shape;250;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F0000"/>
              </a:buClr>
              <a:buSzPts val="1200"/>
              <a:buFont typeface="Arial"/>
              <a:buNone/>
            </a:pPr>
            <a:endParaRPr dirty="0">
              <a:solidFill>
                <a:srgbClr val="363636"/>
              </a:solidFill>
            </a:endParaRPr>
          </a:p>
        </p:txBody>
      </p:sp>
      <p:sp>
        <p:nvSpPr>
          <p:cNvPr id="251" name="Google Shape;251;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a:p>
        </p:txBody>
      </p:sp>
    </p:spTree>
    <p:extLst>
      <p:ext uri="{BB962C8B-B14F-4D97-AF65-F5344CB8AC3E}">
        <p14:creationId xmlns:p14="http://schemas.microsoft.com/office/powerpoint/2010/main" val="1852807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0" name="Google Shape;260;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61" name="Google Shape;261;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0" name="Google Shape;260;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61" name="Google Shape;261;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a:p>
        </p:txBody>
      </p:sp>
    </p:spTree>
    <p:extLst>
      <p:ext uri="{BB962C8B-B14F-4D97-AF65-F5344CB8AC3E}">
        <p14:creationId xmlns:p14="http://schemas.microsoft.com/office/powerpoint/2010/main" val="33944732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9" name="Google Shape;269;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u="sng" dirty="0"/>
              <a:t>Class discussion</a:t>
            </a:r>
            <a:endParaRPr dirty="0"/>
          </a:p>
          <a:p>
            <a:pPr marL="0" lvl="0" indent="0" algn="l" rtl="0">
              <a:spcBef>
                <a:spcPts val="0"/>
              </a:spcBef>
              <a:spcAft>
                <a:spcPts val="0"/>
              </a:spcAft>
              <a:buNone/>
            </a:pPr>
            <a:r>
              <a:rPr lang="en-GB" dirty="0"/>
              <a:t>Give the children printed statement for children to cut out, discuss in pairs/small groups and sort into the table under the headings ‘Safe’, ‘Not Safe’ and ‘Unsure’.</a:t>
            </a:r>
            <a:endParaRPr dirty="0"/>
          </a:p>
          <a:p>
            <a:pPr marL="0" lvl="0" indent="0" algn="l" rtl="0">
              <a:spcBef>
                <a:spcPts val="0"/>
              </a:spcBef>
              <a:spcAft>
                <a:spcPts val="0"/>
              </a:spcAft>
              <a:buNone/>
            </a:pPr>
            <a:r>
              <a:rPr lang="en-GB" dirty="0"/>
              <a:t>Please see the PDF teacher notes for the printable resources.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GB" dirty="0"/>
              <a:t>The class then discuss their answers, and the teacher then shares (the correct) answers </a:t>
            </a:r>
            <a:r>
              <a:rPr lang="en-GB" b="1" dirty="0"/>
              <a:t>which are all ‘unsafe’</a:t>
            </a:r>
            <a:r>
              <a:rPr lang="en-GB" dirty="0"/>
              <a:t>. The teacher will want to elicit from the children the ever-increasing danger </a:t>
            </a:r>
            <a:r>
              <a:rPr lang="en-GB" b="1" dirty="0">
                <a:solidFill>
                  <a:srgbClr val="FF0000"/>
                </a:solidFill>
              </a:rPr>
              <a:t>that the criminals are exposing </a:t>
            </a:r>
            <a:r>
              <a:rPr lang="en-GB" dirty="0"/>
              <a:t>Stirling to </a:t>
            </a:r>
            <a:r>
              <a:rPr lang="en-GB" b="1" dirty="0"/>
              <a:t>and that criminals can be very persuasive</a:t>
            </a:r>
            <a:r>
              <a:rPr lang="en-GB" dirty="0"/>
              <a:t>.</a:t>
            </a:r>
            <a:endParaRPr dirty="0"/>
          </a:p>
          <a:p>
            <a:pPr marL="0" lvl="0" indent="0" algn="l" rtl="0">
              <a:spcBef>
                <a:spcPts val="0"/>
              </a:spcBef>
              <a:spcAft>
                <a:spcPts val="0"/>
              </a:spcAft>
              <a:buNone/>
            </a:pPr>
            <a:endParaRPr dirty="0"/>
          </a:p>
        </p:txBody>
      </p:sp>
      <p:sp>
        <p:nvSpPr>
          <p:cNvPr id="270" name="Google Shape;270;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6" name="Google Shape;166;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Curriculum links: PSHE, English, Art and Design</a:t>
            </a:r>
            <a:endParaRPr dirty="0"/>
          </a:p>
          <a:p>
            <a:pPr marL="0" lvl="0" indent="0" algn="l" rtl="0">
              <a:spcBef>
                <a:spcPts val="0"/>
              </a:spcBef>
              <a:spcAft>
                <a:spcPts val="0"/>
              </a:spcAft>
              <a:buNone/>
            </a:pPr>
            <a:r>
              <a:rPr lang="en-GB" dirty="0"/>
              <a:t>NB: We recommend that this lesson be used in English (see slide 36) and Art and Design (see slide 42) once the PSHE content has been completed and understood by the children. </a:t>
            </a:r>
            <a:endParaRPr dirty="0"/>
          </a:p>
          <a:p>
            <a:pPr marL="0" lvl="0" indent="0" algn="l" rtl="0">
              <a:spcBef>
                <a:spcPts val="0"/>
              </a:spcBef>
              <a:spcAft>
                <a:spcPts val="0"/>
              </a:spcAft>
              <a:buNone/>
            </a:pPr>
            <a:endParaRPr dirty="0"/>
          </a:p>
        </p:txBody>
      </p:sp>
      <p:sp>
        <p:nvSpPr>
          <p:cNvPr id="167" name="Google Shape;167;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8" name="Google Shape;278;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u="sng" dirty="0"/>
              <a:t>Assessment opportunity</a:t>
            </a:r>
          </a:p>
          <a:p>
            <a:pPr marL="0" lvl="0" indent="0" algn="l" rtl="0">
              <a:spcBef>
                <a:spcPts val="0"/>
              </a:spcBef>
              <a:spcAft>
                <a:spcPts val="0"/>
              </a:spcAft>
              <a:buNone/>
            </a:pPr>
            <a:r>
              <a:rPr lang="en-GB" dirty="0"/>
              <a:t>During this activity and subsequent discussion, there is an opportunity to use this as an ongoing form of assessment.</a:t>
            </a:r>
            <a:endParaRPr dirty="0"/>
          </a:p>
        </p:txBody>
      </p:sp>
      <p:sp>
        <p:nvSpPr>
          <p:cNvPr id="279" name="Google Shape;279;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8" name="Google Shape;278;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9" name="Google Shape;279;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21</a:t>
            </a:fld>
            <a:endParaRPr/>
          </a:p>
        </p:txBody>
      </p:sp>
    </p:spTree>
    <p:extLst>
      <p:ext uri="{BB962C8B-B14F-4D97-AF65-F5344CB8AC3E}">
        <p14:creationId xmlns:p14="http://schemas.microsoft.com/office/powerpoint/2010/main" val="13372309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7" name="Google Shape;287;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800" u="sng" dirty="0">
                <a:latin typeface="Arial"/>
                <a:ea typeface="Arial"/>
                <a:cs typeface="Arial"/>
                <a:sym typeface="Arial"/>
              </a:rPr>
              <a:t>Classroom Activity</a:t>
            </a:r>
            <a:endParaRPr sz="1800" dirty="0">
              <a:latin typeface="Arial"/>
              <a:ea typeface="Arial"/>
              <a:cs typeface="Arial"/>
              <a:sym typeface="Arial"/>
            </a:endParaRPr>
          </a:p>
          <a:p>
            <a:pPr marL="0" lvl="0" indent="0" algn="l" rtl="0">
              <a:spcBef>
                <a:spcPts val="0"/>
              </a:spcBef>
              <a:spcAft>
                <a:spcPts val="0"/>
              </a:spcAft>
              <a:buNone/>
            </a:pPr>
            <a:r>
              <a:rPr lang="en-GB" sz="1800" dirty="0">
                <a:solidFill>
                  <a:srgbClr val="0000FF"/>
                </a:solidFill>
                <a:latin typeface="Arial"/>
                <a:ea typeface="Arial"/>
                <a:cs typeface="Arial"/>
                <a:sym typeface="Arial"/>
              </a:rPr>
              <a:t>Talk to your partner: The pupils, in pairs/small groups, discuss and agree answers. The teacher also gives the children the printed template for their advice, for children to discuss in pairs/small groups and fill in (please see the PDF teacher notes for the printable template).</a:t>
            </a:r>
            <a:endParaRPr dirty="0">
              <a:solidFill>
                <a:srgbClr val="0000FF"/>
              </a:solidFill>
            </a:endParaRPr>
          </a:p>
          <a:p>
            <a:pPr marL="0" lvl="0" indent="0" algn="l" rtl="0">
              <a:spcBef>
                <a:spcPts val="0"/>
              </a:spcBef>
              <a:spcAft>
                <a:spcPts val="0"/>
              </a:spcAft>
              <a:buNone/>
            </a:pPr>
            <a:r>
              <a:rPr lang="en-GB" sz="1800" u="sng" dirty="0">
                <a:solidFill>
                  <a:srgbClr val="0000FF"/>
                </a:solidFill>
                <a:latin typeface="Arial"/>
                <a:ea typeface="Arial"/>
                <a:cs typeface="Arial"/>
                <a:sym typeface="Arial"/>
              </a:rPr>
              <a:t>Class Discussion</a:t>
            </a:r>
            <a:r>
              <a:rPr lang="en-GB" sz="1800" dirty="0">
                <a:solidFill>
                  <a:srgbClr val="0000FF"/>
                </a:solidFill>
                <a:latin typeface="Arial"/>
                <a:ea typeface="Arial"/>
                <a:cs typeface="Arial"/>
                <a:sym typeface="Arial"/>
              </a:rPr>
              <a:t>: Discuss the advise pupils decide on.</a:t>
            </a:r>
            <a:endParaRPr dirty="0">
              <a:solidFill>
                <a:srgbClr val="0000FF"/>
              </a:solidFill>
            </a:endParaRPr>
          </a:p>
          <a:p>
            <a:pPr marL="0" lvl="0" indent="0" algn="l" rtl="0">
              <a:spcBef>
                <a:spcPts val="0"/>
              </a:spcBef>
              <a:spcAft>
                <a:spcPts val="0"/>
              </a:spcAft>
              <a:buNone/>
            </a:pPr>
            <a:endParaRPr dirty="0"/>
          </a:p>
        </p:txBody>
      </p:sp>
      <p:sp>
        <p:nvSpPr>
          <p:cNvPr id="288" name="Google Shape;288;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7" name="Google Shape;297;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lang="en-GB" dirty="0"/>
          </a:p>
        </p:txBody>
      </p:sp>
      <p:sp>
        <p:nvSpPr>
          <p:cNvPr id="298" name="Google Shape;298;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7" name="Google Shape;297;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Important Note: Please review the following more in-depth scenario on slides 25-30, to ensure it is suitable for the children in your class. Teachers of children in years 5 and 6 have found this scenario to be very helpful, to clearly explain what a money mule is. But it may not be appropriate for some younger children, in which case you may choose to omit these slides..</a:t>
            </a:r>
          </a:p>
          <a:p>
            <a:pPr marL="0" lvl="0" indent="0" algn="l" rtl="0">
              <a:spcBef>
                <a:spcPts val="0"/>
              </a:spcBef>
              <a:spcAft>
                <a:spcPts val="0"/>
              </a:spcAft>
              <a:buNone/>
            </a:pPr>
            <a:endParaRPr dirty="0"/>
          </a:p>
        </p:txBody>
      </p:sp>
      <p:sp>
        <p:nvSpPr>
          <p:cNvPr id="298" name="Google Shape;298;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24</a:t>
            </a:fld>
            <a:endParaRPr/>
          </a:p>
        </p:txBody>
      </p:sp>
    </p:spTree>
    <p:extLst>
      <p:ext uri="{BB962C8B-B14F-4D97-AF65-F5344CB8AC3E}">
        <p14:creationId xmlns:p14="http://schemas.microsoft.com/office/powerpoint/2010/main" val="41885744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8" name="Google Shape;308;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800" u="sng" dirty="0">
                <a:latin typeface="Arial"/>
                <a:ea typeface="Arial"/>
                <a:cs typeface="Arial"/>
                <a:sym typeface="Arial"/>
              </a:rPr>
              <a:t>Class discussion.</a:t>
            </a:r>
            <a:endParaRPr sz="18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800"/>
              <a:buFont typeface="Arial"/>
              <a:buNone/>
            </a:pPr>
            <a:r>
              <a:rPr lang="en-GB" sz="1800" dirty="0">
                <a:latin typeface="Arial"/>
                <a:ea typeface="Arial"/>
                <a:cs typeface="Arial"/>
                <a:sym typeface="Arial"/>
              </a:rPr>
              <a:t>Teacher to </a:t>
            </a:r>
            <a:r>
              <a:rPr lang="en-GB" sz="1800" dirty="0">
                <a:solidFill>
                  <a:srgbClr val="FF0000"/>
                </a:solidFill>
                <a:latin typeface="Arial"/>
                <a:ea typeface="Arial"/>
                <a:cs typeface="Arial"/>
                <a:sym typeface="Arial"/>
              </a:rPr>
              <a:t>recap</a:t>
            </a:r>
            <a:r>
              <a:rPr lang="en-GB" sz="1800" dirty="0">
                <a:latin typeface="Arial"/>
                <a:ea typeface="Arial"/>
                <a:cs typeface="Arial"/>
                <a:sym typeface="Arial"/>
              </a:rPr>
              <a:t>: The meaning of ‘fraud’: </a:t>
            </a:r>
            <a:r>
              <a:rPr lang="en-GB" sz="1800" b="0" dirty="0">
                <a:solidFill>
                  <a:srgbClr val="363636"/>
                </a:solidFill>
                <a:latin typeface="Arial"/>
                <a:ea typeface="Arial"/>
                <a:cs typeface="Arial"/>
                <a:sym typeface="Arial"/>
              </a:rPr>
              <a:t>the use of lies or tricks to take money in a way that is against the law.</a:t>
            </a:r>
            <a:endParaRPr sz="1800" dirty="0">
              <a:latin typeface="Calibri"/>
              <a:ea typeface="Calibri"/>
              <a:cs typeface="Calibri"/>
              <a:sym typeface="Calibri"/>
            </a:endParaRPr>
          </a:p>
          <a:p>
            <a:pPr marL="0" lvl="0" indent="0" algn="l" rtl="0">
              <a:spcBef>
                <a:spcPts val="0"/>
              </a:spcBef>
              <a:spcAft>
                <a:spcPts val="0"/>
              </a:spcAft>
              <a:buNone/>
            </a:pPr>
            <a:r>
              <a:rPr lang="en-GB" sz="1800" dirty="0">
                <a:latin typeface="Arial"/>
                <a:ea typeface="Arial"/>
                <a:cs typeface="Arial"/>
                <a:sym typeface="Arial"/>
              </a:rPr>
              <a:t>‘Fraud’ is one of the lesson’s keywords. </a:t>
            </a:r>
            <a:endParaRPr dirty="0"/>
          </a:p>
        </p:txBody>
      </p:sp>
      <p:sp>
        <p:nvSpPr>
          <p:cNvPr id="309" name="Google Shape;309;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6" name="Google Shape;316;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800" u="sng" dirty="0">
                <a:latin typeface="Arial"/>
                <a:ea typeface="Arial"/>
                <a:cs typeface="Arial"/>
                <a:sym typeface="Arial"/>
              </a:rPr>
              <a:t>Classroom discussion:</a:t>
            </a:r>
            <a:endParaRPr sz="1800" dirty="0">
              <a:latin typeface="Calibri"/>
              <a:ea typeface="Calibri"/>
              <a:cs typeface="Calibri"/>
              <a:sym typeface="Calibri"/>
            </a:endParaRPr>
          </a:p>
          <a:p>
            <a:pPr marL="0" lvl="0" indent="0" algn="l" rtl="0">
              <a:spcBef>
                <a:spcPts val="0"/>
              </a:spcBef>
              <a:spcAft>
                <a:spcPts val="0"/>
              </a:spcAft>
              <a:buNone/>
            </a:pPr>
            <a:r>
              <a:rPr lang="en-GB" sz="1800" dirty="0">
                <a:latin typeface="Arial"/>
                <a:ea typeface="Arial"/>
                <a:cs typeface="Arial"/>
                <a:sym typeface="Arial"/>
              </a:rPr>
              <a:t>Talk to your partner: In pairs or small groups, the children discuss:</a:t>
            </a:r>
            <a:endParaRPr sz="1800" dirty="0">
              <a:latin typeface="Calibri"/>
              <a:ea typeface="Calibri"/>
              <a:cs typeface="Calibri"/>
              <a:sym typeface="Calibri"/>
            </a:endParaRPr>
          </a:p>
          <a:p>
            <a:pPr marL="0" lvl="0" indent="0" algn="l" rtl="0">
              <a:spcBef>
                <a:spcPts val="0"/>
              </a:spcBef>
              <a:spcAft>
                <a:spcPts val="0"/>
              </a:spcAft>
              <a:buNone/>
            </a:pPr>
            <a:r>
              <a:rPr lang="en-GB" sz="1800" dirty="0">
                <a:latin typeface="Arial"/>
                <a:ea typeface="Arial"/>
                <a:cs typeface="Arial"/>
                <a:sym typeface="Arial"/>
              </a:rPr>
              <a:t>How do they think Stirling feels?</a:t>
            </a:r>
            <a:r>
              <a:rPr lang="en-GB" sz="1800" dirty="0">
                <a:latin typeface="Calibri"/>
                <a:ea typeface="Calibri"/>
                <a:cs typeface="Calibri"/>
                <a:sym typeface="Calibri"/>
              </a:rPr>
              <a:t> </a:t>
            </a:r>
            <a:r>
              <a:rPr lang="en-GB" sz="1800" dirty="0">
                <a:latin typeface="Arial"/>
                <a:ea typeface="Arial"/>
                <a:cs typeface="Arial"/>
                <a:sym typeface="Arial"/>
              </a:rPr>
              <a:t>(Elicit, scared and worried)</a:t>
            </a:r>
            <a:endParaRPr sz="1800" dirty="0">
              <a:latin typeface="Calibri"/>
              <a:ea typeface="Calibri"/>
              <a:cs typeface="Calibri"/>
              <a:sym typeface="Calibri"/>
            </a:endParaRPr>
          </a:p>
          <a:p>
            <a:pPr marL="0" lvl="0" indent="0" algn="l" rtl="0">
              <a:spcBef>
                <a:spcPts val="0"/>
              </a:spcBef>
              <a:spcAft>
                <a:spcPts val="0"/>
              </a:spcAft>
              <a:buNone/>
            </a:pPr>
            <a:endParaRPr dirty="0"/>
          </a:p>
        </p:txBody>
      </p:sp>
      <p:sp>
        <p:nvSpPr>
          <p:cNvPr id="317" name="Google Shape;317;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5" name="Google Shape;325;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7" name="Google Shape;337;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800" dirty="0">
              <a:latin typeface="Calibri"/>
              <a:ea typeface="Calibri"/>
              <a:cs typeface="Calibri"/>
              <a:sym typeface="Calibri"/>
            </a:endParaRPr>
          </a:p>
        </p:txBody>
      </p:sp>
      <p:sp>
        <p:nvSpPr>
          <p:cNvPr id="338" name="Google Shape;338;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7" name="Google Shape;337;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800" u="sng">
                <a:latin typeface="Arial"/>
                <a:ea typeface="Arial"/>
                <a:cs typeface="Arial"/>
                <a:sym typeface="Arial"/>
              </a:rPr>
              <a:t>Class discussion:</a:t>
            </a:r>
            <a:endParaRPr sz="1800">
              <a:latin typeface="Calibri"/>
              <a:ea typeface="Calibri"/>
              <a:cs typeface="Calibri"/>
              <a:sym typeface="Calibri"/>
            </a:endParaRPr>
          </a:p>
          <a:p>
            <a:pPr marL="0" lvl="0" indent="0" algn="l" rtl="0">
              <a:spcBef>
                <a:spcPts val="0"/>
              </a:spcBef>
              <a:spcAft>
                <a:spcPts val="0"/>
              </a:spcAft>
              <a:buNone/>
            </a:pPr>
            <a:r>
              <a:rPr lang="en-GB" sz="1800">
                <a:latin typeface="Arial"/>
                <a:ea typeface="Arial"/>
                <a:cs typeface="Arial"/>
                <a:sym typeface="Arial"/>
              </a:rPr>
              <a:t>Talk to your partner: In pairs or small groups, the pupils discuss:</a:t>
            </a:r>
            <a:r>
              <a:rPr lang="en-GB" sz="1800">
                <a:latin typeface="Calibri"/>
                <a:ea typeface="Calibri"/>
                <a:cs typeface="Calibri"/>
                <a:sym typeface="Calibri"/>
              </a:rPr>
              <a:t> </a:t>
            </a:r>
            <a:endParaRPr sz="1800">
              <a:latin typeface="Calibri"/>
              <a:ea typeface="Calibri"/>
              <a:cs typeface="Calibri"/>
              <a:sym typeface="Calibri"/>
            </a:endParaRPr>
          </a:p>
          <a:p>
            <a:pPr marL="0" lvl="0" indent="0" algn="l" rtl="0">
              <a:spcBef>
                <a:spcPts val="0"/>
              </a:spcBef>
              <a:spcAft>
                <a:spcPts val="0"/>
              </a:spcAft>
              <a:buNone/>
            </a:pPr>
            <a:r>
              <a:rPr lang="en-GB" sz="1800">
                <a:latin typeface="Arial"/>
                <a:ea typeface="Arial"/>
                <a:cs typeface="Arial"/>
                <a:sym typeface="Arial"/>
              </a:rPr>
              <a:t>How do you think Stirling feels after he receives the angry message from the contact? (Even more worried, even more scared?)</a:t>
            </a:r>
            <a:endParaRPr sz="1800">
              <a:latin typeface="Calibri"/>
              <a:ea typeface="Calibri"/>
              <a:cs typeface="Calibri"/>
              <a:sym typeface="Calibri"/>
            </a:endParaRPr>
          </a:p>
        </p:txBody>
      </p:sp>
      <p:sp>
        <p:nvSpPr>
          <p:cNvPr id="338" name="Google Shape;338;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29</a:t>
            </a:fld>
            <a:endParaRPr/>
          </a:p>
        </p:txBody>
      </p:sp>
    </p:spTree>
    <p:extLst>
      <p:ext uri="{BB962C8B-B14F-4D97-AF65-F5344CB8AC3E}">
        <p14:creationId xmlns:p14="http://schemas.microsoft.com/office/powerpoint/2010/main" val="16020959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 name="Google Shape;178;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u="sng" dirty="0"/>
              <a:t>Classroom Discussion</a:t>
            </a:r>
            <a:endParaRPr dirty="0"/>
          </a:p>
          <a:p>
            <a:pPr marL="0" lvl="0" indent="0" algn="l" rtl="0">
              <a:spcBef>
                <a:spcPts val="0"/>
              </a:spcBef>
              <a:spcAft>
                <a:spcPts val="0"/>
              </a:spcAft>
              <a:buNone/>
            </a:pPr>
            <a:r>
              <a:rPr lang="en-GB" dirty="0"/>
              <a:t>Remind the children of these rules (which they will almost certainly have already learned in their computing lessons). </a:t>
            </a:r>
            <a:endParaRPr dirty="0"/>
          </a:p>
          <a:p>
            <a:pPr marL="0" lvl="0" indent="0" algn="l" rtl="0">
              <a:spcBef>
                <a:spcPts val="0"/>
              </a:spcBef>
              <a:spcAft>
                <a:spcPts val="0"/>
              </a:spcAft>
              <a:buNone/>
            </a:pPr>
            <a:r>
              <a:rPr lang="en-GB" dirty="0"/>
              <a:t>And they are very likely to have this information already on their learning walls.</a:t>
            </a:r>
            <a:endParaRPr dirty="0"/>
          </a:p>
          <a:p>
            <a:pPr marL="0" lvl="0" indent="0" algn="l" rtl="0">
              <a:spcBef>
                <a:spcPts val="0"/>
              </a:spcBef>
              <a:spcAft>
                <a:spcPts val="0"/>
              </a:spcAft>
              <a:buNone/>
            </a:pPr>
            <a:r>
              <a:rPr lang="en-GB" dirty="0"/>
              <a:t>The teacher might refer to the SMART rules https://www.childnet.com/resources/be-smart-online/).</a:t>
            </a:r>
            <a:endParaRPr dirty="0"/>
          </a:p>
          <a:p>
            <a:pPr marL="0" lvl="0" indent="0" algn="l" rtl="0">
              <a:spcBef>
                <a:spcPts val="0"/>
              </a:spcBef>
              <a:spcAft>
                <a:spcPts val="0"/>
              </a:spcAft>
              <a:buNone/>
            </a:pPr>
            <a:endParaRPr dirty="0"/>
          </a:p>
        </p:txBody>
      </p:sp>
      <p:sp>
        <p:nvSpPr>
          <p:cNvPr id="179" name="Google Shape;179;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sz="1200" u="sng" dirty="0">
                <a:latin typeface="Arial"/>
                <a:ea typeface="Arial"/>
                <a:cs typeface="Arial"/>
                <a:sym typeface="Arial"/>
              </a:rPr>
              <a:t>Class discussion</a:t>
            </a:r>
            <a:endParaRPr lang="en-GB" sz="1200" dirty="0">
              <a:latin typeface="Calibri"/>
              <a:ea typeface="Calibri"/>
              <a:cs typeface="Calibri"/>
              <a:sym typeface="Calibri"/>
            </a:endParaRPr>
          </a:p>
          <a:p>
            <a:pPr marL="0" lvl="0" indent="0" algn="l" rtl="0">
              <a:spcBef>
                <a:spcPts val="0"/>
              </a:spcBef>
              <a:spcAft>
                <a:spcPts val="0"/>
              </a:spcAft>
              <a:buNone/>
            </a:pPr>
            <a:r>
              <a:rPr lang="en-GB" sz="1200" dirty="0">
                <a:latin typeface="Arial"/>
                <a:ea typeface="Arial"/>
                <a:cs typeface="Arial"/>
                <a:sym typeface="Arial"/>
              </a:rPr>
              <a:t>Stop. Look at the message and think about it!</a:t>
            </a:r>
            <a:endParaRPr lang="en-GB" sz="1200" dirty="0">
              <a:latin typeface="Calibri"/>
              <a:ea typeface="Calibri"/>
              <a:cs typeface="Calibri"/>
              <a:sym typeface="Calibri"/>
            </a:endParaRPr>
          </a:p>
          <a:p>
            <a:pPr marL="0" lvl="0" indent="0" algn="l" rtl="0">
              <a:spcBef>
                <a:spcPts val="0"/>
              </a:spcBef>
              <a:spcAft>
                <a:spcPts val="0"/>
              </a:spcAft>
              <a:buNone/>
            </a:pPr>
            <a:r>
              <a:rPr lang="en-GB" sz="1200" dirty="0">
                <a:latin typeface="Arial"/>
                <a:ea typeface="Arial"/>
                <a:cs typeface="Arial"/>
                <a:sym typeface="Arial"/>
              </a:rPr>
              <a:t>Talk to an adult you trust – a parent, grandparent, teacher.</a:t>
            </a:r>
            <a:endParaRPr lang="en-GB" dirty="0"/>
          </a:p>
          <a:p>
            <a:pPr marL="0" lvl="0" indent="0" algn="l" rtl="0">
              <a:spcBef>
                <a:spcPts val="0"/>
              </a:spcBef>
              <a:spcAft>
                <a:spcPts val="0"/>
              </a:spcAft>
              <a:buNone/>
            </a:pPr>
            <a:r>
              <a:rPr lang="en-GB" sz="1200" dirty="0">
                <a:latin typeface="Arial"/>
                <a:ea typeface="Arial"/>
                <a:cs typeface="Arial"/>
                <a:sym typeface="Arial"/>
              </a:rPr>
              <a:t>Revisit with the children who their trusted adult might be.</a:t>
            </a:r>
            <a:endParaRPr lang="en-GB" sz="1200" dirty="0">
              <a:latin typeface="Calibri"/>
              <a:ea typeface="Calibri"/>
              <a:cs typeface="Calibri"/>
              <a:sym typeface="Calibri"/>
            </a:endParaRPr>
          </a:p>
        </p:txBody>
      </p:sp>
      <p:sp>
        <p:nvSpPr>
          <p:cNvPr id="348" name="Google Shape;348;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7" name="Google Shape;357;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58" name="Google Shape;358;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9" name="Google Shape;389;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6" name="Google Shape;436;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3" name="Google Shape;443;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r>
              <a:rPr lang="en-GB" dirty="0">
                <a:latin typeface="Arial"/>
                <a:ea typeface="Arial"/>
                <a:cs typeface="Arial"/>
                <a:sym typeface="Arial"/>
              </a:rPr>
              <a:t>The teacher will make sure that children are given the opportunity to raise any questions. It’s worth emphasising that offers for quick cash are not always on social media - for instance, they may also come in other ways, such as in person. </a:t>
            </a:r>
            <a:endParaRPr dirty="0">
              <a:latin typeface="Arial"/>
              <a:ea typeface="Arial"/>
              <a:cs typeface="Arial"/>
              <a:sym typeface="Arial"/>
            </a:endParaRPr>
          </a:p>
          <a:p>
            <a:pPr marL="0" marR="0" lvl="0" indent="0" algn="l" rtl="0">
              <a:lnSpc>
                <a:spcPct val="100000"/>
              </a:lnSpc>
              <a:spcBef>
                <a:spcPts val="0"/>
              </a:spcBef>
              <a:spcAft>
                <a:spcPts val="0"/>
              </a:spcAft>
              <a:buClr>
                <a:schemeClr val="dk1"/>
              </a:buClr>
              <a:buSzPts val="1800"/>
              <a:buFont typeface="Arial"/>
              <a:buNone/>
            </a:pPr>
            <a:endParaRPr dirty="0">
              <a:latin typeface="Arial"/>
              <a:ea typeface="Arial"/>
              <a:cs typeface="Arial"/>
              <a:sym typeface="Arial"/>
            </a:endParaRPr>
          </a:p>
          <a:p>
            <a:pPr marL="0" marR="0" lvl="0" indent="0" algn="l" rtl="0">
              <a:lnSpc>
                <a:spcPct val="100000"/>
              </a:lnSpc>
              <a:spcBef>
                <a:spcPts val="0"/>
              </a:spcBef>
              <a:spcAft>
                <a:spcPts val="0"/>
              </a:spcAft>
              <a:buClr>
                <a:schemeClr val="dk1"/>
              </a:buClr>
              <a:buSzPts val="1800"/>
              <a:buFont typeface="Arial"/>
              <a:buNone/>
            </a:pPr>
            <a:r>
              <a:rPr lang="en-GB" dirty="0">
                <a:latin typeface="Arial"/>
                <a:ea typeface="Arial"/>
                <a:cs typeface="Arial"/>
                <a:sym typeface="Arial"/>
              </a:rPr>
              <a:t>If necessary, the teacher can also make sure that any child who has further concerns can raise them with the teacher, the teaching assistant, </a:t>
            </a:r>
            <a:r>
              <a:rPr lang="en-GB" dirty="0">
                <a:solidFill>
                  <a:srgbClr val="FF0000"/>
                </a:solidFill>
                <a:latin typeface="Arial"/>
                <a:ea typeface="Arial"/>
                <a:cs typeface="Arial"/>
                <a:sym typeface="Arial"/>
              </a:rPr>
              <a:t>or</a:t>
            </a:r>
            <a:r>
              <a:rPr lang="en-GB" dirty="0">
                <a:latin typeface="Arial"/>
                <a:ea typeface="Arial"/>
                <a:cs typeface="Arial"/>
                <a:sym typeface="Arial"/>
              </a:rPr>
              <a:t> the head. This will require teacher sensitivity, depending on the needs of your class.  If children are worried that someone might be involved in money </a:t>
            </a:r>
            <a:r>
              <a:rPr lang="en-GB" dirty="0" err="1">
                <a:latin typeface="Arial"/>
                <a:ea typeface="Arial"/>
                <a:cs typeface="Arial"/>
                <a:sym typeface="Arial"/>
              </a:rPr>
              <a:t>muling</a:t>
            </a:r>
            <a:r>
              <a:rPr lang="en-GB" dirty="0">
                <a:latin typeface="Arial"/>
                <a:ea typeface="Arial"/>
                <a:cs typeface="Arial"/>
                <a:sym typeface="Arial"/>
              </a:rPr>
              <a:t>, they can contact Crimestoppers anonymously on 0800 555 111</a:t>
            </a:r>
            <a:r>
              <a:rPr lang="en-GB" dirty="0">
                <a:solidFill>
                  <a:srgbClr val="FF0000"/>
                </a:solidFill>
                <a:latin typeface="Arial"/>
                <a:ea typeface="Arial"/>
                <a:cs typeface="Arial"/>
                <a:sym typeface="Arial"/>
              </a:rPr>
              <a:t>. </a:t>
            </a:r>
            <a:r>
              <a:rPr lang="en-GB" dirty="0">
                <a:highlight>
                  <a:srgbClr val="FFFF00"/>
                </a:highlight>
                <a:latin typeface="Arial"/>
                <a:ea typeface="Arial"/>
                <a:cs typeface="Arial"/>
                <a:sym typeface="Arial"/>
              </a:rPr>
              <a:t>If you, as the teacher, are worried that one of your children is involved in money </a:t>
            </a:r>
            <a:r>
              <a:rPr lang="en-GB" dirty="0" err="1">
                <a:highlight>
                  <a:srgbClr val="FFFF00"/>
                </a:highlight>
                <a:latin typeface="Arial"/>
                <a:ea typeface="Arial"/>
                <a:cs typeface="Arial"/>
                <a:sym typeface="Arial"/>
              </a:rPr>
              <a:t>muling</a:t>
            </a:r>
            <a:r>
              <a:rPr lang="en-GB" dirty="0">
                <a:highlight>
                  <a:srgbClr val="FFFF00"/>
                </a:highlight>
                <a:latin typeface="Arial"/>
                <a:ea typeface="Arial"/>
                <a:cs typeface="Arial"/>
                <a:sym typeface="Arial"/>
              </a:rPr>
              <a:t>, this is a safeguarding issue and </a:t>
            </a:r>
            <a:r>
              <a:rPr lang="en-GB" b="1" dirty="0">
                <a:highlight>
                  <a:srgbClr val="FFFF00"/>
                </a:highlight>
                <a:latin typeface="Arial"/>
                <a:ea typeface="Arial"/>
                <a:cs typeface="Arial"/>
                <a:sym typeface="Arial"/>
              </a:rPr>
              <a:t>you must raise this with the head / safeguarding lead </a:t>
            </a:r>
            <a:r>
              <a:rPr lang="en-GB" b="1" dirty="0">
                <a:latin typeface="Arial"/>
                <a:ea typeface="Arial"/>
                <a:cs typeface="Arial"/>
                <a:sym typeface="Arial"/>
              </a:rPr>
              <a:t>and follow your safeguarding procedure. You can also contact Crimestoppers for further advice.</a:t>
            </a:r>
            <a:endParaRPr b="1" dirty="0">
              <a:latin typeface="Arial"/>
              <a:ea typeface="Arial"/>
              <a:cs typeface="Arial"/>
              <a:sym typeface="Arial"/>
            </a:endParaRPr>
          </a:p>
        </p:txBody>
      </p:sp>
      <p:sp>
        <p:nvSpPr>
          <p:cNvPr id="444" name="Google Shape;444;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1" name="Google Shape;451;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2" name="Google Shape;452;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3" name="Google Shape;463;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800"/>
              <a:buFont typeface="Calibri"/>
              <a:buNone/>
              <a:tabLst/>
              <a:defRPr/>
            </a:pPr>
            <a:r>
              <a:rPr lang="en-GB" sz="1800" dirty="0"/>
              <a:t>Please see the cut-out templates to use on pages 13-17 of the teacher notes.</a:t>
            </a:r>
            <a:endParaRPr lang="en-GB" sz="1800" dirty="0">
              <a:latin typeface="Calibri"/>
              <a:ea typeface="Calibri"/>
              <a:cs typeface="Calibri"/>
              <a:sym typeface="Calibri"/>
            </a:endParaRPr>
          </a:p>
        </p:txBody>
      </p:sp>
      <p:sp>
        <p:nvSpPr>
          <p:cNvPr id="464" name="Google Shape;464;p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Google Shape;473;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4" name="Google Shape;474;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GB" dirty="0"/>
              <a:t>Please see the cut-out templates to use on pages 13-17 of the teacher notes.</a:t>
            </a:r>
            <a:endParaRPr sz="1200" dirty="0">
              <a:latin typeface="Calibri"/>
              <a:ea typeface="Calibri"/>
              <a:cs typeface="Calibri"/>
              <a:sym typeface="Calibri"/>
            </a:endParaRPr>
          </a:p>
          <a:p>
            <a:pPr marL="0" lvl="0" indent="0" algn="l" rtl="0">
              <a:spcBef>
                <a:spcPts val="0"/>
              </a:spcBef>
              <a:spcAft>
                <a:spcPts val="0"/>
              </a:spcAft>
              <a:buNone/>
            </a:pPr>
            <a:endParaRPr dirty="0"/>
          </a:p>
        </p:txBody>
      </p:sp>
      <p:sp>
        <p:nvSpPr>
          <p:cNvPr id="475" name="Google Shape;475;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0"/>
        <p:cNvGrpSpPr/>
        <p:nvPr/>
      </p:nvGrpSpPr>
      <p:grpSpPr>
        <a:xfrm>
          <a:off x="0" y="0"/>
          <a:ext cx="0" cy="0"/>
          <a:chOff x="0" y="0"/>
          <a:chExt cx="0" cy="0"/>
        </a:xfrm>
      </p:grpSpPr>
      <p:sp>
        <p:nvSpPr>
          <p:cNvPr id="481" name="Google Shape;481;p2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dirty="0"/>
              <a:t>Please see the cut-out templates to use on pages 13-17 of the teacher notes.</a:t>
            </a:r>
            <a:endParaRPr dirty="0"/>
          </a:p>
        </p:txBody>
      </p:sp>
      <p:sp>
        <p:nvSpPr>
          <p:cNvPr id="482" name="Google Shape;482;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Google Shape;473;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4" name="Google Shape;474;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GB" dirty="0"/>
              <a:t>Please see the cut-out templates to use on pages 13-17 of the teacher notes.</a:t>
            </a:r>
            <a:endParaRPr sz="1200" dirty="0">
              <a:latin typeface="Calibri"/>
              <a:ea typeface="Calibri"/>
              <a:cs typeface="Calibri"/>
              <a:sym typeface="Calibri"/>
            </a:endParaRPr>
          </a:p>
          <a:p>
            <a:pPr marL="0" lvl="0" indent="0" algn="l" rtl="0">
              <a:spcBef>
                <a:spcPts val="0"/>
              </a:spcBef>
              <a:spcAft>
                <a:spcPts val="0"/>
              </a:spcAft>
              <a:buNone/>
            </a:pPr>
            <a:endParaRPr dirty="0"/>
          </a:p>
        </p:txBody>
      </p:sp>
      <p:sp>
        <p:nvSpPr>
          <p:cNvPr id="475" name="Google Shape;475;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39</a:t>
            </a:fld>
            <a:endParaRPr/>
          </a:p>
        </p:txBody>
      </p:sp>
    </p:spTree>
    <p:extLst>
      <p:ext uri="{BB962C8B-B14F-4D97-AF65-F5344CB8AC3E}">
        <p14:creationId xmlns:p14="http://schemas.microsoft.com/office/powerpoint/2010/main" val="32820792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 name="Google Shape;178;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u="sng" dirty="0"/>
              <a:t>Classroom Discussion</a:t>
            </a:r>
            <a:endParaRPr dirty="0"/>
          </a:p>
          <a:p>
            <a:pPr marL="0" lvl="0" indent="0" algn="l" rtl="0">
              <a:spcBef>
                <a:spcPts val="0"/>
              </a:spcBef>
              <a:spcAft>
                <a:spcPts val="0"/>
              </a:spcAft>
              <a:buNone/>
            </a:pPr>
            <a:r>
              <a:rPr lang="en-GB" dirty="0"/>
              <a:t>Remind the children of these rules (which they will almost certainly have already learned in their computing lessons). </a:t>
            </a:r>
            <a:endParaRPr dirty="0"/>
          </a:p>
          <a:p>
            <a:pPr marL="0" lvl="0" indent="0" algn="l" rtl="0">
              <a:spcBef>
                <a:spcPts val="0"/>
              </a:spcBef>
              <a:spcAft>
                <a:spcPts val="0"/>
              </a:spcAft>
              <a:buNone/>
            </a:pPr>
            <a:r>
              <a:rPr lang="en-GB" dirty="0"/>
              <a:t>And they are very likely to have this information already on their learning walls.</a:t>
            </a:r>
            <a:endParaRPr dirty="0"/>
          </a:p>
          <a:p>
            <a:pPr marL="0" lvl="0" indent="0" algn="l" rtl="0">
              <a:spcBef>
                <a:spcPts val="0"/>
              </a:spcBef>
              <a:spcAft>
                <a:spcPts val="0"/>
              </a:spcAft>
              <a:buNone/>
            </a:pPr>
            <a:r>
              <a:rPr lang="en-GB" dirty="0"/>
              <a:t>The teacher might refer to the SMART rules https://www.childnet.com/resources/be-smart-online/).</a:t>
            </a:r>
            <a:endParaRPr dirty="0"/>
          </a:p>
          <a:p>
            <a:pPr marL="0" lvl="0" indent="0" algn="l" rtl="0">
              <a:spcBef>
                <a:spcPts val="0"/>
              </a:spcBef>
              <a:spcAft>
                <a:spcPts val="0"/>
              </a:spcAft>
              <a:buNone/>
            </a:pPr>
            <a:endParaRPr dirty="0"/>
          </a:p>
        </p:txBody>
      </p:sp>
      <p:sp>
        <p:nvSpPr>
          <p:cNvPr id="179" name="Google Shape;179;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extLst>
      <p:ext uri="{BB962C8B-B14F-4D97-AF65-F5344CB8AC3E}">
        <p14:creationId xmlns:p14="http://schemas.microsoft.com/office/powerpoint/2010/main" val="253122907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2"/>
        <p:cNvGrpSpPr/>
        <p:nvPr/>
      </p:nvGrpSpPr>
      <p:grpSpPr>
        <a:xfrm>
          <a:off x="0" y="0"/>
          <a:ext cx="0" cy="0"/>
          <a:chOff x="0" y="0"/>
          <a:chExt cx="0" cy="0"/>
        </a:xfrm>
      </p:grpSpPr>
      <p:sp>
        <p:nvSpPr>
          <p:cNvPr id="473" name="Google Shape;473;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4" name="Google Shape;474;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GB" dirty="0"/>
              <a:t>Please see the cut-out templates to use on pages 13-17 of the teacher notes.</a:t>
            </a:r>
            <a:endParaRPr sz="1200" dirty="0">
              <a:latin typeface="Calibri"/>
              <a:ea typeface="Calibri"/>
              <a:cs typeface="Calibri"/>
              <a:sym typeface="Calibri"/>
            </a:endParaRPr>
          </a:p>
          <a:p>
            <a:pPr marL="0" lvl="0" indent="0" algn="l" rtl="0">
              <a:spcBef>
                <a:spcPts val="0"/>
              </a:spcBef>
              <a:spcAft>
                <a:spcPts val="0"/>
              </a:spcAft>
              <a:buNone/>
            </a:pPr>
            <a:endParaRPr dirty="0"/>
          </a:p>
        </p:txBody>
      </p:sp>
      <p:sp>
        <p:nvSpPr>
          <p:cNvPr id="475" name="Google Shape;475;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40</a:t>
            </a:fld>
            <a:endParaRPr/>
          </a:p>
        </p:txBody>
      </p:sp>
    </p:spTree>
    <p:extLst>
      <p:ext uri="{BB962C8B-B14F-4D97-AF65-F5344CB8AC3E}">
        <p14:creationId xmlns:p14="http://schemas.microsoft.com/office/powerpoint/2010/main" val="392600607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5"/>
        <p:cNvGrpSpPr/>
        <p:nvPr/>
      </p:nvGrpSpPr>
      <p:grpSpPr>
        <a:xfrm>
          <a:off x="0" y="0"/>
          <a:ext cx="0" cy="0"/>
          <a:chOff x="0" y="0"/>
          <a:chExt cx="0" cy="0"/>
        </a:xfrm>
      </p:grpSpPr>
      <p:sp>
        <p:nvSpPr>
          <p:cNvPr id="546" name="Google Shape;546;p3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7" name="Google Shape;547;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6"/>
        <p:cNvGrpSpPr/>
        <p:nvPr/>
      </p:nvGrpSpPr>
      <p:grpSpPr>
        <a:xfrm>
          <a:off x="0" y="0"/>
          <a:ext cx="0" cy="0"/>
          <a:chOff x="0" y="0"/>
          <a:chExt cx="0" cy="0"/>
        </a:xfrm>
      </p:grpSpPr>
      <p:sp>
        <p:nvSpPr>
          <p:cNvPr id="557" name="Google Shape;557;p3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Please see the cut-out templates to use on pages 19-23 of the teacher notes.</a:t>
            </a:r>
          </a:p>
        </p:txBody>
      </p:sp>
      <p:sp>
        <p:nvSpPr>
          <p:cNvPr id="558" name="Google Shape;558;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6"/>
        <p:cNvGrpSpPr/>
        <p:nvPr/>
      </p:nvGrpSpPr>
      <p:grpSpPr>
        <a:xfrm>
          <a:off x="0" y="0"/>
          <a:ext cx="0" cy="0"/>
          <a:chOff x="0" y="0"/>
          <a:chExt cx="0" cy="0"/>
        </a:xfrm>
      </p:grpSpPr>
      <p:sp>
        <p:nvSpPr>
          <p:cNvPr id="567" name="Google Shape;567;p3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Please see the cut-out templates to use on pages 19-23 of the teacher notes.</a:t>
            </a:r>
          </a:p>
        </p:txBody>
      </p:sp>
      <p:sp>
        <p:nvSpPr>
          <p:cNvPr id="568" name="Google Shape;568;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6"/>
        <p:cNvGrpSpPr/>
        <p:nvPr/>
      </p:nvGrpSpPr>
      <p:grpSpPr>
        <a:xfrm>
          <a:off x="0" y="0"/>
          <a:ext cx="0" cy="0"/>
          <a:chOff x="0" y="0"/>
          <a:chExt cx="0" cy="0"/>
        </a:xfrm>
      </p:grpSpPr>
      <p:sp>
        <p:nvSpPr>
          <p:cNvPr id="567" name="Google Shape;567;p3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Please see the cut-out templates to use on pages 19-23 of the teacher notes.</a:t>
            </a:r>
          </a:p>
          <a:p>
            <a:pPr marL="0" lvl="0" indent="0" algn="l" rtl="0">
              <a:spcBef>
                <a:spcPts val="0"/>
              </a:spcBef>
              <a:spcAft>
                <a:spcPts val="0"/>
              </a:spcAft>
              <a:buNone/>
            </a:pPr>
            <a:endParaRPr dirty="0"/>
          </a:p>
        </p:txBody>
      </p:sp>
      <p:sp>
        <p:nvSpPr>
          <p:cNvPr id="568" name="Google Shape;568;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7509323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6"/>
        <p:cNvGrpSpPr/>
        <p:nvPr/>
      </p:nvGrpSpPr>
      <p:grpSpPr>
        <a:xfrm>
          <a:off x="0" y="0"/>
          <a:ext cx="0" cy="0"/>
          <a:chOff x="0" y="0"/>
          <a:chExt cx="0" cy="0"/>
        </a:xfrm>
      </p:grpSpPr>
      <p:sp>
        <p:nvSpPr>
          <p:cNvPr id="567" name="Google Shape;567;p3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Please see the cut-out templates to use on pages 19-23 of the teacher notes.</a:t>
            </a:r>
          </a:p>
        </p:txBody>
      </p:sp>
      <p:sp>
        <p:nvSpPr>
          <p:cNvPr id="568" name="Google Shape;568;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198371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6"/>
        <p:cNvGrpSpPr/>
        <p:nvPr/>
      </p:nvGrpSpPr>
      <p:grpSpPr>
        <a:xfrm>
          <a:off x="0" y="0"/>
          <a:ext cx="0" cy="0"/>
          <a:chOff x="0" y="0"/>
          <a:chExt cx="0" cy="0"/>
        </a:xfrm>
      </p:grpSpPr>
      <p:sp>
        <p:nvSpPr>
          <p:cNvPr id="567" name="Google Shape;567;p3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Please see the cut-out templates to use on pages 19-23 of the teacher notes.</a:t>
            </a:r>
          </a:p>
        </p:txBody>
      </p:sp>
      <p:sp>
        <p:nvSpPr>
          <p:cNvPr id="568" name="Google Shape;568;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571265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4"/>
        <p:cNvGrpSpPr/>
        <p:nvPr/>
      </p:nvGrpSpPr>
      <p:grpSpPr>
        <a:xfrm>
          <a:off x="0" y="0"/>
          <a:ext cx="0" cy="0"/>
          <a:chOff x="0" y="0"/>
          <a:chExt cx="0" cy="0"/>
        </a:xfrm>
      </p:grpSpPr>
      <p:sp>
        <p:nvSpPr>
          <p:cNvPr id="595" name="Google Shape;595;p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6" name="Google Shape;596;p3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97" name="Google Shape;597;p3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47</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6" name="Google Shape;196;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6" name="Google Shape;196;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803311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6" name="Google Shape;196;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764099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6" name="Google Shape;196;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325690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800" u="sng" dirty="0">
                <a:latin typeface="Arial"/>
                <a:ea typeface="Arial"/>
                <a:cs typeface="Arial"/>
                <a:sym typeface="Arial"/>
              </a:rPr>
              <a:t>Classroom Discussion</a:t>
            </a:r>
            <a:endParaRPr sz="1800" dirty="0">
              <a:latin typeface="Calibri"/>
              <a:ea typeface="Calibri"/>
              <a:cs typeface="Calibri"/>
              <a:sym typeface="Calibri"/>
            </a:endParaRPr>
          </a:p>
          <a:p>
            <a:pPr marL="0" lvl="0" indent="0" algn="l" rtl="0">
              <a:spcBef>
                <a:spcPts val="0"/>
              </a:spcBef>
              <a:spcAft>
                <a:spcPts val="0"/>
              </a:spcAft>
              <a:buNone/>
            </a:pPr>
            <a:r>
              <a:rPr lang="en-GB" sz="1800" dirty="0">
                <a:latin typeface="Arial"/>
                <a:ea typeface="Arial"/>
                <a:cs typeface="Arial"/>
                <a:sym typeface="Arial"/>
              </a:rPr>
              <a:t>Children discuss who gives them money. </a:t>
            </a:r>
            <a:endParaRPr dirty="0"/>
          </a:p>
          <a:p>
            <a:pPr marL="0" lvl="0" indent="0" algn="l" rtl="0">
              <a:spcBef>
                <a:spcPts val="0"/>
              </a:spcBef>
              <a:spcAft>
                <a:spcPts val="0"/>
              </a:spcAft>
              <a:buNone/>
            </a:pPr>
            <a:r>
              <a:rPr lang="en-GB" dirty="0"/>
              <a:t>NB: Depending on the class, teachers may need sensitivity. Not all children necessarily have pocket money</a:t>
            </a:r>
            <a:endParaRPr dirty="0"/>
          </a:p>
        </p:txBody>
      </p:sp>
      <p:sp>
        <p:nvSpPr>
          <p:cNvPr id="212" name="Google Shape;212;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
        <p:cNvGrpSpPr/>
        <p:nvPr/>
      </p:nvGrpSpPr>
      <p:grpSpPr>
        <a:xfrm>
          <a:off x="0" y="0"/>
          <a:ext cx="0" cy="0"/>
          <a:chOff x="0" y="0"/>
          <a:chExt cx="0" cy="0"/>
        </a:xfrm>
      </p:grpSpPr>
      <p:sp>
        <p:nvSpPr>
          <p:cNvPr id="12" name="Google Shape;12;p4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Autofit/>
          </a:bodyPr>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 name="Google Shape;13;p4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4" name="Google Shape;14;p4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5" name="Google Shape;15;p4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6" name="Google Shape;16;p4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b="0" i="0" u="none" strike="noStrike" cap="none">
                <a:solidFill>
                  <a:schemeClr val="dk1"/>
                </a:solidFill>
                <a:latin typeface="Calibri"/>
                <a:ea typeface="Calibri"/>
                <a:cs typeface="Calibri"/>
                <a:sym typeface="Calibri"/>
              </a:defRPr>
            </a:lvl1pPr>
            <a:lvl2pPr marL="0" marR="0" lvl="1" indent="0" algn="l" rtl="0">
              <a:spcBef>
                <a:spcPts val="0"/>
              </a:spcBef>
              <a:buNone/>
              <a:defRPr sz="1800" b="0" i="0" u="none" strike="noStrike" cap="none">
                <a:solidFill>
                  <a:schemeClr val="dk1"/>
                </a:solidFill>
                <a:latin typeface="Calibri"/>
                <a:ea typeface="Calibri"/>
                <a:cs typeface="Calibri"/>
                <a:sym typeface="Calibri"/>
              </a:defRPr>
            </a:lvl2pPr>
            <a:lvl3pPr marL="0" marR="0" lvl="2" indent="0" algn="l" rtl="0">
              <a:spcBef>
                <a:spcPts val="0"/>
              </a:spcBef>
              <a:buNone/>
              <a:defRPr sz="1800" b="0" i="0" u="none" strike="noStrike" cap="none">
                <a:solidFill>
                  <a:schemeClr val="dk1"/>
                </a:solidFill>
                <a:latin typeface="Calibri"/>
                <a:ea typeface="Calibri"/>
                <a:cs typeface="Calibri"/>
                <a:sym typeface="Calibri"/>
              </a:defRPr>
            </a:lvl3pPr>
            <a:lvl4pPr marL="0" marR="0" lvl="3" indent="0" algn="l" rtl="0">
              <a:spcBef>
                <a:spcPts val="0"/>
              </a:spcBef>
              <a:buNone/>
              <a:defRPr sz="1800" b="0" i="0" u="none" strike="noStrike" cap="none">
                <a:solidFill>
                  <a:schemeClr val="dk1"/>
                </a:solidFill>
                <a:latin typeface="Calibri"/>
                <a:ea typeface="Calibri"/>
                <a:cs typeface="Calibri"/>
                <a:sym typeface="Calibri"/>
              </a:defRPr>
            </a:lvl4pPr>
            <a:lvl5pPr marL="0" marR="0" lvl="4" indent="0" algn="l" rtl="0">
              <a:spcBef>
                <a:spcPts val="0"/>
              </a:spcBef>
              <a:buNone/>
              <a:defRPr sz="1800" b="0" i="0" u="none" strike="noStrike" cap="none">
                <a:solidFill>
                  <a:schemeClr val="dk1"/>
                </a:solidFill>
                <a:latin typeface="Calibri"/>
                <a:ea typeface="Calibri"/>
                <a:cs typeface="Calibri"/>
                <a:sym typeface="Calibri"/>
              </a:defRPr>
            </a:lvl5pPr>
            <a:lvl6pPr marL="0" marR="0" lvl="5" indent="0" algn="l" rtl="0">
              <a:spcBef>
                <a:spcPts val="0"/>
              </a:spcBef>
              <a:buNone/>
              <a:defRPr sz="1800" b="0" i="0" u="none" strike="noStrike" cap="none">
                <a:solidFill>
                  <a:schemeClr val="dk1"/>
                </a:solidFill>
                <a:latin typeface="Calibri"/>
                <a:ea typeface="Calibri"/>
                <a:cs typeface="Calibri"/>
                <a:sym typeface="Calibri"/>
              </a:defRPr>
            </a:lvl6pPr>
            <a:lvl7pPr marL="0" marR="0" lvl="6" indent="0" algn="l" rtl="0">
              <a:spcBef>
                <a:spcPts val="0"/>
              </a:spcBef>
              <a:buNone/>
              <a:defRPr sz="1800" b="0" i="0" u="none" strike="noStrike" cap="none">
                <a:solidFill>
                  <a:schemeClr val="dk1"/>
                </a:solidFill>
                <a:latin typeface="Calibri"/>
                <a:ea typeface="Calibri"/>
                <a:cs typeface="Calibri"/>
                <a:sym typeface="Calibri"/>
              </a:defRPr>
            </a:lvl7pPr>
            <a:lvl8pPr marL="0" marR="0" lvl="7" indent="0" algn="l" rtl="0">
              <a:spcBef>
                <a:spcPts val="0"/>
              </a:spcBef>
              <a:buNone/>
              <a:defRPr sz="1800" b="0" i="0" u="none" strike="noStrike" cap="none">
                <a:solidFill>
                  <a:schemeClr val="dk1"/>
                </a:solidFill>
                <a:latin typeface="Calibri"/>
                <a:ea typeface="Calibri"/>
                <a:cs typeface="Calibri"/>
                <a:sym typeface="Calibri"/>
              </a:defRPr>
            </a:lvl8pPr>
            <a:lvl9pPr marL="0" marR="0" lvl="8" indent="0" algn="l" rtl="0">
              <a:spcBef>
                <a:spcPts val="0"/>
              </a:spcBef>
              <a:buNone/>
              <a:defRPr sz="1800" b="0" i="0" u="none" strike="noStrike" cap="none">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0"/>
        <p:cNvGrpSpPr/>
        <p:nvPr/>
      </p:nvGrpSpPr>
      <p:grpSpPr>
        <a:xfrm>
          <a:off x="0" y="0"/>
          <a:ext cx="0" cy="0"/>
          <a:chOff x="0" y="0"/>
          <a:chExt cx="0" cy="0"/>
        </a:xfrm>
      </p:grpSpPr>
      <p:sp>
        <p:nvSpPr>
          <p:cNvPr id="71" name="Google Shape;71;p53"/>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2" name="Google Shape;72;p53"/>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3" name="Google Shape;73;p5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4" name="Google Shape;74;p5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5" name="Google Shape;75;p5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0"/>
        <p:cNvGrpSpPr/>
        <p:nvPr/>
      </p:nvGrpSpPr>
      <p:grpSpPr>
        <a:xfrm>
          <a:off x="0" y="0"/>
          <a:ext cx="0" cy="0"/>
          <a:chOff x="0" y="0"/>
          <a:chExt cx="0" cy="0"/>
        </a:xfrm>
      </p:grpSpPr>
      <p:sp>
        <p:nvSpPr>
          <p:cNvPr id="81" name="Google Shape;81;p4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Autofit/>
          </a:bodyPr>
          <a:lstStyle>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2" name="Google Shape;82;p4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1000"/>
              </a:spcBef>
              <a:spcAft>
                <a:spcPts val="0"/>
              </a:spcAft>
              <a:buClr>
                <a:srgbClr val="363636"/>
              </a:buClr>
              <a:buSzPts val="2400"/>
              <a:buFont typeface="Arial"/>
              <a:buNone/>
              <a:defRPr sz="2400" b="0" i="0" u="none" strike="noStrike" cap="none">
                <a:solidFill>
                  <a:srgbClr val="363636"/>
                </a:solidFill>
                <a:latin typeface="Arial"/>
                <a:ea typeface="Arial"/>
                <a:cs typeface="Arial"/>
                <a:sym typeface="Arial"/>
              </a:defRPr>
            </a:lvl1pPr>
            <a:lvl2pPr marR="0" lvl="1" algn="ctr" rtl="0">
              <a:lnSpc>
                <a:spcPct val="90000"/>
              </a:lnSpc>
              <a:spcBef>
                <a:spcPts val="500"/>
              </a:spcBef>
              <a:spcAft>
                <a:spcPts val="0"/>
              </a:spcAft>
              <a:buClr>
                <a:srgbClr val="363636"/>
              </a:buClr>
              <a:buSzPts val="2000"/>
              <a:buFont typeface="Arial"/>
              <a:buNone/>
              <a:defRPr sz="2000" b="0" i="0" u="none" strike="noStrike" cap="none">
                <a:solidFill>
                  <a:srgbClr val="363636"/>
                </a:solidFill>
                <a:latin typeface="Arial"/>
                <a:ea typeface="Arial"/>
                <a:cs typeface="Arial"/>
                <a:sym typeface="Arial"/>
              </a:defRPr>
            </a:lvl2pPr>
            <a:lvl3pPr marR="0" lvl="2" algn="ctr" rtl="0">
              <a:lnSpc>
                <a:spcPct val="90000"/>
              </a:lnSpc>
              <a:spcBef>
                <a:spcPts val="500"/>
              </a:spcBef>
              <a:spcAft>
                <a:spcPts val="0"/>
              </a:spcAft>
              <a:buClr>
                <a:srgbClr val="363636"/>
              </a:buClr>
              <a:buSzPts val="1800"/>
              <a:buFont typeface="Arial"/>
              <a:buNone/>
              <a:defRPr sz="1800" b="0" i="0" u="none" strike="noStrike" cap="none">
                <a:solidFill>
                  <a:srgbClr val="363636"/>
                </a:solidFill>
                <a:latin typeface="Arial"/>
                <a:ea typeface="Arial"/>
                <a:cs typeface="Arial"/>
                <a:sym typeface="Arial"/>
              </a:defRPr>
            </a:lvl3pPr>
            <a:lvl4pPr marR="0" lvl="3" algn="ctr" rtl="0">
              <a:lnSpc>
                <a:spcPct val="90000"/>
              </a:lnSpc>
              <a:spcBef>
                <a:spcPts val="500"/>
              </a:spcBef>
              <a:spcAft>
                <a:spcPts val="0"/>
              </a:spcAft>
              <a:buClr>
                <a:srgbClr val="363636"/>
              </a:buClr>
              <a:buSzPts val="1600"/>
              <a:buFont typeface="Arial"/>
              <a:buNone/>
              <a:defRPr sz="1600" b="0" i="0" u="none" strike="noStrike" cap="none">
                <a:solidFill>
                  <a:srgbClr val="363636"/>
                </a:solidFill>
                <a:latin typeface="Arial"/>
                <a:ea typeface="Arial"/>
                <a:cs typeface="Arial"/>
                <a:sym typeface="Arial"/>
              </a:defRPr>
            </a:lvl4pPr>
            <a:lvl5pPr marR="0" lvl="4" algn="ctr" rtl="0">
              <a:lnSpc>
                <a:spcPct val="90000"/>
              </a:lnSpc>
              <a:spcBef>
                <a:spcPts val="500"/>
              </a:spcBef>
              <a:spcAft>
                <a:spcPts val="0"/>
              </a:spcAft>
              <a:buClr>
                <a:srgbClr val="363636"/>
              </a:buClr>
              <a:buSzPts val="1600"/>
              <a:buFont typeface="Arial"/>
              <a:buNone/>
              <a:defRPr sz="1600" b="0" i="0" u="none" strike="noStrike" cap="none">
                <a:solidFill>
                  <a:srgbClr val="363636"/>
                </a:solidFill>
                <a:latin typeface="Arial"/>
                <a:ea typeface="Arial"/>
                <a:cs typeface="Arial"/>
                <a:sym typeface="Arial"/>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83" name="Google Shape;83;p4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4" name="Google Shape;84;p4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5" name="Google Shape;85;p4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0"/>
        <p:cNvGrpSpPr/>
        <p:nvPr/>
      </p:nvGrpSpPr>
      <p:grpSpPr>
        <a:xfrm>
          <a:off x="0" y="0"/>
          <a:ext cx="0" cy="0"/>
          <a:chOff x="0" y="0"/>
          <a:chExt cx="0" cy="0"/>
        </a:xfrm>
      </p:grpSpPr>
      <p:sp>
        <p:nvSpPr>
          <p:cNvPr id="91" name="Google Shape;91;p54"/>
          <p:cNvSpPr txBox="1">
            <a:spLocks noGrp="1"/>
          </p:cNvSpPr>
          <p:nvPr>
            <p:ph type="title"/>
          </p:nvPr>
        </p:nvSpPr>
        <p:spPr>
          <a:xfrm>
            <a:off x="838200" y="1584325"/>
            <a:ext cx="10515600" cy="74378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rgbClr val="363636"/>
              </a:buClr>
              <a:buSzPts val="4400"/>
              <a:buFont typeface="Arial Black"/>
              <a:buNone/>
              <a:defRPr sz="4400" b="1" i="0" u="none" strike="noStrike" cap="none">
                <a:solidFill>
                  <a:srgbClr val="363636"/>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92" name="Google Shape;92;p54"/>
          <p:cNvSpPr txBox="1">
            <a:spLocks noGrp="1"/>
          </p:cNvSpPr>
          <p:nvPr>
            <p:ph type="body" idx="1"/>
          </p:nvPr>
        </p:nvSpPr>
        <p:spPr>
          <a:xfrm>
            <a:off x="838200" y="3044825"/>
            <a:ext cx="10515600" cy="244157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363636"/>
              </a:buClr>
              <a:buSzPts val="2800"/>
              <a:buFont typeface="Arial"/>
              <a:buNone/>
              <a:defRPr sz="2800" b="0" i="0" u="none" strike="noStrike" cap="none">
                <a:solidFill>
                  <a:srgbClr val="363636"/>
                </a:solidFill>
                <a:latin typeface="Arial"/>
                <a:ea typeface="Arial"/>
                <a:cs typeface="Arial"/>
                <a:sym typeface="Arial"/>
              </a:defRPr>
            </a:lvl1pPr>
            <a:lvl2pPr marL="914400" marR="0" lvl="1" indent="-381000" algn="l" rtl="0">
              <a:lnSpc>
                <a:spcPct val="90000"/>
              </a:lnSpc>
              <a:spcBef>
                <a:spcPts val="500"/>
              </a:spcBef>
              <a:spcAft>
                <a:spcPts val="0"/>
              </a:spcAft>
              <a:buClr>
                <a:srgbClr val="363636"/>
              </a:buClr>
              <a:buSzPts val="2400"/>
              <a:buFont typeface="Arial"/>
              <a:buChar char="•"/>
              <a:defRPr sz="2400" b="0" i="0" u="none" strike="noStrike" cap="none">
                <a:solidFill>
                  <a:srgbClr val="363636"/>
                </a:solidFill>
                <a:latin typeface="Arial"/>
                <a:ea typeface="Arial"/>
                <a:cs typeface="Arial"/>
                <a:sym typeface="Arial"/>
              </a:defRPr>
            </a:lvl2pPr>
            <a:lvl3pPr marL="1371600" marR="0" lvl="2" indent="-355600" algn="l" rtl="0">
              <a:lnSpc>
                <a:spcPct val="90000"/>
              </a:lnSpc>
              <a:spcBef>
                <a:spcPts val="500"/>
              </a:spcBef>
              <a:spcAft>
                <a:spcPts val="0"/>
              </a:spcAft>
              <a:buClr>
                <a:srgbClr val="363636"/>
              </a:buClr>
              <a:buSzPts val="2000"/>
              <a:buFont typeface="Arial"/>
              <a:buChar char="•"/>
              <a:defRPr sz="2000" b="0" i="0" u="none" strike="noStrike" cap="none">
                <a:solidFill>
                  <a:srgbClr val="363636"/>
                </a:solidFill>
                <a:latin typeface="Arial"/>
                <a:ea typeface="Arial"/>
                <a:cs typeface="Arial"/>
                <a:sym typeface="Arial"/>
              </a:defRPr>
            </a:lvl3pPr>
            <a:lvl4pPr marL="1828800" marR="0" lvl="3"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4pPr>
            <a:lvl5pPr marL="2286000" marR="0" lvl="4"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3" name="Google Shape;93;p5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4" name="Google Shape;94;p5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5" name="Google Shape;95;p5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6"/>
        <p:cNvGrpSpPr/>
        <p:nvPr/>
      </p:nvGrpSpPr>
      <p:grpSpPr>
        <a:xfrm>
          <a:off x="0" y="0"/>
          <a:ext cx="0" cy="0"/>
          <a:chOff x="0" y="0"/>
          <a:chExt cx="0" cy="0"/>
        </a:xfrm>
      </p:grpSpPr>
      <p:sp>
        <p:nvSpPr>
          <p:cNvPr id="97" name="Google Shape;97;p55"/>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98" name="Google Shape;98;p55"/>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Arial"/>
                <a:ea typeface="Arial"/>
                <a:cs typeface="Arial"/>
                <a:sym typeface="Arial"/>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Arial"/>
                <a:ea typeface="Arial"/>
                <a:cs typeface="Arial"/>
                <a:sym typeface="Arial"/>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Arial"/>
                <a:ea typeface="Arial"/>
                <a:cs typeface="Arial"/>
                <a:sym typeface="Arial"/>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Arial"/>
                <a:ea typeface="Arial"/>
                <a:cs typeface="Arial"/>
                <a:sym typeface="Arial"/>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Arial"/>
                <a:ea typeface="Arial"/>
                <a:cs typeface="Arial"/>
                <a:sym typeface="Arial"/>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99" name="Google Shape;99;p5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0" name="Google Shape;100;p5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1" name="Google Shape;101;p5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02"/>
        <p:cNvGrpSpPr/>
        <p:nvPr/>
      </p:nvGrpSpPr>
      <p:grpSpPr>
        <a:xfrm>
          <a:off x="0" y="0"/>
          <a:ext cx="0" cy="0"/>
          <a:chOff x="0" y="0"/>
          <a:chExt cx="0" cy="0"/>
        </a:xfrm>
      </p:grpSpPr>
      <p:sp>
        <p:nvSpPr>
          <p:cNvPr id="103" name="Google Shape;103;p56"/>
          <p:cNvSpPr txBox="1">
            <a:spLocks noGrp="1"/>
          </p:cNvSpPr>
          <p:nvPr>
            <p:ph type="title"/>
          </p:nvPr>
        </p:nvSpPr>
        <p:spPr>
          <a:xfrm>
            <a:off x="838200" y="1584325"/>
            <a:ext cx="10515600" cy="74378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rgbClr val="363636"/>
              </a:buClr>
              <a:buSzPts val="4400"/>
              <a:buFont typeface="Arial Black"/>
              <a:buNone/>
              <a:defRPr sz="4400" b="1" i="0" u="none" strike="noStrike" cap="none">
                <a:solidFill>
                  <a:srgbClr val="363636"/>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04" name="Google Shape;104;p56"/>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363636"/>
              </a:buClr>
              <a:buSzPts val="2800"/>
              <a:buFont typeface="Arial"/>
              <a:buNone/>
              <a:defRPr sz="2800" b="0" i="0" u="none" strike="noStrike" cap="none">
                <a:solidFill>
                  <a:srgbClr val="363636"/>
                </a:solidFill>
                <a:latin typeface="Arial"/>
                <a:ea typeface="Arial"/>
                <a:cs typeface="Arial"/>
                <a:sym typeface="Arial"/>
              </a:defRPr>
            </a:lvl1pPr>
            <a:lvl2pPr marL="914400" marR="0" lvl="1" indent="-381000" algn="l" rtl="0">
              <a:lnSpc>
                <a:spcPct val="90000"/>
              </a:lnSpc>
              <a:spcBef>
                <a:spcPts val="500"/>
              </a:spcBef>
              <a:spcAft>
                <a:spcPts val="0"/>
              </a:spcAft>
              <a:buClr>
                <a:srgbClr val="363636"/>
              </a:buClr>
              <a:buSzPts val="2400"/>
              <a:buFont typeface="Arial"/>
              <a:buChar char="•"/>
              <a:defRPr sz="2400" b="0" i="0" u="none" strike="noStrike" cap="none">
                <a:solidFill>
                  <a:srgbClr val="363636"/>
                </a:solidFill>
                <a:latin typeface="Arial"/>
                <a:ea typeface="Arial"/>
                <a:cs typeface="Arial"/>
                <a:sym typeface="Arial"/>
              </a:defRPr>
            </a:lvl2pPr>
            <a:lvl3pPr marL="1371600" marR="0" lvl="2" indent="-355600" algn="l" rtl="0">
              <a:lnSpc>
                <a:spcPct val="90000"/>
              </a:lnSpc>
              <a:spcBef>
                <a:spcPts val="500"/>
              </a:spcBef>
              <a:spcAft>
                <a:spcPts val="0"/>
              </a:spcAft>
              <a:buClr>
                <a:srgbClr val="363636"/>
              </a:buClr>
              <a:buSzPts val="2000"/>
              <a:buFont typeface="Arial"/>
              <a:buChar char="•"/>
              <a:defRPr sz="2000" b="0" i="0" u="none" strike="noStrike" cap="none">
                <a:solidFill>
                  <a:srgbClr val="363636"/>
                </a:solidFill>
                <a:latin typeface="Arial"/>
                <a:ea typeface="Arial"/>
                <a:cs typeface="Arial"/>
                <a:sym typeface="Arial"/>
              </a:defRPr>
            </a:lvl3pPr>
            <a:lvl4pPr marL="1828800" marR="0" lvl="3"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4pPr>
            <a:lvl5pPr marL="2286000" marR="0" lvl="4"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5" name="Google Shape;105;p56"/>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363636"/>
              </a:buClr>
              <a:buSzPts val="2800"/>
              <a:buFont typeface="Arial"/>
              <a:buNone/>
              <a:defRPr sz="2800" b="0" i="0" u="none" strike="noStrike" cap="none">
                <a:solidFill>
                  <a:srgbClr val="363636"/>
                </a:solidFill>
                <a:latin typeface="Arial"/>
                <a:ea typeface="Arial"/>
                <a:cs typeface="Arial"/>
                <a:sym typeface="Arial"/>
              </a:defRPr>
            </a:lvl1pPr>
            <a:lvl2pPr marL="914400" marR="0" lvl="1" indent="-381000" algn="l" rtl="0">
              <a:lnSpc>
                <a:spcPct val="90000"/>
              </a:lnSpc>
              <a:spcBef>
                <a:spcPts val="500"/>
              </a:spcBef>
              <a:spcAft>
                <a:spcPts val="0"/>
              </a:spcAft>
              <a:buClr>
                <a:srgbClr val="363636"/>
              </a:buClr>
              <a:buSzPts val="2400"/>
              <a:buFont typeface="Arial"/>
              <a:buChar char="•"/>
              <a:defRPr sz="2400" b="0" i="0" u="none" strike="noStrike" cap="none">
                <a:solidFill>
                  <a:srgbClr val="363636"/>
                </a:solidFill>
                <a:latin typeface="Arial"/>
                <a:ea typeface="Arial"/>
                <a:cs typeface="Arial"/>
                <a:sym typeface="Arial"/>
              </a:defRPr>
            </a:lvl2pPr>
            <a:lvl3pPr marL="1371600" marR="0" lvl="2" indent="-355600" algn="l" rtl="0">
              <a:lnSpc>
                <a:spcPct val="90000"/>
              </a:lnSpc>
              <a:spcBef>
                <a:spcPts val="500"/>
              </a:spcBef>
              <a:spcAft>
                <a:spcPts val="0"/>
              </a:spcAft>
              <a:buClr>
                <a:srgbClr val="363636"/>
              </a:buClr>
              <a:buSzPts val="2000"/>
              <a:buFont typeface="Arial"/>
              <a:buChar char="•"/>
              <a:defRPr sz="2000" b="0" i="0" u="none" strike="noStrike" cap="none">
                <a:solidFill>
                  <a:srgbClr val="363636"/>
                </a:solidFill>
                <a:latin typeface="Arial"/>
                <a:ea typeface="Arial"/>
                <a:cs typeface="Arial"/>
                <a:sym typeface="Arial"/>
              </a:defRPr>
            </a:lvl3pPr>
            <a:lvl4pPr marL="1828800" marR="0" lvl="3"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4pPr>
            <a:lvl5pPr marL="2286000" marR="0" lvl="4"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6" name="Google Shape;106;p5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7" name="Google Shape;107;p5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8" name="Google Shape;108;p5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09"/>
        <p:cNvGrpSpPr/>
        <p:nvPr/>
      </p:nvGrpSpPr>
      <p:grpSpPr>
        <a:xfrm>
          <a:off x="0" y="0"/>
          <a:ext cx="0" cy="0"/>
          <a:chOff x="0" y="0"/>
          <a:chExt cx="0" cy="0"/>
        </a:xfrm>
      </p:grpSpPr>
      <p:sp>
        <p:nvSpPr>
          <p:cNvPr id="110" name="Google Shape;110;p57"/>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rgbClr val="363636"/>
              </a:buClr>
              <a:buSzPts val="4400"/>
              <a:buFont typeface="Arial Black"/>
              <a:buNone/>
              <a:defRPr sz="4400" b="1" i="0" u="none" strike="noStrike" cap="none">
                <a:solidFill>
                  <a:srgbClr val="363636"/>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1" name="Google Shape;111;p57"/>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rgbClr val="363636"/>
              </a:buClr>
              <a:buSzPts val="2400"/>
              <a:buFont typeface="Arial"/>
              <a:buNone/>
              <a:defRPr sz="2400" b="1" i="0" u="none" strike="noStrike" cap="none">
                <a:solidFill>
                  <a:srgbClr val="363636"/>
                </a:solidFill>
                <a:latin typeface="Arial"/>
                <a:ea typeface="Arial"/>
                <a:cs typeface="Arial"/>
                <a:sym typeface="Arial"/>
              </a:defRPr>
            </a:lvl1pPr>
            <a:lvl2pPr marL="914400" marR="0" lvl="1" indent="-228600" algn="l" rtl="0">
              <a:lnSpc>
                <a:spcPct val="90000"/>
              </a:lnSpc>
              <a:spcBef>
                <a:spcPts val="500"/>
              </a:spcBef>
              <a:spcAft>
                <a:spcPts val="0"/>
              </a:spcAft>
              <a:buClr>
                <a:srgbClr val="363636"/>
              </a:buClr>
              <a:buSzPts val="2000"/>
              <a:buFont typeface="Arial"/>
              <a:buNone/>
              <a:defRPr sz="2000" b="1" i="0" u="none" strike="noStrike" cap="none">
                <a:solidFill>
                  <a:srgbClr val="363636"/>
                </a:solidFill>
                <a:latin typeface="Arial"/>
                <a:ea typeface="Arial"/>
                <a:cs typeface="Arial"/>
                <a:sym typeface="Arial"/>
              </a:defRPr>
            </a:lvl2pPr>
            <a:lvl3pPr marL="1371600" marR="0" lvl="2" indent="-228600" algn="l" rtl="0">
              <a:lnSpc>
                <a:spcPct val="90000"/>
              </a:lnSpc>
              <a:spcBef>
                <a:spcPts val="500"/>
              </a:spcBef>
              <a:spcAft>
                <a:spcPts val="0"/>
              </a:spcAft>
              <a:buClr>
                <a:srgbClr val="363636"/>
              </a:buClr>
              <a:buSzPts val="1800"/>
              <a:buFont typeface="Arial"/>
              <a:buNone/>
              <a:defRPr sz="1800" b="1" i="0" u="none" strike="noStrike" cap="none">
                <a:solidFill>
                  <a:srgbClr val="363636"/>
                </a:solidFill>
                <a:latin typeface="Arial"/>
                <a:ea typeface="Arial"/>
                <a:cs typeface="Arial"/>
                <a:sym typeface="Arial"/>
              </a:defRPr>
            </a:lvl3pPr>
            <a:lvl4pPr marL="1828800" marR="0" lvl="3" indent="-228600" algn="l" rtl="0">
              <a:lnSpc>
                <a:spcPct val="90000"/>
              </a:lnSpc>
              <a:spcBef>
                <a:spcPts val="500"/>
              </a:spcBef>
              <a:spcAft>
                <a:spcPts val="0"/>
              </a:spcAft>
              <a:buClr>
                <a:srgbClr val="363636"/>
              </a:buClr>
              <a:buSzPts val="1600"/>
              <a:buFont typeface="Arial"/>
              <a:buNone/>
              <a:defRPr sz="1600" b="1" i="0" u="none" strike="noStrike" cap="none">
                <a:solidFill>
                  <a:srgbClr val="363636"/>
                </a:solidFill>
                <a:latin typeface="Arial"/>
                <a:ea typeface="Arial"/>
                <a:cs typeface="Arial"/>
                <a:sym typeface="Arial"/>
              </a:defRPr>
            </a:lvl4pPr>
            <a:lvl5pPr marL="2286000" marR="0" lvl="4" indent="-228600" algn="l" rtl="0">
              <a:lnSpc>
                <a:spcPct val="90000"/>
              </a:lnSpc>
              <a:spcBef>
                <a:spcPts val="500"/>
              </a:spcBef>
              <a:spcAft>
                <a:spcPts val="0"/>
              </a:spcAft>
              <a:buClr>
                <a:srgbClr val="363636"/>
              </a:buClr>
              <a:buSzPts val="1600"/>
              <a:buFont typeface="Arial"/>
              <a:buNone/>
              <a:defRPr sz="1600" b="1" i="0" u="none" strike="noStrike" cap="none">
                <a:solidFill>
                  <a:srgbClr val="363636"/>
                </a:solidFill>
                <a:latin typeface="Arial"/>
                <a:ea typeface="Arial"/>
                <a:cs typeface="Arial"/>
                <a:sym typeface="Arial"/>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12" name="Google Shape;112;p57"/>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363636"/>
              </a:buClr>
              <a:buSzPts val="2800"/>
              <a:buFont typeface="Arial"/>
              <a:buNone/>
              <a:defRPr sz="2800" b="0" i="0" u="none" strike="noStrike" cap="none">
                <a:solidFill>
                  <a:srgbClr val="363636"/>
                </a:solidFill>
                <a:latin typeface="Arial"/>
                <a:ea typeface="Arial"/>
                <a:cs typeface="Arial"/>
                <a:sym typeface="Arial"/>
              </a:defRPr>
            </a:lvl1pPr>
            <a:lvl2pPr marL="914400" marR="0" lvl="1" indent="-381000" algn="l" rtl="0">
              <a:lnSpc>
                <a:spcPct val="90000"/>
              </a:lnSpc>
              <a:spcBef>
                <a:spcPts val="500"/>
              </a:spcBef>
              <a:spcAft>
                <a:spcPts val="0"/>
              </a:spcAft>
              <a:buClr>
                <a:srgbClr val="363636"/>
              </a:buClr>
              <a:buSzPts val="2400"/>
              <a:buFont typeface="Arial"/>
              <a:buChar char="•"/>
              <a:defRPr sz="2400" b="0" i="0" u="none" strike="noStrike" cap="none">
                <a:solidFill>
                  <a:srgbClr val="363636"/>
                </a:solidFill>
                <a:latin typeface="Arial"/>
                <a:ea typeface="Arial"/>
                <a:cs typeface="Arial"/>
                <a:sym typeface="Arial"/>
              </a:defRPr>
            </a:lvl2pPr>
            <a:lvl3pPr marL="1371600" marR="0" lvl="2" indent="-355600" algn="l" rtl="0">
              <a:lnSpc>
                <a:spcPct val="90000"/>
              </a:lnSpc>
              <a:spcBef>
                <a:spcPts val="500"/>
              </a:spcBef>
              <a:spcAft>
                <a:spcPts val="0"/>
              </a:spcAft>
              <a:buClr>
                <a:srgbClr val="363636"/>
              </a:buClr>
              <a:buSzPts val="2000"/>
              <a:buFont typeface="Arial"/>
              <a:buChar char="•"/>
              <a:defRPr sz="2000" b="0" i="0" u="none" strike="noStrike" cap="none">
                <a:solidFill>
                  <a:srgbClr val="363636"/>
                </a:solidFill>
                <a:latin typeface="Arial"/>
                <a:ea typeface="Arial"/>
                <a:cs typeface="Arial"/>
                <a:sym typeface="Arial"/>
              </a:defRPr>
            </a:lvl3pPr>
            <a:lvl4pPr marL="1828800" marR="0" lvl="3"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4pPr>
            <a:lvl5pPr marL="2286000" marR="0" lvl="4"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3" name="Google Shape;113;p57"/>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rgbClr val="363636"/>
              </a:buClr>
              <a:buSzPts val="2400"/>
              <a:buFont typeface="Arial"/>
              <a:buNone/>
              <a:defRPr sz="2400" b="1" i="0" u="none" strike="noStrike" cap="none">
                <a:solidFill>
                  <a:srgbClr val="363636"/>
                </a:solidFill>
                <a:latin typeface="Arial"/>
                <a:ea typeface="Arial"/>
                <a:cs typeface="Arial"/>
                <a:sym typeface="Arial"/>
              </a:defRPr>
            </a:lvl1pPr>
            <a:lvl2pPr marL="914400" marR="0" lvl="1" indent="-228600" algn="l" rtl="0">
              <a:lnSpc>
                <a:spcPct val="90000"/>
              </a:lnSpc>
              <a:spcBef>
                <a:spcPts val="500"/>
              </a:spcBef>
              <a:spcAft>
                <a:spcPts val="0"/>
              </a:spcAft>
              <a:buClr>
                <a:srgbClr val="363636"/>
              </a:buClr>
              <a:buSzPts val="2000"/>
              <a:buFont typeface="Arial"/>
              <a:buNone/>
              <a:defRPr sz="2000" b="1" i="0" u="none" strike="noStrike" cap="none">
                <a:solidFill>
                  <a:srgbClr val="363636"/>
                </a:solidFill>
                <a:latin typeface="Arial"/>
                <a:ea typeface="Arial"/>
                <a:cs typeface="Arial"/>
                <a:sym typeface="Arial"/>
              </a:defRPr>
            </a:lvl2pPr>
            <a:lvl3pPr marL="1371600" marR="0" lvl="2" indent="-228600" algn="l" rtl="0">
              <a:lnSpc>
                <a:spcPct val="90000"/>
              </a:lnSpc>
              <a:spcBef>
                <a:spcPts val="500"/>
              </a:spcBef>
              <a:spcAft>
                <a:spcPts val="0"/>
              </a:spcAft>
              <a:buClr>
                <a:srgbClr val="363636"/>
              </a:buClr>
              <a:buSzPts val="1800"/>
              <a:buFont typeface="Arial"/>
              <a:buNone/>
              <a:defRPr sz="1800" b="1" i="0" u="none" strike="noStrike" cap="none">
                <a:solidFill>
                  <a:srgbClr val="363636"/>
                </a:solidFill>
                <a:latin typeface="Arial"/>
                <a:ea typeface="Arial"/>
                <a:cs typeface="Arial"/>
                <a:sym typeface="Arial"/>
              </a:defRPr>
            </a:lvl3pPr>
            <a:lvl4pPr marL="1828800" marR="0" lvl="3" indent="-228600" algn="l" rtl="0">
              <a:lnSpc>
                <a:spcPct val="90000"/>
              </a:lnSpc>
              <a:spcBef>
                <a:spcPts val="500"/>
              </a:spcBef>
              <a:spcAft>
                <a:spcPts val="0"/>
              </a:spcAft>
              <a:buClr>
                <a:srgbClr val="363636"/>
              </a:buClr>
              <a:buSzPts val="1600"/>
              <a:buFont typeface="Arial"/>
              <a:buNone/>
              <a:defRPr sz="1600" b="1" i="0" u="none" strike="noStrike" cap="none">
                <a:solidFill>
                  <a:srgbClr val="363636"/>
                </a:solidFill>
                <a:latin typeface="Arial"/>
                <a:ea typeface="Arial"/>
                <a:cs typeface="Arial"/>
                <a:sym typeface="Arial"/>
              </a:defRPr>
            </a:lvl4pPr>
            <a:lvl5pPr marL="2286000" marR="0" lvl="4" indent="-228600" algn="l" rtl="0">
              <a:lnSpc>
                <a:spcPct val="90000"/>
              </a:lnSpc>
              <a:spcBef>
                <a:spcPts val="500"/>
              </a:spcBef>
              <a:spcAft>
                <a:spcPts val="0"/>
              </a:spcAft>
              <a:buClr>
                <a:srgbClr val="363636"/>
              </a:buClr>
              <a:buSzPts val="1600"/>
              <a:buFont typeface="Arial"/>
              <a:buNone/>
              <a:defRPr sz="1600" b="1" i="0" u="none" strike="noStrike" cap="none">
                <a:solidFill>
                  <a:srgbClr val="363636"/>
                </a:solidFill>
                <a:latin typeface="Arial"/>
                <a:ea typeface="Arial"/>
                <a:cs typeface="Arial"/>
                <a:sym typeface="Arial"/>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14" name="Google Shape;114;p57"/>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363636"/>
              </a:buClr>
              <a:buSzPts val="2800"/>
              <a:buFont typeface="Arial"/>
              <a:buNone/>
              <a:defRPr sz="2800" b="0" i="0" u="none" strike="noStrike" cap="none">
                <a:solidFill>
                  <a:srgbClr val="363636"/>
                </a:solidFill>
                <a:latin typeface="Arial"/>
                <a:ea typeface="Arial"/>
                <a:cs typeface="Arial"/>
                <a:sym typeface="Arial"/>
              </a:defRPr>
            </a:lvl1pPr>
            <a:lvl2pPr marL="914400" marR="0" lvl="1" indent="-381000" algn="l" rtl="0">
              <a:lnSpc>
                <a:spcPct val="90000"/>
              </a:lnSpc>
              <a:spcBef>
                <a:spcPts val="500"/>
              </a:spcBef>
              <a:spcAft>
                <a:spcPts val="0"/>
              </a:spcAft>
              <a:buClr>
                <a:srgbClr val="363636"/>
              </a:buClr>
              <a:buSzPts val="2400"/>
              <a:buFont typeface="Arial"/>
              <a:buChar char="•"/>
              <a:defRPr sz="2400" b="0" i="0" u="none" strike="noStrike" cap="none">
                <a:solidFill>
                  <a:srgbClr val="363636"/>
                </a:solidFill>
                <a:latin typeface="Arial"/>
                <a:ea typeface="Arial"/>
                <a:cs typeface="Arial"/>
                <a:sym typeface="Arial"/>
              </a:defRPr>
            </a:lvl2pPr>
            <a:lvl3pPr marL="1371600" marR="0" lvl="2" indent="-355600" algn="l" rtl="0">
              <a:lnSpc>
                <a:spcPct val="90000"/>
              </a:lnSpc>
              <a:spcBef>
                <a:spcPts val="500"/>
              </a:spcBef>
              <a:spcAft>
                <a:spcPts val="0"/>
              </a:spcAft>
              <a:buClr>
                <a:srgbClr val="363636"/>
              </a:buClr>
              <a:buSzPts val="2000"/>
              <a:buFont typeface="Arial"/>
              <a:buChar char="•"/>
              <a:defRPr sz="2000" b="0" i="0" u="none" strike="noStrike" cap="none">
                <a:solidFill>
                  <a:srgbClr val="363636"/>
                </a:solidFill>
                <a:latin typeface="Arial"/>
                <a:ea typeface="Arial"/>
                <a:cs typeface="Arial"/>
                <a:sym typeface="Arial"/>
              </a:defRPr>
            </a:lvl3pPr>
            <a:lvl4pPr marL="1828800" marR="0" lvl="3"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4pPr>
            <a:lvl5pPr marL="2286000" marR="0" lvl="4"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5" name="Google Shape;115;p5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16" name="Google Shape;116;p5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17" name="Google Shape;117;p5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8"/>
        <p:cNvGrpSpPr/>
        <p:nvPr/>
      </p:nvGrpSpPr>
      <p:grpSpPr>
        <a:xfrm>
          <a:off x="0" y="0"/>
          <a:ext cx="0" cy="0"/>
          <a:chOff x="0" y="0"/>
          <a:chExt cx="0" cy="0"/>
        </a:xfrm>
      </p:grpSpPr>
      <p:sp>
        <p:nvSpPr>
          <p:cNvPr id="119" name="Google Shape;119;p58"/>
          <p:cNvSpPr txBox="1">
            <a:spLocks noGrp="1"/>
          </p:cNvSpPr>
          <p:nvPr>
            <p:ph type="title"/>
          </p:nvPr>
        </p:nvSpPr>
        <p:spPr>
          <a:xfrm>
            <a:off x="838200" y="1584325"/>
            <a:ext cx="10515600" cy="74378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rgbClr val="363636"/>
              </a:buClr>
              <a:buSzPts val="4400"/>
              <a:buFont typeface="Arial Black"/>
              <a:buNone/>
              <a:defRPr sz="4400" b="1" i="0" u="none" strike="noStrike" cap="none">
                <a:solidFill>
                  <a:srgbClr val="363636"/>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0" name="Google Shape;120;p5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1" name="Google Shape;121;p5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2" name="Google Shape;122;p5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23"/>
        <p:cNvGrpSpPr/>
        <p:nvPr/>
      </p:nvGrpSpPr>
      <p:grpSpPr>
        <a:xfrm>
          <a:off x="0" y="0"/>
          <a:ext cx="0" cy="0"/>
          <a:chOff x="0" y="0"/>
          <a:chExt cx="0" cy="0"/>
        </a:xfrm>
      </p:grpSpPr>
      <p:sp>
        <p:nvSpPr>
          <p:cNvPr id="124" name="Google Shape;124;p5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363636"/>
              </a:buClr>
              <a:buSzPts val="3200"/>
              <a:buFont typeface="Arial Black"/>
              <a:buNone/>
              <a:defRPr sz="3200" b="1" i="0" u="none" strike="noStrike" cap="none">
                <a:solidFill>
                  <a:srgbClr val="363636"/>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5" name="Google Shape;125;p5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363636"/>
              </a:buClr>
              <a:buSzPts val="3200"/>
              <a:buFont typeface="Arial"/>
              <a:buNone/>
              <a:defRPr sz="3200" b="0" i="0" u="none" strike="noStrike" cap="none">
                <a:solidFill>
                  <a:srgbClr val="363636"/>
                </a:solidFill>
                <a:latin typeface="Arial"/>
                <a:ea typeface="Arial"/>
                <a:cs typeface="Arial"/>
                <a:sym typeface="Arial"/>
              </a:defRPr>
            </a:lvl1pPr>
            <a:lvl2pPr marL="914400" marR="0" lvl="1" indent="-406400" algn="l" rtl="0">
              <a:lnSpc>
                <a:spcPct val="90000"/>
              </a:lnSpc>
              <a:spcBef>
                <a:spcPts val="500"/>
              </a:spcBef>
              <a:spcAft>
                <a:spcPts val="0"/>
              </a:spcAft>
              <a:buClr>
                <a:srgbClr val="363636"/>
              </a:buClr>
              <a:buSzPts val="2800"/>
              <a:buFont typeface="Arial"/>
              <a:buChar char="•"/>
              <a:defRPr sz="2800" b="0" i="0" u="none" strike="noStrike" cap="none">
                <a:solidFill>
                  <a:srgbClr val="363636"/>
                </a:solidFill>
                <a:latin typeface="Arial"/>
                <a:ea typeface="Arial"/>
                <a:cs typeface="Arial"/>
                <a:sym typeface="Arial"/>
              </a:defRPr>
            </a:lvl2pPr>
            <a:lvl3pPr marL="1371600" marR="0" lvl="2" indent="-381000" algn="l" rtl="0">
              <a:lnSpc>
                <a:spcPct val="90000"/>
              </a:lnSpc>
              <a:spcBef>
                <a:spcPts val="500"/>
              </a:spcBef>
              <a:spcAft>
                <a:spcPts val="0"/>
              </a:spcAft>
              <a:buClr>
                <a:srgbClr val="363636"/>
              </a:buClr>
              <a:buSzPts val="2400"/>
              <a:buFont typeface="Arial"/>
              <a:buChar char="•"/>
              <a:defRPr sz="2400" b="0" i="0" u="none" strike="noStrike" cap="none">
                <a:solidFill>
                  <a:srgbClr val="363636"/>
                </a:solidFill>
                <a:latin typeface="Arial"/>
                <a:ea typeface="Arial"/>
                <a:cs typeface="Arial"/>
                <a:sym typeface="Arial"/>
              </a:defRPr>
            </a:lvl3pPr>
            <a:lvl4pPr marL="1828800" marR="0" lvl="3" indent="-355600" algn="l" rtl="0">
              <a:lnSpc>
                <a:spcPct val="90000"/>
              </a:lnSpc>
              <a:spcBef>
                <a:spcPts val="500"/>
              </a:spcBef>
              <a:spcAft>
                <a:spcPts val="0"/>
              </a:spcAft>
              <a:buClr>
                <a:srgbClr val="363636"/>
              </a:buClr>
              <a:buSzPts val="2000"/>
              <a:buFont typeface="Arial"/>
              <a:buChar char="•"/>
              <a:defRPr sz="2000" b="0" i="0" u="none" strike="noStrike" cap="none">
                <a:solidFill>
                  <a:srgbClr val="363636"/>
                </a:solidFill>
                <a:latin typeface="Arial"/>
                <a:ea typeface="Arial"/>
                <a:cs typeface="Arial"/>
                <a:sym typeface="Arial"/>
              </a:defRPr>
            </a:lvl4pPr>
            <a:lvl5pPr marL="2286000" marR="0" lvl="4" indent="-355600" algn="l" rtl="0">
              <a:lnSpc>
                <a:spcPct val="90000"/>
              </a:lnSpc>
              <a:spcBef>
                <a:spcPts val="500"/>
              </a:spcBef>
              <a:spcAft>
                <a:spcPts val="0"/>
              </a:spcAft>
              <a:buClr>
                <a:srgbClr val="363636"/>
              </a:buClr>
              <a:buSzPts val="2000"/>
              <a:buFont typeface="Arial"/>
              <a:buChar char="•"/>
              <a:defRPr sz="2000" b="0" i="0" u="none" strike="noStrike" cap="none">
                <a:solidFill>
                  <a:srgbClr val="363636"/>
                </a:solidFill>
                <a:latin typeface="Arial"/>
                <a:ea typeface="Arial"/>
                <a:cs typeface="Arial"/>
                <a:sym typeface="Arial"/>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6" name="Google Shape;126;p5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363636"/>
              </a:buClr>
              <a:buSzPts val="1600"/>
              <a:buFont typeface="Arial"/>
              <a:buNone/>
              <a:defRPr sz="1600" b="0" i="0" u="none" strike="noStrike" cap="none">
                <a:solidFill>
                  <a:srgbClr val="363636"/>
                </a:solidFill>
                <a:latin typeface="Arial"/>
                <a:ea typeface="Arial"/>
                <a:cs typeface="Arial"/>
                <a:sym typeface="Arial"/>
              </a:defRPr>
            </a:lvl1pPr>
            <a:lvl2pPr marL="914400" marR="0" lvl="1" indent="-228600" algn="l" rtl="0">
              <a:lnSpc>
                <a:spcPct val="90000"/>
              </a:lnSpc>
              <a:spcBef>
                <a:spcPts val="500"/>
              </a:spcBef>
              <a:spcAft>
                <a:spcPts val="0"/>
              </a:spcAft>
              <a:buClr>
                <a:srgbClr val="363636"/>
              </a:buClr>
              <a:buSzPts val="1400"/>
              <a:buFont typeface="Arial"/>
              <a:buNone/>
              <a:defRPr sz="1400" b="0" i="0" u="none" strike="noStrike" cap="none">
                <a:solidFill>
                  <a:srgbClr val="363636"/>
                </a:solidFill>
                <a:latin typeface="Arial"/>
                <a:ea typeface="Arial"/>
                <a:cs typeface="Arial"/>
                <a:sym typeface="Arial"/>
              </a:defRPr>
            </a:lvl2pPr>
            <a:lvl3pPr marL="1371600" marR="0" lvl="2" indent="-228600" algn="l" rtl="0">
              <a:lnSpc>
                <a:spcPct val="90000"/>
              </a:lnSpc>
              <a:spcBef>
                <a:spcPts val="500"/>
              </a:spcBef>
              <a:spcAft>
                <a:spcPts val="0"/>
              </a:spcAft>
              <a:buClr>
                <a:srgbClr val="363636"/>
              </a:buClr>
              <a:buSzPts val="1200"/>
              <a:buFont typeface="Arial"/>
              <a:buNone/>
              <a:defRPr sz="1200" b="0" i="0" u="none" strike="noStrike" cap="none">
                <a:solidFill>
                  <a:srgbClr val="363636"/>
                </a:solidFill>
                <a:latin typeface="Arial"/>
                <a:ea typeface="Arial"/>
                <a:cs typeface="Arial"/>
                <a:sym typeface="Arial"/>
              </a:defRPr>
            </a:lvl3pPr>
            <a:lvl4pPr marL="1828800" marR="0" lvl="3" indent="-228600" algn="l" rtl="0">
              <a:lnSpc>
                <a:spcPct val="90000"/>
              </a:lnSpc>
              <a:spcBef>
                <a:spcPts val="500"/>
              </a:spcBef>
              <a:spcAft>
                <a:spcPts val="0"/>
              </a:spcAft>
              <a:buClr>
                <a:srgbClr val="363636"/>
              </a:buClr>
              <a:buSzPts val="1000"/>
              <a:buFont typeface="Arial"/>
              <a:buNone/>
              <a:defRPr sz="1000" b="0" i="0" u="none" strike="noStrike" cap="none">
                <a:solidFill>
                  <a:srgbClr val="363636"/>
                </a:solidFill>
                <a:latin typeface="Arial"/>
                <a:ea typeface="Arial"/>
                <a:cs typeface="Arial"/>
                <a:sym typeface="Arial"/>
              </a:defRPr>
            </a:lvl4pPr>
            <a:lvl5pPr marL="2286000" marR="0" lvl="4" indent="-228600" algn="l" rtl="0">
              <a:lnSpc>
                <a:spcPct val="90000"/>
              </a:lnSpc>
              <a:spcBef>
                <a:spcPts val="500"/>
              </a:spcBef>
              <a:spcAft>
                <a:spcPts val="0"/>
              </a:spcAft>
              <a:buClr>
                <a:srgbClr val="363636"/>
              </a:buClr>
              <a:buSzPts val="1000"/>
              <a:buFont typeface="Arial"/>
              <a:buNone/>
              <a:defRPr sz="1000" b="0" i="0" u="none" strike="noStrike" cap="none">
                <a:solidFill>
                  <a:srgbClr val="363636"/>
                </a:solidFill>
                <a:latin typeface="Arial"/>
                <a:ea typeface="Arial"/>
                <a:cs typeface="Arial"/>
                <a:sym typeface="Arial"/>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27" name="Google Shape;127;p5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8" name="Google Shape;128;p5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9" name="Google Shape;129;p5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30"/>
        <p:cNvGrpSpPr/>
        <p:nvPr/>
      </p:nvGrpSpPr>
      <p:grpSpPr>
        <a:xfrm>
          <a:off x="0" y="0"/>
          <a:ext cx="0" cy="0"/>
          <a:chOff x="0" y="0"/>
          <a:chExt cx="0" cy="0"/>
        </a:xfrm>
      </p:grpSpPr>
      <p:sp>
        <p:nvSpPr>
          <p:cNvPr id="131" name="Google Shape;131;p6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rgbClr val="363636"/>
              </a:buClr>
              <a:buSzPts val="3200"/>
              <a:buFont typeface="Arial Black"/>
              <a:buNone/>
              <a:defRPr sz="3200" b="1" i="0" u="none" strike="noStrike" cap="none">
                <a:solidFill>
                  <a:srgbClr val="363636"/>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2" name="Google Shape;132;p60"/>
          <p:cNvSpPr>
            <a:spLocks noGrp="1"/>
          </p:cNvSpPr>
          <p:nvPr>
            <p:ph type="pic" idx="2"/>
          </p:nvPr>
        </p:nvSpPr>
        <p:spPr>
          <a:xfrm>
            <a:off x="5183188" y="987425"/>
            <a:ext cx="6172200" cy="4873625"/>
          </a:xfrm>
          <a:prstGeom prst="rect">
            <a:avLst/>
          </a:prstGeom>
          <a:noFill/>
          <a:ln>
            <a:noFill/>
          </a:ln>
        </p:spPr>
      </p:sp>
      <p:sp>
        <p:nvSpPr>
          <p:cNvPr id="133" name="Google Shape;133;p6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363636"/>
              </a:buClr>
              <a:buSzPts val="1600"/>
              <a:buFont typeface="Arial"/>
              <a:buNone/>
              <a:defRPr sz="1600" b="0" i="0" u="none" strike="noStrike" cap="none">
                <a:solidFill>
                  <a:srgbClr val="363636"/>
                </a:solidFill>
                <a:latin typeface="Arial"/>
                <a:ea typeface="Arial"/>
                <a:cs typeface="Arial"/>
                <a:sym typeface="Arial"/>
              </a:defRPr>
            </a:lvl1pPr>
            <a:lvl2pPr marL="914400" marR="0" lvl="1" indent="-228600" algn="l" rtl="0">
              <a:lnSpc>
                <a:spcPct val="90000"/>
              </a:lnSpc>
              <a:spcBef>
                <a:spcPts val="500"/>
              </a:spcBef>
              <a:spcAft>
                <a:spcPts val="0"/>
              </a:spcAft>
              <a:buClr>
                <a:srgbClr val="363636"/>
              </a:buClr>
              <a:buSzPts val="1400"/>
              <a:buFont typeface="Arial"/>
              <a:buNone/>
              <a:defRPr sz="1400" b="0" i="0" u="none" strike="noStrike" cap="none">
                <a:solidFill>
                  <a:srgbClr val="363636"/>
                </a:solidFill>
                <a:latin typeface="Arial"/>
                <a:ea typeface="Arial"/>
                <a:cs typeface="Arial"/>
                <a:sym typeface="Arial"/>
              </a:defRPr>
            </a:lvl2pPr>
            <a:lvl3pPr marL="1371600" marR="0" lvl="2" indent="-228600" algn="l" rtl="0">
              <a:lnSpc>
                <a:spcPct val="90000"/>
              </a:lnSpc>
              <a:spcBef>
                <a:spcPts val="500"/>
              </a:spcBef>
              <a:spcAft>
                <a:spcPts val="0"/>
              </a:spcAft>
              <a:buClr>
                <a:srgbClr val="363636"/>
              </a:buClr>
              <a:buSzPts val="1200"/>
              <a:buFont typeface="Arial"/>
              <a:buNone/>
              <a:defRPr sz="1200" b="0" i="0" u="none" strike="noStrike" cap="none">
                <a:solidFill>
                  <a:srgbClr val="363636"/>
                </a:solidFill>
                <a:latin typeface="Arial"/>
                <a:ea typeface="Arial"/>
                <a:cs typeface="Arial"/>
                <a:sym typeface="Arial"/>
              </a:defRPr>
            </a:lvl3pPr>
            <a:lvl4pPr marL="1828800" marR="0" lvl="3" indent="-228600" algn="l" rtl="0">
              <a:lnSpc>
                <a:spcPct val="90000"/>
              </a:lnSpc>
              <a:spcBef>
                <a:spcPts val="500"/>
              </a:spcBef>
              <a:spcAft>
                <a:spcPts val="0"/>
              </a:spcAft>
              <a:buClr>
                <a:srgbClr val="363636"/>
              </a:buClr>
              <a:buSzPts val="1000"/>
              <a:buFont typeface="Arial"/>
              <a:buNone/>
              <a:defRPr sz="1000" b="0" i="0" u="none" strike="noStrike" cap="none">
                <a:solidFill>
                  <a:srgbClr val="363636"/>
                </a:solidFill>
                <a:latin typeface="Arial"/>
                <a:ea typeface="Arial"/>
                <a:cs typeface="Arial"/>
                <a:sym typeface="Arial"/>
              </a:defRPr>
            </a:lvl4pPr>
            <a:lvl5pPr marL="2286000" marR="0" lvl="4" indent="-228600" algn="l" rtl="0">
              <a:lnSpc>
                <a:spcPct val="90000"/>
              </a:lnSpc>
              <a:spcBef>
                <a:spcPts val="500"/>
              </a:spcBef>
              <a:spcAft>
                <a:spcPts val="0"/>
              </a:spcAft>
              <a:buClr>
                <a:srgbClr val="363636"/>
              </a:buClr>
              <a:buSzPts val="1000"/>
              <a:buFont typeface="Arial"/>
              <a:buNone/>
              <a:defRPr sz="1000" b="0" i="0" u="none" strike="noStrike" cap="none">
                <a:solidFill>
                  <a:srgbClr val="363636"/>
                </a:solidFill>
                <a:latin typeface="Arial"/>
                <a:ea typeface="Arial"/>
                <a:cs typeface="Arial"/>
                <a:sym typeface="Arial"/>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34" name="Google Shape;134;p6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5" name="Google Shape;135;p6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6" name="Google Shape;136;p6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37"/>
        <p:cNvGrpSpPr/>
        <p:nvPr/>
      </p:nvGrpSpPr>
      <p:grpSpPr>
        <a:xfrm>
          <a:off x="0" y="0"/>
          <a:ext cx="0" cy="0"/>
          <a:chOff x="0" y="0"/>
          <a:chExt cx="0" cy="0"/>
        </a:xfrm>
      </p:grpSpPr>
      <p:sp>
        <p:nvSpPr>
          <p:cNvPr id="138" name="Google Shape;138;p61"/>
          <p:cNvSpPr txBox="1">
            <a:spLocks noGrp="1"/>
          </p:cNvSpPr>
          <p:nvPr>
            <p:ph type="title"/>
          </p:nvPr>
        </p:nvSpPr>
        <p:spPr>
          <a:xfrm>
            <a:off x="838200" y="1584325"/>
            <a:ext cx="10515600" cy="74378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rgbClr val="363636"/>
              </a:buClr>
              <a:buSzPts val="4400"/>
              <a:buFont typeface="Arial Black"/>
              <a:buNone/>
              <a:defRPr sz="4400" b="1" i="0" u="none" strike="noStrike" cap="none">
                <a:solidFill>
                  <a:srgbClr val="363636"/>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9" name="Google Shape;139;p61"/>
          <p:cNvSpPr txBox="1">
            <a:spLocks noGrp="1"/>
          </p:cNvSpPr>
          <p:nvPr>
            <p:ph type="body" idx="1"/>
          </p:nvPr>
        </p:nvSpPr>
        <p:spPr>
          <a:xfrm rot="5400000">
            <a:off x="4875213" y="-992187"/>
            <a:ext cx="2441575" cy="105156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363636"/>
              </a:buClr>
              <a:buSzPts val="2800"/>
              <a:buFont typeface="Arial"/>
              <a:buNone/>
              <a:defRPr sz="2800" b="0" i="0" u="none" strike="noStrike" cap="none">
                <a:solidFill>
                  <a:srgbClr val="363636"/>
                </a:solidFill>
                <a:latin typeface="Arial"/>
                <a:ea typeface="Arial"/>
                <a:cs typeface="Arial"/>
                <a:sym typeface="Arial"/>
              </a:defRPr>
            </a:lvl1pPr>
            <a:lvl2pPr marL="914400" marR="0" lvl="1" indent="-381000" algn="l" rtl="0">
              <a:lnSpc>
                <a:spcPct val="90000"/>
              </a:lnSpc>
              <a:spcBef>
                <a:spcPts val="500"/>
              </a:spcBef>
              <a:spcAft>
                <a:spcPts val="0"/>
              </a:spcAft>
              <a:buClr>
                <a:srgbClr val="363636"/>
              </a:buClr>
              <a:buSzPts val="2400"/>
              <a:buFont typeface="Arial"/>
              <a:buChar char="•"/>
              <a:defRPr sz="2400" b="0" i="0" u="none" strike="noStrike" cap="none">
                <a:solidFill>
                  <a:srgbClr val="363636"/>
                </a:solidFill>
                <a:latin typeface="Arial"/>
                <a:ea typeface="Arial"/>
                <a:cs typeface="Arial"/>
                <a:sym typeface="Arial"/>
              </a:defRPr>
            </a:lvl2pPr>
            <a:lvl3pPr marL="1371600" marR="0" lvl="2" indent="-355600" algn="l" rtl="0">
              <a:lnSpc>
                <a:spcPct val="90000"/>
              </a:lnSpc>
              <a:spcBef>
                <a:spcPts val="500"/>
              </a:spcBef>
              <a:spcAft>
                <a:spcPts val="0"/>
              </a:spcAft>
              <a:buClr>
                <a:srgbClr val="363636"/>
              </a:buClr>
              <a:buSzPts val="2000"/>
              <a:buFont typeface="Arial"/>
              <a:buChar char="•"/>
              <a:defRPr sz="2000" b="0" i="0" u="none" strike="noStrike" cap="none">
                <a:solidFill>
                  <a:srgbClr val="363636"/>
                </a:solidFill>
                <a:latin typeface="Arial"/>
                <a:ea typeface="Arial"/>
                <a:cs typeface="Arial"/>
                <a:sym typeface="Arial"/>
              </a:defRPr>
            </a:lvl3pPr>
            <a:lvl4pPr marL="1828800" marR="0" lvl="3"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4pPr>
            <a:lvl5pPr marL="2286000" marR="0" lvl="4"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40" name="Google Shape;140;p6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1" name="Google Shape;141;p6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2" name="Google Shape;142;p6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
        <p:cNvGrpSpPr/>
        <p:nvPr/>
      </p:nvGrpSpPr>
      <p:grpSpPr>
        <a:xfrm>
          <a:off x="0" y="0"/>
          <a:ext cx="0" cy="0"/>
          <a:chOff x="0" y="0"/>
          <a:chExt cx="0" cy="0"/>
        </a:xfrm>
      </p:grpSpPr>
      <p:sp>
        <p:nvSpPr>
          <p:cNvPr id="18" name="Google Shape;18;p4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9" name="Google Shape;19;p4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0" name="Google Shape;20;p4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1" name="Google Shape;21;p4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2" name="Google Shape;22;p4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43"/>
        <p:cNvGrpSpPr/>
        <p:nvPr/>
      </p:nvGrpSpPr>
      <p:grpSpPr>
        <a:xfrm>
          <a:off x="0" y="0"/>
          <a:ext cx="0" cy="0"/>
          <a:chOff x="0" y="0"/>
          <a:chExt cx="0" cy="0"/>
        </a:xfrm>
      </p:grpSpPr>
      <p:sp>
        <p:nvSpPr>
          <p:cNvPr id="144" name="Google Shape;144;p6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rgbClr val="363636"/>
              </a:buClr>
              <a:buSzPts val="4400"/>
              <a:buFont typeface="Arial Black"/>
              <a:buNone/>
              <a:defRPr sz="4400" b="1" i="0" u="none" strike="noStrike" cap="none">
                <a:solidFill>
                  <a:srgbClr val="363636"/>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45" name="Google Shape;145;p6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363636"/>
              </a:buClr>
              <a:buSzPts val="2800"/>
              <a:buFont typeface="Arial"/>
              <a:buNone/>
              <a:defRPr sz="2800" b="0" i="0" u="none" strike="noStrike" cap="none">
                <a:solidFill>
                  <a:srgbClr val="363636"/>
                </a:solidFill>
                <a:latin typeface="Arial"/>
                <a:ea typeface="Arial"/>
                <a:cs typeface="Arial"/>
                <a:sym typeface="Arial"/>
              </a:defRPr>
            </a:lvl1pPr>
            <a:lvl2pPr marL="914400" marR="0" lvl="1" indent="-381000" algn="l" rtl="0">
              <a:lnSpc>
                <a:spcPct val="90000"/>
              </a:lnSpc>
              <a:spcBef>
                <a:spcPts val="500"/>
              </a:spcBef>
              <a:spcAft>
                <a:spcPts val="0"/>
              </a:spcAft>
              <a:buClr>
                <a:srgbClr val="363636"/>
              </a:buClr>
              <a:buSzPts val="2400"/>
              <a:buFont typeface="Arial"/>
              <a:buChar char="•"/>
              <a:defRPr sz="2400" b="0" i="0" u="none" strike="noStrike" cap="none">
                <a:solidFill>
                  <a:srgbClr val="363636"/>
                </a:solidFill>
                <a:latin typeface="Arial"/>
                <a:ea typeface="Arial"/>
                <a:cs typeface="Arial"/>
                <a:sym typeface="Arial"/>
              </a:defRPr>
            </a:lvl2pPr>
            <a:lvl3pPr marL="1371600" marR="0" lvl="2" indent="-355600" algn="l" rtl="0">
              <a:lnSpc>
                <a:spcPct val="90000"/>
              </a:lnSpc>
              <a:spcBef>
                <a:spcPts val="500"/>
              </a:spcBef>
              <a:spcAft>
                <a:spcPts val="0"/>
              </a:spcAft>
              <a:buClr>
                <a:srgbClr val="363636"/>
              </a:buClr>
              <a:buSzPts val="2000"/>
              <a:buFont typeface="Arial"/>
              <a:buChar char="•"/>
              <a:defRPr sz="2000" b="0" i="0" u="none" strike="noStrike" cap="none">
                <a:solidFill>
                  <a:srgbClr val="363636"/>
                </a:solidFill>
                <a:latin typeface="Arial"/>
                <a:ea typeface="Arial"/>
                <a:cs typeface="Arial"/>
                <a:sym typeface="Arial"/>
              </a:defRPr>
            </a:lvl3pPr>
            <a:lvl4pPr marL="1828800" marR="0" lvl="3"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4pPr>
            <a:lvl5pPr marL="2286000" marR="0" lvl="4" indent="-342900" algn="l" rtl="0">
              <a:lnSpc>
                <a:spcPct val="90000"/>
              </a:lnSpc>
              <a:spcBef>
                <a:spcPts val="500"/>
              </a:spcBef>
              <a:spcAft>
                <a:spcPts val="0"/>
              </a:spcAft>
              <a:buClr>
                <a:srgbClr val="363636"/>
              </a:buClr>
              <a:buSzPts val="1800"/>
              <a:buFont typeface="Arial"/>
              <a:buChar char="•"/>
              <a:defRPr sz="1800" b="0" i="0" u="none" strike="noStrike" cap="none">
                <a:solidFill>
                  <a:srgbClr val="36363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46" name="Google Shape;146;p6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7" name="Google Shape;147;p6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8" name="Google Shape;148;p6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3"/>
        <p:cNvGrpSpPr/>
        <p:nvPr/>
      </p:nvGrpSpPr>
      <p:grpSpPr>
        <a:xfrm>
          <a:off x="0" y="0"/>
          <a:ext cx="0" cy="0"/>
          <a:chOff x="0" y="0"/>
          <a:chExt cx="0" cy="0"/>
        </a:xfrm>
      </p:grpSpPr>
      <p:sp>
        <p:nvSpPr>
          <p:cNvPr id="24" name="Google Shape;24;p46"/>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5" name="Google Shape;25;p46"/>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26" name="Google Shape;26;p4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7" name="Google Shape;27;p4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8" name="Google Shape;28;p4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9"/>
        <p:cNvGrpSpPr/>
        <p:nvPr/>
      </p:nvGrpSpPr>
      <p:grpSpPr>
        <a:xfrm>
          <a:off x="0" y="0"/>
          <a:ext cx="0" cy="0"/>
          <a:chOff x="0" y="0"/>
          <a:chExt cx="0" cy="0"/>
        </a:xfrm>
      </p:grpSpPr>
      <p:sp>
        <p:nvSpPr>
          <p:cNvPr id="30" name="Google Shape;30;p4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1" name="Google Shape;31;p47"/>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2" name="Google Shape;32;p47"/>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3" name="Google Shape;33;p4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4" name="Google Shape;34;p4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5" name="Google Shape;35;p4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6"/>
        <p:cNvGrpSpPr/>
        <p:nvPr/>
      </p:nvGrpSpPr>
      <p:grpSpPr>
        <a:xfrm>
          <a:off x="0" y="0"/>
          <a:ext cx="0" cy="0"/>
          <a:chOff x="0" y="0"/>
          <a:chExt cx="0" cy="0"/>
        </a:xfrm>
      </p:grpSpPr>
      <p:sp>
        <p:nvSpPr>
          <p:cNvPr id="37" name="Google Shape;37;p48"/>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8" name="Google Shape;38;p48"/>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39" name="Google Shape;39;p48"/>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0" name="Google Shape;40;p48"/>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Autofit/>
          </a:bodyPr>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1" name="Google Shape;41;p48"/>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2" name="Google Shape;42;p4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3" name="Google Shape;43;p4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4" name="Google Shape;44;p4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Google Shape;46;p4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7" name="Google Shape;47;p4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4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9" name="Google Shape;49;p4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0"/>
        <p:cNvGrpSpPr/>
        <p:nvPr/>
      </p:nvGrpSpPr>
      <p:grpSpPr>
        <a:xfrm>
          <a:off x="0" y="0"/>
          <a:ext cx="0" cy="0"/>
          <a:chOff x="0" y="0"/>
          <a:chExt cx="0" cy="0"/>
        </a:xfrm>
      </p:grpSpPr>
      <p:sp>
        <p:nvSpPr>
          <p:cNvPr id="51" name="Google Shape;51;p5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2" name="Google Shape;52;p50"/>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Autofit/>
          </a:bodyPr>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53" name="Google Shape;53;p50"/>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54" name="Google Shape;54;p5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5" name="Google Shape;55;p5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5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57"/>
        <p:cNvGrpSpPr/>
        <p:nvPr/>
      </p:nvGrpSpPr>
      <p:grpSpPr>
        <a:xfrm>
          <a:off x="0" y="0"/>
          <a:ext cx="0" cy="0"/>
          <a:chOff x="0" y="0"/>
          <a:chExt cx="0" cy="0"/>
        </a:xfrm>
      </p:grpSpPr>
      <p:sp>
        <p:nvSpPr>
          <p:cNvPr id="58" name="Google Shape;58;p51"/>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9" name="Google Shape;59;p51"/>
          <p:cNvSpPr>
            <a:spLocks noGrp="1"/>
          </p:cNvSpPr>
          <p:nvPr>
            <p:ph type="pic" idx="2"/>
          </p:nvPr>
        </p:nvSpPr>
        <p:spPr>
          <a:xfrm>
            <a:off x="5183188" y="987425"/>
            <a:ext cx="6172200" cy="4873625"/>
          </a:xfrm>
          <a:prstGeom prst="rect">
            <a:avLst/>
          </a:prstGeom>
          <a:noFill/>
          <a:ln>
            <a:noFill/>
          </a:ln>
        </p:spPr>
      </p:sp>
      <p:sp>
        <p:nvSpPr>
          <p:cNvPr id="60" name="Google Shape;60;p51"/>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1" name="Google Shape;61;p5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2" name="Google Shape;62;p5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5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4"/>
        <p:cNvGrpSpPr/>
        <p:nvPr/>
      </p:nvGrpSpPr>
      <p:grpSpPr>
        <a:xfrm>
          <a:off x="0" y="0"/>
          <a:ext cx="0" cy="0"/>
          <a:chOff x="0" y="0"/>
          <a:chExt cx="0" cy="0"/>
        </a:xfrm>
      </p:grpSpPr>
      <p:sp>
        <p:nvSpPr>
          <p:cNvPr id="65" name="Google Shape;65;p5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6" name="Google Shape;66;p52"/>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7" name="Google Shape;67;p5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8" name="Google Shape;68;p5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9" name="Google Shape;69;p5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t" anchorCtr="0">
            <a:noAutofit/>
          </a:bodyPr>
          <a:lstStyle>
            <a:lvl1pPr marL="0" marR="0" lvl="0" indent="0" algn="l" rtl="0">
              <a:spcBef>
                <a:spcPts val="0"/>
              </a:spcBef>
              <a:buNone/>
              <a:defRPr sz="1800">
                <a:solidFill>
                  <a:schemeClr val="dk1"/>
                </a:solidFill>
                <a:latin typeface="Calibri"/>
                <a:ea typeface="Calibri"/>
                <a:cs typeface="Calibri"/>
                <a:sym typeface="Calibri"/>
              </a:defRPr>
            </a:lvl1pPr>
            <a:lvl2pPr marL="0" marR="0" lvl="1" indent="0" algn="l" rtl="0">
              <a:spcBef>
                <a:spcPts val="0"/>
              </a:spcBef>
              <a:buNone/>
              <a:defRPr sz="1800">
                <a:solidFill>
                  <a:schemeClr val="dk1"/>
                </a:solidFill>
                <a:latin typeface="Calibri"/>
                <a:ea typeface="Calibri"/>
                <a:cs typeface="Calibri"/>
                <a:sym typeface="Calibri"/>
              </a:defRPr>
            </a:lvl2pPr>
            <a:lvl3pPr marL="0" marR="0" lvl="2" indent="0" algn="l" rtl="0">
              <a:spcBef>
                <a:spcPts val="0"/>
              </a:spcBef>
              <a:buNone/>
              <a:defRPr sz="1800">
                <a:solidFill>
                  <a:schemeClr val="dk1"/>
                </a:solidFill>
                <a:latin typeface="Calibri"/>
                <a:ea typeface="Calibri"/>
                <a:cs typeface="Calibri"/>
                <a:sym typeface="Calibri"/>
              </a:defRPr>
            </a:lvl3pPr>
            <a:lvl4pPr marL="0" marR="0" lvl="3" indent="0" algn="l" rtl="0">
              <a:spcBef>
                <a:spcPts val="0"/>
              </a:spcBef>
              <a:buNone/>
              <a:defRPr sz="1800">
                <a:solidFill>
                  <a:schemeClr val="dk1"/>
                </a:solidFill>
                <a:latin typeface="Calibri"/>
                <a:ea typeface="Calibri"/>
                <a:cs typeface="Calibri"/>
                <a:sym typeface="Calibri"/>
              </a:defRPr>
            </a:lvl4pPr>
            <a:lvl5pPr marL="0" marR="0" lvl="4" indent="0" algn="l" rtl="0">
              <a:spcBef>
                <a:spcPts val="0"/>
              </a:spcBef>
              <a:buNone/>
              <a:defRPr sz="1800">
                <a:solidFill>
                  <a:schemeClr val="dk1"/>
                </a:solidFill>
                <a:latin typeface="Calibri"/>
                <a:ea typeface="Calibri"/>
                <a:cs typeface="Calibri"/>
                <a:sym typeface="Calibri"/>
              </a:defRPr>
            </a:lvl5pPr>
            <a:lvl6pPr marL="0" marR="0" lvl="5" indent="0" algn="l" rtl="0">
              <a:spcBef>
                <a:spcPts val="0"/>
              </a:spcBef>
              <a:buNone/>
              <a:defRPr sz="1800">
                <a:solidFill>
                  <a:schemeClr val="dk1"/>
                </a:solidFill>
                <a:latin typeface="Calibri"/>
                <a:ea typeface="Calibri"/>
                <a:cs typeface="Calibri"/>
                <a:sym typeface="Calibri"/>
              </a:defRPr>
            </a:lvl6pPr>
            <a:lvl7pPr marL="0" marR="0" lvl="6" indent="0" algn="l" rtl="0">
              <a:spcBef>
                <a:spcPts val="0"/>
              </a:spcBef>
              <a:buNone/>
              <a:defRPr sz="1800">
                <a:solidFill>
                  <a:schemeClr val="dk1"/>
                </a:solidFill>
                <a:latin typeface="Calibri"/>
                <a:ea typeface="Calibri"/>
                <a:cs typeface="Calibri"/>
                <a:sym typeface="Calibri"/>
              </a:defRPr>
            </a:lvl7pPr>
            <a:lvl8pPr marL="0" marR="0" lvl="7" indent="0" algn="l" rtl="0">
              <a:spcBef>
                <a:spcPts val="0"/>
              </a:spcBef>
              <a:buNone/>
              <a:defRPr sz="1800">
                <a:solidFill>
                  <a:schemeClr val="dk1"/>
                </a:solidFill>
                <a:latin typeface="Calibri"/>
                <a:ea typeface="Calibri"/>
                <a:cs typeface="Calibri"/>
                <a:sym typeface="Calibri"/>
              </a:defRPr>
            </a:lvl8pPr>
            <a:lvl9pPr marL="0" marR="0" lvl="8" indent="0" algn="l" rtl="0">
              <a:spcBef>
                <a:spcPts val="0"/>
              </a:spcBef>
              <a:buNone/>
              <a:defRPr sz="18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40"/>
          <p:cNvSpPr/>
          <p:nvPr/>
        </p:nvSpPr>
        <p:spPr>
          <a:xfrm>
            <a:off x="0" y="0"/>
            <a:ext cx="12192000" cy="6858000"/>
          </a:xfrm>
          <a:prstGeom prst="rect">
            <a:avLst/>
          </a:prstGeom>
          <a:solidFill>
            <a:srgbClr val="FFE78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EB8B2D"/>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6"/>
        <p:cNvGrpSpPr/>
        <p:nvPr/>
      </p:nvGrpSpPr>
      <p:grpSpPr>
        <a:xfrm>
          <a:off x="0" y="0"/>
          <a:ext cx="0" cy="0"/>
          <a:chOff x="0" y="0"/>
          <a:chExt cx="0" cy="0"/>
        </a:xfrm>
      </p:grpSpPr>
      <p:sp>
        <p:nvSpPr>
          <p:cNvPr id="77" name="Google Shape;77;p42"/>
          <p:cNvSpPr/>
          <p:nvPr/>
        </p:nvSpPr>
        <p:spPr>
          <a:xfrm>
            <a:off x="0" y="0"/>
            <a:ext cx="12192000" cy="6858000"/>
          </a:xfrm>
          <a:prstGeom prst="rect">
            <a:avLst/>
          </a:prstGeom>
          <a:solidFill>
            <a:srgbClr val="FFE78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EB8B2D"/>
              </a:solidFill>
              <a:latin typeface="Calibri"/>
              <a:ea typeface="Calibri"/>
              <a:cs typeface="Calibri"/>
              <a:sym typeface="Calibri"/>
            </a:endParaRPr>
          </a:p>
        </p:txBody>
      </p:sp>
      <p:sp>
        <p:nvSpPr>
          <p:cNvPr id="78" name="Google Shape;78;p42"/>
          <p:cNvSpPr/>
          <p:nvPr/>
        </p:nvSpPr>
        <p:spPr>
          <a:xfrm>
            <a:off x="469900" y="469900"/>
            <a:ext cx="11245850" cy="5918200"/>
          </a:xfrm>
          <a:prstGeom prst="rect">
            <a:avLst/>
          </a:prstGeom>
          <a:solidFill>
            <a:srgbClr val="FFF9DF"/>
          </a:solidFill>
          <a:ln w="38100">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EB8B2D"/>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60"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11.xml"/><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11.xml"/><Relationship Id="rId5" Type="http://schemas.openxmlformats.org/officeDocument/2006/relationships/image" Target="../media/image2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hyperlink" Target="https://www.dontbefooled.org.uk/what-is-a-money-mule/" TargetMode="External"/><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11.xml"/><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11.xml"/><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1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4.jpg"/></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0.xml"/><Relationship Id="rId1" Type="http://schemas.openxmlformats.org/officeDocument/2006/relationships/slideLayout" Target="../slideLayouts/slideLayout11.xml"/><Relationship Id="rId6" Type="http://schemas.openxmlformats.org/officeDocument/2006/relationships/image" Target="../media/image15.png"/><Relationship Id="rId5" Type="http://schemas.openxmlformats.org/officeDocument/2006/relationships/image" Target="../media/image40.png"/><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11.xml"/><Relationship Id="rId4" Type="http://schemas.openxmlformats.org/officeDocument/2006/relationships/image" Target="../media/image41.png"/></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2.xml"/><Relationship Id="rId1" Type="http://schemas.openxmlformats.org/officeDocument/2006/relationships/slideLayout" Target="../slideLayouts/slideLayout11.xml"/><Relationship Id="rId4" Type="http://schemas.openxmlformats.org/officeDocument/2006/relationships/image" Target="../media/image42.png"/></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11.xml"/><Relationship Id="rId5" Type="http://schemas.openxmlformats.org/officeDocument/2006/relationships/image" Target="../media/image42.png"/><Relationship Id="rId4" Type="http://schemas.openxmlformats.org/officeDocument/2006/relationships/image" Target="../media/image33.png"/></Relationships>
</file>

<file path=ppt/slides/_rels/slide2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4.xml"/><Relationship Id="rId1" Type="http://schemas.openxmlformats.org/officeDocument/2006/relationships/slideLayout" Target="../slideLayouts/slideLayout11.xml"/><Relationship Id="rId5" Type="http://schemas.openxmlformats.org/officeDocument/2006/relationships/image" Target="../media/image18.png"/><Relationship Id="rId4" Type="http://schemas.openxmlformats.org/officeDocument/2006/relationships/image" Target="../media/image44.png"/></Relationships>
</file>

<file path=ppt/slides/_rels/slide2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11.xml"/><Relationship Id="rId6" Type="http://schemas.openxmlformats.org/officeDocument/2006/relationships/image" Target="../media/image35.png"/><Relationship Id="rId5" Type="http://schemas.openxmlformats.org/officeDocument/2006/relationships/image" Target="../media/image18.png"/><Relationship Id="rId4" Type="http://schemas.openxmlformats.org/officeDocument/2006/relationships/image" Target="../media/image46.png"/></Relationships>
</file>

<file path=ppt/slides/_rels/slide2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7.xml"/><Relationship Id="rId1" Type="http://schemas.openxmlformats.org/officeDocument/2006/relationships/slideLayout" Target="../slideLayouts/slideLayout11.xml"/><Relationship Id="rId4" Type="http://schemas.openxmlformats.org/officeDocument/2006/relationships/image" Target="../media/image48.png"/></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11.xml"/><Relationship Id="rId6" Type="http://schemas.openxmlformats.org/officeDocument/2006/relationships/image" Target="../media/image38.png"/><Relationship Id="rId5" Type="http://schemas.openxmlformats.org/officeDocument/2006/relationships/image" Target="../media/image50.png"/><Relationship Id="rId4" Type="http://schemas.openxmlformats.org/officeDocument/2006/relationships/image" Target="../media/image49.png"/></Relationships>
</file>

<file path=ppt/slides/_rels/slide2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9.xml"/><Relationship Id="rId1" Type="http://schemas.openxmlformats.org/officeDocument/2006/relationships/slideLayout" Target="../slideLayouts/slideLayout11.xml"/><Relationship Id="rId5" Type="http://schemas.openxmlformats.org/officeDocument/2006/relationships/image" Target="../media/image52.png"/><Relationship Id="rId4" Type="http://schemas.openxmlformats.org/officeDocument/2006/relationships/image" Target="../media/image51.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1.xml"/><Relationship Id="rId5" Type="http://schemas.openxmlformats.org/officeDocument/2006/relationships/image" Target="../media/image10.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0.xml"/><Relationship Id="rId1" Type="http://schemas.openxmlformats.org/officeDocument/2006/relationships/slideLayout" Target="../slideLayouts/slideLayout11.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11.png"/></Relationships>
</file>

<file path=ppt/slides/_rels/slide31.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notesSlide" Target="../notesSlides/notesSlide31.xml"/><Relationship Id="rId1" Type="http://schemas.openxmlformats.org/officeDocument/2006/relationships/slideLayout" Target="../slideLayouts/slideLayout11.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19.png"/><Relationship Id="rId2" Type="http://schemas.openxmlformats.org/officeDocument/2006/relationships/notesSlide" Target="../notesSlides/notesSlide32.xml"/><Relationship Id="rId1" Type="http://schemas.openxmlformats.org/officeDocument/2006/relationships/slideLayout" Target="../slideLayouts/slideLayout11.xml"/><Relationship Id="rId6" Type="http://schemas.openxmlformats.org/officeDocument/2006/relationships/image" Target="../media/image61.png"/><Relationship Id="rId5" Type="http://schemas.openxmlformats.org/officeDocument/2006/relationships/image" Target="../media/image8.png"/><Relationship Id="rId4" Type="http://schemas.openxmlformats.org/officeDocument/2006/relationships/image" Target="../media/image18.png"/></Relationships>
</file>

<file path=ppt/slides/_rels/slide33.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19.png"/><Relationship Id="rId2" Type="http://schemas.openxmlformats.org/officeDocument/2006/relationships/notesSlide" Target="../notesSlides/notesSlide33.xml"/><Relationship Id="rId1" Type="http://schemas.openxmlformats.org/officeDocument/2006/relationships/slideLayout" Target="../slideLayouts/slideLayout11.xml"/><Relationship Id="rId6" Type="http://schemas.openxmlformats.org/officeDocument/2006/relationships/image" Target="../media/image18.png"/><Relationship Id="rId5" Type="http://schemas.openxmlformats.org/officeDocument/2006/relationships/image" Target="../media/image61.png"/><Relationship Id="rId4" Type="http://schemas.openxmlformats.org/officeDocument/2006/relationships/image" Target="../media/image23.png"/></Relationships>
</file>

<file path=ppt/slides/_rels/slide34.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10.png"/><Relationship Id="rId7" Type="http://schemas.openxmlformats.org/officeDocument/2006/relationships/image" Target="../media/image63.png"/><Relationship Id="rId2" Type="http://schemas.openxmlformats.org/officeDocument/2006/relationships/notesSlide" Target="../notesSlides/notesSlide34.xml"/><Relationship Id="rId1" Type="http://schemas.openxmlformats.org/officeDocument/2006/relationships/slideLayout" Target="../slideLayouts/slideLayout11.xml"/><Relationship Id="rId6" Type="http://schemas.openxmlformats.org/officeDocument/2006/relationships/image" Target="../media/image18.png"/><Relationship Id="rId5" Type="http://schemas.openxmlformats.org/officeDocument/2006/relationships/image" Target="../media/image62.png"/><Relationship Id="rId10" Type="http://schemas.openxmlformats.org/officeDocument/2006/relationships/image" Target="../media/image66.png"/><Relationship Id="rId4" Type="http://schemas.openxmlformats.org/officeDocument/2006/relationships/image" Target="../media/image8.png"/><Relationship Id="rId9" Type="http://schemas.openxmlformats.org/officeDocument/2006/relationships/image" Target="../media/image65.png"/></Relationships>
</file>

<file path=ppt/slides/_rels/slide35.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jpg"/><Relationship Id="rId7" Type="http://schemas.openxmlformats.org/officeDocument/2006/relationships/image" Target="../media/image68.pn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67.png"/><Relationship Id="rId10" Type="http://schemas.openxmlformats.org/officeDocument/2006/relationships/image" Target="../media/image19.png"/><Relationship Id="rId4" Type="http://schemas.openxmlformats.org/officeDocument/2006/relationships/image" Target="../media/image6.png"/><Relationship Id="rId9" Type="http://schemas.openxmlformats.org/officeDocument/2006/relationships/image" Target="../media/image18.png"/></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4.jpg"/></Relationships>
</file>

<file path=ppt/slides/_rels/slide3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69.png"/><Relationship Id="rId7" Type="http://schemas.openxmlformats.org/officeDocument/2006/relationships/image" Target="../media/image73.png"/><Relationship Id="rId2" Type="http://schemas.openxmlformats.org/officeDocument/2006/relationships/notesSlide" Target="../notesSlides/notesSlide38.xml"/><Relationship Id="rId1" Type="http://schemas.openxmlformats.org/officeDocument/2006/relationships/slideLayout" Target="../slideLayouts/slideLayout11.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 Id="rId9" Type="http://schemas.openxmlformats.org/officeDocument/2006/relationships/image" Target="../media/image75.png"/></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9.xml"/><Relationship Id="rId1" Type="http://schemas.openxmlformats.org/officeDocument/2006/relationships/slideLayout" Target="../slideLayouts/slideLayout11.xml"/><Relationship Id="rId6" Type="http://schemas.openxmlformats.org/officeDocument/2006/relationships/image" Target="../media/image76.png"/><Relationship Id="rId5" Type="http://schemas.openxmlformats.org/officeDocument/2006/relationships/image" Target="../media/image49.png"/><Relationship Id="rId4" Type="http://schemas.openxmlformats.org/officeDocument/2006/relationships/image" Target="../media/image36.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1.xml"/><Relationship Id="rId5" Type="http://schemas.openxmlformats.org/officeDocument/2006/relationships/image" Target="../media/image12.png"/><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0.xml"/><Relationship Id="rId1" Type="http://schemas.openxmlformats.org/officeDocument/2006/relationships/slideLayout" Target="../slideLayouts/slideLayout11.xml"/><Relationship Id="rId5" Type="http://schemas.openxmlformats.org/officeDocument/2006/relationships/image" Target="../media/image38.png"/><Relationship Id="rId4" Type="http://schemas.openxmlformats.org/officeDocument/2006/relationships/image" Target="../media/image52.png"/></Relationships>
</file>

<file path=ppt/slides/_rels/slide41.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jpg"/><Relationship Id="rId7" Type="http://schemas.openxmlformats.org/officeDocument/2006/relationships/image" Target="../media/image68.png"/><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67.png"/><Relationship Id="rId10" Type="http://schemas.openxmlformats.org/officeDocument/2006/relationships/image" Target="../media/image19.png"/><Relationship Id="rId4" Type="http://schemas.openxmlformats.org/officeDocument/2006/relationships/image" Target="../media/image6.png"/><Relationship Id="rId9" Type="http://schemas.openxmlformats.org/officeDocument/2006/relationships/image" Target="../media/image18.png"/></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2.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4.jp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7.png"/><Relationship Id="rId7" Type="http://schemas.openxmlformats.org/officeDocument/2006/relationships/image" Target="../media/image81.png"/><Relationship Id="rId2" Type="http://schemas.openxmlformats.org/officeDocument/2006/relationships/notesSlide" Target="../notesSlides/notesSlide44.xml"/><Relationship Id="rId1" Type="http://schemas.openxmlformats.org/officeDocument/2006/relationships/slideLayout" Target="../slideLayouts/slideLayout11.xml"/><Relationship Id="rId6" Type="http://schemas.openxmlformats.org/officeDocument/2006/relationships/image" Target="../media/image80.png"/><Relationship Id="rId11" Type="http://schemas.openxmlformats.org/officeDocument/2006/relationships/image" Target="../media/image85.png"/><Relationship Id="rId5" Type="http://schemas.openxmlformats.org/officeDocument/2006/relationships/image" Target="../media/image79.png"/><Relationship Id="rId10" Type="http://schemas.openxmlformats.org/officeDocument/2006/relationships/image" Target="../media/image84.png"/><Relationship Id="rId4" Type="http://schemas.openxmlformats.org/officeDocument/2006/relationships/image" Target="../media/image78.png"/><Relationship Id="rId9" Type="http://schemas.openxmlformats.org/officeDocument/2006/relationships/image" Target="../media/image83.png"/></Relationships>
</file>

<file path=ppt/slides/_rels/slide45.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7.png"/><Relationship Id="rId7" Type="http://schemas.openxmlformats.org/officeDocument/2006/relationships/image" Target="../media/image81.png"/><Relationship Id="rId2" Type="http://schemas.openxmlformats.org/officeDocument/2006/relationships/notesSlide" Target="../notesSlides/notesSlide45.xml"/><Relationship Id="rId1" Type="http://schemas.openxmlformats.org/officeDocument/2006/relationships/slideLayout" Target="../slideLayouts/slideLayout11.xml"/><Relationship Id="rId6" Type="http://schemas.openxmlformats.org/officeDocument/2006/relationships/image" Target="../media/image80.png"/><Relationship Id="rId11" Type="http://schemas.openxmlformats.org/officeDocument/2006/relationships/image" Target="../media/image85.png"/><Relationship Id="rId5" Type="http://schemas.openxmlformats.org/officeDocument/2006/relationships/image" Target="../media/image79.png"/><Relationship Id="rId10" Type="http://schemas.openxmlformats.org/officeDocument/2006/relationships/image" Target="../media/image84.png"/><Relationship Id="rId4" Type="http://schemas.openxmlformats.org/officeDocument/2006/relationships/image" Target="../media/image78.png"/><Relationship Id="rId9" Type="http://schemas.openxmlformats.org/officeDocument/2006/relationships/image" Target="../media/image83.png"/></Relationships>
</file>

<file path=ppt/slides/_rels/slide46.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86.png"/><Relationship Id="rId7" Type="http://schemas.openxmlformats.org/officeDocument/2006/relationships/image" Target="../media/image80.png"/><Relationship Id="rId12" Type="http://schemas.openxmlformats.org/officeDocument/2006/relationships/image" Target="../media/image85.png"/><Relationship Id="rId2" Type="http://schemas.openxmlformats.org/officeDocument/2006/relationships/notesSlide" Target="../notesSlides/notesSlide46.xml"/><Relationship Id="rId1" Type="http://schemas.openxmlformats.org/officeDocument/2006/relationships/slideLayout" Target="../slideLayouts/slideLayout11.xml"/><Relationship Id="rId6" Type="http://schemas.openxmlformats.org/officeDocument/2006/relationships/image" Target="../media/image79.png"/><Relationship Id="rId11" Type="http://schemas.openxmlformats.org/officeDocument/2006/relationships/image" Target="../media/image84.png"/><Relationship Id="rId5" Type="http://schemas.openxmlformats.org/officeDocument/2006/relationships/image" Target="../media/image78.png"/><Relationship Id="rId10" Type="http://schemas.openxmlformats.org/officeDocument/2006/relationships/image" Target="../media/image83.png"/><Relationship Id="rId4" Type="http://schemas.openxmlformats.org/officeDocument/2006/relationships/image" Target="../media/image77.png"/><Relationship Id="rId9" Type="http://schemas.openxmlformats.org/officeDocument/2006/relationships/image" Target="../media/image82.png"/></Relationships>
</file>

<file path=ppt/slides/_rels/slide47.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jpg"/><Relationship Id="rId7" Type="http://schemas.openxmlformats.org/officeDocument/2006/relationships/image" Target="../media/image68.png"/><Relationship Id="rId2" Type="http://schemas.openxmlformats.org/officeDocument/2006/relationships/notesSlide" Target="../notesSlides/notesSlide47.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67.png"/><Relationship Id="rId10" Type="http://schemas.openxmlformats.org/officeDocument/2006/relationships/image" Target="../media/image19.png"/><Relationship Id="rId4" Type="http://schemas.openxmlformats.org/officeDocument/2006/relationships/image" Target="../media/image6.png"/><Relationship Id="rId9"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1.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1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pic>
        <p:nvPicPr>
          <p:cNvPr id="6" name="Stirling yellow">
            <a:extLst>
              <a:ext uri="{FF2B5EF4-FFF2-40B4-BE49-F238E27FC236}">
                <a16:creationId xmlns:a16="http://schemas.microsoft.com/office/drawing/2014/main" id="{AB6E6063-5E95-9D54-3044-3B17343E1FF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678000" y="1814694"/>
            <a:ext cx="4641265" cy="4641265"/>
          </a:xfrm>
          <a:prstGeom prst="rect">
            <a:avLst/>
          </a:prstGeom>
        </p:spPr>
      </p:pic>
      <p:pic>
        <p:nvPicPr>
          <p:cNvPr id="5" name="Picture 4">
            <a:extLst>
              <a:ext uri="{FF2B5EF4-FFF2-40B4-BE49-F238E27FC236}">
                <a16:creationId xmlns:a16="http://schemas.microsoft.com/office/drawing/2014/main" id="{B7F62F24-0BBF-4BFA-E63D-9D1F2ADF7CFB}"/>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678000" y="1815559"/>
            <a:ext cx="4640400" cy="4640400"/>
          </a:xfrm>
          <a:prstGeom prst="rect">
            <a:avLst/>
          </a:prstGeom>
        </p:spPr>
      </p:pic>
      <p:sp>
        <p:nvSpPr>
          <p:cNvPr id="156" name="Google Shape;156;p1"/>
          <p:cNvSpPr txBox="1">
            <a:spLocks noGrp="1"/>
          </p:cNvSpPr>
          <p:nvPr>
            <p:ph type="ctrTitle"/>
          </p:nvPr>
        </p:nvSpPr>
        <p:spPr>
          <a:xfrm>
            <a:off x="0" y="212328"/>
            <a:ext cx="12192000" cy="1206035"/>
          </a:xfrm>
          <a:prstGeom prst="rect">
            <a:avLst/>
          </a:prstGeom>
          <a:noFill/>
          <a:ln>
            <a:noFill/>
          </a:ln>
        </p:spPr>
        <p:txBody>
          <a:bodyPr spcFirstLastPara="1" wrap="square" lIns="91425" tIns="45700" rIns="91425" bIns="45700" anchor="ctr" anchorCtr="1">
            <a:noAutofit/>
          </a:bodyPr>
          <a:lstStyle/>
          <a:p>
            <a:pPr marL="0" lvl="0" indent="0" algn="ctr" rtl="0">
              <a:lnSpc>
                <a:spcPct val="90000"/>
              </a:lnSpc>
              <a:spcBef>
                <a:spcPts val="0"/>
              </a:spcBef>
              <a:spcAft>
                <a:spcPts val="0"/>
              </a:spcAft>
              <a:buClr>
                <a:srgbClr val="363636"/>
              </a:buClr>
              <a:buSzPts val="5800"/>
              <a:buFont typeface="Arial Black"/>
              <a:buNone/>
            </a:pPr>
            <a:r>
              <a:rPr lang="en-GB" sz="5800" b="1" dirty="0">
                <a:solidFill>
                  <a:srgbClr val="363636"/>
                </a:solidFill>
                <a:latin typeface="Arial Black"/>
                <a:ea typeface="Arial Black"/>
                <a:cs typeface="Arial Black"/>
                <a:sym typeface="Arial Black"/>
              </a:rPr>
              <a:t>Money Mules</a:t>
            </a:r>
            <a:endParaRPr dirty="0"/>
          </a:p>
        </p:txBody>
      </p:sp>
      <p:sp>
        <p:nvSpPr>
          <p:cNvPr id="157" name="Google Shape;157;p1"/>
          <p:cNvSpPr txBox="1"/>
          <p:nvPr/>
        </p:nvSpPr>
        <p:spPr>
          <a:xfrm>
            <a:off x="1" y="1202155"/>
            <a:ext cx="12192000"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2400" b="1" u="none" strike="noStrike" dirty="0">
                <a:solidFill>
                  <a:srgbClr val="363636"/>
                </a:solidFill>
                <a:latin typeface="Arial"/>
                <a:ea typeface="Arial"/>
                <a:cs typeface="Arial"/>
                <a:sym typeface="Arial"/>
              </a:rPr>
              <a:t>SEND Primary (Years 5 and 6)</a:t>
            </a:r>
            <a:endParaRPr sz="2400" b="1" dirty="0">
              <a:solidFill>
                <a:srgbClr val="363636"/>
              </a:solidFill>
              <a:latin typeface="Arial"/>
              <a:ea typeface="Arial"/>
              <a:cs typeface="Arial"/>
              <a:sym typeface="Arial"/>
            </a:endParaRPr>
          </a:p>
        </p:txBody>
      </p:sp>
      <p:pic>
        <p:nvPicPr>
          <p:cNvPr id="160" name="Google Shape;160;p1">
            <a:extLst>
              <a:ext uri="{C183D7F6-B498-43B3-948B-1728B52AA6E4}">
                <adec:decorative xmlns:adec="http://schemas.microsoft.com/office/drawing/2017/decorative" val="1"/>
              </a:ext>
            </a:extLst>
          </p:cNvPr>
          <p:cNvPicPr preferRelativeResize="0"/>
          <p:nvPr/>
        </p:nvPicPr>
        <p:blipFill rotWithShape="1">
          <a:blip r:embed="rId5">
            <a:alphaModFix/>
            <a:extLst>
              <a:ext uri="{28A0092B-C50C-407E-A947-70E740481C1C}">
                <a14:useLocalDpi xmlns:a14="http://schemas.microsoft.com/office/drawing/2010/main"/>
              </a:ext>
            </a:extLst>
          </a:blip>
          <a:srcRect/>
          <a:stretch/>
        </p:blipFill>
        <p:spPr>
          <a:xfrm>
            <a:off x="10274300" y="6209688"/>
            <a:ext cx="1611919" cy="472763"/>
          </a:xfrm>
          <a:prstGeom prst="rect">
            <a:avLst/>
          </a:prstGeom>
          <a:noFill/>
          <a:ln>
            <a:noFill/>
          </a:ln>
        </p:spPr>
      </p:pic>
      <p:pic>
        <p:nvPicPr>
          <p:cNvPr id="161" name="Google Shape;161;p1">
            <a:extLs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305781" y="6302863"/>
            <a:ext cx="3066437" cy="368613"/>
          </a:xfrm>
          <a:prstGeom prst="rect">
            <a:avLst/>
          </a:prstGeom>
          <a:noFill/>
          <a:ln>
            <a:noFill/>
          </a:ln>
        </p:spPr>
      </p:pic>
      <p:pic>
        <p:nvPicPr>
          <p:cNvPr id="3" name="Phone">
            <a:extLst>
              <a:ext uri="{FF2B5EF4-FFF2-40B4-BE49-F238E27FC236}">
                <a16:creationId xmlns:a16="http://schemas.microsoft.com/office/drawing/2014/main" id="{0AA6D0B1-263F-6AE7-F877-E1F18FDCA5A6}"/>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1974378" y="2126579"/>
            <a:ext cx="1975926" cy="3815582"/>
          </a:xfrm>
          <a:prstGeom prst="rect">
            <a:avLst/>
          </a:prstGeom>
        </p:spPr>
      </p:pic>
      <p:pic>
        <p:nvPicPr>
          <p:cNvPr id="162" name="Google Shape;162;p1">
            <a:extLst>
              <a:ext uri="{C183D7F6-B498-43B3-948B-1728B52AA6E4}">
                <adec:decorative xmlns:adec="http://schemas.microsoft.com/office/drawing/2017/decorative" val="1"/>
              </a:ext>
            </a:extLst>
          </p:cNvPr>
          <p:cNvPicPr preferRelativeResize="0"/>
          <p:nvPr/>
        </p:nvPicPr>
        <p:blipFill rotWithShape="1">
          <a:blip r:embed="rId8">
            <a:alphaModFix/>
          </a:blip>
          <a:srcRect/>
          <a:stretch/>
        </p:blipFill>
        <p:spPr>
          <a:xfrm>
            <a:off x="8528341" y="6269145"/>
            <a:ext cx="1536883" cy="373628"/>
          </a:xfrm>
          <a:prstGeom prst="rect">
            <a:avLst/>
          </a:prstGeom>
          <a:noFill/>
          <a:ln>
            <a:noFill/>
          </a:ln>
        </p:spPr>
      </p:pic>
      <p:pic>
        <p:nvPicPr>
          <p:cNvPr id="8" name="Picture 7" descr="A close-up of a business card&#10;&#10;Description automatically generated">
            <a:extLst>
              <a:ext uri="{FF2B5EF4-FFF2-40B4-BE49-F238E27FC236}">
                <a16:creationId xmlns:a16="http://schemas.microsoft.com/office/drawing/2014/main" id="{286F96FA-BF8B-B653-4EE5-DAA6E7E30D49}"/>
              </a:ext>
            </a:extLst>
          </p:cNvPr>
          <p:cNvPicPr>
            <a:picLocks noChangeAspect="1"/>
          </p:cNvPicPr>
          <p:nvPr/>
        </p:nvPicPr>
        <p:blipFill>
          <a:blip r:embed="rId9"/>
          <a:stretch>
            <a:fillRect/>
          </a:stretch>
        </p:blipFill>
        <p:spPr>
          <a:xfrm>
            <a:off x="9509479" y="232971"/>
            <a:ext cx="2430984" cy="1430808"/>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27" name="Google Shape;227;p4"/>
          <p:cNvSpPr txBox="1">
            <a:spLocks noGrp="1"/>
          </p:cNvSpPr>
          <p:nvPr>
            <p:ph type="ctrTitle"/>
          </p:nvPr>
        </p:nvSpPr>
        <p:spPr>
          <a:xfrm>
            <a:off x="1524000" y="-212942"/>
            <a:ext cx="9144000" cy="212942"/>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latin typeface="Calibri" panose="020F0502020204030204" pitchFamily="34" charset="0"/>
                <a:ea typeface="Calibri" panose="020F0502020204030204" pitchFamily="34" charset="0"/>
                <a:cs typeface="Calibri" panose="020F0502020204030204" pitchFamily="34" charset="0"/>
              </a:rPr>
              <a:t>Slide 10</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218" name="Google Shape;218;p4"/>
          <p:cNvSpPr txBox="1"/>
          <p:nvPr/>
        </p:nvSpPr>
        <p:spPr>
          <a:xfrm>
            <a:off x="3888091" y="1404903"/>
            <a:ext cx="5123387" cy="642346"/>
          </a:xfrm>
          <a:prstGeom prst="rect">
            <a:avLst/>
          </a:prstGeom>
          <a:noFill/>
          <a:ln>
            <a:noFill/>
          </a:ln>
        </p:spPr>
        <p:txBody>
          <a:bodyPr spcFirstLastPara="1" wrap="square" lIns="91425" tIns="45700" rIns="91425" bIns="45700" anchor="t" anchorCtr="0">
            <a:noAutofit/>
          </a:bodyPr>
          <a:lstStyle/>
          <a:p>
            <a:pPr marL="0" marR="0" lvl="0" indent="0" algn="l" rtl="0">
              <a:spcAft>
                <a:spcPts val="6000"/>
              </a:spcAft>
              <a:buNone/>
            </a:pPr>
            <a:r>
              <a:rPr lang="en-GB" sz="2500" b="1" dirty="0">
                <a:solidFill>
                  <a:srgbClr val="363636"/>
                </a:solidFill>
                <a:sym typeface="Arial"/>
              </a:rPr>
              <a:t>Who gives you the money?</a:t>
            </a:r>
            <a:endParaRPr sz="1800" b="1" dirty="0">
              <a:solidFill>
                <a:schemeClr val="dk1"/>
              </a:solidFill>
              <a:latin typeface="Calibri"/>
              <a:ea typeface="Calibri"/>
              <a:cs typeface="Calibri"/>
              <a:sym typeface="Calibri"/>
            </a:endParaRPr>
          </a:p>
        </p:txBody>
      </p:sp>
      <p:sp>
        <p:nvSpPr>
          <p:cNvPr id="10" name="Google Shape;218;p4">
            <a:extLst>
              <a:ext uri="{FF2B5EF4-FFF2-40B4-BE49-F238E27FC236}">
                <a16:creationId xmlns:a16="http://schemas.microsoft.com/office/drawing/2014/main" id="{C884EC14-4DE9-FE0D-83D7-3EFDA8119C80}"/>
              </a:ext>
            </a:extLst>
          </p:cNvPr>
          <p:cNvSpPr txBox="1"/>
          <p:nvPr/>
        </p:nvSpPr>
        <p:spPr>
          <a:xfrm>
            <a:off x="3888091" y="5021921"/>
            <a:ext cx="5123388" cy="726293"/>
          </a:xfrm>
          <a:prstGeom prst="rect">
            <a:avLst/>
          </a:prstGeom>
          <a:noFill/>
          <a:ln>
            <a:noFill/>
          </a:ln>
        </p:spPr>
        <p:txBody>
          <a:bodyPr spcFirstLastPara="1" wrap="square" lIns="91425" tIns="45700" rIns="91425" bIns="45700" anchor="t" anchorCtr="0">
            <a:noAutofit/>
          </a:bodyPr>
          <a:lstStyle/>
          <a:p>
            <a:pPr marL="0" marR="0" lvl="0" indent="0" algn="l" rtl="0">
              <a:spcAft>
                <a:spcPts val="6000"/>
              </a:spcAft>
              <a:buNone/>
            </a:pPr>
            <a:r>
              <a:rPr lang="en-GB" sz="2500" dirty="0">
                <a:solidFill>
                  <a:srgbClr val="363636"/>
                </a:solidFill>
                <a:sym typeface="Arial"/>
              </a:rPr>
              <a:t>It is always people you know.</a:t>
            </a:r>
            <a:endParaRPr sz="2500" dirty="0">
              <a:solidFill>
                <a:srgbClr val="363636"/>
              </a:solidFill>
              <a:latin typeface="Calibri"/>
              <a:ea typeface="Calibri"/>
              <a:cs typeface="Calibri"/>
              <a:sym typeface="Calibri"/>
            </a:endParaRPr>
          </a:p>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sp>
        <p:nvSpPr>
          <p:cNvPr id="11" name="Google Shape;218;p4">
            <a:extLst>
              <a:ext uri="{FF2B5EF4-FFF2-40B4-BE49-F238E27FC236}">
                <a16:creationId xmlns:a16="http://schemas.microsoft.com/office/drawing/2014/main" id="{45E58DB3-C02C-25FE-7FB8-D92309450CC9}"/>
              </a:ext>
            </a:extLst>
          </p:cNvPr>
          <p:cNvSpPr txBox="1"/>
          <p:nvPr/>
        </p:nvSpPr>
        <p:spPr>
          <a:xfrm>
            <a:off x="3888091" y="2980642"/>
            <a:ext cx="7628048" cy="976227"/>
          </a:xfrm>
          <a:prstGeom prst="rect">
            <a:avLst/>
          </a:prstGeom>
          <a:noFill/>
          <a:ln>
            <a:noFill/>
          </a:ln>
        </p:spPr>
        <p:txBody>
          <a:bodyPr spcFirstLastPara="1" wrap="square" lIns="91425" tIns="45700" rIns="91425" bIns="45700" anchor="t" anchorCtr="0">
            <a:noAutofit/>
          </a:bodyPr>
          <a:lstStyle/>
          <a:p>
            <a:pPr marL="0" marR="0" lvl="0" indent="0" algn="l" rtl="0">
              <a:spcAft>
                <a:spcPts val="6000"/>
              </a:spcAft>
              <a:buNone/>
            </a:pPr>
            <a:r>
              <a:rPr lang="en-GB" sz="2500" dirty="0">
                <a:solidFill>
                  <a:srgbClr val="363636"/>
                </a:solidFill>
                <a:sym typeface="Arial"/>
              </a:rPr>
              <a:t>Family: parents, grandparents, aunts/uncles, relatives. Friends of the family.</a:t>
            </a:r>
            <a:endParaRPr sz="1800" dirty="0">
              <a:solidFill>
                <a:schemeClr val="dk1"/>
              </a:solidFill>
              <a:latin typeface="Calibri"/>
              <a:ea typeface="Calibri"/>
              <a:cs typeface="Calibri"/>
              <a:sym typeface="Calibri"/>
            </a:endParaRPr>
          </a:p>
        </p:txBody>
      </p:sp>
      <p:grpSp>
        <p:nvGrpSpPr>
          <p:cNvPr id="20" name="Group 19">
            <a:extLst>
              <a:ext uri="{FF2B5EF4-FFF2-40B4-BE49-F238E27FC236}">
                <a16:creationId xmlns:a16="http://schemas.microsoft.com/office/drawing/2014/main" id="{FF9A910C-E01C-55CC-155F-667AD63C2522}"/>
              </a:ext>
              <a:ext uri="{C183D7F6-B498-43B3-948B-1728B52AA6E4}">
                <adec:decorative xmlns:adec="http://schemas.microsoft.com/office/drawing/2017/decorative" val="1"/>
              </a:ext>
            </a:extLst>
          </p:cNvPr>
          <p:cNvGrpSpPr/>
          <p:nvPr/>
        </p:nvGrpSpPr>
        <p:grpSpPr>
          <a:xfrm>
            <a:off x="1969477" y="859131"/>
            <a:ext cx="1573429" cy="1573429"/>
            <a:chOff x="1969477" y="859131"/>
            <a:chExt cx="1573429" cy="1573429"/>
          </a:xfrm>
        </p:grpSpPr>
        <p:sp>
          <p:nvSpPr>
            <p:cNvPr id="2" name="Oval 1">
              <a:extLst>
                <a:ext uri="{FF2B5EF4-FFF2-40B4-BE49-F238E27FC236}">
                  <a16:creationId xmlns:a16="http://schemas.microsoft.com/office/drawing/2014/main" id="{CB9087C4-E6E7-1C62-4559-EBFD0A08FC77}"/>
                </a:ext>
              </a:extLst>
            </p:cNvPr>
            <p:cNvSpPr/>
            <p:nvPr/>
          </p:nvSpPr>
          <p:spPr>
            <a:xfrm>
              <a:off x="1969477" y="859131"/>
              <a:ext cx="1573429" cy="1573429"/>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4" name="Picture 3" descr="A black background with a black square and orange square&#10;&#10;Description automatically generated with medium confidence">
              <a:extLst>
                <a:ext uri="{FF2B5EF4-FFF2-40B4-BE49-F238E27FC236}">
                  <a16:creationId xmlns:a16="http://schemas.microsoft.com/office/drawing/2014/main" id="{A08C345A-3EDA-EBB3-B8DB-0C4166BAB7D8}"/>
                </a:ext>
              </a:extLst>
            </p:cNvPr>
            <p:cNvPicPr>
              <a:picLocks noChangeAspect="1"/>
            </p:cNvPicPr>
            <p:nvPr/>
          </p:nvPicPr>
          <p:blipFill>
            <a:blip r:embed="rId3"/>
            <a:stretch>
              <a:fillRect/>
            </a:stretch>
          </p:blipFill>
          <p:spPr>
            <a:xfrm>
              <a:off x="2261805" y="1129264"/>
              <a:ext cx="1084297" cy="1073835"/>
            </a:xfrm>
            <a:prstGeom prst="rect">
              <a:avLst/>
            </a:prstGeom>
          </p:spPr>
        </p:pic>
      </p:grpSp>
      <p:grpSp>
        <p:nvGrpSpPr>
          <p:cNvPr id="18" name="Group 17">
            <a:extLst>
              <a:ext uri="{FF2B5EF4-FFF2-40B4-BE49-F238E27FC236}">
                <a16:creationId xmlns:a16="http://schemas.microsoft.com/office/drawing/2014/main" id="{3BF4D81B-1AC5-8CDA-0324-BEC2596790FE}"/>
              </a:ext>
              <a:ext uri="{C183D7F6-B498-43B3-948B-1728B52AA6E4}">
                <adec:decorative xmlns:adec="http://schemas.microsoft.com/office/drawing/2017/decorative" val="1"/>
              </a:ext>
            </a:extLst>
          </p:cNvPr>
          <p:cNvGrpSpPr/>
          <p:nvPr/>
        </p:nvGrpSpPr>
        <p:grpSpPr>
          <a:xfrm>
            <a:off x="1969477" y="4386103"/>
            <a:ext cx="1573429" cy="1573429"/>
            <a:chOff x="1969477" y="4386103"/>
            <a:chExt cx="1573429" cy="1573429"/>
          </a:xfrm>
        </p:grpSpPr>
        <p:sp>
          <p:nvSpPr>
            <p:cNvPr id="13" name="Oval 12">
              <a:extLst>
                <a:ext uri="{FF2B5EF4-FFF2-40B4-BE49-F238E27FC236}">
                  <a16:creationId xmlns:a16="http://schemas.microsoft.com/office/drawing/2014/main" id="{46AF14ED-8F7D-451C-C620-495D53AF54F1}"/>
                </a:ext>
              </a:extLst>
            </p:cNvPr>
            <p:cNvSpPr/>
            <p:nvPr/>
          </p:nvSpPr>
          <p:spPr>
            <a:xfrm>
              <a:off x="1969477" y="4386103"/>
              <a:ext cx="1573429" cy="1573429"/>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5" name="Picture 14" descr="A group of people in a circle&#10;&#10;Description automatically generated">
              <a:extLst>
                <a:ext uri="{FF2B5EF4-FFF2-40B4-BE49-F238E27FC236}">
                  <a16:creationId xmlns:a16="http://schemas.microsoft.com/office/drawing/2014/main" id="{0FEF2BC6-A91B-138C-E1F6-14570AF09EE1}"/>
                </a:ext>
              </a:extLst>
            </p:cNvPr>
            <p:cNvPicPr>
              <a:picLocks noChangeAspect="1"/>
            </p:cNvPicPr>
            <p:nvPr/>
          </p:nvPicPr>
          <p:blipFill>
            <a:blip r:embed="rId4"/>
            <a:stretch>
              <a:fillRect/>
            </a:stretch>
          </p:blipFill>
          <p:spPr>
            <a:xfrm>
              <a:off x="2067879" y="4496838"/>
              <a:ext cx="1376625" cy="1351958"/>
            </a:xfrm>
            <a:prstGeom prst="rect">
              <a:avLst/>
            </a:prstGeom>
          </p:spPr>
        </p:pic>
      </p:grpSp>
      <p:grpSp>
        <p:nvGrpSpPr>
          <p:cNvPr id="19" name="Group 18">
            <a:extLst>
              <a:ext uri="{FF2B5EF4-FFF2-40B4-BE49-F238E27FC236}">
                <a16:creationId xmlns:a16="http://schemas.microsoft.com/office/drawing/2014/main" id="{5FF79DDA-B5D1-856E-8090-D37A7EE2D902}"/>
              </a:ext>
              <a:ext uri="{C183D7F6-B498-43B3-948B-1728B52AA6E4}">
                <adec:decorative xmlns:adec="http://schemas.microsoft.com/office/drawing/2017/decorative" val="1"/>
              </a:ext>
            </a:extLst>
          </p:cNvPr>
          <p:cNvGrpSpPr/>
          <p:nvPr/>
        </p:nvGrpSpPr>
        <p:grpSpPr>
          <a:xfrm>
            <a:off x="1969477" y="2622617"/>
            <a:ext cx="1573429" cy="1573429"/>
            <a:chOff x="1969477" y="2622617"/>
            <a:chExt cx="1573429" cy="1573429"/>
          </a:xfrm>
        </p:grpSpPr>
        <p:sp>
          <p:nvSpPr>
            <p:cNvPr id="12" name="Oval 11">
              <a:extLst>
                <a:ext uri="{FF2B5EF4-FFF2-40B4-BE49-F238E27FC236}">
                  <a16:creationId xmlns:a16="http://schemas.microsoft.com/office/drawing/2014/main" id="{D85ABDEE-61F6-CAE5-890F-B0144710FBA1}"/>
                </a:ext>
              </a:extLst>
            </p:cNvPr>
            <p:cNvSpPr/>
            <p:nvPr/>
          </p:nvSpPr>
          <p:spPr>
            <a:xfrm>
              <a:off x="1969477" y="2622617"/>
              <a:ext cx="1573429" cy="1573429"/>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7" name="Picture 16" descr="A round blue circle with two people&#10;&#10;Description automatically generated">
              <a:extLst>
                <a:ext uri="{FF2B5EF4-FFF2-40B4-BE49-F238E27FC236}">
                  <a16:creationId xmlns:a16="http://schemas.microsoft.com/office/drawing/2014/main" id="{89613FBD-3DCF-C378-8941-F992B1391B49}"/>
                </a:ext>
              </a:extLst>
            </p:cNvPr>
            <p:cNvPicPr>
              <a:picLocks noChangeAspect="1"/>
            </p:cNvPicPr>
            <p:nvPr/>
          </p:nvPicPr>
          <p:blipFill>
            <a:blip r:embed="rId5"/>
            <a:stretch>
              <a:fillRect/>
            </a:stretch>
          </p:blipFill>
          <p:spPr>
            <a:xfrm>
              <a:off x="2056509" y="2716401"/>
              <a:ext cx="1399365" cy="1385861"/>
            </a:xfrm>
            <a:prstGeom prst="rect">
              <a:avLst/>
            </a:prstGeom>
          </p:spPr>
        </p:pic>
      </p:grpSp>
    </p:spTree>
    <p:extLst>
      <p:ext uri="{BB962C8B-B14F-4D97-AF65-F5344CB8AC3E}">
        <p14:creationId xmlns:p14="http://schemas.microsoft.com/office/powerpoint/2010/main" val="2812042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5"/>
          <p:cNvSpPr txBox="1">
            <a:spLocks noGrp="1"/>
          </p:cNvSpPr>
          <p:nvPr>
            <p:ph type="ctrTitle"/>
          </p:nvPr>
        </p:nvSpPr>
        <p:spPr>
          <a:xfrm>
            <a:off x="1524000" y="-200416"/>
            <a:ext cx="9144000" cy="200416"/>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latin typeface="Calibri" panose="020F0502020204030204" pitchFamily="34" charset="0"/>
                <a:ea typeface="Calibri" panose="020F0502020204030204" pitchFamily="34" charset="0"/>
                <a:cs typeface="Calibri" panose="020F0502020204030204" pitchFamily="34" charset="0"/>
              </a:rPr>
              <a:t>Slide 11</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235" name="Google Shape;235;p5"/>
          <p:cNvSpPr/>
          <p:nvPr/>
        </p:nvSpPr>
        <p:spPr>
          <a:xfrm>
            <a:off x="3985177" y="1253854"/>
            <a:ext cx="6676980" cy="989367"/>
          </a:xfrm>
          <a:prstGeom prst="rect">
            <a:avLst/>
          </a:prstGeom>
          <a:noFill/>
          <a:ln>
            <a:noFill/>
          </a:ln>
        </p:spPr>
        <p:txBody>
          <a:bodyPr spcFirstLastPara="1" wrap="square" lIns="91425" tIns="45700" rIns="91425" bIns="45700" anchor="t" anchorCtr="0">
            <a:noAutofit/>
          </a:bodyPr>
          <a:lstStyle/>
          <a:p>
            <a:pPr marL="0" marR="0" lvl="0" indent="0" rtl="0">
              <a:spcBef>
                <a:spcPts val="0"/>
              </a:spcBef>
              <a:spcAft>
                <a:spcPts val="0"/>
              </a:spcAft>
              <a:buNone/>
            </a:pPr>
            <a:r>
              <a:rPr lang="en-GB" sz="2500" dirty="0">
                <a:solidFill>
                  <a:srgbClr val="363636"/>
                </a:solidFill>
                <a:sym typeface="Arial"/>
              </a:rPr>
              <a:t>How would you feel if someone you didn’t know offered you money?</a:t>
            </a:r>
            <a:endParaRPr sz="2500" dirty="0"/>
          </a:p>
        </p:txBody>
      </p:sp>
      <p:sp>
        <p:nvSpPr>
          <p:cNvPr id="236" name="Google Shape;236;p5"/>
          <p:cNvSpPr/>
          <p:nvPr/>
        </p:nvSpPr>
        <p:spPr>
          <a:xfrm>
            <a:off x="3985177" y="2706772"/>
            <a:ext cx="6526198" cy="1265789"/>
          </a:xfrm>
          <a:prstGeom prst="rect">
            <a:avLst/>
          </a:prstGeom>
          <a:noFill/>
          <a:ln>
            <a:noFill/>
          </a:ln>
        </p:spPr>
        <p:txBody>
          <a:bodyPr spcFirstLastPara="1" wrap="square" lIns="91425" tIns="45700" rIns="91425" bIns="45700" anchor="t" anchorCtr="0">
            <a:noAutofit/>
          </a:bodyPr>
          <a:lstStyle/>
          <a:p>
            <a:pPr marL="0" marR="0" lvl="0" indent="0" rtl="0">
              <a:spcBef>
                <a:spcPts val="0"/>
              </a:spcBef>
              <a:spcAft>
                <a:spcPts val="0"/>
              </a:spcAft>
              <a:buNone/>
            </a:pPr>
            <a:r>
              <a:rPr lang="en-GB" sz="2500" dirty="0">
                <a:solidFill>
                  <a:srgbClr val="363636"/>
                </a:solidFill>
                <a:sym typeface="Arial"/>
              </a:rPr>
              <a:t>How would you feel if someone you didn’t know offered you money to look after in your bank account? </a:t>
            </a:r>
            <a:r>
              <a:rPr lang="en-GB" sz="2500" dirty="0">
                <a:solidFill>
                  <a:srgbClr val="363636"/>
                </a:solidFill>
              </a:rPr>
              <a:t>And</a:t>
            </a:r>
            <a:r>
              <a:rPr lang="en-GB" sz="2500" dirty="0">
                <a:solidFill>
                  <a:srgbClr val="363636"/>
                </a:solidFill>
                <a:sym typeface="Arial"/>
              </a:rPr>
              <a:t> then asked you to transfer it to someone else?</a:t>
            </a:r>
            <a:endParaRPr sz="2500" dirty="0"/>
          </a:p>
        </p:txBody>
      </p:sp>
      <p:sp>
        <p:nvSpPr>
          <p:cNvPr id="237" name="Google Shape;237;p5"/>
          <p:cNvSpPr/>
          <p:nvPr/>
        </p:nvSpPr>
        <p:spPr>
          <a:xfrm>
            <a:off x="3985177" y="4880692"/>
            <a:ext cx="5253988" cy="723454"/>
          </a:xfrm>
          <a:prstGeom prst="rect">
            <a:avLst/>
          </a:prstGeom>
          <a:noFill/>
          <a:ln>
            <a:noFill/>
          </a:ln>
        </p:spPr>
        <p:txBody>
          <a:bodyPr spcFirstLastPara="1" wrap="square" lIns="91425" tIns="45700" rIns="91425" bIns="45700" anchor="t" anchorCtr="0">
            <a:noAutofit/>
          </a:bodyPr>
          <a:lstStyle/>
          <a:p>
            <a:pPr marL="0" marR="0" lvl="0" indent="0" rtl="0">
              <a:spcBef>
                <a:spcPts val="0"/>
              </a:spcBef>
              <a:spcAft>
                <a:spcPts val="0"/>
              </a:spcAft>
              <a:buNone/>
            </a:pPr>
            <a:r>
              <a:rPr lang="en-GB" sz="2500" dirty="0">
                <a:solidFill>
                  <a:srgbClr val="363636"/>
                </a:solidFill>
                <a:sym typeface="Arial"/>
              </a:rPr>
              <a:t>Would you think that was strange?</a:t>
            </a:r>
            <a:endParaRPr sz="2500" dirty="0"/>
          </a:p>
        </p:txBody>
      </p:sp>
      <p:grpSp>
        <p:nvGrpSpPr>
          <p:cNvPr id="7" name="Group 6">
            <a:extLst>
              <a:ext uri="{FF2B5EF4-FFF2-40B4-BE49-F238E27FC236}">
                <a16:creationId xmlns:a16="http://schemas.microsoft.com/office/drawing/2014/main" id="{C73BA6BA-0189-9BF1-EF36-C6A9BE33F3AA}"/>
              </a:ext>
              <a:ext uri="{C183D7F6-B498-43B3-948B-1728B52AA6E4}">
                <adec:decorative xmlns:adec="http://schemas.microsoft.com/office/drawing/2017/decorative" val="1"/>
              </a:ext>
            </a:extLst>
          </p:cNvPr>
          <p:cNvGrpSpPr/>
          <p:nvPr/>
        </p:nvGrpSpPr>
        <p:grpSpPr>
          <a:xfrm>
            <a:off x="1969477" y="683496"/>
            <a:ext cx="1992378" cy="1749064"/>
            <a:chOff x="1969477" y="683496"/>
            <a:chExt cx="1992378" cy="1749064"/>
          </a:xfrm>
        </p:grpSpPr>
        <p:sp>
          <p:nvSpPr>
            <p:cNvPr id="3" name="Oval 2">
              <a:extLst>
                <a:ext uri="{FF2B5EF4-FFF2-40B4-BE49-F238E27FC236}">
                  <a16:creationId xmlns:a16="http://schemas.microsoft.com/office/drawing/2014/main" id="{09FA8053-525A-6718-5103-C3B5FB2374E9}"/>
                </a:ext>
              </a:extLst>
            </p:cNvPr>
            <p:cNvSpPr/>
            <p:nvPr/>
          </p:nvSpPr>
          <p:spPr>
            <a:xfrm>
              <a:off x="1969477" y="859131"/>
              <a:ext cx="1573429" cy="1573429"/>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8" name="Picture 17" descr="A face with a thought bubble&#10;&#10;Description automatically generated">
              <a:extLst>
                <a:ext uri="{FF2B5EF4-FFF2-40B4-BE49-F238E27FC236}">
                  <a16:creationId xmlns:a16="http://schemas.microsoft.com/office/drawing/2014/main" id="{80D000F4-C757-4BED-C1C7-FF0B556208D0}"/>
                </a:ext>
              </a:extLst>
            </p:cNvPr>
            <p:cNvPicPr>
              <a:picLocks noChangeAspect="1"/>
            </p:cNvPicPr>
            <p:nvPr/>
          </p:nvPicPr>
          <p:blipFill>
            <a:blip r:embed="rId3"/>
            <a:stretch>
              <a:fillRect/>
            </a:stretch>
          </p:blipFill>
          <p:spPr>
            <a:xfrm>
              <a:off x="2359037" y="683496"/>
              <a:ext cx="1602818" cy="1548790"/>
            </a:xfrm>
            <a:prstGeom prst="rect">
              <a:avLst/>
            </a:prstGeom>
          </p:spPr>
        </p:pic>
      </p:grpSp>
      <p:grpSp>
        <p:nvGrpSpPr>
          <p:cNvPr id="2" name="Group 1">
            <a:extLst>
              <a:ext uri="{FF2B5EF4-FFF2-40B4-BE49-F238E27FC236}">
                <a16:creationId xmlns:a16="http://schemas.microsoft.com/office/drawing/2014/main" id="{8655CBF7-1890-EA84-8999-9A43DED6DC34}"/>
              </a:ext>
              <a:ext uri="{C183D7F6-B498-43B3-948B-1728B52AA6E4}">
                <adec:decorative xmlns:adec="http://schemas.microsoft.com/office/drawing/2017/decorative" val="1"/>
              </a:ext>
            </a:extLst>
          </p:cNvPr>
          <p:cNvGrpSpPr/>
          <p:nvPr/>
        </p:nvGrpSpPr>
        <p:grpSpPr>
          <a:xfrm>
            <a:off x="1969477" y="2622617"/>
            <a:ext cx="1573429" cy="1573429"/>
            <a:chOff x="1969477" y="2622617"/>
            <a:chExt cx="1573429" cy="1573429"/>
          </a:xfrm>
        </p:grpSpPr>
        <p:sp>
          <p:nvSpPr>
            <p:cNvPr id="9" name="Oval 8">
              <a:extLst>
                <a:ext uri="{FF2B5EF4-FFF2-40B4-BE49-F238E27FC236}">
                  <a16:creationId xmlns:a16="http://schemas.microsoft.com/office/drawing/2014/main" id="{A36459D1-4FAB-6BEE-1E67-B3A6B2CBDABF}"/>
                </a:ext>
              </a:extLst>
            </p:cNvPr>
            <p:cNvSpPr/>
            <p:nvPr/>
          </p:nvSpPr>
          <p:spPr>
            <a:xfrm>
              <a:off x="1969477" y="2622617"/>
              <a:ext cx="1573429" cy="1573429"/>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0" name="Picture 19" descr="A hand holding a green piece of paper&#10;&#10;Description automatically generated">
              <a:extLst>
                <a:ext uri="{FF2B5EF4-FFF2-40B4-BE49-F238E27FC236}">
                  <a16:creationId xmlns:a16="http://schemas.microsoft.com/office/drawing/2014/main" id="{37E5E45A-82F5-E0DB-2BB5-4DF5CA3F70C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083668" y="2706772"/>
              <a:ext cx="1459238" cy="1444456"/>
            </a:xfrm>
            <a:prstGeom prst="rect">
              <a:avLst/>
            </a:prstGeom>
          </p:spPr>
        </p:pic>
      </p:grpSp>
      <p:grpSp>
        <p:nvGrpSpPr>
          <p:cNvPr id="8" name="Group 7">
            <a:extLst>
              <a:ext uri="{FF2B5EF4-FFF2-40B4-BE49-F238E27FC236}">
                <a16:creationId xmlns:a16="http://schemas.microsoft.com/office/drawing/2014/main" id="{BB5C1E5B-EC9E-8F72-9484-0476902B398A}"/>
              </a:ext>
              <a:ext uri="{C183D7F6-B498-43B3-948B-1728B52AA6E4}">
                <adec:decorative xmlns:adec="http://schemas.microsoft.com/office/drawing/2017/decorative" val="1"/>
              </a:ext>
            </a:extLst>
          </p:cNvPr>
          <p:cNvGrpSpPr/>
          <p:nvPr/>
        </p:nvGrpSpPr>
        <p:grpSpPr>
          <a:xfrm>
            <a:off x="1969477" y="4386103"/>
            <a:ext cx="1573429" cy="1573429"/>
            <a:chOff x="1969477" y="4386103"/>
            <a:chExt cx="1573429" cy="1573429"/>
          </a:xfrm>
        </p:grpSpPr>
        <p:sp>
          <p:nvSpPr>
            <p:cNvPr id="6" name="Oval 5">
              <a:extLst>
                <a:ext uri="{FF2B5EF4-FFF2-40B4-BE49-F238E27FC236}">
                  <a16:creationId xmlns:a16="http://schemas.microsoft.com/office/drawing/2014/main" id="{321F8F31-43C9-682E-B8C1-0B627A93531E}"/>
                </a:ext>
              </a:extLst>
            </p:cNvPr>
            <p:cNvSpPr/>
            <p:nvPr/>
          </p:nvSpPr>
          <p:spPr>
            <a:xfrm>
              <a:off x="1969477" y="4386103"/>
              <a:ext cx="1573429" cy="1573429"/>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8" name="Picture 27" descr="A cartoon of a person scratching his head&#10;&#10;Description automatically generated">
              <a:extLst>
                <a:ext uri="{FF2B5EF4-FFF2-40B4-BE49-F238E27FC236}">
                  <a16:creationId xmlns:a16="http://schemas.microsoft.com/office/drawing/2014/main" id="{1E32E465-39A2-2DED-F6E1-9332E030C51A}"/>
                </a:ext>
              </a:extLst>
            </p:cNvPr>
            <p:cNvPicPr>
              <a:picLocks noChangeAspect="1"/>
            </p:cNvPicPr>
            <p:nvPr/>
          </p:nvPicPr>
          <p:blipFill>
            <a:blip r:embed="rId5"/>
            <a:stretch>
              <a:fillRect/>
            </a:stretch>
          </p:blipFill>
          <p:spPr>
            <a:xfrm>
              <a:off x="2056119" y="4386103"/>
              <a:ext cx="1486787" cy="1373155"/>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 grpId="0"/>
      <p:bldP spid="23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5"/>
          <p:cNvSpPr txBox="1">
            <a:spLocks noGrp="1"/>
          </p:cNvSpPr>
          <p:nvPr>
            <p:ph type="ctrTitle"/>
          </p:nvPr>
        </p:nvSpPr>
        <p:spPr>
          <a:xfrm>
            <a:off x="1524000" y="-200416"/>
            <a:ext cx="9144000" cy="200416"/>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latin typeface="Calibri" panose="020F0502020204030204" pitchFamily="34" charset="0"/>
                <a:ea typeface="Calibri" panose="020F0502020204030204" pitchFamily="34" charset="0"/>
                <a:cs typeface="Calibri" panose="020F0502020204030204" pitchFamily="34" charset="0"/>
              </a:rPr>
              <a:t>Slide 12</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238" name="Google Shape;238;p5"/>
          <p:cNvSpPr/>
          <p:nvPr/>
        </p:nvSpPr>
        <p:spPr>
          <a:xfrm>
            <a:off x="1526115" y="3701155"/>
            <a:ext cx="9134757" cy="2040806"/>
          </a:xfrm>
          <a:prstGeom prst="rect">
            <a:avLst/>
          </a:prstGeom>
          <a:noFill/>
          <a:ln w="57150">
            <a:solidFill>
              <a:srgbClr val="363636"/>
            </a:solidFill>
          </a:ln>
        </p:spPr>
        <p:txBody>
          <a:bodyPr spcFirstLastPara="1" wrap="square" lIns="91425" tIns="45700" rIns="91425" bIns="45700" anchor="ctr" anchorCtr="1">
            <a:noAutofit/>
          </a:bodyPr>
          <a:lstStyle/>
          <a:p>
            <a:pPr marL="0" marR="0" lvl="0" indent="0" rtl="0">
              <a:spcBef>
                <a:spcPts val="0"/>
              </a:spcBef>
              <a:spcAft>
                <a:spcPts val="0"/>
              </a:spcAft>
              <a:buNone/>
            </a:pPr>
            <a:r>
              <a:rPr lang="en-GB" sz="3000" b="1" dirty="0">
                <a:solidFill>
                  <a:srgbClr val="363636"/>
                </a:solidFill>
                <a:sym typeface="Arial"/>
              </a:rPr>
              <a:t>You’d be right to think it’s strange!</a:t>
            </a:r>
            <a:endParaRPr dirty="0">
              <a:solidFill>
                <a:srgbClr val="363636"/>
              </a:solidFill>
            </a:endParaRPr>
          </a:p>
          <a:p>
            <a:pPr marL="0" marR="0" lvl="0" indent="0" rtl="0">
              <a:spcBef>
                <a:spcPts val="1500"/>
              </a:spcBef>
              <a:spcAft>
                <a:spcPts val="0"/>
              </a:spcAft>
              <a:buNone/>
            </a:pPr>
            <a:r>
              <a:rPr lang="en-GB" sz="2000" b="1" dirty="0">
                <a:solidFill>
                  <a:srgbClr val="363636"/>
                </a:solidFill>
                <a:latin typeface="Arial"/>
                <a:ea typeface="Arial"/>
                <a:cs typeface="Arial"/>
                <a:sym typeface="Arial"/>
              </a:rPr>
              <a:t>Someone tricking you into accepting money on their behalf can turn you into a </a:t>
            </a:r>
            <a:r>
              <a:rPr lang="en-GB" sz="3000" b="1" dirty="0">
                <a:solidFill>
                  <a:srgbClr val="363636"/>
                </a:solidFill>
                <a:latin typeface="Arial"/>
                <a:ea typeface="Arial"/>
                <a:cs typeface="Arial"/>
                <a:sym typeface="Arial"/>
              </a:rPr>
              <a:t>Money Mule</a:t>
            </a:r>
            <a:r>
              <a:rPr lang="en-GB" sz="2000" b="1" dirty="0">
                <a:solidFill>
                  <a:srgbClr val="363636"/>
                </a:solidFill>
                <a:sym typeface="Arial"/>
              </a:rPr>
              <a:t>.</a:t>
            </a:r>
            <a:endParaRPr dirty="0">
              <a:solidFill>
                <a:srgbClr val="363636"/>
              </a:solidFill>
            </a:endParaRPr>
          </a:p>
        </p:txBody>
      </p:sp>
      <p:grpSp>
        <p:nvGrpSpPr>
          <p:cNvPr id="18" name="Group 17">
            <a:extLst>
              <a:ext uri="{FF2B5EF4-FFF2-40B4-BE49-F238E27FC236}">
                <a16:creationId xmlns:a16="http://schemas.microsoft.com/office/drawing/2014/main" id="{43ED2CE0-5077-0E13-AB39-D37DC8CCAFF5}"/>
              </a:ext>
              <a:ext uri="{C183D7F6-B498-43B3-948B-1728B52AA6E4}">
                <adec:decorative xmlns:adec="http://schemas.microsoft.com/office/drawing/2017/decorative" val="1"/>
              </a:ext>
            </a:extLst>
          </p:cNvPr>
          <p:cNvGrpSpPr/>
          <p:nvPr/>
        </p:nvGrpSpPr>
        <p:grpSpPr>
          <a:xfrm>
            <a:off x="3409188" y="798569"/>
            <a:ext cx="5373623" cy="2490030"/>
            <a:chOff x="4124953" y="-2230537"/>
            <a:chExt cx="3344910" cy="1549965"/>
          </a:xfrm>
        </p:grpSpPr>
        <p:sp>
          <p:nvSpPr>
            <p:cNvPr id="8" name="Oval 7">
              <a:extLst>
                <a:ext uri="{FF2B5EF4-FFF2-40B4-BE49-F238E27FC236}">
                  <a16:creationId xmlns:a16="http://schemas.microsoft.com/office/drawing/2014/main" id="{D83B21B7-0AD8-D9BE-279E-56B1E840A099}"/>
                </a:ext>
              </a:extLst>
            </p:cNvPr>
            <p:cNvSpPr/>
            <p:nvPr/>
          </p:nvSpPr>
          <p:spPr>
            <a:xfrm>
              <a:off x="4124953" y="-2230537"/>
              <a:ext cx="3344910" cy="154996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9" name="Group 8">
              <a:extLst>
                <a:ext uri="{FF2B5EF4-FFF2-40B4-BE49-F238E27FC236}">
                  <a16:creationId xmlns:a16="http://schemas.microsoft.com/office/drawing/2014/main" id="{3F45DDB8-1264-1865-2248-2F1EC95CD949}"/>
                </a:ext>
              </a:extLst>
            </p:cNvPr>
            <p:cNvGrpSpPr/>
            <p:nvPr/>
          </p:nvGrpSpPr>
          <p:grpSpPr>
            <a:xfrm>
              <a:off x="4454136" y="-1900998"/>
              <a:ext cx="2686544" cy="900183"/>
              <a:chOff x="924459" y="-1244571"/>
              <a:chExt cx="2672929" cy="895621"/>
            </a:xfrm>
          </p:grpSpPr>
          <p:pic>
            <p:nvPicPr>
              <p:cNvPr id="10" name="Picture 9" descr="A stack of money and coins&#10;&#10;Description automatically generated">
                <a:extLst>
                  <a:ext uri="{FF2B5EF4-FFF2-40B4-BE49-F238E27FC236}">
                    <a16:creationId xmlns:a16="http://schemas.microsoft.com/office/drawing/2014/main" id="{664A84F3-EA58-BACD-BBB3-997FF661A9B4}"/>
                  </a:ext>
                </a:extLst>
              </p:cNvPr>
              <p:cNvPicPr>
                <a:picLocks noChangeAspect="1"/>
              </p:cNvPicPr>
              <p:nvPr/>
            </p:nvPicPr>
            <p:blipFill>
              <a:blip r:embed="rId3"/>
              <a:stretch>
                <a:fillRect/>
              </a:stretch>
            </p:blipFill>
            <p:spPr>
              <a:xfrm>
                <a:off x="1989330" y="-1184198"/>
                <a:ext cx="852203" cy="774877"/>
              </a:xfrm>
              <a:prstGeom prst="rect">
                <a:avLst/>
              </a:prstGeom>
            </p:spPr>
          </p:pic>
          <p:pic>
            <p:nvPicPr>
              <p:cNvPr id="11" name="Picture 10" descr="A person carrying a money&#10;&#10;Description automatically generated">
                <a:extLst>
                  <a:ext uri="{FF2B5EF4-FFF2-40B4-BE49-F238E27FC236}">
                    <a16:creationId xmlns:a16="http://schemas.microsoft.com/office/drawing/2014/main" id="{219820BC-A4FA-8EC3-626E-49A0B9E913CD}"/>
                  </a:ext>
                </a:extLst>
              </p:cNvPr>
              <p:cNvPicPr>
                <a:picLocks noChangeAspect="1"/>
              </p:cNvPicPr>
              <p:nvPr/>
            </p:nvPicPr>
            <p:blipFill>
              <a:blip r:embed="rId4"/>
              <a:stretch>
                <a:fillRect/>
              </a:stretch>
            </p:blipFill>
            <p:spPr>
              <a:xfrm>
                <a:off x="3019113" y="-1244571"/>
                <a:ext cx="578275" cy="895621"/>
              </a:xfrm>
              <a:prstGeom prst="rect">
                <a:avLst/>
              </a:prstGeom>
            </p:spPr>
          </p:pic>
          <p:pic>
            <p:nvPicPr>
              <p:cNvPr id="12" name="Picture 11" descr="A stack of money and coins&#10;&#10;Description automatically generated">
                <a:extLst>
                  <a:ext uri="{FF2B5EF4-FFF2-40B4-BE49-F238E27FC236}">
                    <a16:creationId xmlns:a16="http://schemas.microsoft.com/office/drawing/2014/main" id="{841E9F05-F2FC-F567-0A2A-198B6AD4BBB7}"/>
                  </a:ext>
                </a:extLst>
              </p:cNvPr>
              <p:cNvPicPr>
                <a:picLocks noChangeAspect="1"/>
              </p:cNvPicPr>
              <p:nvPr/>
            </p:nvPicPr>
            <p:blipFill>
              <a:blip r:embed="rId3"/>
              <a:stretch>
                <a:fillRect/>
              </a:stretch>
            </p:blipFill>
            <p:spPr>
              <a:xfrm>
                <a:off x="924459" y="-1184198"/>
                <a:ext cx="852203" cy="774877"/>
              </a:xfrm>
              <a:prstGeom prst="rect">
                <a:avLst/>
              </a:prstGeom>
            </p:spPr>
          </p:pic>
          <p:sp>
            <p:nvSpPr>
              <p:cNvPr id="13" name="Right Arrow 12">
                <a:extLst>
                  <a:ext uri="{FF2B5EF4-FFF2-40B4-BE49-F238E27FC236}">
                    <a16:creationId xmlns:a16="http://schemas.microsoft.com/office/drawing/2014/main" id="{C8FD3A2A-7BDE-AFCC-15FF-DAEBF2698013}"/>
                  </a:ext>
                </a:extLst>
              </p:cNvPr>
              <p:cNvSpPr/>
              <p:nvPr/>
            </p:nvSpPr>
            <p:spPr>
              <a:xfrm>
                <a:off x="1776662"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ight Arrow 13">
                <a:extLst>
                  <a:ext uri="{FF2B5EF4-FFF2-40B4-BE49-F238E27FC236}">
                    <a16:creationId xmlns:a16="http://schemas.microsoft.com/office/drawing/2014/main" id="{9458BF84-3AF1-DCF5-6D95-5C4928EC8BB1}"/>
                  </a:ext>
                </a:extLst>
              </p:cNvPr>
              <p:cNvSpPr/>
              <p:nvPr/>
            </p:nvSpPr>
            <p:spPr>
              <a:xfrm>
                <a:off x="2827946"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Tree>
    <p:extLst>
      <p:ext uri="{BB962C8B-B14F-4D97-AF65-F5344CB8AC3E}">
        <p14:creationId xmlns:p14="http://schemas.microsoft.com/office/powerpoint/2010/main" val="33071330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5"/>
          <p:cNvSpPr txBox="1">
            <a:spLocks noGrp="1"/>
          </p:cNvSpPr>
          <p:nvPr>
            <p:ph type="ctrTitle"/>
          </p:nvPr>
        </p:nvSpPr>
        <p:spPr>
          <a:xfrm>
            <a:off x="1524000" y="-200416"/>
            <a:ext cx="9144000" cy="200416"/>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latin typeface="Calibri" panose="020F0502020204030204" pitchFamily="34" charset="0"/>
                <a:ea typeface="Calibri" panose="020F0502020204030204" pitchFamily="34" charset="0"/>
                <a:cs typeface="Calibri" panose="020F0502020204030204" pitchFamily="34" charset="0"/>
              </a:rPr>
              <a:t>Slide 13</a:t>
            </a:r>
            <a:endParaRPr dirty="0">
              <a:latin typeface="Calibri" panose="020F0502020204030204" pitchFamily="34" charset="0"/>
              <a:ea typeface="Calibri" panose="020F0502020204030204" pitchFamily="34" charset="0"/>
              <a:cs typeface="Calibri" panose="020F0502020204030204" pitchFamily="34" charset="0"/>
            </a:endParaRPr>
          </a:p>
        </p:txBody>
      </p:sp>
      <p:pic>
        <p:nvPicPr>
          <p:cNvPr id="5" name="Google Shape;443;p20" descr="Illustration of a video screen with text which reads, Don't be Fooled. This is a link to the Don't Be Fooled video">
            <a:hlinkClick r:id="rId3"/>
            <a:extLst>
              <a:ext uri="{FF2B5EF4-FFF2-40B4-BE49-F238E27FC236}">
                <a16:creationId xmlns:a16="http://schemas.microsoft.com/office/drawing/2014/main" id="{712AB1A7-DD09-524A-C576-DC2DBC48DBF1}"/>
              </a:ext>
            </a:extLst>
          </p:cNvPr>
          <p:cNvPicPr preferRelativeResize="0"/>
          <p:nvPr/>
        </p:nvPicPr>
        <p:blipFill rotWithShape="1">
          <a:blip r:embed="rId4">
            <a:alphaModFix/>
          </a:blip>
          <a:srcRect/>
          <a:stretch/>
        </p:blipFill>
        <p:spPr>
          <a:xfrm>
            <a:off x="2406873" y="978569"/>
            <a:ext cx="7370791" cy="4148828"/>
          </a:xfrm>
          <a:prstGeom prst="rect">
            <a:avLst/>
          </a:prstGeom>
          <a:noFill/>
          <a:ln>
            <a:noFill/>
          </a:ln>
        </p:spPr>
      </p:pic>
      <p:sp>
        <p:nvSpPr>
          <p:cNvPr id="2" name="Google Shape;442;p20">
            <a:extLst>
              <a:ext uri="{FF2B5EF4-FFF2-40B4-BE49-F238E27FC236}">
                <a16:creationId xmlns:a16="http://schemas.microsoft.com/office/drawing/2014/main" id="{1727E7A4-66AB-0AC1-9BD5-063DEFAF8DD2}"/>
              </a:ext>
            </a:extLst>
          </p:cNvPr>
          <p:cNvSpPr txBox="1"/>
          <p:nvPr/>
        </p:nvSpPr>
        <p:spPr>
          <a:xfrm>
            <a:off x="0" y="5694765"/>
            <a:ext cx="12192000" cy="369332"/>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rtl="0">
              <a:spcBef>
                <a:spcPts val="0"/>
              </a:spcBef>
              <a:spcAft>
                <a:spcPts val="0"/>
              </a:spcAft>
              <a:buNone/>
            </a:pPr>
            <a:r>
              <a:rPr lang="en-GB" sz="1800" b="1" u="sng" dirty="0">
                <a:solidFill>
                  <a:srgbClr val="363636"/>
                </a:solidFill>
                <a:latin typeface="Arial"/>
                <a:ea typeface="Arial"/>
                <a:cs typeface="Arial"/>
                <a:sym typeface="Arial"/>
                <a:hlinkClick r:id="rId3"/>
              </a:rPr>
              <a:t>https://www.dontbefooled.org.uk/what-is-a-money-mule/</a:t>
            </a:r>
            <a:r>
              <a:rPr lang="en-GB" sz="1800" b="1" dirty="0">
                <a:solidFill>
                  <a:srgbClr val="363636"/>
                </a:solidFill>
                <a:latin typeface="Arial"/>
                <a:ea typeface="Arial"/>
                <a:cs typeface="Arial"/>
                <a:sym typeface="Arial"/>
                <a:hlinkClick r:id="rId3"/>
              </a:rPr>
              <a:t> </a:t>
            </a:r>
            <a:endParaRPr sz="1800" b="1" dirty="0">
              <a:solidFill>
                <a:srgbClr val="363636"/>
              </a:solidFill>
              <a:latin typeface="Calibri"/>
              <a:ea typeface="Calibri"/>
              <a:cs typeface="Calibri"/>
              <a:sym typeface="Calibri"/>
            </a:endParaRPr>
          </a:p>
        </p:txBody>
      </p:sp>
    </p:spTree>
    <p:extLst>
      <p:ext uri="{BB962C8B-B14F-4D97-AF65-F5344CB8AC3E}">
        <p14:creationId xmlns:p14="http://schemas.microsoft.com/office/powerpoint/2010/main" val="21119658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3" name="Google Shape;227;p4">
            <a:extLst>
              <a:ext uri="{FF2B5EF4-FFF2-40B4-BE49-F238E27FC236}">
                <a16:creationId xmlns:a16="http://schemas.microsoft.com/office/drawing/2014/main" id="{B5A65528-3115-8BDF-E287-894590D3DF93}"/>
              </a:ext>
            </a:extLst>
          </p:cNvPr>
          <p:cNvSpPr txBox="1">
            <a:spLocks noGrp="1"/>
          </p:cNvSpPr>
          <p:nvPr>
            <p:ph type="title" idx="4294967295"/>
          </p:nvPr>
        </p:nvSpPr>
        <p:spPr>
          <a:xfrm>
            <a:off x="1524000" y="-212942"/>
            <a:ext cx="9144000" cy="212942"/>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Calibri"/>
                <a:ea typeface="Calibri"/>
                <a:cs typeface="Calibri"/>
                <a:sym typeface="Calibri"/>
              </a:rPr>
              <a:t>Slide 14</a:t>
            </a:r>
            <a:endParaRPr kumimoji="0" lang="en-GB" sz="6000" b="0" i="0" u="none" strike="noStrike" kern="0" cap="none" spc="0" normalizeH="0" baseline="0" noProof="0" dirty="0">
              <a:ln>
                <a:noFill/>
              </a:ln>
              <a:solidFill>
                <a:schemeClr val="dk1"/>
              </a:solidFill>
              <a:effectLst/>
              <a:uLnTx/>
              <a:uFillTx/>
              <a:latin typeface="Calibri"/>
              <a:ea typeface="Calibri"/>
              <a:cs typeface="Calibri"/>
              <a:sym typeface="Calibri"/>
            </a:endParaRPr>
          </a:p>
        </p:txBody>
      </p:sp>
      <p:pic>
        <p:nvPicPr>
          <p:cNvPr id="4" name="Sirling red">
            <a:extLst>
              <a:ext uri="{FF2B5EF4-FFF2-40B4-BE49-F238E27FC236}">
                <a16:creationId xmlns:a16="http://schemas.microsoft.com/office/drawing/2014/main" id="{90D3E100-BB11-ACC1-DBA7-14077737B31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046259" y="1488917"/>
            <a:ext cx="4705200" cy="4705200"/>
          </a:xfrm>
          <a:prstGeom prst="rect">
            <a:avLst/>
          </a:prstGeom>
        </p:spPr>
      </p:pic>
      <p:sp>
        <p:nvSpPr>
          <p:cNvPr id="244" name="Google Shape;244;p6"/>
          <p:cNvSpPr txBox="1">
            <a:spLocks/>
          </p:cNvSpPr>
          <p:nvPr/>
        </p:nvSpPr>
        <p:spPr>
          <a:xfrm>
            <a:off x="0" y="741556"/>
            <a:ext cx="12192000"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363636"/>
              </a:buClr>
              <a:buSzPts val="3000"/>
              <a:buFont typeface="Arial"/>
              <a:buNone/>
              <a:tabLst/>
              <a:defRPr/>
            </a:pPr>
            <a:r>
              <a:rPr kumimoji="0" lang="en-GB" sz="3000" b="1" i="0" u="none" strike="noStrike" kern="0" cap="none" spc="0" normalizeH="0" baseline="0" noProof="0" dirty="0">
                <a:ln>
                  <a:noFill/>
                </a:ln>
                <a:solidFill>
                  <a:srgbClr val="363636"/>
                </a:solidFill>
                <a:effectLst/>
                <a:uLnTx/>
                <a:uFillTx/>
                <a:latin typeface="Arial"/>
                <a:ea typeface="Arial"/>
                <a:cs typeface="Arial"/>
                <a:sym typeface="Arial"/>
              </a:rPr>
              <a:t>This is the story of Stirling</a:t>
            </a:r>
          </a:p>
        </p:txBody>
      </p:sp>
      <p:sp>
        <p:nvSpPr>
          <p:cNvPr id="245" name="Google Shape;245;p6">
            <a:extLst>
              <a:ext uri="{C183D7F6-B498-43B3-948B-1728B52AA6E4}">
                <adec:decorative xmlns:adec="http://schemas.microsoft.com/office/drawing/2017/decorative" val="0"/>
              </a:ext>
            </a:extLst>
          </p:cNvPr>
          <p:cNvSpPr txBox="1"/>
          <p:nvPr/>
        </p:nvSpPr>
        <p:spPr>
          <a:xfrm>
            <a:off x="1499047" y="4008290"/>
            <a:ext cx="4405993" cy="18876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500" dirty="0">
                <a:solidFill>
                  <a:srgbClr val="363636"/>
                </a:solidFill>
                <a:latin typeface="Arial"/>
                <a:ea typeface="Arial"/>
                <a:cs typeface="Arial"/>
                <a:sym typeface="Arial"/>
              </a:rPr>
              <a:t>Stirling is 14 years old.</a:t>
            </a:r>
            <a:endParaRPr sz="2500" dirty="0"/>
          </a:p>
          <a:p>
            <a:pPr marL="0" marR="0" lvl="0" indent="0" algn="l" rtl="0">
              <a:spcBef>
                <a:spcPts val="2000"/>
              </a:spcBef>
              <a:spcAft>
                <a:spcPts val="0"/>
              </a:spcAft>
              <a:buNone/>
            </a:pPr>
            <a:r>
              <a:rPr lang="en-GB" sz="2500" dirty="0">
                <a:solidFill>
                  <a:srgbClr val="363636"/>
                </a:solidFill>
                <a:latin typeface="Arial"/>
                <a:ea typeface="Arial"/>
                <a:cs typeface="Arial"/>
                <a:sym typeface="Arial"/>
              </a:rPr>
              <a:t>He has had online access to his bank account for two years. He’s very proud of this. </a:t>
            </a:r>
            <a:endParaRPr sz="2500" dirty="0">
              <a:solidFill>
                <a:srgbClr val="363636"/>
              </a:solidFill>
              <a:latin typeface="Calibri"/>
              <a:ea typeface="Calibri"/>
              <a:cs typeface="Calibri"/>
              <a:sym typeface="Calibri"/>
            </a:endParaRPr>
          </a:p>
        </p:txBody>
      </p:sp>
      <p:pic>
        <p:nvPicPr>
          <p:cNvPr id="8" name="Picture 7">
            <a:extLst>
              <a:ext uri="{FF2B5EF4-FFF2-40B4-BE49-F238E27FC236}">
                <a16:creationId xmlns:a16="http://schemas.microsoft.com/office/drawing/2014/main" id="{43F17E54-895E-6855-6252-1A4D6565ADCD}"/>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2030723" y="1583969"/>
            <a:ext cx="2259923" cy="2257534"/>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pic>
        <p:nvPicPr>
          <p:cNvPr id="11" name="Picture 10">
            <a:extLst>
              <a:ext uri="{FF2B5EF4-FFF2-40B4-BE49-F238E27FC236}">
                <a16:creationId xmlns:a16="http://schemas.microsoft.com/office/drawing/2014/main" id="{B19D5252-D472-490A-57DB-9E649E75649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2233230" y="707182"/>
            <a:ext cx="2819025" cy="5443635"/>
          </a:xfrm>
          <a:prstGeom prst="rect">
            <a:avLst/>
          </a:prstGeom>
        </p:spPr>
      </p:pic>
      <p:pic>
        <p:nvPicPr>
          <p:cNvPr id="12" name="Picture 11">
            <a:extLst>
              <a:ext uri="{FF2B5EF4-FFF2-40B4-BE49-F238E27FC236}">
                <a16:creationId xmlns:a16="http://schemas.microsoft.com/office/drawing/2014/main" id="{B686FC79-560D-55F4-5F23-09CB3D552F45}"/>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2568712" y="2469620"/>
            <a:ext cx="2148060" cy="2459740"/>
          </a:xfrm>
          <a:prstGeom prst="rect">
            <a:avLst/>
          </a:prstGeom>
        </p:spPr>
      </p:pic>
      <p:sp>
        <p:nvSpPr>
          <p:cNvPr id="2" name="Google Shape;227;p4">
            <a:extLst>
              <a:ext uri="{FF2B5EF4-FFF2-40B4-BE49-F238E27FC236}">
                <a16:creationId xmlns:a16="http://schemas.microsoft.com/office/drawing/2014/main" id="{6AA53045-33C8-B296-4288-CD25B0982A6D}"/>
              </a:ext>
            </a:extLst>
          </p:cNvPr>
          <p:cNvSpPr txBox="1">
            <a:spLocks noGrp="1"/>
          </p:cNvSpPr>
          <p:nvPr>
            <p:ph type="title" idx="4294967295"/>
          </p:nvPr>
        </p:nvSpPr>
        <p:spPr>
          <a:xfrm>
            <a:off x="1524000" y="-212942"/>
            <a:ext cx="9144000" cy="212942"/>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Calibri"/>
                <a:ea typeface="Calibri"/>
                <a:cs typeface="Calibri"/>
                <a:sym typeface="Calibri"/>
              </a:rPr>
              <a:t>Slide 15</a:t>
            </a:r>
            <a:endParaRPr kumimoji="0" lang="en-GB" sz="6000" b="0" i="0" u="none" strike="noStrike" kern="0" cap="none" spc="0" normalizeH="0" baseline="0" noProof="0" dirty="0">
              <a:ln>
                <a:noFill/>
              </a:ln>
              <a:solidFill>
                <a:schemeClr val="dk1"/>
              </a:solidFill>
              <a:effectLst/>
              <a:uLnTx/>
              <a:uFillTx/>
              <a:latin typeface="Calibri"/>
              <a:ea typeface="Calibri"/>
              <a:cs typeface="Calibri"/>
              <a:sym typeface="Calibri"/>
            </a:endParaRPr>
          </a:p>
        </p:txBody>
      </p:sp>
      <p:sp>
        <p:nvSpPr>
          <p:cNvPr id="13" name="Google Shape;254;p7">
            <a:extLst>
              <a:ext uri="{FF2B5EF4-FFF2-40B4-BE49-F238E27FC236}">
                <a16:creationId xmlns:a16="http://schemas.microsoft.com/office/drawing/2014/main" id="{F6C23606-DE1D-AEC1-0D24-404951411E07}"/>
              </a:ext>
            </a:extLst>
          </p:cNvPr>
          <p:cNvSpPr txBox="1"/>
          <p:nvPr/>
        </p:nvSpPr>
        <p:spPr>
          <a:xfrm>
            <a:off x="6096000" y="2543365"/>
            <a:ext cx="4638357" cy="2044742"/>
          </a:xfrm>
          <a:prstGeom prst="rect">
            <a:avLst/>
          </a:prstGeom>
          <a:noFill/>
          <a:ln>
            <a:noFill/>
          </a:ln>
        </p:spPr>
        <p:txBody>
          <a:bodyPr spcFirstLastPara="1" wrap="square" lIns="0" tIns="0" rIns="0" bIns="0" anchor="t" anchorCtr="0">
            <a:noAutofit/>
          </a:bodyPr>
          <a:lstStyle/>
          <a:p>
            <a:pPr lvl="0">
              <a:spcAft>
                <a:spcPts val="3000"/>
              </a:spcAft>
            </a:pPr>
            <a:r>
              <a:rPr lang="en-GB" sz="2500" dirty="0">
                <a:solidFill>
                  <a:srgbClr val="363636"/>
                </a:solidFill>
              </a:rPr>
              <a:t>A message from a stranger pops up on his social media account</a:t>
            </a:r>
            <a:r>
              <a:rPr lang="en-GB" sz="2500" dirty="0"/>
              <a:t>. </a:t>
            </a:r>
          </a:p>
          <a:p>
            <a:pPr lvl="0">
              <a:spcAft>
                <a:spcPts val="3000"/>
              </a:spcAft>
            </a:pPr>
            <a:r>
              <a:rPr lang="en-GB" sz="2500" dirty="0">
                <a:solidFill>
                  <a:srgbClr val="363636"/>
                </a:solidFill>
              </a:rPr>
              <a:t>Stirling decides to reply and find out more.</a:t>
            </a:r>
            <a:endParaRPr sz="25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4" name="Google Shape;227;p4">
            <a:extLst>
              <a:ext uri="{FF2B5EF4-FFF2-40B4-BE49-F238E27FC236}">
                <a16:creationId xmlns:a16="http://schemas.microsoft.com/office/drawing/2014/main" id="{9A476B41-FC1F-C2F8-BA60-21657C4C32CD}"/>
              </a:ext>
              <a:ext uri="{C183D7F6-B498-43B3-948B-1728B52AA6E4}">
                <adec:decorative xmlns:adec="http://schemas.microsoft.com/office/drawing/2017/decorative" val="1"/>
              </a:ext>
            </a:extLst>
          </p:cNvPr>
          <p:cNvSpPr txBox="1">
            <a:spLocks noGrp="1"/>
          </p:cNvSpPr>
          <p:nvPr>
            <p:ph type="title" idx="4294967295"/>
          </p:nvPr>
        </p:nvSpPr>
        <p:spPr>
          <a:xfrm>
            <a:off x="1524000" y="-212942"/>
            <a:ext cx="9144000" cy="212942"/>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Calibri"/>
                <a:ea typeface="Calibri"/>
                <a:cs typeface="Calibri"/>
                <a:sym typeface="Calibri"/>
              </a:rPr>
              <a:t>Slide 16</a:t>
            </a:r>
            <a:endParaRPr kumimoji="0" lang="en-GB" sz="6000" b="0" i="0" u="none" strike="noStrike" kern="0" cap="none" spc="0" normalizeH="0" baseline="0" noProof="0" dirty="0">
              <a:ln>
                <a:noFill/>
              </a:ln>
              <a:solidFill>
                <a:schemeClr val="dk1"/>
              </a:solidFill>
              <a:effectLst/>
              <a:uLnTx/>
              <a:uFillTx/>
              <a:latin typeface="Calibri"/>
              <a:ea typeface="Calibri"/>
              <a:cs typeface="Calibri"/>
              <a:sym typeface="Calibri"/>
            </a:endParaRPr>
          </a:p>
        </p:txBody>
      </p:sp>
      <p:sp>
        <p:nvSpPr>
          <p:cNvPr id="254" name="Google Shape;254;p7">
            <a:extLst>
              <a:ext uri="{C183D7F6-B498-43B3-948B-1728B52AA6E4}">
                <adec:decorative xmlns:adec="http://schemas.microsoft.com/office/drawing/2017/decorative" val="0"/>
              </a:ext>
            </a:extLst>
          </p:cNvPr>
          <p:cNvSpPr txBox="1"/>
          <p:nvPr/>
        </p:nvSpPr>
        <p:spPr>
          <a:xfrm>
            <a:off x="4688118" y="1311211"/>
            <a:ext cx="4330652" cy="1354283"/>
          </a:xfrm>
          <a:prstGeom prst="rect">
            <a:avLst/>
          </a:prstGeom>
          <a:noFill/>
          <a:ln>
            <a:noFill/>
          </a:ln>
        </p:spPr>
        <p:txBody>
          <a:bodyPr spcFirstLastPara="1" wrap="square" lIns="0" tIns="0" rIns="0" bIns="0" anchor="t" anchorCtr="0">
            <a:noAutofit/>
          </a:bodyPr>
          <a:lstStyle/>
          <a:p>
            <a:pPr marL="0" marR="0" lvl="0" indent="0" rtl="0">
              <a:spcAft>
                <a:spcPts val="3000"/>
              </a:spcAft>
              <a:buNone/>
            </a:pPr>
            <a:r>
              <a:rPr lang="en-GB" sz="2500" dirty="0">
                <a:solidFill>
                  <a:srgbClr val="363636"/>
                </a:solidFill>
                <a:sym typeface="Arial"/>
              </a:rPr>
              <a:t>Look! All he’s got to do to make money is accept £1,000 into his bank account.</a:t>
            </a:r>
            <a:endParaRPr sz="2500" dirty="0"/>
          </a:p>
        </p:txBody>
      </p:sp>
      <p:pic>
        <p:nvPicPr>
          <p:cNvPr id="2" name="Picture 1">
            <a:extLst>
              <a:ext uri="{FF2B5EF4-FFF2-40B4-BE49-F238E27FC236}">
                <a16:creationId xmlns:a16="http://schemas.microsoft.com/office/drawing/2014/main" id="{21F096F0-D716-3C48-3884-D95BDE5FDFB8}"/>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166430" y="707182"/>
            <a:ext cx="2819025" cy="5443635"/>
          </a:xfrm>
          <a:prstGeom prst="rect">
            <a:avLst/>
          </a:prstGeom>
        </p:spPr>
      </p:pic>
      <p:pic>
        <p:nvPicPr>
          <p:cNvPr id="3" name="Picture 2">
            <a:extLst>
              <a:ext uri="{FF2B5EF4-FFF2-40B4-BE49-F238E27FC236}">
                <a16:creationId xmlns:a16="http://schemas.microsoft.com/office/drawing/2014/main" id="{216D4676-745C-40A4-642D-9838439874F2}"/>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501912" y="2469620"/>
            <a:ext cx="2148060" cy="2459740"/>
          </a:xfrm>
          <a:prstGeom prst="rect">
            <a:avLst/>
          </a:prstGeom>
        </p:spPr>
      </p:pic>
      <p:pic>
        <p:nvPicPr>
          <p:cNvPr id="10" name="Picture 9">
            <a:extLst>
              <a:ext uri="{FF2B5EF4-FFF2-40B4-BE49-F238E27FC236}">
                <a16:creationId xmlns:a16="http://schemas.microsoft.com/office/drawing/2014/main" id="{E10021EC-6682-7214-2925-F2ACD096220D}"/>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9156833" y="778701"/>
            <a:ext cx="1982640" cy="1802741"/>
          </a:xfrm>
          <a:prstGeom prst="rect">
            <a:avLst/>
          </a:prstGeom>
        </p:spPr>
      </p:pic>
      <p:pic>
        <p:nvPicPr>
          <p:cNvPr id="12" name="Picture 11">
            <a:extLst>
              <a:ext uri="{FF2B5EF4-FFF2-40B4-BE49-F238E27FC236}">
                <a16:creationId xmlns:a16="http://schemas.microsoft.com/office/drawing/2014/main" id="{90F49662-2194-1458-2357-9B922F59A0FA}"/>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9205694" y="2929776"/>
            <a:ext cx="1982641" cy="1354283"/>
          </a:xfrm>
          <a:prstGeom prst="rect">
            <a:avLst/>
          </a:prstGeom>
        </p:spPr>
      </p:pic>
      <p:pic>
        <p:nvPicPr>
          <p:cNvPr id="14" name="Picture 13">
            <a:extLst>
              <a:ext uri="{FF2B5EF4-FFF2-40B4-BE49-F238E27FC236}">
                <a16:creationId xmlns:a16="http://schemas.microsoft.com/office/drawing/2014/main" id="{9CB078C6-02FE-962A-3D1E-FF78C87B34E8}"/>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9205694" y="4772888"/>
            <a:ext cx="1884919" cy="1135543"/>
          </a:xfrm>
          <a:prstGeom prst="rect">
            <a:avLst/>
          </a:prstGeom>
        </p:spPr>
      </p:pic>
      <p:sp>
        <p:nvSpPr>
          <p:cNvPr id="16" name="Google Shape;254;p7">
            <a:extLst>
              <a:ext uri="{FF2B5EF4-FFF2-40B4-BE49-F238E27FC236}">
                <a16:creationId xmlns:a16="http://schemas.microsoft.com/office/drawing/2014/main" id="{FE913CC2-9BE1-BC6A-5959-B616CBA89A4D}"/>
              </a:ext>
            </a:extLst>
          </p:cNvPr>
          <p:cNvSpPr txBox="1"/>
          <p:nvPr/>
        </p:nvSpPr>
        <p:spPr>
          <a:xfrm>
            <a:off x="4688118" y="3089787"/>
            <a:ext cx="4139359" cy="1270231"/>
          </a:xfrm>
          <a:prstGeom prst="rect">
            <a:avLst/>
          </a:prstGeom>
          <a:noFill/>
          <a:ln>
            <a:noFill/>
          </a:ln>
        </p:spPr>
        <p:txBody>
          <a:bodyPr spcFirstLastPara="1" wrap="square" lIns="0" tIns="0" rIns="0" bIns="0" anchor="t" anchorCtr="0">
            <a:noAutofit/>
          </a:bodyPr>
          <a:lstStyle/>
          <a:p>
            <a:pPr marL="0" marR="0" lvl="0" indent="0" algn="l" rtl="0">
              <a:spcAft>
                <a:spcPts val="3000"/>
              </a:spcAft>
              <a:buNone/>
            </a:pPr>
            <a:r>
              <a:rPr lang="en-GB" sz="2500" dirty="0">
                <a:solidFill>
                  <a:srgbClr val="363636"/>
                </a:solidFill>
                <a:sym typeface="Arial"/>
              </a:rPr>
              <a:t>Then he just has to take out £900 in cash, and hand it to a person outside the bank.</a:t>
            </a:r>
            <a:endParaRPr sz="2500" dirty="0"/>
          </a:p>
        </p:txBody>
      </p:sp>
      <p:sp>
        <p:nvSpPr>
          <p:cNvPr id="18" name="Google Shape;254;p7">
            <a:extLst>
              <a:ext uri="{FF2B5EF4-FFF2-40B4-BE49-F238E27FC236}">
                <a16:creationId xmlns:a16="http://schemas.microsoft.com/office/drawing/2014/main" id="{4C4AF8E0-829F-46CD-781F-E62D336571CA}"/>
              </a:ext>
            </a:extLst>
          </p:cNvPr>
          <p:cNvSpPr txBox="1"/>
          <p:nvPr/>
        </p:nvSpPr>
        <p:spPr>
          <a:xfrm>
            <a:off x="4688118" y="4903529"/>
            <a:ext cx="4330652" cy="874260"/>
          </a:xfrm>
          <a:prstGeom prst="rect">
            <a:avLst/>
          </a:prstGeom>
          <a:noFill/>
          <a:ln>
            <a:noFill/>
          </a:ln>
        </p:spPr>
        <p:txBody>
          <a:bodyPr spcFirstLastPara="1" wrap="square" lIns="0" tIns="0" rIns="0" bIns="0" anchor="t" anchorCtr="0">
            <a:noAutofit/>
          </a:bodyPr>
          <a:lstStyle/>
          <a:p>
            <a:pPr marL="0" marR="0" lvl="0" indent="0" algn="l" rtl="0">
              <a:spcAft>
                <a:spcPts val="3000"/>
              </a:spcAft>
              <a:buNone/>
            </a:pPr>
            <a:r>
              <a:rPr lang="en-GB" sz="2500" dirty="0">
                <a:solidFill>
                  <a:srgbClr val="363636"/>
                </a:solidFill>
                <a:sym typeface="Arial"/>
              </a:rPr>
              <a:t>And he’ll get to keep £100 – one hundred pounds!</a:t>
            </a:r>
            <a:endParaRPr sz="2500" dirty="0"/>
          </a:p>
        </p:txBody>
      </p:sp>
    </p:spTree>
    <p:extLst>
      <p:ext uri="{BB962C8B-B14F-4D97-AF65-F5344CB8AC3E}">
        <p14:creationId xmlns:p14="http://schemas.microsoft.com/office/powerpoint/2010/main" val="978177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4" grpId="0"/>
      <p:bldP spid="16" grpId="0"/>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8"/>
          <p:cNvSpPr txBox="1"/>
          <p:nvPr/>
        </p:nvSpPr>
        <p:spPr>
          <a:xfrm>
            <a:off x="1524000" y="2360842"/>
            <a:ext cx="5140807" cy="2015896"/>
          </a:xfrm>
          <a:prstGeom prst="rect">
            <a:avLst/>
          </a:prstGeom>
          <a:noFill/>
          <a:ln>
            <a:noFill/>
          </a:ln>
        </p:spPr>
        <p:txBody>
          <a:bodyPr spcFirstLastPara="1" wrap="square" lIns="91425" tIns="45700" rIns="91425" bIns="45700" anchor="t" anchorCtr="0">
            <a:spAutoFit/>
          </a:bodyPr>
          <a:lstStyle/>
          <a:p>
            <a:pPr marL="0" marR="0" lvl="0" indent="0" algn="l" rtl="0">
              <a:spcAft>
                <a:spcPts val="3000"/>
              </a:spcAft>
              <a:buNone/>
            </a:pPr>
            <a:r>
              <a:rPr lang="en-GB" sz="2500" dirty="0">
                <a:solidFill>
                  <a:srgbClr val="363636"/>
                </a:solidFill>
                <a:latin typeface="Arial"/>
                <a:ea typeface="Arial"/>
                <a:cs typeface="Arial"/>
                <a:sym typeface="Arial"/>
              </a:rPr>
              <a:t>What could Stirling do with that much money?</a:t>
            </a:r>
            <a:endParaRPr lang="en-GB" sz="2500" dirty="0"/>
          </a:p>
          <a:p>
            <a:pPr marL="0" marR="0" lvl="0" indent="0" algn="l" rtl="0">
              <a:spcAft>
                <a:spcPts val="3000"/>
              </a:spcAft>
              <a:buNone/>
            </a:pPr>
            <a:r>
              <a:rPr lang="en-GB" sz="2500" dirty="0">
                <a:solidFill>
                  <a:srgbClr val="363636"/>
                </a:solidFill>
                <a:latin typeface="Arial"/>
                <a:ea typeface="Arial"/>
                <a:cs typeface="Arial"/>
                <a:sym typeface="Arial"/>
              </a:rPr>
              <a:t>Why might it be tempting for him?</a:t>
            </a:r>
            <a:endParaRPr sz="2500" dirty="0"/>
          </a:p>
        </p:txBody>
      </p:sp>
      <p:sp>
        <p:nvSpPr>
          <p:cNvPr id="265" name="Google Shape;265;p8"/>
          <p:cNvSpPr txBox="1">
            <a:spLocks noGrp="1"/>
          </p:cNvSpPr>
          <p:nvPr>
            <p:ph type="ctrTitle"/>
          </p:nvPr>
        </p:nvSpPr>
        <p:spPr>
          <a:xfrm>
            <a:off x="1524000" y="-288100"/>
            <a:ext cx="9144000" cy="288099"/>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latin typeface="Calibri" panose="020F0502020204030204" pitchFamily="34" charset="0"/>
                <a:ea typeface="Calibri" panose="020F0502020204030204" pitchFamily="34" charset="0"/>
                <a:cs typeface="Calibri" panose="020F0502020204030204" pitchFamily="34" charset="0"/>
              </a:rPr>
              <a:t>Slide 17</a:t>
            </a:r>
            <a:endParaRPr dirty="0">
              <a:latin typeface="Calibri" panose="020F0502020204030204" pitchFamily="34" charset="0"/>
              <a:ea typeface="Calibri" panose="020F0502020204030204" pitchFamily="34" charset="0"/>
              <a:cs typeface="Calibri" panose="020F0502020204030204" pitchFamily="34" charset="0"/>
            </a:endParaRPr>
          </a:p>
        </p:txBody>
      </p:sp>
      <p:pic>
        <p:nvPicPr>
          <p:cNvPr id="4" name="Picture 3">
            <a:extLst>
              <a:ext uri="{FF2B5EF4-FFF2-40B4-BE49-F238E27FC236}">
                <a16:creationId xmlns:a16="http://schemas.microsoft.com/office/drawing/2014/main" id="{A6D37E55-786C-C255-9D67-3D7BC8A4E519}"/>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541476" y="997798"/>
            <a:ext cx="4741985" cy="47419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5" name="Google Shape;265;p8"/>
          <p:cNvSpPr txBox="1">
            <a:spLocks noGrp="1"/>
          </p:cNvSpPr>
          <p:nvPr>
            <p:ph type="ctrTitle"/>
          </p:nvPr>
        </p:nvSpPr>
        <p:spPr>
          <a:xfrm>
            <a:off x="1524000" y="-288100"/>
            <a:ext cx="9144000" cy="288099"/>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latin typeface="Calibri" panose="020F0502020204030204" pitchFamily="34" charset="0"/>
                <a:ea typeface="Calibri" panose="020F0502020204030204" pitchFamily="34" charset="0"/>
                <a:cs typeface="Calibri" panose="020F0502020204030204" pitchFamily="34" charset="0"/>
              </a:rPr>
              <a:t>Slide 18</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263" name="Google Shape;263;p8"/>
          <p:cNvSpPr txBox="1"/>
          <p:nvPr/>
        </p:nvSpPr>
        <p:spPr>
          <a:xfrm>
            <a:off x="1406642" y="1997919"/>
            <a:ext cx="4358685" cy="3170058"/>
          </a:xfrm>
          <a:prstGeom prst="rect">
            <a:avLst/>
          </a:prstGeom>
          <a:noFill/>
          <a:ln>
            <a:noFill/>
          </a:ln>
        </p:spPr>
        <p:txBody>
          <a:bodyPr spcFirstLastPara="1" wrap="square" lIns="91425" tIns="45700" rIns="91425" bIns="45700" anchor="t" anchorCtr="0">
            <a:spAutoFit/>
          </a:bodyPr>
          <a:lstStyle/>
          <a:p>
            <a:pPr marL="0" marR="0" lvl="0" indent="0" algn="l" rtl="0">
              <a:spcAft>
                <a:spcPts val="3000"/>
              </a:spcAft>
              <a:buNone/>
            </a:pPr>
            <a:r>
              <a:rPr lang="en-GB" sz="2500" dirty="0">
                <a:solidFill>
                  <a:srgbClr val="363636"/>
                </a:solidFill>
                <a:latin typeface="Arial"/>
                <a:ea typeface="Arial"/>
                <a:cs typeface="Arial"/>
                <a:sym typeface="Arial"/>
              </a:rPr>
              <a:t>He could buy his nana a nice present. She’s always very kind to him. Right now, she’s upset because she lost £2,000 in a nasty scam last week, so he could cheer her up.  </a:t>
            </a:r>
            <a:endParaRPr sz="2500" dirty="0"/>
          </a:p>
        </p:txBody>
      </p:sp>
      <p:pic>
        <p:nvPicPr>
          <p:cNvPr id="5" name="Picture 4">
            <a:extLst>
              <a:ext uri="{FF2B5EF4-FFF2-40B4-BE49-F238E27FC236}">
                <a16:creationId xmlns:a16="http://schemas.microsoft.com/office/drawing/2014/main" id="{8A7D8249-3147-354B-FD70-D3D03699A00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668317" y="1616980"/>
            <a:ext cx="3753498" cy="3550997"/>
          </a:xfrm>
          <a:prstGeom prst="rect">
            <a:avLst/>
          </a:prstGeom>
        </p:spPr>
      </p:pic>
    </p:spTree>
    <p:extLst>
      <p:ext uri="{BB962C8B-B14F-4D97-AF65-F5344CB8AC3E}">
        <p14:creationId xmlns:p14="http://schemas.microsoft.com/office/powerpoint/2010/main" val="22340718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 name="Google Shape;227;p4">
            <a:extLst>
              <a:ext uri="{FF2B5EF4-FFF2-40B4-BE49-F238E27FC236}">
                <a16:creationId xmlns:a16="http://schemas.microsoft.com/office/drawing/2014/main" id="{7D9B3E42-E37C-EFFF-5402-B12FD52856DD}"/>
              </a:ext>
              <a:ext uri="{C183D7F6-B498-43B3-948B-1728B52AA6E4}">
                <adec:decorative xmlns:adec="http://schemas.microsoft.com/office/drawing/2017/decorative" val="0"/>
              </a:ext>
            </a:extLst>
          </p:cNvPr>
          <p:cNvSpPr txBox="1">
            <a:spLocks noGrp="1"/>
          </p:cNvSpPr>
          <p:nvPr>
            <p:ph type="title" idx="4294967295"/>
          </p:nvPr>
        </p:nvSpPr>
        <p:spPr>
          <a:xfrm>
            <a:off x="1524000" y="-212942"/>
            <a:ext cx="9144000" cy="212942"/>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Calibri"/>
                <a:ea typeface="Calibri"/>
                <a:cs typeface="Calibri"/>
                <a:sym typeface="Calibri"/>
              </a:rPr>
              <a:t>Slide 19</a:t>
            </a:r>
            <a:endParaRPr kumimoji="0" lang="en-GB" sz="6000" b="0" i="0" u="none" strike="noStrike" kern="0" cap="none" spc="0" normalizeH="0" baseline="0" noProof="0" dirty="0">
              <a:ln>
                <a:noFill/>
              </a:ln>
              <a:solidFill>
                <a:schemeClr val="dk1"/>
              </a:solidFill>
              <a:effectLst/>
              <a:uLnTx/>
              <a:uFillTx/>
              <a:latin typeface="Calibri"/>
              <a:ea typeface="Calibri"/>
              <a:cs typeface="Calibri"/>
              <a:sym typeface="Calibri"/>
            </a:endParaRPr>
          </a:p>
        </p:txBody>
      </p:sp>
      <p:sp>
        <p:nvSpPr>
          <p:cNvPr id="272" name="Google Shape;272;p10"/>
          <p:cNvSpPr txBox="1">
            <a:spLocks/>
          </p:cNvSpPr>
          <p:nvPr/>
        </p:nvSpPr>
        <p:spPr>
          <a:xfrm>
            <a:off x="0" y="998859"/>
            <a:ext cx="12191999"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363636"/>
              </a:buClr>
              <a:buSzPts val="3000"/>
              <a:buFont typeface="Arial"/>
              <a:buNone/>
              <a:tabLst/>
              <a:defRPr/>
            </a:pPr>
            <a:r>
              <a:rPr kumimoji="0" lang="en-GB" sz="3000" b="1" i="0" u="none" strike="noStrike" kern="0" cap="none" spc="0" normalizeH="0" baseline="0" noProof="0" dirty="0">
                <a:ln>
                  <a:noFill/>
                </a:ln>
                <a:solidFill>
                  <a:srgbClr val="363636"/>
                </a:solidFill>
                <a:effectLst/>
                <a:uLnTx/>
                <a:uFillTx/>
                <a:latin typeface="Arial"/>
                <a:ea typeface="Arial"/>
                <a:cs typeface="Arial"/>
                <a:sym typeface="Arial"/>
              </a:rPr>
              <a:t>What do you think Stirling should do?</a:t>
            </a:r>
            <a:endParaRPr kumimoji="0" lang="en-GB" sz="3000" b="0" i="0" u="none" strike="noStrike" kern="0" cap="none" spc="0" normalizeH="0" baseline="0" noProof="0" dirty="0">
              <a:ln>
                <a:noFill/>
              </a:ln>
              <a:solidFill>
                <a:srgbClr val="363636"/>
              </a:solidFill>
              <a:effectLst/>
              <a:uLnTx/>
              <a:uFillTx/>
              <a:latin typeface="Calibri"/>
              <a:ea typeface="Calibri"/>
              <a:cs typeface="Calibri"/>
              <a:sym typeface="Calibri"/>
            </a:endParaRPr>
          </a:p>
        </p:txBody>
      </p:sp>
      <p:sp>
        <p:nvSpPr>
          <p:cNvPr id="274" name="Google Shape;274;p10"/>
          <p:cNvSpPr txBox="1"/>
          <p:nvPr/>
        </p:nvSpPr>
        <p:spPr>
          <a:xfrm>
            <a:off x="1244020" y="1655755"/>
            <a:ext cx="7634803" cy="43084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200" dirty="0">
                <a:solidFill>
                  <a:srgbClr val="363636"/>
                </a:solidFill>
                <a:latin typeface="+mn-lt"/>
                <a:ea typeface="Arial"/>
                <a:cs typeface="Arial"/>
                <a:sym typeface="Arial"/>
              </a:rPr>
              <a:t>Do you think the following are </a:t>
            </a:r>
            <a:r>
              <a:rPr lang="en-GB" sz="2200" b="1" dirty="0">
                <a:solidFill>
                  <a:srgbClr val="363636"/>
                </a:solidFill>
                <a:latin typeface="+mn-lt"/>
                <a:ea typeface="Arial"/>
                <a:cs typeface="Arial"/>
                <a:sym typeface="Arial"/>
              </a:rPr>
              <a:t>safe</a:t>
            </a:r>
            <a:r>
              <a:rPr lang="en-GB" sz="2200" dirty="0">
                <a:solidFill>
                  <a:srgbClr val="363636"/>
                </a:solidFill>
                <a:latin typeface="+mn-lt"/>
                <a:ea typeface="Arial"/>
                <a:cs typeface="Arial"/>
                <a:sym typeface="Arial"/>
              </a:rPr>
              <a:t> or </a:t>
            </a:r>
            <a:r>
              <a:rPr lang="en-GB" sz="2200" b="1" dirty="0">
                <a:solidFill>
                  <a:srgbClr val="363636"/>
                </a:solidFill>
                <a:latin typeface="+mn-lt"/>
                <a:ea typeface="Arial"/>
                <a:cs typeface="Arial"/>
                <a:sym typeface="Arial"/>
              </a:rPr>
              <a:t>unsafe</a:t>
            </a:r>
            <a:r>
              <a:rPr lang="en-GB" sz="2200" dirty="0">
                <a:solidFill>
                  <a:srgbClr val="363636"/>
                </a:solidFill>
                <a:latin typeface="+mn-lt"/>
                <a:ea typeface="Arial"/>
                <a:cs typeface="Arial"/>
                <a:sym typeface="Arial"/>
              </a:rPr>
              <a:t>?</a:t>
            </a:r>
            <a:endParaRPr sz="2200" strike="sngStrike" dirty="0">
              <a:solidFill>
                <a:srgbClr val="363636"/>
              </a:solidFill>
              <a:latin typeface="+mn-lt"/>
            </a:endParaRPr>
          </a:p>
        </p:txBody>
      </p:sp>
      <p:sp>
        <p:nvSpPr>
          <p:cNvPr id="6" name="Rectangle 5">
            <a:extLst>
              <a:ext uri="{FF2B5EF4-FFF2-40B4-BE49-F238E27FC236}">
                <a16:creationId xmlns:a16="http://schemas.microsoft.com/office/drawing/2014/main" id="{3C7A1A97-ED25-A2DC-572F-F82607E594F3}"/>
              </a:ext>
              <a:ext uri="{C183D7F6-B498-43B3-948B-1728B52AA6E4}">
                <adec:decorative xmlns:adec="http://schemas.microsoft.com/office/drawing/2017/decorative" val="1"/>
              </a:ext>
            </a:extLst>
          </p:cNvPr>
          <p:cNvSpPr/>
          <p:nvPr/>
        </p:nvSpPr>
        <p:spPr>
          <a:xfrm>
            <a:off x="1322896" y="2265554"/>
            <a:ext cx="9540875" cy="652281"/>
          </a:xfrm>
          <a:prstGeom prst="rect">
            <a:avLst/>
          </a:prstGeom>
          <a:noFill/>
          <a:ln>
            <a:solidFill>
              <a:srgbClr val="36363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6FC0A2F4-9817-294E-B6A3-03B8B140B4DE}"/>
              </a:ext>
            </a:extLst>
          </p:cNvPr>
          <p:cNvSpPr txBox="1"/>
          <p:nvPr/>
        </p:nvSpPr>
        <p:spPr>
          <a:xfrm>
            <a:off x="1593240" y="2363960"/>
            <a:ext cx="8890504" cy="430887"/>
          </a:xfrm>
          <a:prstGeom prst="rect">
            <a:avLst/>
          </a:prstGeom>
          <a:noFill/>
        </p:spPr>
        <p:txBody>
          <a:bodyPr wrap="square" rtlCol="0">
            <a:noAutofit/>
          </a:bodyPr>
          <a:lstStyle/>
          <a:p>
            <a:r>
              <a:rPr lang="en-GB" sz="2200" dirty="0">
                <a:solidFill>
                  <a:srgbClr val="363636"/>
                </a:solidFill>
                <a:latin typeface="+mn-lt"/>
              </a:rPr>
              <a:t>Stirling replies to a stranger who messaged him about earning money.</a:t>
            </a:r>
          </a:p>
        </p:txBody>
      </p:sp>
      <p:sp>
        <p:nvSpPr>
          <p:cNvPr id="9" name="Rectangle 8">
            <a:extLst>
              <a:ext uri="{FF2B5EF4-FFF2-40B4-BE49-F238E27FC236}">
                <a16:creationId xmlns:a16="http://schemas.microsoft.com/office/drawing/2014/main" id="{0C5590E2-45F6-C19B-1099-17A4688E7047}"/>
              </a:ext>
              <a:ext uri="{C183D7F6-B498-43B3-948B-1728B52AA6E4}">
                <adec:decorative xmlns:adec="http://schemas.microsoft.com/office/drawing/2017/decorative" val="1"/>
              </a:ext>
            </a:extLst>
          </p:cNvPr>
          <p:cNvSpPr/>
          <p:nvPr/>
        </p:nvSpPr>
        <p:spPr>
          <a:xfrm>
            <a:off x="1322896" y="3025096"/>
            <a:ext cx="9540875" cy="652281"/>
          </a:xfrm>
          <a:prstGeom prst="rect">
            <a:avLst/>
          </a:prstGeom>
          <a:noFill/>
          <a:ln>
            <a:solidFill>
              <a:srgbClr val="36363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72C59AA6-42A4-75B3-753E-CF49CEB5046F}"/>
              </a:ext>
            </a:extLst>
          </p:cNvPr>
          <p:cNvSpPr txBox="1"/>
          <p:nvPr/>
        </p:nvSpPr>
        <p:spPr>
          <a:xfrm>
            <a:off x="1593240" y="3123502"/>
            <a:ext cx="8890504" cy="430887"/>
          </a:xfrm>
          <a:prstGeom prst="rect">
            <a:avLst/>
          </a:prstGeom>
          <a:noFill/>
          <a:ln>
            <a:noFill/>
          </a:ln>
        </p:spPr>
        <p:txBody>
          <a:bodyPr wrap="square" rtlCol="0">
            <a:noAutofit/>
          </a:bodyPr>
          <a:lstStyle/>
          <a:p>
            <a:pPr marL="0" lvl="0" indent="0" algn="l" rtl="0">
              <a:spcBef>
                <a:spcPts val="1600"/>
              </a:spcBef>
              <a:spcAft>
                <a:spcPts val="0"/>
              </a:spcAft>
              <a:buClr>
                <a:schemeClr val="dk1"/>
              </a:buClr>
              <a:buSzPts val="1100"/>
              <a:buFont typeface="Arial"/>
              <a:buNone/>
            </a:pPr>
            <a:r>
              <a:rPr lang="en-GB" sz="2400" dirty="0">
                <a:solidFill>
                  <a:srgbClr val="444746"/>
                </a:solidFill>
                <a:latin typeface="+mn-lt"/>
              </a:rPr>
              <a:t>Stirling accepts money from a stranger.</a:t>
            </a:r>
          </a:p>
        </p:txBody>
      </p:sp>
      <p:sp>
        <p:nvSpPr>
          <p:cNvPr id="11" name="Rectangle 10">
            <a:extLst>
              <a:ext uri="{FF2B5EF4-FFF2-40B4-BE49-F238E27FC236}">
                <a16:creationId xmlns:a16="http://schemas.microsoft.com/office/drawing/2014/main" id="{8B0C4394-1A8B-75E2-877E-05F87350B1D6}"/>
              </a:ext>
              <a:ext uri="{C183D7F6-B498-43B3-948B-1728B52AA6E4}">
                <adec:decorative xmlns:adec="http://schemas.microsoft.com/office/drawing/2017/decorative" val="1"/>
              </a:ext>
            </a:extLst>
          </p:cNvPr>
          <p:cNvSpPr/>
          <p:nvPr/>
        </p:nvSpPr>
        <p:spPr>
          <a:xfrm>
            <a:off x="1322896" y="3769890"/>
            <a:ext cx="9540875" cy="652281"/>
          </a:xfrm>
          <a:prstGeom prst="rect">
            <a:avLst/>
          </a:prstGeom>
          <a:noFill/>
          <a:ln>
            <a:solidFill>
              <a:srgbClr val="36363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4DFDEED9-A69C-72DE-DBEA-302CA1A0FF27}"/>
              </a:ext>
            </a:extLst>
          </p:cNvPr>
          <p:cNvSpPr txBox="1"/>
          <p:nvPr/>
        </p:nvSpPr>
        <p:spPr>
          <a:xfrm>
            <a:off x="1593240" y="3868296"/>
            <a:ext cx="8890504" cy="430887"/>
          </a:xfrm>
          <a:prstGeom prst="rect">
            <a:avLst/>
          </a:prstGeom>
          <a:noFill/>
        </p:spPr>
        <p:txBody>
          <a:bodyPr wrap="square" rtlCol="0">
            <a:noAutofit/>
          </a:bodyPr>
          <a:lstStyle/>
          <a:p>
            <a:r>
              <a:rPr lang="en-GB" sz="2400" dirty="0">
                <a:solidFill>
                  <a:srgbClr val="363636"/>
                </a:solidFill>
                <a:latin typeface="+mn-lt"/>
              </a:rPr>
              <a:t>Stirling meets someone he has only met online.</a:t>
            </a:r>
            <a:endParaRPr lang="en-GB" sz="2200" dirty="0">
              <a:solidFill>
                <a:srgbClr val="363636"/>
              </a:solidFill>
              <a:latin typeface="+mn-lt"/>
            </a:endParaRPr>
          </a:p>
        </p:txBody>
      </p:sp>
      <p:sp>
        <p:nvSpPr>
          <p:cNvPr id="13" name="Rectangle 12">
            <a:extLst>
              <a:ext uri="{FF2B5EF4-FFF2-40B4-BE49-F238E27FC236}">
                <a16:creationId xmlns:a16="http://schemas.microsoft.com/office/drawing/2014/main" id="{3682E15B-92D2-6384-E6EC-E2B77B87B959}"/>
              </a:ext>
              <a:ext uri="{C183D7F6-B498-43B3-948B-1728B52AA6E4}">
                <adec:decorative xmlns:adec="http://schemas.microsoft.com/office/drawing/2017/decorative" val="1"/>
              </a:ext>
            </a:extLst>
          </p:cNvPr>
          <p:cNvSpPr/>
          <p:nvPr/>
        </p:nvSpPr>
        <p:spPr>
          <a:xfrm>
            <a:off x="1322896" y="4514683"/>
            <a:ext cx="9540875" cy="652281"/>
          </a:xfrm>
          <a:prstGeom prst="rect">
            <a:avLst/>
          </a:prstGeom>
          <a:noFill/>
          <a:ln>
            <a:solidFill>
              <a:srgbClr val="36363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a:extLst>
              <a:ext uri="{FF2B5EF4-FFF2-40B4-BE49-F238E27FC236}">
                <a16:creationId xmlns:a16="http://schemas.microsoft.com/office/drawing/2014/main" id="{82EFA051-DA4E-45DB-0896-D4CD4E1F3EC1}"/>
              </a:ext>
            </a:extLst>
          </p:cNvPr>
          <p:cNvSpPr txBox="1"/>
          <p:nvPr/>
        </p:nvSpPr>
        <p:spPr>
          <a:xfrm>
            <a:off x="1593240" y="4613089"/>
            <a:ext cx="8890504" cy="430887"/>
          </a:xfrm>
          <a:prstGeom prst="rect">
            <a:avLst/>
          </a:prstGeom>
          <a:noFill/>
        </p:spPr>
        <p:txBody>
          <a:bodyPr wrap="square" rtlCol="0">
            <a:noAutofit/>
          </a:bodyPr>
          <a:lstStyle/>
          <a:p>
            <a:pPr marL="0" marR="0" lvl="0" indent="0" algn="l" rtl="0">
              <a:spcBef>
                <a:spcPts val="1600"/>
              </a:spcBef>
              <a:spcAft>
                <a:spcPts val="0"/>
              </a:spcAft>
              <a:buNone/>
            </a:pPr>
            <a:r>
              <a:rPr lang="en-GB" sz="2400" dirty="0">
                <a:solidFill>
                  <a:srgbClr val="363636"/>
                </a:solidFill>
                <a:latin typeface="+mn-lt"/>
              </a:rPr>
              <a:t>Stirling gives money to the stranger.</a:t>
            </a:r>
            <a:endParaRPr lang="en-GB" sz="2400" b="1" dirty="0">
              <a:solidFill>
                <a:srgbClr val="363636"/>
              </a:solidFill>
            </a:endParaRPr>
          </a:p>
        </p:txBody>
      </p:sp>
      <p:pic>
        <p:nvPicPr>
          <p:cNvPr id="15" name="Google Shape;273;p10">
            <a:extLst>
              <a:ext uri="{FF2B5EF4-FFF2-40B4-BE49-F238E27FC236}">
                <a16:creationId xmlns:a16="http://schemas.microsoft.com/office/drawing/2014/main" id="{E9B563B4-9E1F-81DE-F0BF-7D73A6DE63F8}"/>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10543579" y="225863"/>
            <a:ext cx="1412893" cy="1412893"/>
          </a:xfrm>
          <a:prstGeom prst="ellipse">
            <a:avLst/>
          </a:prstGeom>
          <a:noFill/>
          <a:ln w="38100" cap="flat" cmpd="sng">
            <a:solidFill>
              <a:schemeClr val="lt1"/>
            </a:solidFill>
            <a:prstDash val="solid"/>
            <a:round/>
            <a:headEnd type="none" w="sm" len="sm"/>
            <a:tailEnd type="none" w="sm" len="sm"/>
          </a:ln>
        </p:spPr>
      </p:pic>
      <p:sp>
        <p:nvSpPr>
          <p:cNvPr id="4" name="Google Shape;274;p10">
            <a:extLst>
              <a:ext uri="{FF2B5EF4-FFF2-40B4-BE49-F238E27FC236}">
                <a16:creationId xmlns:a16="http://schemas.microsoft.com/office/drawing/2014/main" id="{427B11A9-B665-AAE0-B73A-8C410A5A75E8}"/>
              </a:ext>
            </a:extLst>
          </p:cNvPr>
          <p:cNvSpPr txBox="1"/>
          <p:nvPr/>
        </p:nvSpPr>
        <p:spPr>
          <a:xfrm>
            <a:off x="1244020" y="5331063"/>
            <a:ext cx="6903283" cy="51242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2200" b="1" dirty="0">
                <a:solidFill>
                  <a:srgbClr val="363636"/>
                </a:solidFill>
                <a:latin typeface="+mn-lt"/>
                <a:ea typeface="Arial"/>
                <a:cs typeface="Arial"/>
                <a:sym typeface="Arial"/>
              </a:rPr>
              <a:t>Activity: </a:t>
            </a:r>
            <a:r>
              <a:rPr lang="en-GB" sz="2200" dirty="0">
                <a:solidFill>
                  <a:srgbClr val="363636"/>
                </a:solidFill>
                <a:latin typeface="+mn-lt"/>
                <a:ea typeface="Arial"/>
                <a:cs typeface="Arial"/>
                <a:sym typeface="Arial"/>
              </a:rPr>
              <a:t>sort the statements into the table.</a:t>
            </a:r>
            <a:endParaRPr lang="en-GB" sz="2200" strike="sngStrike" dirty="0">
              <a:solidFill>
                <a:srgbClr val="363636"/>
              </a:solidFill>
              <a:latin typeface="+mn-lt"/>
            </a:endParaRPr>
          </a:p>
        </p:txBody>
      </p:sp>
      <p:sp>
        <p:nvSpPr>
          <p:cNvPr id="5" name="Google Shape;274;p10">
            <a:extLst>
              <a:ext uri="{FF2B5EF4-FFF2-40B4-BE49-F238E27FC236}">
                <a16:creationId xmlns:a16="http://schemas.microsoft.com/office/drawing/2014/main" id="{69F4610C-0BC8-15F0-B264-5787379C4B01}"/>
              </a:ext>
            </a:extLst>
          </p:cNvPr>
          <p:cNvSpPr txBox="1"/>
          <p:nvPr/>
        </p:nvSpPr>
        <p:spPr>
          <a:xfrm>
            <a:off x="1244021" y="5695165"/>
            <a:ext cx="2276419" cy="51242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2200" b="1" dirty="0">
                <a:solidFill>
                  <a:srgbClr val="363636"/>
                </a:solidFill>
                <a:latin typeface="+mn-lt"/>
                <a:ea typeface="Arial"/>
                <a:cs typeface="Arial"/>
                <a:sym typeface="Arial"/>
              </a:rPr>
              <a:t>Let’s discuss</a:t>
            </a:r>
            <a:endParaRPr lang="en-GB" sz="2200" b="1" strike="sngStrike" dirty="0">
              <a:solidFill>
                <a:srgbClr val="363636"/>
              </a:solidFill>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9" grpId="0" animBg="1"/>
      <p:bldP spid="10" grpId="0"/>
      <p:bldP spid="11" grpId="0" animBg="1"/>
      <p:bldP spid="12" grpId="0"/>
      <p:bldP spid="13" grpId="0" animBg="1"/>
      <p:bldP spid="14" grpId="0"/>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2"/>
          <p:cNvSpPr txBox="1">
            <a:spLocks noGrp="1"/>
          </p:cNvSpPr>
          <p:nvPr>
            <p:ph type="ctrTitle"/>
          </p:nvPr>
        </p:nvSpPr>
        <p:spPr>
          <a:xfrm>
            <a:off x="0" y="792243"/>
            <a:ext cx="12192000" cy="1206035"/>
          </a:xfrm>
          <a:prstGeom prst="rect">
            <a:avLst/>
          </a:prstGeom>
          <a:noFill/>
          <a:ln>
            <a:noFill/>
          </a:ln>
        </p:spPr>
        <p:txBody>
          <a:bodyPr spcFirstLastPara="1" wrap="square" lIns="91425" tIns="45700" rIns="91425" bIns="45700" anchor="ctr" anchorCtr="1">
            <a:noAutofit/>
          </a:bodyPr>
          <a:lstStyle/>
          <a:p>
            <a:pPr marL="0" lvl="0" indent="0" algn="ctr" rtl="0">
              <a:lnSpc>
                <a:spcPct val="90000"/>
              </a:lnSpc>
              <a:spcBef>
                <a:spcPts val="0"/>
              </a:spcBef>
              <a:spcAft>
                <a:spcPts val="0"/>
              </a:spcAft>
              <a:buClr>
                <a:srgbClr val="363636"/>
              </a:buClr>
              <a:buSzPts val="4000"/>
              <a:buFont typeface="Arial Black"/>
              <a:buNone/>
            </a:pPr>
            <a:r>
              <a:rPr lang="en-GB" sz="4000" b="1" dirty="0">
                <a:solidFill>
                  <a:srgbClr val="363636"/>
                </a:solidFill>
                <a:latin typeface="Arial Black"/>
                <a:ea typeface="Arial Black"/>
                <a:cs typeface="Arial Black"/>
                <a:sym typeface="Arial Black"/>
              </a:rPr>
              <a:t>PSHE</a:t>
            </a:r>
            <a:endParaRPr dirty="0"/>
          </a:p>
        </p:txBody>
      </p:sp>
      <p:sp>
        <p:nvSpPr>
          <p:cNvPr id="170" name="Google Shape;170;p2"/>
          <p:cNvSpPr txBox="1"/>
          <p:nvPr/>
        </p:nvSpPr>
        <p:spPr>
          <a:xfrm>
            <a:off x="112542" y="182880"/>
            <a:ext cx="2207871"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1">
                <a:solidFill>
                  <a:srgbClr val="363636"/>
                </a:solidFill>
                <a:latin typeface="Arial"/>
                <a:ea typeface="Arial"/>
                <a:cs typeface="Arial"/>
                <a:sym typeface="Arial"/>
              </a:rPr>
              <a:t>For the teacher</a:t>
            </a:r>
            <a:endParaRPr b="1"/>
          </a:p>
        </p:txBody>
      </p:sp>
      <p:sp>
        <p:nvSpPr>
          <p:cNvPr id="171" name="Google Shape;171;p2"/>
          <p:cNvSpPr txBox="1"/>
          <p:nvPr/>
        </p:nvSpPr>
        <p:spPr>
          <a:xfrm>
            <a:off x="1496643" y="2238309"/>
            <a:ext cx="8453602" cy="3078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1" dirty="0">
                <a:solidFill>
                  <a:srgbClr val="363636"/>
                </a:solidFill>
                <a:latin typeface="Arial"/>
                <a:ea typeface="Arial"/>
                <a:cs typeface="Arial"/>
                <a:sym typeface="Arial"/>
              </a:rPr>
              <a:t>Learning objectives</a:t>
            </a:r>
            <a:endParaRPr sz="1800" dirty="0">
              <a:solidFill>
                <a:srgbClr val="363636"/>
              </a:solidFill>
              <a:latin typeface="Arial"/>
              <a:ea typeface="Arial"/>
              <a:cs typeface="Arial"/>
              <a:sym typeface="Arial"/>
            </a:endParaRPr>
          </a:p>
          <a:p>
            <a:pPr marL="285750" marR="0" lvl="0" indent="-285750" algn="l" rtl="0">
              <a:spcBef>
                <a:spcPts val="500"/>
              </a:spcBef>
              <a:spcAft>
                <a:spcPts val="0"/>
              </a:spcAft>
              <a:buClr>
                <a:srgbClr val="363636"/>
              </a:buClr>
              <a:buSzPts val="1800"/>
              <a:buFont typeface="Arial"/>
              <a:buChar char="•"/>
            </a:pPr>
            <a:r>
              <a:rPr lang="en-GB" sz="1800" dirty="0">
                <a:solidFill>
                  <a:srgbClr val="363636"/>
                </a:solidFill>
              </a:rPr>
              <a:t>Learn about t</a:t>
            </a:r>
            <a:r>
              <a:rPr lang="en-GB" sz="1800" dirty="0">
                <a:solidFill>
                  <a:srgbClr val="363636"/>
                </a:solidFill>
                <a:latin typeface="Arial"/>
                <a:ea typeface="Arial"/>
                <a:cs typeface="Arial"/>
                <a:sym typeface="Arial"/>
              </a:rPr>
              <a:t>he risks associated with being a ‘</a:t>
            </a:r>
            <a:r>
              <a:rPr lang="en-GB" sz="1800" b="1" dirty="0">
                <a:solidFill>
                  <a:srgbClr val="363636"/>
                </a:solidFill>
                <a:latin typeface="Arial"/>
                <a:ea typeface="Arial"/>
                <a:cs typeface="Arial"/>
                <a:sym typeface="Arial"/>
              </a:rPr>
              <a:t>money mule</a:t>
            </a:r>
            <a:r>
              <a:rPr lang="en-GB" sz="1800" dirty="0">
                <a:solidFill>
                  <a:srgbClr val="363636"/>
                </a:solidFill>
                <a:latin typeface="Arial"/>
                <a:ea typeface="Arial"/>
                <a:cs typeface="Arial"/>
                <a:sym typeface="Arial"/>
              </a:rPr>
              <a:t>’</a:t>
            </a:r>
            <a:endParaRPr dirty="0"/>
          </a:p>
          <a:p>
            <a:pPr marL="0" marR="0" lvl="0" indent="0" algn="l" rtl="0">
              <a:spcBef>
                <a:spcPts val="2000"/>
              </a:spcBef>
              <a:spcAft>
                <a:spcPts val="0"/>
              </a:spcAft>
              <a:buNone/>
            </a:pPr>
            <a:r>
              <a:rPr lang="en-GB" sz="1800" b="1" dirty="0">
                <a:solidFill>
                  <a:srgbClr val="363636"/>
                </a:solidFill>
                <a:latin typeface="Arial"/>
                <a:ea typeface="Arial"/>
                <a:cs typeface="Arial"/>
                <a:sym typeface="Arial"/>
              </a:rPr>
              <a:t>Intended learning outcomes</a:t>
            </a:r>
            <a:endParaRPr dirty="0"/>
          </a:p>
          <a:p>
            <a:pPr marL="285750" marR="0" lvl="0" indent="-285750" algn="l" rtl="0">
              <a:spcBef>
                <a:spcPts val="500"/>
              </a:spcBef>
              <a:spcAft>
                <a:spcPts val="0"/>
              </a:spcAft>
              <a:buClr>
                <a:srgbClr val="363636"/>
              </a:buClr>
              <a:buSzPts val="1800"/>
              <a:buFont typeface="Arial"/>
              <a:buChar char="•"/>
            </a:pPr>
            <a:r>
              <a:rPr lang="en-GB" sz="1800" dirty="0">
                <a:solidFill>
                  <a:srgbClr val="363636"/>
                </a:solidFill>
                <a:latin typeface="Arial"/>
                <a:ea typeface="Arial"/>
                <a:cs typeface="Arial"/>
                <a:sym typeface="Arial"/>
              </a:rPr>
              <a:t>I know that I should only accept money from people I know and trust.</a:t>
            </a:r>
            <a:endParaRPr dirty="0"/>
          </a:p>
          <a:p>
            <a:pPr marL="285750" marR="0" lvl="0" indent="-285750" algn="l" rtl="0">
              <a:spcBef>
                <a:spcPts val="500"/>
              </a:spcBef>
              <a:spcAft>
                <a:spcPts val="0"/>
              </a:spcAft>
              <a:buClr>
                <a:srgbClr val="363636"/>
              </a:buClr>
              <a:buSzPts val="1800"/>
              <a:buFont typeface="Arial"/>
              <a:buChar char="•"/>
            </a:pPr>
            <a:r>
              <a:rPr lang="en-GB" sz="1800" dirty="0">
                <a:solidFill>
                  <a:srgbClr val="363636"/>
                </a:solidFill>
                <a:latin typeface="Arial"/>
                <a:ea typeface="Arial"/>
                <a:cs typeface="Arial"/>
                <a:sym typeface="Arial"/>
              </a:rPr>
              <a:t>I know that I should never accept money from a stranger.</a:t>
            </a:r>
            <a:endParaRPr dirty="0"/>
          </a:p>
          <a:p>
            <a:pPr marL="285750" marR="0" lvl="0" indent="-285750" algn="l" rtl="0">
              <a:spcBef>
                <a:spcPts val="500"/>
              </a:spcBef>
              <a:spcAft>
                <a:spcPts val="0"/>
              </a:spcAft>
              <a:buClr>
                <a:srgbClr val="363636"/>
              </a:buClr>
              <a:buSzPts val="1800"/>
              <a:buFont typeface="Arial"/>
              <a:buChar char="•"/>
            </a:pPr>
            <a:r>
              <a:rPr lang="en-GB" sz="1800" dirty="0">
                <a:solidFill>
                  <a:srgbClr val="363636"/>
                </a:solidFill>
                <a:latin typeface="Arial"/>
                <a:ea typeface="Arial"/>
                <a:cs typeface="Arial"/>
                <a:sym typeface="Arial"/>
              </a:rPr>
              <a:t>I know that I can </a:t>
            </a:r>
            <a:r>
              <a:rPr lang="en-GB" sz="1800" dirty="0">
                <a:solidFill>
                  <a:srgbClr val="363636"/>
                </a:solidFill>
              </a:rPr>
              <a:t>talk to</a:t>
            </a:r>
            <a:r>
              <a:rPr lang="en-GB" sz="1800" dirty="0">
                <a:solidFill>
                  <a:srgbClr val="363636"/>
                </a:solidFill>
                <a:latin typeface="Arial"/>
                <a:ea typeface="Arial"/>
                <a:cs typeface="Arial"/>
                <a:sym typeface="Arial"/>
              </a:rPr>
              <a:t> a teacher </a:t>
            </a:r>
            <a:r>
              <a:rPr lang="en-GB" sz="1800" dirty="0">
                <a:solidFill>
                  <a:srgbClr val="363636"/>
                </a:solidFill>
              </a:rPr>
              <a:t>or an adult at home</a:t>
            </a:r>
            <a:r>
              <a:rPr lang="en-GB" sz="1800" dirty="0">
                <a:solidFill>
                  <a:srgbClr val="363636"/>
                </a:solidFill>
                <a:latin typeface="Arial"/>
                <a:ea typeface="Arial"/>
                <a:cs typeface="Arial"/>
                <a:sym typeface="Arial"/>
              </a:rPr>
              <a:t> if I am concerned about a stranger </a:t>
            </a:r>
            <a:r>
              <a:rPr lang="en-GB" sz="1800" dirty="0">
                <a:solidFill>
                  <a:srgbClr val="363636"/>
                </a:solidFill>
              </a:rPr>
              <a:t>offering me</a:t>
            </a:r>
            <a:r>
              <a:rPr lang="en-GB" sz="1800" dirty="0">
                <a:solidFill>
                  <a:srgbClr val="363636"/>
                </a:solidFill>
                <a:latin typeface="Arial"/>
                <a:ea typeface="Arial"/>
                <a:cs typeface="Arial"/>
                <a:sym typeface="Arial"/>
              </a:rPr>
              <a:t> free money</a:t>
            </a:r>
            <a:r>
              <a:rPr lang="en-GB" sz="1800" dirty="0">
                <a:solidFill>
                  <a:srgbClr val="363636"/>
                </a:solidFill>
              </a:rPr>
              <a:t> </a:t>
            </a:r>
            <a:r>
              <a:rPr lang="en-GB" sz="1800" dirty="0">
                <a:solidFill>
                  <a:srgbClr val="363636"/>
                </a:solidFill>
                <a:latin typeface="Arial"/>
                <a:ea typeface="Arial"/>
                <a:cs typeface="Arial"/>
                <a:sym typeface="Arial"/>
              </a:rPr>
              <a:t>or asking for my bank details. </a:t>
            </a:r>
            <a:endParaRPr dirty="0"/>
          </a:p>
          <a:p>
            <a:pPr marL="0" marR="0" lvl="0" indent="0" algn="l" rtl="0">
              <a:spcBef>
                <a:spcPts val="2000"/>
              </a:spcBef>
              <a:spcAft>
                <a:spcPts val="0"/>
              </a:spcAft>
              <a:buNone/>
            </a:pPr>
            <a:r>
              <a:rPr lang="en-GB" sz="1800" b="1" dirty="0">
                <a:solidFill>
                  <a:srgbClr val="363636"/>
                </a:solidFill>
                <a:latin typeface="Arial"/>
                <a:ea typeface="Arial"/>
                <a:cs typeface="Arial"/>
                <a:sym typeface="Arial"/>
              </a:rPr>
              <a:t>Key words: </a:t>
            </a:r>
            <a:r>
              <a:rPr lang="en-GB" sz="1800" dirty="0">
                <a:solidFill>
                  <a:srgbClr val="363636"/>
                </a:solidFill>
                <a:latin typeface="Arial"/>
                <a:ea typeface="Arial"/>
                <a:cs typeface="Arial"/>
                <a:sym typeface="Arial"/>
              </a:rPr>
              <a:t>fraud, scam, crime, transfer, illegal, money mule. </a:t>
            </a:r>
            <a:endParaRPr dirty="0"/>
          </a:p>
        </p:txBody>
      </p:sp>
      <p:pic>
        <p:nvPicPr>
          <p:cNvPr id="173" name="Google Shape;173;p2">
            <a:extLst>
              <a:ext uri="{C183D7F6-B498-43B3-948B-1728B52AA6E4}">
                <adec:decorative xmlns:adec="http://schemas.microsoft.com/office/drawing/2017/decorative" val="1"/>
              </a:ext>
            </a:extLst>
          </p:cNvPr>
          <p:cNvPicPr preferRelativeResize="0"/>
          <p:nvPr/>
        </p:nvPicPr>
        <p:blipFill rotWithShape="1">
          <a:blip r:embed="rId3">
            <a:alphaModFix/>
            <a:extLst>
              <a:ext uri="{28A0092B-C50C-407E-A947-70E740481C1C}">
                <a14:useLocalDpi xmlns:a14="http://schemas.microsoft.com/office/drawing/2010/main"/>
              </a:ext>
            </a:extLst>
          </a:blip>
          <a:srcRect/>
          <a:stretch/>
        </p:blipFill>
        <p:spPr>
          <a:xfrm>
            <a:off x="10274300" y="6209688"/>
            <a:ext cx="1611919" cy="472763"/>
          </a:xfrm>
          <a:prstGeom prst="rect">
            <a:avLst/>
          </a:prstGeom>
          <a:noFill/>
          <a:ln>
            <a:noFill/>
          </a:ln>
        </p:spPr>
      </p:pic>
      <p:pic>
        <p:nvPicPr>
          <p:cNvPr id="174" name="Google Shape;174;p2">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305781" y="6302863"/>
            <a:ext cx="3066437" cy="368613"/>
          </a:xfrm>
          <a:prstGeom prst="rect">
            <a:avLst/>
          </a:prstGeom>
          <a:noFill/>
          <a:ln>
            <a:noFill/>
          </a:ln>
        </p:spPr>
      </p:pic>
      <p:pic>
        <p:nvPicPr>
          <p:cNvPr id="175" name="Google Shape;175;p2">
            <a:extLs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8528341" y="6269145"/>
            <a:ext cx="1536883" cy="373628"/>
          </a:xfrm>
          <a:prstGeom prst="rect">
            <a:avLst/>
          </a:prstGeom>
          <a:noFill/>
          <a:ln>
            <a:noFill/>
          </a:ln>
        </p:spPr>
      </p:pic>
      <p:sp>
        <p:nvSpPr>
          <p:cNvPr id="2" name="Google Shape;227;p4">
            <a:extLst>
              <a:ext uri="{FF2B5EF4-FFF2-40B4-BE49-F238E27FC236}">
                <a16:creationId xmlns:a16="http://schemas.microsoft.com/office/drawing/2014/main" id="{D988FE8C-5300-4481-7A88-D5967872F29D}"/>
              </a:ext>
              <a:ext uri="{C183D7F6-B498-43B3-948B-1728B52AA6E4}">
                <adec:decorative xmlns:adec="http://schemas.microsoft.com/office/drawing/2017/decorative" val="1"/>
              </a:ext>
            </a:extLst>
          </p:cNvPr>
          <p:cNvSpPr txBox="1">
            <a:spLocks/>
          </p:cNvSpPr>
          <p:nvPr/>
        </p:nvSpPr>
        <p:spPr>
          <a:xfrm>
            <a:off x="1524000" y="-212942"/>
            <a:ext cx="9144000" cy="212942"/>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chemeClr val="lt1"/>
              </a:buClr>
              <a:buSzPts val="800"/>
              <a:buFont typeface="Arial Black"/>
              <a:buNone/>
            </a:pPr>
            <a:r>
              <a:rPr lang="en-GB" sz="800" dirty="0">
                <a:solidFill>
                  <a:schemeClr val="lt1"/>
                </a:solidFill>
              </a:rPr>
              <a:t>Slide 2</a:t>
            </a:r>
            <a:endParaRPr lang="en-GB"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3" name="Google Shape;227;p4">
            <a:extLst>
              <a:ext uri="{FF2B5EF4-FFF2-40B4-BE49-F238E27FC236}">
                <a16:creationId xmlns:a16="http://schemas.microsoft.com/office/drawing/2014/main" id="{C9C1B2E7-E86B-62F2-F4DA-1A67E9C16420}"/>
              </a:ext>
            </a:extLst>
          </p:cNvPr>
          <p:cNvSpPr txBox="1">
            <a:spLocks noGrp="1"/>
          </p:cNvSpPr>
          <p:nvPr>
            <p:ph type="title" idx="4294967295"/>
          </p:nvPr>
        </p:nvSpPr>
        <p:spPr>
          <a:xfrm>
            <a:off x="1524000" y="-212942"/>
            <a:ext cx="9144000" cy="212942"/>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Calibri"/>
                <a:ea typeface="Calibri"/>
                <a:cs typeface="Calibri"/>
                <a:sym typeface="Calibri"/>
              </a:rPr>
              <a:t>Slide 20</a:t>
            </a:r>
            <a:endParaRPr kumimoji="0" lang="en-GB" sz="6000" b="0" i="0" u="none" strike="noStrike" kern="0" cap="none" spc="0" normalizeH="0" baseline="0" noProof="0" dirty="0">
              <a:ln>
                <a:noFill/>
              </a:ln>
              <a:solidFill>
                <a:schemeClr val="dk1"/>
              </a:solidFill>
              <a:effectLst/>
              <a:uLnTx/>
              <a:uFillTx/>
              <a:latin typeface="Calibri"/>
              <a:ea typeface="Calibri"/>
              <a:cs typeface="Calibri"/>
              <a:sym typeface="Calibri"/>
            </a:endParaRPr>
          </a:p>
        </p:txBody>
      </p:sp>
      <p:sp>
        <p:nvSpPr>
          <p:cNvPr id="281" name="Google Shape;281;p11"/>
          <p:cNvSpPr txBox="1">
            <a:spLocks/>
          </p:cNvSpPr>
          <p:nvPr/>
        </p:nvSpPr>
        <p:spPr>
          <a:xfrm>
            <a:off x="0" y="893946"/>
            <a:ext cx="12191999"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363636"/>
              </a:buClr>
              <a:buSzPts val="3000"/>
              <a:buFont typeface="Arial"/>
              <a:buNone/>
              <a:tabLst/>
              <a:defRPr/>
            </a:pPr>
            <a:r>
              <a:rPr kumimoji="0" lang="en-GB" sz="3000" b="1" i="0" u="none" strike="noStrike" kern="0" cap="none" spc="0" normalizeH="0" baseline="0" noProof="0" dirty="0">
                <a:ln>
                  <a:noFill/>
                </a:ln>
                <a:solidFill>
                  <a:srgbClr val="363636"/>
                </a:solidFill>
                <a:effectLst/>
                <a:uLnTx/>
                <a:uFillTx/>
                <a:latin typeface="Arial"/>
                <a:ea typeface="Arial"/>
                <a:cs typeface="Arial"/>
                <a:sym typeface="Arial"/>
              </a:rPr>
              <a:t>What do you think Stirling should do?</a:t>
            </a:r>
            <a:endParaRPr kumimoji="0" lang="en-GB" sz="3000" b="0" i="0" u="none" strike="noStrike" kern="0" cap="none" spc="0" normalizeH="0" baseline="0" noProof="0" dirty="0">
              <a:ln>
                <a:noFill/>
              </a:ln>
              <a:solidFill>
                <a:srgbClr val="363636"/>
              </a:solidFill>
              <a:effectLst/>
              <a:uLnTx/>
              <a:uFillTx/>
              <a:latin typeface="Calibri"/>
              <a:ea typeface="Calibri"/>
              <a:cs typeface="Calibri"/>
              <a:sym typeface="Calibri"/>
            </a:endParaRPr>
          </a:p>
        </p:txBody>
      </p:sp>
      <p:sp>
        <p:nvSpPr>
          <p:cNvPr id="24" name="TextBox 23">
            <a:extLst>
              <a:ext uri="{FF2B5EF4-FFF2-40B4-BE49-F238E27FC236}">
                <a16:creationId xmlns:a16="http://schemas.microsoft.com/office/drawing/2014/main" id="{F085B944-BAE8-5CD9-0639-3FDF35CC2F03}"/>
              </a:ext>
            </a:extLst>
          </p:cNvPr>
          <p:cNvSpPr txBox="1"/>
          <p:nvPr/>
        </p:nvSpPr>
        <p:spPr>
          <a:xfrm>
            <a:off x="0" y="1476897"/>
            <a:ext cx="11720945" cy="477054"/>
          </a:xfrm>
          <a:prstGeom prst="rect">
            <a:avLst/>
          </a:prstGeom>
          <a:noFill/>
        </p:spPr>
        <p:txBody>
          <a:bodyPr wrap="square">
            <a:spAutoFit/>
          </a:bodyPr>
          <a:lstStyle/>
          <a:p>
            <a:pPr marL="0" marR="0" lvl="0" indent="0" algn="ctr" rtl="0">
              <a:spcBef>
                <a:spcPts val="0"/>
              </a:spcBef>
              <a:spcAft>
                <a:spcPts val="0"/>
              </a:spcAft>
              <a:buNone/>
            </a:pPr>
            <a:r>
              <a:rPr lang="en-GB" sz="2500" b="1" dirty="0">
                <a:solidFill>
                  <a:srgbClr val="363636"/>
                </a:solidFill>
                <a:latin typeface="Arial"/>
                <a:ea typeface="Arial"/>
                <a:cs typeface="Arial"/>
                <a:sym typeface="Arial"/>
              </a:rPr>
              <a:t>Answers</a:t>
            </a:r>
            <a:endParaRPr lang="en-GB" sz="2500" b="1" dirty="0"/>
          </a:p>
        </p:txBody>
      </p:sp>
      <p:sp>
        <p:nvSpPr>
          <p:cNvPr id="282" name="Google Shape;282;p11">
            <a:extLst>
              <a:ext uri="{C183D7F6-B498-43B3-948B-1728B52AA6E4}">
                <adec:decorative xmlns:adec="http://schemas.microsoft.com/office/drawing/2017/decorative" val="0"/>
              </a:ext>
            </a:extLst>
          </p:cNvPr>
          <p:cNvSpPr txBox="1"/>
          <p:nvPr/>
        </p:nvSpPr>
        <p:spPr>
          <a:xfrm>
            <a:off x="1037317" y="1917357"/>
            <a:ext cx="8425735" cy="3913852"/>
          </a:xfrm>
          <a:prstGeom prst="rect">
            <a:avLst/>
          </a:prstGeom>
          <a:noFill/>
          <a:ln>
            <a:noFill/>
          </a:ln>
        </p:spPr>
        <p:txBody>
          <a:bodyPr spcFirstLastPara="1" wrap="square" lIns="91425" tIns="45700" rIns="91425" bIns="45700" anchor="t" anchorCtr="0">
            <a:spAutoFit/>
          </a:bodyPr>
          <a:lstStyle/>
          <a:p>
            <a:pPr marL="0" marR="0" lvl="0" indent="0" algn="l" rtl="0">
              <a:spcBef>
                <a:spcPts val="1600"/>
              </a:spcBef>
              <a:spcAft>
                <a:spcPts val="0"/>
              </a:spcAft>
              <a:buNone/>
            </a:pPr>
            <a:r>
              <a:rPr lang="en-GB" sz="2400" dirty="0">
                <a:solidFill>
                  <a:srgbClr val="363636"/>
                </a:solidFill>
              </a:rPr>
              <a:t>S</a:t>
            </a:r>
            <a:r>
              <a:rPr lang="en-GB" sz="2400" dirty="0">
                <a:solidFill>
                  <a:srgbClr val="363636"/>
                </a:solidFill>
                <a:latin typeface="Arial"/>
                <a:ea typeface="Arial"/>
                <a:cs typeface="Arial"/>
                <a:sym typeface="Arial"/>
              </a:rPr>
              <a:t>tirling repl</a:t>
            </a:r>
            <a:r>
              <a:rPr lang="en-GB" sz="2400" dirty="0">
                <a:solidFill>
                  <a:srgbClr val="363636"/>
                </a:solidFill>
              </a:rPr>
              <a:t>ies</a:t>
            </a:r>
            <a:r>
              <a:rPr lang="en-GB" sz="2400" dirty="0">
                <a:solidFill>
                  <a:srgbClr val="363636"/>
                </a:solidFill>
                <a:latin typeface="Arial"/>
                <a:ea typeface="Arial"/>
                <a:cs typeface="Arial"/>
                <a:sym typeface="Arial"/>
              </a:rPr>
              <a:t> to the stranger who messaged him about earning quick and easy money</a:t>
            </a:r>
            <a:r>
              <a:rPr lang="en-GB" sz="2400" dirty="0">
                <a:solidFill>
                  <a:srgbClr val="363636"/>
                </a:solidFill>
              </a:rPr>
              <a:t>.</a:t>
            </a:r>
            <a:r>
              <a:rPr lang="en-GB" sz="2400" dirty="0">
                <a:solidFill>
                  <a:srgbClr val="363636"/>
                </a:solidFill>
                <a:latin typeface="Arial"/>
                <a:ea typeface="Arial"/>
                <a:cs typeface="Arial"/>
                <a:sym typeface="Arial"/>
              </a:rPr>
              <a:t> </a:t>
            </a:r>
            <a:endParaRPr sz="2400" dirty="0">
              <a:solidFill>
                <a:srgbClr val="363636"/>
              </a:solidFill>
              <a:latin typeface="Arial"/>
              <a:ea typeface="Arial"/>
              <a:cs typeface="Arial"/>
              <a:sym typeface="Arial"/>
            </a:endParaRPr>
          </a:p>
          <a:p>
            <a:pPr marL="0" marR="0" lvl="0" indent="0" algn="l" rtl="0">
              <a:spcBef>
                <a:spcPts val="1600"/>
              </a:spcBef>
              <a:spcAft>
                <a:spcPts val="0"/>
              </a:spcAft>
              <a:buNone/>
            </a:pPr>
            <a:r>
              <a:rPr lang="en-GB" sz="2400" b="1" dirty="0">
                <a:solidFill>
                  <a:srgbClr val="363636"/>
                </a:solidFill>
                <a:latin typeface="Arial"/>
                <a:ea typeface="Arial"/>
                <a:cs typeface="Arial"/>
                <a:sym typeface="Arial"/>
              </a:rPr>
              <a:t>Unsafe. </a:t>
            </a:r>
            <a:r>
              <a:rPr lang="en-GB" sz="2400" dirty="0">
                <a:solidFill>
                  <a:srgbClr val="363636"/>
                </a:solidFill>
                <a:latin typeface="Arial"/>
                <a:ea typeface="Arial"/>
                <a:cs typeface="Arial"/>
                <a:sym typeface="Arial"/>
              </a:rPr>
              <a:t>He does not know the person who sent the message. His online safety could be at risk.</a:t>
            </a:r>
            <a:endParaRPr lang="en-GB" sz="2400" dirty="0"/>
          </a:p>
          <a:p>
            <a:pPr marL="0" marR="0" lvl="0" indent="0" algn="l" rtl="0">
              <a:spcBef>
                <a:spcPts val="4000"/>
              </a:spcBef>
              <a:spcAft>
                <a:spcPts val="0"/>
              </a:spcAft>
              <a:buNone/>
            </a:pPr>
            <a:r>
              <a:rPr lang="en-GB" sz="2400" dirty="0">
                <a:solidFill>
                  <a:srgbClr val="363636"/>
                </a:solidFill>
                <a:latin typeface="Arial"/>
                <a:ea typeface="Arial"/>
                <a:cs typeface="Arial"/>
                <a:sym typeface="Arial"/>
              </a:rPr>
              <a:t>Stirling accept</a:t>
            </a:r>
            <a:r>
              <a:rPr lang="en-GB" sz="2400" dirty="0">
                <a:solidFill>
                  <a:srgbClr val="363636"/>
                </a:solidFill>
              </a:rPr>
              <a:t>s </a:t>
            </a:r>
            <a:r>
              <a:rPr lang="en-GB" sz="2400" dirty="0">
                <a:solidFill>
                  <a:srgbClr val="363636"/>
                </a:solidFill>
                <a:latin typeface="Arial"/>
                <a:ea typeface="Arial"/>
                <a:cs typeface="Arial"/>
                <a:sym typeface="Arial"/>
              </a:rPr>
              <a:t>money from a stranger</a:t>
            </a:r>
            <a:r>
              <a:rPr lang="en-GB" sz="2400" dirty="0">
                <a:solidFill>
                  <a:srgbClr val="363636"/>
                </a:solidFill>
              </a:rPr>
              <a:t>.</a:t>
            </a:r>
          </a:p>
          <a:p>
            <a:pPr marL="0" marR="0" lvl="0" indent="0" algn="l" rtl="0">
              <a:spcBef>
                <a:spcPts val="1600"/>
              </a:spcBef>
              <a:spcAft>
                <a:spcPts val="0"/>
              </a:spcAft>
              <a:buNone/>
            </a:pPr>
            <a:r>
              <a:rPr lang="en-GB" sz="2400" b="1" dirty="0">
                <a:solidFill>
                  <a:srgbClr val="363636"/>
                </a:solidFill>
                <a:latin typeface="Arial"/>
                <a:ea typeface="Arial"/>
                <a:cs typeface="Arial"/>
                <a:sym typeface="Arial"/>
              </a:rPr>
              <a:t>Unsafe. </a:t>
            </a:r>
            <a:r>
              <a:rPr lang="en-GB" sz="2400" dirty="0">
                <a:solidFill>
                  <a:srgbClr val="363636"/>
                </a:solidFill>
                <a:latin typeface="Arial"/>
                <a:ea typeface="Arial"/>
                <a:cs typeface="Arial"/>
                <a:sym typeface="Arial"/>
              </a:rPr>
              <a:t>It could be stolen money and financial exploitation by the stranger, turning Stirling into a money mule.</a:t>
            </a:r>
            <a:endParaRPr lang="en-GB" sz="2400" dirty="0"/>
          </a:p>
        </p:txBody>
      </p:sp>
      <p:pic>
        <p:nvPicPr>
          <p:cNvPr id="2" name="Google Shape;273;p10">
            <a:extLst>
              <a:ext uri="{FF2B5EF4-FFF2-40B4-BE49-F238E27FC236}">
                <a16:creationId xmlns:a16="http://schemas.microsoft.com/office/drawing/2014/main" id="{E361EB14-FF2D-F1EE-FA49-38F019C9A320}"/>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10543579" y="225863"/>
            <a:ext cx="1412893" cy="1412893"/>
          </a:xfrm>
          <a:prstGeom prst="ellipse">
            <a:avLst/>
          </a:prstGeom>
          <a:noFill/>
          <a:ln w="38100" cap="flat" cmpd="sng">
            <a:solidFill>
              <a:schemeClr val="lt1"/>
            </a:solidFill>
            <a:prstDash val="solid"/>
            <a:round/>
            <a:headEnd type="none" w="sm" len="sm"/>
            <a:tailEnd type="none" w="sm" len="sm"/>
          </a:ln>
        </p:spPr>
      </p:pic>
      <p:grpSp>
        <p:nvGrpSpPr>
          <p:cNvPr id="13" name="Group 12">
            <a:extLst>
              <a:ext uri="{FF2B5EF4-FFF2-40B4-BE49-F238E27FC236}">
                <a16:creationId xmlns:a16="http://schemas.microsoft.com/office/drawing/2014/main" id="{E86976D9-AAD5-46EF-DA2F-4B3F6124240D}"/>
              </a:ext>
              <a:ext uri="{C183D7F6-B498-43B3-948B-1728B52AA6E4}">
                <adec:decorative xmlns:adec="http://schemas.microsoft.com/office/drawing/2017/decorative" val="1"/>
              </a:ext>
            </a:extLst>
          </p:cNvPr>
          <p:cNvGrpSpPr/>
          <p:nvPr/>
        </p:nvGrpSpPr>
        <p:grpSpPr>
          <a:xfrm>
            <a:off x="9246804" y="2026465"/>
            <a:ext cx="1907878" cy="1907878"/>
            <a:chOff x="7672136" y="3010276"/>
            <a:chExt cx="2357585" cy="2357585"/>
          </a:xfrm>
        </p:grpSpPr>
        <p:sp>
          <p:nvSpPr>
            <p:cNvPr id="12" name="Oval 11">
              <a:extLst>
                <a:ext uri="{FF2B5EF4-FFF2-40B4-BE49-F238E27FC236}">
                  <a16:creationId xmlns:a16="http://schemas.microsoft.com/office/drawing/2014/main" id="{95C8FD12-1BB1-F2BE-1731-23BCC021380B}"/>
                </a:ext>
              </a:extLst>
            </p:cNvPr>
            <p:cNvSpPr/>
            <p:nvPr/>
          </p:nvSpPr>
          <p:spPr>
            <a:xfrm>
              <a:off x="7672136" y="3010276"/>
              <a:ext cx="2357585" cy="2357585"/>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11" name="Group 10">
              <a:extLst>
                <a:ext uri="{FF2B5EF4-FFF2-40B4-BE49-F238E27FC236}">
                  <a16:creationId xmlns:a16="http://schemas.microsoft.com/office/drawing/2014/main" id="{E422B06A-ABD5-BF00-3174-57911FDADB6D}"/>
                </a:ext>
              </a:extLst>
            </p:cNvPr>
            <p:cNvGrpSpPr/>
            <p:nvPr/>
          </p:nvGrpSpPr>
          <p:grpSpPr>
            <a:xfrm>
              <a:off x="7939358" y="3214487"/>
              <a:ext cx="1848341" cy="1785912"/>
              <a:chOff x="2547135" y="0"/>
              <a:chExt cx="7097730" cy="6858000"/>
            </a:xfrm>
          </p:grpSpPr>
          <p:pic>
            <p:nvPicPr>
              <p:cNvPr id="4" name="Picture 3" descr="A computer with a keyboard&#10;&#10;Description automatically generated">
                <a:extLst>
                  <a:ext uri="{FF2B5EF4-FFF2-40B4-BE49-F238E27FC236}">
                    <a16:creationId xmlns:a16="http://schemas.microsoft.com/office/drawing/2014/main" id="{F7901508-13D8-207A-8EF9-99B27DF9E375}"/>
                  </a:ext>
                </a:extLst>
              </p:cNvPr>
              <p:cNvPicPr>
                <a:picLocks noChangeAspect="1"/>
              </p:cNvPicPr>
              <p:nvPr/>
            </p:nvPicPr>
            <p:blipFill>
              <a:blip r:embed="rId4"/>
              <a:stretch>
                <a:fillRect/>
              </a:stretch>
            </p:blipFill>
            <p:spPr>
              <a:xfrm>
                <a:off x="2547135" y="0"/>
                <a:ext cx="7097730" cy="6858000"/>
              </a:xfrm>
              <a:prstGeom prst="rect">
                <a:avLst/>
              </a:prstGeom>
            </p:spPr>
          </p:pic>
          <p:pic>
            <p:nvPicPr>
              <p:cNvPr id="10" name="Picture 9" descr="A black and white shield with a lock&#10;&#10;Description automatically generated">
                <a:extLst>
                  <a:ext uri="{FF2B5EF4-FFF2-40B4-BE49-F238E27FC236}">
                    <a16:creationId xmlns:a16="http://schemas.microsoft.com/office/drawing/2014/main" id="{4668BEA0-D796-086E-5D02-87DB3E4C1E76}"/>
                  </a:ext>
                </a:extLst>
              </p:cNvPr>
              <p:cNvPicPr>
                <a:picLocks noChangeAspect="1"/>
              </p:cNvPicPr>
              <p:nvPr/>
            </p:nvPicPr>
            <p:blipFill>
              <a:blip r:embed="rId5"/>
              <a:stretch>
                <a:fillRect/>
              </a:stretch>
            </p:blipFill>
            <p:spPr>
              <a:xfrm>
                <a:off x="4955706" y="1090510"/>
                <a:ext cx="2280585" cy="2552731"/>
              </a:xfrm>
              <a:prstGeom prst="rect">
                <a:avLst/>
              </a:prstGeom>
            </p:spPr>
          </p:pic>
        </p:grpSp>
      </p:grpSp>
      <p:grpSp>
        <p:nvGrpSpPr>
          <p:cNvPr id="28" name="Group 27">
            <a:extLst>
              <a:ext uri="{FF2B5EF4-FFF2-40B4-BE49-F238E27FC236}">
                <a16:creationId xmlns:a16="http://schemas.microsoft.com/office/drawing/2014/main" id="{0CC8C94D-5531-1339-2EF9-BA50BB99C24F}"/>
              </a:ext>
              <a:ext uri="{C183D7F6-B498-43B3-948B-1728B52AA6E4}">
                <adec:decorative xmlns:adec="http://schemas.microsoft.com/office/drawing/2017/decorative" val="1"/>
              </a:ext>
            </a:extLst>
          </p:cNvPr>
          <p:cNvGrpSpPr/>
          <p:nvPr/>
        </p:nvGrpSpPr>
        <p:grpSpPr>
          <a:xfrm>
            <a:off x="9246804" y="4056176"/>
            <a:ext cx="1907878" cy="1907878"/>
            <a:chOff x="8797451" y="4056176"/>
            <a:chExt cx="1907878" cy="1907878"/>
          </a:xfrm>
        </p:grpSpPr>
        <p:sp>
          <p:nvSpPr>
            <p:cNvPr id="17" name="Oval 16">
              <a:extLst>
                <a:ext uri="{FF2B5EF4-FFF2-40B4-BE49-F238E27FC236}">
                  <a16:creationId xmlns:a16="http://schemas.microsoft.com/office/drawing/2014/main" id="{92DCA2B8-1F4A-E026-05F2-63B7AC6E7690}"/>
                </a:ext>
              </a:extLst>
            </p:cNvPr>
            <p:cNvSpPr/>
            <p:nvPr/>
          </p:nvSpPr>
          <p:spPr>
            <a:xfrm>
              <a:off x="8797451" y="4056176"/>
              <a:ext cx="1907878" cy="1907878"/>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7" name="Picture 26" descr="A cartoon of a hand coming out of a window&#10;&#10;Description automatically generated">
              <a:extLst>
                <a:ext uri="{FF2B5EF4-FFF2-40B4-BE49-F238E27FC236}">
                  <a16:creationId xmlns:a16="http://schemas.microsoft.com/office/drawing/2014/main" id="{4C800EC7-66CD-9D8C-A508-4DF6010D7660}"/>
                </a:ext>
              </a:extLst>
            </p:cNvPr>
            <p:cNvPicPr>
              <a:picLocks noChangeAspect="1"/>
            </p:cNvPicPr>
            <p:nvPr/>
          </p:nvPicPr>
          <p:blipFill>
            <a:blip r:embed="rId6"/>
            <a:stretch>
              <a:fillRect/>
            </a:stretch>
          </p:blipFill>
          <p:spPr>
            <a:xfrm>
              <a:off x="9130011" y="4330543"/>
              <a:ext cx="1371710" cy="1359143"/>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8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82">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2" name="Google Shape;282;p11"/>
          <p:cNvSpPr txBox="1"/>
          <p:nvPr/>
        </p:nvSpPr>
        <p:spPr>
          <a:xfrm>
            <a:off x="1267362" y="1584725"/>
            <a:ext cx="6885988" cy="1066918"/>
          </a:xfrm>
          <a:prstGeom prst="rect">
            <a:avLst/>
          </a:prstGeom>
          <a:noFill/>
          <a:ln>
            <a:noFill/>
          </a:ln>
        </p:spPr>
        <p:txBody>
          <a:bodyPr spcFirstLastPara="1" wrap="square" lIns="91425" tIns="45700" rIns="91425" bIns="45700" anchor="t" anchorCtr="0">
            <a:noAutofit/>
          </a:bodyPr>
          <a:lstStyle/>
          <a:p>
            <a:pPr marL="0" marR="0" lvl="0" indent="0" algn="l" rtl="0">
              <a:spcAft>
                <a:spcPts val="0"/>
              </a:spcAft>
              <a:buNone/>
            </a:pPr>
            <a:r>
              <a:rPr lang="en-GB" sz="2500" dirty="0">
                <a:solidFill>
                  <a:srgbClr val="363636"/>
                </a:solidFill>
                <a:latin typeface="Arial"/>
                <a:ea typeface="Arial"/>
                <a:cs typeface="Arial"/>
                <a:sym typeface="Arial"/>
              </a:rPr>
              <a:t>Stirling meets the stranger.</a:t>
            </a:r>
            <a:endParaRPr lang="en-GB" sz="2500" dirty="0">
              <a:solidFill>
                <a:srgbClr val="363636"/>
              </a:solidFill>
            </a:endParaRPr>
          </a:p>
          <a:p>
            <a:pPr marL="0" marR="0" lvl="0" indent="0" algn="l" rtl="0">
              <a:spcBef>
                <a:spcPts val="1600"/>
              </a:spcBef>
              <a:spcAft>
                <a:spcPts val="0"/>
              </a:spcAft>
              <a:buNone/>
            </a:pPr>
            <a:r>
              <a:rPr lang="en-GB" sz="2500" b="1" dirty="0">
                <a:solidFill>
                  <a:srgbClr val="363636"/>
                </a:solidFill>
                <a:latin typeface="Arial"/>
                <a:ea typeface="Arial"/>
                <a:cs typeface="Arial"/>
                <a:sym typeface="Arial"/>
              </a:rPr>
              <a:t>Unsafe.</a:t>
            </a:r>
            <a:r>
              <a:rPr lang="en-GB" sz="2500" dirty="0">
                <a:solidFill>
                  <a:srgbClr val="363636"/>
                </a:solidFill>
                <a:latin typeface="Arial"/>
                <a:ea typeface="Arial"/>
                <a:cs typeface="Arial"/>
                <a:sym typeface="Arial"/>
              </a:rPr>
              <a:t> Stirling could be at great personal risk.</a:t>
            </a:r>
            <a:endParaRPr lang="en-GB" sz="2500" dirty="0"/>
          </a:p>
        </p:txBody>
      </p:sp>
      <p:grpSp>
        <p:nvGrpSpPr>
          <p:cNvPr id="28" name="Group 27">
            <a:extLst>
              <a:ext uri="{FF2B5EF4-FFF2-40B4-BE49-F238E27FC236}">
                <a16:creationId xmlns:a16="http://schemas.microsoft.com/office/drawing/2014/main" id="{930C11FF-4A1C-A64D-6417-CCF4A559228B}"/>
              </a:ext>
              <a:ext uri="{C183D7F6-B498-43B3-948B-1728B52AA6E4}">
                <adec:decorative xmlns:adec="http://schemas.microsoft.com/office/drawing/2017/decorative" val="1"/>
              </a:ext>
            </a:extLst>
          </p:cNvPr>
          <p:cNvGrpSpPr/>
          <p:nvPr/>
        </p:nvGrpSpPr>
        <p:grpSpPr>
          <a:xfrm>
            <a:off x="8584827" y="3560307"/>
            <a:ext cx="2397442" cy="2397442"/>
            <a:chOff x="8381277" y="3468398"/>
            <a:chExt cx="1907878" cy="1907878"/>
          </a:xfrm>
        </p:grpSpPr>
        <p:sp>
          <p:nvSpPr>
            <p:cNvPr id="17" name="Oval 16">
              <a:extLst>
                <a:ext uri="{FF2B5EF4-FFF2-40B4-BE49-F238E27FC236}">
                  <a16:creationId xmlns:a16="http://schemas.microsoft.com/office/drawing/2014/main" id="{92DCA2B8-1F4A-E026-05F2-63B7AC6E7690}"/>
                </a:ext>
              </a:extLst>
            </p:cNvPr>
            <p:cNvSpPr/>
            <p:nvPr/>
          </p:nvSpPr>
          <p:spPr>
            <a:xfrm>
              <a:off x="8381277" y="3468398"/>
              <a:ext cx="1907878" cy="1907878"/>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7" name="Picture 26" descr="A cartoon of a hand coming out of a window&#10;&#10;Description automatically generated">
              <a:extLst>
                <a:ext uri="{FF2B5EF4-FFF2-40B4-BE49-F238E27FC236}">
                  <a16:creationId xmlns:a16="http://schemas.microsoft.com/office/drawing/2014/main" id="{4C800EC7-66CD-9D8C-A508-4DF6010D7660}"/>
                </a:ext>
              </a:extLst>
            </p:cNvPr>
            <p:cNvPicPr>
              <a:picLocks noChangeAspect="1"/>
            </p:cNvPicPr>
            <p:nvPr/>
          </p:nvPicPr>
          <p:blipFill>
            <a:blip r:embed="rId3"/>
            <a:stretch>
              <a:fillRect/>
            </a:stretch>
          </p:blipFill>
          <p:spPr>
            <a:xfrm>
              <a:off x="8713837" y="3742765"/>
              <a:ext cx="1371710" cy="1359143"/>
            </a:xfrm>
            <a:prstGeom prst="rect">
              <a:avLst/>
            </a:prstGeom>
          </p:spPr>
        </p:pic>
      </p:grpSp>
      <p:grpSp>
        <p:nvGrpSpPr>
          <p:cNvPr id="19" name="Group 18">
            <a:extLst>
              <a:ext uri="{FF2B5EF4-FFF2-40B4-BE49-F238E27FC236}">
                <a16:creationId xmlns:a16="http://schemas.microsoft.com/office/drawing/2014/main" id="{1B411FB6-31E4-8BCA-DB36-480BEF1D3316}"/>
              </a:ext>
              <a:ext uri="{C183D7F6-B498-43B3-948B-1728B52AA6E4}">
                <adec:decorative xmlns:adec="http://schemas.microsoft.com/office/drawing/2017/decorative" val="1"/>
              </a:ext>
            </a:extLst>
          </p:cNvPr>
          <p:cNvGrpSpPr/>
          <p:nvPr/>
        </p:nvGrpSpPr>
        <p:grpSpPr>
          <a:xfrm>
            <a:off x="8584827" y="900250"/>
            <a:ext cx="2397442" cy="2397442"/>
            <a:chOff x="8381277" y="1446305"/>
            <a:chExt cx="1907878" cy="1907878"/>
          </a:xfrm>
        </p:grpSpPr>
        <p:sp>
          <p:nvSpPr>
            <p:cNvPr id="12" name="Oval 11">
              <a:extLst>
                <a:ext uri="{FF2B5EF4-FFF2-40B4-BE49-F238E27FC236}">
                  <a16:creationId xmlns:a16="http://schemas.microsoft.com/office/drawing/2014/main" id="{95C8FD12-1BB1-F2BE-1731-23BCC021380B}"/>
                </a:ext>
              </a:extLst>
            </p:cNvPr>
            <p:cNvSpPr/>
            <p:nvPr/>
          </p:nvSpPr>
          <p:spPr>
            <a:xfrm>
              <a:off x="8381277" y="1446305"/>
              <a:ext cx="1907878" cy="1907878"/>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8" name="Picture 17" descr="A red triangle with a hand in it&#10;&#10;Description automatically generated">
              <a:extLst>
                <a:ext uri="{FF2B5EF4-FFF2-40B4-BE49-F238E27FC236}">
                  <a16:creationId xmlns:a16="http://schemas.microsoft.com/office/drawing/2014/main" id="{DD79C0D2-E2E4-B39C-5BAA-CCDC88E82034}"/>
                </a:ext>
              </a:extLst>
            </p:cNvPr>
            <p:cNvPicPr>
              <a:picLocks noChangeAspect="1"/>
            </p:cNvPicPr>
            <p:nvPr/>
          </p:nvPicPr>
          <p:blipFill>
            <a:blip r:embed="rId4"/>
            <a:stretch>
              <a:fillRect/>
            </a:stretch>
          </p:blipFill>
          <p:spPr>
            <a:xfrm>
              <a:off x="8427138" y="1449297"/>
              <a:ext cx="1816155" cy="1744733"/>
            </a:xfrm>
            <a:prstGeom prst="rect">
              <a:avLst/>
            </a:prstGeom>
          </p:spPr>
        </p:pic>
      </p:grpSp>
      <p:sp>
        <p:nvSpPr>
          <p:cNvPr id="23" name="TextBox 22">
            <a:extLst>
              <a:ext uri="{FF2B5EF4-FFF2-40B4-BE49-F238E27FC236}">
                <a16:creationId xmlns:a16="http://schemas.microsoft.com/office/drawing/2014/main" id="{E17AB310-259F-51B4-3801-157AA5B8C5EB}"/>
              </a:ext>
            </a:extLst>
          </p:cNvPr>
          <p:cNvSpPr txBox="1"/>
          <p:nvPr/>
        </p:nvSpPr>
        <p:spPr>
          <a:xfrm>
            <a:off x="1267361" y="3942334"/>
            <a:ext cx="6885988" cy="1451679"/>
          </a:xfrm>
          <a:prstGeom prst="rect">
            <a:avLst/>
          </a:prstGeom>
          <a:noFill/>
        </p:spPr>
        <p:txBody>
          <a:bodyPr wrap="square" rtlCol="0">
            <a:spAutoFit/>
          </a:bodyPr>
          <a:lstStyle/>
          <a:p>
            <a:pPr>
              <a:spcAft>
                <a:spcPts val="1600"/>
              </a:spcAft>
            </a:pPr>
            <a:r>
              <a:rPr lang="en-GB" sz="2500" dirty="0">
                <a:solidFill>
                  <a:srgbClr val="363636"/>
                </a:solidFill>
                <a:latin typeface="Arial"/>
                <a:ea typeface="Arial"/>
                <a:cs typeface="Arial"/>
                <a:sym typeface="Arial"/>
              </a:rPr>
              <a:t>Stirling hands money to the stranger.</a:t>
            </a:r>
            <a:endParaRPr lang="en-GB" sz="2500" dirty="0">
              <a:solidFill>
                <a:srgbClr val="363636"/>
              </a:solidFill>
            </a:endParaRPr>
          </a:p>
          <a:p>
            <a:pPr>
              <a:spcAft>
                <a:spcPts val="1600"/>
              </a:spcAft>
            </a:pPr>
            <a:r>
              <a:rPr lang="en-GB" sz="2500" b="1" dirty="0">
                <a:solidFill>
                  <a:srgbClr val="363636"/>
                </a:solidFill>
                <a:latin typeface="Arial"/>
                <a:ea typeface="Arial"/>
                <a:cs typeface="Arial"/>
                <a:sym typeface="Arial"/>
              </a:rPr>
              <a:t>Unsafe. </a:t>
            </a:r>
            <a:r>
              <a:rPr lang="en-GB" sz="2500" dirty="0">
                <a:solidFill>
                  <a:srgbClr val="363636"/>
                </a:solidFill>
                <a:latin typeface="Arial"/>
                <a:ea typeface="Arial"/>
                <a:cs typeface="Arial"/>
                <a:sym typeface="Arial"/>
              </a:rPr>
              <a:t>Stirling could be at great personal risk. It could be stolen money.</a:t>
            </a:r>
            <a:endParaRPr lang="en-GB" sz="2500" dirty="0"/>
          </a:p>
        </p:txBody>
      </p:sp>
      <p:sp>
        <p:nvSpPr>
          <p:cNvPr id="2" name="Google Shape;227;p4">
            <a:extLst>
              <a:ext uri="{FF2B5EF4-FFF2-40B4-BE49-F238E27FC236}">
                <a16:creationId xmlns:a16="http://schemas.microsoft.com/office/drawing/2014/main" id="{26EAFEB2-91E5-1855-518C-09E775E9CC7F}"/>
              </a:ext>
            </a:extLst>
          </p:cNvPr>
          <p:cNvSpPr txBox="1">
            <a:spLocks noGrp="1"/>
          </p:cNvSpPr>
          <p:nvPr>
            <p:ph type="title" idx="4294967295"/>
          </p:nvPr>
        </p:nvSpPr>
        <p:spPr>
          <a:xfrm>
            <a:off x="1524000" y="-212942"/>
            <a:ext cx="9144000" cy="212942"/>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Calibri"/>
                <a:ea typeface="Calibri"/>
                <a:cs typeface="Calibri"/>
                <a:sym typeface="Calibri"/>
              </a:rPr>
              <a:t>Slide 21</a:t>
            </a:r>
            <a:endParaRPr kumimoji="0" lang="en-GB" sz="6000" b="0" i="0" u="none" strike="noStrike" kern="0" cap="none" spc="0" normalizeH="0" baseline="0" noProof="0" dirty="0">
              <a:ln>
                <a:noFill/>
              </a:ln>
              <a:solidFill>
                <a:schemeClr val="dk1"/>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257413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3">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1" name="Google Shape;291;p12"/>
          <p:cNvSpPr txBox="1"/>
          <p:nvPr/>
        </p:nvSpPr>
        <p:spPr>
          <a:xfrm>
            <a:off x="1411268" y="2008164"/>
            <a:ext cx="4795624" cy="3245986"/>
          </a:xfrm>
          <a:prstGeom prst="rect">
            <a:avLst/>
          </a:prstGeom>
          <a:noFill/>
          <a:ln>
            <a:noFill/>
          </a:ln>
        </p:spPr>
        <p:txBody>
          <a:bodyPr spcFirstLastPara="1" wrap="square" lIns="91425" tIns="45700" rIns="91425" bIns="45700" anchor="t" anchorCtr="0">
            <a:spAutoFit/>
          </a:bodyPr>
          <a:lstStyle/>
          <a:p>
            <a:pPr marL="0" marR="0" lvl="0" indent="0" algn="l" rtl="0">
              <a:spcAft>
                <a:spcPts val="3000"/>
              </a:spcAft>
              <a:buNone/>
            </a:pPr>
            <a:r>
              <a:rPr lang="en-GB" sz="2500" dirty="0">
                <a:solidFill>
                  <a:srgbClr val="363636"/>
                </a:solidFill>
                <a:latin typeface="Arial"/>
                <a:ea typeface="Arial"/>
                <a:cs typeface="Arial"/>
                <a:sym typeface="Arial"/>
              </a:rPr>
              <a:t>Where might the money have come from?</a:t>
            </a:r>
            <a:endParaRPr sz="2500" dirty="0"/>
          </a:p>
          <a:p>
            <a:pPr marL="0" marR="0" lvl="0" indent="0" algn="l" rtl="0">
              <a:spcAft>
                <a:spcPts val="3000"/>
              </a:spcAft>
              <a:buNone/>
            </a:pPr>
            <a:r>
              <a:rPr lang="en-GB" sz="2500" dirty="0">
                <a:solidFill>
                  <a:srgbClr val="363636"/>
                </a:solidFill>
                <a:latin typeface="Arial"/>
                <a:ea typeface="Arial"/>
                <a:cs typeface="Arial"/>
                <a:sym typeface="Arial"/>
              </a:rPr>
              <a:t>What do </a:t>
            </a:r>
            <a:r>
              <a:rPr lang="en-GB" sz="2500" b="1" dirty="0">
                <a:solidFill>
                  <a:srgbClr val="363636"/>
                </a:solidFill>
                <a:latin typeface="Arial"/>
                <a:ea typeface="Arial"/>
                <a:cs typeface="Arial"/>
                <a:sym typeface="Arial"/>
              </a:rPr>
              <a:t>you</a:t>
            </a:r>
            <a:r>
              <a:rPr lang="en-GB" sz="2500" dirty="0">
                <a:solidFill>
                  <a:srgbClr val="363636"/>
                </a:solidFill>
                <a:latin typeface="Arial"/>
                <a:ea typeface="Arial"/>
                <a:cs typeface="Arial"/>
                <a:sym typeface="Arial"/>
              </a:rPr>
              <a:t> think Stirling should do next?</a:t>
            </a:r>
          </a:p>
          <a:p>
            <a:pPr marL="0" marR="0" lvl="0" indent="0" algn="l" rtl="0">
              <a:spcAft>
                <a:spcPts val="3000"/>
              </a:spcAft>
              <a:buNone/>
            </a:pPr>
            <a:r>
              <a:rPr lang="en-GB" sz="2500" b="1" dirty="0">
                <a:solidFill>
                  <a:srgbClr val="363636"/>
                </a:solidFill>
              </a:rPr>
              <a:t>Activity: </a:t>
            </a:r>
            <a:r>
              <a:rPr lang="en-GB" sz="2500" dirty="0">
                <a:solidFill>
                  <a:srgbClr val="363636"/>
                </a:solidFill>
              </a:rPr>
              <a:t>Your advice to Stirling.</a:t>
            </a:r>
            <a:endParaRPr sz="2500" dirty="0">
              <a:solidFill>
                <a:srgbClr val="363636"/>
              </a:solidFill>
            </a:endParaRPr>
          </a:p>
        </p:txBody>
      </p:sp>
      <p:sp>
        <p:nvSpPr>
          <p:cNvPr id="293" name="Google Shape;293;p12"/>
          <p:cNvSpPr txBox="1">
            <a:spLocks noGrp="1"/>
          </p:cNvSpPr>
          <p:nvPr>
            <p:ph type="ctrTitle"/>
          </p:nvPr>
        </p:nvSpPr>
        <p:spPr>
          <a:xfrm>
            <a:off x="1524000" y="-263047"/>
            <a:ext cx="9144000" cy="263047"/>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latin typeface="Calibri" panose="020F0502020204030204" pitchFamily="34" charset="0"/>
                <a:ea typeface="Calibri" panose="020F0502020204030204" pitchFamily="34" charset="0"/>
                <a:cs typeface="Calibri" panose="020F0502020204030204" pitchFamily="34" charset="0"/>
              </a:rPr>
              <a:t>Slide 22</a:t>
            </a:r>
            <a:endParaRPr dirty="0">
              <a:latin typeface="Calibri" panose="020F0502020204030204" pitchFamily="34" charset="0"/>
              <a:ea typeface="Calibri" panose="020F0502020204030204" pitchFamily="34" charset="0"/>
              <a:cs typeface="Calibri" panose="020F0502020204030204" pitchFamily="34" charset="0"/>
            </a:endParaRPr>
          </a:p>
        </p:txBody>
      </p:sp>
      <p:pic>
        <p:nvPicPr>
          <p:cNvPr id="13" name="Google Shape;273;p10" descr="Icon which reads, Talk to your partner">
            <a:extLst>
              <a:ext uri="{FF2B5EF4-FFF2-40B4-BE49-F238E27FC236}">
                <a16:creationId xmlns:a16="http://schemas.microsoft.com/office/drawing/2014/main" id="{F0F05645-8152-3E56-9B33-46EA0F097F57}"/>
              </a:ext>
            </a:extLst>
          </p:cNvPr>
          <p:cNvPicPr preferRelativeResize="0"/>
          <p:nvPr/>
        </p:nvPicPr>
        <p:blipFill rotWithShape="1">
          <a:blip r:embed="rId3">
            <a:alphaModFix/>
          </a:blip>
          <a:srcRect/>
          <a:stretch/>
        </p:blipFill>
        <p:spPr>
          <a:xfrm>
            <a:off x="10543579" y="225863"/>
            <a:ext cx="1412893" cy="1412893"/>
          </a:xfrm>
          <a:prstGeom prst="ellipse">
            <a:avLst/>
          </a:prstGeom>
          <a:noFill/>
          <a:ln w="38100" cap="flat" cmpd="sng">
            <a:solidFill>
              <a:schemeClr val="lt1"/>
            </a:solidFill>
            <a:prstDash val="solid"/>
            <a:round/>
            <a:headEnd type="none" w="sm" len="sm"/>
            <a:tailEnd type="none" w="sm" len="sm"/>
          </a:ln>
        </p:spPr>
      </p:pic>
      <p:pic>
        <p:nvPicPr>
          <p:cNvPr id="6" name="Picture 5">
            <a:extLst>
              <a:ext uri="{FF2B5EF4-FFF2-40B4-BE49-F238E27FC236}">
                <a16:creationId xmlns:a16="http://schemas.microsoft.com/office/drawing/2014/main" id="{70D176B2-95BC-E1B7-781A-29B0F46FF096}"/>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6324599" y="1122484"/>
            <a:ext cx="4613031" cy="461303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3" name="Google Shape;303;p13"/>
          <p:cNvSpPr txBox="1"/>
          <p:nvPr/>
        </p:nvSpPr>
        <p:spPr>
          <a:xfrm>
            <a:off x="1417319" y="1892539"/>
            <a:ext cx="6779229" cy="343962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3000"/>
              </a:spcAft>
              <a:buNone/>
            </a:pPr>
            <a:r>
              <a:rPr lang="en-GB" sz="2500" dirty="0">
                <a:solidFill>
                  <a:srgbClr val="363636"/>
                </a:solidFill>
                <a:latin typeface="Arial"/>
                <a:ea typeface="Arial"/>
                <a:cs typeface="Arial"/>
                <a:sym typeface="Arial"/>
              </a:rPr>
              <a:t>Stirling does not know who sent the message.</a:t>
            </a:r>
            <a:endParaRPr sz="2500" dirty="0"/>
          </a:p>
          <a:p>
            <a:pPr marL="0" marR="0" lvl="0" indent="0" algn="l" rtl="0">
              <a:spcBef>
                <a:spcPts val="1600"/>
              </a:spcBef>
              <a:spcAft>
                <a:spcPts val="3000"/>
              </a:spcAft>
              <a:buNone/>
            </a:pPr>
            <a:r>
              <a:rPr lang="en-GB" sz="2500" dirty="0">
                <a:solidFill>
                  <a:srgbClr val="363636"/>
                </a:solidFill>
                <a:latin typeface="Arial"/>
                <a:ea typeface="Arial"/>
                <a:cs typeface="Arial"/>
                <a:sym typeface="Arial"/>
              </a:rPr>
              <a:t>He does not know why they want him to take</a:t>
            </a:r>
            <a:br>
              <a:rPr lang="en-GB" sz="2500" dirty="0">
                <a:solidFill>
                  <a:srgbClr val="363636"/>
                </a:solidFill>
                <a:latin typeface="Arial"/>
                <a:ea typeface="Arial"/>
                <a:cs typeface="Arial"/>
                <a:sym typeface="Arial"/>
              </a:rPr>
            </a:br>
            <a:r>
              <a:rPr lang="en-GB" sz="2500" dirty="0">
                <a:solidFill>
                  <a:srgbClr val="363636"/>
                </a:solidFill>
                <a:latin typeface="Arial"/>
                <a:ea typeface="Arial"/>
                <a:cs typeface="Arial"/>
                <a:sym typeface="Arial"/>
              </a:rPr>
              <a:t>out the money and give it to this stranger.</a:t>
            </a:r>
            <a:endParaRPr sz="2500" dirty="0"/>
          </a:p>
          <a:p>
            <a:pPr marL="0" marR="0" lvl="0" indent="0" algn="l" rtl="0">
              <a:spcBef>
                <a:spcPts val="1600"/>
              </a:spcBef>
              <a:spcAft>
                <a:spcPts val="3000"/>
              </a:spcAft>
              <a:buNone/>
            </a:pPr>
            <a:r>
              <a:rPr lang="en-GB" sz="2500" dirty="0">
                <a:solidFill>
                  <a:srgbClr val="363636"/>
                </a:solidFill>
                <a:latin typeface="Arial"/>
                <a:ea typeface="Arial"/>
                <a:cs typeface="Arial"/>
                <a:sym typeface="Arial"/>
              </a:rPr>
              <a:t>He does not know where the money came</a:t>
            </a:r>
            <a:br>
              <a:rPr lang="en-GB" sz="2500" dirty="0">
                <a:solidFill>
                  <a:srgbClr val="363636"/>
                </a:solidFill>
                <a:latin typeface="Arial"/>
                <a:ea typeface="Arial"/>
                <a:cs typeface="Arial"/>
                <a:sym typeface="Arial"/>
              </a:rPr>
            </a:br>
            <a:r>
              <a:rPr lang="en-GB" sz="2500" dirty="0">
                <a:solidFill>
                  <a:srgbClr val="363636"/>
                </a:solidFill>
                <a:latin typeface="Arial"/>
                <a:ea typeface="Arial"/>
                <a:cs typeface="Arial"/>
                <a:sym typeface="Arial"/>
              </a:rPr>
              <a:t>from or where it is going.</a:t>
            </a:r>
            <a:endParaRPr sz="2500" dirty="0">
              <a:solidFill>
                <a:srgbClr val="363636"/>
              </a:solidFill>
              <a:latin typeface="Arial"/>
              <a:ea typeface="Arial"/>
              <a:cs typeface="Arial"/>
              <a:sym typeface="Arial"/>
            </a:endParaRPr>
          </a:p>
        </p:txBody>
      </p:sp>
      <p:sp>
        <p:nvSpPr>
          <p:cNvPr id="304" name="Google Shape;304;p13"/>
          <p:cNvSpPr txBox="1">
            <a:spLocks noGrp="1"/>
          </p:cNvSpPr>
          <p:nvPr>
            <p:ph type="ctrTitle"/>
          </p:nvPr>
        </p:nvSpPr>
        <p:spPr>
          <a:xfrm>
            <a:off x="1524000" y="-250522"/>
            <a:ext cx="9144000" cy="250521"/>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latin typeface="Calibri" panose="020F0502020204030204" pitchFamily="34" charset="0"/>
                <a:ea typeface="Calibri" panose="020F0502020204030204" pitchFamily="34" charset="0"/>
                <a:cs typeface="Calibri" panose="020F0502020204030204" pitchFamily="34" charset="0"/>
              </a:rPr>
              <a:t>Slide 23</a:t>
            </a:r>
            <a:endParaRPr dirty="0">
              <a:latin typeface="Calibri" panose="020F0502020204030204" pitchFamily="34" charset="0"/>
              <a:ea typeface="Calibri" panose="020F0502020204030204" pitchFamily="34" charset="0"/>
              <a:cs typeface="Calibri" panose="020F0502020204030204" pitchFamily="34" charset="0"/>
            </a:endParaRPr>
          </a:p>
        </p:txBody>
      </p:sp>
      <p:pic>
        <p:nvPicPr>
          <p:cNvPr id="2" name="Picture 1">
            <a:extLst>
              <a:ext uri="{FF2B5EF4-FFF2-40B4-BE49-F238E27FC236}">
                <a16:creationId xmlns:a16="http://schemas.microsoft.com/office/drawing/2014/main" id="{80E416A7-4644-4C6E-F2D1-46F6CE090473}"/>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327842" y="1748797"/>
            <a:ext cx="1888486" cy="3646732"/>
          </a:xfrm>
          <a:prstGeom prst="rect">
            <a:avLst/>
          </a:prstGeom>
        </p:spPr>
      </p:pic>
      <p:pic>
        <p:nvPicPr>
          <p:cNvPr id="3" name="Picture 2">
            <a:extLst>
              <a:ext uri="{FF2B5EF4-FFF2-40B4-BE49-F238E27FC236}">
                <a16:creationId xmlns:a16="http://schemas.microsoft.com/office/drawing/2014/main" id="{20C41848-473E-E6B9-2A87-10A6A80EE88E}"/>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551206" y="2881852"/>
            <a:ext cx="1439001" cy="1647798"/>
          </a:xfrm>
          <a:prstGeom prst="rect">
            <a:avLst/>
          </a:prstGeom>
        </p:spPr>
      </p:pic>
      <p:pic>
        <p:nvPicPr>
          <p:cNvPr id="8" name="Picture 7">
            <a:extLst>
              <a:ext uri="{FF2B5EF4-FFF2-40B4-BE49-F238E27FC236}">
                <a16:creationId xmlns:a16="http://schemas.microsoft.com/office/drawing/2014/main" id="{7778D81C-A920-D541-E6D9-3B74F954CC6D}"/>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9336803" y="881720"/>
            <a:ext cx="2021638" cy="202163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3" name="Google Shape;303;p13"/>
          <p:cNvSpPr txBox="1"/>
          <p:nvPr/>
        </p:nvSpPr>
        <p:spPr>
          <a:xfrm>
            <a:off x="1039877" y="1420231"/>
            <a:ext cx="8224838" cy="1127201"/>
          </a:xfrm>
          <a:prstGeom prst="rect">
            <a:avLst/>
          </a:prstGeom>
          <a:noFill/>
          <a:ln>
            <a:noFill/>
          </a:ln>
        </p:spPr>
        <p:txBody>
          <a:bodyPr spcFirstLastPara="1" wrap="square" lIns="91425" tIns="45700" rIns="91425" bIns="45700" anchor="t" anchorCtr="0">
            <a:noAutofit/>
          </a:bodyPr>
          <a:lstStyle/>
          <a:p>
            <a:pPr marL="0" marR="0" lvl="0" indent="0" algn="l" rtl="0">
              <a:spcAft>
                <a:spcPts val="3000"/>
              </a:spcAft>
              <a:buNone/>
            </a:pPr>
            <a:r>
              <a:rPr lang="en-GB" sz="2500" dirty="0">
                <a:solidFill>
                  <a:srgbClr val="363636"/>
                </a:solidFill>
                <a:latin typeface="Arial"/>
                <a:ea typeface="Arial"/>
                <a:cs typeface="Arial"/>
                <a:sym typeface="Arial"/>
              </a:rPr>
              <a:t>… Stirling gives them his bank account details.</a:t>
            </a:r>
            <a:endParaRPr sz="2500" b="1" dirty="0">
              <a:solidFill>
                <a:srgbClr val="363636"/>
              </a:solidFill>
              <a:latin typeface="Arial"/>
              <a:ea typeface="Arial"/>
              <a:cs typeface="Arial"/>
              <a:sym typeface="Arial"/>
            </a:endParaRPr>
          </a:p>
        </p:txBody>
      </p:sp>
      <p:sp>
        <p:nvSpPr>
          <p:cNvPr id="304" name="Google Shape;304;p13"/>
          <p:cNvSpPr txBox="1">
            <a:spLocks noGrp="1"/>
          </p:cNvSpPr>
          <p:nvPr>
            <p:ph type="ctrTitle"/>
          </p:nvPr>
        </p:nvSpPr>
        <p:spPr>
          <a:xfrm>
            <a:off x="1524000" y="-250522"/>
            <a:ext cx="9144000" cy="250521"/>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latin typeface="Calibri" panose="020F0502020204030204" pitchFamily="34" charset="0"/>
                <a:ea typeface="Calibri" panose="020F0502020204030204" pitchFamily="34" charset="0"/>
                <a:cs typeface="Calibri" panose="020F0502020204030204" pitchFamily="34" charset="0"/>
              </a:rPr>
              <a:t>Slide 24</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17" name="Google Shape;303;p13">
            <a:extLst>
              <a:ext uri="{FF2B5EF4-FFF2-40B4-BE49-F238E27FC236}">
                <a16:creationId xmlns:a16="http://schemas.microsoft.com/office/drawing/2014/main" id="{21A63961-1B49-AED4-437C-960FB0B3F109}"/>
              </a:ext>
            </a:extLst>
          </p:cNvPr>
          <p:cNvSpPr txBox="1"/>
          <p:nvPr/>
        </p:nvSpPr>
        <p:spPr>
          <a:xfrm>
            <a:off x="1039877" y="4904680"/>
            <a:ext cx="7979432" cy="933411"/>
          </a:xfrm>
          <a:prstGeom prst="rect">
            <a:avLst/>
          </a:prstGeom>
          <a:noFill/>
          <a:ln>
            <a:noFill/>
          </a:ln>
        </p:spPr>
        <p:txBody>
          <a:bodyPr spcFirstLastPara="1" wrap="square" lIns="91425" tIns="45700" rIns="91425" bIns="45700" anchor="t" anchorCtr="0">
            <a:noAutofit/>
          </a:bodyPr>
          <a:lstStyle/>
          <a:p>
            <a:pPr marL="0" marR="0" lvl="0" indent="0" algn="l" rtl="0">
              <a:spcAft>
                <a:spcPts val="3000"/>
              </a:spcAft>
              <a:buNone/>
            </a:pPr>
            <a:r>
              <a:rPr lang="en-GB" sz="2500" dirty="0">
                <a:solidFill>
                  <a:srgbClr val="363636"/>
                </a:solidFill>
                <a:latin typeface="Arial"/>
                <a:ea typeface="Arial"/>
                <a:cs typeface="Arial"/>
                <a:sym typeface="Arial"/>
              </a:rPr>
              <a:t>Stirling withdraws the money from his own bank account and meets the person outside the bank</a:t>
            </a:r>
            <a:r>
              <a:rPr lang="en-GB" sz="2500" dirty="0">
                <a:solidFill>
                  <a:srgbClr val="363636"/>
                </a:solidFill>
              </a:rPr>
              <a:t>.</a:t>
            </a:r>
            <a:endParaRPr sz="2500" dirty="0"/>
          </a:p>
          <a:p>
            <a:pPr marL="0" marR="0" lvl="0" indent="0" algn="l" rtl="0">
              <a:spcBef>
                <a:spcPts val="2000"/>
              </a:spcBef>
              <a:spcAft>
                <a:spcPts val="0"/>
              </a:spcAft>
              <a:buNone/>
            </a:pPr>
            <a:endParaRPr sz="2500" b="1" dirty="0">
              <a:solidFill>
                <a:srgbClr val="363636"/>
              </a:solidFill>
              <a:latin typeface="Arial"/>
              <a:ea typeface="Arial"/>
              <a:cs typeface="Arial"/>
              <a:sym typeface="Arial"/>
            </a:endParaRPr>
          </a:p>
        </p:txBody>
      </p:sp>
      <p:sp>
        <p:nvSpPr>
          <p:cNvPr id="18" name="Google Shape;303;p13">
            <a:extLst>
              <a:ext uri="{FF2B5EF4-FFF2-40B4-BE49-F238E27FC236}">
                <a16:creationId xmlns:a16="http://schemas.microsoft.com/office/drawing/2014/main" id="{B8416C9C-BCFD-0FA0-CC30-DB86240FDDB4}"/>
              </a:ext>
            </a:extLst>
          </p:cNvPr>
          <p:cNvSpPr txBox="1"/>
          <p:nvPr/>
        </p:nvSpPr>
        <p:spPr>
          <a:xfrm>
            <a:off x="1060821" y="3143035"/>
            <a:ext cx="7342950" cy="621864"/>
          </a:xfrm>
          <a:prstGeom prst="rect">
            <a:avLst/>
          </a:prstGeom>
          <a:noFill/>
          <a:ln>
            <a:noFill/>
          </a:ln>
        </p:spPr>
        <p:txBody>
          <a:bodyPr spcFirstLastPara="1" wrap="square" lIns="91425" tIns="45700" rIns="91425" bIns="45700" anchor="t" anchorCtr="0">
            <a:noAutofit/>
          </a:bodyPr>
          <a:lstStyle/>
          <a:p>
            <a:pPr lvl="0">
              <a:spcAft>
                <a:spcPts val="3000"/>
              </a:spcAft>
            </a:pPr>
            <a:r>
              <a:rPr lang="en-GB" sz="2500" dirty="0">
                <a:solidFill>
                  <a:srgbClr val="363636"/>
                </a:solidFill>
                <a:latin typeface="Arial"/>
                <a:ea typeface="Arial"/>
                <a:cs typeface="Arial"/>
                <a:sym typeface="Arial"/>
              </a:rPr>
              <a:t>And </a:t>
            </a:r>
            <a:r>
              <a:rPr lang="en-GB" sz="2500" dirty="0">
                <a:solidFill>
                  <a:srgbClr val="363636"/>
                </a:solidFill>
              </a:rPr>
              <a:t>accepts the money into his own bank account</a:t>
            </a:r>
            <a:r>
              <a:rPr lang="en-GB" sz="2500" dirty="0">
                <a:solidFill>
                  <a:srgbClr val="363636"/>
                </a:solidFill>
                <a:latin typeface="Arial"/>
                <a:ea typeface="Arial"/>
                <a:cs typeface="Arial"/>
                <a:sym typeface="Arial"/>
              </a:rPr>
              <a:t>.</a:t>
            </a:r>
            <a:endParaRPr sz="2500" b="1" dirty="0">
              <a:solidFill>
                <a:srgbClr val="363636"/>
              </a:solidFill>
              <a:latin typeface="Arial"/>
              <a:ea typeface="Arial"/>
              <a:cs typeface="Arial"/>
              <a:sym typeface="Arial"/>
            </a:endParaRPr>
          </a:p>
        </p:txBody>
      </p:sp>
      <p:grpSp>
        <p:nvGrpSpPr>
          <p:cNvPr id="19" name="Group 18">
            <a:extLst>
              <a:ext uri="{FF2B5EF4-FFF2-40B4-BE49-F238E27FC236}">
                <a16:creationId xmlns:a16="http://schemas.microsoft.com/office/drawing/2014/main" id="{38B23549-973D-211A-3B32-A81E8D8ED9BB}"/>
              </a:ext>
              <a:ext uri="{C183D7F6-B498-43B3-948B-1728B52AA6E4}">
                <adec:decorative xmlns:adec="http://schemas.microsoft.com/office/drawing/2017/decorative" val="1"/>
              </a:ext>
            </a:extLst>
          </p:cNvPr>
          <p:cNvGrpSpPr/>
          <p:nvPr/>
        </p:nvGrpSpPr>
        <p:grpSpPr>
          <a:xfrm>
            <a:off x="9368044" y="4383919"/>
            <a:ext cx="1763135" cy="1763135"/>
            <a:chOff x="9162303" y="4383919"/>
            <a:chExt cx="1763135" cy="1763135"/>
          </a:xfrm>
        </p:grpSpPr>
        <p:sp>
          <p:nvSpPr>
            <p:cNvPr id="11" name="Oval 10">
              <a:extLst>
                <a:ext uri="{FF2B5EF4-FFF2-40B4-BE49-F238E27FC236}">
                  <a16:creationId xmlns:a16="http://schemas.microsoft.com/office/drawing/2014/main" id="{2FCE056A-261F-2017-0E2A-2FED6862F063}"/>
                </a:ext>
              </a:extLst>
            </p:cNvPr>
            <p:cNvSpPr/>
            <p:nvPr/>
          </p:nvSpPr>
          <p:spPr>
            <a:xfrm>
              <a:off x="9162303" y="4383919"/>
              <a:ext cx="1763135" cy="1763135"/>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group of people talking&#10;&#10;Description automatically generated">
              <a:extLst>
                <a:ext uri="{FF2B5EF4-FFF2-40B4-BE49-F238E27FC236}">
                  <a16:creationId xmlns:a16="http://schemas.microsoft.com/office/drawing/2014/main" id="{2053C87B-8850-DDDB-7DCE-C18CD62DE15D}"/>
                </a:ext>
              </a:extLst>
            </p:cNvPr>
            <p:cNvPicPr>
              <a:picLocks noChangeAspect="1"/>
            </p:cNvPicPr>
            <p:nvPr/>
          </p:nvPicPr>
          <p:blipFill>
            <a:blip r:embed="rId3"/>
            <a:stretch>
              <a:fillRect/>
            </a:stretch>
          </p:blipFill>
          <p:spPr>
            <a:xfrm>
              <a:off x="9253229" y="4480688"/>
              <a:ext cx="1581281" cy="1567114"/>
            </a:xfrm>
            <a:prstGeom prst="rect">
              <a:avLst/>
            </a:prstGeom>
          </p:spPr>
        </p:pic>
      </p:grpSp>
      <p:grpSp>
        <p:nvGrpSpPr>
          <p:cNvPr id="23" name="Group 22">
            <a:extLst>
              <a:ext uri="{FF2B5EF4-FFF2-40B4-BE49-F238E27FC236}">
                <a16:creationId xmlns:a16="http://schemas.microsoft.com/office/drawing/2014/main" id="{1B611F79-368E-A1B3-C2A8-757BDA5E8736}"/>
              </a:ext>
              <a:ext uri="{C183D7F6-B498-43B3-948B-1728B52AA6E4}">
                <adec:decorative xmlns:adec="http://schemas.microsoft.com/office/drawing/2017/decorative" val="1"/>
              </a:ext>
            </a:extLst>
          </p:cNvPr>
          <p:cNvGrpSpPr/>
          <p:nvPr/>
        </p:nvGrpSpPr>
        <p:grpSpPr>
          <a:xfrm>
            <a:off x="9458970" y="673892"/>
            <a:ext cx="1763135" cy="1763135"/>
            <a:chOff x="9162303" y="2547432"/>
            <a:chExt cx="1763135" cy="1763135"/>
          </a:xfrm>
        </p:grpSpPr>
        <p:sp>
          <p:nvSpPr>
            <p:cNvPr id="8" name="Oval 7">
              <a:extLst>
                <a:ext uri="{FF2B5EF4-FFF2-40B4-BE49-F238E27FC236}">
                  <a16:creationId xmlns:a16="http://schemas.microsoft.com/office/drawing/2014/main" id="{2F787A4C-5962-38AC-F22C-A6237FB86D12}"/>
                </a:ext>
              </a:extLst>
            </p:cNvPr>
            <p:cNvSpPr/>
            <p:nvPr/>
          </p:nvSpPr>
          <p:spPr>
            <a:xfrm>
              <a:off x="9162303" y="2547432"/>
              <a:ext cx="1763135" cy="1763135"/>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2" name="Picture 21" descr="A computer and a sheet of paper&#10;&#10;Description automatically generated">
              <a:extLst>
                <a:ext uri="{FF2B5EF4-FFF2-40B4-BE49-F238E27FC236}">
                  <a16:creationId xmlns:a16="http://schemas.microsoft.com/office/drawing/2014/main" id="{1E3F12D1-1D78-3825-496F-78F783DA822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337783" y="2603900"/>
              <a:ext cx="1412172" cy="1381517"/>
            </a:xfrm>
            <a:prstGeom prst="rect">
              <a:avLst/>
            </a:prstGeom>
          </p:spPr>
        </p:pic>
      </p:grpSp>
      <p:sp>
        <p:nvSpPr>
          <p:cNvPr id="24" name="Google Shape;303;p13">
            <a:extLst>
              <a:ext uri="{FF2B5EF4-FFF2-40B4-BE49-F238E27FC236}">
                <a16:creationId xmlns:a16="http://schemas.microsoft.com/office/drawing/2014/main" id="{EB70C78F-165C-1150-50DE-339EE0F416A4}"/>
              </a:ext>
            </a:extLst>
          </p:cNvPr>
          <p:cNvSpPr txBox="1"/>
          <p:nvPr/>
        </p:nvSpPr>
        <p:spPr>
          <a:xfrm>
            <a:off x="1039877" y="768564"/>
            <a:ext cx="1416414" cy="490715"/>
          </a:xfrm>
          <a:prstGeom prst="rect">
            <a:avLst/>
          </a:prstGeom>
          <a:noFill/>
          <a:ln>
            <a:noFill/>
          </a:ln>
        </p:spPr>
        <p:txBody>
          <a:bodyPr spcFirstLastPara="1" wrap="square" lIns="91425" tIns="45700" rIns="91425" bIns="45700" anchor="t" anchorCtr="0">
            <a:noAutofit/>
          </a:bodyPr>
          <a:lstStyle/>
          <a:p>
            <a:pPr marL="0" marR="0" lvl="0" indent="0" algn="l" rtl="0">
              <a:spcAft>
                <a:spcPts val="3000"/>
              </a:spcAft>
              <a:buNone/>
            </a:pPr>
            <a:r>
              <a:rPr lang="en-GB" sz="2500" b="1" dirty="0">
                <a:solidFill>
                  <a:srgbClr val="363636"/>
                </a:solidFill>
                <a:latin typeface="Arial"/>
                <a:ea typeface="Arial"/>
                <a:cs typeface="Arial"/>
                <a:sym typeface="Arial"/>
              </a:rPr>
              <a:t>But …</a:t>
            </a:r>
            <a:endParaRPr sz="2500" b="1" dirty="0">
              <a:solidFill>
                <a:srgbClr val="363636"/>
              </a:solidFill>
              <a:latin typeface="Arial"/>
              <a:ea typeface="Arial"/>
              <a:cs typeface="Arial"/>
              <a:sym typeface="Arial"/>
            </a:endParaRPr>
          </a:p>
        </p:txBody>
      </p:sp>
      <p:grpSp>
        <p:nvGrpSpPr>
          <p:cNvPr id="27" name="Group 26">
            <a:extLst>
              <a:ext uri="{FF2B5EF4-FFF2-40B4-BE49-F238E27FC236}">
                <a16:creationId xmlns:a16="http://schemas.microsoft.com/office/drawing/2014/main" id="{D4995339-9409-5CB7-19FC-EF9C085B66CE}"/>
              </a:ext>
              <a:ext uri="{C183D7F6-B498-43B3-948B-1728B52AA6E4}">
                <adec:decorative xmlns:adec="http://schemas.microsoft.com/office/drawing/2017/decorative" val="1"/>
              </a:ext>
            </a:extLst>
          </p:cNvPr>
          <p:cNvGrpSpPr/>
          <p:nvPr/>
        </p:nvGrpSpPr>
        <p:grpSpPr>
          <a:xfrm>
            <a:off x="9406854" y="2547432"/>
            <a:ext cx="1763135" cy="1763135"/>
            <a:chOff x="9368044" y="710945"/>
            <a:chExt cx="1763135" cy="1763135"/>
          </a:xfrm>
        </p:grpSpPr>
        <p:sp>
          <p:nvSpPr>
            <p:cNvPr id="14" name="Oval 13">
              <a:extLst>
                <a:ext uri="{FF2B5EF4-FFF2-40B4-BE49-F238E27FC236}">
                  <a16:creationId xmlns:a16="http://schemas.microsoft.com/office/drawing/2014/main" id="{EBE37E65-401D-A1C2-1E95-EF6C65502B9C}"/>
                </a:ext>
              </a:extLst>
            </p:cNvPr>
            <p:cNvSpPr/>
            <p:nvPr/>
          </p:nvSpPr>
          <p:spPr>
            <a:xfrm>
              <a:off x="9368044" y="710945"/>
              <a:ext cx="1763135" cy="1763135"/>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6" name="Picture 25" descr="A stack of money and coins&#10;&#10;Description automatically generated">
              <a:extLst>
                <a:ext uri="{FF2B5EF4-FFF2-40B4-BE49-F238E27FC236}">
                  <a16:creationId xmlns:a16="http://schemas.microsoft.com/office/drawing/2014/main" id="{5821499B-FD30-6B8A-ECC5-DA2CC6B35A18}"/>
                </a:ext>
              </a:extLst>
            </p:cNvPr>
            <p:cNvPicPr>
              <a:picLocks noChangeAspect="1"/>
            </p:cNvPicPr>
            <p:nvPr/>
          </p:nvPicPr>
          <p:blipFill>
            <a:blip r:embed="rId5"/>
            <a:stretch>
              <a:fillRect/>
            </a:stretch>
          </p:blipFill>
          <p:spPr>
            <a:xfrm>
              <a:off x="9516880" y="810198"/>
              <a:ext cx="1465460" cy="1332488"/>
            </a:xfrm>
            <a:prstGeom prst="rect">
              <a:avLst/>
            </a:prstGeom>
          </p:spPr>
        </p:pic>
      </p:grpSp>
    </p:spTree>
    <p:extLst>
      <p:ext uri="{BB962C8B-B14F-4D97-AF65-F5344CB8AC3E}">
        <p14:creationId xmlns:p14="http://schemas.microsoft.com/office/powerpoint/2010/main" val="1881534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3" grpId="0"/>
      <p:bldP spid="17"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pic>
        <p:nvPicPr>
          <p:cNvPr id="7" name="Picture 6">
            <a:extLst>
              <a:ext uri="{FF2B5EF4-FFF2-40B4-BE49-F238E27FC236}">
                <a16:creationId xmlns:a16="http://schemas.microsoft.com/office/drawing/2014/main" id="{C832E0B1-DCB2-820D-39A6-C0ED205A4923}"/>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401439" y="1304380"/>
            <a:ext cx="4608000" cy="4608000"/>
          </a:xfrm>
          <a:prstGeom prst="rect">
            <a:avLst/>
          </a:prstGeom>
        </p:spPr>
      </p:pic>
      <p:sp>
        <p:nvSpPr>
          <p:cNvPr id="311" name="Google Shape;311;p14"/>
          <p:cNvSpPr txBox="1"/>
          <p:nvPr/>
        </p:nvSpPr>
        <p:spPr>
          <a:xfrm>
            <a:off x="1499048" y="1568704"/>
            <a:ext cx="4596952" cy="445246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800"/>
              </a:spcAft>
              <a:buNone/>
            </a:pPr>
            <a:r>
              <a:rPr lang="en-GB" sz="2500" dirty="0">
                <a:solidFill>
                  <a:srgbClr val="363636"/>
                </a:solidFill>
                <a:latin typeface="Arial"/>
                <a:ea typeface="Arial"/>
                <a:cs typeface="Arial"/>
                <a:sym typeface="Arial"/>
              </a:rPr>
              <a:t>Malini is 19.</a:t>
            </a:r>
            <a:endParaRPr sz="2500" dirty="0"/>
          </a:p>
          <a:p>
            <a:pPr marL="0" marR="0" lvl="0" indent="0" algn="l" rtl="0">
              <a:spcBef>
                <a:spcPts val="2000"/>
              </a:spcBef>
              <a:spcAft>
                <a:spcPts val="800"/>
              </a:spcAft>
              <a:buNone/>
            </a:pPr>
            <a:r>
              <a:rPr lang="en-GB" sz="2500" dirty="0">
                <a:solidFill>
                  <a:srgbClr val="363636"/>
                </a:solidFill>
                <a:latin typeface="Arial"/>
                <a:ea typeface="Arial"/>
                <a:cs typeface="Arial"/>
                <a:sym typeface="Arial"/>
              </a:rPr>
              <a:t>She’s just left school and got</a:t>
            </a:r>
            <a:br>
              <a:rPr lang="en-GB" sz="2500" dirty="0">
                <a:solidFill>
                  <a:srgbClr val="363636"/>
                </a:solidFill>
                <a:latin typeface="Arial"/>
                <a:ea typeface="Arial"/>
                <a:cs typeface="Arial"/>
                <a:sym typeface="Arial"/>
              </a:rPr>
            </a:br>
            <a:r>
              <a:rPr lang="en-GB" sz="2500" dirty="0">
                <a:solidFill>
                  <a:srgbClr val="363636"/>
                </a:solidFill>
                <a:latin typeface="Arial"/>
                <a:ea typeface="Arial"/>
                <a:cs typeface="Arial"/>
                <a:sym typeface="Arial"/>
              </a:rPr>
              <a:t>her first job working in a bank.</a:t>
            </a:r>
            <a:endParaRPr sz="2500" dirty="0"/>
          </a:p>
          <a:p>
            <a:pPr marL="0" marR="0" lvl="0" indent="0" algn="l" rtl="0">
              <a:spcBef>
                <a:spcPts val="2000"/>
              </a:spcBef>
              <a:spcAft>
                <a:spcPts val="800"/>
              </a:spcAft>
              <a:buNone/>
            </a:pPr>
            <a:r>
              <a:rPr lang="en-GB" sz="2500" dirty="0">
                <a:solidFill>
                  <a:srgbClr val="363636"/>
                </a:solidFill>
                <a:latin typeface="Arial"/>
                <a:ea typeface="Arial"/>
                <a:cs typeface="Arial"/>
                <a:sym typeface="Arial"/>
              </a:rPr>
              <a:t>She’s proud of her new job and</a:t>
            </a:r>
            <a:br>
              <a:rPr lang="en-GB" sz="2500" dirty="0">
                <a:solidFill>
                  <a:srgbClr val="363636"/>
                </a:solidFill>
                <a:latin typeface="Arial"/>
                <a:ea typeface="Arial"/>
                <a:cs typeface="Arial"/>
                <a:sym typeface="Arial"/>
              </a:rPr>
            </a:br>
            <a:r>
              <a:rPr lang="en-GB" sz="2500" dirty="0">
                <a:solidFill>
                  <a:srgbClr val="363636"/>
                </a:solidFill>
                <a:latin typeface="Arial"/>
                <a:ea typeface="Arial"/>
                <a:cs typeface="Arial"/>
                <a:sym typeface="Arial"/>
              </a:rPr>
              <a:t>wants to do everything right.</a:t>
            </a:r>
            <a:endParaRPr sz="2500" dirty="0"/>
          </a:p>
          <a:p>
            <a:pPr marL="0" marR="0" lvl="0" indent="0" algn="l" rtl="0">
              <a:spcBef>
                <a:spcPts val="2000"/>
              </a:spcBef>
              <a:spcAft>
                <a:spcPts val="800"/>
              </a:spcAft>
              <a:buNone/>
            </a:pPr>
            <a:r>
              <a:rPr lang="en-GB" sz="2500" dirty="0">
                <a:solidFill>
                  <a:srgbClr val="363636"/>
                </a:solidFill>
                <a:latin typeface="Arial"/>
                <a:ea typeface="Arial"/>
                <a:cs typeface="Arial"/>
                <a:sym typeface="Arial"/>
              </a:rPr>
              <a:t>Malini has had training for her</a:t>
            </a:r>
            <a:br>
              <a:rPr lang="en-GB" sz="2500" dirty="0">
                <a:solidFill>
                  <a:srgbClr val="363636"/>
                </a:solidFill>
                <a:latin typeface="Arial"/>
                <a:ea typeface="Arial"/>
                <a:cs typeface="Arial"/>
                <a:sym typeface="Arial"/>
              </a:rPr>
            </a:br>
            <a:r>
              <a:rPr lang="en-GB" sz="2500" dirty="0">
                <a:solidFill>
                  <a:srgbClr val="363636"/>
                </a:solidFill>
                <a:latin typeface="Arial"/>
                <a:ea typeface="Arial"/>
                <a:cs typeface="Arial"/>
                <a:sym typeface="Arial"/>
              </a:rPr>
              <a:t>new job, including identifying</a:t>
            </a:r>
            <a:br>
              <a:rPr lang="en-GB" sz="2500" dirty="0">
                <a:solidFill>
                  <a:srgbClr val="363636"/>
                </a:solidFill>
                <a:latin typeface="Arial"/>
                <a:ea typeface="Arial"/>
                <a:cs typeface="Arial"/>
                <a:sym typeface="Arial"/>
              </a:rPr>
            </a:br>
            <a:r>
              <a:rPr lang="en-GB" sz="2500" dirty="0">
                <a:solidFill>
                  <a:srgbClr val="363636"/>
                </a:solidFill>
                <a:latin typeface="Arial"/>
                <a:ea typeface="Arial"/>
                <a:cs typeface="Arial"/>
                <a:sym typeface="Arial"/>
              </a:rPr>
              <a:t>signs of </a:t>
            </a:r>
            <a:r>
              <a:rPr lang="en-GB" sz="2500" b="1" dirty="0">
                <a:solidFill>
                  <a:srgbClr val="363636"/>
                </a:solidFill>
                <a:latin typeface="Arial"/>
                <a:ea typeface="Arial"/>
                <a:cs typeface="Arial"/>
                <a:sym typeface="Arial"/>
              </a:rPr>
              <a:t>fraud</a:t>
            </a:r>
            <a:r>
              <a:rPr lang="en-GB" sz="2500" dirty="0">
                <a:solidFill>
                  <a:srgbClr val="363636"/>
                </a:solidFill>
                <a:latin typeface="Arial"/>
                <a:ea typeface="Arial"/>
                <a:cs typeface="Arial"/>
                <a:sym typeface="Arial"/>
              </a:rPr>
              <a:t>. </a:t>
            </a:r>
            <a:endParaRPr sz="2500" dirty="0"/>
          </a:p>
        </p:txBody>
      </p:sp>
      <p:sp>
        <p:nvSpPr>
          <p:cNvPr id="313" name="Google Shape;313;p14"/>
          <p:cNvSpPr txBox="1">
            <a:spLocks noGrp="1"/>
          </p:cNvSpPr>
          <p:nvPr>
            <p:ph type="title"/>
          </p:nvPr>
        </p:nvSpPr>
        <p:spPr>
          <a:xfrm>
            <a:off x="0" y="749869"/>
            <a:ext cx="12192000" cy="55399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363636"/>
              </a:buClr>
              <a:buSzPts val="3000"/>
              <a:buFont typeface="Arial"/>
              <a:buNone/>
            </a:pPr>
            <a:r>
              <a:rPr lang="en-GB" sz="3000" b="1" i="0" u="none" strike="noStrike" cap="none">
                <a:solidFill>
                  <a:srgbClr val="363636"/>
                </a:solidFill>
                <a:latin typeface="Arial"/>
                <a:ea typeface="Arial"/>
                <a:cs typeface="Arial"/>
                <a:sym typeface="Arial"/>
              </a:rPr>
              <a:t>Malini’s story</a:t>
            </a:r>
            <a:endParaRPr sz="3000" b="1" i="0" u="none" strike="noStrike" cap="none">
              <a:solidFill>
                <a:srgbClr val="363636"/>
              </a:solidFill>
              <a:latin typeface="Arial"/>
              <a:ea typeface="Arial"/>
              <a:cs typeface="Arial"/>
              <a:sym typeface="Arial"/>
            </a:endParaRPr>
          </a:p>
        </p:txBody>
      </p:sp>
      <p:sp>
        <p:nvSpPr>
          <p:cNvPr id="2" name="Google Shape;227;p4">
            <a:extLst>
              <a:ext uri="{FF2B5EF4-FFF2-40B4-BE49-F238E27FC236}">
                <a16:creationId xmlns:a16="http://schemas.microsoft.com/office/drawing/2014/main" id="{324C2031-15A5-DDBE-BBA2-0CC02C73F4BC}"/>
              </a:ext>
            </a:extLst>
          </p:cNvPr>
          <p:cNvSpPr txBox="1">
            <a:spLocks/>
          </p:cNvSpPr>
          <p:nvPr/>
        </p:nvSpPr>
        <p:spPr>
          <a:xfrm>
            <a:off x="1524000" y="-212942"/>
            <a:ext cx="9144000" cy="212942"/>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chemeClr val="lt1"/>
              </a:buClr>
              <a:buSzPts val="800"/>
              <a:buFont typeface="Arial Black"/>
              <a:buNone/>
            </a:pPr>
            <a:r>
              <a:rPr lang="en-GB" sz="800" dirty="0">
                <a:solidFill>
                  <a:schemeClr val="lt1"/>
                </a:solidFill>
              </a:rPr>
              <a:t>Slide 25</a:t>
            </a:r>
            <a:endParaRPr lang="en-GB"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1">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22" name="Google Shape;322;p15"/>
          <p:cNvSpPr txBox="1">
            <a:spLocks noGrp="1"/>
          </p:cNvSpPr>
          <p:nvPr>
            <p:ph type="ctrTitle"/>
          </p:nvPr>
        </p:nvSpPr>
        <p:spPr>
          <a:xfrm>
            <a:off x="1524000" y="-298744"/>
            <a:ext cx="9144000" cy="298743"/>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latin typeface="Calibri" panose="020F0502020204030204" pitchFamily="34" charset="0"/>
                <a:ea typeface="Calibri" panose="020F0502020204030204" pitchFamily="34" charset="0"/>
                <a:cs typeface="Calibri" panose="020F0502020204030204" pitchFamily="34" charset="0"/>
              </a:rPr>
              <a:t>Slide 26</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320" name="Google Shape;320;p15"/>
          <p:cNvSpPr txBox="1"/>
          <p:nvPr/>
        </p:nvSpPr>
        <p:spPr>
          <a:xfrm>
            <a:off x="1499047" y="1352874"/>
            <a:ext cx="7281396" cy="63090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1200"/>
              </a:spcAft>
              <a:buNone/>
            </a:pPr>
            <a:r>
              <a:rPr lang="en-GB" sz="2500" dirty="0">
                <a:solidFill>
                  <a:srgbClr val="363636"/>
                </a:solidFill>
                <a:latin typeface="Arial"/>
                <a:ea typeface="Arial"/>
                <a:cs typeface="Arial"/>
                <a:sym typeface="Arial"/>
              </a:rPr>
              <a:t>Stirling goes to the bank.</a:t>
            </a:r>
            <a:endParaRPr sz="2500" dirty="0"/>
          </a:p>
        </p:txBody>
      </p:sp>
      <p:grpSp>
        <p:nvGrpSpPr>
          <p:cNvPr id="6" name="Group 5">
            <a:extLst>
              <a:ext uri="{FF2B5EF4-FFF2-40B4-BE49-F238E27FC236}">
                <a16:creationId xmlns:a16="http://schemas.microsoft.com/office/drawing/2014/main" id="{93D2516C-F56A-342B-56EB-26558A7CFEAC}"/>
              </a:ext>
              <a:ext uri="{C183D7F6-B498-43B3-948B-1728B52AA6E4}">
                <adec:decorative xmlns:adec="http://schemas.microsoft.com/office/drawing/2017/decorative" val="1"/>
              </a:ext>
            </a:extLst>
          </p:cNvPr>
          <p:cNvGrpSpPr/>
          <p:nvPr/>
        </p:nvGrpSpPr>
        <p:grpSpPr>
          <a:xfrm>
            <a:off x="9254227" y="2396063"/>
            <a:ext cx="1108306" cy="2140177"/>
            <a:chOff x="7521494" y="707182"/>
            <a:chExt cx="2819025" cy="5443635"/>
          </a:xfrm>
        </p:grpSpPr>
        <p:pic>
          <p:nvPicPr>
            <p:cNvPr id="2" name="Picture 1" descr="A close-up of a tablet&#10;&#10;Description automatically generated">
              <a:extLst>
                <a:ext uri="{FF2B5EF4-FFF2-40B4-BE49-F238E27FC236}">
                  <a16:creationId xmlns:a16="http://schemas.microsoft.com/office/drawing/2014/main" id="{30824787-14FA-73FE-600A-87F1081E792D}"/>
                </a:ext>
              </a:extLst>
            </p:cNvPr>
            <p:cNvPicPr>
              <a:picLocks noChangeAspect="1"/>
            </p:cNvPicPr>
            <p:nvPr/>
          </p:nvPicPr>
          <p:blipFill>
            <a:blip r:embed="rId3"/>
            <a:stretch>
              <a:fillRect/>
            </a:stretch>
          </p:blipFill>
          <p:spPr>
            <a:xfrm>
              <a:off x="7521494" y="707182"/>
              <a:ext cx="2819025" cy="5443635"/>
            </a:xfrm>
            <a:prstGeom prst="rect">
              <a:avLst/>
            </a:prstGeom>
          </p:spPr>
        </p:pic>
        <p:pic>
          <p:nvPicPr>
            <p:cNvPr id="321" name="Google Shape;321;p15"/>
            <p:cNvPicPr preferRelativeResize="0"/>
            <p:nvPr/>
          </p:nvPicPr>
          <p:blipFill rotWithShape="1">
            <a:blip r:embed="rId4">
              <a:alphaModFix/>
            </a:blip>
            <a:srcRect/>
            <a:stretch/>
          </p:blipFill>
          <p:spPr>
            <a:xfrm>
              <a:off x="7922821" y="2479589"/>
              <a:ext cx="2164675" cy="1717838"/>
            </a:xfrm>
            <a:prstGeom prst="rect">
              <a:avLst/>
            </a:prstGeom>
            <a:noFill/>
            <a:ln>
              <a:noFill/>
            </a:ln>
          </p:spPr>
        </p:pic>
      </p:grpSp>
      <p:grpSp>
        <p:nvGrpSpPr>
          <p:cNvPr id="7" name="Group 6">
            <a:extLst>
              <a:ext uri="{FF2B5EF4-FFF2-40B4-BE49-F238E27FC236}">
                <a16:creationId xmlns:a16="http://schemas.microsoft.com/office/drawing/2014/main" id="{7369AE79-C60A-70E2-D27B-41E6A2572AC7}"/>
              </a:ext>
              <a:ext uri="{C183D7F6-B498-43B3-948B-1728B52AA6E4}">
                <adec:decorative xmlns:adec="http://schemas.microsoft.com/office/drawing/2017/decorative" val="1"/>
              </a:ext>
            </a:extLst>
          </p:cNvPr>
          <p:cNvGrpSpPr/>
          <p:nvPr/>
        </p:nvGrpSpPr>
        <p:grpSpPr>
          <a:xfrm>
            <a:off x="9170896" y="884394"/>
            <a:ext cx="1250919" cy="1250919"/>
            <a:chOff x="9368044" y="710945"/>
            <a:chExt cx="1763135" cy="1763135"/>
          </a:xfrm>
        </p:grpSpPr>
        <p:sp>
          <p:nvSpPr>
            <p:cNvPr id="8" name="Oval 7">
              <a:extLst>
                <a:ext uri="{FF2B5EF4-FFF2-40B4-BE49-F238E27FC236}">
                  <a16:creationId xmlns:a16="http://schemas.microsoft.com/office/drawing/2014/main" id="{6B9DE6FF-437D-8971-C111-85D1A5AEBC2E}"/>
                </a:ext>
              </a:extLst>
            </p:cNvPr>
            <p:cNvSpPr/>
            <p:nvPr/>
          </p:nvSpPr>
          <p:spPr>
            <a:xfrm>
              <a:off x="9368044" y="710945"/>
              <a:ext cx="1763135" cy="1763135"/>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9" name="Picture 8" descr="A stack of money and coins&#10;&#10;Description automatically generated">
              <a:extLst>
                <a:ext uri="{FF2B5EF4-FFF2-40B4-BE49-F238E27FC236}">
                  <a16:creationId xmlns:a16="http://schemas.microsoft.com/office/drawing/2014/main" id="{F36295E4-1C19-A380-A1D8-FF922F753920}"/>
                </a:ext>
              </a:extLst>
            </p:cNvPr>
            <p:cNvPicPr>
              <a:picLocks noChangeAspect="1"/>
            </p:cNvPicPr>
            <p:nvPr/>
          </p:nvPicPr>
          <p:blipFill>
            <a:blip r:embed="rId5"/>
            <a:stretch>
              <a:fillRect/>
            </a:stretch>
          </p:blipFill>
          <p:spPr>
            <a:xfrm>
              <a:off x="9516880" y="810198"/>
              <a:ext cx="1465460" cy="1332488"/>
            </a:xfrm>
            <a:prstGeom prst="rect">
              <a:avLst/>
            </a:prstGeom>
          </p:spPr>
        </p:pic>
      </p:grpSp>
      <p:pic>
        <p:nvPicPr>
          <p:cNvPr id="3" name="Picture 2">
            <a:extLst>
              <a:ext uri="{FF2B5EF4-FFF2-40B4-BE49-F238E27FC236}">
                <a16:creationId xmlns:a16="http://schemas.microsoft.com/office/drawing/2014/main" id="{FFD77505-55AA-55D8-6138-FAE4EEB36755}"/>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9130829" y="4713737"/>
            <a:ext cx="1406656" cy="960845"/>
          </a:xfrm>
          <a:prstGeom prst="rect">
            <a:avLst/>
          </a:prstGeom>
        </p:spPr>
      </p:pic>
      <p:sp>
        <p:nvSpPr>
          <p:cNvPr id="5" name="Google Shape;320;p15">
            <a:extLst>
              <a:ext uri="{FF2B5EF4-FFF2-40B4-BE49-F238E27FC236}">
                <a16:creationId xmlns:a16="http://schemas.microsoft.com/office/drawing/2014/main" id="{BFD1C252-CF3B-ADDC-1EBB-74FBBAE92103}"/>
              </a:ext>
            </a:extLst>
          </p:cNvPr>
          <p:cNvSpPr txBox="1"/>
          <p:nvPr/>
        </p:nvSpPr>
        <p:spPr>
          <a:xfrm>
            <a:off x="1499047" y="2127618"/>
            <a:ext cx="7281396" cy="1246455"/>
          </a:xfrm>
          <a:prstGeom prst="rect">
            <a:avLst/>
          </a:prstGeom>
          <a:noFill/>
          <a:ln>
            <a:noFill/>
          </a:ln>
        </p:spPr>
        <p:txBody>
          <a:bodyPr spcFirstLastPara="1" wrap="square" lIns="91425" tIns="45700" rIns="91425" bIns="45700" anchor="t" anchorCtr="0">
            <a:spAutoFit/>
          </a:bodyPr>
          <a:lstStyle/>
          <a:p>
            <a:pPr marL="0" marR="0" lvl="0" indent="0" algn="l" rtl="0">
              <a:buNone/>
            </a:pPr>
            <a:r>
              <a:rPr lang="en-GB" sz="2500" dirty="0">
                <a:solidFill>
                  <a:srgbClr val="363636"/>
                </a:solidFill>
                <a:latin typeface="Arial"/>
                <a:ea typeface="Arial"/>
                <a:cs typeface="Arial"/>
                <a:sym typeface="Arial"/>
              </a:rPr>
              <a:t>There are a few people standing around on the pavement. Which one is the person who messaged him?</a:t>
            </a:r>
            <a:endParaRPr sz="2500" dirty="0"/>
          </a:p>
        </p:txBody>
      </p:sp>
      <p:sp>
        <p:nvSpPr>
          <p:cNvPr id="10" name="Google Shape;320;p15">
            <a:extLst>
              <a:ext uri="{FF2B5EF4-FFF2-40B4-BE49-F238E27FC236}">
                <a16:creationId xmlns:a16="http://schemas.microsoft.com/office/drawing/2014/main" id="{0B84163C-7F20-61EF-F761-CDC5EAF64036}"/>
              </a:ext>
            </a:extLst>
          </p:cNvPr>
          <p:cNvSpPr txBox="1"/>
          <p:nvPr/>
        </p:nvSpPr>
        <p:spPr>
          <a:xfrm>
            <a:off x="1499047" y="3637816"/>
            <a:ext cx="7281396" cy="861734"/>
          </a:xfrm>
          <a:prstGeom prst="rect">
            <a:avLst/>
          </a:prstGeom>
          <a:noFill/>
          <a:ln>
            <a:noFill/>
          </a:ln>
        </p:spPr>
        <p:txBody>
          <a:bodyPr spcFirstLastPara="1" wrap="square" lIns="91425" tIns="45700" rIns="91425" bIns="45700" anchor="t" anchorCtr="0">
            <a:spAutoFit/>
          </a:bodyPr>
          <a:lstStyle/>
          <a:p>
            <a:pPr marL="0" marR="0" lvl="0" indent="0" algn="l" rtl="0">
              <a:buNone/>
            </a:pPr>
            <a:r>
              <a:rPr lang="en-GB" sz="2500" dirty="0">
                <a:solidFill>
                  <a:srgbClr val="363636"/>
                </a:solidFill>
                <a:latin typeface="Arial"/>
                <a:ea typeface="Arial"/>
                <a:cs typeface="Arial"/>
                <a:sym typeface="Arial"/>
              </a:rPr>
              <a:t>He walks inside. There is a message on his phone. </a:t>
            </a:r>
            <a:r>
              <a:rPr lang="en-GB" sz="2500" b="1" dirty="0">
                <a:solidFill>
                  <a:srgbClr val="363636"/>
                </a:solidFill>
                <a:latin typeface="Arial"/>
                <a:ea typeface="Arial"/>
                <a:cs typeface="Arial"/>
                <a:sym typeface="Arial"/>
              </a:rPr>
              <a:t>“I’m watching you.”</a:t>
            </a:r>
            <a:endParaRPr sz="2500" dirty="0"/>
          </a:p>
        </p:txBody>
      </p:sp>
      <p:sp>
        <p:nvSpPr>
          <p:cNvPr id="4" name="Google Shape;320;p15">
            <a:extLst>
              <a:ext uri="{FF2B5EF4-FFF2-40B4-BE49-F238E27FC236}">
                <a16:creationId xmlns:a16="http://schemas.microsoft.com/office/drawing/2014/main" id="{CB7223A9-6E45-6371-E625-86F675464783}"/>
              </a:ext>
            </a:extLst>
          </p:cNvPr>
          <p:cNvSpPr txBox="1"/>
          <p:nvPr/>
        </p:nvSpPr>
        <p:spPr>
          <a:xfrm>
            <a:off x="1499047" y="4763293"/>
            <a:ext cx="7281396" cy="861734"/>
          </a:xfrm>
          <a:prstGeom prst="rect">
            <a:avLst/>
          </a:prstGeom>
          <a:noFill/>
          <a:ln>
            <a:noFill/>
          </a:ln>
        </p:spPr>
        <p:txBody>
          <a:bodyPr spcFirstLastPara="1" wrap="square" lIns="91425" tIns="45700" rIns="91425" bIns="45700" anchor="t" anchorCtr="0">
            <a:spAutoFit/>
          </a:bodyPr>
          <a:lstStyle/>
          <a:p>
            <a:pPr marL="0" marR="0" lvl="0" indent="0" algn="l" rtl="0">
              <a:buNone/>
            </a:pPr>
            <a:r>
              <a:rPr lang="en-GB" sz="2500" dirty="0">
                <a:solidFill>
                  <a:srgbClr val="363636"/>
                </a:solidFill>
                <a:latin typeface="Arial"/>
                <a:ea typeface="Arial"/>
                <a:cs typeface="Arial"/>
                <a:sym typeface="Arial"/>
              </a:rPr>
              <a:t>Malini is working at the bank. Stirling tells her he wants to withdraw £900 from his bank account.  </a:t>
            </a:r>
            <a:endParaRPr sz="25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2" name="Google Shape;227;p4">
            <a:extLst>
              <a:ext uri="{FF2B5EF4-FFF2-40B4-BE49-F238E27FC236}">
                <a16:creationId xmlns:a16="http://schemas.microsoft.com/office/drawing/2014/main" id="{1B6B08C5-6AD8-A091-92BF-8B4D04116AE9}"/>
              </a:ext>
            </a:extLst>
          </p:cNvPr>
          <p:cNvSpPr txBox="1">
            <a:spLocks noGrp="1"/>
          </p:cNvSpPr>
          <p:nvPr>
            <p:ph type="title" idx="4294967295"/>
          </p:nvPr>
        </p:nvSpPr>
        <p:spPr>
          <a:xfrm>
            <a:off x="1524000" y="-103758"/>
            <a:ext cx="9144000" cy="128523"/>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Calibri"/>
                <a:ea typeface="Calibri"/>
                <a:cs typeface="Calibri"/>
                <a:sym typeface="Calibri"/>
              </a:rPr>
              <a:t>Slide 27</a:t>
            </a:r>
            <a:endParaRPr kumimoji="0" lang="en-GB" sz="6000" b="0" i="0" u="none" strike="noStrike" kern="0" cap="none" spc="0" normalizeH="0" baseline="0" noProof="0" dirty="0">
              <a:ln>
                <a:noFill/>
              </a:ln>
              <a:solidFill>
                <a:schemeClr val="dk1"/>
              </a:solidFill>
              <a:effectLst/>
              <a:uLnTx/>
              <a:uFillTx/>
              <a:latin typeface="Calibri"/>
              <a:ea typeface="Calibri"/>
              <a:cs typeface="Calibri"/>
              <a:sym typeface="Calibri"/>
            </a:endParaRPr>
          </a:p>
        </p:txBody>
      </p:sp>
      <p:pic>
        <p:nvPicPr>
          <p:cNvPr id="4" name="Picture 3">
            <a:extLst>
              <a:ext uri="{FF2B5EF4-FFF2-40B4-BE49-F238E27FC236}">
                <a16:creationId xmlns:a16="http://schemas.microsoft.com/office/drawing/2014/main" id="{5481D294-1FDE-8A0A-329A-6B69B0B431A9}"/>
              </a:ext>
              <a:ext uri="{C183D7F6-B498-43B3-948B-1728B52AA6E4}">
                <adec:decorative xmlns:adec="http://schemas.microsoft.com/office/drawing/2017/decorative" val="1"/>
              </a:ext>
            </a:extLst>
          </p:cNvPr>
          <p:cNvPicPr>
            <a:picLocks noChangeAspect="1"/>
          </p:cNvPicPr>
          <p:nvPr/>
        </p:nvPicPr>
        <p:blipFill>
          <a:blip r:embed="rId3">
            <a:alphaModFix/>
          </a:blip>
          <a:stretch>
            <a:fillRect/>
          </a:stretch>
        </p:blipFill>
        <p:spPr>
          <a:xfrm>
            <a:off x="1034318" y="1615684"/>
            <a:ext cx="2528322" cy="2534400"/>
          </a:xfrm>
          <a:prstGeom prst="rect">
            <a:avLst/>
          </a:prstGeom>
        </p:spPr>
      </p:pic>
      <p:sp>
        <p:nvSpPr>
          <p:cNvPr id="327" name="Google Shape;327;p16"/>
          <p:cNvSpPr txBox="1">
            <a:spLocks/>
          </p:cNvSpPr>
          <p:nvPr/>
        </p:nvSpPr>
        <p:spPr>
          <a:xfrm>
            <a:off x="1314112" y="802436"/>
            <a:ext cx="7861768" cy="400069"/>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rgbClr val="363636"/>
              </a:buClr>
              <a:buSzPts val="2000"/>
              <a:buFont typeface="Arial"/>
              <a:buNone/>
              <a:tabLst/>
              <a:defRPr/>
            </a:pPr>
            <a:r>
              <a:rPr kumimoji="0" lang="en-GB" sz="2000" b="0" i="0" u="none" strike="noStrike" kern="0" cap="none" spc="0" normalizeH="0" baseline="0" noProof="0" dirty="0">
                <a:ln>
                  <a:noFill/>
                </a:ln>
                <a:solidFill>
                  <a:srgbClr val="363636"/>
                </a:solidFill>
                <a:effectLst/>
                <a:uLnTx/>
                <a:uFillTx/>
                <a:latin typeface="Arial"/>
                <a:ea typeface="Arial"/>
                <a:cs typeface="Arial"/>
                <a:sym typeface="Arial"/>
              </a:rPr>
              <a:t>Malini asks Stirling where the money had come from.</a:t>
            </a:r>
            <a:endParaRPr kumimoji="0" lang="en-GB" sz="2000" b="0" i="0" u="none" strike="noStrike" kern="0" cap="none" spc="0" normalizeH="0" baseline="0" noProof="0" dirty="0">
              <a:ln>
                <a:noFill/>
              </a:ln>
              <a:solidFill>
                <a:srgbClr val="363636"/>
              </a:solidFill>
              <a:effectLst/>
              <a:uLnTx/>
              <a:uFillTx/>
              <a:latin typeface="Arial Black"/>
              <a:ea typeface="Arial Black"/>
              <a:cs typeface="Arial Black"/>
              <a:sym typeface="Arial Black"/>
            </a:endParaRPr>
          </a:p>
        </p:txBody>
      </p:sp>
      <p:sp>
        <p:nvSpPr>
          <p:cNvPr id="329" name="Google Shape;329;p16"/>
          <p:cNvSpPr/>
          <p:nvPr/>
        </p:nvSpPr>
        <p:spPr>
          <a:xfrm>
            <a:off x="7160965" y="1308718"/>
            <a:ext cx="3740288" cy="538603"/>
          </a:xfrm>
          <a:prstGeom prst="wedgeRoundRectCallout">
            <a:avLst>
              <a:gd name="adj1" fmla="val 50405"/>
              <a:gd name="adj2" fmla="val 89660"/>
              <a:gd name="adj3" fmla="val 16667"/>
            </a:avLst>
          </a:prstGeom>
          <a:solidFill>
            <a:srgbClr val="36363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200" b="1" dirty="0">
                <a:solidFill>
                  <a:schemeClr val="lt1"/>
                </a:solidFill>
                <a:sym typeface="Arial"/>
              </a:rPr>
              <a:t>“It was a present.”</a:t>
            </a:r>
            <a:endParaRPr sz="2200" dirty="0"/>
          </a:p>
        </p:txBody>
      </p:sp>
      <p:sp>
        <p:nvSpPr>
          <p:cNvPr id="330" name="Google Shape;330;p16"/>
          <p:cNvSpPr/>
          <p:nvPr/>
        </p:nvSpPr>
        <p:spPr>
          <a:xfrm>
            <a:off x="2741273" y="1735639"/>
            <a:ext cx="4015050" cy="538603"/>
          </a:xfrm>
          <a:prstGeom prst="wedgeRoundRectCallout">
            <a:avLst>
              <a:gd name="adj1" fmla="val -49926"/>
              <a:gd name="adj2" fmla="val 92562"/>
              <a:gd name="adj3" fmla="val 16667"/>
            </a:avLst>
          </a:prstGeom>
          <a:solidFill>
            <a:schemeClr val="bg1"/>
          </a:solidFill>
          <a:ln w="28575">
            <a:solidFill>
              <a:srgbClr val="363636"/>
            </a:solid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200" b="1" dirty="0">
                <a:solidFill>
                  <a:srgbClr val="363636"/>
                </a:solidFill>
                <a:sym typeface="Arial"/>
              </a:rPr>
              <a:t>“Who from?”</a:t>
            </a:r>
            <a:endParaRPr sz="2200" dirty="0"/>
          </a:p>
        </p:txBody>
      </p:sp>
      <p:sp>
        <p:nvSpPr>
          <p:cNvPr id="331" name="Google Shape;331;p16"/>
          <p:cNvSpPr/>
          <p:nvPr/>
        </p:nvSpPr>
        <p:spPr>
          <a:xfrm>
            <a:off x="7160965" y="2437385"/>
            <a:ext cx="3740288" cy="538603"/>
          </a:xfrm>
          <a:prstGeom prst="wedgeRoundRectCallout">
            <a:avLst>
              <a:gd name="adj1" fmla="val 42727"/>
              <a:gd name="adj2" fmla="val 79433"/>
              <a:gd name="adj3" fmla="val 16667"/>
            </a:avLst>
          </a:prstGeom>
          <a:solidFill>
            <a:srgbClr val="36363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200" b="1">
                <a:solidFill>
                  <a:schemeClr val="lt1"/>
                </a:solidFill>
                <a:sym typeface="Arial"/>
              </a:rPr>
              <a:t>“Er … My uncle.”</a:t>
            </a:r>
            <a:endParaRPr sz="2200"/>
          </a:p>
        </p:txBody>
      </p:sp>
      <p:sp>
        <p:nvSpPr>
          <p:cNvPr id="332" name="Google Shape;332;p16"/>
          <p:cNvSpPr/>
          <p:nvPr/>
        </p:nvSpPr>
        <p:spPr>
          <a:xfrm>
            <a:off x="3655674" y="2649640"/>
            <a:ext cx="3100649" cy="1143035"/>
          </a:xfrm>
          <a:prstGeom prst="wedgeRoundRectCallout">
            <a:avLst>
              <a:gd name="adj1" fmla="val -77856"/>
              <a:gd name="adj2" fmla="val 3825"/>
              <a:gd name="adj3" fmla="val 16667"/>
            </a:avLst>
          </a:prstGeom>
          <a:solidFill>
            <a:schemeClr val="bg1"/>
          </a:solidFill>
          <a:ln w="28575">
            <a:solidFill>
              <a:srgbClr val="363636"/>
            </a:solidFill>
          </a:ln>
        </p:spPr>
        <p:txBody>
          <a:bodyPr spcFirstLastPara="1" wrap="square" lIns="91425" tIns="45700" rIns="91425" bIns="45700" anchor="ctr" anchorCtr="1">
            <a:noAutofit/>
          </a:bodyPr>
          <a:lstStyle/>
          <a:p>
            <a:pPr marL="0" marR="0" lvl="0" indent="0" algn="ctr" rtl="0">
              <a:spcBef>
                <a:spcPts val="0"/>
              </a:spcBef>
              <a:spcAft>
                <a:spcPts val="0"/>
              </a:spcAft>
              <a:buNone/>
            </a:pPr>
            <a:r>
              <a:rPr lang="en-GB" sz="2200" b="1" dirty="0">
                <a:solidFill>
                  <a:srgbClr val="363636"/>
                </a:solidFill>
                <a:sym typeface="Arial"/>
              </a:rPr>
              <a:t>“Why do you want to take it all out?”</a:t>
            </a:r>
            <a:endParaRPr sz="2200" dirty="0"/>
          </a:p>
        </p:txBody>
      </p:sp>
      <p:sp>
        <p:nvSpPr>
          <p:cNvPr id="333" name="Google Shape;333;p16"/>
          <p:cNvSpPr/>
          <p:nvPr/>
        </p:nvSpPr>
        <p:spPr>
          <a:xfrm>
            <a:off x="7263859" y="3563236"/>
            <a:ext cx="2865160" cy="538602"/>
          </a:xfrm>
          <a:prstGeom prst="wedgeRoundRectCallout">
            <a:avLst>
              <a:gd name="adj1" fmla="val 35242"/>
              <a:gd name="adj2" fmla="val 133454"/>
              <a:gd name="adj3" fmla="val 16667"/>
            </a:avLst>
          </a:prstGeom>
          <a:solidFill>
            <a:srgbClr val="36363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200" b="1">
                <a:solidFill>
                  <a:schemeClr val="lt1"/>
                </a:solidFill>
                <a:sym typeface="Arial"/>
              </a:rPr>
              <a:t>“Er …”</a:t>
            </a:r>
            <a:endParaRPr sz="2200"/>
          </a:p>
        </p:txBody>
      </p:sp>
      <p:pic>
        <p:nvPicPr>
          <p:cNvPr id="7" name="Picture 6">
            <a:extLst>
              <a:ext uri="{FF2B5EF4-FFF2-40B4-BE49-F238E27FC236}">
                <a16:creationId xmlns:a16="http://schemas.microsoft.com/office/drawing/2014/main" id="{4C62A546-B7D6-5768-9F6C-B16A7BA8ADF0}"/>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9374411" y="4104656"/>
            <a:ext cx="2012029" cy="2009902"/>
          </a:xfrm>
          <a:prstGeom prst="rect">
            <a:avLst/>
          </a:prstGeom>
        </p:spPr>
      </p:pic>
      <p:sp>
        <p:nvSpPr>
          <p:cNvPr id="328" name="Google Shape;328;p16"/>
          <p:cNvSpPr txBox="1"/>
          <p:nvPr/>
        </p:nvSpPr>
        <p:spPr>
          <a:xfrm>
            <a:off x="1268881" y="4477353"/>
            <a:ext cx="7906999" cy="157987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dirty="0">
                <a:solidFill>
                  <a:srgbClr val="363636"/>
                </a:solidFill>
                <a:sym typeface="Arial"/>
              </a:rPr>
              <a:t>Malini tells Stirling that she would like more information about the person who gave him the money, and why he wants to take it all out.</a:t>
            </a:r>
            <a:endParaRPr sz="2000" dirty="0"/>
          </a:p>
          <a:p>
            <a:pPr marL="0" marR="0" lvl="0" indent="0" algn="l" rtl="0">
              <a:spcBef>
                <a:spcPts val="1000"/>
              </a:spcBef>
              <a:spcAft>
                <a:spcPts val="0"/>
              </a:spcAft>
              <a:buNone/>
            </a:pPr>
            <a:r>
              <a:rPr lang="en-GB" sz="2000" dirty="0">
                <a:solidFill>
                  <a:srgbClr val="363636"/>
                </a:solidFill>
                <a:sym typeface="Arial"/>
              </a:rPr>
              <a:t>Stirling has to leave the bank empty-handed.</a:t>
            </a:r>
            <a:endParaRPr sz="2000" dirty="0"/>
          </a:p>
          <a:p>
            <a:pPr marL="0" marR="0" lvl="0" indent="0" algn="l" rtl="0">
              <a:spcBef>
                <a:spcPts val="1000"/>
              </a:spcBef>
              <a:spcAft>
                <a:spcPts val="0"/>
              </a:spcAft>
              <a:buNone/>
            </a:pPr>
            <a:r>
              <a:rPr lang="en-GB" sz="2000" dirty="0">
                <a:solidFill>
                  <a:srgbClr val="363636"/>
                </a:solidFill>
                <a:sym typeface="Arial"/>
              </a:rPr>
              <a:t>There is nobody to be seen on the way out. </a:t>
            </a:r>
            <a:endParaRPr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3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3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28">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28">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2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4" name="Google Shape;344;p17"/>
          <p:cNvSpPr txBox="1">
            <a:spLocks noGrp="1"/>
          </p:cNvSpPr>
          <p:nvPr>
            <p:ph type="ctrTitle"/>
          </p:nvPr>
        </p:nvSpPr>
        <p:spPr>
          <a:xfrm>
            <a:off x="1524000" y="-150312"/>
            <a:ext cx="9144000" cy="150312"/>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latin typeface="Calibri" panose="020F0502020204030204" pitchFamily="34" charset="0"/>
                <a:ea typeface="Calibri" panose="020F0502020204030204" pitchFamily="34" charset="0"/>
                <a:cs typeface="Calibri" panose="020F0502020204030204" pitchFamily="34" charset="0"/>
              </a:rPr>
              <a:t>Slide 28</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343" name="Google Shape;343;p17"/>
          <p:cNvSpPr txBox="1"/>
          <p:nvPr/>
        </p:nvSpPr>
        <p:spPr>
          <a:xfrm>
            <a:off x="1171109" y="1001625"/>
            <a:ext cx="6816120" cy="73349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2000"/>
              </a:spcAft>
              <a:buNone/>
            </a:pPr>
            <a:r>
              <a:rPr lang="en-GB" sz="2500" b="1" dirty="0">
                <a:solidFill>
                  <a:srgbClr val="363636"/>
                </a:solidFill>
                <a:latin typeface="Arial"/>
                <a:ea typeface="Arial"/>
                <a:cs typeface="Arial"/>
                <a:sym typeface="Arial"/>
              </a:rPr>
              <a:t>Worse is to come</a:t>
            </a:r>
          </a:p>
        </p:txBody>
      </p:sp>
      <p:grpSp>
        <p:nvGrpSpPr>
          <p:cNvPr id="3" name="Group 2">
            <a:extLst>
              <a:ext uri="{FF2B5EF4-FFF2-40B4-BE49-F238E27FC236}">
                <a16:creationId xmlns:a16="http://schemas.microsoft.com/office/drawing/2014/main" id="{158CCDDE-E8EF-99B0-CD9C-84A1602D8776}"/>
              </a:ext>
              <a:ext uri="{C183D7F6-B498-43B3-948B-1728B52AA6E4}">
                <adec:decorative xmlns:adec="http://schemas.microsoft.com/office/drawing/2017/decorative" val="1"/>
              </a:ext>
            </a:extLst>
          </p:cNvPr>
          <p:cNvGrpSpPr/>
          <p:nvPr/>
        </p:nvGrpSpPr>
        <p:grpSpPr>
          <a:xfrm>
            <a:off x="8366348" y="861648"/>
            <a:ext cx="2575474" cy="2570669"/>
            <a:chOff x="1714900" y="3750301"/>
            <a:chExt cx="1263579" cy="1261222"/>
          </a:xfrm>
        </p:grpSpPr>
        <p:sp>
          <p:nvSpPr>
            <p:cNvPr id="4" name="Oval 3">
              <a:extLst>
                <a:ext uri="{FF2B5EF4-FFF2-40B4-BE49-F238E27FC236}">
                  <a16:creationId xmlns:a16="http://schemas.microsoft.com/office/drawing/2014/main" id="{766AA059-F31A-0B10-E755-A97C561226DD}"/>
                </a:ext>
              </a:extLst>
            </p:cNvPr>
            <p:cNvSpPr/>
            <p:nvPr/>
          </p:nvSpPr>
          <p:spPr>
            <a:xfrm>
              <a:off x="1714900" y="3750301"/>
              <a:ext cx="1261222" cy="1261222"/>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5" name="Picture 4" descr="A hand holding a green piece of paper&#10;&#10;Description automatically generated">
              <a:extLst>
                <a:ext uri="{FF2B5EF4-FFF2-40B4-BE49-F238E27FC236}">
                  <a16:creationId xmlns:a16="http://schemas.microsoft.com/office/drawing/2014/main" id="{D863D189-EEDC-2A91-617B-82092576A3B2}"/>
                </a:ext>
              </a:extLst>
            </p:cNvPr>
            <p:cNvPicPr>
              <a:picLocks noChangeAspect="1"/>
            </p:cNvPicPr>
            <p:nvPr/>
          </p:nvPicPr>
          <p:blipFill>
            <a:blip r:embed="rId3">
              <a:alphaModFix/>
              <a:extLst>
                <a:ext uri="{28A0092B-C50C-407E-A947-70E740481C1C}">
                  <a14:useLocalDpi xmlns:a14="http://schemas.microsoft.com/office/drawing/2010/main"/>
                </a:ext>
              </a:extLst>
            </a:blip>
            <a:stretch>
              <a:fillRect/>
            </a:stretch>
          </p:blipFill>
          <p:spPr>
            <a:xfrm>
              <a:off x="1774280" y="3802772"/>
              <a:ext cx="1204199" cy="1192000"/>
            </a:xfrm>
            <a:prstGeom prst="rect">
              <a:avLst/>
            </a:prstGeom>
          </p:spPr>
        </p:pic>
      </p:grpSp>
      <p:sp>
        <p:nvSpPr>
          <p:cNvPr id="2" name="Google Shape;343;p17">
            <a:extLst>
              <a:ext uri="{FF2B5EF4-FFF2-40B4-BE49-F238E27FC236}">
                <a16:creationId xmlns:a16="http://schemas.microsoft.com/office/drawing/2014/main" id="{B69673BE-B28C-8895-2960-DC0E4AB008FC}"/>
              </a:ext>
            </a:extLst>
          </p:cNvPr>
          <p:cNvSpPr txBox="1"/>
          <p:nvPr/>
        </p:nvSpPr>
        <p:spPr>
          <a:xfrm>
            <a:off x="1171109" y="3720080"/>
            <a:ext cx="6816120" cy="2015896"/>
          </a:xfrm>
          <a:prstGeom prst="rect">
            <a:avLst/>
          </a:prstGeom>
          <a:noFill/>
          <a:ln>
            <a:noFill/>
          </a:ln>
        </p:spPr>
        <p:txBody>
          <a:bodyPr spcFirstLastPara="1" wrap="square" lIns="91425" tIns="45700" rIns="91425" bIns="45700" anchor="t" anchorCtr="0">
            <a:spAutoFit/>
          </a:bodyPr>
          <a:lstStyle/>
          <a:p>
            <a:pPr marL="0" marR="0" lvl="0" indent="0" algn="l" rtl="0">
              <a:buNone/>
            </a:pPr>
            <a:r>
              <a:rPr lang="en-GB" sz="2500" dirty="0">
                <a:solidFill>
                  <a:srgbClr val="363636"/>
                </a:solidFill>
                <a:latin typeface="Arial"/>
                <a:ea typeface="Arial"/>
                <a:cs typeface="Arial"/>
                <a:sym typeface="Arial"/>
              </a:rPr>
              <a:t>Stirling tries to log into his online banking. But he can’t. His bank account is frozen. He can’t get to any money. He can’t pay the person and can’t pay for his mobile phone. He can’t buy his nana anything to cheer her up.</a:t>
            </a:r>
            <a:endParaRPr sz="2500" b="1" dirty="0">
              <a:solidFill>
                <a:srgbClr val="363636"/>
              </a:solidFill>
              <a:latin typeface="Arial"/>
              <a:ea typeface="Arial"/>
              <a:cs typeface="Arial"/>
              <a:sym typeface="Arial"/>
            </a:endParaRPr>
          </a:p>
        </p:txBody>
      </p:sp>
      <p:sp>
        <p:nvSpPr>
          <p:cNvPr id="9" name="Google Shape;343;p17">
            <a:extLst>
              <a:ext uri="{FF2B5EF4-FFF2-40B4-BE49-F238E27FC236}">
                <a16:creationId xmlns:a16="http://schemas.microsoft.com/office/drawing/2014/main" id="{19650DF1-0175-7A8E-D846-28FBA96607CF}"/>
              </a:ext>
            </a:extLst>
          </p:cNvPr>
          <p:cNvSpPr txBox="1"/>
          <p:nvPr/>
        </p:nvSpPr>
        <p:spPr>
          <a:xfrm>
            <a:off x="1171109" y="1891466"/>
            <a:ext cx="6816120" cy="1246455"/>
          </a:xfrm>
          <a:prstGeom prst="rect">
            <a:avLst/>
          </a:prstGeom>
          <a:noFill/>
          <a:ln>
            <a:noFill/>
          </a:ln>
        </p:spPr>
        <p:txBody>
          <a:bodyPr spcFirstLastPara="1" wrap="square" lIns="91425" tIns="45700" rIns="91425" bIns="45700" anchor="t" anchorCtr="0">
            <a:spAutoFit/>
          </a:bodyPr>
          <a:lstStyle/>
          <a:p>
            <a:pPr marL="0" marR="0" lvl="0" indent="0" algn="l" rtl="0">
              <a:buNone/>
            </a:pPr>
            <a:r>
              <a:rPr lang="en-GB" sz="2500" dirty="0">
                <a:solidFill>
                  <a:srgbClr val="363636"/>
                </a:solidFill>
                <a:latin typeface="Arial"/>
                <a:ea typeface="Arial"/>
                <a:cs typeface="Arial"/>
                <a:sym typeface="Arial"/>
              </a:rPr>
              <a:t>Stirling has a message from the stranger. The stranger tells Stirling to transfer the money to another bank account.</a:t>
            </a:r>
            <a:endParaRPr sz="2500" b="1" dirty="0">
              <a:solidFill>
                <a:srgbClr val="363636"/>
              </a:solidFill>
              <a:latin typeface="Arial"/>
              <a:ea typeface="Arial"/>
              <a:cs typeface="Arial"/>
              <a:sym typeface="Arial"/>
            </a:endParaRPr>
          </a:p>
        </p:txBody>
      </p:sp>
      <p:grpSp>
        <p:nvGrpSpPr>
          <p:cNvPr id="12" name="Group 11">
            <a:extLst>
              <a:ext uri="{FF2B5EF4-FFF2-40B4-BE49-F238E27FC236}">
                <a16:creationId xmlns:a16="http://schemas.microsoft.com/office/drawing/2014/main" id="{689D6AA9-F485-07B0-6309-CD8C42DD1C02}"/>
              </a:ext>
              <a:ext uri="{C183D7F6-B498-43B3-948B-1728B52AA6E4}">
                <adec:decorative xmlns:adec="http://schemas.microsoft.com/office/drawing/2017/decorative" val="1"/>
              </a:ext>
            </a:extLst>
          </p:cNvPr>
          <p:cNvGrpSpPr/>
          <p:nvPr/>
        </p:nvGrpSpPr>
        <p:grpSpPr>
          <a:xfrm>
            <a:off x="8366348" y="3506118"/>
            <a:ext cx="2632480" cy="2570669"/>
            <a:chOff x="8366348" y="3506118"/>
            <a:chExt cx="2632480" cy="2570669"/>
          </a:xfrm>
        </p:grpSpPr>
        <p:sp>
          <p:nvSpPr>
            <p:cNvPr id="22" name="Oval 21">
              <a:extLst>
                <a:ext uri="{FF2B5EF4-FFF2-40B4-BE49-F238E27FC236}">
                  <a16:creationId xmlns:a16="http://schemas.microsoft.com/office/drawing/2014/main" id="{785F801C-C5DD-B822-2D5F-1D18FD8CD9AD}"/>
                </a:ext>
              </a:extLst>
            </p:cNvPr>
            <p:cNvSpPr/>
            <p:nvPr/>
          </p:nvSpPr>
          <p:spPr>
            <a:xfrm>
              <a:off x="8366348" y="3506118"/>
              <a:ext cx="2570670" cy="2570669"/>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4" name="Picture 13" descr="A computer screen with a sign&#10;&#10;Description automatically generated">
              <a:extLst>
                <a:ext uri="{FF2B5EF4-FFF2-40B4-BE49-F238E27FC236}">
                  <a16:creationId xmlns:a16="http://schemas.microsoft.com/office/drawing/2014/main" id="{3E103FC7-D205-F75F-459F-3F9965CBD8E9}"/>
                </a:ext>
              </a:extLst>
            </p:cNvPr>
            <p:cNvPicPr>
              <a:picLocks noChangeAspect="1"/>
            </p:cNvPicPr>
            <p:nvPr/>
          </p:nvPicPr>
          <p:blipFill>
            <a:blip r:embed="rId4"/>
            <a:stretch>
              <a:fillRect/>
            </a:stretch>
          </p:blipFill>
          <p:spPr>
            <a:xfrm>
              <a:off x="8423580" y="3845353"/>
              <a:ext cx="1957199" cy="1659178"/>
            </a:xfrm>
            <a:prstGeom prst="rect">
              <a:avLst/>
            </a:prstGeom>
          </p:spPr>
        </p:pic>
        <p:grpSp>
          <p:nvGrpSpPr>
            <p:cNvPr id="19" name="Group 18">
              <a:extLst>
                <a:ext uri="{FF2B5EF4-FFF2-40B4-BE49-F238E27FC236}">
                  <a16:creationId xmlns:a16="http://schemas.microsoft.com/office/drawing/2014/main" id="{C2AC25B8-1123-40D4-2735-457955FC5A85}"/>
                </a:ext>
              </a:extLst>
            </p:cNvPr>
            <p:cNvGrpSpPr/>
            <p:nvPr/>
          </p:nvGrpSpPr>
          <p:grpSpPr>
            <a:xfrm>
              <a:off x="10479314" y="3994714"/>
              <a:ext cx="519514" cy="1003302"/>
              <a:chOff x="10767935" y="3855360"/>
              <a:chExt cx="576330" cy="1113026"/>
            </a:xfrm>
          </p:grpSpPr>
          <p:pic>
            <p:nvPicPr>
              <p:cNvPr id="7" name="Google Shape;341;p17">
                <a:extLst>
                  <a:ext uri="{FF2B5EF4-FFF2-40B4-BE49-F238E27FC236}">
                    <a16:creationId xmlns:a16="http://schemas.microsoft.com/office/drawing/2014/main" id="{28C94E10-1BBA-7150-ACA7-34267DA6BD89}"/>
                  </a:ext>
                </a:extLst>
              </p:cNvPr>
              <p:cNvPicPr preferRelativeResize="0"/>
              <p:nvPr/>
            </p:nvPicPr>
            <p:blipFill rotWithShape="1">
              <a:blip r:embed="rId5">
                <a:alphaModFix/>
                <a:extLst>
                  <a:ext uri="{28A0092B-C50C-407E-A947-70E740481C1C}">
                    <a14:useLocalDpi xmlns:a14="http://schemas.microsoft.com/office/drawing/2010/main"/>
                  </a:ext>
                </a:extLst>
              </a:blip>
              <a:srcRect/>
              <a:stretch/>
            </p:blipFill>
            <p:spPr>
              <a:xfrm>
                <a:off x="10767935" y="3855360"/>
                <a:ext cx="576330" cy="1113026"/>
              </a:xfrm>
              <a:prstGeom prst="rect">
                <a:avLst/>
              </a:prstGeom>
              <a:noFill/>
              <a:ln>
                <a:noFill/>
              </a:ln>
            </p:spPr>
          </p:pic>
          <p:sp>
            <p:nvSpPr>
              <p:cNvPr id="18" name="Google Shape;343;p17">
                <a:extLst>
                  <a:ext uri="{FF2B5EF4-FFF2-40B4-BE49-F238E27FC236}">
                    <a16:creationId xmlns:a16="http://schemas.microsoft.com/office/drawing/2014/main" id="{0C2BB740-7798-3E0F-8F9A-1544DB20ED7A}"/>
                  </a:ext>
                </a:extLst>
              </p:cNvPr>
              <p:cNvSpPr txBox="1"/>
              <p:nvPr/>
            </p:nvSpPr>
            <p:spPr>
              <a:xfrm>
                <a:off x="10898016" y="4191984"/>
                <a:ext cx="316168" cy="73349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2000"/>
                  </a:spcAft>
                  <a:buNone/>
                </a:pPr>
                <a:r>
                  <a:rPr lang="en-GB" sz="2500" b="1" dirty="0">
                    <a:solidFill>
                      <a:srgbClr val="363636"/>
                    </a:solidFill>
                    <a:latin typeface="Arial"/>
                    <a:ea typeface="Arial"/>
                    <a:cs typeface="Arial"/>
                    <a:sym typeface="Arial"/>
                  </a:rPr>
                  <a:t>£</a:t>
                </a:r>
                <a:endParaRPr sz="2500" b="1" dirty="0">
                  <a:solidFill>
                    <a:srgbClr val="363636"/>
                  </a:solidFill>
                  <a:latin typeface="Arial"/>
                  <a:ea typeface="Arial"/>
                  <a:cs typeface="Arial"/>
                  <a:sym typeface="Arial"/>
                </a:endParaRPr>
              </a:p>
            </p:txBody>
          </p:sp>
        </p:grpSp>
        <p:pic>
          <p:nvPicPr>
            <p:cNvPr id="11" name="Picture 10" descr="A black and white background with white dots and a yellow square&#10;&#10;Description automatically generated">
              <a:extLst>
                <a:ext uri="{FF2B5EF4-FFF2-40B4-BE49-F238E27FC236}">
                  <a16:creationId xmlns:a16="http://schemas.microsoft.com/office/drawing/2014/main" id="{9471AB4C-6F5A-4C18-7176-0B2E9D806A78}"/>
                </a:ext>
              </a:extLst>
            </p:cNvPr>
            <p:cNvPicPr>
              <a:picLocks noChangeAspect="1"/>
            </p:cNvPicPr>
            <p:nvPr/>
          </p:nvPicPr>
          <p:blipFill>
            <a:blip r:embed="rId6"/>
            <a:stretch>
              <a:fillRect/>
            </a:stretch>
          </p:blipFill>
          <p:spPr>
            <a:xfrm>
              <a:off x="9751019" y="4950263"/>
              <a:ext cx="1016317" cy="961487"/>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pic>
        <p:nvPicPr>
          <p:cNvPr id="341" name="Google Shape;341;p17">
            <a:extLst>
              <a:ext uri="{C183D7F6-B498-43B3-948B-1728B52AA6E4}">
                <adec:decorative xmlns:adec="http://schemas.microsoft.com/office/drawing/2017/decorative" val="1"/>
              </a:ext>
            </a:extLst>
          </p:cNvPr>
          <p:cNvPicPr preferRelativeResize="0"/>
          <p:nvPr/>
        </p:nvPicPr>
        <p:blipFill rotWithShape="1">
          <a:blip r:embed="rId3">
            <a:alphaModFix/>
            <a:extLst>
              <a:ext uri="{28A0092B-C50C-407E-A947-70E740481C1C}">
                <a14:useLocalDpi xmlns:a14="http://schemas.microsoft.com/office/drawing/2010/main"/>
              </a:ext>
            </a:extLst>
          </a:blip>
          <a:srcRect/>
          <a:stretch/>
        </p:blipFill>
        <p:spPr>
          <a:xfrm>
            <a:off x="8615303" y="813427"/>
            <a:ext cx="2577273" cy="4977311"/>
          </a:xfrm>
          <a:prstGeom prst="rect">
            <a:avLst/>
          </a:prstGeom>
          <a:noFill/>
          <a:ln>
            <a:noFill/>
          </a:ln>
        </p:spPr>
      </p:pic>
      <p:pic>
        <p:nvPicPr>
          <p:cNvPr id="342" name="Google Shape;342;p17">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rot="3011">
            <a:off x="8926696" y="2335518"/>
            <a:ext cx="1998554" cy="2459050"/>
          </a:xfrm>
          <a:prstGeom prst="rect">
            <a:avLst/>
          </a:prstGeom>
          <a:noFill/>
          <a:ln>
            <a:noFill/>
          </a:ln>
        </p:spPr>
      </p:pic>
      <p:sp>
        <p:nvSpPr>
          <p:cNvPr id="344" name="Google Shape;344;p17"/>
          <p:cNvSpPr txBox="1">
            <a:spLocks noGrp="1"/>
          </p:cNvSpPr>
          <p:nvPr>
            <p:ph type="ctrTitle"/>
          </p:nvPr>
        </p:nvSpPr>
        <p:spPr>
          <a:xfrm>
            <a:off x="1524000" y="-150312"/>
            <a:ext cx="9144000" cy="150312"/>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latin typeface="Calibri" panose="020F0502020204030204" pitchFamily="34" charset="0"/>
                <a:ea typeface="Calibri" panose="020F0502020204030204" pitchFamily="34" charset="0"/>
                <a:cs typeface="Calibri" panose="020F0502020204030204" pitchFamily="34" charset="0"/>
              </a:rPr>
              <a:t>Slide 29</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343" name="Google Shape;343;p17"/>
          <p:cNvSpPr txBox="1"/>
          <p:nvPr/>
        </p:nvSpPr>
        <p:spPr>
          <a:xfrm>
            <a:off x="1537727" y="1929036"/>
            <a:ext cx="4835628" cy="477013"/>
          </a:xfrm>
          <a:prstGeom prst="rect">
            <a:avLst/>
          </a:prstGeom>
          <a:noFill/>
          <a:ln>
            <a:noFill/>
          </a:ln>
        </p:spPr>
        <p:txBody>
          <a:bodyPr spcFirstLastPara="1" wrap="square" lIns="91425" tIns="45700" rIns="91425" bIns="45700" anchor="t" anchorCtr="0">
            <a:spAutoFit/>
          </a:bodyPr>
          <a:lstStyle/>
          <a:p>
            <a:pPr marL="0" marR="0" lvl="0" indent="0" algn="l" rtl="0">
              <a:spcAft>
                <a:spcPts val="0"/>
              </a:spcAft>
              <a:buNone/>
            </a:pPr>
            <a:r>
              <a:rPr lang="en-GB" sz="2500" dirty="0">
                <a:solidFill>
                  <a:srgbClr val="363636"/>
                </a:solidFill>
                <a:latin typeface="Arial"/>
                <a:ea typeface="Arial"/>
                <a:cs typeface="Arial"/>
                <a:sym typeface="Arial"/>
              </a:rPr>
              <a:t>The stranger is angry: </a:t>
            </a:r>
          </a:p>
        </p:txBody>
      </p:sp>
      <p:pic>
        <p:nvPicPr>
          <p:cNvPr id="3" name="Picture 2">
            <a:extLst>
              <a:ext uri="{FF2B5EF4-FFF2-40B4-BE49-F238E27FC236}">
                <a16:creationId xmlns:a16="http://schemas.microsoft.com/office/drawing/2014/main" id="{7381919B-61A6-2BC6-FBF0-87506DBF8ABB}"/>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6582732" y="2157402"/>
            <a:ext cx="1823194" cy="2289359"/>
          </a:xfrm>
          <a:prstGeom prst="rect">
            <a:avLst/>
          </a:prstGeom>
        </p:spPr>
      </p:pic>
      <p:sp>
        <p:nvSpPr>
          <p:cNvPr id="4" name="TextBox 3">
            <a:extLst>
              <a:ext uri="{FF2B5EF4-FFF2-40B4-BE49-F238E27FC236}">
                <a16:creationId xmlns:a16="http://schemas.microsoft.com/office/drawing/2014/main" id="{B7601E74-A0AD-C51D-47D1-FAC579F2E6A1}"/>
              </a:ext>
            </a:extLst>
          </p:cNvPr>
          <p:cNvSpPr txBox="1"/>
          <p:nvPr/>
        </p:nvSpPr>
        <p:spPr>
          <a:xfrm>
            <a:off x="1523999" y="4928964"/>
            <a:ext cx="6772507" cy="861774"/>
          </a:xfrm>
          <a:prstGeom prst="rect">
            <a:avLst/>
          </a:prstGeom>
          <a:noFill/>
        </p:spPr>
        <p:txBody>
          <a:bodyPr wrap="square">
            <a:spAutoFit/>
          </a:bodyPr>
          <a:lstStyle/>
          <a:p>
            <a:r>
              <a:rPr lang="en-GB" sz="2500" b="0" i="0" u="none" strike="noStrike" dirty="0">
                <a:solidFill>
                  <a:srgbClr val="363636"/>
                </a:solidFill>
                <a:effectLst/>
                <a:latin typeface="+mn-lt"/>
              </a:rPr>
              <a:t>How do you think Stirling might be feeling? What do you think Stirling should do now?</a:t>
            </a:r>
            <a:endParaRPr lang="en-GB" sz="2500" dirty="0">
              <a:solidFill>
                <a:srgbClr val="363636"/>
              </a:solidFill>
              <a:latin typeface="+mn-lt"/>
            </a:endParaRPr>
          </a:p>
        </p:txBody>
      </p:sp>
      <p:sp>
        <p:nvSpPr>
          <p:cNvPr id="5" name="TextBox 4">
            <a:extLst>
              <a:ext uri="{FF2B5EF4-FFF2-40B4-BE49-F238E27FC236}">
                <a16:creationId xmlns:a16="http://schemas.microsoft.com/office/drawing/2014/main" id="{97A463BC-67E8-9545-3C21-F513AC3AF395}"/>
              </a:ext>
            </a:extLst>
          </p:cNvPr>
          <p:cNvSpPr txBox="1"/>
          <p:nvPr/>
        </p:nvSpPr>
        <p:spPr>
          <a:xfrm>
            <a:off x="1537727" y="2613392"/>
            <a:ext cx="4416264" cy="1246495"/>
          </a:xfrm>
          <a:prstGeom prst="rect">
            <a:avLst/>
          </a:prstGeom>
          <a:noFill/>
        </p:spPr>
        <p:txBody>
          <a:bodyPr wrap="square">
            <a:spAutoFit/>
          </a:bodyPr>
          <a:lstStyle/>
          <a:p>
            <a:pPr marL="0" marR="0" lvl="0" indent="0" algn="l" rtl="0">
              <a:spcAft>
                <a:spcPts val="0"/>
              </a:spcAft>
              <a:buNone/>
            </a:pPr>
            <a:r>
              <a:rPr lang="en-GB" sz="2500" dirty="0">
                <a:solidFill>
                  <a:srgbClr val="363636"/>
                </a:solidFill>
                <a:latin typeface="Arial"/>
                <a:ea typeface="Arial"/>
                <a:cs typeface="Arial"/>
                <a:sym typeface="Arial"/>
              </a:rPr>
              <a:t>“I want my money back. U owe me. I know where u live. And where all yr family live.”</a:t>
            </a:r>
            <a:endParaRPr lang="en-GB" sz="2500" dirty="0"/>
          </a:p>
        </p:txBody>
      </p:sp>
    </p:spTree>
    <p:extLst>
      <p:ext uri="{BB962C8B-B14F-4D97-AF65-F5344CB8AC3E}">
        <p14:creationId xmlns:p14="http://schemas.microsoft.com/office/powerpoint/2010/main" val="1633729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2" name="Google Shape;182;p9"/>
          <p:cNvSpPr txBox="1">
            <a:spLocks noGrp="1"/>
          </p:cNvSpPr>
          <p:nvPr>
            <p:ph type="title"/>
          </p:nvPr>
        </p:nvSpPr>
        <p:spPr>
          <a:xfrm>
            <a:off x="0" y="927665"/>
            <a:ext cx="12191999" cy="116951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363636"/>
              </a:buClr>
              <a:buSzPts val="3000"/>
              <a:buFont typeface="Arial"/>
              <a:buNone/>
            </a:pPr>
            <a:r>
              <a:rPr lang="en-GB" sz="3500" b="1" i="0" u="none" strike="noStrike" cap="none" dirty="0">
                <a:solidFill>
                  <a:srgbClr val="363636"/>
                </a:solidFill>
                <a:latin typeface="Arial"/>
                <a:ea typeface="Arial"/>
                <a:cs typeface="Arial"/>
                <a:sym typeface="Arial"/>
              </a:rPr>
              <a:t>Let’s remind ourselves about</a:t>
            </a:r>
            <a:br>
              <a:rPr lang="en-GB" sz="3500" b="1" i="0" u="none" strike="noStrike" cap="none" dirty="0">
                <a:solidFill>
                  <a:srgbClr val="363636"/>
                </a:solidFill>
                <a:latin typeface="Arial"/>
                <a:ea typeface="Arial"/>
                <a:cs typeface="Arial"/>
                <a:sym typeface="Arial"/>
              </a:rPr>
            </a:br>
            <a:r>
              <a:rPr lang="en-GB" sz="3500" b="1" i="0" u="none" strike="noStrike" cap="none" dirty="0">
                <a:solidFill>
                  <a:srgbClr val="363636"/>
                </a:solidFill>
                <a:latin typeface="Arial"/>
                <a:ea typeface="Arial"/>
                <a:cs typeface="Arial"/>
                <a:sym typeface="Arial"/>
              </a:rPr>
              <a:t>our online safety rules</a:t>
            </a:r>
            <a:endParaRPr sz="3500" dirty="0"/>
          </a:p>
        </p:txBody>
      </p:sp>
      <p:sp>
        <p:nvSpPr>
          <p:cNvPr id="183" name="Google Shape;183;p9"/>
          <p:cNvSpPr txBox="1"/>
          <p:nvPr/>
        </p:nvSpPr>
        <p:spPr>
          <a:xfrm>
            <a:off x="1843446" y="2671938"/>
            <a:ext cx="6204725" cy="110795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200" dirty="0">
                <a:solidFill>
                  <a:srgbClr val="363636"/>
                </a:solidFill>
                <a:sym typeface="Arial"/>
              </a:rPr>
              <a:t>Keep your personal information safe. If you’re chatting online, keep your full name, your password and your home address </a:t>
            </a:r>
            <a:r>
              <a:rPr lang="en-GB" sz="2200" b="1" dirty="0">
                <a:solidFill>
                  <a:srgbClr val="363636"/>
                </a:solidFill>
                <a:sym typeface="Arial"/>
              </a:rPr>
              <a:t>private</a:t>
            </a:r>
            <a:r>
              <a:rPr lang="en-GB" sz="2200" dirty="0">
                <a:solidFill>
                  <a:srgbClr val="363636"/>
                </a:solidFill>
                <a:sym typeface="Arial"/>
              </a:rPr>
              <a:t>.</a:t>
            </a:r>
            <a:endParaRPr sz="2200" dirty="0"/>
          </a:p>
        </p:txBody>
      </p:sp>
      <p:sp>
        <p:nvSpPr>
          <p:cNvPr id="184" name="Google Shape;184;p9"/>
          <p:cNvSpPr txBox="1"/>
          <p:nvPr/>
        </p:nvSpPr>
        <p:spPr>
          <a:xfrm>
            <a:off x="1843447" y="4296495"/>
            <a:ext cx="7088182" cy="110795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200" dirty="0">
                <a:solidFill>
                  <a:srgbClr val="363636"/>
                </a:solidFill>
                <a:sym typeface="Arial"/>
              </a:rPr>
              <a:t>Keep yourself safe: If someone you only know online asks to meet you, or asks for any personal information, do not respond. Tell a trusted adult at once.</a:t>
            </a:r>
            <a:endParaRPr sz="2200" dirty="0"/>
          </a:p>
        </p:txBody>
      </p:sp>
      <p:sp>
        <p:nvSpPr>
          <p:cNvPr id="185" name="Google Shape;185;p9">
            <a:extLst>
              <a:ext uri="{C183D7F6-B498-43B3-948B-1728B52AA6E4}">
                <adec:decorative xmlns:adec="http://schemas.microsoft.com/office/drawing/2017/decorative" val="1"/>
              </a:ext>
            </a:extLst>
          </p:cNvPr>
          <p:cNvSpPr/>
          <p:nvPr/>
        </p:nvSpPr>
        <p:spPr>
          <a:xfrm>
            <a:off x="1357601" y="2671938"/>
            <a:ext cx="395957" cy="395957"/>
          </a:xfrm>
          <a:prstGeom prst="ellipse">
            <a:avLst/>
          </a:prstGeom>
          <a:solidFill>
            <a:srgbClr val="36363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3000" b="1" dirty="0">
                <a:solidFill>
                  <a:srgbClr val="FFF9DF"/>
                </a:solidFill>
                <a:sym typeface="Arial"/>
              </a:rPr>
              <a:t>1</a:t>
            </a:r>
            <a:endParaRPr sz="3000" dirty="0">
              <a:solidFill>
                <a:srgbClr val="FFF9DF"/>
              </a:solidFill>
            </a:endParaRPr>
          </a:p>
        </p:txBody>
      </p:sp>
      <p:sp>
        <p:nvSpPr>
          <p:cNvPr id="186" name="Google Shape;186;p9">
            <a:extLst>
              <a:ext uri="{C183D7F6-B498-43B3-948B-1728B52AA6E4}">
                <adec:decorative xmlns:adec="http://schemas.microsoft.com/office/drawing/2017/decorative" val="1"/>
              </a:ext>
            </a:extLst>
          </p:cNvPr>
          <p:cNvSpPr/>
          <p:nvPr/>
        </p:nvSpPr>
        <p:spPr>
          <a:xfrm>
            <a:off x="1357601" y="4296495"/>
            <a:ext cx="395957" cy="395957"/>
          </a:xfrm>
          <a:prstGeom prst="ellipse">
            <a:avLst/>
          </a:prstGeom>
          <a:solidFill>
            <a:srgbClr val="36363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3000" b="1" dirty="0">
                <a:solidFill>
                  <a:srgbClr val="FFF9DF"/>
                </a:solidFill>
                <a:sym typeface="Arial"/>
              </a:rPr>
              <a:t>2</a:t>
            </a:r>
            <a:endParaRPr sz="3000" dirty="0">
              <a:solidFill>
                <a:srgbClr val="FFF9DF"/>
              </a:solidFill>
            </a:endParaRPr>
          </a:p>
        </p:txBody>
      </p:sp>
      <p:pic>
        <p:nvPicPr>
          <p:cNvPr id="5" name="Picture 4">
            <a:extLst>
              <a:ext uri="{FF2B5EF4-FFF2-40B4-BE49-F238E27FC236}">
                <a16:creationId xmlns:a16="http://schemas.microsoft.com/office/drawing/2014/main" id="{F23CDA66-54AD-BFE0-F3F6-E4EEFF795643}"/>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814661" y="2405704"/>
            <a:ext cx="1476753" cy="1462502"/>
          </a:xfrm>
          <a:prstGeom prst="rect">
            <a:avLst/>
          </a:prstGeom>
        </p:spPr>
      </p:pic>
      <p:pic>
        <p:nvPicPr>
          <p:cNvPr id="9" name="Picture 8">
            <a:extLst>
              <a:ext uri="{FF2B5EF4-FFF2-40B4-BE49-F238E27FC236}">
                <a16:creationId xmlns:a16="http://schemas.microsoft.com/office/drawing/2014/main" id="{9DABE888-8AE5-FE20-9C0E-B0E46C51CDF5}"/>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621402" y="2521684"/>
            <a:ext cx="1382306" cy="1254469"/>
          </a:xfrm>
          <a:prstGeom prst="rect">
            <a:avLst/>
          </a:prstGeom>
        </p:spPr>
      </p:pic>
      <p:grpSp>
        <p:nvGrpSpPr>
          <p:cNvPr id="17" name="Group 16">
            <a:extLst>
              <a:ext uri="{FF2B5EF4-FFF2-40B4-BE49-F238E27FC236}">
                <a16:creationId xmlns:a16="http://schemas.microsoft.com/office/drawing/2014/main" id="{DDF58C69-CE11-3098-4534-47E075558A7D}"/>
              </a:ext>
              <a:ext uri="{C183D7F6-B498-43B3-948B-1728B52AA6E4}">
                <adec:decorative xmlns:adec="http://schemas.microsoft.com/office/drawing/2017/decorative" val="1"/>
              </a:ext>
            </a:extLst>
          </p:cNvPr>
          <p:cNvGrpSpPr/>
          <p:nvPr/>
        </p:nvGrpSpPr>
        <p:grpSpPr>
          <a:xfrm>
            <a:off x="9021518" y="4112096"/>
            <a:ext cx="1476752" cy="1476752"/>
            <a:chOff x="9753597" y="2225058"/>
            <a:chExt cx="1905003" cy="1905003"/>
          </a:xfrm>
        </p:grpSpPr>
        <p:sp>
          <p:nvSpPr>
            <p:cNvPr id="18" name="Oval 17">
              <a:extLst>
                <a:ext uri="{FF2B5EF4-FFF2-40B4-BE49-F238E27FC236}">
                  <a16:creationId xmlns:a16="http://schemas.microsoft.com/office/drawing/2014/main" id="{23EAD979-5E79-6EF9-18B3-CBEA5427C8CE}"/>
                </a:ext>
              </a:extLst>
            </p:cNvPr>
            <p:cNvSpPr/>
            <p:nvPr/>
          </p:nvSpPr>
          <p:spPr>
            <a:xfrm>
              <a:off x="9753597" y="2225058"/>
              <a:ext cx="1905003" cy="1905003"/>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9" name="Picture 18" descr="A group of cartoon eyes and a white speech bubble&#10;&#10;Description automatically generated">
              <a:extLst>
                <a:ext uri="{FF2B5EF4-FFF2-40B4-BE49-F238E27FC236}">
                  <a16:creationId xmlns:a16="http://schemas.microsoft.com/office/drawing/2014/main" id="{537521A4-06FA-69FC-D29D-66FE2AB8A393}"/>
                </a:ext>
              </a:extLst>
            </p:cNvPr>
            <p:cNvPicPr>
              <a:picLocks noChangeAspect="1"/>
            </p:cNvPicPr>
            <p:nvPr/>
          </p:nvPicPr>
          <p:blipFill>
            <a:blip r:embed="rId5"/>
            <a:stretch>
              <a:fillRect/>
            </a:stretch>
          </p:blipFill>
          <p:spPr>
            <a:xfrm>
              <a:off x="9877212" y="2360098"/>
              <a:ext cx="1657773" cy="1634923"/>
            </a:xfrm>
            <a:prstGeom prst="rect">
              <a:avLst/>
            </a:prstGeom>
          </p:spPr>
        </p:pic>
      </p:grpSp>
      <p:sp>
        <p:nvSpPr>
          <p:cNvPr id="3" name="Google Shape;227;p4">
            <a:extLst>
              <a:ext uri="{FF2B5EF4-FFF2-40B4-BE49-F238E27FC236}">
                <a16:creationId xmlns:a16="http://schemas.microsoft.com/office/drawing/2014/main" id="{ED6A456B-E182-AEA3-0E2E-C5F2E96AEE21}"/>
              </a:ext>
              <a:ext uri="{C183D7F6-B498-43B3-948B-1728B52AA6E4}">
                <adec:decorative xmlns:adec="http://schemas.microsoft.com/office/drawing/2017/decorative" val="1"/>
              </a:ext>
            </a:extLst>
          </p:cNvPr>
          <p:cNvSpPr txBox="1">
            <a:spLocks/>
          </p:cNvSpPr>
          <p:nvPr/>
        </p:nvSpPr>
        <p:spPr>
          <a:xfrm>
            <a:off x="1524000" y="-212942"/>
            <a:ext cx="9144000" cy="212942"/>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chemeClr val="lt1"/>
              </a:buClr>
              <a:buSzPts val="800"/>
              <a:buFont typeface="Arial Black"/>
              <a:buNone/>
            </a:pPr>
            <a:r>
              <a:rPr lang="en-GB" sz="800" dirty="0">
                <a:solidFill>
                  <a:schemeClr val="lt1"/>
                </a:solidFill>
              </a:rPr>
              <a:t>Slide 3</a:t>
            </a:r>
            <a:endParaRPr lang="en-GB"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8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 grpId="0"/>
      <p:bldP spid="184" grpId="0"/>
      <p:bldP spid="185" grpId="0" animBg="1"/>
      <p:bldP spid="18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pic>
        <p:nvPicPr>
          <p:cNvPr id="4" name="Picture 3">
            <a:extLst>
              <a:ext uri="{FF2B5EF4-FFF2-40B4-BE49-F238E27FC236}">
                <a16:creationId xmlns:a16="http://schemas.microsoft.com/office/drawing/2014/main" id="{E21CB717-D926-2F26-6639-CB323D89AAAB}"/>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759337" y="2939830"/>
            <a:ext cx="1411483" cy="1411483"/>
          </a:xfrm>
          <a:prstGeom prst="rect">
            <a:avLst/>
          </a:prstGeom>
        </p:spPr>
      </p:pic>
      <p:sp>
        <p:nvSpPr>
          <p:cNvPr id="353" name="Google Shape;353;p18"/>
          <p:cNvSpPr txBox="1">
            <a:spLocks noGrp="1"/>
          </p:cNvSpPr>
          <p:nvPr>
            <p:ph type="ctrTitle"/>
          </p:nvPr>
        </p:nvSpPr>
        <p:spPr>
          <a:xfrm>
            <a:off x="1524000" y="-212942"/>
            <a:ext cx="9144000" cy="212942"/>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latin typeface="Calibri" panose="020F0502020204030204" pitchFamily="34" charset="0"/>
                <a:ea typeface="Calibri" panose="020F0502020204030204" pitchFamily="34" charset="0"/>
                <a:cs typeface="Calibri" panose="020F0502020204030204" pitchFamily="34" charset="0"/>
              </a:rPr>
              <a:t>Slide 30</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350" name="Google Shape;350;p18">
            <a:extLst>
              <a:ext uri="{C183D7F6-B498-43B3-948B-1728B52AA6E4}">
                <adec:decorative xmlns:adec="http://schemas.microsoft.com/office/drawing/2017/decorative" val="0"/>
              </a:ext>
            </a:extLst>
          </p:cNvPr>
          <p:cNvSpPr txBox="1"/>
          <p:nvPr/>
        </p:nvSpPr>
        <p:spPr>
          <a:xfrm>
            <a:off x="971183" y="891679"/>
            <a:ext cx="6788154"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dirty="0">
                <a:solidFill>
                  <a:srgbClr val="363636"/>
                </a:solidFill>
                <a:sym typeface="Arial"/>
              </a:rPr>
              <a:t>That was just a made-up story!</a:t>
            </a:r>
            <a:br>
              <a:rPr lang="en-GB" sz="2400" dirty="0"/>
            </a:br>
            <a:r>
              <a:rPr lang="en-GB" sz="2400" dirty="0">
                <a:solidFill>
                  <a:srgbClr val="363636"/>
                </a:solidFill>
                <a:sym typeface="Arial"/>
              </a:rPr>
              <a:t>This is what really happened.</a:t>
            </a:r>
            <a:endParaRPr lang="en-GB" sz="2400" dirty="0"/>
          </a:p>
        </p:txBody>
      </p:sp>
      <p:sp>
        <p:nvSpPr>
          <p:cNvPr id="14" name="Google Shape;350;p18">
            <a:extLst>
              <a:ext uri="{FF2B5EF4-FFF2-40B4-BE49-F238E27FC236}">
                <a16:creationId xmlns:a16="http://schemas.microsoft.com/office/drawing/2014/main" id="{F20B24D5-F9DB-023C-DC94-A5E71123C041}"/>
              </a:ext>
            </a:extLst>
          </p:cNvPr>
          <p:cNvSpPr txBox="1"/>
          <p:nvPr/>
        </p:nvSpPr>
        <p:spPr>
          <a:xfrm>
            <a:off x="971183" y="1855089"/>
            <a:ext cx="6495361" cy="830956"/>
          </a:xfrm>
          <a:prstGeom prst="rect">
            <a:avLst/>
          </a:prstGeom>
          <a:noFill/>
          <a:ln>
            <a:noFill/>
          </a:ln>
        </p:spPr>
        <p:txBody>
          <a:bodyPr spcFirstLastPara="1" wrap="square" lIns="91425" tIns="45700" rIns="91425" bIns="45700" anchor="t" anchorCtr="0">
            <a:spAutoFit/>
          </a:bodyPr>
          <a:lstStyle/>
          <a:p>
            <a:pPr marL="0" marR="0" lvl="0" indent="0" algn="l" rtl="0">
              <a:spcAft>
                <a:spcPts val="0"/>
              </a:spcAft>
              <a:buNone/>
            </a:pPr>
            <a:r>
              <a:rPr lang="en-GB" sz="2400" dirty="0">
                <a:solidFill>
                  <a:srgbClr val="363636"/>
                </a:solidFill>
                <a:sym typeface="Arial"/>
              </a:rPr>
              <a:t>Stirling received a message on his social media account. So did many of his friends.</a:t>
            </a:r>
            <a:endParaRPr sz="2400" dirty="0"/>
          </a:p>
        </p:txBody>
      </p:sp>
      <p:sp>
        <p:nvSpPr>
          <p:cNvPr id="18" name="Google Shape;350;p18">
            <a:extLst>
              <a:ext uri="{FF2B5EF4-FFF2-40B4-BE49-F238E27FC236}">
                <a16:creationId xmlns:a16="http://schemas.microsoft.com/office/drawing/2014/main" id="{B1BF465C-F092-FBED-6E46-1727B5987493}"/>
              </a:ext>
            </a:extLst>
          </p:cNvPr>
          <p:cNvSpPr txBox="1"/>
          <p:nvPr/>
        </p:nvSpPr>
        <p:spPr>
          <a:xfrm>
            <a:off x="971183" y="2776081"/>
            <a:ext cx="6788154" cy="861734"/>
          </a:xfrm>
          <a:prstGeom prst="rect">
            <a:avLst/>
          </a:prstGeom>
          <a:noFill/>
          <a:ln>
            <a:noFill/>
          </a:ln>
        </p:spPr>
        <p:txBody>
          <a:bodyPr spcFirstLastPara="1" wrap="square" lIns="91425" tIns="45700" rIns="91425" bIns="45700" anchor="t" anchorCtr="0">
            <a:spAutoFit/>
          </a:bodyPr>
          <a:lstStyle/>
          <a:p>
            <a:pPr marL="0" marR="0" lvl="0" indent="0" algn="l" rtl="0">
              <a:spcAft>
                <a:spcPts val="0"/>
              </a:spcAft>
              <a:buNone/>
            </a:pPr>
            <a:r>
              <a:rPr lang="en-GB" sz="2400" dirty="0">
                <a:solidFill>
                  <a:srgbClr val="363636"/>
                </a:solidFill>
                <a:sym typeface="Arial"/>
              </a:rPr>
              <a:t>They showed the message to their parents</a:t>
            </a:r>
            <a:br>
              <a:rPr lang="en-GB" sz="2400" dirty="0">
                <a:solidFill>
                  <a:srgbClr val="363636"/>
                </a:solidFill>
                <a:sym typeface="Arial"/>
              </a:rPr>
            </a:br>
            <a:r>
              <a:rPr lang="en-GB" sz="2400" dirty="0">
                <a:solidFill>
                  <a:srgbClr val="363636"/>
                </a:solidFill>
                <a:sym typeface="Arial"/>
              </a:rPr>
              <a:t>and teacher.</a:t>
            </a:r>
            <a:endParaRPr sz="2400" dirty="0"/>
          </a:p>
        </p:txBody>
      </p:sp>
      <p:sp>
        <p:nvSpPr>
          <p:cNvPr id="13" name="Google Shape;350;p18">
            <a:extLst>
              <a:ext uri="{FF2B5EF4-FFF2-40B4-BE49-F238E27FC236}">
                <a16:creationId xmlns:a16="http://schemas.microsoft.com/office/drawing/2014/main" id="{0749C1B7-2DF5-42D3-2B26-D9809C56CA2C}"/>
              </a:ext>
            </a:extLst>
          </p:cNvPr>
          <p:cNvSpPr txBox="1"/>
          <p:nvPr/>
        </p:nvSpPr>
        <p:spPr>
          <a:xfrm>
            <a:off x="971183" y="3727851"/>
            <a:ext cx="6788154" cy="477013"/>
          </a:xfrm>
          <a:prstGeom prst="rect">
            <a:avLst/>
          </a:prstGeom>
          <a:noFill/>
          <a:ln>
            <a:noFill/>
          </a:ln>
        </p:spPr>
        <p:txBody>
          <a:bodyPr spcFirstLastPara="1" wrap="square" lIns="91425" tIns="45700" rIns="91425" bIns="45700" anchor="t" anchorCtr="0">
            <a:spAutoFit/>
          </a:bodyPr>
          <a:lstStyle/>
          <a:p>
            <a:pPr marL="0" marR="0" lvl="0" indent="0" algn="l" rtl="0">
              <a:spcAft>
                <a:spcPts val="0"/>
              </a:spcAft>
              <a:buNone/>
            </a:pPr>
            <a:r>
              <a:rPr lang="en-GB" sz="2400" dirty="0">
                <a:solidFill>
                  <a:srgbClr val="363636"/>
                </a:solidFill>
                <a:sym typeface="Arial"/>
              </a:rPr>
              <a:t>Everyone said.</a:t>
            </a:r>
            <a:endParaRPr sz="2400" dirty="0"/>
          </a:p>
        </p:txBody>
      </p:sp>
      <p:sp>
        <p:nvSpPr>
          <p:cNvPr id="351" name="Google Shape;351;p18"/>
          <p:cNvSpPr/>
          <p:nvPr/>
        </p:nvSpPr>
        <p:spPr>
          <a:xfrm>
            <a:off x="1049852" y="4550041"/>
            <a:ext cx="8422393" cy="806491"/>
          </a:xfrm>
          <a:prstGeom prst="wedgeRoundRectCallout">
            <a:avLst>
              <a:gd name="adj1" fmla="val 50154"/>
              <a:gd name="adj2" fmla="val 94379"/>
              <a:gd name="adj3" fmla="val 16667"/>
            </a:avLst>
          </a:prstGeom>
          <a:solidFill>
            <a:schemeClr val="bg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800" b="1" dirty="0">
                <a:solidFill>
                  <a:srgbClr val="363636"/>
                </a:solidFill>
                <a:latin typeface="Arial"/>
                <a:ea typeface="Arial"/>
                <a:cs typeface="Arial"/>
                <a:sym typeface="Arial"/>
              </a:rPr>
              <a:t>“Delete the message and block the sender!”</a:t>
            </a:r>
            <a:endParaRPr sz="2500" b="1" dirty="0">
              <a:solidFill>
                <a:srgbClr val="363636"/>
              </a:solidFill>
              <a:latin typeface="Arial"/>
              <a:ea typeface="Arial"/>
              <a:cs typeface="Arial"/>
              <a:sym typeface="Arial"/>
            </a:endParaRPr>
          </a:p>
        </p:txBody>
      </p:sp>
      <p:sp>
        <p:nvSpPr>
          <p:cNvPr id="352" name="Google Shape;352;p18"/>
          <p:cNvSpPr txBox="1"/>
          <p:nvPr/>
        </p:nvSpPr>
        <p:spPr>
          <a:xfrm>
            <a:off x="971183" y="5606143"/>
            <a:ext cx="8110009" cy="47701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dirty="0">
                <a:solidFill>
                  <a:srgbClr val="363636"/>
                </a:solidFill>
                <a:sym typeface="Arial"/>
              </a:rPr>
              <a:t>So that’s what they did.</a:t>
            </a:r>
            <a:endParaRPr sz="2400" dirty="0"/>
          </a:p>
        </p:txBody>
      </p:sp>
      <p:grpSp>
        <p:nvGrpSpPr>
          <p:cNvPr id="22" name="Group 21">
            <a:extLst>
              <a:ext uri="{FF2B5EF4-FFF2-40B4-BE49-F238E27FC236}">
                <a16:creationId xmlns:a16="http://schemas.microsoft.com/office/drawing/2014/main" id="{2B421239-3005-9397-FB18-14210737B088}"/>
              </a:ext>
              <a:ext uri="{C183D7F6-B498-43B3-948B-1728B52AA6E4}">
                <adec:decorative xmlns:adec="http://schemas.microsoft.com/office/drawing/2017/decorative" val="1"/>
              </a:ext>
            </a:extLst>
          </p:cNvPr>
          <p:cNvGrpSpPr/>
          <p:nvPr/>
        </p:nvGrpSpPr>
        <p:grpSpPr>
          <a:xfrm>
            <a:off x="9590380" y="2940379"/>
            <a:ext cx="1410935" cy="1410935"/>
            <a:chOff x="9964432" y="2748708"/>
            <a:chExt cx="1333041" cy="1333041"/>
          </a:xfrm>
        </p:grpSpPr>
        <p:sp>
          <p:nvSpPr>
            <p:cNvPr id="19" name="Oval 18">
              <a:extLst>
                <a:ext uri="{FF2B5EF4-FFF2-40B4-BE49-F238E27FC236}">
                  <a16:creationId xmlns:a16="http://schemas.microsoft.com/office/drawing/2014/main" id="{4DD2B37C-364C-6257-FE6B-91C150457008}"/>
                </a:ext>
              </a:extLst>
            </p:cNvPr>
            <p:cNvSpPr/>
            <p:nvPr/>
          </p:nvSpPr>
          <p:spPr>
            <a:xfrm>
              <a:off x="9964432" y="2748708"/>
              <a:ext cx="1333041" cy="13330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descr="A cartoon of a person in a dark room&#10;&#10;Description automatically generated">
              <a:extLst>
                <a:ext uri="{FF2B5EF4-FFF2-40B4-BE49-F238E27FC236}">
                  <a16:creationId xmlns:a16="http://schemas.microsoft.com/office/drawing/2014/main" id="{52A7D299-129E-B056-09FE-06363DBDCB8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190856" y="2993222"/>
              <a:ext cx="880187" cy="937871"/>
            </a:xfrm>
            <a:prstGeom prst="rect">
              <a:avLst/>
            </a:prstGeom>
          </p:spPr>
        </p:pic>
      </p:grpSp>
      <p:grpSp>
        <p:nvGrpSpPr>
          <p:cNvPr id="15" name="Group 14">
            <a:extLst>
              <a:ext uri="{FF2B5EF4-FFF2-40B4-BE49-F238E27FC236}">
                <a16:creationId xmlns:a16="http://schemas.microsoft.com/office/drawing/2014/main" id="{561D7143-10EF-D1C1-0662-9AEA3D915FA5}"/>
              </a:ext>
              <a:ext uri="{C183D7F6-B498-43B3-948B-1728B52AA6E4}">
                <adec:decorative xmlns:adec="http://schemas.microsoft.com/office/drawing/2017/decorative" val="1"/>
              </a:ext>
            </a:extLst>
          </p:cNvPr>
          <p:cNvGrpSpPr/>
          <p:nvPr/>
        </p:nvGrpSpPr>
        <p:grpSpPr>
          <a:xfrm>
            <a:off x="8766777" y="1438860"/>
            <a:ext cx="1410935" cy="1410935"/>
            <a:chOff x="7246985" y="1144033"/>
            <a:chExt cx="1528166" cy="1528166"/>
          </a:xfrm>
        </p:grpSpPr>
        <p:sp>
          <p:nvSpPr>
            <p:cNvPr id="6" name="Oval 5">
              <a:extLst>
                <a:ext uri="{FF2B5EF4-FFF2-40B4-BE49-F238E27FC236}">
                  <a16:creationId xmlns:a16="http://schemas.microsoft.com/office/drawing/2014/main" id="{BB995D5B-3AD0-DC21-A656-F5511D9401AE}"/>
                </a:ext>
              </a:extLst>
            </p:cNvPr>
            <p:cNvSpPr/>
            <p:nvPr/>
          </p:nvSpPr>
          <p:spPr>
            <a:xfrm>
              <a:off x="7246985" y="1144033"/>
              <a:ext cx="1528166" cy="152816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descr="A computer monitor with a symbol on it&#10;&#10;Description automatically generated">
              <a:extLst>
                <a:ext uri="{FF2B5EF4-FFF2-40B4-BE49-F238E27FC236}">
                  <a16:creationId xmlns:a16="http://schemas.microsoft.com/office/drawing/2014/main" id="{CC398A42-07CB-51AB-C91D-4C311E9492A6}"/>
                </a:ext>
              </a:extLst>
            </p:cNvPr>
            <p:cNvPicPr>
              <a:picLocks noChangeAspect="1"/>
            </p:cNvPicPr>
            <p:nvPr/>
          </p:nvPicPr>
          <p:blipFill>
            <a:blip r:embed="rId5"/>
            <a:stretch>
              <a:fillRect/>
            </a:stretch>
          </p:blipFill>
          <p:spPr>
            <a:xfrm>
              <a:off x="7466544" y="1428724"/>
              <a:ext cx="1054206" cy="1040256"/>
            </a:xfrm>
            <a:prstGeom prst="rect">
              <a:avLst/>
            </a:prstGeom>
          </p:spPr>
        </p:pic>
      </p:grpSp>
      <p:grpSp>
        <p:nvGrpSpPr>
          <p:cNvPr id="17" name="Group 16">
            <a:extLst>
              <a:ext uri="{FF2B5EF4-FFF2-40B4-BE49-F238E27FC236}">
                <a16:creationId xmlns:a16="http://schemas.microsoft.com/office/drawing/2014/main" id="{086EA4E4-45B3-467F-8A29-92C3C19DFAC9}"/>
              </a:ext>
              <a:ext uri="{C183D7F6-B498-43B3-948B-1728B52AA6E4}">
                <adec:decorative xmlns:adec="http://schemas.microsoft.com/office/drawing/2017/decorative" val="1"/>
              </a:ext>
            </a:extLst>
          </p:cNvPr>
          <p:cNvGrpSpPr/>
          <p:nvPr/>
        </p:nvGrpSpPr>
        <p:grpSpPr>
          <a:xfrm>
            <a:off x="9673854" y="4519978"/>
            <a:ext cx="1528166" cy="1533663"/>
            <a:chOff x="9233165" y="4519978"/>
            <a:chExt cx="1528166" cy="1533663"/>
          </a:xfrm>
        </p:grpSpPr>
        <p:sp>
          <p:nvSpPr>
            <p:cNvPr id="36" name="Oval 35">
              <a:extLst>
                <a:ext uri="{FF2B5EF4-FFF2-40B4-BE49-F238E27FC236}">
                  <a16:creationId xmlns:a16="http://schemas.microsoft.com/office/drawing/2014/main" id="{D4AB6D07-243E-B235-115D-33586C2701BC}"/>
                </a:ext>
              </a:extLst>
            </p:cNvPr>
            <p:cNvSpPr/>
            <p:nvPr/>
          </p:nvSpPr>
          <p:spPr>
            <a:xfrm>
              <a:off x="9233165" y="4519978"/>
              <a:ext cx="1528166" cy="152816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11" descr="A cartoon of a person's face with mouth open&#10;&#10;Description automatically generated">
              <a:extLst>
                <a:ext uri="{FF2B5EF4-FFF2-40B4-BE49-F238E27FC236}">
                  <a16:creationId xmlns:a16="http://schemas.microsoft.com/office/drawing/2014/main" id="{9A6CAD93-EC07-DBD7-9993-7A37A4E0E0A5}"/>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flipH="1">
              <a:off x="9439873" y="4604967"/>
              <a:ext cx="829541" cy="1448674"/>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5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P spid="13" grpId="0"/>
      <p:bldP spid="351" grpId="0" animBg="1"/>
      <p:bldP spid="35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p19"/>
          <p:cNvSpPr/>
          <p:nvPr/>
        </p:nvSpPr>
        <p:spPr>
          <a:xfrm>
            <a:off x="948912" y="5026325"/>
            <a:ext cx="10294175" cy="1147478"/>
          </a:xfrm>
          <a:prstGeom prst="rect">
            <a:avLst/>
          </a:prstGeom>
          <a:noFill/>
          <a:ln>
            <a:noFill/>
          </a:ln>
        </p:spPr>
        <p:txBody>
          <a:bodyPr spcFirstLastPara="1" wrap="square" lIns="91425" tIns="45700" rIns="91425" bIns="45700" anchor="t" anchorCtr="0">
            <a:noAutofit/>
          </a:bodyPr>
          <a:lstStyle/>
          <a:p>
            <a:pPr marL="90000" marR="0" lvl="0" indent="0" algn="l" rtl="0">
              <a:spcBef>
                <a:spcPts val="0"/>
              </a:spcBef>
              <a:spcAft>
                <a:spcPts val="0"/>
              </a:spcAft>
              <a:buNone/>
            </a:pPr>
            <a:r>
              <a:rPr lang="en-GB" sz="2000" dirty="0">
                <a:solidFill>
                  <a:srgbClr val="363636"/>
                </a:solidFill>
                <a:sym typeface="Arial"/>
              </a:rPr>
              <a:t>The criminal could have used the money for crimes that hurt lots of people:</a:t>
            </a:r>
            <a:br>
              <a:rPr lang="en-GB" sz="2000" dirty="0">
                <a:solidFill>
                  <a:srgbClr val="363636"/>
                </a:solidFill>
                <a:sym typeface="Arial"/>
              </a:rPr>
            </a:br>
            <a:r>
              <a:rPr lang="en-GB" sz="2000" dirty="0">
                <a:solidFill>
                  <a:srgbClr val="363636"/>
                </a:solidFill>
                <a:sym typeface="Arial"/>
              </a:rPr>
              <a:t>Drugs</a:t>
            </a:r>
            <a:r>
              <a:rPr lang="en-GB" sz="2000" dirty="0">
                <a:solidFill>
                  <a:srgbClr val="363636"/>
                </a:solidFill>
              </a:rPr>
              <a:t>, b</a:t>
            </a:r>
            <a:r>
              <a:rPr lang="en-GB" sz="2000" dirty="0">
                <a:solidFill>
                  <a:srgbClr val="363636"/>
                </a:solidFill>
                <a:sym typeface="Arial"/>
              </a:rPr>
              <a:t>uying or selling </a:t>
            </a:r>
            <a:r>
              <a:rPr lang="en-GB" sz="2000" dirty="0">
                <a:solidFill>
                  <a:srgbClr val="363636"/>
                </a:solidFill>
              </a:rPr>
              <a:t>weapons.</a:t>
            </a:r>
            <a:r>
              <a:rPr lang="en-GB" sz="2000" dirty="0">
                <a:solidFill>
                  <a:srgbClr val="363636"/>
                </a:solidFill>
                <a:sym typeface="Arial"/>
              </a:rPr>
              <a:t> </a:t>
            </a:r>
            <a:endParaRPr dirty="0"/>
          </a:p>
          <a:p>
            <a:pPr marL="90000" marR="0" lvl="0" indent="0" algn="l" rtl="0">
              <a:spcBef>
                <a:spcPts val="1500"/>
              </a:spcBef>
              <a:spcAft>
                <a:spcPts val="0"/>
              </a:spcAft>
              <a:buNone/>
            </a:pPr>
            <a:r>
              <a:rPr lang="en-GB" sz="2000" dirty="0">
                <a:solidFill>
                  <a:srgbClr val="363636"/>
                </a:solidFill>
                <a:sym typeface="Arial"/>
              </a:rPr>
              <a:t>And the money would likely have come from scamming people like his nana.</a:t>
            </a:r>
            <a:endParaRPr sz="2000" dirty="0">
              <a:solidFill>
                <a:srgbClr val="363636"/>
              </a:solidFill>
              <a:sym typeface="Arial"/>
            </a:endParaRPr>
          </a:p>
        </p:txBody>
      </p:sp>
      <p:sp>
        <p:nvSpPr>
          <p:cNvPr id="386" name="Google Shape;386;p19"/>
          <p:cNvSpPr txBox="1">
            <a:spLocks noGrp="1"/>
          </p:cNvSpPr>
          <p:nvPr>
            <p:ph type="title"/>
          </p:nvPr>
        </p:nvSpPr>
        <p:spPr>
          <a:xfrm>
            <a:off x="725214" y="700291"/>
            <a:ext cx="10602899"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363636"/>
              </a:buClr>
              <a:buSzPts val="2000"/>
              <a:buFont typeface="Arial"/>
              <a:buNone/>
            </a:pPr>
            <a:r>
              <a:rPr lang="en-GB" sz="2000" b="0" i="0" u="none" strike="noStrike" cap="none" dirty="0">
                <a:solidFill>
                  <a:srgbClr val="363636"/>
                </a:solidFill>
                <a:latin typeface="Arial"/>
                <a:ea typeface="Arial"/>
                <a:cs typeface="Arial"/>
                <a:sym typeface="Arial"/>
              </a:rPr>
              <a:t>This is what </a:t>
            </a:r>
            <a:r>
              <a:rPr lang="en-GB" sz="2000" u="none" strike="noStrike" cap="none" dirty="0">
                <a:solidFill>
                  <a:srgbClr val="363636"/>
                </a:solidFill>
                <a:latin typeface="Arial"/>
                <a:ea typeface="Arial"/>
                <a:cs typeface="Arial"/>
                <a:sym typeface="Arial"/>
              </a:rPr>
              <a:t>could</a:t>
            </a:r>
            <a:r>
              <a:rPr lang="en-GB" sz="2000" b="0" i="0" u="none" strike="noStrike" cap="none" dirty="0">
                <a:solidFill>
                  <a:srgbClr val="363636"/>
                </a:solidFill>
                <a:latin typeface="Arial"/>
                <a:ea typeface="Arial"/>
                <a:cs typeface="Arial"/>
                <a:sym typeface="Arial"/>
              </a:rPr>
              <a:t> have happened if Stirling was</a:t>
            </a:r>
            <a:r>
              <a:rPr lang="en-GB" sz="2000" b="0" i="1" u="none" strike="noStrike" cap="none" dirty="0">
                <a:solidFill>
                  <a:srgbClr val="363636"/>
                </a:solidFill>
                <a:latin typeface="Arial"/>
                <a:ea typeface="Arial"/>
                <a:cs typeface="Arial"/>
                <a:sym typeface="Arial"/>
              </a:rPr>
              <a:t> </a:t>
            </a:r>
            <a:r>
              <a:rPr lang="en-GB" sz="2000" b="0" i="0" u="none" strike="noStrike" cap="none" dirty="0">
                <a:solidFill>
                  <a:srgbClr val="363636"/>
                </a:solidFill>
                <a:latin typeface="Arial"/>
                <a:ea typeface="Arial"/>
                <a:cs typeface="Arial"/>
                <a:sym typeface="Arial"/>
              </a:rPr>
              <a:t>tricked into becoming a money mule:</a:t>
            </a:r>
            <a:endParaRPr b="0" dirty="0"/>
          </a:p>
        </p:txBody>
      </p:sp>
      <p:sp>
        <p:nvSpPr>
          <p:cNvPr id="2" name="Google Shape;227;p4">
            <a:extLst>
              <a:ext uri="{FF2B5EF4-FFF2-40B4-BE49-F238E27FC236}">
                <a16:creationId xmlns:a16="http://schemas.microsoft.com/office/drawing/2014/main" id="{F630F601-ACAA-409A-000B-CA1D7778D6A0}"/>
              </a:ext>
            </a:extLst>
          </p:cNvPr>
          <p:cNvSpPr txBox="1">
            <a:spLocks/>
          </p:cNvSpPr>
          <p:nvPr/>
        </p:nvSpPr>
        <p:spPr>
          <a:xfrm>
            <a:off x="1524000" y="-125730"/>
            <a:ext cx="9144000" cy="112378"/>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chemeClr val="lt1"/>
              </a:buClr>
              <a:buSzPts val="800"/>
              <a:buFont typeface="Arial Black"/>
              <a:buNone/>
            </a:pPr>
            <a:r>
              <a:rPr lang="en-GB" sz="800" dirty="0">
                <a:solidFill>
                  <a:schemeClr val="lt1"/>
                </a:solidFill>
              </a:rPr>
              <a:t>Slide 31</a:t>
            </a:r>
            <a:endParaRPr lang="en-GB" dirty="0"/>
          </a:p>
        </p:txBody>
      </p:sp>
      <p:grpSp>
        <p:nvGrpSpPr>
          <p:cNvPr id="44" name="Group 43">
            <a:extLst>
              <a:ext uri="{FF2B5EF4-FFF2-40B4-BE49-F238E27FC236}">
                <a16:creationId xmlns:a16="http://schemas.microsoft.com/office/drawing/2014/main" id="{761B7843-7080-C27C-06B9-B3AEFE3051E0}"/>
              </a:ext>
              <a:ext uri="{C183D7F6-B498-43B3-948B-1728B52AA6E4}">
                <adec:decorative xmlns:adec="http://schemas.microsoft.com/office/drawing/2017/decorative" val="1"/>
              </a:ext>
            </a:extLst>
          </p:cNvPr>
          <p:cNvGrpSpPr/>
          <p:nvPr/>
        </p:nvGrpSpPr>
        <p:grpSpPr>
          <a:xfrm>
            <a:off x="966791" y="1364504"/>
            <a:ext cx="1690319" cy="3508413"/>
            <a:chOff x="966791" y="1364504"/>
            <a:chExt cx="1690319" cy="3508413"/>
          </a:xfrm>
        </p:grpSpPr>
        <p:sp>
          <p:nvSpPr>
            <p:cNvPr id="3" name="Google Shape;378;p19">
              <a:extLst>
                <a:ext uri="{FF2B5EF4-FFF2-40B4-BE49-F238E27FC236}">
                  <a16:creationId xmlns:a16="http://schemas.microsoft.com/office/drawing/2014/main" id="{FDB87771-8E1B-ED47-D271-76CC89BFC51C}"/>
                </a:ext>
              </a:extLst>
            </p:cNvPr>
            <p:cNvSpPr/>
            <p:nvPr/>
          </p:nvSpPr>
          <p:spPr>
            <a:xfrm>
              <a:off x="966791" y="1372071"/>
              <a:ext cx="1689100" cy="3500846"/>
            </a:xfrm>
            <a:prstGeom prst="rect">
              <a:avLst/>
            </a:prstGeom>
            <a:solidFill>
              <a:schemeClr val="bg1"/>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4" name="Google Shape;378;p19">
              <a:extLst>
                <a:ext uri="{FF2B5EF4-FFF2-40B4-BE49-F238E27FC236}">
                  <a16:creationId xmlns:a16="http://schemas.microsoft.com/office/drawing/2014/main" id="{7BEB4A01-3291-0021-2E4C-C8BFBE2CF936}"/>
                </a:ext>
              </a:extLst>
            </p:cNvPr>
            <p:cNvSpPr/>
            <p:nvPr/>
          </p:nvSpPr>
          <p:spPr>
            <a:xfrm>
              <a:off x="968010" y="1364504"/>
              <a:ext cx="1689100" cy="3500846"/>
            </a:xfrm>
            <a:prstGeom prst="rect">
              <a:avLst/>
            </a:prstGeom>
            <a:solidFill>
              <a:srgbClr val="F29136">
                <a:alpha val="30000"/>
              </a:srgbClr>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377" name="Google Shape;377;p19"/>
            <p:cNvSpPr txBox="1"/>
            <p:nvPr/>
          </p:nvSpPr>
          <p:spPr>
            <a:xfrm>
              <a:off x="1044354" y="2992261"/>
              <a:ext cx="1529029" cy="78483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500" dirty="0">
                  <a:solidFill>
                    <a:srgbClr val="363636"/>
                  </a:solidFill>
                  <a:latin typeface="Arial"/>
                  <a:ea typeface="Arial"/>
                  <a:cs typeface="Arial"/>
                  <a:sym typeface="Arial"/>
                </a:rPr>
                <a:t>He is putting himself and his family at risk.</a:t>
              </a:r>
              <a:endParaRPr sz="1500" dirty="0">
                <a:solidFill>
                  <a:srgbClr val="363636"/>
                </a:solidFill>
                <a:latin typeface="Arial"/>
                <a:ea typeface="Arial"/>
                <a:cs typeface="Arial"/>
                <a:sym typeface="Arial"/>
              </a:endParaRPr>
            </a:p>
          </p:txBody>
        </p:sp>
        <p:sp>
          <p:nvSpPr>
            <p:cNvPr id="379" name="Google Shape;379;p19"/>
            <p:cNvSpPr/>
            <p:nvPr/>
          </p:nvSpPr>
          <p:spPr>
            <a:xfrm>
              <a:off x="966791" y="1372071"/>
              <a:ext cx="1689100" cy="1472648"/>
            </a:xfrm>
            <a:prstGeom prst="rect">
              <a:avLst/>
            </a:prstGeom>
            <a:solidFill>
              <a:srgbClr val="F2913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pic>
          <p:nvPicPr>
            <p:cNvPr id="8" name="Picture 7" descr="A circle with a group of people and a heart&#10;&#10;Description automatically generated">
              <a:extLst>
                <a:ext uri="{FF2B5EF4-FFF2-40B4-BE49-F238E27FC236}">
                  <a16:creationId xmlns:a16="http://schemas.microsoft.com/office/drawing/2014/main" id="{D59314B2-688E-C961-E43D-1787CB770793}"/>
                </a:ext>
              </a:extLst>
            </p:cNvPr>
            <p:cNvPicPr>
              <a:picLocks noChangeAspect="1"/>
            </p:cNvPicPr>
            <p:nvPr/>
          </p:nvPicPr>
          <p:blipFill>
            <a:blip r:embed="rId3"/>
            <a:stretch>
              <a:fillRect/>
            </a:stretch>
          </p:blipFill>
          <p:spPr>
            <a:xfrm>
              <a:off x="1116205" y="1423975"/>
              <a:ext cx="1369486" cy="1369486"/>
            </a:xfrm>
            <a:prstGeom prst="rect">
              <a:avLst/>
            </a:prstGeom>
          </p:spPr>
        </p:pic>
      </p:grpSp>
      <p:grpSp>
        <p:nvGrpSpPr>
          <p:cNvPr id="46" name="Group 45">
            <a:extLst>
              <a:ext uri="{FF2B5EF4-FFF2-40B4-BE49-F238E27FC236}">
                <a16:creationId xmlns:a16="http://schemas.microsoft.com/office/drawing/2014/main" id="{D6D28A20-7C6E-5E92-C33D-EC23DB0E4DFB}"/>
              </a:ext>
              <a:ext uri="{C183D7F6-B498-43B3-948B-1728B52AA6E4}">
                <adec:decorative xmlns:adec="http://schemas.microsoft.com/office/drawing/2017/decorative" val="1"/>
              </a:ext>
            </a:extLst>
          </p:cNvPr>
          <p:cNvGrpSpPr/>
          <p:nvPr/>
        </p:nvGrpSpPr>
        <p:grpSpPr>
          <a:xfrm>
            <a:off x="3094996" y="1364504"/>
            <a:ext cx="1690319" cy="3508413"/>
            <a:chOff x="3094996" y="1364504"/>
            <a:chExt cx="1690319" cy="3508413"/>
          </a:xfrm>
        </p:grpSpPr>
        <p:sp>
          <p:nvSpPr>
            <p:cNvPr id="9" name="Google Shape;378;p19">
              <a:extLst>
                <a:ext uri="{FF2B5EF4-FFF2-40B4-BE49-F238E27FC236}">
                  <a16:creationId xmlns:a16="http://schemas.microsoft.com/office/drawing/2014/main" id="{95625F38-4029-21F3-708C-72C20AC91289}"/>
                </a:ext>
              </a:extLst>
            </p:cNvPr>
            <p:cNvSpPr/>
            <p:nvPr/>
          </p:nvSpPr>
          <p:spPr>
            <a:xfrm>
              <a:off x="3094996" y="1372071"/>
              <a:ext cx="1689100" cy="3500846"/>
            </a:xfrm>
            <a:prstGeom prst="rect">
              <a:avLst/>
            </a:prstGeom>
            <a:solidFill>
              <a:schemeClr val="bg1"/>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10" name="Google Shape;378;p19">
              <a:extLst>
                <a:ext uri="{FF2B5EF4-FFF2-40B4-BE49-F238E27FC236}">
                  <a16:creationId xmlns:a16="http://schemas.microsoft.com/office/drawing/2014/main" id="{ADDB455F-1E26-6DB5-5E7D-1385B33068D8}"/>
                </a:ext>
              </a:extLst>
            </p:cNvPr>
            <p:cNvSpPr/>
            <p:nvPr/>
          </p:nvSpPr>
          <p:spPr>
            <a:xfrm>
              <a:off x="3096215" y="1364504"/>
              <a:ext cx="1689100" cy="3500846"/>
            </a:xfrm>
            <a:prstGeom prst="rect">
              <a:avLst/>
            </a:prstGeom>
            <a:solidFill>
              <a:srgbClr val="3BBDE1">
                <a:alpha val="30000"/>
              </a:srgbClr>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12" name="Google Shape;379;p19">
              <a:extLst>
                <a:ext uri="{FF2B5EF4-FFF2-40B4-BE49-F238E27FC236}">
                  <a16:creationId xmlns:a16="http://schemas.microsoft.com/office/drawing/2014/main" id="{C3797ECD-B1BA-0480-B265-91A8007746B1}"/>
                </a:ext>
              </a:extLst>
            </p:cNvPr>
            <p:cNvSpPr/>
            <p:nvPr/>
          </p:nvSpPr>
          <p:spPr>
            <a:xfrm>
              <a:off x="3094996" y="1372071"/>
              <a:ext cx="1689100" cy="1472648"/>
            </a:xfrm>
            <a:prstGeom prst="rect">
              <a:avLst/>
            </a:prstGeom>
            <a:solidFill>
              <a:srgbClr val="3BBDE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382" name="Google Shape;382;p19"/>
            <p:cNvSpPr txBox="1"/>
            <p:nvPr/>
          </p:nvSpPr>
          <p:spPr>
            <a:xfrm>
              <a:off x="3188418" y="2980145"/>
              <a:ext cx="1518911"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500" dirty="0">
                  <a:solidFill>
                    <a:srgbClr val="363636"/>
                  </a:solidFill>
                  <a:latin typeface="Arial"/>
                  <a:ea typeface="Arial"/>
                  <a:cs typeface="Arial"/>
                  <a:sym typeface="Arial"/>
                </a:rPr>
                <a:t>It could be difficult to find a job when he leaves school.</a:t>
              </a:r>
              <a:endParaRPr dirty="0"/>
            </a:p>
          </p:txBody>
        </p:sp>
        <p:pic>
          <p:nvPicPr>
            <p:cNvPr id="22" name="Picture 21" descr="A person holding a paper&#10;&#10;Description automatically generated">
              <a:extLst>
                <a:ext uri="{FF2B5EF4-FFF2-40B4-BE49-F238E27FC236}">
                  <a16:creationId xmlns:a16="http://schemas.microsoft.com/office/drawing/2014/main" id="{883CDF19-0BF5-D908-6170-99AB30BE4B68}"/>
                </a:ext>
              </a:extLst>
            </p:cNvPr>
            <p:cNvPicPr>
              <a:picLocks noChangeAspect="1"/>
            </p:cNvPicPr>
            <p:nvPr/>
          </p:nvPicPr>
          <p:blipFill>
            <a:blip r:embed="rId4">
              <a:alphaModFix/>
            </a:blip>
            <a:stretch>
              <a:fillRect/>
            </a:stretch>
          </p:blipFill>
          <p:spPr>
            <a:xfrm>
              <a:off x="3254803" y="1428006"/>
              <a:ext cx="1369486" cy="1369486"/>
            </a:xfrm>
            <a:prstGeom prst="rect">
              <a:avLst/>
            </a:prstGeom>
          </p:spPr>
        </p:pic>
      </p:grpSp>
      <p:grpSp>
        <p:nvGrpSpPr>
          <p:cNvPr id="47" name="Group 46">
            <a:extLst>
              <a:ext uri="{FF2B5EF4-FFF2-40B4-BE49-F238E27FC236}">
                <a16:creationId xmlns:a16="http://schemas.microsoft.com/office/drawing/2014/main" id="{E2706F96-00DC-3971-A592-FA6DA017B798}"/>
              </a:ext>
              <a:ext uri="{C183D7F6-B498-43B3-948B-1728B52AA6E4}">
                <adec:decorative xmlns:adec="http://schemas.microsoft.com/office/drawing/2017/decorative" val="1"/>
              </a:ext>
            </a:extLst>
          </p:cNvPr>
          <p:cNvGrpSpPr/>
          <p:nvPr/>
        </p:nvGrpSpPr>
        <p:grpSpPr>
          <a:xfrm>
            <a:off x="5241848" y="1364504"/>
            <a:ext cx="1701508" cy="3508413"/>
            <a:chOff x="5241848" y="1364504"/>
            <a:chExt cx="1701508" cy="3508413"/>
          </a:xfrm>
        </p:grpSpPr>
        <p:sp>
          <p:nvSpPr>
            <p:cNvPr id="23" name="Google Shape;378;p19">
              <a:extLst>
                <a:ext uri="{FF2B5EF4-FFF2-40B4-BE49-F238E27FC236}">
                  <a16:creationId xmlns:a16="http://schemas.microsoft.com/office/drawing/2014/main" id="{CB358690-9B39-E966-1563-3033BD444B9E}"/>
                </a:ext>
              </a:extLst>
            </p:cNvPr>
            <p:cNvSpPr/>
            <p:nvPr/>
          </p:nvSpPr>
          <p:spPr>
            <a:xfrm>
              <a:off x="5241848" y="1372071"/>
              <a:ext cx="1689100" cy="3500846"/>
            </a:xfrm>
            <a:prstGeom prst="rect">
              <a:avLst/>
            </a:prstGeom>
            <a:solidFill>
              <a:schemeClr val="bg1"/>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24" name="Google Shape;378;p19">
              <a:extLst>
                <a:ext uri="{FF2B5EF4-FFF2-40B4-BE49-F238E27FC236}">
                  <a16:creationId xmlns:a16="http://schemas.microsoft.com/office/drawing/2014/main" id="{8929F44F-8616-5FB0-E3FA-1634101D2CFD}"/>
                </a:ext>
              </a:extLst>
            </p:cNvPr>
            <p:cNvSpPr/>
            <p:nvPr/>
          </p:nvSpPr>
          <p:spPr>
            <a:xfrm>
              <a:off x="5243067" y="1364504"/>
              <a:ext cx="1689100" cy="3500846"/>
            </a:xfrm>
            <a:prstGeom prst="rect">
              <a:avLst/>
            </a:prstGeom>
            <a:solidFill>
              <a:srgbClr val="DF2129">
                <a:alpha val="30000"/>
              </a:srgbClr>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25" name="Google Shape;379;p19">
              <a:extLst>
                <a:ext uri="{FF2B5EF4-FFF2-40B4-BE49-F238E27FC236}">
                  <a16:creationId xmlns:a16="http://schemas.microsoft.com/office/drawing/2014/main" id="{3758EA5F-407E-A654-C3CA-FE1B4E170CF5}"/>
                </a:ext>
              </a:extLst>
            </p:cNvPr>
            <p:cNvSpPr/>
            <p:nvPr/>
          </p:nvSpPr>
          <p:spPr>
            <a:xfrm>
              <a:off x="5241848" y="1372071"/>
              <a:ext cx="1689100" cy="1472648"/>
            </a:xfrm>
            <a:prstGeom prst="rect">
              <a:avLst/>
            </a:prstGeom>
            <a:solidFill>
              <a:srgbClr val="DF212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362" name="Google Shape;362;p19"/>
            <p:cNvSpPr txBox="1"/>
            <p:nvPr/>
          </p:nvSpPr>
          <p:spPr>
            <a:xfrm>
              <a:off x="5298981" y="2992261"/>
              <a:ext cx="1644375" cy="173380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500" dirty="0">
                  <a:solidFill>
                    <a:srgbClr val="363636"/>
                  </a:solidFill>
                  <a:latin typeface="Arial"/>
                  <a:ea typeface="Arial"/>
                  <a:cs typeface="Arial"/>
                  <a:sym typeface="Arial"/>
                </a:rPr>
                <a:t>Bank account closed. </a:t>
              </a:r>
              <a:endParaRPr dirty="0"/>
            </a:p>
            <a:p>
              <a:pPr marL="0" marR="0" lvl="0" indent="0" algn="l" rtl="0">
                <a:spcBef>
                  <a:spcPts val="2000"/>
                </a:spcBef>
                <a:spcAft>
                  <a:spcPts val="0"/>
                </a:spcAft>
                <a:buNone/>
              </a:pPr>
              <a:r>
                <a:rPr lang="en-GB" sz="1500" dirty="0">
                  <a:solidFill>
                    <a:srgbClr val="363636"/>
                  </a:solidFill>
                  <a:latin typeface="Arial"/>
                  <a:ea typeface="Arial"/>
                  <a:cs typeface="Arial"/>
                  <a:sym typeface="Arial"/>
                </a:rPr>
                <a:t>No access to money. Unable to open another bank account.</a:t>
              </a:r>
              <a:endParaRPr sz="1500" dirty="0">
                <a:solidFill>
                  <a:srgbClr val="363636"/>
                </a:solidFill>
                <a:latin typeface="Arial"/>
                <a:ea typeface="Arial"/>
                <a:cs typeface="Arial"/>
                <a:sym typeface="Arial"/>
              </a:endParaRPr>
            </a:p>
          </p:txBody>
        </p:sp>
        <p:pic>
          <p:nvPicPr>
            <p:cNvPr id="39" name="Picture 38" descr="A green card with a red ribbon&#10;&#10;Description automatically generated">
              <a:extLst>
                <a:ext uri="{FF2B5EF4-FFF2-40B4-BE49-F238E27FC236}">
                  <a16:creationId xmlns:a16="http://schemas.microsoft.com/office/drawing/2014/main" id="{0589D829-1171-109D-E918-CF3497A0D82F}"/>
                </a:ext>
              </a:extLst>
            </p:cNvPr>
            <p:cNvPicPr>
              <a:picLocks noChangeAspect="1"/>
            </p:cNvPicPr>
            <p:nvPr/>
          </p:nvPicPr>
          <p:blipFill>
            <a:blip r:embed="rId5">
              <a:alphaModFix/>
            </a:blip>
            <a:stretch>
              <a:fillRect/>
            </a:stretch>
          </p:blipFill>
          <p:spPr>
            <a:xfrm>
              <a:off x="5400779" y="1430538"/>
              <a:ext cx="1373740" cy="1369487"/>
            </a:xfrm>
            <a:prstGeom prst="rect">
              <a:avLst/>
            </a:prstGeom>
          </p:spPr>
        </p:pic>
      </p:grpSp>
      <p:grpSp>
        <p:nvGrpSpPr>
          <p:cNvPr id="48" name="Group 47">
            <a:extLst>
              <a:ext uri="{FF2B5EF4-FFF2-40B4-BE49-F238E27FC236}">
                <a16:creationId xmlns:a16="http://schemas.microsoft.com/office/drawing/2014/main" id="{653DCCC4-B3CA-7684-CD93-8E6504F283AB}"/>
              </a:ext>
              <a:ext uri="{C183D7F6-B498-43B3-948B-1728B52AA6E4}">
                <adec:decorative xmlns:adec="http://schemas.microsoft.com/office/drawing/2017/decorative" val="1"/>
              </a:ext>
            </a:extLst>
          </p:cNvPr>
          <p:cNvGrpSpPr/>
          <p:nvPr/>
        </p:nvGrpSpPr>
        <p:grpSpPr>
          <a:xfrm>
            <a:off x="7348944" y="1364504"/>
            <a:ext cx="1690319" cy="3508413"/>
            <a:chOff x="7348944" y="1364504"/>
            <a:chExt cx="1690319" cy="3508413"/>
          </a:xfrm>
        </p:grpSpPr>
        <p:sp>
          <p:nvSpPr>
            <p:cNvPr id="28" name="Google Shape;378;p19">
              <a:extLst>
                <a:ext uri="{FF2B5EF4-FFF2-40B4-BE49-F238E27FC236}">
                  <a16:creationId xmlns:a16="http://schemas.microsoft.com/office/drawing/2014/main" id="{E4E61019-CEA2-57D1-B88B-473CB37C5E9B}"/>
                </a:ext>
              </a:extLst>
            </p:cNvPr>
            <p:cNvSpPr/>
            <p:nvPr/>
          </p:nvSpPr>
          <p:spPr>
            <a:xfrm>
              <a:off x="7348944" y="1372071"/>
              <a:ext cx="1689100" cy="3500846"/>
            </a:xfrm>
            <a:prstGeom prst="rect">
              <a:avLst/>
            </a:prstGeom>
            <a:solidFill>
              <a:schemeClr val="bg1"/>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29" name="Google Shape;378;p19">
              <a:extLst>
                <a:ext uri="{FF2B5EF4-FFF2-40B4-BE49-F238E27FC236}">
                  <a16:creationId xmlns:a16="http://schemas.microsoft.com/office/drawing/2014/main" id="{22448660-5216-BBEE-E558-2EA89DC89EAA}"/>
                </a:ext>
              </a:extLst>
            </p:cNvPr>
            <p:cNvSpPr/>
            <p:nvPr/>
          </p:nvSpPr>
          <p:spPr>
            <a:xfrm>
              <a:off x="7350163" y="1364504"/>
              <a:ext cx="1689100" cy="3500846"/>
            </a:xfrm>
            <a:prstGeom prst="rect">
              <a:avLst/>
            </a:prstGeom>
            <a:solidFill>
              <a:srgbClr val="39A935">
                <a:alpha val="30000"/>
              </a:srgbClr>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30" name="Google Shape;379;p19">
              <a:extLst>
                <a:ext uri="{FF2B5EF4-FFF2-40B4-BE49-F238E27FC236}">
                  <a16:creationId xmlns:a16="http://schemas.microsoft.com/office/drawing/2014/main" id="{2C21E64F-DA5B-CA3D-1927-EE9D1A8A0304}"/>
                </a:ext>
              </a:extLst>
            </p:cNvPr>
            <p:cNvSpPr/>
            <p:nvPr/>
          </p:nvSpPr>
          <p:spPr>
            <a:xfrm>
              <a:off x="7348944" y="1372071"/>
              <a:ext cx="1689100" cy="1472648"/>
            </a:xfrm>
            <a:prstGeom prst="rect">
              <a:avLst/>
            </a:prstGeom>
            <a:solidFill>
              <a:srgbClr val="39A93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368" name="Google Shape;368;p19"/>
            <p:cNvSpPr txBox="1"/>
            <p:nvPr/>
          </p:nvSpPr>
          <p:spPr>
            <a:xfrm>
              <a:off x="7479867" y="3025465"/>
              <a:ext cx="1396364" cy="124645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500" dirty="0">
                  <a:solidFill>
                    <a:srgbClr val="363636"/>
                  </a:solidFill>
                  <a:latin typeface="Arial"/>
                  <a:ea typeface="Arial"/>
                  <a:cs typeface="Arial"/>
                  <a:sym typeface="Arial"/>
                </a:rPr>
                <a:t>It will be difficult to get a phone contract when he is older.</a:t>
              </a:r>
              <a:endParaRPr sz="1500" dirty="0">
                <a:solidFill>
                  <a:srgbClr val="363636"/>
                </a:solidFill>
                <a:latin typeface="Arial"/>
                <a:ea typeface="Arial"/>
                <a:cs typeface="Arial"/>
                <a:sym typeface="Arial"/>
              </a:endParaRPr>
            </a:p>
          </p:txBody>
        </p:sp>
        <p:pic>
          <p:nvPicPr>
            <p:cNvPr id="41" name="Picture 40" descr="A black cellphone with a white screen&#10;&#10;Description automatically generated">
              <a:extLst>
                <a:ext uri="{FF2B5EF4-FFF2-40B4-BE49-F238E27FC236}">
                  <a16:creationId xmlns:a16="http://schemas.microsoft.com/office/drawing/2014/main" id="{98496098-6123-32D4-5E0D-525A0D4354FC}"/>
                </a:ext>
              </a:extLst>
            </p:cNvPr>
            <p:cNvPicPr>
              <a:picLocks noChangeAspect="1"/>
            </p:cNvPicPr>
            <p:nvPr/>
          </p:nvPicPr>
          <p:blipFill>
            <a:blip r:embed="rId6">
              <a:alphaModFix/>
            </a:blip>
            <a:stretch>
              <a:fillRect/>
            </a:stretch>
          </p:blipFill>
          <p:spPr>
            <a:xfrm>
              <a:off x="7502220" y="1430683"/>
              <a:ext cx="1369486" cy="1369486"/>
            </a:xfrm>
            <a:prstGeom prst="rect">
              <a:avLst/>
            </a:prstGeom>
          </p:spPr>
        </p:pic>
      </p:grpSp>
      <p:grpSp>
        <p:nvGrpSpPr>
          <p:cNvPr id="49" name="Group 48">
            <a:extLst>
              <a:ext uri="{FF2B5EF4-FFF2-40B4-BE49-F238E27FC236}">
                <a16:creationId xmlns:a16="http://schemas.microsoft.com/office/drawing/2014/main" id="{31CE0216-C8C4-14AF-C340-8F81A18F8953}"/>
              </a:ext>
              <a:ext uri="{C183D7F6-B498-43B3-948B-1728B52AA6E4}">
                <adec:decorative xmlns:adec="http://schemas.microsoft.com/office/drawing/2017/decorative" val="1"/>
              </a:ext>
            </a:extLst>
          </p:cNvPr>
          <p:cNvGrpSpPr/>
          <p:nvPr/>
        </p:nvGrpSpPr>
        <p:grpSpPr>
          <a:xfrm>
            <a:off x="9503748" y="1364504"/>
            <a:ext cx="1702203" cy="3508413"/>
            <a:chOff x="9503748" y="1364504"/>
            <a:chExt cx="1702203" cy="3508413"/>
          </a:xfrm>
        </p:grpSpPr>
        <p:sp>
          <p:nvSpPr>
            <p:cNvPr id="33" name="Google Shape;378;p19">
              <a:extLst>
                <a:ext uri="{FF2B5EF4-FFF2-40B4-BE49-F238E27FC236}">
                  <a16:creationId xmlns:a16="http://schemas.microsoft.com/office/drawing/2014/main" id="{E8AEA392-BF63-0B76-76F7-D00F567B2CB5}"/>
                </a:ext>
              </a:extLst>
            </p:cNvPr>
            <p:cNvSpPr/>
            <p:nvPr/>
          </p:nvSpPr>
          <p:spPr>
            <a:xfrm>
              <a:off x="9503748" y="1372071"/>
              <a:ext cx="1689100" cy="3500846"/>
            </a:xfrm>
            <a:prstGeom prst="rect">
              <a:avLst/>
            </a:prstGeom>
            <a:solidFill>
              <a:schemeClr val="bg1"/>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34" name="Google Shape;378;p19">
              <a:extLst>
                <a:ext uri="{FF2B5EF4-FFF2-40B4-BE49-F238E27FC236}">
                  <a16:creationId xmlns:a16="http://schemas.microsoft.com/office/drawing/2014/main" id="{7866E4BD-7B06-BBE7-64AA-3A42EB3D818D}"/>
                </a:ext>
              </a:extLst>
            </p:cNvPr>
            <p:cNvSpPr/>
            <p:nvPr/>
          </p:nvSpPr>
          <p:spPr>
            <a:xfrm>
              <a:off x="9504967" y="1364504"/>
              <a:ext cx="1689100" cy="3500846"/>
            </a:xfrm>
            <a:prstGeom prst="rect">
              <a:avLst/>
            </a:prstGeom>
            <a:solidFill>
              <a:srgbClr val="941B80">
                <a:alpha val="30000"/>
              </a:srgbClr>
            </a:solidFill>
            <a:ln w="381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35" name="Google Shape;379;p19">
              <a:extLst>
                <a:ext uri="{FF2B5EF4-FFF2-40B4-BE49-F238E27FC236}">
                  <a16:creationId xmlns:a16="http://schemas.microsoft.com/office/drawing/2014/main" id="{77383918-A123-C741-5B5C-23339E315122}"/>
                </a:ext>
              </a:extLst>
            </p:cNvPr>
            <p:cNvSpPr/>
            <p:nvPr/>
          </p:nvSpPr>
          <p:spPr>
            <a:xfrm>
              <a:off x="9503748" y="1372071"/>
              <a:ext cx="1689100" cy="1472648"/>
            </a:xfrm>
            <a:prstGeom prst="rect">
              <a:avLst/>
            </a:prstGeom>
            <a:solidFill>
              <a:srgbClr val="941B8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Calibri"/>
                <a:ea typeface="Calibri"/>
                <a:cs typeface="Calibri"/>
                <a:sym typeface="Calibri"/>
              </a:endParaRPr>
            </a:p>
          </p:txBody>
        </p:sp>
        <p:sp>
          <p:nvSpPr>
            <p:cNvPr id="372" name="Google Shape;372;p19"/>
            <p:cNvSpPr txBox="1"/>
            <p:nvPr/>
          </p:nvSpPr>
          <p:spPr>
            <a:xfrm>
              <a:off x="9614258" y="3025465"/>
              <a:ext cx="1591693" cy="147732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500" dirty="0">
                  <a:solidFill>
                    <a:srgbClr val="363636"/>
                  </a:solidFill>
                  <a:latin typeface="Arial"/>
                  <a:ea typeface="Arial"/>
                  <a:cs typeface="Arial"/>
                  <a:sym typeface="Arial"/>
                </a:rPr>
                <a:t>When he’s a bit older it will be difficult to get a student loan for college or university.</a:t>
              </a:r>
              <a:endParaRPr sz="1500" dirty="0">
                <a:solidFill>
                  <a:srgbClr val="363636"/>
                </a:solidFill>
                <a:latin typeface="Arial"/>
                <a:ea typeface="Arial"/>
                <a:cs typeface="Arial"/>
                <a:sym typeface="Arial"/>
              </a:endParaRPr>
            </a:p>
          </p:txBody>
        </p:sp>
        <p:pic>
          <p:nvPicPr>
            <p:cNvPr id="43" name="Picture 42" descr="A black and white logo of a graduation cap&#10;&#10;Description automatically generated">
              <a:extLst>
                <a:ext uri="{FF2B5EF4-FFF2-40B4-BE49-F238E27FC236}">
                  <a16:creationId xmlns:a16="http://schemas.microsoft.com/office/drawing/2014/main" id="{72070676-70FF-008B-F325-85ED9465D293}"/>
                </a:ext>
              </a:extLst>
            </p:cNvPr>
            <p:cNvPicPr>
              <a:picLocks noChangeAspect="1"/>
            </p:cNvPicPr>
            <p:nvPr/>
          </p:nvPicPr>
          <p:blipFill>
            <a:blip r:embed="rId7">
              <a:alphaModFix/>
            </a:blip>
            <a:stretch>
              <a:fillRect/>
            </a:stretch>
          </p:blipFill>
          <p:spPr>
            <a:xfrm>
              <a:off x="9657024" y="1420250"/>
              <a:ext cx="1369486" cy="1369486"/>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60">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6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sp>
        <p:nvSpPr>
          <p:cNvPr id="392" name="Google Shape;392;p20"/>
          <p:cNvSpPr txBox="1">
            <a:spLocks noGrp="1"/>
          </p:cNvSpPr>
          <p:nvPr>
            <p:ph type="title"/>
          </p:nvPr>
        </p:nvSpPr>
        <p:spPr>
          <a:xfrm>
            <a:off x="0" y="877941"/>
            <a:ext cx="12191999" cy="55399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363636"/>
              </a:buClr>
              <a:buSzPts val="3000"/>
              <a:buFont typeface="Arial"/>
              <a:buNone/>
            </a:pPr>
            <a:r>
              <a:rPr lang="en-GB" sz="3000" b="1" i="0" u="none" strike="noStrike" cap="none" dirty="0">
                <a:solidFill>
                  <a:srgbClr val="363636"/>
                </a:solidFill>
                <a:latin typeface="Arial"/>
                <a:ea typeface="Arial"/>
                <a:cs typeface="Arial"/>
                <a:sym typeface="Arial"/>
              </a:rPr>
              <a:t>Stirling’s message</a:t>
            </a:r>
            <a:endParaRPr sz="3000" b="0" i="0" u="none" strike="noStrike" cap="none" dirty="0">
              <a:solidFill>
                <a:srgbClr val="363636"/>
              </a:solidFill>
              <a:latin typeface="Calibri"/>
              <a:ea typeface="Calibri"/>
              <a:cs typeface="Calibri"/>
              <a:sym typeface="Calibri"/>
            </a:endParaRPr>
          </a:p>
        </p:txBody>
      </p:sp>
      <p:sp>
        <p:nvSpPr>
          <p:cNvPr id="393" name="Google Shape;393;p20"/>
          <p:cNvSpPr txBox="1"/>
          <p:nvPr/>
        </p:nvSpPr>
        <p:spPr>
          <a:xfrm>
            <a:off x="2510060" y="1692250"/>
            <a:ext cx="8455813" cy="41545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buNone/>
            </a:pPr>
            <a:r>
              <a:rPr lang="en-GB" sz="2100" dirty="0">
                <a:solidFill>
                  <a:srgbClr val="363636"/>
                </a:solidFill>
                <a:latin typeface="Arial"/>
                <a:ea typeface="Arial"/>
                <a:cs typeface="Arial"/>
                <a:sym typeface="Arial"/>
              </a:rPr>
              <a:t>We</a:t>
            </a:r>
            <a:r>
              <a:rPr lang="en-GB" sz="2100" b="1" dirty="0">
                <a:solidFill>
                  <a:srgbClr val="363636"/>
                </a:solidFill>
                <a:latin typeface="Arial"/>
                <a:ea typeface="Arial"/>
                <a:cs typeface="Arial"/>
                <a:sym typeface="Arial"/>
              </a:rPr>
              <a:t> </a:t>
            </a:r>
            <a:r>
              <a:rPr lang="en-GB" sz="2100" b="1" dirty="0">
                <a:solidFill>
                  <a:srgbClr val="363636"/>
                </a:solidFill>
                <a:latin typeface="Arial Black"/>
                <a:ea typeface="Arial Black"/>
                <a:cs typeface="Arial Black"/>
                <a:sym typeface="Arial Black"/>
              </a:rPr>
              <a:t>don’t </a:t>
            </a:r>
            <a:r>
              <a:rPr lang="en-GB" sz="2100" dirty="0">
                <a:solidFill>
                  <a:srgbClr val="363636"/>
                </a:solidFill>
                <a:sym typeface="Arial"/>
              </a:rPr>
              <a:t>take money from strangers.</a:t>
            </a:r>
            <a:endParaRPr sz="1800" dirty="0">
              <a:solidFill>
                <a:schemeClr val="dk1"/>
              </a:solidFill>
              <a:latin typeface="Calibri"/>
              <a:ea typeface="Calibri"/>
              <a:cs typeface="Calibri"/>
              <a:sym typeface="Calibri"/>
            </a:endParaRPr>
          </a:p>
        </p:txBody>
      </p:sp>
      <p:grpSp>
        <p:nvGrpSpPr>
          <p:cNvPr id="5" name="Group 4">
            <a:extLst>
              <a:ext uri="{FF2B5EF4-FFF2-40B4-BE49-F238E27FC236}">
                <a16:creationId xmlns:a16="http://schemas.microsoft.com/office/drawing/2014/main" id="{4C34FB90-ABCE-A135-CDBC-3CA4EA3FA7E0}"/>
              </a:ext>
              <a:ext uri="{C183D7F6-B498-43B3-948B-1728B52AA6E4}">
                <adec:decorative xmlns:adec="http://schemas.microsoft.com/office/drawing/2017/decorative" val="1"/>
              </a:ext>
            </a:extLst>
          </p:cNvPr>
          <p:cNvGrpSpPr/>
          <p:nvPr/>
        </p:nvGrpSpPr>
        <p:grpSpPr>
          <a:xfrm>
            <a:off x="1512123" y="1459322"/>
            <a:ext cx="829443" cy="829443"/>
            <a:chOff x="1046838" y="1601670"/>
            <a:chExt cx="885825" cy="885825"/>
          </a:xfrm>
        </p:grpSpPr>
        <p:sp>
          <p:nvSpPr>
            <p:cNvPr id="4" name="Oval 3">
              <a:extLst>
                <a:ext uri="{FF2B5EF4-FFF2-40B4-BE49-F238E27FC236}">
                  <a16:creationId xmlns:a16="http://schemas.microsoft.com/office/drawing/2014/main" id="{36F1EF03-63DC-E3C9-4795-AC549611A8A9}"/>
                </a:ext>
              </a:extLst>
            </p:cNvPr>
            <p:cNvSpPr/>
            <p:nvPr/>
          </p:nvSpPr>
          <p:spPr>
            <a:xfrm>
              <a:off x="1046838" y="1601670"/>
              <a:ext cx="885825" cy="88582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pic>
          <p:nvPicPr>
            <p:cNvPr id="3" name="Picture 2" descr="A cartoon of a person holding a money&#10;&#10;Description automatically generated">
              <a:extLst>
                <a:ext uri="{FF2B5EF4-FFF2-40B4-BE49-F238E27FC236}">
                  <a16:creationId xmlns:a16="http://schemas.microsoft.com/office/drawing/2014/main" id="{4EBE6A69-2937-E6D3-F915-550282523F51}"/>
                </a:ext>
              </a:extLst>
            </p:cNvPr>
            <p:cNvPicPr>
              <a:picLocks noChangeAspect="1"/>
            </p:cNvPicPr>
            <p:nvPr/>
          </p:nvPicPr>
          <p:blipFill>
            <a:blip r:embed="rId3"/>
            <a:stretch>
              <a:fillRect/>
            </a:stretch>
          </p:blipFill>
          <p:spPr>
            <a:xfrm>
              <a:off x="1197194" y="1764496"/>
              <a:ext cx="597116" cy="591354"/>
            </a:xfrm>
            <a:prstGeom prst="rect">
              <a:avLst/>
            </a:prstGeom>
          </p:spPr>
        </p:pic>
      </p:grpSp>
      <p:grpSp>
        <p:nvGrpSpPr>
          <p:cNvPr id="19" name="Group 18">
            <a:extLst>
              <a:ext uri="{FF2B5EF4-FFF2-40B4-BE49-F238E27FC236}">
                <a16:creationId xmlns:a16="http://schemas.microsoft.com/office/drawing/2014/main" id="{609AFDE2-6EA4-BB12-8C2E-3421F76559CD}"/>
              </a:ext>
              <a:ext uri="{C183D7F6-B498-43B3-948B-1728B52AA6E4}">
                <adec:decorative xmlns:adec="http://schemas.microsoft.com/office/drawing/2017/decorative" val="1"/>
              </a:ext>
            </a:extLst>
          </p:cNvPr>
          <p:cNvGrpSpPr/>
          <p:nvPr/>
        </p:nvGrpSpPr>
        <p:grpSpPr>
          <a:xfrm>
            <a:off x="1512123" y="2373722"/>
            <a:ext cx="829443" cy="829443"/>
            <a:chOff x="2114795" y="2221322"/>
            <a:chExt cx="829443" cy="829443"/>
          </a:xfrm>
        </p:grpSpPr>
        <p:sp>
          <p:nvSpPr>
            <p:cNvPr id="7" name="Oval 6">
              <a:extLst>
                <a:ext uri="{FF2B5EF4-FFF2-40B4-BE49-F238E27FC236}">
                  <a16:creationId xmlns:a16="http://schemas.microsoft.com/office/drawing/2014/main" id="{B1A47500-0D7D-6B59-CD31-6536025F96C4}"/>
                </a:ext>
              </a:extLst>
            </p:cNvPr>
            <p:cNvSpPr/>
            <p:nvPr/>
          </p:nvSpPr>
          <p:spPr>
            <a:xfrm>
              <a:off x="2114795" y="2221322"/>
              <a:ext cx="829443" cy="829443"/>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pic>
          <p:nvPicPr>
            <p:cNvPr id="18" name="Picture 17" descr="A stack of money and coins&#10;&#10;Description automatically generated">
              <a:extLst>
                <a:ext uri="{FF2B5EF4-FFF2-40B4-BE49-F238E27FC236}">
                  <a16:creationId xmlns:a16="http://schemas.microsoft.com/office/drawing/2014/main" id="{99666C47-6CCB-12D3-46D2-448DFAB9230E}"/>
                </a:ext>
              </a:extLst>
            </p:cNvPr>
            <p:cNvPicPr>
              <a:picLocks noChangeAspect="1"/>
            </p:cNvPicPr>
            <p:nvPr/>
          </p:nvPicPr>
          <p:blipFill>
            <a:blip r:embed="rId4"/>
            <a:stretch>
              <a:fillRect/>
            </a:stretch>
          </p:blipFill>
          <p:spPr>
            <a:xfrm>
              <a:off x="2192772" y="2276089"/>
              <a:ext cx="699896" cy="636390"/>
            </a:xfrm>
            <a:prstGeom prst="rect">
              <a:avLst/>
            </a:prstGeom>
          </p:spPr>
        </p:pic>
      </p:grpSp>
      <p:grpSp>
        <p:nvGrpSpPr>
          <p:cNvPr id="25" name="Group 24">
            <a:extLst>
              <a:ext uri="{FF2B5EF4-FFF2-40B4-BE49-F238E27FC236}">
                <a16:creationId xmlns:a16="http://schemas.microsoft.com/office/drawing/2014/main" id="{3F475BB9-67DD-7672-DF85-88806FF2D65E}"/>
              </a:ext>
              <a:ext uri="{C183D7F6-B498-43B3-948B-1728B52AA6E4}">
                <adec:decorative xmlns:adec="http://schemas.microsoft.com/office/drawing/2017/decorative" val="1"/>
              </a:ext>
            </a:extLst>
          </p:cNvPr>
          <p:cNvGrpSpPr/>
          <p:nvPr/>
        </p:nvGrpSpPr>
        <p:grpSpPr>
          <a:xfrm>
            <a:off x="1512123" y="4928855"/>
            <a:ext cx="829443" cy="829443"/>
            <a:chOff x="2114795" y="4776455"/>
            <a:chExt cx="829443" cy="829443"/>
          </a:xfrm>
        </p:grpSpPr>
        <p:sp>
          <p:nvSpPr>
            <p:cNvPr id="13" name="Oval 12">
              <a:extLst>
                <a:ext uri="{FF2B5EF4-FFF2-40B4-BE49-F238E27FC236}">
                  <a16:creationId xmlns:a16="http://schemas.microsoft.com/office/drawing/2014/main" id="{0EF0893F-75F1-928B-A93F-A58852D59F0B}"/>
                </a:ext>
              </a:extLst>
            </p:cNvPr>
            <p:cNvSpPr/>
            <p:nvPr/>
          </p:nvSpPr>
          <p:spPr>
            <a:xfrm>
              <a:off x="2114795" y="4776455"/>
              <a:ext cx="829443" cy="829443"/>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pic>
          <p:nvPicPr>
            <p:cNvPr id="24" name="Picture 23" descr="A hand holding a sign&#10;&#10;Description automatically generated">
              <a:extLst>
                <a:ext uri="{FF2B5EF4-FFF2-40B4-BE49-F238E27FC236}">
                  <a16:creationId xmlns:a16="http://schemas.microsoft.com/office/drawing/2014/main" id="{DC8A89D7-4024-1BBF-3035-7D6375D0F53E}"/>
                </a:ext>
              </a:extLst>
            </p:cNvPr>
            <p:cNvPicPr>
              <a:picLocks noChangeAspect="1"/>
            </p:cNvPicPr>
            <p:nvPr/>
          </p:nvPicPr>
          <p:blipFill>
            <a:blip r:embed="rId5"/>
            <a:stretch>
              <a:fillRect/>
            </a:stretch>
          </p:blipFill>
          <p:spPr>
            <a:xfrm>
              <a:off x="2223319" y="4884697"/>
              <a:ext cx="599694" cy="593907"/>
            </a:xfrm>
            <a:prstGeom prst="rect">
              <a:avLst/>
            </a:prstGeom>
          </p:spPr>
        </p:pic>
      </p:grpSp>
      <p:sp>
        <p:nvSpPr>
          <p:cNvPr id="2" name="Google Shape;227;p4">
            <a:extLst>
              <a:ext uri="{FF2B5EF4-FFF2-40B4-BE49-F238E27FC236}">
                <a16:creationId xmlns:a16="http://schemas.microsoft.com/office/drawing/2014/main" id="{27369A5C-D486-6E15-AA12-A76D4B9ECCFC}"/>
              </a:ext>
            </a:extLst>
          </p:cNvPr>
          <p:cNvSpPr txBox="1">
            <a:spLocks/>
          </p:cNvSpPr>
          <p:nvPr/>
        </p:nvSpPr>
        <p:spPr>
          <a:xfrm>
            <a:off x="1524000" y="-212942"/>
            <a:ext cx="9144000" cy="212942"/>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chemeClr val="lt1"/>
              </a:buClr>
              <a:buSzPts val="800"/>
              <a:buFont typeface="Arial Black"/>
              <a:buNone/>
            </a:pPr>
            <a:r>
              <a:rPr lang="en-GB" sz="800" dirty="0">
                <a:solidFill>
                  <a:schemeClr val="lt1"/>
                </a:solidFill>
              </a:rPr>
              <a:t>Slide 32</a:t>
            </a:r>
            <a:endParaRPr lang="en-GB" dirty="0"/>
          </a:p>
        </p:txBody>
      </p:sp>
      <p:sp>
        <p:nvSpPr>
          <p:cNvPr id="8" name="Google Shape;393;p20">
            <a:extLst>
              <a:ext uri="{FF2B5EF4-FFF2-40B4-BE49-F238E27FC236}">
                <a16:creationId xmlns:a16="http://schemas.microsoft.com/office/drawing/2014/main" id="{1AC92145-D268-AC89-D207-64C0C0E085E7}"/>
              </a:ext>
            </a:extLst>
          </p:cNvPr>
          <p:cNvSpPr txBox="1"/>
          <p:nvPr/>
        </p:nvSpPr>
        <p:spPr>
          <a:xfrm>
            <a:off x="2510061" y="5075713"/>
            <a:ext cx="7723438" cy="1015622"/>
          </a:xfrm>
          <a:prstGeom prst="rect">
            <a:avLst/>
          </a:prstGeom>
          <a:noFill/>
          <a:ln>
            <a:noFill/>
          </a:ln>
        </p:spPr>
        <p:txBody>
          <a:bodyPr spcFirstLastPara="1" wrap="square" lIns="91425" tIns="45700" rIns="91425" bIns="45700" anchor="t" anchorCtr="0">
            <a:spAutoFit/>
          </a:bodyPr>
          <a:lstStyle/>
          <a:p>
            <a:pPr marL="0" marR="0" lvl="0" indent="0" algn="l" rtl="0">
              <a:buNone/>
            </a:pPr>
            <a:r>
              <a:rPr lang="en-GB" sz="2100" b="1" dirty="0">
                <a:solidFill>
                  <a:srgbClr val="363636"/>
                </a:solidFill>
                <a:latin typeface="Arial Black"/>
                <a:ea typeface="Arial Black"/>
                <a:cs typeface="Arial Black"/>
                <a:sym typeface="Arial Black"/>
              </a:rPr>
              <a:t>Don’t </a:t>
            </a:r>
            <a:r>
              <a:rPr lang="en-GB" sz="2100" dirty="0">
                <a:solidFill>
                  <a:srgbClr val="363636"/>
                </a:solidFill>
                <a:sym typeface="Arial"/>
              </a:rPr>
              <a:t>give your bank details to anyone you don’t know and trust. Criminals could be trying to trick you into illegal activity.</a:t>
            </a:r>
            <a:endParaRPr dirty="0"/>
          </a:p>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sp>
        <p:nvSpPr>
          <p:cNvPr id="9" name="Google Shape;393;p20">
            <a:extLst>
              <a:ext uri="{FF2B5EF4-FFF2-40B4-BE49-F238E27FC236}">
                <a16:creationId xmlns:a16="http://schemas.microsoft.com/office/drawing/2014/main" id="{DB400F04-FB1B-0E59-C4E4-AD5CCEA1146D}"/>
              </a:ext>
            </a:extLst>
          </p:cNvPr>
          <p:cNvSpPr txBox="1"/>
          <p:nvPr/>
        </p:nvSpPr>
        <p:spPr>
          <a:xfrm>
            <a:off x="2510060" y="2506406"/>
            <a:ext cx="8455813" cy="738623"/>
          </a:xfrm>
          <a:prstGeom prst="rect">
            <a:avLst/>
          </a:prstGeom>
          <a:noFill/>
          <a:ln>
            <a:noFill/>
          </a:ln>
        </p:spPr>
        <p:txBody>
          <a:bodyPr spcFirstLastPara="1" wrap="square" lIns="91425" tIns="45700" rIns="91425" bIns="45700" anchor="t" anchorCtr="0">
            <a:spAutoFit/>
          </a:bodyPr>
          <a:lstStyle/>
          <a:p>
            <a:pPr marL="0" marR="0" lvl="0" indent="0" algn="l" rtl="0">
              <a:buNone/>
            </a:pPr>
            <a:r>
              <a:rPr lang="en-GB" sz="2100" b="1" dirty="0">
                <a:solidFill>
                  <a:srgbClr val="363636"/>
                </a:solidFill>
                <a:latin typeface="Arial Black"/>
                <a:ea typeface="Arial Black"/>
                <a:cs typeface="Arial Black"/>
                <a:sym typeface="Arial Black"/>
              </a:rPr>
              <a:t>Don’t</a:t>
            </a:r>
            <a:r>
              <a:rPr lang="en-GB" sz="2100" b="1" dirty="0">
                <a:solidFill>
                  <a:srgbClr val="363636"/>
                </a:solidFill>
                <a:latin typeface="Arial"/>
                <a:ea typeface="Arial"/>
                <a:cs typeface="Arial"/>
                <a:sym typeface="Arial"/>
              </a:rPr>
              <a:t> </a:t>
            </a:r>
            <a:r>
              <a:rPr lang="en-GB" sz="2100" dirty="0">
                <a:solidFill>
                  <a:srgbClr val="363636"/>
                </a:solidFill>
                <a:sym typeface="Arial"/>
              </a:rPr>
              <a:t>accept money into your bank account unless it’s from someone you know and trust.</a:t>
            </a:r>
            <a:endParaRPr sz="1800" dirty="0">
              <a:solidFill>
                <a:schemeClr val="dk1"/>
              </a:solidFill>
              <a:latin typeface="Calibri"/>
              <a:ea typeface="Calibri"/>
              <a:cs typeface="Calibri"/>
              <a:sym typeface="Calibri"/>
            </a:endParaRPr>
          </a:p>
        </p:txBody>
      </p:sp>
      <p:sp>
        <p:nvSpPr>
          <p:cNvPr id="11" name="Google Shape;393;p20">
            <a:extLst>
              <a:ext uri="{FF2B5EF4-FFF2-40B4-BE49-F238E27FC236}">
                <a16:creationId xmlns:a16="http://schemas.microsoft.com/office/drawing/2014/main" id="{F24416B1-E0EB-6DA1-CB1C-12810105DE02}"/>
              </a:ext>
            </a:extLst>
          </p:cNvPr>
          <p:cNvSpPr txBox="1"/>
          <p:nvPr/>
        </p:nvSpPr>
        <p:spPr>
          <a:xfrm>
            <a:off x="2510061" y="3618817"/>
            <a:ext cx="7956902" cy="1061789"/>
          </a:xfrm>
          <a:prstGeom prst="rect">
            <a:avLst/>
          </a:prstGeom>
          <a:noFill/>
          <a:ln>
            <a:noFill/>
          </a:ln>
        </p:spPr>
        <p:txBody>
          <a:bodyPr spcFirstLastPara="1" wrap="square" lIns="91425" tIns="45700" rIns="91425" bIns="45700" anchor="t" anchorCtr="0">
            <a:spAutoFit/>
          </a:bodyPr>
          <a:lstStyle/>
          <a:p>
            <a:pPr marL="0" marR="0" lvl="0" indent="0" algn="l" rtl="0">
              <a:buNone/>
            </a:pPr>
            <a:r>
              <a:rPr lang="en-GB" sz="2100" dirty="0">
                <a:solidFill>
                  <a:srgbClr val="363636"/>
                </a:solidFill>
                <a:latin typeface="Arial"/>
                <a:ea typeface="Arial"/>
                <a:cs typeface="Arial"/>
                <a:sym typeface="Arial"/>
              </a:rPr>
              <a:t>Accepting money from somebody you don’t know could be stolen money and financial exploitation by the stranger, turning you into a </a:t>
            </a:r>
            <a:r>
              <a:rPr lang="en-GB" sz="2100" b="1" dirty="0">
                <a:solidFill>
                  <a:srgbClr val="363636"/>
                </a:solidFill>
                <a:latin typeface="Arial Black"/>
                <a:ea typeface="Arial Black"/>
                <a:cs typeface="Arial Black"/>
                <a:sym typeface="Arial Black"/>
              </a:rPr>
              <a:t>money mule</a:t>
            </a:r>
            <a:r>
              <a:rPr lang="en-GB" sz="2100" dirty="0">
                <a:solidFill>
                  <a:srgbClr val="363636"/>
                </a:solidFill>
                <a:latin typeface="Arial Black"/>
                <a:ea typeface="Arial Black"/>
                <a:cs typeface="Arial Black"/>
                <a:sym typeface="Arial Black"/>
              </a:rPr>
              <a:t>.</a:t>
            </a:r>
            <a:endParaRPr sz="1800" dirty="0">
              <a:solidFill>
                <a:schemeClr val="dk1"/>
              </a:solidFill>
              <a:latin typeface="Calibri"/>
              <a:ea typeface="Calibri"/>
              <a:cs typeface="Calibri"/>
              <a:sym typeface="Calibri"/>
            </a:endParaRPr>
          </a:p>
        </p:txBody>
      </p:sp>
      <p:pic>
        <p:nvPicPr>
          <p:cNvPr id="17" name="Picture 16">
            <a:extLst>
              <a:ext uri="{FF2B5EF4-FFF2-40B4-BE49-F238E27FC236}">
                <a16:creationId xmlns:a16="http://schemas.microsoft.com/office/drawing/2014/main" id="{6F1DCC8D-6717-2185-C1F1-052728C755C3}"/>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9581746" y="4081170"/>
            <a:ext cx="2441642" cy="2788258"/>
          </a:xfrm>
          <a:prstGeom prst="rect">
            <a:avLst/>
          </a:prstGeom>
        </p:spPr>
      </p:pic>
      <p:grpSp>
        <p:nvGrpSpPr>
          <p:cNvPr id="12" name="Group 11">
            <a:extLst>
              <a:ext uri="{FF2B5EF4-FFF2-40B4-BE49-F238E27FC236}">
                <a16:creationId xmlns:a16="http://schemas.microsoft.com/office/drawing/2014/main" id="{F2990D43-10AD-0B69-9D9D-12A5E24CDBFF}"/>
              </a:ext>
              <a:ext uri="{C183D7F6-B498-43B3-948B-1728B52AA6E4}">
                <adec:decorative xmlns:adec="http://schemas.microsoft.com/office/drawing/2017/decorative" val="1"/>
              </a:ext>
            </a:extLst>
          </p:cNvPr>
          <p:cNvGrpSpPr/>
          <p:nvPr/>
        </p:nvGrpSpPr>
        <p:grpSpPr>
          <a:xfrm>
            <a:off x="737600" y="3698821"/>
            <a:ext cx="1650258" cy="764697"/>
            <a:chOff x="4124953" y="-2230537"/>
            <a:chExt cx="3344910" cy="1549965"/>
          </a:xfrm>
        </p:grpSpPr>
        <p:sp>
          <p:nvSpPr>
            <p:cNvPr id="14" name="Oval 13">
              <a:extLst>
                <a:ext uri="{FF2B5EF4-FFF2-40B4-BE49-F238E27FC236}">
                  <a16:creationId xmlns:a16="http://schemas.microsoft.com/office/drawing/2014/main" id="{3EB9C09E-D73F-747A-87FE-21446092BE2B}"/>
                </a:ext>
              </a:extLst>
            </p:cNvPr>
            <p:cNvSpPr/>
            <p:nvPr/>
          </p:nvSpPr>
          <p:spPr>
            <a:xfrm>
              <a:off x="4124953" y="-2230537"/>
              <a:ext cx="3344910" cy="154996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5" name="Group 14">
              <a:extLst>
                <a:ext uri="{FF2B5EF4-FFF2-40B4-BE49-F238E27FC236}">
                  <a16:creationId xmlns:a16="http://schemas.microsoft.com/office/drawing/2014/main" id="{4ED75796-73E6-B8EF-A884-5B3CB1A5DA0F}"/>
                </a:ext>
              </a:extLst>
            </p:cNvPr>
            <p:cNvGrpSpPr/>
            <p:nvPr/>
          </p:nvGrpSpPr>
          <p:grpSpPr>
            <a:xfrm>
              <a:off x="4454136" y="-1900998"/>
              <a:ext cx="2686544" cy="900183"/>
              <a:chOff x="924459" y="-1244571"/>
              <a:chExt cx="2672929" cy="895621"/>
            </a:xfrm>
          </p:grpSpPr>
          <p:pic>
            <p:nvPicPr>
              <p:cNvPr id="16" name="Picture 15" descr="A stack of money and coins&#10;&#10;Description automatically generated">
                <a:extLst>
                  <a:ext uri="{FF2B5EF4-FFF2-40B4-BE49-F238E27FC236}">
                    <a16:creationId xmlns:a16="http://schemas.microsoft.com/office/drawing/2014/main" id="{FBCC6210-9165-1E74-E473-2C0E384F5AE2}"/>
                  </a:ext>
                </a:extLst>
              </p:cNvPr>
              <p:cNvPicPr>
                <a:picLocks noChangeAspect="1"/>
              </p:cNvPicPr>
              <p:nvPr/>
            </p:nvPicPr>
            <p:blipFill>
              <a:blip r:embed="rId4"/>
              <a:stretch>
                <a:fillRect/>
              </a:stretch>
            </p:blipFill>
            <p:spPr>
              <a:xfrm>
                <a:off x="1989330" y="-1184198"/>
                <a:ext cx="852203" cy="774877"/>
              </a:xfrm>
              <a:prstGeom prst="rect">
                <a:avLst/>
              </a:prstGeom>
            </p:spPr>
          </p:pic>
          <p:pic>
            <p:nvPicPr>
              <p:cNvPr id="20" name="Picture 19" descr="A person carrying a money&#10;&#10;Description automatically generated">
                <a:extLst>
                  <a:ext uri="{FF2B5EF4-FFF2-40B4-BE49-F238E27FC236}">
                    <a16:creationId xmlns:a16="http://schemas.microsoft.com/office/drawing/2014/main" id="{BC05C465-43D8-00EB-3EBC-908A68D26E5E}"/>
                  </a:ext>
                </a:extLst>
              </p:cNvPr>
              <p:cNvPicPr>
                <a:picLocks noChangeAspect="1"/>
              </p:cNvPicPr>
              <p:nvPr/>
            </p:nvPicPr>
            <p:blipFill>
              <a:blip r:embed="rId7"/>
              <a:stretch>
                <a:fillRect/>
              </a:stretch>
            </p:blipFill>
            <p:spPr>
              <a:xfrm>
                <a:off x="3019113" y="-1244571"/>
                <a:ext cx="578275" cy="895621"/>
              </a:xfrm>
              <a:prstGeom prst="rect">
                <a:avLst/>
              </a:prstGeom>
            </p:spPr>
          </p:pic>
          <p:pic>
            <p:nvPicPr>
              <p:cNvPr id="23" name="Picture 22" descr="A stack of money and coins&#10;&#10;Description automatically generated">
                <a:extLst>
                  <a:ext uri="{FF2B5EF4-FFF2-40B4-BE49-F238E27FC236}">
                    <a16:creationId xmlns:a16="http://schemas.microsoft.com/office/drawing/2014/main" id="{BB14645D-F4D4-40E5-FA27-553D5C87048E}"/>
                  </a:ext>
                </a:extLst>
              </p:cNvPr>
              <p:cNvPicPr>
                <a:picLocks noChangeAspect="1"/>
              </p:cNvPicPr>
              <p:nvPr/>
            </p:nvPicPr>
            <p:blipFill>
              <a:blip r:embed="rId4"/>
              <a:stretch>
                <a:fillRect/>
              </a:stretch>
            </p:blipFill>
            <p:spPr>
              <a:xfrm>
                <a:off x="924459" y="-1184198"/>
                <a:ext cx="852203" cy="774877"/>
              </a:xfrm>
              <a:prstGeom prst="rect">
                <a:avLst/>
              </a:prstGeom>
            </p:spPr>
          </p:pic>
          <p:sp>
            <p:nvSpPr>
              <p:cNvPr id="26" name="Right Arrow 25">
                <a:extLst>
                  <a:ext uri="{FF2B5EF4-FFF2-40B4-BE49-F238E27FC236}">
                    <a16:creationId xmlns:a16="http://schemas.microsoft.com/office/drawing/2014/main" id="{FDC81E0F-083B-FB87-CC88-BE0B6F487521}"/>
                  </a:ext>
                </a:extLst>
              </p:cNvPr>
              <p:cNvSpPr/>
              <p:nvPr/>
            </p:nvSpPr>
            <p:spPr>
              <a:xfrm>
                <a:off x="1776662"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ight Arrow 26">
                <a:extLst>
                  <a:ext uri="{FF2B5EF4-FFF2-40B4-BE49-F238E27FC236}">
                    <a16:creationId xmlns:a16="http://schemas.microsoft.com/office/drawing/2014/main" id="{BEFB39B5-2B8C-D60C-9035-83535495BF13}"/>
                  </a:ext>
                </a:extLst>
              </p:cNvPr>
              <p:cNvSpPr/>
              <p:nvPr/>
            </p:nvSpPr>
            <p:spPr>
              <a:xfrm>
                <a:off x="2827946"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9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3" grpId="0"/>
      <p:bldP spid="8" grpId="0"/>
      <p:bldP spid="9" grpId="0"/>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pic>
        <p:nvPicPr>
          <p:cNvPr id="8" name="Picture 7">
            <a:extLst>
              <a:ext uri="{FF2B5EF4-FFF2-40B4-BE49-F238E27FC236}">
                <a16:creationId xmlns:a16="http://schemas.microsoft.com/office/drawing/2014/main" id="{675F3895-327E-0E34-B3DF-E93E7C11BFE9}"/>
              </a:ext>
              <a:ext uri="{C183D7F6-B498-43B3-948B-1728B52AA6E4}">
                <adec:decorative xmlns:adec="http://schemas.microsoft.com/office/drawing/2017/decorative" val="1"/>
              </a:ext>
            </a:extLst>
          </p:cNvPr>
          <p:cNvPicPr>
            <a:picLocks noChangeAspect="1"/>
          </p:cNvPicPr>
          <p:nvPr/>
        </p:nvPicPr>
        <p:blipFill>
          <a:blip r:embed="rId3">
            <a:alphaModFix/>
          </a:blip>
          <a:stretch>
            <a:fillRect/>
          </a:stretch>
        </p:blipFill>
        <p:spPr>
          <a:xfrm>
            <a:off x="2109191" y="3040040"/>
            <a:ext cx="1425810" cy="1425810"/>
          </a:xfrm>
          <a:prstGeom prst="rect">
            <a:avLst/>
          </a:prstGeom>
        </p:spPr>
      </p:pic>
      <p:sp>
        <p:nvSpPr>
          <p:cNvPr id="439" name="Google Shape;439;p24"/>
          <p:cNvSpPr txBox="1">
            <a:spLocks noGrp="1"/>
          </p:cNvSpPr>
          <p:nvPr>
            <p:ph type="title"/>
          </p:nvPr>
        </p:nvSpPr>
        <p:spPr>
          <a:xfrm>
            <a:off x="0" y="772326"/>
            <a:ext cx="12191999" cy="55399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363636"/>
              </a:buClr>
              <a:buSzPts val="3000"/>
              <a:buFont typeface="Arial"/>
              <a:buNone/>
            </a:pPr>
            <a:r>
              <a:rPr lang="en-GB" sz="3000" b="1" i="0" u="none" strike="noStrike" cap="none" dirty="0">
                <a:solidFill>
                  <a:srgbClr val="363636"/>
                </a:solidFill>
                <a:latin typeface="Arial"/>
                <a:ea typeface="Arial"/>
                <a:cs typeface="Arial"/>
                <a:sym typeface="Arial"/>
              </a:rPr>
              <a:t>Stirling’s message to you</a:t>
            </a:r>
            <a:endParaRPr sz="3000" b="0" i="0" u="none" strike="noStrike" cap="none" dirty="0">
              <a:solidFill>
                <a:srgbClr val="363636"/>
              </a:solidFill>
              <a:latin typeface="Calibri"/>
              <a:ea typeface="Calibri"/>
              <a:cs typeface="Calibri"/>
              <a:sym typeface="Calibri"/>
            </a:endParaRPr>
          </a:p>
        </p:txBody>
      </p:sp>
      <p:sp>
        <p:nvSpPr>
          <p:cNvPr id="440" name="Google Shape;440;p24"/>
          <p:cNvSpPr txBox="1"/>
          <p:nvPr/>
        </p:nvSpPr>
        <p:spPr>
          <a:xfrm>
            <a:off x="4500117" y="1926573"/>
            <a:ext cx="6428317" cy="553998"/>
          </a:xfrm>
          <a:prstGeom prst="rect">
            <a:avLst/>
          </a:prstGeom>
          <a:noFill/>
          <a:ln>
            <a:noFill/>
          </a:ln>
        </p:spPr>
        <p:txBody>
          <a:bodyPr spcFirstLastPara="1" wrap="square" lIns="91425" tIns="45700" rIns="91425" bIns="45700" anchor="t" anchorCtr="0">
            <a:noAutofit/>
          </a:bodyPr>
          <a:lstStyle/>
          <a:p>
            <a:pPr marL="0" marR="0" lvl="0" indent="0" rtl="0">
              <a:spcBef>
                <a:spcPts val="0"/>
              </a:spcBef>
              <a:buNone/>
            </a:pPr>
            <a:r>
              <a:rPr lang="en-GB" sz="2700" dirty="0">
                <a:solidFill>
                  <a:srgbClr val="363636"/>
                </a:solidFill>
                <a:sym typeface="Arial"/>
              </a:rPr>
              <a:t>Don’t be fooled by offers of quick cash.</a:t>
            </a:r>
            <a:endParaRPr sz="2700" dirty="0"/>
          </a:p>
        </p:txBody>
      </p:sp>
      <p:grpSp>
        <p:nvGrpSpPr>
          <p:cNvPr id="2" name="Group 1">
            <a:extLst>
              <a:ext uri="{FF2B5EF4-FFF2-40B4-BE49-F238E27FC236}">
                <a16:creationId xmlns:a16="http://schemas.microsoft.com/office/drawing/2014/main" id="{C9A5FC19-F214-9C66-7100-D37D1654DFD6}"/>
              </a:ext>
              <a:ext uri="{C183D7F6-B498-43B3-948B-1728B52AA6E4}">
                <adec:decorative xmlns:adec="http://schemas.microsoft.com/office/drawing/2017/decorative" val="1"/>
              </a:ext>
            </a:extLst>
          </p:cNvPr>
          <p:cNvGrpSpPr/>
          <p:nvPr/>
        </p:nvGrpSpPr>
        <p:grpSpPr>
          <a:xfrm>
            <a:off x="2101053" y="1440440"/>
            <a:ext cx="1425810" cy="1425810"/>
            <a:chOff x="1046838" y="1601670"/>
            <a:chExt cx="885825" cy="885825"/>
          </a:xfrm>
        </p:grpSpPr>
        <p:sp>
          <p:nvSpPr>
            <p:cNvPr id="3" name="Oval 2">
              <a:extLst>
                <a:ext uri="{FF2B5EF4-FFF2-40B4-BE49-F238E27FC236}">
                  <a16:creationId xmlns:a16="http://schemas.microsoft.com/office/drawing/2014/main" id="{889CF335-AB25-49B1-773A-B6D6BB290571}"/>
                </a:ext>
              </a:extLst>
            </p:cNvPr>
            <p:cNvSpPr/>
            <p:nvPr/>
          </p:nvSpPr>
          <p:spPr>
            <a:xfrm>
              <a:off x="1046838" y="1601670"/>
              <a:ext cx="885825" cy="88582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pic>
          <p:nvPicPr>
            <p:cNvPr id="4" name="Picture 3" descr="A cartoon of a person holding a money&#10;&#10;Description automatically generated">
              <a:extLst>
                <a:ext uri="{FF2B5EF4-FFF2-40B4-BE49-F238E27FC236}">
                  <a16:creationId xmlns:a16="http://schemas.microsoft.com/office/drawing/2014/main" id="{6C409C76-63DD-ED62-E61D-1C7D7B25CFF2}"/>
                </a:ext>
              </a:extLst>
            </p:cNvPr>
            <p:cNvPicPr>
              <a:picLocks noChangeAspect="1"/>
            </p:cNvPicPr>
            <p:nvPr/>
          </p:nvPicPr>
          <p:blipFill>
            <a:blip r:embed="rId4"/>
            <a:stretch>
              <a:fillRect/>
            </a:stretch>
          </p:blipFill>
          <p:spPr>
            <a:xfrm>
              <a:off x="1197194" y="1764496"/>
              <a:ext cx="597116" cy="591354"/>
            </a:xfrm>
            <a:prstGeom prst="rect">
              <a:avLst/>
            </a:prstGeom>
          </p:spPr>
        </p:pic>
      </p:grpSp>
      <p:sp>
        <p:nvSpPr>
          <p:cNvPr id="15" name="Google Shape;440;p24">
            <a:extLst>
              <a:ext uri="{FF2B5EF4-FFF2-40B4-BE49-F238E27FC236}">
                <a16:creationId xmlns:a16="http://schemas.microsoft.com/office/drawing/2014/main" id="{5C656CDA-EA5D-17D2-F7F1-4658F8C9CD2F}"/>
              </a:ext>
            </a:extLst>
          </p:cNvPr>
          <p:cNvSpPr txBox="1"/>
          <p:nvPr/>
        </p:nvSpPr>
        <p:spPr>
          <a:xfrm>
            <a:off x="4500117" y="5094717"/>
            <a:ext cx="3947584" cy="774293"/>
          </a:xfrm>
          <a:prstGeom prst="rect">
            <a:avLst/>
          </a:prstGeom>
          <a:noFill/>
          <a:ln>
            <a:noFill/>
          </a:ln>
        </p:spPr>
        <p:txBody>
          <a:bodyPr spcFirstLastPara="1" wrap="square" lIns="91425" tIns="45700" rIns="91425" bIns="45700" anchor="t" anchorCtr="0">
            <a:noAutofit/>
          </a:bodyPr>
          <a:lstStyle/>
          <a:p>
            <a:pPr marL="0" marR="0" lvl="0" indent="0" rtl="0">
              <a:buNone/>
            </a:pPr>
            <a:r>
              <a:rPr lang="en-GB" sz="2700" dirty="0">
                <a:solidFill>
                  <a:srgbClr val="363636"/>
                </a:solidFill>
                <a:sym typeface="Arial"/>
              </a:rPr>
              <a:t>Don’t be a money mule.</a:t>
            </a:r>
            <a:endParaRPr sz="2700" dirty="0"/>
          </a:p>
        </p:txBody>
      </p:sp>
      <p:sp>
        <p:nvSpPr>
          <p:cNvPr id="16" name="Google Shape;440;p24">
            <a:extLst>
              <a:ext uri="{FF2B5EF4-FFF2-40B4-BE49-F238E27FC236}">
                <a16:creationId xmlns:a16="http://schemas.microsoft.com/office/drawing/2014/main" id="{84AEA2E2-02D1-C929-982B-6800099EA00D}"/>
              </a:ext>
            </a:extLst>
          </p:cNvPr>
          <p:cNvSpPr txBox="1"/>
          <p:nvPr/>
        </p:nvSpPr>
        <p:spPr>
          <a:xfrm>
            <a:off x="4500117" y="3344593"/>
            <a:ext cx="6081184" cy="1227405"/>
          </a:xfrm>
          <a:prstGeom prst="rect">
            <a:avLst/>
          </a:prstGeom>
          <a:noFill/>
          <a:ln>
            <a:noFill/>
          </a:ln>
        </p:spPr>
        <p:txBody>
          <a:bodyPr spcFirstLastPara="1" wrap="square" lIns="91425" tIns="45700" rIns="91425" bIns="45700" anchor="t" anchorCtr="0">
            <a:noAutofit/>
          </a:bodyPr>
          <a:lstStyle/>
          <a:p>
            <a:pPr marL="0" marR="0" lvl="0" indent="0" rtl="0">
              <a:buNone/>
            </a:pPr>
            <a:r>
              <a:rPr lang="en-GB" sz="2700" dirty="0">
                <a:solidFill>
                  <a:srgbClr val="363636"/>
                </a:solidFill>
                <a:sym typeface="Arial"/>
              </a:rPr>
              <a:t>You could be putting yourself and</a:t>
            </a:r>
            <a:br>
              <a:rPr lang="en-GB" sz="2700" dirty="0">
                <a:solidFill>
                  <a:srgbClr val="363636"/>
                </a:solidFill>
                <a:sym typeface="Arial"/>
              </a:rPr>
            </a:br>
            <a:r>
              <a:rPr lang="en-GB" sz="2700" dirty="0">
                <a:solidFill>
                  <a:srgbClr val="363636"/>
                </a:solidFill>
                <a:sym typeface="Arial"/>
              </a:rPr>
              <a:t>your family at risk.</a:t>
            </a:r>
            <a:endParaRPr sz="2700" dirty="0"/>
          </a:p>
        </p:txBody>
      </p:sp>
      <p:sp>
        <p:nvSpPr>
          <p:cNvPr id="5" name="Google Shape;227;p4">
            <a:extLst>
              <a:ext uri="{FF2B5EF4-FFF2-40B4-BE49-F238E27FC236}">
                <a16:creationId xmlns:a16="http://schemas.microsoft.com/office/drawing/2014/main" id="{2CBA7D6E-C826-AEFE-283A-DD2B4B0C86C6}"/>
              </a:ext>
            </a:extLst>
          </p:cNvPr>
          <p:cNvSpPr txBox="1">
            <a:spLocks/>
          </p:cNvSpPr>
          <p:nvPr/>
        </p:nvSpPr>
        <p:spPr>
          <a:xfrm>
            <a:off x="1524000" y="-212942"/>
            <a:ext cx="9144000" cy="212942"/>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chemeClr val="lt1"/>
              </a:buClr>
              <a:buSzPts val="800"/>
              <a:buFont typeface="Arial Black"/>
              <a:buNone/>
            </a:pPr>
            <a:r>
              <a:rPr lang="en-GB" sz="800" dirty="0">
                <a:solidFill>
                  <a:schemeClr val="lt1"/>
                </a:solidFill>
              </a:rPr>
              <a:t>Slide 33</a:t>
            </a:r>
            <a:endParaRPr lang="en-GB" dirty="0"/>
          </a:p>
        </p:txBody>
      </p:sp>
      <p:pic>
        <p:nvPicPr>
          <p:cNvPr id="7" name="Picture 6">
            <a:extLst>
              <a:ext uri="{FF2B5EF4-FFF2-40B4-BE49-F238E27FC236}">
                <a16:creationId xmlns:a16="http://schemas.microsoft.com/office/drawing/2014/main" id="{4A434CE8-F850-2B3E-3BC8-D802E5762D34}"/>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9581746" y="4081170"/>
            <a:ext cx="2441642" cy="2788258"/>
          </a:xfrm>
          <a:prstGeom prst="rect">
            <a:avLst/>
          </a:prstGeom>
        </p:spPr>
      </p:pic>
      <p:grpSp>
        <p:nvGrpSpPr>
          <p:cNvPr id="14" name="Group 13">
            <a:extLst>
              <a:ext uri="{FF2B5EF4-FFF2-40B4-BE49-F238E27FC236}">
                <a16:creationId xmlns:a16="http://schemas.microsoft.com/office/drawing/2014/main" id="{C1209D08-B25B-B632-7215-E315CF2768E1}"/>
              </a:ext>
              <a:ext uri="{C183D7F6-B498-43B3-948B-1728B52AA6E4}">
                <adec:decorative xmlns:adec="http://schemas.microsoft.com/office/drawing/2017/decorative" val="1"/>
              </a:ext>
            </a:extLst>
          </p:cNvPr>
          <p:cNvGrpSpPr/>
          <p:nvPr/>
        </p:nvGrpSpPr>
        <p:grpSpPr>
          <a:xfrm>
            <a:off x="1458066" y="4774670"/>
            <a:ext cx="2711784" cy="1256587"/>
            <a:chOff x="4124953" y="-2230537"/>
            <a:chExt cx="3344910" cy="1549965"/>
          </a:xfrm>
        </p:grpSpPr>
        <p:sp>
          <p:nvSpPr>
            <p:cNvPr id="17" name="Oval 16">
              <a:extLst>
                <a:ext uri="{FF2B5EF4-FFF2-40B4-BE49-F238E27FC236}">
                  <a16:creationId xmlns:a16="http://schemas.microsoft.com/office/drawing/2014/main" id="{1D4AA94F-1B81-1BF5-91F6-5117FF1F4BD8}"/>
                </a:ext>
              </a:extLst>
            </p:cNvPr>
            <p:cNvSpPr/>
            <p:nvPr/>
          </p:nvSpPr>
          <p:spPr>
            <a:xfrm>
              <a:off x="4124953" y="-2230537"/>
              <a:ext cx="3344910" cy="154996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8" name="Group 17">
              <a:extLst>
                <a:ext uri="{FF2B5EF4-FFF2-40B4-BE49-F238E27FC236}">
                  <a16:creationId xmlns:a16="http://schemas.microsoft.com/office/drawing/2014/main" id="{84BBC11D-2635-6B9B-461A-65B4954A9EA5}"/>
                </a:ext>
              </a:extLst>
            </p:cNvPr>
            <p:cNvGrpSpPr/>
            <p:nvPr/>
          </p:nvGrpSpPr>
          <p:grpSpPr>
            <a:xfrm>
              <a:off x="4454136" y="-1900998"/>
              <a:ext cx="2686544" cy="900183"/>
              <a:chOff x="924459" y="-1244571"/>
              <a:chExt cx="2672929" cy="895621"/>
            </a:xfrm>
          </p:grpSpPr>
          <p:pic>
            <p:nvPicPr>
              <p:cNvPr id="19" name="Picture 18" descr="A stack of money and coins&#10;&#10;Description automatically generated">
                <a:extLst>
                  <a:ext uri="{FF2B5EF4-FFF2-40B4-BE49-F238E27FC236}">
                    <a16:creationId xmlns:a16="http://schemas.microsoft.com/office/drawing/2014/main" id="{E1845E18-835F-7CB8-4950-9D4DFD9C9242}"/>
                  </a:ext>
                </a:extLst>
              </p:cNvPr>
              <p:cNvPicPr>
                <a:picLocks noChangeAspect="1"/>
              </p:cNvPicPr>
              <p:nvPr/>
            </p:nvPicPr>
            <p:blipFill>
              <a:blip r:embed="rId6"/>
              <a:stretch>
                <a:fillRect/>
              </a:stretch>
            </p:blipFill>
            <p:spPr>
              <a:xfrm>
                <a:off x="1989330" y="-1184198"/>
                <a:ext cx="852203" cy="774877"/>
              </a:xfrm>
              <a:prstGeom prst="rect">
                <a:avLst/>
              </a:prstGeom>
            </p:spPr>
          </p:pic>
          <p:pic>
            <p:nvPicPr>
              <p:cNvPr id="20" name="Picture 19" descr="A person carrying a money&#10;&#10;Description automatically generated">
                <a:extLst>
                  <a:ext uri="{FF2B5EF4-FFF2-40B4-BE49-F238E27FC236}">
                    <a16:creationId xmlns:a16="http://schemas.microsoft.com/office/drawing/2014/main" id="{DDC53521-928A-B1EF-6D9A-56FD1AD04443}"/>
                  </a:ext>
                </a:extLst>
              </p:cNvPr>
              <p:cNvPicPr>
                <a:picLocks noChangeAspect="1"/>
              </p:cNvPicPr>
              <p:nvPr/>
            </p:nvPicPr>
            <p:blipFill>
              <a:blip r:embed="rId7"/>
              <a:stretch>
                <a:fillRect/>
              </a:stretch>
            </p:blipFill>
            <p:spPr>
              <a:xfrm>
                <a:off x="3019113" y="-1244571"/>
                <a:ext cx="578275" cy="895621"/>
              </a:xfrm>
              <a:prstGeom prst="rect">
                <a:avLst/>
              </a:prstGeom>
            </p:spPr>
          </p:pic>
          <p:pic>
            <p:nvPicPr>
              <p:cNvPr id="21" name="Picture 20" descr="A stack of money and coins&#10;&#10;Description automatically generated">
                <a:extLst>
                  <a:ext uri="{FF2B5EF4-FFF2-40B4-BE49-F238E27FC236}">
                    <a16:creationId xmlns:a16="http://schemas.microsoft.com/office/drawing/2014/main" id="{40D37521-2465-D277-10A3-FE5DF8CEAF8A}"/>
                  </a:ext>
                </a:extLst>
              </p:cNvPr>
              <p:cNvPicPr>
                <a:picLocks noChangeAspect="1"/>
              </p:cNvPicPr>
              <p:nvPr/>
            </p:nvPicPr>
            <p:blipFill>
              <a:blip r:embed="rId6"/>
              <a:stretch>
                <a:fillRect/>
              </a:stretch>
            </p:blipFill>
            <p:spPr>
              <a:xfrm>
                <a:off x="924459" y="-1184198"/>
                <a:ext cx="852203" cy="774877"/>
              </a:xfrm>
              <a:prstGeom prst="rect">
                <a:avLst/>
              </a:prstGeom>
            </p:spPr>
          </p:pic>
          <p:sp>
            <p:nvSpPr>
              <p:cNvPr id="22" name="Right Arrow 21">
                <a:extLst>
                  <a:ext uri="{FF2B5EF4-FFF2-40B4-BE49-F238E27FC236}">
                    <a16:creationId xmlns:a16="http://schemas.microsoft.com/office/drawing/2014/main" id="{4CFE1B12-8490-9046-03F7-C3DE1CD1AA08}"/>
                  </a:ext>
                </a:extLst>
              </p:cNvPr>
              <p:cNvSpPr/>
              <p:nvPr/>
            </p:nvSpPr>
            <p:spPr>
              <a:xfrm>
                <a:off x="1776662"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ight Arrow 22">
                <a:extLst>
                  <a:ext uri="{FF2B5EF4-FFF2-40B4-BE49-F238E27FC236}">
                    <a16:creationId xmlns:a16="http://schemas.microsoft.com/office/drawing/2014/main" id="{45969579-3529-60CC-68D6-0A7C557CB452}"/>
                  </a:ext>
                </a:extLst>
              </p:cNvPr>
              <p:cNvSpPr/>
              <p:nvPr/>
            </p:nvSpPr>
            <p:spPr>
              <a:xfrm>
                <a:off x="2827946"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 grpId="0"/>
      <p:bldP spid="15" grpId="0"/>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45"/>
        <p:cNvGrpSpPr/>
        <p:nvPr/>
      </p:nvGrpSpPr>
      <p:grpSpPr>
        <a:xfrm>
          <a:off x="0" y="0"/>
          <a:ext cx="0" cy="0"/>
          <a:chOff x="0" y="0"/>
          <a:chExt cx="0" cy="0"/>
        </a:xfrm>
      </p:grpSpPr>
      <p:sp>
        <p:nvSpPr>
          <p:cNvPr id="2" name="Google Shape;227;p4">
            <a:extLst>
              <a:ext uri="{FF2B5EF4-FFF2-40B4-BE49-F238E27FC236}">
                <a16:creationId xmlns:a16="http://schemas.microsoft.com/office/drawing/2014/main" id="{84DF24E6-CC7F-89DA-26B1-FC3C5D8A2264}"/>
              </a:ext>
            </a:extLst>
          </p:cNvPr>
          <p:cNvSpPr txBox="1">
            <a:spLocks noGrp="1"/>
          </p:cNvSpPr>
          <p:nvPr>
            <p:ph type="title" idx="4294967295"/>
          </p:nvPr>
        </p:nvSpPr>
        <p:spPr>
          <a:xfrm>
            <a:off x="1524000" y="-651353"/>
            <a:ext cx="9144000" cy="212942"/>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Calibri"/>
                <a:ea typeface="Calibri"/>
                <a:cs typeface="Calibri"/>
                <a:sym typeface="Calibri"/>
              </a:rPr>
              <a:t>Slide 34</a:t>
            </a:r>
            <a:endParaRPr kumimoji="0" lang="en-GB" sz="6000" b="0" i="0" u="none" strike="noStrike" kern="0" cap="none" spc="0" normalizeH="0" baseline="0" noProof="0" dirty="0">
              <a:ln>
                <a:noFill/>
              </a:ln>
              <a:solidFill>
                <a:schemeClr val="dk1"/>
              </a:solidFill>
              <a:effectLst/>
              <a:uLnTx/>
              <a:uFillTx/>
              <a:latin typeface="Calibri"/>
              <a:ea typeface="Calibri"/>
              <a:cs typeface="Calibri"/>
              <a:sym typeface="Calibri"/>
            </a:endParaRPr>
          </a:p>
        </p:txBody>
      </p:sp>
      <p:sp>
        <p:nvSpPr>
          <p:cNvPr id="447" name="Google Shape;447;p25"/>
          <p:cNvSpPr txBox="1">
            <a:spLocks/>
          </p:cNvSpPr>
          <p:nvPr/>
        </p:nvSpPr>
        <p:spPr>
          <a:xfrm>
            <a:off x="0" y="745469"/>
            <a:ext cx="12192000" cy="55399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363636"/>
              </a:buClr>
              <a:buSzPts val="3000"/>
              <a:buFont typeface="Arial"/>
              <a:buNone/>
              <a:tabLst/>
              <a:defRPr/>
            </a:pPr>
            <a:r>
              <a:rPr kumimoji="0" lang="en-GB" sz="3000" b="1" i="0" u="none" strike="noStrike" kern="0" cap="none" spc="0" normalizeH="0" baseline="0" noProof="0" dirty="0">
                <a:ln>
                  <a:noFill/>
                </a:ln>
                <a:solidFill>
                  <a:srgbClr val="363636"/>
                </a:solidFill>
                <a:effectLst/>
                <a:uLnTx/>
                <a:uFillTx/>
                <a:latin typeface="Arial"/>
                <a:ea typeface="Arial"/>
                <a:cs typeface="Arial"/>
                <a:sym typeface="Arial"/>
              </a:rPr>
              <a:t>Online Safety </a:t>
            </a:r>
          </a:p>
        </p:txBody>
      </p:sp>
      <p:graphicFrame>
        <p:nvGraphicFramePr>
          <p:cNvPr id="446" name="Google Shape;446;p25">
            <a:extLs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4013921824"/>
              </p:ext>
            </p:extLst>
          </p:nvPr>
        </p:nvGraphicFramePr>
        <p:xfrm>
          <a:off x="710005" y="1579418"/>
          <a:ext cx="10757647" cy="4289375"/>
        </p:xfrm>
        <a:graphic>
          <a:graphicData uri="http://schemas.openxmlformats.org/drawingml/2006/table">
            <a:tbl>
              <a:tblPr firstRow="1" bandRow="1">
                <a:noFill/>
                <a:tableStyleId>{AD696B0E-8D6F-4E9B-B840-5AA71D359990}</a:tableStyleId>
              </a:tblPr>
              <a:tblGrid>
                <a:gridCol w="5690795">
                  <a:extLst>
                    <a:ext uri="{9D8B030D-6E8A-4147-A177-3AD203B41FA5}">
                      <a16:colId xmlns:a16="http://schemas.microsoft.com/office/drawing/2014/main" val="20000"/>
                    </a:ext>
                  </a:extLst>
                </a:gridCol>
                <a:gridCol w="5066852">
                  <a:extLst>
                    <a:ext uri="{9D8B030D-6E8A-4147-A177-3AD203B41FA5}">
                      <a16:colId xmlns:a16="http://schemas.microsoft.com/office/drawing/2014/main" val="20001"/>
                    </a:ext>
                  </a:extLst>
                </a:gridCol>
              </a:tblGrid>
              <a:tr h="742000">
                <a:tc>
                  <a:txBody>
                    <a:bodyPr/>
                    <a:lstStyle/>
                    <a:p>
                      <a:pPr marL="0" marR="0" lvl="0" indent="0" algn="ctr" rtl="0">
                        <a:spcBef>
                          <a:spcPts val="0"/>
                        </a:spcBef>
                        <a:spcAft>
                          <a:spcPts val="0"/>
                        </a:spcAft>
                        <a:buNone/>
                      </a:pPr>
                      <a:r>
                        <a:rPr lang="en-GB" sz="3000" b="1" u="none" dirty="0">
                          <a:solidFill>
                            <a:srgbClr val="363636"/>
                          </a:solidFill>
                          <a:latin typeface="+mj-lt"/>
                          <a:ea typeface="Calibri"/>
                          <a:cs typeface="Calibri"/>
                          <a:sym typeface="Calibri"/>
                        </a:rPr>
                        <a:t>DO</a:t>
                      </a:r>
                      <a:r>
                        <a:rPr lang="en-GB" sz="3000" b="1" u="none" dirty="0">
                          <a:solidFill>
                            <a:srgbClr val="363636"/>
                          </a:solidFill>
                          <a:latin typeface="Calibri"/>
                          <a:ea typeface="Calibri"/>
                          <a:cs typeface="Calibri"/>
                          <a:sym typeface="Calibri"/>
                        </a:rPr>
                        <a:t> </a:t>
                      </a:r>
                      <a:endParaRPr sz="3000" u="none" dirty="0">
                        <a:solidFill>
                          <a:srgbClr val="363636"/>
                        </a:solidFill>
                      </a:endParaRPr>
                    </a:p>
                  </a:txBody>
                  <a:tcPr marL="91450" marR="91450" marT="45725" marB="45725" anchor="ctr" anchorCtr="1">
                    <a:lnL w="19050" cap="flat" cmpd="sng">
                      <a:solidFill>
                        <a:srgbClr val="363636"/>
                      </a:solidFill>
                      <a:prstDash val="solid"/>
                      <a:round/>
                      <a:headEnd type="none" w="sm" len="sm"/>
                      <a:tailEnd type="none" w="sm" len="sm"/>
                    </a:lnL>
                    <a:lnR w="19050" cap="flat" cmpd="sng">
                      <a:solidFill>
                        <a:srgbClr val="363636"/>
                      </a:solidFill>
                      <a:prstDash val="solid"/>
                      <a:round/>
                      <a:headEnd type="none" w="sm" len="sm"/>
                      <a:tailEnd type="none" w="sm" len="sm"/>
                    </a:lnR>
                    <a:lnT w="19050" cap="flat" cmpd="sng">
                      <a:solidFill>
                        <a:srgbClr val="363636"/>
                      </a:solidFill>
                      <a:prstDash val="solid"/>
                      <a:round/>
                      <a:headEnd type="none" w="sm" len="sm"/>
                      <a:tailEnd type="none" w="sm" len="sm"/>
                    </a:lnT>
                    <a:lnB w="19050" cap="flat" cmpd="sng">
                      <a:solidFill>
                        <a:srgbClr val="363636"/>
                      </a:solidFill>
                      <a:prstDash val="solid"/>
                      <a:round/>
                      <a:headEnd type="none" w="sm" len="sm"/>
                      <a:tailEnd type="none" w="sm" len="sm"/>
                    </a:lnB>
                    <a:solidFill>
                      <a:srgbClr val="FFCD0C"/>
                    </a:solidFill>
                  </a:tcPr>
                </a:tc>
                <a:tc>
                  <a:txBody>
                    <a:bodyPr/>
                    <a:lstStyle/>
                    <a:p>
                      <a:pPr marL="0" marR="0" lvl="0" indent="0" algn="ctr" rtl="0">
                        <a:lnSpc>
                          <a:spcPct val="100000"/>
                        </a:lnSpc>
                        <a:spcBef>
                          <a:spcPts val="0"/>
                        </a:spcBef>
                        <a:spcAft>
                          <a:spcPts val="0"/>
                        </a:spcAft>
                        <a:buClr>
                          <a:schemeClr val="lt1"/>
                        </a:buClr>
                        <a:buSzPts val="3000"/>
                        <a:buFont typeface="Calibri"/>
                        <a:buNone/>
                      </a:pPr>
                      <a:r>
                        <a:rPr lang="en-GB" sz="3000" b="1" u="none" dirty="0">
                          <a:solidFill>
                            <a:schemeClr val="lt1"/>
                          </a:solidFill>
                          <a:latin typeface="+mj-lt"/>
                          <a:ea typeface="Calibri"/>
                          <a:cs typeface="Calibri"/>
                          <a:sym typeface="Calibri"/>
                        </a:rPr>
                        <a:t>DON’T</a:t>
                      </a:r>
                      <a:endParaRPr sz="3000" b="1" u="none" dirty="0">
                        <a:solidFill>
                          <a:schemeClr val="lt1"/>
                        </a:solidFill>
                        <a:latin typeface="+mj-lt"/>
                        <a:ea typeface="Calibri"/>
                        <a:cs typeface="Calibri"/>
                        <a:sym typeface="Calibri"/>
                      </a:endParaRPr>
                    </a:p>
                  </a:txBody>
                  <a:tcPr marL="91450" marR="91450" marT="45725" marB="45725" anchor="ctr" anchorCtr="1">
                    <a:lnL w="19050" cap="flat" cmpd="sng">
                      <a:solidFill>
                        <a:srgbClr val="363636"/>
                      </a:solidFill>
                      <a:prstDash val="solid"/>
                      <a:round/>
                      <a:headEnd type="none" w="sm" len="sm"/>
                      <a:tailEnd type="none" w="sm" len="sm"/>
                    </a:lnL>
                    <a:lnR w="19050" cap="flat" cmpd="sng">
                      <a:solidFill>
                        <a:srgbClr val="363636"/>
                      </a:solidFill>
                      <a:prstDash val="solid"/>
                      <a:round/>
                      <a:headEnd type="none" w="sm" len="sm"/>
                      <a:tailEnd type="none" w="sm" len="sm"/>
                    </a:lnR>
                    <a:lnT w="19050" cap="flat" cmpd="sng">
                      <a:solidFill>
                        <a:srgbClr val="363636"/>
                      </a:solidFill>
                      <a:prstDash val="solid"/>
                      <a:round/>
                      <a:headEnd type="none" w="sm" len="sm"/>
                      <a:tailEnd type="none" w="sm" len="sm"/>
                    </a:lnT>
                    <a:lnB w="19050" cap="flat" cmpd="sng">
                      <a:solidFill>
                        <a:srgbClr val="363636"/>
                      </a:solidFill>
                      <a:prstDash val="solid"/>
                      <a:round/>
                      <a:headEnd type="none" w="sm" len="sm"/>
                      <a:tailEnd type="none" w="sm" len="sm"/>
                    </a:lnB>
                    <a:solidFill>
                      <a:srgbClr val="363636"/>
                    </a:solidFill>
                  </a:tcPr>
                </a:tc>
                <a:extLst>
                  <a:ext uri="{0D108BD9-81ED-4DB2-BD59-A6C34878D82A}">
                    <a16:rowId xmlns:a16="http://schemas.microsoft.com/office/drawing/2014/main" val="10000"/>
                  </a:ext>
                </a:extLst>
              </a:tr>
              <a:tr h="985575">
                <a:tc>
                  <a:txBody>
                    <a:bodyPr/>
                    <a:lstStyle/>
                    <a:p>
                      <a:pPr marL="90000" marR="0" lvl="0" indent="0" algn="l" rtl="0">
                        <a:lnSpc>
                          <a:spcPct val="100000"/>
                        </a:lnSpc>
                        <a:spcBef>
                          <a:spcPts val="0"/>
                        </a:spcBef>
                        <a:spcAft>
                          <a:spcPts val="0"/>
                        </a:spcAft>
                        <a:buClr>
                          <a:srgbClr val="363636"/>
                        </a:buClr>
                        <a:buSzPts val="1500"/>
                        <a:buFont typeface="Arial"/>
                        <a:buNone/>
                      </a:pPr>
                      <a:r>
                        <a:rPr lang="en-GB" sz="1500" b="1" i="0" u="none" dirty="0">
                          <a:solidFill>
                            <a:srgbClr val="363636"/>
                          </a:solidFill>
                          <a:latin typeface="Arial"/>
                          <a:ea typeface="Arial"/>
                          <a:cs typeface="Arial"/>
                          <a:sym typeface="Arial"/>
                        </a:rPr>
                        <a:t>Do</a:t>
                      </a:r>
                      <a:r>
                        <a:rPr lang="en-GB" sz="1500" b="0" i="0" dirty="0">
                          <a:solidFill>
                            <a:srgbClr val="363636"/>
                          </a:solidFill>
                          <a:latin typeface="Arial"/>
                          <a:ea typeface="Arial"/>
                          <a:cs typeface="Arial"/>
                          <a:sym typeface="Arial"/>
                        </a:rPr>
                        <a:t> talk to a trusted adult if someone you do not</a:t>
                      </a:r>
                      <a:br>
                        <a:rPr lang="en-GB" sz="1500" b="0" i="0" dirty="0">
                          <a:solidFill>
                            <a:srgbClr val="363636"/>
                          </a:solidFill>
                          <a:latin typeface="Arial"/>
                          <a:ea typeface="Arial"/>
                          <a:cs typeface="Arial"/>
                          <a:sym typeface="Arial"/>
                        </a:rPr>
                      </a:br>
                      <a:r>
                        <a:rPr lang="en-GB" sz="1500" b="0" i="0" dirty="0">
                          <a:solidFill>
                            <a:srgbClr val="363636"/>
                          </a:solidFill>
                          <a:latin typeface="Arial"/>
                          <a:ea typeface="Arial"/>
                          <a:cs typeface="Arial"/>
                          <a:sym typeface="Arial"/>
                        </a:rPr>
                        <a:t>know in real life offers you money on social media. </a:t>
                      </a:r>
                      <a:endParaRPr dirty="0"/>
                    </a:p>
                  </a:txBody>
                  <a:tcPr marL="91450" marR="91450" marT="45725" marB="45725" anchor="ctr">
                    <a:lnL w="19050" cap="flat" cmpd="sng">
                      <a:solidFill>
                        <a:srgbClr val="363636"/>
                      </a:solidFill>
                      <a:prstDash val="solid"/>
                      <a:round/>
                      <a:headEnd type="none" w="sm" len="sm"/>
                      <a:tailEnd type="none" w="sm" len="sm"/>
                    </a:lnL>
                    <a:lnR w="19050" cap="flat" cmpd="sng">
                      <a:solidFill>
                        <a:srgbClr val="363636"/>
                      </a:solidFill>
                      <a:prstDash val="solid"/>
                      <a:round/>
                      <a:headEnd type="none" w="sm" len="sm"/>
                      <a:tailEnd type="none" w="sm" len="sm"/>
                    </a:lnR>
                    <a:lnT w="19050" cap="flat" cmpd="sng">
                      <a:solidFill>
                        <a:srgbClr val="363636"/>
                      </a:solidFill>
                      <a:prstDash val="solid"/>
                      <a:round/>
                      <a:headEnd type="none" w="sm" len="sm"/>
                      <a:tailEnd type="none" w="sm" len="sm"/>
                    </a:lnT>
                    <a:lnB w="19050" cap="flat" cmpd="sng">
                      <a:solidFill>
                        <a:srgbClr val="363636"/>
                      </a:solidFill>
                      <a:prstDash val="solid"/>
                      <a:round/>
                      <a:headEnd type="none" w="sm" len="sm"/>
                      <a:tailEnd type="none" w="sm" len="sm"/>
                    </a:lnB>
                    <a:solidFill>
                      <a:srgbClr val="FFF9DF"/>
                    </a:solidFill>
                  </a:tcPr>
                </a:tc>
                <a:tc>
                  <a:txBody>
                    <a:bodyPr/>
                    <a:lstStyle/>
                    <a:p>
                      <a:pPr marL="90000" marR="0" lvl="0" indent="0" algn="l" rtl="0">
                        <a:lnSpc>
                          <a:spcPct val="100000"/>
                        </a:lnSpc>
                        <a:spcBef>
                          <a:spcPts val="0"/>
                        </a:spcBef>
                        <a:spcAft>
                          <a:spcPts val="0"/>
                        </a:spcAft>
                        <a:buClr>
                          <a:srgbClr val="363636"/>
                        </a:buClr>
                        <a:buSzPts val="1500"/>
                        <a:buFont typeface="Arial"/>
                        <a:buNone/>
                      </a:pPr>
                      <a:r>
                        <a:rPr lang="en-GB" sz="1500" b="1" i="0" u="none" dirty="0">
                          <a:solidFill>
                            <a:srgbClr val="363636"/>
                          </a:solidFill>
                          <a:latin typeface="Arial"/>
                          <a:ea typeface="Arial"/>
                          <a:cs typeface="Arial"/>
                          <a:sym typeface="Arial"/>
                        </a:rPr>
                        <a:t>Don’t</a:t>
                      </a:r>
                      <a:r>
                        <a:rPr lang="en-GB" sz="1500" b="1" i="0" dirty="0">
                          <a:solidFill>
                            <a:srgbClr val="363636"/>
                          </a:solidFill>
                          <a:latin typeface="Arial"/>
                          <a:ea typeface="Arial"/>
                          <a:cs typeface="Arial"/>
                          <a:sym typeface="Arial"/>
                        </a:rPr>
                        <a:t> </a:t>
                      </a:r>
                      <a:r>
                        <a:rPr lang="en-GB" sz="1500" b="0" i="0" dirty="0">
                          <a:solidFill>
                            <a:srgbClr val="363636"/>
                          </a:solidFill>
                          <a:latin typeface="Arial"/>
                          <a:ea typeface="Arial"/>
                          <a:cs typeface="Arial"/>
                          <a:sym typeface="Arial"/>
                        </a:rPr>
                        <a:t>accept money from someone</a:t>
                      </a:r>
                    </a:p>
                    <a:p>
                      <a:pPr marL="90000" marR="0" lvl="0" indent="0" algn="l" rtl="0">
                        <a:lnSpc>
                          <a:spcPct val="100000"/>
                        </a:lnSpc>
                        <a:spcBef>
                          <a:spcPts val="0"/>
                        </a:spcBef>
                        <a:spcAft>
                          <a:spcPts val="0"/>
                        </a:spcAft>
                        <a:buClr>
                          <a:srgbClr val="363636"/>
                        </a:buClr>
                        <a:buSzPts val="1500"/>
                        <a:buFont typeface="Arial"/>
                        <a:buNone/>
                      </a:pPr>
                      <a:r>
                        <a:rPr lang="en-GB" sz="1500" b="0" i="0" dirty="0">
                          <a:solidFill>
                            <a:srgbClr val="363636"/>
                          </a:solidFill>
                          <a:latin typeface="Arial"/>
                          <a:ea typeface="Arial"/>
                          <a:cs typeface="Arial"/>
                          <a:sym typeface="Arial"/>
                        </a:rPr>
                        <a:t>you don’t know or trust. </a:t>
                      </a:r>
                      <a:endParaRPr dirty="0"/>
                    </a:p>
                  </a:txBody>
                  <a:tcPr marL="91450" marR="91450" marT="45725" marB="45725" anchor="ctr">
                    <a:lnL w="19050" cap="flat" cmpd="sng">
                      <a:solidFill>
                        <a:srgbClr val="363636"/>
                      </a:solidFill>
                      <a:prstDash val="solid"/>
                      <a:round/>
                      <a:headEnd type="none" w="sm" len="sm"/>
                      <a:tailEnd type="none" w="sm" len="sm"/>
                    </a:lnL>
                    <a:lnR w="19050" cap="flat" cmpd="sng">
                      <a:solidFill>
                        <a:srgbClr val="363636"/>
                      </a:solidFill>
                      <a:prstDash val="solid"/>
                      <a:round/>
                      <a:headEnd type="none" w="sm" len="sm"/>
                      <a:tailEnd type="none" w="sm" len="sm"/>
                    </a:lnR>
                    <a:lnT w="19050" cap="flat" cmpd="sng">
                      <a:solidFill>
                        <a:srgbClr val="363636"/>
                      </a:solidFill>
                      <a:prstDash val="solid"/>
                      <a:round/>
                      <a:headEnd type="none" w="sm" len="sm"/>
                      <a:tailEnd type="none" w="sm" len="sm"/>
                    </a:lnT>
                    <a:lnB w="19050" cap="flat" cmpd="sng">
                      <a:solidFill>
                        <a:srgbClr val="363636"/>
                      </a:solidFill>
                      <a:prstDash val="solid"/>
                      <a:round/>
                      <a:headEnd type="none" w="sm" len="sm"/>
                      <a:tailEnd type="none" w="sm" len="sm"/>
                    </a:lnB>
                    <a:solidFill>
                      <a:srgbClr val="FFF9DF"/>
                    </a:solidFill>
                  </a:tcPr>
                </a:tc>
                <a:extLst>
                  <a:ext uri="{0D108BD9-81ED-4DB2-BD59-A6C34878D82A}">
                    <a16:rowId xmlns:a16="http://schemas.microsoft.com/office/drawing/2014/main" val="10001"/>
                  </a:ext>
                </a:extLst>
              </a:tr>
              <a:tr h="985575">
                <a:tc>
                  <a:txBody>
                    <a:bodyPr/>
                    <a:lstStyle/>
                    <a:p>
                      <a:pPr marL="90000" marR="0" lvl="0" indent="0" algn="l" rtl="0">
                        <a:lnSpc>
                          <a:spcPct val="100000"/>
                        </a:lnSpc>
                        <a:spcBef>
                          <a:spcPts val="0"/>
                        </a:spcBef>
                        <a:spcAft>
                          <a:spcPts val="0"/>
                        </a:spcAft>
                        <a:buClr>
                          <a:srgbClr val="363636"/>
                        </a:buClr>
                        <a:buSzPts val="1500"/>
                        <a:buFont typeface="Arial"/>
                        <a:buNone/>
                      </a:pPr>
                      <a:r>
                        <a:rPr lang="en-GB" sz="1500" b="1" i="0" u="none" dirty="0">
                          <a:solidFill>
                            <a:srgbClr val="363636"/>
                          </a:solidFill>
                          <a:latin typeface="Arial"/>
                          <a:ea typeface="Arial"/>
                          <a:cs typeface="Arial"/>
                          <a:sym typeface="Arial"/>
                        </a:rPr>
                        <a:t>Do</a:t>
                      </a:r>
                      <a:r>
                        <a:rPr lang="en-GB" sz="1500" b="0" i="0" dirty="0">
                          <a:solidFill>
                            <a:srgbClr val="363636"/>
                          </a:solidFill>
                          <a:latin typeface="Arial"/>
                          <a:ea typeface="Arial"/>
                          <a:cs typeface="Arial"/>
                          <a:sym typeface="Arial"/>
                        </a:rPr>
                        <a:t> </a:t>
                      </a:r>
                      <a:r>
                        <a:rPr lang="en-GB" sz="1500" b="0" i="0" u="none" strike="noStrike" cap="none" dirty="0">
                          <a:solidFill>
                            <a:srgbClr val="363636"/>
                          </a:solidFill>
                          <a:effectLst/>
                          <a:latin typeface="Arial" panose="020B0604020202020204" pitchFamily="34" charset="0"/>
                          <a:ea typeface="Calibri"/>
                          <a:cs typeface="Arial" panose="020B0604020202020204" pitchFamily="34" charset="0"/>
                          <a:sym typeface="Arial"/>
                        </a:rPr>
                        <a:t>always keep details like your full name,</a:t>
                      </a:r>
                    </a:p>
                    <a:p>
                      <a:pPr marL="90000" marR="0" lvl="0" indent="0" algn="l" rtl="0">
                        <a:lnSpc>
                          <a:spcPct val="100000"/>
                        </a:lnSpc>
                        <a:spcBef>
                          <a:spcPts val="0"/>
                        </a:spcBef>
                        <a:spcAft>
                          <a:spcPts val="0"/>
                        </a:spcAft>
                        <a:buClr>
                          <a:srgbClr val="363636"/>
                        </a:buClr>
                        <a:buSzPts val="1500"/>
                        <a:buFont typeface="Arial"/>
                        <a:buNone/>
                      </a:pPr>
                      <a:r>
                        <a:rPr lang="en-GB" sz="1500" b="0" i="0" u="none" strike="noStrike" cap="none" dirty="0">
                          <a:solidFill>
                            <a:srgbClr val="363636"/>
                          </a:solidFill>
                          <a:effectLst/>
                          <a:latin typeface="Arial" panose="020B0604020202020204" pitchFamily="34" charset="0"/>
                          <a:ea typeface="Calibri"/>
                          <a:cs typeface="Arial" panose="020B0604020202020204" pitchFamily="34" charset="0"/>
                          <a:sym typeface="Arial"/>
                        </a:rPr>
                        <a:t>address, school and passwords private.</a:t>
                      </a:r>
                      <a:endParaRPr sz="1500" dirty="0">
                        <a:solidFill>
                          <a:srgbClr val="363636"/>
                        </a:solidFill>
                        <a:latin typeface="Arial" panose="020B0604020202020204" pitchFamily="34" charset="0"/>
                        <a:cs typeface="Arial" panose="020B0604020202020204" pitchFamily="34" charset="0"/>
                      </a:endParaRPr>
                    </a:p>
                  </a:txBody>
                  <a:tcPr marL="91450" marR="91450" marT="45725" marB="45725" anchor="ctr">
                    <a:lnL w="19050" cap="flat" cmpd="sng">
                      <a:solidFill>
                        <a:srgbClr val="363636"/>
                      </a:solidFill>
                      <a:prstDash val="solid"/>
                      <a:round/>
                      <a:headEnd type="none" w="sm" len="sm"/>
                      <a:tailEnd type="none" w="sm" len="sm"/>
                    </a:lnL>
                    <a:lnR w="19050" cap="flat" cmpd="sng">
                      <a:solidFill>
                        <a:srgbClr val="363636"/>
                      </a:solidFill>
                      <a:prstDash val="solid"/>
                      <a:round/>
                      <a:headEnd type="none" w="sm" len="sm"/>
                      <a:tailEnd type="none" w="sm" len="sm"/>
                    </a:lnR>
                    <a:lnT w="19050" cap="flat" cmpd="sng">
                      <a:solidFill>
                        <a:srgbClr val="363636"/>
                      </a:solidFill>
                      <a:prstDash val="solid"/>
                      <a:round/>
                      <a:headEnd type="none" w="sm" len="sm"/>
                      <a:tailEnd type="none" w="sm" len="sm"/>
                    </a:lnT>
                    <a:lnB w="19050" cap="flat" cmpd="sng">
                      <a:solidFill>
                        <a:srgbClr val="363636"/>
                      </a:solidFill>
                      <a:prstDash val="solid"/>
                      <a:round/>
                      <a:headEnd type="none" w="sm" len="sm"/>
                      <a:tailEnd type="none" w="sm" len="sm"/>
                    </a:lnB>
                    <a:solidFill>
                      <a:srgbClr val="FFF9DF"/>
                    </a:solidFill>
                  </a:tcPr>
                </a:tc>
                <a:tc>
                  <a:txBody>
                    <a:bodyPr/>
                    <a:lstStyle/>
                    <a:p>
                      <a:pPr marL="90000" marR="0" lvl="0" indent="-6350" algn="l" rtl="0">
                        <a:lnSpc>
                          <a:spcPct val="100000"/>
                        </a:lnSpc>
                        <a:spcBef>
                          <a:spcPts val="0"/>
                        </a:spcBef>
                        <a:spcAft>
                          <a:spcPts val="0"/>
                        </a:spcAft>
                        <a:buClr>
                          <a:srgbClr val="363636"/>
                        </a:buClr>
                        <a:buSzPts val="1500"/>
                        <a:buFont typeface="Arial"/>
                        <a:buNone/>
                      </a:pPr>
                      <a:r>
                        <a:rPr lang="en-GB" sz="1500" b="1" i="0" u="none" dirty="0">
                          <a:solidFill>
                            <a:srgbClr val="363636"/>
                          </a:solidFill>
                          <a:latin typeface="Arial"/>
                          <a:ea typeface="Arial"/>
                          <a:cs typeface="Arial"/>
                          <a:sym typeface="Arial"/>
                        </a:rPr>
                        <a:t>Don’t</a:t>
                      </a:r>
                      <a:r>
                        <a:rPr lang="en-GB" sz="1500" b="1" i="0" dirty="0">
                          <a:solidFill>
                            <a:srgbClr val="363636"/>
                          </a:solidFill>
                          <a:latin typeface="Arial"/>
                          <a:ea typeface="Arial"/>
                          <a:cs typeface="Arial"/>
                          <a:sym typeface="Arial"/>
                        </a:rPr>
                        <a:t> </a:t>
                      </a:r>
                      <a:r>
                        <a:rPr lang="en-GB" sz="1500" b="0" i="0" dirty="0">
                          <a:solidFill>
                            <a:srgbClr val="363636"/>
                          </a:solidFill>
                          <a:latin typeface="Arial"/>
                          <a:ea typeface="Arial"/>
                          <a:cs typeface="Arial"/>
                          <a:sym typeface="Arial"/>
                        </a:rPr>
                        <a:t>give your personal details</a:t>
                      </a:r>
                    </a:p>
                    <a:p>
                      <a:pPr marL="90000" marR="0" lvl="0" indent="-6350" algn="l" rtl="0">
                        <a:lnSpc>
                          <a:spcPct val="100000"/>
                        </a:lnSpc>
                        <a:spcBef>
                          <a:spcPts val="0"/>
                        </a:spcBef>
                        <a:spcAft>
                          <a:spcPts val="0"/>
                        </a:spcAft>
                        <a:buClr>
                          <a:srgbClr val="363636"/>
                        </a:buClr>
                        <a:buSzPts val="1500"/>
                        <a:buFont typeface="Arial"/>
                        <a:buNone/>
                      </a:pPr>
                      <a:r>
                        <a:rPr lang="en-GB" sz="1500" b="0" i="0" dirty="0">
                          <a:solidFill>
                            <a:srgbClr val="363636"/>
                          </a:solidFill>
                          <a:latin typeface="Arial"/>
                          <a:ea typeface="Arial"/>
                          <a:cs typeface="Arial"/>
                          <a:sym typeface="Arial"/>
                        </a:rPr>
                        <a:t>to anybody.</a:t>
                      </a:r>
                      <a:endParaRPr dirty="0"/>
                    </a:p>
                  </a:txBody>
                  <a:tcPr marL="91450" marR="91450" marT="45725" marB="45725" anchor="ctr">
                    <a:lnL w="19050" cap="flat" cmpd="sng">
                      <a:solidFill>
                        <a:srgbClr val="363636"/>
                      </a:solidFill>
                      <a:prstDash val="solid"/>
                      <a:round/>
                      <a:headEnd type="none" w="sm" len="sm"/>
                      <a:tailEnd type="none" w="sm" len="sm"/>
                    </a:lnL>
                    <a:lnR w="19050" cap="flat" cmpd="sng">
                      <a:solidFill>
                        <a:srgbClr val="363636"/>
                      </a:solidFill>
                      <a:prstDash val="solid"/>
                      <a:round/>
                      <a:headEnd type="none" w="sm" len="sm"/>
                      <a:tailEnd type="none" w="sm" len="sm"/>
                    </a:lnR>
                    <a:lnT w="19050" cap="flat" cmpd="sng">
                      <a:solidFill>
                        <a:srgbClr val="363636"/>
                      </a:solidFill>
                      <a:prstDash val="solid"/>
                      <a:round/>
                      <a:headEnd type="none" w="sm" len="sm"/>
                      <a:tailEnd type="none" w="sm" len="sm"/>
                    </a:lnT>
                    <a:lnB w="19050" cap="flat" cmpd="sng">
                      <a:solidFill>
                        <a:srgbClr val="363636"/>
                      </a:solidFill>
                      <a:prstDash val="solid"/>
                      <a:round/>
                      <a:headEnd type="none" w="sm" len="sm"/>
                      <a:tailEnd type="none" w="sm" len="sm"/>
                    </a:lnB>
                    <a:solidFill>
                      <a:srgbClr val="FFF9DF"/>
                    </a:solidFill>
                  </a:tcPr>
                </a:tc>
                <a:extLst>
                  <a:ext uri="{0D108BD9-81ED-4DB2-BD59-A6C34878D82A}">
                    <a16:rowId xmlns:a16="http://schemas.microsoft.com/office/drawing/2014/main" val="10002"/>
                  </a:ext>
                </a:extLst>
              </a:tr>
              <a:tr h="1576225">
                <a:tc>
                  <a:txBody>
                    <a:bodyPr/>
                    <a:lstStyle/>
                    <a:p>
                      <a:pPr marL="90000" marR="0" lvl="0" indent="0" algn="l" rtl="0">
                        <a:lnSpc>
                          <a:spcPct val="100000"/>
                        </a:lnSpc>
                        <a:spcBef>
                          <a:spcPts val="0"/>
                        </a:spcBef>
                        <a:spcAft>
                          <a:spcPts val="0"/>
                        </a:spcAft>
                        <a:buClr>
                          <a:srgbClr val="363636"/>
                        </a:buClr>
                        <a:buSzPts val="1500"/>
                        <a:buFont typeface="Arial"/>
                        <a:buNone/>
                      </a:pPr>
                      <a:r>
                        <a:rPr lang="en-GB" sz="1500" b="1" i="0" u="none" dirty="0">
                          <a:solidFill>
                            <a:srgbClr val="363636"/>
                          </a:solidFill>
                          <a:latin typeface="Arial"/>
                          <a:ea typeface="Arial"/>
                          <a:cs typeface="Arial"/>
                          <a:sym typeface="Arial"/>
                        </a:rPr>
                        <a:t>Do</a:t>
                      </a:r>
                      <a:r>
                        <a:rPr lang="en-GB" sz="1500" b="0" i="0" u="none" dirty="0">
                          <a:solidFill>
                            <a:srgbClr val="363636"/>
                          </a:solidFill>
                          <a:latin typeface="Arial"/>
                          <a:ea typeface="Arial"/>
                          <a:cs typeface="Arial"/>
                          <a:sym typeface="Arial"/>
                        </a:rPr>
                        <a:t> keep your bank account details secret.</a:t>
                      </a:r>
                    </a:p>
                    <a:p>
                      <a:pPr marL="90000" marR="0" lvl="0" indent="0" algn="l" rtl="0">
                        <a:lnSpc>
                          <a:spcPct val="100000"/>
                        </a:lnSpc>
                        <a:spcBef>
                          <a:spcPts val="600"/>
                        </a:spcBef>
                        <a:spcAft>
                          <a:spcPts val="0"/>
                        </a:spcAft>
                        <a:buClr>
                          <a:srgbClr val="363636"/>
                        </a:buClr>
                        <a:buSzPts val="1500"/>
                        <a:buFont typeface="Arial"/>
                        <a:buNone/>
                      </a:pPr>
                      <a:r>
                        <a:rPr lang="en-GB" sz="1500" b="0" i="0" u="none" dirty="0">
                          <a:solidFill>
                            <a:srgbClr val="363636"/>
                          </a:solidFill>
                          <a:latin typeface="Arial"/>
                          <a:ea typeface="Arial"/>
                          <a:cs typeface="Arial"/>
                          <a:sym typeface="Arial"/>
                        </a:rPr>
                        <a:t>If you don’t have a bank account yet that’s what</a:t>
                      </a:r>
                    </a:p>
                    <a:p>
                      <a:pPr marL="90000" marR="0" lvl="0" indent="0" algn="l" rtl="0">
                        <a:lnSpc>
                          <a:spcPct val="100000"/>
                        </a:lnSpc>
                        <a:spcBef>
                          <a:spcPts val="0"/>
                        </a:spcBef>
                        <a:spcAft>
                          <a:spcPts val="0"/>
                        </a:spcAft>
                        <a:buClr>
                          <a:srgbClr val="363636"/>
                        </a:buClr>
                        <a:buSzPts val="1500"/>
                        <a:buFont typeface="Arial"/>
                        <a:buNone/>
                      </a:pPr>
                      <a:r>
                        <a:rPr lang="en-GB" sz="1500" b="0" i="0" u="none" dirty="0">
                          <a:solidFill>
                            <a:srgbClr val="363636"/>
                          </a:solidFill>
                          <a:latin typeface="Arial"/>
                          <a:ea typeface="Arial"/>
                          <a:cs typeface="Arial"/>
                          <a:sym typeface="Arial"/>
                        </a:rPr>
                        <a:t>you’ll need to do when you get one!</a:t>
                      </a:r>
                      <a:endParaRPr dirty="0"/>
                    </a:p>
                  </a:txBody>
                  <a:tcPr marL="91450" marR="91450" marT="45725" marB="45725" anchor="ctr">
                    <a:lnL w="19050" cap="flat" cmpd="sng">
                      <a:solidFill>
                        <a:srgbClr val="363636"/>
                      </a:solidFill>
                      <a:prstDash val="solid"/>
                      <a:round/>
                      <a:headEnd type="none" w="sm" len="sm"/>
                      <a:tailEnd type="none" w="sm" len="sm"/>
                    </a:lnL>
                    <a:lnR w="19050" cap="flat" cmpd="sng">
                      <a:solidFill>
                        <a:srgbClr val="363636"/>
                      </a:solidFill>
                      <a:prstDash val="solid"/>
                      <a:round/>
                      <a:headEnd type="none" w="sm" len="sm"/>
                      <a:tailEnd type="none" w="sm" len="sm"/>
                    </a:lnR>
                    <a:lnT w="19050" cap="flat" cmpd="sng">
                      <a:solidFill>
                        <a:srgbClr val="363636"/>
                      </a:solidFill>
                      <a:prstDash val="solid"/>
                      <a:round/>
                      <a:headEnd type="none" w="sm" len="sm"/>
                      <a:tailEnd type="none" w="sm" len="sm"/>
                    </a:lnT>
                    <a:lnB w="19050" cap="flat" cmpd="sng">
                      <a:solidFill>
                        <a:srgbClr val="363636"/>
                      </a:solidFill>
                      <a:prstDash val="solid"/>
                      <a:round/>
                      <a:headEnd type="none" w="sm" len="sm"/>
                      <a:tailEnd type="none" w="sm" len="sm"/>
                    </a:lnB>
                    <a:solidFill>
                      <a:srgbClr val="FFF9DF"/>
                    </a:solidFill>
                  </a:tcPr>
                </a:tc>
                <a:tc>
                  <a:txBody>
                    <a:bodyPr/>
                    <a:lstStyle/>
                    <a:p>
                      <a:pPr marL="90000" marR="0" lvl="0" indent="0" algn="l" rtl="0">
                        <a:lnSpc>
                          <a:spcPct val="100000"/>
                        </a:lnSpc>
                        <a:spcBef>
                          <a:spcPts val="0"/>
                        </a:spcBef>
                        <a:spcAft>
                          <a:spcPts val="0"/>
                        </a:spcAft>
                        <a:buClr>
                          <a:srgbClr val="363636"/>
                        </a:buClr>
                        <a:buSzPts val="1500"/>
                        <a:buFont typeface="Arial"/>
                        <a:buNone/>
                      </a:pPr>
                      <a:r>
                        <a:rPr lang="en-GB" sz="1500" b="1" i="0" u="none" dirty="0">
                          <a:solidFill>
                            <a:srgbClr val="363636"/>
                          </a:solidFill>
                          <a:latin typeface="Arial"/>
                          <a:ea typeface="Arial"/>
                          <a:cs typeface="Arial"/>
                          <a:sym typeface="Arial"/>
                        </a:rPr>
                        <a:t>Don’t</a:t>
                      </a:r>
                      <a:r>
                        <a:rPr lang="en-GB" sz="1500" b="1" i="0" dirty="0">
                          <a:solidFill>
                            <a:srgbClr val="363636"/>
                          </a:solidFill>
                          <a:latin typeface="Arial"/>
                          <a:ea typeface="Arial"/>
                          <a:cs typeface="Arial"/>
                          <a:sym typeface="Arial"/>
                        </a:rPr>
                        <a:t> </a:t>
                      </a:r>
                      <a:r>
                        <a:rPr lang="en-GB" sz="1500" b="0" i="0" dirty="0">
                          <a:solidFill>
                            <a:srgbClr val="363636"/>
                          </a:solidFill>
                          <a:latin typeface="Arial"/>
                          <a:ea typeface="Arial"/>
                          <a:cs typeface="Arial"/>
                          <a:sym typeface="Arial"/>
                        </a:rPr>
                        <a:t>give your bank account details</a:t>
                      </a:r>
                    </a:p>
                    <a:p>
                      <a:pPr marL="90000" marR="0" lvl="0" indent="0" algn="l" rtl="0">
                        <a:lnSpc>
                          <a:spcPct val="100000"/>
                        </a:lnSpc>
                        <a:spcBef>
                          <a:spcPts val="0"/>
                        </a:spcBef>
                        <a:spcAft>
                          <a:spcPts val="0"/>
                        </a:spcAft>
                        <a:buClr>
                          <a:srgbClr val="363636"/>
                        </a:buClr>
                        <a:buSzPts val="1500"/>
                        <a:buFont typeface="Arial"/>
                        <a:buNone/>
                      </a:pPr>
                      <a:r>
                        <a:rPr lang="en-GB" sz="1500" b="0" i="0" dirty="0">
                          <a:solidFill>
                            <a:srgbClr val="363636"/>
                          </a:solidFill>
                          <a:latin typeface="Arial"/>
                          <a:ea typeface="Arial"/>
                          <a:cs typeface="Arial"/>
                          <a:sym typeface="Arial"/>
                        </a:rPr>
                        <a:t>to anybody. </a:t>
                      </a:r>
                      <a:endParaRPr dirty="0"/>
                    </a:p>
                  </a:txBody>
                  <a:tcPr marL="91450" marR="91450" marT="45725" marB="45725" anchor="ctr">
                    <a:lnL w="19050" cap="flat" cmpd="sng">
                      <a:solidFill>
                        <a:srgbClr val="363636"/>
                      </a:solidFill>
                      <a:prstDash val="solid"/>
                      <a:round/>
                      <a:headEnd type="none" w="sm" len="sm"/>
                      <a:tailEnd type="none" w="sm" len="sm"/>
                    </a:lnL>
                    <a:lnR w="19050" cap="flat" cmpd="sng">
                      <a:solidFill>
                        <a:srgbClr val="363636"/>
                      </a:solidFill>
                      <a:prstDash val="solid"/>
                      <a:round/>
                      <a:headEnd type="none" w="sm" len="sm"/>
                      <a:tailEnd type="none" w="sm" len="sm"/>
                    </a:lnR>
                    <a:lnT w="19050" cap="flat" cmpd="sng">
                      <a:solidFill>
                        <a:srgbClr val="363636"/>
                      </a:solidFill>
                      <a:prstDash val="solid"/>
                      <a:round/>
                      <a:headEnd type="none" w="sm" len="sm"/>
                      <a:tailEnd type="none" w="sm" len="sm"/>
                    </a:lnT>
                    <a:lnB w="19050" cap="flat" cmpd="sng">
                      <a:solidFill>
                        <a:srgbClr val="363636"/>
                      </a:solidFill>
                      <a:prstDash val="solid"/>
                      <a:round/>
                      <a:headEnd type="none" w="sm" len="sm"/>
                      <a:tailEnd type="none" w="sm" len="sm"/>
                    </a:lnB>
                    <a:solidFill>
                      <a:srgbClr val="FFF9DF"/>
                    </a:solidFill>
                  </a:tcPr>
                </a:tc>
                <a:extLst>
                  <a:ext uri="{0D108BD9-81ED-4DB2-BD59-A6C34878D82A}">
                    <a16:rowId xmlns:a16="http://schemas.microsoft.com/office/drawing/2014/main" val="10003"/>
                  </a:ext>
                </a:extLst>
              </a:tr>
            </a:tbl>
          </a:graphicData>
        </a:graphic>
      </p:graphicFrame>
      <p:sp>
        <p:nvSpPr>
          <p:cNvPr id="10" name="Oval 9">
            <a:extLst>
              <a:ext uri="{FF2B5EF4-FFF2-40B4-BE49-F238E27FC236}">
                <a16:creationId xmlns:a16="http://schemas.microsoft.com/office/drawing/2014/main" id="{463FFACA-29CF-7153-9257-913ED9FDB649}"/>
              </a:ext>
              <a:ext uri="{C183D7F6-B498-43B3-948B-1728B52AA6E4}">
                <adec:decorative xmlns:adec="http://schemas.microsoft.com/office/drawing/2017/decorative" val="1"/>
              </a:ext>
            </a:extLst>
          </p:cNvPr>
          <p:cNvSpPr/>
          <p:nvPr/>
        </p:nvSpPr>
        <p:spPr>
          <a:xfrm>
            <a:off x="4033996" y="1658931"/>
            <a:ext cx="570187" cy="57018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4" name="Picture 13">
            <a:extLst>
              <a:ext uri="{FF2B5EF4-FFF2-40B4-BE49-F238E27FC236}">
                <a16:creationId xmlns:a16="http://schemas.microsoft.com/office/drawing/2014/main" id="{0680220D-06C7-18CF-BE95-7205237D7C7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366788" y="2458357"/>
            <a:ext cx="765594" cy="755042"/>
          </a:xfrm>
          <a:prstGeom prst="rect">
            <a:avLst/>
          </a:prstGeom>
        </p:spPr>
      </p:pic>
      <p:pic>
        <p:nvPicPr>
          <p:cNvPr id="16" name="Picture 15">
            <a:extLst>
              <a:ext uri="{FF2B5EF4-FFF2-40B4-BE49-F238E27FC236}">
                <a16:creationId xmlns:a16="http://schemas.microsoft.com/office/drawing/2014/main" id="{C4B69E7E-EBDC-B39E-D85A-7B49F376D577}"/>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5330405" y="3429000"/>
            <a:ext cx="765595" cy="758207"/>
          </a:xfrm>
          <a:prstGeom prst="rect">
            <a:avLst/>
          </a:prstGeom>
        </p:spPr>
      </p:pic>
      <p:pic>
        <p:nvPicPr>
          <p:cNvPr id="7" name="Picture 6">
            <a:extLst>
              <a:ext uri="{FF2B5EF4-FFF2-40B4-BE49-F238E27FC236}">
                <a16:creationId xmlns:a16="http://schemas.microsoft.com/office/drawing/2014/main" id="{670C731B-B504-7DED-2868-EE94607675F7}"/>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10345400" y="3418364"/>
            <a:ext cx="841844" cy="765456"/>
          </a:xfrm>
          <a:prstGeom prst="rect">
            <a:avLst/>
          </a:prstGeom>
        </p:spPr>
      </p:pic>
      <p:pic>
        <p:nvPicPr>
          <p:cNvPr id="18" name="Picture 17">
            <a:extLst>
              <a:ext uri="{FF2B5EF4-FFF2-40B4-BE49-F238E27FC236}">
                <a16:creationId xmlns:a16="http://schemas.microsoft.com/office/drawing/2014/main" id="{70AD297C-7870-CAB1-CDFB-DD8BB43CEC94}"/>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5307184" y="4683185"/>
            <a:ext cx="841843" cy="765456"/>
          </a:xfrm>
          <a:prstGeom prst="rect">
            <a:avLst/>
          </a:prstGeom>
        </p:spPr>
      </p:pic>
      <p:grpSp>
        <p:nvGrpSpPr>
          <p:cNvPr id="31" name="Group 30">
            <a:extLst>
              <a:ext uri="{FF2B5EF4-FFF2-40B4-BE49-F238E27FC236}">
                <a16:creationId xmlns:a16="http://schemas.microsoft.com/office/drawing/2014/main" id="{DD0A5F7B-2D65-5E72-66CA-E5AFBAE7E311}"/>
              </a:ext>
              <a:ext uri="{C183D7F6-B498-43B3-948B-1728B52AA6E4}">
                <adec:decorative xmlns:adec="http://schemas.microsoft.com/office/drawing/2017/decorative" val="1"/>
              </a:ext>
            </a:extLst>
          </p:cNvPr>
          <p:cNvGrpSpPr/>
          <p:nvPr/>
        </p:nvGrpSpPr>
        <p:grpSpPr>
          <a:xfrm>
            <a:off x="9667576" y="1671718"/>
            <a:ext cx="570187" cy="570187"/>
            <a:chOff x="9667576" y="1671718"/>
            <a:chExt cx="570187" cy="570187"/>
          </a:xfrm>
        </p:grpSpPr>
        <p:sp>
          <p:nvSpPr>
            <p:cNvPr id="6" name="Oval 5">
              <a:extLst>
                <a:ext uri="{FF2B5EF4-FFF2-40B4-BE49-F238E27FC236}">
                  <a16:creationId xmlns:a16="http://schemas.microsoft.com/office/drawing/2014/main" id="{3F9856AE-F95D-EE46-92AF-ECE41CF0C977}"/>
                </a:ext>
              </a:extLst>
            </p:cNvPr>
            <p:cNvSpPr/>
            <p:nvPr/>
          </p:nvSpPr>
          <p:spPr>
            <a:xfrm>
              <a:off x="9667576" y="1671718"/>
              <a:ext cx="570187" cy="57018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4" name="Picture 23" descr="A red x symbol on a white background&#10;&#10;Description automatically generated">
              <a:extLst>
                <a:ext uri="{FF2B5EF4-FFF2-40B4-BE49-F238E27FC236}">
                  <a16:creationId xmlns:a16="http://schemas.microsoft.com/office/drawing/2014/main" id="{D969DD1E-2174-C82C-F508-8D0C30CCCA5A}"/>
                </a:ext>
              </a:extLst>
            </p:cNvPr>
            <p:cNvPicPr>
              <a:picLocks noChangeAspect="1"/>
            </p:cNvPicPr>
            <p:nvPr/>
          </p:nvPicPr>
          <p:blipFill>
            <a:blip r:embed="rId7"/>
            <a:stretch>
              <a:fillRect/>
            </a:stretch>
          </p:blipFill>
          <p:spPr>
            <a:xfrm>
              <a:off x="9763397" y="1770625"/>
              <a:ext cx="378543" cy="372371"/>
            </a:xfrm>
            <a:prstGeom prst="rect">
              <a:avLst/>
            </a:prstGeom>
          </p:spPr>
        </p:pic>
      </p:grpSp>
      <p:pic>
        <p:nvPicPr>
          <p:cNvPr id="30" name="Picture 29">
            <a:extLst>
              <a:ext uri="{FF2B5EF4-FFF2-40B4-BE49-F238E27FC236}">
                <a16:creationId xmlns:a16="http://schemas.microsoft.com/office/drawing/2014/main" id="{D2D6AAF2-14A3-E967-57AC-CC5F8DE8FC8E}"/>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10133588" y="4536683"/>
            <a:ext cx="1049697" cy="1035808"/>
          </a:xfrm>
          <a:prstGeom prst="rect">
            <a:avLst/>
          </a:prstGeom>
        </p:spPr>
      </p:pic>
      <p:pic>
        <p:nvPicPr>
          <p:cNvPr id="33" name="Picture 32">
            <a:extLst>
              <a:ext uri="{FF2B5EF4-FFF2-40B4-BE49-F238E27FC236}">
                <a16:creationId xmlns:a16="http://schemas.microsoft.com/office/drawing/2014/main" id="{1C679C58-0DD4-5135-5A82-EDD1AAD30F5E}"/>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4033996" y="1671718"/>
            <a:ext cx="484385" cy="670403"/>
          </a:xfrm>
          <a:prstGeom prst="rect">
            <a:avLst/>
          </a:prstGeom>
        </p:spPr>
      </p:pic>
      <p:pic>
        <p:nvPicPr>
          <p:cNvPr id="5" name="Picture 4">
            <a:extLst>
              <a:ext uri="{FF2B5EF4-FFF2-40B4-BE49-F238E27FC236}">
                <a16:creationId xmlns:a16="http://schemas.microsoft.com/office/drawing/2014/main" id="{EECA605D-31C2-0C3E-488C-2AA04A5C2712}"/>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10409096" y="2455191"/>
            <a:ext cx="765594" cy="758208"/>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sp>
        <p:nvSpPr>
          <p:cNvPr id="2" name="Google Shape;227;p4">
            <a:extLst>
              <a:ext uri="{FF2B5EF4-FFF2-40B4-BE49-F238E27FC236}">
                <a16:creationId xmlns:a16="http://schemas.microsoft.com/office/drawing/2014/main" id="{7CC82A20-4186-3F8E-E562-9185805D5E51}"/>
              </a:ext>
            </a:extLst>
          </p:cNvPr>
          <p:cNvSpPr txBox="1">
            <a:spLocks noGrp="1"/>
          </p:cNvSpPr>
          <p:nvPr>
            <p:ph type="title" idx="4294967295"/>
          </p:nvPr>
        </p:nvSpPr>
        <p:spPr>
          <a:xfrm>
            <a:off x="1524000" y="-212942"/>
            <a:ext cx="9144000" cy="212942"/>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Calibri"/>
                <a:ea typeface="Calibri"/>
                <a:cs typeface="Calibri"/>
                <a:sym typeface="Calibri"/>
              </a:rPr>
              <a:t>Slide 35</a:t>
            </a:r>
            <a:endParaRPr kumimoji="0" lang="en-GB" sz="6000" b="0" i="0" u="none" strike="noStrike" kern="0" cap="none" spc="0" normalizeH="0" baseline="0" noProof="0" dirty="0">
              <a:ln>
                <a:noFill/>
              </a:ln>
              <a:solidFill>
                <a:schemeClr val="dk1"/>
              </a:solidFill>
              <a:effectLst/>
              <a:uLnTx/>
              <a:uFillTx/>
              <a:latin typeface="Calibri"/>
              <a:ea typeface="Calibri"/>
              <a:cs typeface="Calibri"/>
              <a:sym typeface="Calibri"/>
            </a:endParaRPr>
          </a:p>
        </p:txBody>
      </p:sp>
      <p:sp>
        <p:nvSpPr>
          <p:cNvPr id="455" name="Google Shape;455;p26">
            <a:extLst>
              <a:ext uri="{C183D7F6-B498-43B3-948B-1728B52AA6E4}">
                <adec:decorative xmlns:adec="http://schemas.microsoft.com/office/drawing/2017/decorative" val="0"/>
              </a:ext>
            </a:extLst>
          </p:cNvPr>
          <p:cNvSpPr/>
          <p:nvPr/>
        </p:nvSpPr>
        <p:spPr>
          <a:xfrm>
            <a:off x="640527" y="983477"/>
            <a:ext cx="8389089" cy="1206035"/>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0"/>
              </a:spcBef>
              <a:spcAft>
                <a:spcPts val="0"/>
              </a:spcAft>
              <a:buClr>
                <a:srgbClr val="363636"/>
              </a:buClr>
              <a:buSzPts val="3000"/>
              <a:buFont typeface="Arial Black"/>
              <a:buNone/>
            </a:pPr>
            <a:r>
              <a:rPr lang="en-GB" sz="3000" b="1" i="0" u="none" strike="noStrike" cap="none" dirty="0">
                <a:solidFill>
                  <a:srgbClr val="363636"/>
                </a:solidFill>
                <a:latin typeface="Arial Black"/>
                <a:ea typeface="Arial Black"/>
                <a:cs typeface="Arial Black"/>
                <a:sym typeface="Arial Black"/>
              </a:rPr>
              <a:t>Don’t be fooled by offers of quick cash.</a:t>
            </a:r>
            <a:br>
              <a:rPr lang="en-GB" sz="3000" b="1" i="0" u="none" strike="noStrike" cap="none" dirty="0">
                <a:solidFill>
                  <a:srgbClr val="363636"/>
                </a:solidFill>
                <a:latin typeface="Arial Black"/>
                <a:ea typeface="Arial Black"/>
                <a:cs typeface="Arial Black"/>
                <a:sym typeface="Arial Black"/>
              </a:rPr>
            </a:br>
            <a:r>
              <a:rPr lang="en-GB" sz="3000" b="1" i="0" u="none" strike="noStrike" cap="none" dirty="0">
                <a:solidFill>
                  <a:srgbClr val="363636"/>
                </a:solidFill>
                <a:latin typeface="Arial Black"/>
                <a:ea typeface="Arial Black"/>
                <a:cs typeface="Arial Black"/>
                <a:sym typeface="Arial Black"/>
              </a:rPr>
              <a:t>It could put you and your family at risk.</a:t>
            </a:r>
            <a:endParaRPr dirty="0"/>
          </a:p>
        </p:txBody>
      </p:sp>
      <p:sp>
        <p:nvSpPr>
          <p:cNvPr id="456" name="Google Shape;456;p26"/>
          <p:cNvSpPr txBox="1"/>
          <p:nvPr/>
        </p:nvSpPr>
        <p:spPr>
          <a:xfrm>
            <a:off x="598195" y="2975014"/>
            <a:ext cx="8862434" cy="1062532"/>
          </a:xfrm>
          <a:prstGeom prst="rect">
            <a:avLst/>
          </a:prstGeom>
          <a:noFill/>
          <a:ln>
            <a:noFill/>
          </a:ln>
        </p:spPr>
        <p:txBody>
          <a:bodyPr spcFirstLastPara="1" wrap="square" lIns="91425" tIns="45700" rIns="91425" bIns="45700" anchor="t" anchorCtr="0">
            <a:noAutofit/>
          </a:bodyPr>
          <a:lstStyle/>
          <a:p>
            <a:pPr marL="0" marR="0" lvl="0" indent="0" rtl="0">
              <a:lnSpc>
                <a:spcPct val="90000"/>
              </a:lnSpc>
              <a:spcBef>
                <a:spcPts val="0"/>
              </a:spcBef>
              <a:spcAft>
                <a:spcPts val="0"/>
              </a:spcAft>
              <a:buClr>
                <a:srgbClr val="363636"/>
              </a:buClr>
              <a:buSzPts val="6000"/>
              <a:buFont typeface="Arial Black"/>
              <a:buNone/>
            </a:pPr>
            <a:r>
              <a:rPr lang="en-GB" sz="5300" b="1" i="0" u="none" strike="noStrike" cap="none" dirty="0">
                <a:solidFill>
                  <a:srgbClr val="363636"/>
                </a:solidFill>
                <a:latin typeface="Arial Black"/>
                <a:ea typeface="Arial Black"/>
                <a:cs typeface="Arial Black"/>
                <a:sym typeface="Arial Black"/>
              </a:rPr>
              <a:t>Don’t be a Money Mule</a:t>
            </a:r>
            <a:endParaRPr sz="5300" dirty="0"/>
          </a:p>
        </p:txBody>
      </p:sp>
      <p:sp>
        <p:nvSpPr>
          <p:cNvPr id="454" name="Google Shape;454;p26"/>
          <p:cNvSpPr txBox="1"/>
          <p:nvPr/>
        </p:nvSpPr>
        <p:spPr>
          <a:xfrm>
            <a:off x="657461" y="4531768"/>
            <a:ext cx="8862435" cy="939814"/>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0"/>
              </a:spcBef>
              <a:spcAft>
                <a:spcPts val="0"/>
              </a:spcAft>
              <a:buClr>
                <a:srgbClr val="363636"/>
              </a:buClr>
              <a:buSzPts val="1700"/>
              <a:buFont typeface="Arial"/>
              <a:buNone/>
            </a:pPr>
            <a:r>
              <a:rPr lang="en-GB" sz="1700" dirty="0">
                <a:solidFill>
                  <a:srgbClr val="363636"/>
                </a:solidFill>
                <a:latin typeface="Arial"/>
                <a:ea typeface="Arial"/>
                <a:cs typeface="Arial"/>
                <a:sym typeface="Arial"/>
              </a:rPr>
              <a:t>To find out more information visit </a:t>
            </a:r>
            <a:r>
              <a:rPr lang="en-GB" sz="1700" b="1" dirty="0">
                <a:solidFill>
                  <a:srgbClr val="363636"/>
                </a:solidFill>
                <a:latin typeface="Arial"/>
                <a:ea typeface="Arial"/>
                <a:cs typeface="Arial"/>
                <a:sym typeface="Arial"/>
              </a:rPr>
              <a:t>dontbefooled.org.uk</a:t>
            </a:r>
            <a:r>
              <a:rPr lang="en-GB" sz="1700" dirty="0">
                <a:solidFill>
                  <a:srgbClr val="363636"/>
                </a:solidFill>
                <a:latin typeface="Arial"/>
                <a:ea typeface="Arial"/>
                <a:cs typeface="Arial"/>
                <a:sym typeface="Arial"/>
              </a:rPr>
              <a:t>. </a:t>
            </a:r>
          </a:p>
          <a:p>
            <a:pPr marL="0" marR="0" lvl="0" indent="0" rtl="0">
              <a:lnSpc>
                <a:spcPct val="100000"/>
              </a:lnSpc>
              <a:spcBef>
                <a:spcPts val="0"/>
              </a:spcBef>
              <a:spcAft>
                <a:spcPts val="0"/>
              </a:spcAft>
              <a:buClr>
                <a:srgbClr val="363636"/>
              </a:buClr>
              <a:buSzPts val="1700"/>
              <a:buFont typeface="Arial"/>
              <a:buNone/>
            </a:pPr>
            <a:endParaRPr lang="en-GB" sz="1700" dirty="0">
              <a:solidFill>
                <a:srgbClr val="363636"/>
              </a:solidFill>
            </a:endParaRPr>
          </a:p>
          <a:p>
            <a:pPr marL="0" marR="0" lvl="0" indent="0" rtl="0">
              <a:lnSpc>
                <a:spcPct val="100000"/>
              </a:lnSpc>
              <a:spcBef>
                <a:spcPts val="0"/>
              </a:spcBef>
              <a:spcAft>
                <a:spcPts val="0"/>
              </a:spcAft>
              <a:buClr>
                <a:srgbClr val="363636"/>
              </a:buClr>
              <a:buSzPts val="1700"/>
              <a:buFont typeface="Arial"/>
              <a:buNone/>
            </a:pPr>
            <a:r>
              <a:rPr lang="en-GB" sz="1700" dirty="0">
                <a:solidFill>
                  <a:srgbClr val="363636"/>
                </a:solidFill>
                <a:latin typeface="Arial"/>
                <a:ea typeface="Arial"/>
                <a:cs typeface="Arial"/>
                <a:sym typeface="Arial"/>
              </a:rPr>
              <a:t>If you are worried that someone has approached you offering quick and easy money, speak to a teacher or you can call </a:t>
            </a:r>
            <a:r>
              <a:rPr lang="en-GB" sz="1700" b="1" dirty="0">
                <a:solidFill>
                  <a:srgbClr val="363636"/>
                </a:solidFill>
                <a:latin typeface="Arial"/>
                <a:ea typeface="Arial"/>
                <a:cs typeface="Arial"/>
                <a:sym typeface="Arial"/>
              </a:rPr>
              <a:t>Crimestoppers</a:t>
            </a:r>
            <a:r>
              <a:rPr lang="en-GB" sz="1700" dirty="0">
                <a:solidFill>
                  <a:srgbClr val="363636"/>
                </a:solidFill>
                <a:latin typeface="Arial"/>
                <a:ea typeface="Arial"/>
                <a:cs typeface="Arial"/>
                <a:sym typeface="Arial"/>
              </a:rPr>
              <a:t> anonymously on </a:t>
            </a:r>
            <a:r>
              <a:rPr lang="en-GB" sz="1700" b="1" dirty="0">
                <a:solidFill>
                  <a:srgbClr val="363636"/>
                </a:solidFill>
                <a:latin typeface="Arial"/>
                <a:ea typeface="Arial"/>
                <a:cs typeface="Arial"/>
                <a:sym typeface="Arial"/>
              </a:rPr>
              <a:t>0800 555111</a:t>
            </a:r>
            <a:r>
              <a:rPr lang="en-GB" sz="1700" dirty="0">
                <a:solidFill>
                  <a:srgbClr val="363636"/>
                </a:solidFill>
                <a:latin typeface="Arial"/>
                <a:ea typeface="Arial"/>
                <a:cs typeface="Arial"/>
                <a:sym typeface="Arial"/>
              </a:rPr>
              <a:t>.</a:t>
            </a:r>
            <a:endParaRPr dirty="0"/>
          </a:p>
        </p:txBody>
      </p:sp>
      <p:pic>
        <p:nvPicPr>
          <p:cNvPr id="458" name="Google Shape;458;p26">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305781" y="6302863"/>
            <a:ext cx="3066437" cy="368613"/>
          </a:xfrm>
          <a:prstGeom prst="rect">
            <a:avLst/>
          </a:prstGeom>
          <a:noFill/>
          <a:ln>
            <a:noFill/>
          </a:ln>
        </p:spPr>
      </p:pic>
      <p:pic>
        <p:nvPicPr>
          <p:cNvPr id="459" name="Google Shape;459;p26">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9056972" y="6269145"/>
            <a:ext cx="1536883" cy="373628"/>
          </a:xfrm>
          <a:prstGeom prst="rect">
            <a:avLst/>
          </a:prstGeom>
          <a:noFill/>
          <a:ln>
            <a:noFill/>
          </a:ln>
        </p:spPr>
      </p:pic>
      <p:pic>
        <p:nvPicPr>
          <p:cNvPr id="460" name="Google Shape;460;p26">
            <a:extLs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10983433" y="6190975"/>
            <a:ext cx="749491" cy="492076"/>
          </a:xfrm>
          <a:prstGeom prst="rect">
            <a:avLst/>
          </a:prstGeom>
          <a:noFill/>
          <a:ln>
            <a:noFill/>
          </a:ln>
        </p:spPr>
      </p:pic>
      <p:grpSp>
        <p:nvGrpSpPr>
          <p:cNvPr id="5" name="Group 4">
            <a:extLst>
              <a:ext uri="{FF2B5EF4-FFF2-40B4-BE49-F238E27FC236}">
                <a16:creationId xmlns:a16="http://schemas.microsoft.com/office/drawing/2014/main" id="{D30990FE-3AC4-07AF-C00D-5EDFF06ADCF1}"/>
              </a:ext>
              <a:ext uri="{C183D7F6-B498-43B3-948B-1728B52AA6E4}">
                <adec:decorative xmlns:adec="http://schemas.microsoft.com/office/drawing/2017/decorative" val="1"/>
              </a:ext>
            </a:extLst>
          </p:cNvPr>
          <p:cNvGrpSpPr/>
          <p:nvPr/>
        </p:nvGrpSpPr>
        <p:grpSpPr>
          <a:xfrm>
            <a:off x="9704278" y="674908"/>
            <a:ext cx="1615655" cy="1615655"/>
            <a:chOff x="6747933" y="355600"/>
            <a:chExt cx="2028646" cy="2028646"/>
          </a:xfrm>
        </p:grpSpPr>
        <p:sp>
          <p:nvSpPr>
            <p:cNvPr id="4" name="Oval 3">
              <a:extLst>
                <a:ext uri="{FF2B5EF4-FFF2-40B4-BE49-F238E27FC236}">
                  <a16:creationId xmlns:a16="http://schemas.microsoft.com/office/drawing/2014/main" id="{4285320B-8C6E-6047-6971-878388416967}"/>
                </a:ext>
              </a:extLst>
            </p:cNvPr>
            <p:cNvSpPr/>
            <p:nvPr/>
          </p:nvSpPr>
          <p:spPr>
            <a:xfrm>
              <a:off x="6747933" y="355600"/>
              <a:ext cx="2028646" cy="202864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A cartoon of a person holding a money&#10;&#10;Description automatically generated">
              <a:extLst>
                <a:ext uri="{FF2B5EF4-FFF2-40B4-BE49-F238E27FC236}">
                  <a16:creationId xmlns:a16="http://schemas.microsoft.com/office/drawing/2014/main" id="{8397A8B9-3BCB-EF30-3CA3-546BEBA19AAC}"/>
                </a:ext>
              </a:extLst>
            </p:cNvPr>
            <p:cNvPicPr>
              <a:picLocks noChangeAspect="1"/>
            </p:cNvPicPr>
            <p:nvPr/>
          </p:nvPicPr>
          <p:blipFill>
            <a:blip r:embed="rId6"/>
            <a:stretch>
              <a:fillRect/>
            </a:stretch>
          </p:blipFill>
          <p:spPr>
            <a:xfrm>
              <a:off x="7117936" y="745139"/>
              <a:ext cx="1306397" cy="1293792"/>
            </a:xfrm>
            <a:prstGeom prst="rect">
              <a:avLst/>
            </a:prstGeom>
          </p:spPr>
        </p:pic>
      </p:grpSp>
      <p:grpSp>
        <p:nvGrpSpPr>
          <p:cNvPr id="21" name="Group 20">
            <a:extLst>
              <a:ext uri="{FF2B5EF4-FFF2-40B4-BE49-F238E27FC236}">
                <a16:creationId xmlns:a16="http://schemas.microsoft.com/office/drawing/2014/main" id="{8F107099-0502-921A-D1DB-0ED68227C220}"/>
              </a:ext>
              <a:ext uri="{C183D7F6-B498-43B3-948B-1728B52AA6E4}">
                <adec:decorative xmlns:adec="http://schemas.microsoft.com/office/drawing/2017/decorative" val="1"/>
              </a:ext>
            </a:extLst>
          </p:cNvPr>
          <p:cNvGrpSpPr/>
          <p:nvPr/>
        </p:nvGrpSpPr>
        <p:grpSpPr>
          <a:xfrm>
            <a:off x="9440512" y="4468925"/>
            <a:ext cx="2179607" cy="1022122"/>
            <a:chOff x="9354932" y="4507616"/>
            <a:chExt cx="2528187" cy="1185588"/>
          </a:xfrm>
        </p:grpSpPr>
        <p:grpSp>
          <p:nvGrpSpPr>
            <p:cNvPr id="11" name="Group 10">
              <a:extLst>
                <a:ext uri="{FF2B5EF4-FFF2-40B4-BE49-F238E27FC236}">
                  <a16:creationId xmlns:a16="http://schemas.microsoft.com/office/drawing/2014/main" id="{FBC354D1-02EB-DDEE-0EEF-020B7301CBD7}"/>
                </a:ext>
              </a:extLst>
            </p:cNvPr>
            <p:cNvGrpSpPr/>
            <p:nvPr/>
          </p:nvGrpSpPr>
          <p:grpSpPr>
            <a:xfrm>
              <a:off x="10697531" y="4507616"/>
              <a:ext cx="1185588" cy="1185588"/>
              <a:chOff x="11124066" y="4507616"/>
              <a:chExt cx="1185588" cy="1185588"/>
            </a:xfrm>
          </p:grpSpPr>
          <p:sp>
            <p:nvSpPr>
              <p:cNvPr id="10" name="Oval 9">
                <a:extLst>
                  <a:ext uri="{FF2B5EF4-FFF2-40B4-BE49-F238E27FC236}">
                    <a16:creationId xmlns:a16="http://schemas.microsoft.com/office/drawing/2014/main" id="{A751D7DC-EA59-5370-34A1-F54E8F400274}"/>
                  </a:ext>
                </a:extLst>
              </p:cNvPr>
              <p:cNvSpPr/>
              <p:nvPr/>
            </p:nvSpPr>
            <p:spPr>
              <a:xfrm>
                <a:off x="11124066" y="4507616"/>
                <a:ext cx="1185588" cy="118558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descr="A green phone receiver on a black background&#10;&#10;Description automatically generated">
                <a:extLst>
                  <a:ext uri="{FF2B5EF4-FFF2-40B4-BE49-F238E27FC236}">
                    <a16:creationId xmlns:a16="http://schemas.microsoft.com/office/drawing/2014/main" id="{A286F4E9-A301-1EAD-418B-BF008C650292}"/>
                  </a:ext>
                </a:extLst>
              </p:cNvPr>
              <p:cNvPicPr>
                <a:picLocks noChangeAspect="1"/>
              </p:cNvPicPr>
              <p:nvPr/>
            </p:nvPicPr>
            <p:blipFill>
              <a:blip r:embed="rId7"/>
              <a:stretch>
                <a:fillRect/>
              </a:stretch>
            </p:blipFill>
            <p:spPr>
              <a:xfrm>
                <a:off x="11305895" y="4748017"/>
                <a:ext cx="792951" cy="788953"/>
              </a:xfrm>
              <a:prstGeom prst="rect">
                <a:avLst/>
              </a:prstGeom>
            </p:spPr>
          </p:pic>
        </p:grpSp>
        <p:grpSp>
          <p:nvGrpSpPr>
            <p:cNvPr id="20" name="Group 19">
              <a:extLst>
                <a:ext uri="{FF2B5EF4-FFF2-40B4-BE49-F238E27FC236}">
                  <a16:creationId xmlns:a16="http://schemas.microsoft.com/office/drawing/2014/main" id="{FF539CE8-74FF-12A8-5384-EBC2AA28EB4B}"/>
                </a:ext>
              </a:extLst>
            </p:cNvPr>
            <p:cNvGrpSpPr/>
            <p:nvPr/>
          </p:nvGrpSpPr>
          <p:grpSpPr>
            <a:xfrm>
              <a:off x="9354932" y="4507616"/>
              <a:ext cx="1185588" cy="1185588"/>
              <a:chOff x="8614330" y="4507616"/>
              <a:chExt cx="1185588" cy="1185588"/>
            </a:xfrm>
          </p:grpSpPr>
          <p:sp>
            <p:nvSpPr>
              <p:cNvPr id="18" name="Oval 17">
                <a:extLst>
                  <a:ext uri="{FF2B5EF4-FFF2-40B4-BE49-F238E27FC236}">
                    <a16:creationId xmlns:a16="http://schemas.microsoft.com/office/drawing/2014/main" id="{025C1C14-91D7-C6FB-855D-2FA16B3BF0A6}"/>
                  </a:ext>
                </a:extLst>
              </p:cNvPr>
              <p:cNvSpPr/>
              <p:nvPr/>
            </p:nvSpPr>
            <p:spPr>
              <a:xfrm>
                <a:off x="8614330" y="4507616"/>
                <a:ext cx="1185588" cy="118558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5" name="Picture 14" descr="A computer monitor with a symbol on it&#10;&#10;Description automatically generated">
                <a:extLst>
                  <a:ext uri="{FF2B5EF4-FFF2-40B4-BE49-F238E27FC236}">
                    <a16:creationId xmlns:a16="http://schemas.microsoft.com/office/drawing/2014/main" id="{20D82169-5C5E-1496-D994-688937BA93E5}"/>
                  </a:ext>
                </a:extLst>
              </p:cNvPr>
              <p:cNvPicPr>
                <a:picLocks noChangeAspect="1"/>
              </p:cNvPicPr>
              <p:nvPr/>
            </p:nvPicPr>
            <p:blipFill>
              <a:blip r:embed="rId8"/>
              <a:stretch>
                <a:fillRect/>
              </a:stretch>
            </p:blipFill>
            <p:spPr>
              <a:xfrm>
                <a:off x="8767176" y="4708366"/>
                <a:ext cx="879896" cy="868253"/>
              </a:xfrm>
              <a:prstGeom prst="rect">
                <a:avLst/>
              </a:prstGeom>
            </p:spPr>
          </p:pic>
        </p:grpSp>
      </p:grpSp>
      <p:grpSp>
        <p:nvGrpSpPr>
          <p:cNvPr id="8" name="Group 7">
            <a:extLst>
              <a:ext uri="{FF2B5EF4-FFF2-40B4-BE49-F238E27FC236}">
                <a16:creationId xmlns:a16="http://schemas.microsoft.com/office/drawing/2014/main" id="{000FC37D-ADD6-2BBE-54DF-4D6B22F5E313}"/>
              </a:ext>
              <a:ext uri="{C183D7F6-B498-43B3-948B-1728B52AA6E4}">
                <adec:decorative xmlns:adec="http://schemas.microsoft.com/office/drawing/2017/decorative" val="1"/>
              </a:ext>
            </a:extLst>
          </p:cNvPr>
          <p:cNvGrpSpPr/>
          <p:nvPr/>
        </p:nvGrpSpPr>
        <p:grpSpPr>
          <a:xfrm>
            <a:off x="9473014" y="2667235"/>
            <a:ext cx="2078182" cy="1367337"/>
            <a:chOff x="1316182" y="1655618"/>
            <a:chExt cx="2078182" cy="1367337"/>
          </a:xfrm>
        </p:grpSpPr>
        <p:sp>
          <p:nvSpPr>
            <p:cNvPr id="12" name="Oval 11">
              <a:extLst>
                <a:ext uri="{FF2B5EF4-FFF2-40B4-BE49-F238E27FC236}">
                  <a16:creationId xmlns:a16="http://schemas.microsoft.com/office/drawing/2014/main" id="{8AAEE979-8A9F-5C06-C365-7AD22073DC8F}"/>
                </a:ext>
              </a:extLst>
            </p:cNvPr>
            <p:cNvSpPr/>
            <p:nvPr/>
          </p:nvSpPr>
          <p:spPr>
            <a:xfrm>
              <a:off x="1316182" y="1655618"/>
              <a:ext cx="2078182" cy="136733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6" name="Group 15">
              <a:extLst>
                <a:ext uri="{FF2B5EF4-FFF2-40B4-BE49-F238E27FC236}">
                  <a16:creationId xmlns:a16="http://schemas.microsoft.com/office/drawing/2014/main" id="{65E664A6-490B-87A8-D70E-FC48C8CE77D4}"/>
                </a:ext>
              </a:extLst>
            </p:cNvPr>
            <p:cNvGrpSpPr/>
            <p:nvPr/>
          </p:nvGrpSpPr>
          <p:grpSpPr>
            <a:xfrm>
              <a:off x="1434339" y="2032405"/>
              <a:ext cx="1831735" cy="613761"/>
              <a:chOff x="924459" y="-1244571"/>
              <a:chExt cx="2672929" cy="895621"/>
            </a:xfrm>
          </p:grpSpPr>
          <p:pic>
            <p:nvPicPr>
              <p:cNvPr id="17" name="Picture 16" descr="A stack of money and coins&#10;&#10;Description automatically generated">
                <a:extLst>
                  <a:ext uri="{FF2B5EF4-FFF2-40B4-BE49-F238E27FC236}">
                    <a16:creationId xmlns:a16="http://schemas.microsoft.com/office/drawing/2014/main" id="{8C8E80EF-2475-F274-6012-877EDB3117C0}"/>
                  </a:ext>
                </a:extLst>
              </p:cNvPr>
              <p:cNvPicPr>
                <a:picLocks noChangeAspect="1"/>
              </p:cNvPicPr>
              <p:nvPr/>
            </p:nvPicPr>
            <p:blipFill>
              <a:blip r:embed="rId9"/>
              <a:stretch>
                <a:fillRect/>
              </a:stretch>
            </p:blipFill>
            <p:spPr>
              <a:xfrm>
                <a:off x="1989330" y="-1184198"/>
                <a:ext cx="852203" cy="774877"/>
              </a:xfrm>
              <a:prstGeom prst="rect">
                <a:avLst/>
              </a:prstGeom>
            </p:spPr>
          </p:pic>
          <p:pic>
            <p:nvPicPr>
              <p:cNvPr id="19" name="Picture 18" descr="A person carrying a money&#10;&#10;Description automatically generated">
                <a:extLst>
                  <a:ext uri="{FF2B5EF4-FFF2-40B4-BE49-F238E27FC236}">
                    <a16:creationId xmlns:a16="http://schemas.microsoft.com/office/drawing/2014/main" id="{ECCC394D-A288-C006-62FF-32A839744236}"/>
                  </a:ext>
                </a:extLst>
              </p:cNvPr>
              <p:cNvPicPr>
                <a:picLocks noChangeAspect="1"/>
              </p:cNvPicPr>
              <p:nvPr/>
            </p:nvPicPr>
            <p:blipFill>
              <a:blip r:embed="rId10"/>
              <a:stretch>
                <a:fillRect/>
              </a:stretch>
            </p:blipFill>
            <p:spPr>
              <a:xfrm>
                <a:off x="3019113" y="-1244571"/>
                <a:ext cx="578275" cy="895621"/>
              </a:xfrm>
              <a:prstGeom prst="rect">
                <a:avLst/>
              </a:prstGeom>
            </p:spPr>
          </p:pic>
          <p:pic>
            <p:nvPicPr>
              <p:cNvPr id="22" name="Picture 21" descr="A stack of money and coins&#10;&#10;Description automatically generated">
                <a:extLst>
                  <a:ext uri="{FF2B5EF4-FFF2-40B4-BE49-F238E27FC236}">
                    <a16:creationId xmlns:a16="http://schemas.microsoft.com/office/drawing/2014/main" id="{25263CBB-611D-FDAE-E4C3-3D99EA0DE390}"/>
                  </a:ext>
                </a:extLst>
              </p:cNvPr>
              <p:cNvPicPr>
                <a:picLocks noChangeAspect="1"/>
              </p:cNvPicPr>
              <p:nvPr/>
            </p:nvPicPr>
            <p:blipFill>
              <a:blip r:embed="rId9"/>
              <a:stretch>
                <a:fillRect/>
              </a:stretch>
            </p:blipFill>
            <p:spPr>
              <a:xfrm>
                <a:off x="924459" y="-1184198"/>
                <a:ext cx="852203" cy="774877"/>
              </a:xfrm>
              <a:prstGeom prst="rect">
                <a:avLst/>
              </a:prstGeom>
            </p:spPr>
          </p:pic>
          <p:sp>
            <p:nvSpPr>
              <p:cNvPr id="23" name="Right Arrow 22">
                <a:extLst>
                  <a:ext uri="{FF2B5EF4-FFF2-40B4-BE49-F238E27FC236}">
                    <a16:creationId xmlns:a16="http://schemas.microsoft.com/office/drawing/2014/main" id="{B3D5F887-CD9D-2223-86AE-2A5E34E8A10C}"/>
                  </a:ext>
                </a:extLst>
              </p:cNvPr>
              <p:cNvSpPr/>
              <p:nvPr/>
            </p:nvSpPr>
            <p:spPr>
              <a:xfrm>
                <a:off x="1776662"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ight Arrow 23">
                <a:extLst>
                  <a:ext uri="{FF2B5EF4-FFF2-40B4-BE49-F238E27FC236}">
                    <a16:creationId xmlns:a16="http://schemas.microsoft.com/office/drawing/2014/main" id="{302E8984-79D1-5FF4-9106-3F7BB4A97E68}"/>
                  </a:ext>
                </a:extLst>
              </p:cNvPr>
              <p:cNvSpPr/>
              <p:nvPr/>
            </p:nvSpPr>
            <p:spPr>
              <a:xfrm>
                <a:off x="2827946"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p27"/>
          <p:cNvSpPr txBox="1">
            <a:spLocks noGrp="1"/>
          </p:cNvSpPr>
          <p:nvPr>
            <p:ph type="title"/>
          </p:nvPr>
        </p:nvSpPr>
        <p:spPr>
          <a:xfrm>
            <a:off x="0" y="2317130"/>
            <a:ext cx="12192000" cy="1206035"/>
          </a:xfrm>
          <a:prstGeom prst="rect">
            <a:avLst/>
          </a:prstGeom>
          <a:noFill/>
          <a:ln>
            <a:noFill/>
          </a:ln>
        </p:spPr>
        <p:txBody>
          <a:bodyPr spcFirstLastPara="1" wrap="square" lIns="91425" tIns="45700" rIns="91425" bIns="45700" anchor="ctr" anchorCtr="1">
            <a:noAutofit/>
          </a:bodyPr>
          <a:lstStyle/>
          <a:p>
            <a:pPr marL="0" marR="0" lvl="0" indent="0" algn="ctr" rtl="0">
              <a:lnSpc>
                <a:spcPct val="90000"/>
              </a:lnSpc>
              <a:spcBef>
                <a:spcPts val="0"/>
              </a:spcBef>
              <a:spcAft>
                <a:spcPts val="0"/>
              </a:spcAft>
              <a:buClr>
                <a:srgbClr val="363636"/>
              </a:buClr>
              <a:buSzPts val="4000"/>
              <a:buFont typeface="Arial Black"/>
              <a:buNone/>
            </a:pPr>
            <a:r>
              <a:rPr lang="en-GB" sz="4000" b="1" i="0" u="none" strike="noStrike" cap="none" dirty="0">
                <a:solidFill>
                  <a:srgbClr val="363636"/>
                </a:solidFill>
                <a:latin typeface="Arial Black"/>
                <a:ea typeface="Arial Black"/>
                <a:cs typeface="Arial Black"/>
                <a:sym typeface="Arial Black"/>
              </a:rPr>
              <a:t>English</a:t>
            </a:r>
            <a:endParaRPr dirty="0"/>
          </a:p>
        </p:txBody>
      </p:sp>
      <p:sp>
        <p:nvSpPr>
          <p:cNvPr id="467" name="Google Shape;467;p27"/>
          <p:cNvSpPr txBox="1"/>
          <p:nvPr/>
        </p:nvSpPr>
        <p:spPr>
          <a:xfrm>
            <a:off x="112542" y="182880"/>
            <a:ext cx="2164991"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1" dirty="0">
                <a:solidFill>
                  <a:srgbClr val="363636"/>
                </a:solidFill>
                <a:latin typeface="Arial"/>
                <a:ea typeface="Arial"/>
                <a:cs typeface="Arial"/>
                <a:sym typeface="Arial"/>
              </a:rPr>
              <a:t>For the teacher</a:t>
            </a:r>
            <a:endParaRPr b="1" dirty="0"/>
          </a:p>
        </p:txBody>
      </p:sp>
      <p:pic>
        <p:nvPicPr>
          <p:cNvPr id="469" name="Google Shape;469;p27">
            <a:extLst>
              <a:ext uri="{C183D7F6-B498-43B3-948B-1728B52AA6E4}">
                <adec:decorative xmlns:adec="http://schemas.microsoft.com/office/drawing/2017/decorative" val="1"/>
              </a:ext>
            </a:extLst>
          </p:cNvPr>
          <p:cNvPicPr preferRelativeResize="0"/>
          <p:nvPr/>
        </p:nvPicPr>
        <p:blipFill rotWithShape="1">
          <a:blip r:embed="rId3">
            <a:alphaModFix/>
            <a:extLst>
              <a:ext uri="{28A0092B-C50C-407E-A947-70E740481C1C}">
                <a14:useLocalDpi xmlns:a14="http://schemas.microsoft.com/office/drawing/2010/main"/>
              </a:ext>
            </a:extLst>
          </a:blip>
          <a:srcRect/>
          <a:stretch/>
        </p:blipFill>
        <p:spPr>
          <a:xfrm>
            <a:off x="10274300" y="6209688"/>
            <a:ext cx="1611919" cy="472763"/>
          </a:xfrm>
          <a:prstGeom prst="rect">
            <a:avLst/>
          </a:prstGeom>
          <a:noFill/>
          <a:ln>
            <a:noFill/>
          </a:ln>
        </p:spPr>
      </p:pic>
      <p:pic>
        <p:nvPicPr>
          <p:cNvPr id="470" name="Google Shape;470;p27">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305781" y="6302863"/>
            <a:ext cx="3066437" cy="368613"/>
          </a:xfrm>
          <a:prstGeom prst="rect">
            <a:avLst/>
          </a:prstGeom>
          <a:noFill/>
          <a:ln>
            <a:noFill/>
          </a:ln>
        </p:spPr>
      </p:pic>
      <p:pic>
        <p:nvPicPr>
          <p:cNvPr id="471" name="Google Shape;471;p27">
            <a:extLs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8528341" y="6269145"/>
            <a:ext cx="1536883" cy="373628"/>
          </a:xfrm>
          <a:prstGeom prst="rect">
            <a:avLst/>
          </a:prstGeom>
          <a:noFill/>
          <a:ln>
            <a:noFill/>
          </a:ln>
        </p:spPr>
      </p:pic>
      <p:sp>
        <p:nvSpPr>
          <p:cNvPr id="2" name="Google Shape;227;p4">
            <a:extLst>
              <a:ext uri="{FF2B5EF4-FFF2-40B4-BE49-F238E27FC236}">
                <a16:creationId xmlns:a16="http://schemas.microsoft.com/office/drawing/2014/main" id="{E1B152C4-DF86-1194-3DA9-FF034F60431B}"/>
              </a:ext>
            </a:extLst>
          </p:cNvPr>
          <p:cNvSpPr txBox="1">
            <a:spLocks/>
          </p:cNvSpPr>
          <p:nvPr/>
        </p:nvSpPr>
        <p:spPr>
          <a:xfrm>
            <a:off x="1524000" y="-212942"/>
            <a:ext cx="9144000" cy="212942"/>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chemeClr val="lt1"/>
              </a:buClr>
              <a:buSzPts val="800"/>
              <a:buFont typeface="Arial Black"/>
              <a:buNone/>
            </a:pPr>
            <a:r>
              <a:rPr lang="en-GB" sz="800" dirty="0">
                <a:solidFill>
                  <a:schemeClr val="lt1"/>
                </a:solidFill>
              </a:rPr>
              <a:t>Slide 36</a:t>
            </a:r>
            <a:endParaRPr lang="en-GB"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sp>
        <p:nvSpPr>
          <p:cNvPr id="3" name="Google Shape;227;p4">
            <a:extLst>
              <a:ext uri="{FF2B5EF4-FFF2-40B4-BE49-F238E27FC236}">
                <a16:creationId xmlns:a16="http://schemas.microsoft.com/office/drawing/2014/main" id="{D4BA2671-70CD-CBDB-130D-40C66F496A74}"/>
              </a:ext>
            </a:extLst>
          </p:cNvPr>
          <p:cNvSpPr txBox="1">
            <a:spLocks noGrp="1"/>
          </p:cNvSpPr>
          <p:nvPr>
            <p:ph type="title" idx="4294967295"/>
          </p:nvPr>
        </p:nvSpPr>
        <p:spPr>
          <a:xfrm>
            <a:off x="1524000" y="-212942"/>
            <a:ext cx="9144000" cy="212942"/>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Calibri"/>
                <a:ea typeface="Calibri"/>
                <a:cs typeface="Calibri"/>
                <a:sym typeface="Calibri"/>
              </a:rPr>
              <a:t>Slide 37</a:t>
            </a:r>
            <a:endParaRPr kumimoji="0" lang="en-GB" sz="6000" b="0" i="0" u="none" strike="noStrike" kern="0" cap="none" spc="0" normalizeH="0" baseline="0" noProof="0" dirty="0">
              <a:ln>
                <a:noFill/>
              </a:ln>
              <a:solidFill>
                <a:schemeClr val="dk1"/>
              </a:solidFill>
              <a:effectLst/>
              <a:uLnTx/>
              <a:uFillTx/>
              <a:latin typeface="Calibri"/>
              <a:ea typeface="Calibri"/>
              <a:cs typeface="Calibri"/>
              <a:sym typeface="Calibri"/>
            </a:endParaRPr>
          </a:p>
        </p:txBody>
      </p:sp>
      <p:pic>
        <p:nvPicPr>
          <p:cNvPr id="4" name="Picture 3">
            <a:extLst>
              <a:ext uri="{FF2B5EF4-FFF2-40B4-BE49-F238E27FC236}">
                <a16:creationId xmlns:a16="http://schemas.microsoft.com/office/drawing/2014/main" id="{1E0747A3-CB1B-3499-D4B3-C7152CA9DE62}"/>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164504" y="1648536"/>
            <a:ext cx="4421935" cy="4421935"/>
          </a:xfrm>
          <a:prstGeom prst="rect">
            <a:avLst/>
          </a:prstGeom>
        </p:spPr>
      </p:pic>
      <p:sp>
        <p:nvSpPr>
          <p:cNvPr id="5" name="Google Shape;484;p29">
            <a:extLst>
              <a:ext uri="{FF2B5EF4-FFF2-40B4-BE49-F238E27FC236}">
                <a16:creationId xmlns:a16="http://schemas.microsoft.com/office/drawing/2014/main" id="{31736731-E304-EE45-257B-81081D927FE7}"/>
              </a:ext>
            </a:extLst>
          </p:cNvPr>
          <p:cNvSpPr txBox="1">
            <a:spLocks/>
          </p:cNvSpPr>
          <p:nvPr/>
        </p:nvSpPr>
        <p:spPr>
          <a:xfrm>
            <a:off x="0" y="787529"/>
            <a:ext cx="12192000" cy="503944"/>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7000"/>
              </a:lnSpc>
              <a:buSzPts val="2100"/>
              <a:buFont typeface="Arial"/>
              <a:buNone/>
            </a:pPr>
            <a:r>
              <a:rPr lang="en-GB" sz="2500" dirty="0">
                <a:latin typeface="+mj-lt"/>
                <a:ea typeface="Arial"/>
                <a:cs typeface="Arial"/>
                <a:sym typeface="Arial"/>
              </a:rPr>
              <a:t>Describe Stirling’s feelings </a:t>
            </a:r>
            <a:r>
              <a:rPr lang="en-GB" sz="2500" u="none" strike="noStrike" dirty="0">
                <a:effectLst/>
                <a:latin typeface="+mj-lt"/>
              </a:rPr>
              <a:t>at each part of the story.</a:t>
            </a:r>
            <a:endParaRPr lang="en-GB" sz="2500" b="0" dirty="0">
              <a:latin typeface="Calibri"/>
              <a:ea typeface="Calibri"/>
              <a:cs typeface="Calibri"/>
              <a:sym typeface="Calibri"/>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83"/>
        <p:cNvGrpSpPr/>
        <p:nvPr/>
      </p:nvGrpSpPr>
      <p:grpSpPr>
        <a:xfrm>
          <a:off x="0" y="0"/>
          <a:ext cx="0" cy="0"/>
          <a:chOff x="0" y="0"/>
          <a:chExt cx="0" cy="0"/>
        </a:xfrm>
      </p:grpSpPr>
      <p:sp>
        <p:nvSpPr>
          <p:cNvPr id="2" name="Google Shape;227;p4">
            <a:extLst>
              <a:ext uri="{FF2B5EF4-FFF2-40B4-BE49-F238E27FC236}">
                <a16:creationId xmlns:a16="http://schemas.microsoft.com/office/drawing/2014/main" id="{DC062BBE-6E39-04EB-A9E2-77C0EB1D03D4}"/>
              </a:ext>
            </a:extLst>
          </p:cNvPr>
          <p:cNvSpPr txBox="1">
            <a:spLocks noGrp="1"/>
          </p:cNvSpPr>
          <p:nvPr>
            <p:ph type="title" idx="4294967295"/>
          </p:nvPr>
        </p:nvSpPr>
        <p:spPr>
          <a:xfrm>
            <a:off x="1483894" y="-243053"/>
            <a:ext cx="9144000" cy="212942"/>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Calibri"/>
                <a:ea typeface="Calibri"/>
                <a:cs typeface="Calibri"/>
                <a:sym typeface="Calibri"/>
              </a:rPr>
              <a:t>Slide 38</a:t>
            </a:r>
            <a:endParaRPr kumimoji="0" lang="en-GB" sz="6000" b="0" i="0" u="none" strike="noStrike" kern="0" cap="none" spc="0" normalizeH="0" baseline="0" noProof="0" dirty="0">
              <a:ln>
                <a:noFill/>
              </a:ln>
              <a:solidFill>
                <a:schemeClr val="dk1"/>
              </a:solidFill>
              <a:effectLst/>
              <a:uLnTx/>
              <a:uFillTx/>
              <a:latin typeface="Calibri"/>
              <a:ea typeface="Calibri"/>
              <a:cs typeface="Calibri"/>
              <a:sym typeface="Calibri"/>
            </a:endParaRPr>
          </a:p>
        </p:txBody>
      </p:sp>
      <p:pic>
        <p:nvPicPr>
          <p:cNvPr id="465" name="Picture 464">
            <a:extLst>
              <a:ext uri="{FF2B5EF4-FFF2-40B4-BE49-F238E27FC236}">
                <a16:creationId xmlns:a16="http://schemas.microsoft.com/office/drawing/2014/main" id="{C2A85B7C-3B23-F025-875C-6366B48693ED}"/>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451240" y="3942184"/>
            <a:ext cx="1209857" cy="1148774"/>
          </a:xfrm>
          <a:prstGeom prst="rect">
            <a:avLst/>
          </a:prstGeom>
        </p:spPr>
      </p:pic>
      <p:pic>
        <p:nvPicPr>
          <p:cNvPr id="463" name="Picture 462">
            <a:extLst>
              <a:ext uri="{FF2B5EF4-FFF2-40B4-BE49-F238E27FC236}">
                <a16:creationId xmlns:a16="http://schemas.microsoft.com/office/drawing/2014/main" id="{84BA5544-3198-986E-9F8D-F4155F4F3BE2}"/>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9356271" y="1601992"/>
            <a:ext cx="1167492" cy="1194044"/>
          </a:xfrm>
          <a:prstGeom prst="rect">
            <a:avLst/>
          </a:prstGeom>
        </p:spPr>
      </p:pic>
      <p:pic>
        <p:nvPicPr>
          <p:cNvPr id="461" name="Picture 460">
            <a:extLst>
              <a:ext uri="{FF2B5EF4-FFF2-40B4-BE49-F238E27FC236}">
                <a16:creationId xmlns:a16="http://schemas.microsoft.com/office/drawing/2014/main" id="{D67382DA-0C37-F7D7-E117-74F5B6BA13CC}"/>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700249" y="3910997"/>
            <a:ext cx="987805" cy="1224656"/>
          </a:xfrm>
          <a:prstGeom prst="rect">
            <a:avLst/>
          </a:prstGeom>
        </p:spPr>
      </p:pic>
      <p:pic>
        <p:nvPicPr>
          <p:cNvPr id="12" name="Picture 11">
            <a:extLst>
              <a:ext uri="{FF2B5EF4-FFF2-40B4-BE49-F238E27FC236}">
                <a16:creationId xmlns:a16="http://schemas.microsoft.com/office/drawing/2014/main" id="{741A9D3C-B27F-AB4A-6387-5D62EB22BDB0}"/>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1653307" y="3914758"/>
            <a:ext cx="937972" cy="1198482"/>
          </a:xfrm>
          <a:prstGeom prst="rect">
            <a:avLst/>
          </a:prstGeom>
        </p:spPr>
      </p:pic>
      <p:grpSp>
        <p:nvGrpSpPr>
          <p:cNvPr id="45" name="Group 44">
            <a:extLst>
              <a:ext uri="{FF2B5EF4-FFF2-40B4-BE49-F238E27FC236}">
                <a16:creationId xmlns:a16="http://schemas.microsoft.com/office/drawing/2014/main" id="{EBA9B265-3E17-F1DE-DA0C-C53E9ECC7C31}"/>
              </a:ext>
              <a:ext uri="{C183D7F6-B498-43B3-948B-1728B52AA6E4}">
                <adec:decorative xmlns:adec="http://schemas.microsoft.com/office/drawing/2017/decorative" val="1"/>
              </a:ext>
            </a:extLst>
          </p:cNvPr>
          <p:cNvGrpSpPr/>
          <p:nvPr/>
        </p:nvGrpSpPr>
        <p:grpSpPr>
          <a:xfrm>
            <a:off x="1339583" y="1539204"/>
            <a:ext cx="1635210" cy="1284305"/>
            <a:chOff x="2594258" y="1026422"/>
            <a:chExt cx="710815" cy="558279"/>
          </a:xfrm>
        </p:grpSpPr>
        <p:pic>
          <p:nvPicPr>
            <p:cNvPr id="13" name="Picture 12" descr="A face with a smile&#10;&#10;Description automatically generated">
              <a:extLst>
                <a:ext uri="{FF2B5EF4-FFF2-40B4-BE49-F238E27FC236}">
                  <a16:creationId xmlns:a16="http://schemas.microsoft.com/office/drawing/2014/main" id="{54E6F89E-C088-17B7-3B33-BC26CD2575FB}"/>
                </a:ext>
              </a:extLst>
            </p:cNvPr>
            <p:cNvPicPr>
              <a:picLocks noChangeAspect="1"/>
            </p:cNvPicPr>
            <p:nvPr/>
          </p:nvPicPr>
          <p:blipFill>
            <a:blip r:embed="rId7"/>
            <a:stretch>
              <a:fillRect/>
            </a:stretch>
          </p:blipFill>
          <p:spPr>
            <a:xfrm>
              <a:off x="2719720" y="1051216"/>
              <a:ext cx="431486" cy="533485"/>
            </a:xfrm>
            <a:prstGeom prst="rect">
              <a:avLst/>
            </a:prstGeom>
          </p:spPr>
        </p:pic>
        <p:sp>
          <p:nvSpPr>
            <p:cNvPr id="14" name="5-point Star 13">
              <a:extLst>
                <a:ext uri="{FF2B5EF4-FFF2-40B4-BE49-F238E27FC236}">
                  <a16:creationId xmlns:a16="http://schemas.microsoft.com/office/drawing/2014/main" id="{8E68453F-7165-5958-97E2-2D9213A5C9B6}"/>
                </a:ext>
              </a:extLst>
            </p:cNvPr>
            <p:cNvSpPr/>
            <p:nvPr/>
          </p:nvSpPr>
          <p:spPr>
            <a:xfrm>
              <a:off x="3121565" y="1026422"/>
              <a:ext cx="145657" cy="158789"/>
            </a:xfrm>
            <a:prstGeom prst="star5">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5-point Star 14">
              <a:extLst>
                <a:ext uri="{FF2B5EF4-FFF2-40B4-BE49-F238E27FC236}">
                  <a16:creationId xmlns:a16="http://schemas.microsoft.com/office/drawing/2014/main" id="{5829F740-3511-39EF-B232-79C1CE86BE61}"/>
                </a:ext>
              </a:extLst>
            </p:cNvPr>
            <p:cNvSpPr/>
            <p:nvPr/>
          </p:nvSpPr>
          <p:spPr>
            <a:xfrm>
              <a:off x="2625390" y="1059440"/>
              <a:ext cx="104472" cy="113891"/>
            </a:xfrm>
            <a:prstGeom prst="star5">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5-point Star 15">
              <a:extLst>
                <a:ext uri="{FF2B5EF4-FFF2-40B4-BE49-F238E27FC236}">
                  <a16:creationId xmlns:a16="http://schemas.microsoft.com/office/drawing/2014/main" id="{FC720760-84A9-8E46-B166-680391F071A3}"/>
                </a:ext>
              </a:extLst>
            </p:cNvPr>
            <p:cNvSpPr/>
            <p:nvPr/>
          </p:nvSpPr>
          <p:spPr>
            <a:xfrm>
              <a:off x="3224298" y="1260891"/>
              <a:ext cx="80775" cy="88058"/>
            </a:xfrm>
            <a:prstGeom prst="star5">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5-point Star 16">
              <a:extLst>
                <a:ext uri="{FF2B5EF4-FFF2-40B4-BE49-F238E27FC236}">
                  <a16:creationId xmlns:a16="http://schemas.microsoft.com/office/drawing/2014/main" id="{9E253884-E4AF-17B5-57D5-FFB3CBD05B48}"/>
                </a:ext>
              </a:extLst>
            </p:cNvPr>
            <p:cNvSpPr/>
            <p:nvPr/>
          </p:nvSpPr>
          <p:spPr>
            <a:xfrm>
              <a:off x="2594258" y="1400191"/>
              <a:ext cx="125462" cy="136774"/>
            </a:xfrm>
            <a:prstGeom prst="star5">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5-point Star 17">
              <a:extLst>
                <a:ext uri="{FF2B5EF4-FFF2-40B4-BE49-F238E27FC236}">
                  <a16:creationId xmlns:a16="http://schemas.microsoft.com/office/drawing/2014/main" id="{0BB010AC-0F8E-88DC-F9D3-85899E3839AE}"/>
                </a:ext>
              </a:extLst>
            </p:cNvPr>
            <p:cNvSpPr/>
            <p:nvPr/>
          </p:nvSpPr>
          <p:spPr>
            <a:xfrm>
              <a:off x="3149354" y="1397665"/>
              <a:ext cx="80775" cy="88058"/>
            </a:xfrm>
            <a:prstGeom prst="star5">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22" name="Picture 21">
            <a:extLst>
              <a:ext uri="{FF2B5EF4-FFF2-40B4-BE49-F238E27FC236}">
                <a16:creationId xmlns:a16="http://schemas.microsoft.com/office/drawing/2014/main" id="{69D1CC69-6241-8D2E-EA58-AB40516DC1C8}"/>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6773570" y="1596242"/>
            <a:ext cx="987805" cy="1224033"/>
          </a:xfrm>
          <a:prstGeom prst="rect">
            <a:avLst/>
          </a:prstGeom>
        </p:spPr>
      </p:pic>
      <p:pic>
        <p:nvPicPr>
          <p:cNvPr id="23" name="Picture 22">
            <a:extLst>
              <a:ext uri="{FF2B5EF4-FFF2-40B4-BE49-F238E27FC236}">
                <a16:creationId xmlns:a16="http://schemas.microsoft.com/office/drawing/2014/main" id="{36CC136D-90E5-5FEB-2EAE-BB01B9630F50}"/>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4172042" y="3897250"/>
            <a:ext cx="987806" cy="1224034"/>
          </a:xfrm>
          <a:prstGeom prst="rect">
            <a:avLst/>
          </a:prstGeom>
        </p:spPr>
      </p:pic>
      <p:sp>
        <p:nvSpPr>
          <p:cNvPr id="46" name="TextBox 45">
            <a:extLst>
              <a:ext uri="{FF2B5EF4-FFF2-40B4-BE49-F238E27FC236}">
                <a16:creationId xmlns:a16="http://schemas.microsoft.com/office/drawing/2014/main" id="{1A247C2E-1C6F-257F-748C-D02248AF3293}"/>
              </a:ext>
            </a:extLst>
          </p:cNvPr>
          <p:cNvSpPr txBox="1"/>
          <p:nvPr/>
        </p:nvSpPr>
        <p:spPr>
          <a:xfrm>
            <a:off x="1411201" y="2982304"/>
            <a:ext cx="1508746" cy="553998"/>
          </a:xfrm>
          <a:prstGeom prst="rect">
            <a:avLst/>
          </a:prstGeom>
          <a:noFill/>
        </p:spPr>
        <p:txBody>
          <a:bodyPr wrap="none" rtlCol="0">
            <a:spAutoFit/>
          </a:bodyPr>
          <a:lstStyle/>
          <a:p>
            <a:r>
              <a:rPr lang="en-GB" sz="3000" b="1" dirty="0">
                <a:solidFill>
                  <a:srgbClr val="363636"/>
                </a:solidFill>
              </a:rPr>
              <a:t>excited</a:t>
            </a:r>
          </a:p>
        </p:txBody>
      </p:sp>
      <p:pic>
        <p:nvPicPr>
          <p:cNvPr id="48" name="Picture 47">
            <a:extLst>
              <a:ext uri="{FF2B5EF4-FFF2-40B4-BE49-F238E27FC236}">
                <a16:creationId xmlns:a16="http://schemas.microsoft.com/office/drawing/2014/main" id="{1A091BFF-61E9-F4F3-B924-EF86D8CBA7B6}"/>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4271348" y="1596242"/>
            <a:ext cx="992621" cy="1227267"/>
          </a:xfrm>
          <a:prstGeom prst="rect">
            <a:avLst/>
          </a:prstGeom>
        </p:spPr>
      </p:pic>
      <p:sp>
        <p:nvSpPr>
          <p:cNvPr id="54" name="TextBox 53">
            <a:extLst>
              <a:ext uri="{FF2B5EF4-FFF2-40B4-BE49-F238E27FC236}">
                <a16:creationId xmlns:a16="http://schemas.microsoft.com/office/drawing/2014/main" id="{7D339785-0C29-7199-A03E-6DCB626CB4E8}"/>
              </a:ext>
            </a:extLst>
          </p:cNvPr>
          <p:cNvSpPr txBox="1"/>
          <p:nvPr/>
        </p:nvSpPr>
        <p:spPr>
          <a:xfrm>
            <a:off x="4059048" y="2982304"/>
            <a:ext cx="1317990" cy="553998"/>
          </a:xfrm>
          <a:prstGeom prst="rect">
            <a:avLst/>
          </a:prstGeom>
          <a:noFill/>
        </p:spPr>
        <p:txBody>
          <a:bodyPr wrap="none" rtlCol="0">
            <a:spAutoFit/>
          </a:bodyPr>
          <a:lstStyle/>
          <a:p>
            <a:r>
              <a:rPr lang="en-GB" sz="3000" b="1" dirty="0">
                <a:solidFill>
                  <a:srgbClr val="363636"/>
                </a:solidFill>
              </a:rPr>
              <a:t>happy</a:t>
            </a:r>
          </a:p>
        </p:txBody>
      </p:sp>
      <p:sp>
        <p:nvSpPr>
          <p:cNvPr id="56" name="TextBox 55">
            <a:extLst>
              <a:ext uri="{FF2B5EF4-FFF2-40B4-BE49-F238E27FC236}">
                <a16:creationId xmlns:a16="http://schemas.microsoft.com/office/drawing/2014/main" id="{F0BF5FA1-3D1E-9658-7DBA-ADBBF7F89B4E}"/>
              </a:ext>
            </a:extLst>
          </p:cNvPr>
          <p:cNvSpPr txBox="1"/>
          <p:nvPr/>
        </p:nvSpPr>
        <p:spPr>
          <a:xfrm>
            <a:off x="6427339" y="2982304"/>
            <a:ext cx="1680268" cy="553998"/>
          </a:xfrm>
          <a:prstGeom prst="rect">
            <a:avLst/>
          </a:prstGeom>
          <a:noFill/>
        </p:spPr>
        <p:txBody>
          <a:bodyPr wrap="none" rtlCol="0">
            <a:spAutoFit/>
          </a:bodyPr>
          <a:lstStyle/>
          <a:p>
            <a:r>
              <a:rPr lang="en-GB" sz="3000" b="1" dirty="0">
                <a:solidFill>
                  <a:srgbClr val="363636"/>
                </a:solidFill>
              </a:rPr>
              <a:t>nervous</a:t>
            </a:r>
          </a:p>
        </p:txBody>
      </p:sp>
      <p:sp>
        <p:nvSpPr>
          <p:cNvPr id="58" name="TextBox 57">
            <a:extLst>
              <a:ext uri="{FF2B5EF4-FFF2-40B4-BE49-F238E27FC236}">
                <a16:creationId xmlns:a16="http://schemas.microsoft.com/office/drawing/2014/main" id="{2B580D12-1602-EC8A-E4C9-18CEB092C276}"/>
              </a:ext>
            </a:extLst>
          </p:cNvPr>
          <p:cNvSpPr txBox="1"/>
          <p:nvPr/>
        </p:nvSpPr>
        <p:spPr>
          <a:xfrm>
            <a:off x="9157908" y="2982304"/>
            <a:ext cx="1574470" cy="553998"/>
          </a:xfrm>
          <a:prstGeom prst="rect">
            <a:avLst/>
          </a:prstGeom>
          <a:noFill/>
        </p:spPr>
        <p:txBody>
          <a:bodyPr wrap="none" rtlCol="0">
            <a:spAutoFit/>
          </a:bodyPr>
          <a:lstStyle/>
          <a:p>
            <a:r>
              <a:rPr lang="en-GB" sz="3000" b="1" dirty="0">
                <a:solidFill>
                  <a:srgbClr val="363636"/>
                </a:solidFill>
              </a:rPr>
              <a:t>worried</a:t>
            </a:r>
          </a:p>
        </p:txBody>
      </p:sp>
      <p:sp>
        <p:nvSpPr>
          <p:cNvPr id="454" name="TextBox 453">
            <a:extLst>
              <a:ext uri="{FF2B5EF4-FFF2-40B4-BE49-F238E27FC236}">
                <a16:creationId xmlns:a16="http://schemas.microsoft.com/office/drawing/2014/main" id="{C871BACB-0A31-93BE-E5BB-3397D09A2BD1}"/>
              </a:ext>
            </a:extLst>
          </p:cNvPr>
          <p:cNvSpPr txBox="1"/>
          <p:nvPr/>
        </p:nvSpPr>
        <p:spPr>
          <a:xfrm>
            <a:off x="1411201" y="5288045"/>
            <a:ext cx="1422184" cy="553998"/>
          </a:xfrm>
          <a:prstGeom prst="rect">
            <a:avLst/>
          </a:prstGeom>
          <a:noFill/>
        </p:spPr>
        <p:txBody>
          <a:bodyPr wrap="none" rtlCol="0">
            <a:spAutoFit/>
          </a:bodyPr>
          <a:lstStyle/>
          <a:p>
            <a:pPr marL="0" marR="0" lvl="0" indent="0" rtl="0">
              <a:lnSpc>
                <a:spcPct val="100000"/>
              </a:lnSpc>
              <a:spcBef>
                <a:spcPts val="0"/>
              </a:spcBef>
              <a:spcAft>
                <a:spcPts val="0"/>
              </a:spcAft>
              <a:buClr>
                <a:srgbClr val="363636"/>
              </a:buClr>
              <a:buSzPts val="3000"/>
              <a:buFont typeface="Arial"/>
              <a:buNone/>
            </a:pPr>
            <a:r>
              <a:rPr lang="en-GB" sz="3000" b="1" i="0" u="none" strike="noStrike" cap="none" dirty="0">
                <a:solidFill>
                  <a:srgbClr val="363636"/>
                </a:solidFill>
                <a:latin typeface="Arial"/>
                <a:ea typeface="Arial"/>
                <a:cs typeface="Arial"/>
                <a:sym typeface="Arial"/>
              </a:rPr>
              <a:t>scared</a:t>
            </a:r>
            <a:endParaRPr lang="en-GB" sz="3200" dirty="0"/>
          </a:p>
        </p:txBody>
      </p:sp>
      <p:sp>
        <p:nvSpPr>
          <p:cNvPr id="456" name="TextBox 455">
            <a:extLst>
              <a:ext uri="{FF2B5EF4-FFF2-40B4-BE49-F238E27FC236}">
                <a16:creationId xmlns:a16="http://schemas.microsoft.com/office/drawing/2014/main" id="{A2F808D0-6361-8900-D784-581C02DD12C1}"/>
              </a:ext>
            </a:extLst>
          </p:cNvPr>
          <p:cNvSpPr txBox="1"/>
          <p:nvPr/>
        </p:nvSpPr>
        <p:spPr>
          <a:xfrm>
            <a:off x="4248499" y="5288045"/>
            <a:ext cx="846707" cy="553998"/>
          </a:xfrm>
          <a:prstGeom prst="rect">
            <a:avLst/>
          </a:prstGeom>
          <a:noFill/>
        </p:spPr>
        <p:txBody>
          <a:bodyPr wrap="none" rtlCol="0">
            <a:spAutoFit/>
          </a:bodyPr>
          <a:lstStyle/>
          <a:p>
            <a:pPr marL="0" marR="0" lvl="0" indent="0" rtl="0">
              <a:lnSpc>
                <a:spcPct val="100000"/>
              </a:lnSpc>
              <a:spcBef>
                <a:spcPts val="0"/>
              </a:spcBef>
              <a:spcAft>
                <a:spcPts val="0"/>
              </a:spcAft>
              <a:buClr>
                <a:srgbClr val="363636"/>
              </a:buClr>
              <a:buSzPts val="3000"/>
              <a:buFont typeface="Arial"/>
              <a:buNone/>
            </a:pPr>
            <a:r>
              <a:rPr lang="en-GB" sz="3000" b="1" i="0" u="none" strike="noStrike" cap="none" dirty="0">
                <a:solidFill>
                  <a:srgbClr val="363636"/>
                </a:solidFill>
                <a:latin typeface="Arial"/>
                <a:ea typeface="Arial"/>
                <a:cs typeface="Arial"/>
                <a:sym typeface="Arial"/>
              </a:rPr>
              <a:t>sad</a:t>
            </a:r>
            <a:endParaRPr lang="en-GB" sz="3200" dirty="0"/>
          </a:p>
        </p:txBody>
      </p:sp>
      <p:sp>
        <p:nvSpPr>
          <p:cNvPr id="457" name="TextBox 456">
            <a:extLst>
              <a:ext uri="{FF2B5EF4-FFF2-40B4-BE49-F238E27FC236}">
                <a16:creationId xmlns:a16="http://schemas.microsoft.com/office/drawing/2014/main" id="{9FCA9C83-5ADB-FD54-2E77-0A646B154349}"/>
              </a:ext>
            </a:extLst>
          </p:cNvPr>
          <p:cNvSpPr txBox="1"/>
          <p:nvPr/>
        </p:nvSpPr>
        <p:spPr>
          <a:xfrm>
            <a:off x="6588858" y="5288045"/>
            <a:ext cx="1210588" cy="553998"/>
          </a:xfrm>
          <a:prstGeom prst="rect">
            <a:avLst/>
          </a:prstGeom>
          <a:noFill/>
        </p:spPr>
        <p:txBody>
          <a:bodyPr wrap="none" rtlCol="0">
            <a:spAutoFit/>
          </a:bodyPr>
          <a:lstStyle/>
          <a:p>
            <a:pPr marL="0" marR="0" lvl="0" indent="0" rtl="0">
              <a:lnSpc>
                <a:spcPct val="100000"/>
              </a:lnSpc>
              <a:spcBef>
                <a:spcPts val="0"/>
              </a:spcBef>
              <a:spcAft>
                <a:spcPts val="0"/>
              </a:spcAft>
              <a:buClr>
                <a:srgbClr val="363636"/>
              </a:buClr>
              <a:buSzPts val="3000"/>
              <a:buFont typeface="Arial"/>
              <a:buNone/>
            </a:pPr>
            <a:r>
              <a:rPr lang="en-GB" sz="3000" b="1" i="0" u="none" strike="noStrike" cap="none" dirty="0">
                <a:solidFill>
                  <a:srgbClr val="363636"/>
                </a:solidFill>
                <a:latin typeface="Arial"/>
                <a:ea typeface="Arial"/>
                <a:cs typeface="Arial"/>
                <a:sym typeface="Arial"/>
              </a:rPr>
              <a:t>upset</a:t>
            </a:r>
            <a:endParaRPr lang="en-GB" sz="3200" dirty="0"/>
          </a:p>
        </p:txBody>
      </p:sp>
      <p:sp>
        <p:nvSpPr>
          <p:cNvPr id="458" name="TextBox 457">
            <a:extLst>
              <a:ext uri="{FF2B5EF4-FFF2-40B4-BE49-F238E27FC236}">
                <a16:creationId xmlns:a16="http://schemas.microsoft.com/office/drawing/2014/main" id="{D943C2EF-95A3-E500-3005-E3738DA4B5F4}"/>
              </a:ext>
            </a:extLst>
          </p:cNvPr>
          <p:cNvSpPr txBox="1"/>
          <p:nvPr/>
        </p:nvSpPr>
        <p:spPr>
          <a:xfrm>
            <a:off x="9157908" y="5288045"/>
            <a:ext cx="1636987" cy="553998"/>
          </a:xfrm>
          <a:prstGeom prst="rect">
            <a:avLst/>
          </a:prstGeom>
          <a:noFill/>
        </p:spPr>
        <p:txBody>
          <a:bodyPr wrap="none" rtlCol="0">
            <a:spAutoFit/>
          </a:bodyPr>
          <a:lstStyle/>
          <a:p>
            <a:pPr marL="0" marR="0" lvl="0" indent="0" rtl="0">
              <a:lnSpc>
                <a:spcPct val="100000"/>
              </a:lnSpc>
              <a:spcBef>
                <a:spcPts val="0"/>
              </a:spcBef>
              <a:spcAft>
                <a:spcPts val="0"/>
              </a:spcAft>
              <a:buClr>
                <a:srgbClr val="363636"/>
              </a:buClr>
              <a:buSzPts val="3000"/>
              <a:buFont typeface="Arial"/>
              <a:buNone/>
            </a:pPr>
            <a:r>
              <a:rPr lang="en-GB" sz="3000" b="1" i="0" u="none" strike="noStrike" cap="none" dirty="0">
                <a:solidFill>
                  <a:srgbClr val="363636"/>
                </a:solidFill>
                <a:latin typeface="Arial"/>
                <a:ea typeface="Arial"/>
                <a:cs typeface="Arial"/>
                <a:sym typeface="Arial"/>
              </a:rPr>
              <a:t>relieved</a:t>
            </a:r>
            <a:endParaRPr lang="en-GB" sz="3200" dirty="0"/>
          </a:p>
        </p:txBody>
      </p:sp>
      <p:sp>
        <p:nvSpPr>
          <p:cNvPr id="3" name="Google Shape;484;p29">
            <a:extLst>
              <a:ext uri="{FF2B5EF4-FFF2-40B4-BE49-F238E27FC236}">
                <a16:creationId xmlns:a16="http://schemas.microsoft.com/office/drawing/2014/main" id="{A9882698-EEE7-5B23-F7EA-4F3A1128ED03}"/>
              </a:ext>
              <a:ext uri="{C183D7F6-B498-43B3-948B-1728B52AA6E4}">
                <adec:decorative xmlns:adec="http://schemas.microsoft.com/office/drawing/2017/decorative" val="1"/>
              </a:ext>
            </a:extLst>
          </p:cNvPr>
          <p:cNvSpPr txBox="1">
            <a:spLocks/>
          </p:cNvSpPr>
          <p:nvPr/>
        </p:nvSpPr>
        <p:spPr>
          <a:xfrm>
            <a:off x="1054642" y="749530"/>
            <a:ext cx="9144000" cy="503944"/>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l">
              <a:lnSpc>
                <a:spcPct val="107000"/>
              </a:lnSpc>
              <a:buSzPts val="2100"/>
              <a:buFont typeface="Arial"/>
              <a:buNone/>
            </a:pPr>
            <a:r>
              <a:rPr lang="en-GB" sz="2500" dirty="0">
                <a:latin typeface="+mj-lt"/>
                <a:ea typeface="Arial"/>
                <a:cs typeface="Arial"/>
                <a:sym typeface="Arial"/>
              </a:rPr>
              <a:t>How is Stirling feeling?</a:t>
            </a:r>
            <a:endParaRPr lang="en-GB" sz="2500" b="0" dirty="0">
              <a:latin typeface="Calibri"/>
              <a:ea typeface="Calibri"/>
              <a:cs typeface="Calibri"/>
              <a:sym typeface="Calibri"/>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sp>
        <p:nvSpPr>
          <p:cNvPr id="3" name="Google Shape;227;p4">
            <a:extLst>
              <a:ext uri="{FF2B5EF4-FFF2-40B4-BE49-F238E27FC236}">
                <a16:creationId xmlns:a16="http://schemas.microsoft.com/office/drawing/2014/main" id="{D4BA2671-70CD-CBDB-130D-40C66F496A74}"/>
              </a:ext>
            </a:extLst>
          </p:cNvPr>
          <p:cNvSpPr txBox="1">
            <a:spLocks noGrp="1"/>
          </p:cNvSpPr>
          <p:nvPr>
            <p:ph type="title" idx="4294967295"/>
          </p:nvPr>
        </p:nvSpPr>
        <p:spPr>
          <a:xfrm>
            <a:off x="1524000" y="-212942"/>
            <a:ext cx="9144000" cy="212942"/>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Calibri"/>
                <a:ea typeface="Calibri"/>
                <a:cs typeface="Calibri"/>
                <a:sym typeface="Calibri"/>
              </a:rPr>
              <a:t>Slide 39</a:t>
            </a:r>
            <a:endParaRPr kumimoji="0" lang="en-GB" sz="6000" b="0" i="0" u="none" strike="noStrike" kern="0" cap="none" spc="0" normalizeH="0" baseline="0" noProof="0" dirty="0">
              <a:ln>
                <a:noFill/>
              </a:ln>
              <a:solidFill>
                <a:schemeClr val="dk1"/>
              </a:solidFill>
              <a:effectLst/>
              <a:uLnTx/>
              <a:uFillTx/>
              <a:latin typeface="Calibri"/>
              <a:ea typeface="Calibri"/>
              <a:cs typeface="Calibri"/>
              <a:sym typeface="Calibri"/>
            </a:endParaRPr>
          </a:p>
        </p:txBody>
      </p:sp>
      <p:sp>
        <p:nvSpPr>
          <p:cNvPr id="8" name="TextBox 7">
            <a:extLst>
              <a:ext uri="{FF2B5EF4-FFF2-40B4-BE49-F238E27FC236}">
                <a16:creationId xmlns:a16="http://schemas.microsoft.com/office/drawing/2014/main" id="{16F7BD51-1487-3D17-699C-659F9A98ED54}"/>
              </a:ext>
            </a:extLst>
          </p:cNvPr>
          <p:cNvSpPr txBox="1"/>
          <p:nvPr/>
        </p:nvSpPr>
        <p:spPr>
          <a:xfrm>
            <a:off x="1054643" y="1403605"/>
            <a:ext cx="8303765" cy="3947234"/>
          </a:xfrm>
          <a:prstGeom prst="rect">
            <a:avLst/>
          </a:prstGeom>
          <a:noFill/>
        </p:spPr>
        <p:txBody>
          <a:bodyPr wrap="square" rtlCol="0">
            <a:spAutoFit/>
          </a:bodyPr>
          <a:lstStyle/>
          <a:p>
            <a:pPr marL="312738" indent="-312738">
              <a:spcAft>
                <a:spcPts val="4500"/>
              </a:spcAft>
              <a:buFont typeface="+mj-lt"/>
              <a:buAutoNum type="arabicPeriod"/>
            </a:pPr>
            <a:r>
              <a:rPr lang="en-GB" sz="2300" dirty="0">
                <a:solidFill>
                  <a:srgbClr val="363636"/>
                </a:solidFill>
                <a:latin typeface="+mn-lt"/>
              </a:rPr>
              <a:t>Stirling receives a message: “</a:t>
            </a:r>
            <a:r>
              <a:rPr lang="en-GB" sz="2300" b="0" u="none" strike="noStrike" dirty="0">
                <a:solidFill>
                  <a:srgbClr val="363636"/>
                </a:solidFill>
                <a:effectLst/>
                <a:latin typeface="+mn-lt"/>
              </a:rPr>
              <a:t>Want to earn some easy money? Keep £100!”</a:t>
            </a:r>
          </a:p>
          <a:p>
            <a:pPr marL="312738" indent="-312738">
              <a:spcAft>
                <a:spcPts val="4500"/>
              </a:spcAft>
              <a:buFont typeface="+mj-lt"/>
              <a:buAutoNum type="arabicPeriod"/>
            </a:pPr>
            <a:r>
              <a:rPr lang="en-GB" sz="2300" dirty="0">
                <a:solidFill>
                  <a:srgbClr val="363636"/>
                </a:solidFill>
                <a:latin typeface="+mn-lt"/>
              </a:rPr>
              <a:t>He realises he can buy his nana a present!</a:t>
            </a:r>
          </a:p>
          <a:p>
            <a:pPr marL="312738" indent="-312738">
              <a:spcAft>
                <a:spcPts val="4500"/>
              </a:spcAft>
              <a:buFont typeface="+mj-lt"/>
              <a:buAutoNum type="arabicPeriod"/>
            </a:pPr>
            <a:r>
              <a:rPr lang="en-GB" sz="2300" dirty="0">
                <a:solidFill>
                  <a:srgbClr val="363636"/>
                </a:solidFill>
                <a:latin typeface="+mn-lt"/>
              </a:rPr>
              <a:t>Stirling</a:t>
            </a:r>
            <a:r>
              <a:rPr lang="en-GB" sz="2300" b="0" u="none" strike="noStrike" dirty="0">
                <a:solidFill>
                  <a:srgbClr val="363636"/>
                </a:solidFill>
                <a:effectLst/>
                <a:latin typeface="+mn-lt"/>
              </a:rPr>
              <a:t> responds to the message from the stranger</a:t>
            </a:r>
          </a:p>
          <a:p>
            <a:pPr marL="312738" indent="-312738">
              <a:spcAft>
                <a:spcPts val="4500"/>
              </a:spcAft>
              <a:buFont typeface="+mj-lt"/>
              <a:buAutoNum type="arabicPeriod"/>
            </a:pPr>
            <a:r>
              <a:rPr lang="en-GB" sz="2300" b="0" u="none" strike="noStrike" dirty="0">
                <a:solidFill>
                  <a:srgbClr val="363636"/>
                </a:solidFill>
                <a:effectLst/>
                <a:latin typeface="+mn-lt"/>
              </a:rPr>
              <a:t>He tries to transfer the money to the</a:t>
            </a:r>
            <a:br>
              <a:rPr lang="en-GB" sz="2300" b="0" u="none" strike="noStrike" dirty="0">
                <a:solidFill>
                  <a:srgbClr val="363636"/>
                </a:solidFill>
                <a:effectLst/>
                <a:latin typeface="+mn-lt"/>
              </a:rPr>
            </a:br>
            <a:r>
              <a:rPr lang="en-GB" sz="2300" b="0" u="none" strike="noStrike" dirty="0">
                <a:solidFill>
                  <a:srgbClr val="363636"/>
                </a:solidFill>
                <a:effectLst/>
                <a:latin typeface="+mn-lt"/>
              </a:rPr>
              <a:t>stranger. “Account Frozen”</a:t>
            </a:r>
            <a:endParaRPr lang="en-GB" sz="2300" dirty="0">
              <a:solidFill>
                <a:srgbClr val="363636"/>
              </a:solidFill>
              <a:latin typeface="+mn-lt"/>
            </a:endParaRPr>
          </a:p>
        </p:txBody>
      </p:sp>
      <p:pic>
        <p:nvPicPr>
          <p:cNvPr id="16" name="Picture 15">
            <a:extLst>
              <a:ext uri="{FF2B5EF4-FFF2-40B4-BE49-F238E27FC236}">
                <a16:creationId xmlns:a16="http://schemas.microsoft.com/office/drawing/2014/main" id="{C7D42968-D39C-2282-0873-A3B18DF51DC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365144" y="2200018"/>
            <a:ext cx="1239230" cy="1172374"/>
          </a:xfrm>
          <a:prstGeom prst="rect">
            <a:avLst/>
          </a:prstGeom>
        </p:spPr>
      </p:pic>
      <p:pic>
        <p:nvPicPr>
          <p:cNvPr id="20" name="Picture 19">
            <a:extLst>
              <a:ext uri="{FF2B5EF4-FFF2-40B4-BE49-F238E27FC236}">
                <a16:creationId xmlns:a16="http://schemas.microsoft.com/office/drawing/2014/main" id="{4BE6454C-A659-89F1-2390-0C9199E1D0FD}"/>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9655882" y="1210466"/>
            <a:ext cx="1599973" cy="963881"/>
          </a:xfrm>
          <a:prstGeom prst="rect">
            <a:avLst/>
          </a:prstGeom>
        </p:spPr>
      </p:pic>
      <p:pic>
        <p:nvPicPr>
          <p:cNvPr id="2" name="Picture 1">
            <a:extLst>
              <a:ext uri="{FF2B5EF4-FFF2-40B4-BE49-F238E27FC236}">
                <a16:creationId xmlns:a16="http://schemas.microsoft.com/office/drawing/2014/main" id="{4DB0F129-D6C5-AFE2-40A7-99126278C4F3}"/>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6535214" y="4297244"/>
            <a:ext cx="1659861" cy="1407115"/>
          </a:xfrm>
          <a:prstGeom prst="rect">
            <a:avLst/>
          </a:prstGeom>
        </p:spPr>
      </p:pic>
      <p:pic>
        <p:nvPicPr>
          <p:cNvPr id="5" name="Picture 4">
            <a:extLst>
              <a:ext uri="{FF2B5EF4-FFF2-40B4-BE49-F238E27FC236}">
                <a16:creationId xmlns:a16="http://schemas.microsoft.com/office/drawing/2014/main" id="{19E073DB-6910-EFF0-52F0-D3E1B4FC12B9}"/>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9358408" y="2820054"/>
            <a:ext cx="986942" cy="1905819"/>
          </a:xfrm>
          <a:prstGeom prst="rect">
            <a:avLst/>
          </a:prstGeom>
        </p:spPr>
      </p:pic>
    </p:spTree>
    <p:extLst>
      <p:ext uri="{BB962C8B-B14F-4D97-AF65-F5344CB8AC3E}">
        <p14:creationId xmlns:p14="http://schemas.microsoft.com/office/powerpoint/2010/main" val="623226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3" name="Google Shape;227;p4">
            <a:extLst>
              <a:ext uri="{FF2B5EF4-FFF2-40B4-BE49-F238E27FC236}">
                <a16:creationId xmlns:a16="http://schemas.microsoft.com/office/drawing/2014/main" id="{907A7B4D-1383-9DC4-4D9F-B439144FDAB7}"/>
              </a:ext>
            </a:extLst>
          </p:cNvPr>
          <p:cNvSpPr txBox="1">
            <a:spLocks noGrp="1"/>
          </p:cNvSpPr>
          <p:nvPr>
            <p:ph type="title" idx="4294967295"/>
          </p:nvPr>
        </p:nvSpPr>
        <p:spPr>
          <a:xfrm>
            <a:off x="1524000" y="-212942"/>
            <a:ext cx="9144000" cy="212942"/>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Calibri"/>
                <a:ea typeface="Calibri"/>
                <a:cs typeface="Calibri"/>
                <a:sym typeface="Calibri"/>
              </a:rPr>
              <a:t>Slide 4</a:t>
            </a:r>
            <a:endParaRPr kumimoji="0" lang="en-GB" sz="6000" b="0" i="0" u="none" strike="noStrike" kern="0" cap="none" spc="0" normalizeH="0" baseline="0" noProof="0" dirty="0">
              <a:ln>
                <a:noFill/>
              </a:ln>
              <a:solidFill>
                <a:schemeClr val="dk1"/>
              </a:solidFill>
              <a:effectLst/>
              <a:uLnTx/>
              <a:uFillTx/>
              <a:latin typeface="Calibri"/>
              <a:ea typeface="Calibri"/>
              <a:cs typeface="Calibri"/>
              <a:sym typeface="Calibri"/>
            </a:endParaRPr>
          </a:p>
        </p:txBody>
      </p:sp>
      <p:sp>
        <p:nvSpPr>
          <p:cNvPr id="16" name="Google Shape;190;p9">
            <a:extLst>
              <a:ext uri="{FF2B5EF4-FFF2-40B4-BE49-F238E27FC236}">
                <a16:creationId xmlns:a16="http://schemas.microsoft.com/office/drawing/2014/main" id="{C9846DB7-64EB-5965-0317-DE9AA22F4CDF}"/>
              </a:ext>
            </a:extLst>
          </p:cNvPr>
          <p:cNvSpPr txBox="1"/>
          <p:nvPr/>
        </p:nvSpPr>
        <p:spPr>
          <a:xfrm>
            <a:off x="1843447" y="1337357"/>
            <a:ext cx="6995754" cy="110795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200" dirty="0">
                <a:solidFill>
                  <a:srgbClr val="363636"/>
                </a:solidFill>
                <a:sym typeface="Arial"/>
              </a:rPr>
              <a:t>Think carefully before you click on or open something online. Do not open anything if you are not sure who the person is or what they’ve sent you.</a:t>
            </a:r>
            <a:endParaRPr sz="2200" dirty="0"/>
          </a:p>
        </p:txBody>
      </p:sp>
      <p:sp>
        <p:nvSpPr>
          <p:cNvPr id="183" name="Google Shape;183;p9"/>
          <p:cNvSpPr txBox="1"/>
          <p:nvPr/>
        </p:nvSpPr>
        <p:spPr>
          <a:xfrm>
            <a:off x="1843446" y="3135281"/>
            <a:ext cx="6759534" cy="76940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200" dirty="0">
                <a:solidFill>
                  <a:srgbClr val="363636"/>
                </a:solidFill>
                <a:sym typeface="Arial"/>
              </a:rPr>
              <a:t>Tell a trusted adult if something or someone ever makes you feel upset, worried or confused.</a:t>
            </a:r>
            <a:endParaRPr lang="en-GB" sz="2200" dirty="0"/>
          </a:p>
        </p:txBody>
      </p:sp>
      <p:sp>
        <p:nvSpPr>
          <p:cNvPr id="184" name="Google Shape;184;p9"/>
          <p:cNvSpPr txBox="1"/>
          <p:nvPr/>
        </p:nvSpPr>
        <p:spPr>
          <a:xfrm>
            <a:off x="1843447" y="4715451"/>
            <a:ext cx="7254834" cy="769401"/>
          </a:xfrm>
          <a:prstGeom prst="rect">
            <a:avLst/>
          </a:prstGeom>
          <a:noFill/>
          <a:ln>
            <a:noFill/>
          </a:ln>
        </p:spPr>
        <p:txBody>
          <a:bodyPr spcFirstLastPara="1" wrap="square" lIns="91425" tIns="45700" rIns="91425" bIns="45700" anchor="t" anchorCtr="0">
            <a:spAutoFit/>
          </a:bodyPr>
          <a:lstStyle/>
          <a:p>
            <a:pPr lvl="0"/>
            <a:r>
              <a:rPr lang="en-GB" sz="2200" dirty="0">
                <a:solidFill>
                  <a:srgbClr val="363636"/>
                </a:solidFill>
              </a:rPr>
              <a:t>A trusted adult can be: a teacher, a teaching assistant, the school safeguarding lead, or a parent/carer at home.</a:t>
            </a:r>
            <a:endParaRPr lang="en-GB" sz="2200" dirty="0"/>
          </a:p>
        </p:txBody>
      </p:sp>
      <p:sp>
        <p:nvSpPr>
          <p:cNvPr id="185" name="Google Shape;185;p9">
            <a:extLst>
              <a:ext uri="{C183D7F6-B498-43B3-948B-1728B52AA6E4}">
                <adec:decorative xmlns:adec="http://schemas.microsoft.com/office/drawing/2017/decorative" val="1"/>
              </a:ext>
            </a:extLst>
          </p:cNvPr>
          <p:cNvSpPr/>
          <p:nvPr/>
        </p:nvSpPr>
        <p:spPr>
          <a:xfrm>
            <a:off x="1357601" y="3135281"/>
            <a:ext cx="395957" cy="395957"/>
          </a:xfrm>
          <a:prstGeom prst="ellipse">
            <a:avLst/>
          </a:prstGeom>
          <a:solidFill>
            <a:srgbClr val="36363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3000" b="1" dirty="0">
                <a:solidFill>
                  <a:srgbClr val="FFF9DF"/>
                </a:solidFill>
                <a:sym typeface="Arial"/>
              </a:rPr>
              <a:t>4</a:t>
            </a:r>
            <a:endParaRPr sz="3000" dirty="0">
              <a:solidFill>
                <a:srgbClr val="FFF9DF"/>
              </a:solidFill>
            </a:endParaRPr>
          </a:p>
        </p:txBody>
      </p:sp>
      <p:sp>
        <p:nvSpPr>
          <p:cNvPr id="186" name="Google Shape;186;p9">
            <a:extLst>
              <a:ext uri="{C183D7F6-B498-43B3-948B-1728B52AA6E4}">
                <adec:decorative xmlns:adec="http://schemas.microsoft.com/office/drawing/2017/decorative" val="1"/>
              </a:ext>
            </a:extLst>
          </p:cNvPr>
          <p:cNvSpPr/>
          <p:nvPr/>
        </p:nvSpPr>
        <p:spPr>
          <a:xfrm>
            <a:off x="1357601" y="4715451"/>
            <a:ext cx="395957" cy="395957"/>
          </a:xfrm>
          <a:prstGeom prst="ellipse">
            <a:avLst/>
          </a:prstGeom>
          <a:solidFill>
            <a:srgbClr val="36363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3000" b="1" dirty="0">
                <a:solidFill>
                  <a:srgbClr val="FFF9DF"/>
                </a:solidFill>
                <a:sym typeface="Arial"/>
              </a:rPr>
              <a:t>5</a:t>
            </a:r>
            <a:endParaRPr sz="3000" dirty="0">
              <a:solidFill>
                <a:srgbClr val="FFF9DF"/>
              </a:solidFill>
            </a:endParaRPr>
          </a:p>
        </p:txBody>
      </p:sp>
      <p:sp>
        <p:nvSpPr>
          <p:cNvPr id="15" name="Google Shape;187;p9">
            <a:extLst>
              <a:ext uri="{FF2B5EF4-FFF2-40B4-BE49-F238E27FC236}">
                <a16:creationId xmlns:a16="http://schemas.microsoft.com/office/drawing/2014/main" id="{BAB1C141-D781-682C-D681-16DD3A352D9A}"/>
              </a:ext>
              <a:ext uri="{C183D7F6-B498-43B3-948B-1728B52AA6E4}">
                <adec:decorative xmlns:adec="http://schemas.microsoft.com/office/drawing/2017/decorative" val="1"/>
              </a:ext>
            </a:extLst>
          </p:cNvPr>
          <p:cNvSpPr/>
          <p:nvPr/>
        </p:nvSpPr>
        <p:spPr>
          <a:xfrm>
            <a:off x="1357601" y="1337357"/>
            <a:ext cx="395957" cy="395957"/>
          </a:xfrm>
          <a:prstGeom prst="ellipse">
            <a:avLst/>
          </a:prstGeom>
          <a:solidFill>
            <a:srgbClr val="36363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3000" b="1" dirty="0">
                <a:solidFill>
                  <a:srgbClr val="FFF9DF"/>
                </a:solidFill>
                <a:sym typeface="Arial"/>
              </a:rPr>
              <a:t>3</a:t>
            </a:r>
            <a:endParaRPr sz="3000" dirty="0">
              <a:solidFill>
                <a:srgbClr val="FFF9DF"/>
              </a:solidFill>
            </a:endParaRPr>
          </a:p>
        </p:txBody>
      </p:sp>
      <p:grpSp>
        <p:nvGrpSpPr>
          <p:cNvPr id="8" name="Group 7">
            <a:extLst>
              <a:ext uri="{FF2B5EF4-FFF2-40B4-BE49-F238E27FC236}">
                <a16:creationId xmlns:a16="http://schemas.microsoft.com/office/drawing/2014/main" id="{20EC76FF-D839-1293-1394-743D66972350}"/>
              </a:ext>
              <a:ext uri="{C183D7F6-B498-43B3-948B-1728B52AA6E4}">
                <adec:decorative xmlns:adec="http://schemas.microsoft.com/office/drawing/2017/decorative" val="1"/>
              </a:ext>
            </a:extLst>
          </p:cNvPr>
          <p:cNvGrpSpPr/>
          <p:nvPr/>
        </p:nvGrpSpPr>
        <p:grpSpPr>
          <a:xfrm>
            <a:off x="9098281" y="2697384"/>
            <a:ext cx="1470192" cy="1470192"/>
            <a:chOff x="9753597" y="2225058"/>
            <a:chExt cx="1905003" cy="1905003"/>
          </a:xfrm>
        </p:grpSpPr>
        <p:sp>
          <p:nvSpPr>
            <p:cNvPr id="2" name="Oval 1">
              <a:extLst>
                <a:ext uri="{FF2B5EF4-FFF2-40B4-BE49-F238E27FC236}">
                  <a16:creationId xmlns:a16="http://schemas.microsoft.com/office/drawing/2014/main" id="{7173A36B-0C21-B2AA-DB32-38A08BADD75A}"/>
                </a:ext>
              </a:extLst>
            </p:cNvPr>
            <p:cNvSpPr/>
            <p:nvPr/>
          </p:nvSpPr>
          <p:spPr>
            <a:xfrm>
              <a:off x="9753597" y="2225058"/>
              <a:ext cx="1905003" cy="1905003"/>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descr="A group of cartoon eyes and a white speech bubble&#10;&#10;Description automatically generated">
              <a:extLst>
                <a:ext uri="{FF2B5EF4-FFF2-40B4-BE49-F238E27FC236}">
                  <a16:creationId xmlns:a16="http://schemas.microsoft.com/office/drawing/2014/main" id="{74C49142-7DA5-EE78-76F7-6E027ADD2235}"/>
                </a:ext>
              </a:extLst>
            </p:cNvPr>
            <p:cNvPicPr>
              <a:picLocks noChangeAspect="1"/>
            </p:cNvPicPr>
            <p:nvPr/>
          </p:nvPicPr>
          <p:blipFill>
            <a:blip r:embed="rId3"/>
            <a:stretch>
              <a:fillRect/>
            </a:stretch>
          </p:blipFill>
          <p:spPr>
            <a:xfrm>
              <a:off x="9877212" y="2360098"/>
              <a:ext cx="1657773" cy="1634923"/>
            </a:xfrm>
            <a:prstGeom prst="rect">
              <a:avLst/>
            </a:prstGeom>
          </p:spPr>
        </p:pic>
      </p:grpSp>
      <p:grpSp>
        <p:nvGrpSpPr>
          <p:cNvPr id="23" name="Group 22">
            <a:extLst>
              <a:ext uri="{FF2B5EF4-FFF2-40B4-BE49-F238E27FC236}">
                <a16:creationId xmlns:a16="http://schemas.microsoft.com/office/drawing/2014/main" id="{AA0FF30D-E0D9-C839-E408-C2CD1970011E}"/>
              </a:ext>
              <a:ext uri="{C183D7F6-B498-43B3-948B-1728B52AA6E4}">
                <adec:decorative xmlns:adec="http://schemas.microsoft.com/office/drawing/2017/decorative" val="1"/>
              </a:ext>
            </a:extLst>
          </p:cNvPr>
          <p:cNvGrpSpPr/>
          <p:nvPr/>
        </p:nvGrpSpPr>
        <p:grpSpPr>
          <a:xfrm>
            <a:off x="9098281" y="4376312"/>
            <a:ext cx="1470192" cy="1470192"/>
            <a:chOff x="9002587" y="4490270"/>
            <a:chExt cx="1684023" cy="1684023"/>
          </a:xfrm>
        </p:grpSpPr>
        <p:sp>
          <p:nvSpPr>
            <p:cNvPr id="21" name="Oval 20">
              <a:extLst>
                <a:ext uri="{FF2B5EF4-FFF2-40B4-BE49-F238E27FC236}">
                  <a16:creationId xmlns:a16="http://schemas.microsoft.com/office/drawing/2014/main" id="{4E601C9C-E735-53B3-19BA-31C51DF29D46}"/>
                </a:ext>
              </a:extLst>
            </p:cNvPr>
            <p:cNvSpPr/>
            <p:nvPr/>
          </p:nvSpPr>
          <p:spPr>
            <a:xfrm>
              <a:off x="9002587" y="4490270"/>
              <a:ext cx="1684023" cy="1684023"/>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9" name="Picture 18" descr="A cartoon of a person in a dark room&#10;&#10;Description automatically generated">
              <a:extLst>
                <a:ext uri="{FF2B5EF4-FFF2-40B4-BE49-F238E27FC236}">
                  <a16:creationId xmlns:a16="http://schemas.microsoft.com/office/drawing/2014/main" id="{A07CDCF2-2E2A-61B6-CE1E-A6C44E3E628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273518" y="4787475"/>
              <a:ext cx="1124562" cy="1198261"/>
            </a:xfrm>
            <a:prstGeom prst="rect">
              <a:avLst/>
            </a:prstGeom>
          </p:spPr>
        </p:pic>
      </p:grpSp>
      <p:grpSp>
        <p:nvGrpSpPr>
          <p:cNvPr id="29" name="Group 28">
            <a:extLst>
              <a:ext uri="{FF2B5EF4-FFF2-40B4-BE49-F238E27FC236}">
                <a16:creationId xmlns:a16="http://schemas.microsoft.com/office/drawing/2014/main" id="{749A69A7-4399-7B56-0C45-316FD4936A76}"/>
              </a:ext>
              <a:ext uri="{C183D7F6-B498-43B3-948B-1728B52AA6E4}">
                <adec:decorative xmlns:adec="http://schemas.microsoft.com/office/drawing/2017/decorative" val="1"/>
              </a:ext>
            </a:extLst>
          </p:cNvPr>
          <p:cNvGrpSpPr/>
          <p:nvPr/>
        </p:nvGrpSpPr>
        <p:grpSpPr>
          <a:xfrm>
            <a:off x="9098281" y="1018457"/>
            <a:ext cx="1470192" cy="1470192"/>
            <a:chOff x="9002587" y="805238"/>
            <a:chExt cx="1684023" cy="1684023"/>
          </a:xfrm>
        </p:grpSpPr>
        <p:sp>
          <p:nvSpPr>
            <p:cNvPr id="27" name="Oval 26">
              <a:extLst>
                <a:ext uri="{FF2B5EF4-FFF2-40B4-BE49-F238E27FC236}">
                  <a16:creationId xmlns:a16="http://schemas.microsoft.com/office/drawing/2014/main" id="{0DD1E01E-B037-F35B-E5B4-498C35C0BF48}"/>
                </a:ext>
              </a:extLst>
            </p:cNvPr>
            <p:cNvSpPr/>
            <p:nvPr/>
          </p:nvSpPr>
          <p:spPr>
            <a:xfrm>
              <a:off x="9002587" y="805238"/>
              <a:ext cx="1684023" cy="1684023"/>
            </a:xfrm>
            <a:prstGeom prst="ellipse">
              <a:avLst/>
            </a:prstGeom>
            <a:solidFill>
              <a:schemeClr val="bg1"/>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5" name="Picture 24" descr="A computer with a keyboard&#10;&#10;Description automatically generated">
              <a:extLst>
                <a:ext uri="{FF2B5EF4-FFF2-40B4-BE49-F238E27FC236}">
                  <a16:creationId xmlns:a16="http://schemas.microsoft.com/office/drawing/2014/main" id="{AB2800B8-A491-8123-7007-92408737331F}"/>
                </a:ext>
              </a:extLst>
            </p:cNvPr>
            <p:cNvPicPr>
              <a:picLocks noChangeAspect="1"/>
            </p:cNvPicPr>
            <p:nvPr/>
          </p:nvPicPr>
          <p:blipFill>
            <a:blip r:embed="rId5"/>
            <a:stretch>
              <a:fillRect/>
            </a:stretch>
          </p:blipFill>
          <p:spPr>
            <a:xfrm>
              <a:off x="9216213" y="1002732"/>
              <a:ext cx="1218443" cy="1177289"/>
            </a:xfrm>
            <a:prstGeom prst="rect">
              <a:avLst/>
            </a:prstGeom>
          </p:spPr>
        </p:pic>
      </p:grpSp>
      <p:cxnSp>
        <p:nvCxnSpPr>
          <p:cNvPr id="31" name="Straight Arrow Connector 30">
            <a:extLst>
              <a:ext uri="{FF2B5EF4-FFF2-40B4-BE49-F238E27FC236}">
                <a16:creationId xmlns:a16="http://schemas.microsoft.com/office/drawing/2014/main" id="{583C2AA1-DD4C-33C0-0257-F9FDB3E423C2}"/>
              </a:ext>
              <a:ext uri="{C183D7F6-B498-43B3-948B-1728B52AA6E4}">
                <adec:decorative xmlns:adec="http://schemas.microsoft.com/office/drawing/2017/decorative" val="1"/>
              </a:ext>
            </a:extLst>
          </p:cNvPr>
          <p:cNvCxnSpPr>
            <a:cxnSpLocks/>
          </p:cNvCxnSpPr>
          <p:nvPr/>
        </p:nvCxnSpPr>
        <p:spPr>
          <a:xfrm flipH="1" flipV="1">
            <a:off x="9690100" y="1498225"/>
            <a:ext cx="79764" cy="10166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5D18D352-AD62-091C-7F5A-F4A9C252E86B}"/>
              </a:ext>
              <a:ext uri="{C183D7F6-B498-43B3-948B-1728B52AA6E4}">
                <adec:decorative xmlns:adec="http://schemas.microsoft.com/office/drawing/2017/decorative" val="1"/>
              </a:ext>
            </a:extLst>
          </p:cNvPr>
          <p:cNvSpPr/>
          <p:nvPr/>
        </p:nvSpPr>
        <p:spPr>
          <a:xfrm>
            <a:off x="9521826" y="1397000"/>
            <a:ext cx="596900" cy="6985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338930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8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 grpId="0"/>
      <p:bldP spid="184" grpId="0"/>
      <p:bldP spid="185" grpId="0" animBg="1"/>
      <p:bldP spid="18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sp>
        <p:nvSpPr>
          <p:cNvPr id="3" name="Google Shape;227;p4">
            <a:extLst>
              <a:ext uri="{FF2B5EF4-FFF2-40B4-BE49-F238E27FC236}">
                <a16:creationId xmlns:a16="http://schemas.microsoft.com/office/drawing/2014/main" id="{D4BA2671-70CD-CBDB-130D-40C66F496A74}"/>
              </a:ext>
            </a:extLst>
          </p:cNvPr>
          <p:cNvSpPr txBox="1">
            <a:spLocks noGrp="1"/>
          </p:cNvSpPr>
          <p:nvPr>
            <p:ph type="title" idx="4294967295"/>
          </p:nvPr>
        </p:nvSpPr>
        <p:spPr>
          <a:xfrm>
            <a:off x="1524000" y="-212942"/>
            <a:ext cx="9144000" cy="212942"/>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Calibri"/>
                <a:ea typeface="Calibri"/>
                <a:cs typeface="Calibri"/>
                <a:sym typeface="Calibri"/>
              </a:rPr>
              <a:t>Slide 40</a:t>
            </a:r>
            <a:endParaRPr kumimoji="0" lang="en-GB" sz="6000" b="0" i="0" u="none" strike="noStrike" kern="0" cap="none" spc="0" normalizeH="0" baseline="0" noProof="0" dirty="0">
              <a:ln>
                <a:noFill/>
              </a:ln>
              <a:solidFill>
                <a:schemeClr val="dk1"/>
              </a:solidFill>
              <a:effectLst/>
              <a:uLnTx/>
              <a:uFillTx/>
              <a:latin typeface="Calibri"/>
              <a:ea typeface="Calibri"/>
              <a:cs typeface="Calibri"/>
              <a:sym typeface="Calibri"/>
            </a:endParaRPr>
          </a:p>
        </p:txBody>
      </p:sp>
      <p:sp>
        <p:nvSpPr>
          <p:cNvPr id="4" name="TextBox 3">
            <a:extLst>
              <a:ext uri="{FF2B5EF4-FFF2-40B4-BE49-F238E27FC236}">
                <a16:creationId xmlns:a16="http://schemas.microsoft.com/office/drawing/2014/main" id="{315C4382-6F84-8B70-0C9E-87E698F417C5}"/>
              </a:ext>
            </a:extLst>
          </p:cNvPr>
          <p:cNvSpPr txBox="1"/>
          <p:nvPr/>
        </p:nvSpPr>
        <p:spPr>
          <a:xfrm>
            <a:off x="1054643" y="1278411"/>
            <a:ext cx="8725851" cy="4301177"/>
          </a:xfrm>
          <a:prstGeom prst="rect">
            <a:avLst/>
          </a:prstGeom>
          <a:noFill/>
        </p:spPr>
        <p:txBody>
          <a:bodyPr wrap="square" rtlCol="0">
            <a:spAutoFit/>
          </a:bodyPr>
          <a:lstStyle/>
          <a:p>
            <a:pPr marL="457200" indent="-457200">
              <a:spcAft>
                <a:spcPts val="4500"/>
              </a:spcAft>
              <a:buClr>
                <a:srgbClr val="363636"/>
              </a:buClr>
              <a:buFont typeface="+mj-lt"/>
              <a:buAutoNum type="arabicPeriod" startAt="5"/>
            </a:pPr>
            <a:r>
              <a:rPr lang="en-GB" sz="2300" b="0" u="none" strike="noStrike" dirty="0">
                <a:solidFill>
                  <a:srgbClr val="363636"/>
                </a:solidFill>
                <a:effectLst/>
                <a:latin typeface="+mn-lt"/>
              </a:rPr>
              <a:t>The stranger is angry. “I want my money back. I know where your family live”</a:t>
            </a:r>
          </a:p>
          <a:p>
            <a:pPr marL="457200" indent="-457200">
              <a:spcAft>
                <a:spcPts val="4500"/>
              </a:spcAft>
              <a:buClr>
                <a:srgbClr val="363636"/>
              </a:buClr>
              <a:buFont typeface="+mj-lt"/>
              <a:buAutoNum type="arabicPeriod" startAt="5"/>
            </a:pPr>
            <a:r>
              <a:rPr lang="en-GB" sz="2300" dirty="0">
                <a:solidFill>
                  <a:srgbClr val="363636"/>
                </a:solidFill>
                <a:latin typeface="+mn-lt"/>
              </a:rPr>
              <a:t>Stirling </a:t>
            </a:r>
            <a:r>
              <a:rPr lang="en-GB" sz="2300" b="0" u="none" strike="noStrike" dirty="0">
                <a:solidFill>
                  <a:srgbClr val="363636"/>
                </a:solidFill>
                <a:effectLst/>
                <a:latin typeface="+mn-lt"/>
              </a:rPr>
              <a:t>can’t get to any money. He can’t pay for his</a:t>
            </a:r>
            <a:br>
              <a:rPr lang="en-GB" sz="2300" b="0" u="none" strike="noStrike" dirty="0">
                <a:solidFill>
                  <a:srgbClr val="363636"/>
                </a:solidFill>
                <a:effectLst/>
                <a:latin typeface="+mn-lt"/>
              </a:rPr>
            </a:br>
            <a:r>
              <a:rPr lang="en-GB" sz="2300" b="0" u="none" strike="noStrike" dirty="0">
                <a:solidFill>
                  <a:srgbClr val="363636"/>
                </a:solidFill>
                <a:effectLst/>
                <a:latin typeface="+mn-lt"/>
              </a:rPr>
              <a:t>mobile phone.</a:t>
            </a:r>
          </a:p>
          <a:p>
            <a:pPr marL="457200" indent="-457200">
              <a:spcAft>
                <a:spcPts val="4500"/>
              </a:spcAft>
              <a:buClr>
                <a:srgbClr val="363636"/>
              </a:buClr>
              <a:buFont typeface="+mj-lt"/>
              <a:buAutoNum type="arabicPeriod" startAt="5"/>
            </a:pPr>
            <a:r>
              <a:rPr lang="en-GB" sz="2300" b="0" u="none" strike="noStrike" dirty="0">
                <a:solidFill>
                  <a:srgbClr val="363636"/>
                </a:solidFill>
                <a:effectLst/>
                <a:latin typeface="+mn-lt"/>
              </a:rPr>
              <a:t>He can’t buy his nana a present.</a:t>
            </a:r>
          </a:p>
          <a:p>
            <a:pPr marL="457200" indent="-457200">
              <a:spcAft>
                <a:spcPts val="4500"/>
              </a:spcAft>
              <a:buClr>
                <a:srgbClr val="363636"/>
              </a:buClr>
              <a:buFont typeface="+mj-lt"/>
              <a:buAutoNum type="arabicPeriod" startAt="5"/>
            </a:pPr>
            <a:r>
              <a:rPr lang="en-GB" sz="2300" b="0" u="none" strike="noStrike" dirty="0">
                <a:solidFill>
                  <a:srgbClr val="363636"/>
                </a:solidFill>
                <a:effectLst/>
                <a:latin typeface="+mn-lt"/>
              </a:rPr>
              <a:t>It was a made-up story! He actually deleted the message</a:t>
            </a:r>
            <a:br>
              <a:rPr lang="en-GB" sz="2300" b="0" u="none" strike="noStrike" dirty="0">
                <a:solidFill>
                  <a:srgbClr val="363636"/>
                </a:solidFill>
                <a:effectLst/>
                <a:latin typeface="+mn-lt"/>
              </a:rPr>
            </a:br>
            <a:r>
              <a:rPr lang="en-GB" sz="2300" b="0" u="none" strike="noStrike" dirty="0">
                <a:solidFill>
                  <a:srgbClr val="363636"/>
                </a:solidFill>
                <a:effectLst/>
                <a:latin typeface="+mn-lt"/>
              </a:rPr>
              <a:t>and blocked the sender!</a:t>
            </a:r>
            <a:endParaRPr lang="en-GB" sz="2300" dirty="0">
              <a:solidFill>
                <a:srgbClr val="363636"/>
              </a:solidFill>
              <a:latin typeface="+mn-lt"/>
            </a:endParaRPr>
          </a:p>
        </p:txBody>
      </p:sp>
      <p:grpSp>
        <p:nvGrpSpPr>
          <p:cNvPr id="6" name="Group 5">
            <a:extLst>
              <a:ext uri="{FF2B5EF4-FFF2-40B4-BE49-F238E27FC236}">
                <a16:creationId xmlns:a16="http://schemas.microsoft.com/office/drawing/2014/main" id="{6B5F0C81-F422-E814-005D-3B015C428031}"/>
              </a:ext>
              <a:ext uri="{C183D7F6-B498-43B3-948B-1728B52AA6E4}">
                <adec:decorative xmlns:adec="http://schemas.microsoft.com/office/drawing/2017/decorative" val="1"/>
              </a:ext>
            </a:extLst>
          </p:cNvPr>
          <p:cNvGrpSpPr/>
          <p:nvPr/>
        </p:nvGrpSpPr>
        <p:grpSpPr>
          <a:xfrm>
            <a:off x="8265760" y="1966587"/>
            <a:ext cx="829832" cy="1602598"/>
            <a:chOff x="10767935" y="3855360"/>
            <a:chExt cx="576330" cy="1113026"/>
          </a:xfrm>
        </p:grpSpPr>
        <p:pic>
          <p:nvPicPr>
            <p:cNvPr id="7" name="Google Shape;341;p17">
              <a:extLst>
                <a:ext uri="{FF2B5EF4-FFF2-40B4-BE49-F238E27FC236}">
                  <a16:creationId xmlns:a16="http://schemas.microsoft.com/office/drawing/2014/main" id="{B57A2ADC-DA52-12A0-BF9C-3D8B5C45FE93}"/>
                </a:ext>
              </a:extLst>
            </p:cNvPr>
            <p:cNvPicPr preferRelativeResize="0"/>
            <p:nvPr/>
          </p:nvPicPr>
          <p:blipFill rotWithShape="1">
            <a:blip r:embed="rId3">
              <a:alphaModFix/>
              <a:extLst>
                <a:ext uri="{28A0092B-C50C-407E-A947-70E740481C1C}">
                  <a14:useLocalDpi xmlns:a14="http://schemas.microsoft.com/office/drawing/2010/main"/>
                </a:ext>
              </a:extLst>
            </a:blip>
            <a:srcRect/>
            <a:stretch/>
          </p:blipFill>
          <p:spPr>
            <a:xfrm>
              <a:off x="10767935" y="3855360"/>
              <a:ext cx="576330" cy="1113026"/>
            </a:xfrm>
            <a:prstGeom prst="rect">
              <a:avLst/>
            </a:prstGeom>
            <a:noFill/>
            <a:ln>
              <a:noFill/>
            </a:ln>
          </p:spPr>
        </p:pic>
        <p:sp>
          <p:nvSpPr>
            <p:cNvPr id="9" name="Google Shape;343;p17">
              <a:extLst>
                <a:ext uri="{FF2B5EF4-FFF2-40B4-BE49-F238E27FC236}">
                  <a16:creationId xmlns:a16="http://schemas.microsoft.com/office/drawing/2014/main" id="{C8A5E0C2-021A-99FB-CEE3-908283EF0A99}"/>
                </a:ext>
              </a:extLst>
            </p:cNvPr>
            <p:cNvSpPr txBox="1"/>
            <p:nvPr/>
          </p:nvSpPr>
          <p:spPr>
            <a:xfrm>
              <a:off x="10922212" y="4230805"/>
              <a:ext cx="316168" cy="6162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2000"/>
                </a:spcAft>
                <a:buNone/>
              </a:pPr>
              <a:r>
                <a:rPr lang="en-GB" sz="3500" b="1" dirty="0">
                  <a:solidFill>
                    <a:srgbClr val="363636"/>
                  </a:solidFill>
                  <a:latin typeface="Arial"/>
                  <a:ea typeface="Arial"/>
                  <a:cs typeface="Arial"/>
                  <a:sym typeface="Arial"/>
                </a:rPr>
                <a:t>£</a:t>
              </a:r>
              <a:endParaRPr sz="3500" b="1" dirty="0">
                <a:solidFill>
                  <a:srgbClr val="363636"/>
                </a:solidFill>
                <a:latin typeface="Arial"/>
                <a:ea typeface="Arial"/>
                <a:cs typeface="Arial"/>
                <a:sym typeface="Arial"/>
              </a:endParaRPr>
            </a:p>
          </p:txBody>
        </p:sp>
      </p:grpSp>
      <p:pic>
        <p:nvPicPr>
          <p:cNvPr id="10" name="Picture 9">
            <a:extLst>
              <a:ext uri="{FF2B5EF4-FFF2-40B4-BE49-F238E27FC236}">
                <a16:creationId xmlns:a16="http://schemas.microsoft.com/office/drawing/2014/main" id="{9B4227F3-38F4-6D98-89DC-D6BE3528D7ED}"/>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9735467" y="893795"/>
            <a:ext cx="1154318" cy="1449461"/>
          </a:xfrm>
          <a:prstGeom prst="rect">
            <a:avLst/>
          </a:prstGeom>
        </p:spPr>
      </p:pic>
      <p:pic>
        <p:nvPicPr>
          <p:cNvPr id="11" name="Picture 10">
            <a:extLst>
              <a:ext uri="{FF2B5EF4-FFF2-40B4-BE49-F238E27FC236}">
                <a16:creationId xmlns:a16="http://schemas.microsoft.com/office/drawing/2014/main" id="{A67942F8-CAD9-7E9F-F6C0-181B7B6832B9}"/>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6096000" y="3234055"/>
            <a:ext cx="1308847" cy="1238235"/>
          </a:xfrm>
          <a:prstGeom prst="rect">
            <a:avLst/>
          </a:prstGeom>
        </p:spPr>
      </p:pic>
      <p:grpSp>
        <p:nvGrpSpPr>
          <p:cNvPr id="12" name="Group 11">
            <a:extLst>
              <a:ext uri="{FF2B5EF4-FFF2-40B4-BE49-F238E27FC236}">
                <a16:creationId xmlns:a16="http://schemas.microsoft.com/office/drawing/2014/main" id="{D33F5CE6-2FC4-67FE-BA13-E4AE262447E2}"/>
              </a:ext>
              <a:ext uri="{C183D7F6-B498-43B3-948B-1728B52AA6E4}">
                <adec:decorative xmlns:adec="http://schemas.microsoft.com/office/drawing/2017/decorative" val="1"/>
              </a:ext>
            </a:extLst>
          </p:cNvPr>
          <p:cNvGrpSpPr/>
          <p:nvPr/>
        </p:nvGrpSpPr>
        <p:grpSpPr>
          <a:xfrm>
            <a:off x="9250552" y="4118842"/>
            <a:ext cx="849872" cy="1641301"/>
            <a:chOff x="9907664" y="5247297"/>
            <a:chExt cx="426243" cy="823174"/>
          </a:xfrm>
        </p:grpSpPr>
        <p:pic>
          <p:nvPicPr>
            <p:cNvPr id="13" name="Google Shape;341;p17">
              <a:extLst>
                <a:ext uri="{FF2B5EF4-FFF2-40B4-BE49-F238E27FC236}">
                  <a16:creationId xmlns:a16="http://schemas.microsoft.com/office/drawing/2014/main" id="{25A7AF98-0FA7-D3E3-E53B-E138E34850A8}"/>
                </a:ext>
              </a:extLst>
            </p:cNvPr>
            <p:cNvPicPr preferRelativeResize="0"/>
            <p:nvPr/>
          </p:nvPicPr>
          <p:blipFill rotWithShape="1">
            <a:blip r:embed="rId3">
              <a:alphaModFix/>
              <a:extLst>
                <a:ext uri="{28A0092B-C50C-407E-A947-70E740481C1C}">
                  <a14:useLocalDpi xmlns:a14="http://schemas.microsoft.com/office/drawing/2010/main"/>
                </a:ext>
              </a:extLst>
            </a:blip>
            <a:srcRect/>
            <a:stretch/>
          </p:blipFill>
          <p:spPr>
            <a:xfrm>
              <a:off x="9907664" y="5247297"/>
              <a:ext cx="426243" cy="823174"/>
            </a:xfrm>
            <a:prstGeom prst="rect">
              <a:avLst/>
            </a:prstGeom>
            <a:noFill/>
            <a:ln>
              <a:noFill/>
            </a:ln>
          </p:spPr>
        </p:pic>
        <p:sp>
          <p:nvSpPr>
            <p:cNvPr id="14" name="TextBox 13">
              <a:extLst>
                <a:ext uri="{FF2B5EF4-FFF2-40B4-BE49-F238E27FC236}">
                  <a16:creationId xmlns:a16="http://schemas.microsoft.com/office/drawing/2014/main" id="{6F142FC3-7F05-C193-0D1D-776AACD11F6D}"/>
                </a:ext>
              </a:extLst>
            </p:cNvPr>
            <p:cNvSpPr txBox="1"/>
            <p:nvPr/>
          </p:nvSpPr>
          <p:spPr>
            <a:xfrm>
              <a:off x="9916488" y="5499153"/>
              <a:ext cx="417419" cy="416776"/>
            </a:xfrm>
            <a:prstGeom prst="rect">
              <a:avLst/>
            </a:prstGeom>
            <a:noFill/>
          </p:spPr>
          <p:txBody>
            <a:bodyPr wrap="none" rtlCol="0">
              <a:spAutoFit/>
            </a:bodyPr>
            <a:lstStyle/>
            <a:p>
              <a:r>
                <a:rPr lang="en-GB" sz="1200" b="1" dirty="0">
                  <a:solidFill>
                    <a:srgbClr val="363636"/>
                  </a:solidFill>
                </a:rPr>
                <a:t>Message</a:t>
              </a:r>
              <a:br>
                <a:rPr lang="en-GB" sz="1200" b="1" dirty="0">
                  <a:solidFill>
                    <a:srgbClr val="363636"/>
                  </a:solidFill>
                </a:rPr>
              </a:br>
              <a:r>
                <a:rPr lang="en-GB" sz="1200" b="1" dirty="0">
                  <a:solidFill>
                    <a:srgbClr val="363636"/>
                  </a:solidFill>
                </a:rPr>
                <a:t>deleted</a:t>
              </a:r>
            </a:p>
            <a:p>
              <a:r>
                <a:rPr lang="en-GB" sz="1200" b="1" dirty="0">
                  <a:solidFill>
                    <a:srgbClr val="363636"/>
                  </a:solidFill>
                </a:rPr>
                <a:t>and</a:t>
              </a:r>
              <a:br>
                <a:rPr lang="en-GB" sz="1200" b="1" dirty="0">
                  <a:solidFill>
                    <a:srgbClr val="363636"/>
                  </a:solidFill>
                </a:rPr>
              </a:br>
              <a:r>
                <a:rPr lang="en-GB" sz="1200" b="1" dirty="0">
                  <a:solidFill>
                    <a:srgbClr val="363636"/>
                  </a:solidFill>
                </a:rPr>
                <a:t>blocked</a:t>
              </a:r>
            </a:p>
          </p:txBody>
        </p:sp>
      </p:grpSp>
    </p:spTree>
    <p:extLst>
      <p:ext uri="{BB962C8B-B14F-4D97-AF65-F5344CB8AC3E}">
        <p14:creationId xmlns:p14="http://schemas.microsoft.com/office/powerpoint/2010/main" val="3344822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48"/>
        <p:cNvGrpSpPr/>
        <p:nvPr/>
      </p:nvGrpSpPr>
      <p:grpSpPr>
        <a:xfrm>
          <a:off x="0" y="0"/>
          <a:ext cx="0" cy="0"/>
          <a:chOff x="0" y="0"/>
          <a:chExt cx="0" cy="0"/>
        </a:xfrm>
      </p:grpSpPr>
      <p:sp>
        <p:nvSpPr>
          <p:cNvPr id="2" name="Google Shape;227;p4">
            <a:extLst>
              <a:ext uri="{FF2B5EF4-FFF2-40B4-BE49-F238E27FC236}">
                <a16:creationId xmlns:a16="http://schemas.microsoft.com/office/drawing/2014/main" id="{08AAC1F7-D366-7FD9-E8AD-0B21CEACF2ED}"/>
              </a:ext>
            </a:extLst>
          </p:cNvPr>
          <p:cNvSpPr txBox="1">
            <a:spLocks noGrp="1"/>
          </p:cNvSpPr>
          <p:nvPr>
            <p:ph type="title" idx="4294967295"/>
          </p:nvPr>
        </p:nvSpPr>
        <p:spPr>
          <a:xfrm>
            <a:off x="1524000" y="-212942"/>
            <a:ext cx="9144000" cy="212942"/>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Calibri"/>
                <a:ea typeface="Calibri"/>
                <a:cs typeface="Calibri"/>
                <a:sym typeface="Calibri"/>
              </a:rPr>
              <a:t>Slide 41</a:t>
            </a:r>
            <a:endParaRPr kumimoji="0" lang="en-GB" sz="6000" b="0" i="0" u="none" strike="noStrike" kern="0" cap="none" spc="0" normalizeH="0" baseline="0" noProof="0" dirty="0">
              <a:ln>
                <a:noFill/>
              </a:ln>
              <a:solidFill>
                <a:schemeClr val="dk1"/>
              </a:solidFill>
              <a:effectLst/>
              <a:uLnTx/>
              <a:uFillTx/>
              <a:latin typeface="Calibri"/>
              <a:ea typeface="Calibri"/>
              <a:cs typeface="Calibri"/>
              <a:sym typeface="Calibri"/>
            </a:endParaRPr>
          </a:p>
        </p:txBody>
      </p:sp>
      <p:sp>
        <p:nvSpPr>
          <p:cNvPr id="4" name="Google Shape;455;p26">
            <a:extLst>
              <a:ext uri="{FF2B5EF4-FFF2-40B4-BE49-F238E27FC236}">
                <a16:creationId xmlns:a16="http://schemas.microsoft.com/office/drawing/2014/main" id="{41714C9F-D64A-EE51-5A0E-3CA7C5F36A82}"/>
              </a:ext>
            </a:extLst>
          </p:cNvPr>
          <p:cNvSpPr/>
          <p:nvPr/>
        </p:nvSpPr>
        <p:spPr>
          <a:xfrm>
            <a:off x="640527" y="983477"/>
            <a:ext cx="8389089" cy="1206035"/>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0"/>
              </a:spcBef>
              <a:spcAft>
                <a:spcPts val="0"/>
              </a:spcAft>
              <a:buClr>
                <a:srgbClr val="363636"/>
              </a:buClr>
              <a:buSzPts val="3000"/>
              <a:buFont typeface="Arial Black"/>
              <a:buNone/>
            </a:pPr>
            <a:r>
              <a:rPr lang="en-GB" sz="3000" b="1" i="0" u="none" strike="noStrike" cap="none" dirty="0">
                <a:solidFill>
                  <a:srgbClr val="363636"/>
                </a:solidFill>
                <a:latin typeface="Arial Black"/>
                <a:ea typeface="Arial Black"/>
                <a:cs typeface="Arial Black"/>
                <a:sym typeface="Arial Black"/>
              </a:rPr>
              <a:t>Don’t be fooled by offers of quick cash.</a:t>
            </a:r>
            <a:br>
              <a:rPr lang="en-GB" sz="3000" b="1" i="0" u="none" strike="noStrike" cap="none" dirty="0">
                <a:solidFill>
                  <a:srgbClr val="363636"/>
                </a:solidFill>
                <a:latin typeface="Arial Black"/>
                <a:ea typeface="Arial Black"/>
                <a:cs typeface="Arial Black"/>
                <a:sym typeface="Arial Black"/>
              </a:rPr>
            </a:br>
            <a:r>
              <a:rPr lang="en-GB" sz="3000" b="1" i="0" u="none" strike="noStrike" cap="none" dirty="0">
                <a:solidFill>
                  <a:srgbClr val="363636"/>
                </a:solidFill>
                <a:latin typeface="Arial Black"/>
                <a:ea typeface="Arial Black"/>
                <a:cs typeface="Arial Black"/>
                <a:sym typeface="Arial Black"/>
              </a:rPr>
              <a:t>It could put you and your family at risk.</a:t>
            </a:r>
            <a:endParaRPr dirty="0"/>
          </a:p>
        </p:txBody>
      </p:sp>
      <p:sp>
        <p:nvSpPr>
          <p:cNvPr id="5" name="Google Shape;456;p26">
            <a:extLst>
              <a:ext uri="{FF2B5EF4-FFF2-40B4-BE49-F238E27FC236}">
                <a16:creationId xmlns:a16="http://schemas.microsoft.com/office/drawing/2014/main" id="{7C0EF121-06F4-2A26-8588-570EE6DD6DDA}"/>
              </a:ext>
            </a:extLst>
          </p:cNvPr>
          <p:cNvSpPr txBox="1"/>
          <p:nvPr/>
        </p:nvSpPr>
        <p:spPr>
          <a:xfrm>
            <a:off x="598195" y="2975014"/>
            <a:ext cx="8862434" cy="1062532"/>
          </a:xfrm>
          <a:prstGeom prst="rect">
            <a:avLst/>
          </a:prstGeom>
          <a:noFill/>
          <a:ln>
            <a:noFill/>
          </a:ln>
        </p:spPr>
        <p:txBody>
          <a:bodyPr spcFirstLastPara="1" wrap="square" lIns="91425" tIns="45700" rIns="91425" bIns="45700" anchor="t" anchorCtr="0">
            <a:noAutofit/>
          </a:bodyPr>
          <a:lstStyle/>
          <a:p>
            <a:pPr marL="0" marR="0" lvl="0" indent="0" rtl="0">
              <a:lnSpc>
                <a:spcPct val="90000"/>
              </a:lnSpc>
              <a:spcBef>
                <a:spcPts val="0"/>
              </a:spcBef>
              <a:spcAft>
                <a:spcPts val="0"/>
              </a:spcAft>
              <a:buClr>
                <a:srgbClr val="363636"/>
              </a:buClr>
              <a:buSzPts val="6000"/>
              <a:buFont typeface="Arial Black"/>
              <a:buNone/>
            </a:pPr>
            <a:r>
              <a:rPr lang="en-GB" sz="5300" b="1" i="0" u="none" strike="noStrike" cap="none" dirty="0">
                <a:solidFill>
                  <a:srgbClr val="363636"/>
                </a:solidFill>
                <a:latin typeface="Arial Black"/>
                <a:ea typeface="Arial Black"/>
                <a:cs typeface="Arial Black"/>
                <a:sym typeface="Arial Black"/>
              </a:rPr>
              <a:t>Don’t be a Money Mule</a:t>
            </a:r>
            <a:endParaRPr sz="5300" dirty="0"/>
          </a:p>
        </p:txBody>
      </p:sp>
      <p:sp>
        <p:nvSpPr>
          <p:cNvPr id="3" name="Google Shape;454;p26">
            <a:extLst>
              <a:ext uri="{FF2B5EF4-FFF2-40B4-BE49-F238E27FC236}">
                <a16:creationId xmlns:a16="http://schemas.microsoft.com/office/drawing/2014/main" id="{998D388F-25D5-ED0D-A1F2-8EE770402AE0}"/>
              </a:ext>
            </a:extLst>
          </p:cNvPr>
          <p:cNvSpPr txBox="1"/>
          <p:nvPr/>
        </p:nvSpPr>
        <p:spPr>
          <a:xfrm>
            <a:off x="657461" y="4531768"/>
            <a:ext cx="8862435" cy="939814"/>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0"/>
              </a:spcBef>
              <a:spcAft>
                <a:spcPts val="0"/>
              </a:spcAft>
              <a:buClr>
                <a:srgbClr val="363636"/>
              </a:buClr>
              <a:buSzPts val="1700"/>
              <a:buFont typeface="Arial"/>
              <a:buNone/>
            </a:pPr>
            <a:r>
              <a:rPr lang="en-GB" sz="1700" dirty="0">
                <a:solidFill>
                  <a:srgbClr val="363636"/>
                </a:solidFill>
                <a:latin typeface="Arial"/>
                <a:ea typeface="Arial"/>
                <a:cs typeface="Arial"/>
                <a:sym typeface="Arial"/>
              </a:rPr>
              <a:t>To find out more information visit </a:t>
            </a:r>
            <a:r>
              <a:rPr lang="en-GB" sz="1700" b="1" dirty="0">
                <a:solidFill>
                  <a:srgbClr val="363636"/>
                </a:solidFill>
                <a:latin typeface="Arial"/>
                <a:ea typeface="Arial"/>
                <a:cs typeface="Arial"/>
                <a:sym typeface="Arial"/>
              </a:rPr>
              <a:t>dontbefooled.org.uk</a:t>
            </a:r>
            <a:r>
              <a:rPr lang="en-GB" sz="1700" dirty="0">
                <a:solidFill>
                  <a:srgbClr val="363636"/>
                </a:solidFill>
                <a:latin typeface="Arial"/>
                <a:ea typeface="Arial"/>
                <a:cs typeface="Arial"/>
                <a:sym typeface="Arial"/>
              </a:rPr>
              <a:t>. </a:t>
            </a:r>
          </a:p>
          <a:p>
            <a:pPr marL="0" marR="0" lvl="0" indent="0" rtl="0">
              <a:lnSpc>
                <a:spcPct val="100000"/>
              </a:lnSpc>
              <a:spcBef>
                <a:spcPts val="0"/>
              </a:spcBef>
              <a:spcAft>
                <a:spcPts val="0"/>
              </a:spcAft>
              <a:buClr>
                <a:srgbClr val="363636"/>
              </a:buClr>
              <a:buSzPts val="1700"/>
              <a:buFont typeface="Arial"/>
              <a:buNone/>
            </a:pPr>
            <a:endParaRPr lang="en-GB" sz="1700" dirty="0">
              <a:solidFill>
                <a:srgbClr val="363636"/>
              </a:solidFill>
            </a:endParaRPr>
          </a:p>
          <a:p>
            <a:pPr marL="0" marR="0" lvl="0" indent="0" rtl="0">
              <a:lnSpc>
                <a:spcPct val="100000"/>
              </a:lnSpc>
              <a:spcBef>
                <a:spcPts val="0"/>
              </a:spcBef>
              <a:spcAft>
                <a:spcPts val="0"/>
              </a:spcAft>
              <a:buClr>
                <a:srgbClr val="363636"/>
              </a:buClr>
              <a:buSzPts val="1700"/>
              <a:buFont typeface="Arial"/>
              <a:buNone/>
            </a:pPr>
            <a:r>
              <a:rPr lang="en-GB" sz="1700" dirty="0">
                <a:solidFill>
                  <a:srgbClr val="363636"/>
                </a:solidFill>
                <a:latin typeface="Arial"/>
                <a:ea typeface="Arial"/>
                <a:cs typeface="Arial"/>
                <a:sym typeface="Arial"/>
              </a:rPr>
              <a:t>If you are worried that someone has approached you offering quick and easy money, speak to a teacher or you can call </a:t>
            </a:r>
            <a:r>
              <a:rPr lang="en-GB" sz="1700" b="1" dirty="0">
                <a:solidFill>
                  <a:srgbClr val="363636"/>
                </a:solidFill>
                <a:latin typeface="Arial"/>
                <a:ea typeface="Arial"/>
                <a:cs typeface="Arial"/>
                <a:sym typeface="Arial"/>
              </a:rPr>
              <a:t>Crimestoppers</a:t>
            </a:r>
            <a:r>
              <a:rPr lang="en-GB" sz="1700" dirty="0">
                <a:solidFill>
                  <a:srgbClr val="363636"/>
                </a:solidFill>
                <a:latin typeface="Arial"/>
                <a:ea typeface="Arial"/>
                <a:cs typeface="Arial"/>
                <a:sym typeface="Arial"/>
              </a:rPr>
              <a:t> anonymously on </a:t>
            </a:r>
            <a:r>
              <a:rPr lang="en-GB" sz="1700" b="1" dirty="0">
                <a:solidFill>
                  <a:srgbClr val="363636"/>
                </a:solidFill>
                <a:latin typeface="Arial"/>
                <a:ea typeface="Arial"/>
                <a:cs typeface="Arial"/>
                <a:sym typeface="Arial"/>
              </a:rPr>
              <a:t>0800 555111</a:t>
            </a:r>
            <a:r>
              <a:rPr lang="en-GB" sz="1700" dirty="0">
                <a:solidFill>
                  <a:srgbClr val="363636"/>
                </a:solidFill>
                <a:latin typeface="Arial"/>
                <a:ea typeface="Arial"/>
                <a:cs typeface="Arial"/>
                <a:sym typeface="Arial"/>
              </a:rPr>
              <a:t>.</a:t>
            </a:r>
            <a:endParaRPr dirty="0"/>
          </a:p>
        </p:txBody>
      </p:sp>
      <p:pic>
        <p:nvPicPr>
          <p:cNvPr id="6" name="Google Shape;458;p26">
            <a:extLst>
              <a:ext uri="{FF2B5EF4-FFF2-40B4-BE49-F238E27FC236}">
                <a16:creationId xmlns:a16="http://schemas.microsoft.com/office/drawing/2014/main" id="{F740844D-71D4-1A9A-15A3-EC976149569A}"/>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305781" y="6302863"/>
            <a:ext cx="3066437" cy="368613"/>
          </a:xfrm>
          <a:prstGeom prst="rect">
            <a:avLst/>
          </a:prstGeom>
          <a:noFill/>
          <a:ln>
            <a:noFill/>
          </a:ln>
        </p:spPr>
      </p:pic>
      <p:pic>
        <p:nvPicPr>
          <p:cNvPr id="7" name="Google Shape;459;p26">
            <a:extLst>
              <a:ext uri="{FF2B5EF4-FFF2-40B4-BE49-F238E27FC236}">
                <a16:creationId xmlns:a16="http://schemas.microsoft.com/office/drawing/2014/main" id="{3CA506C7-DCBE-25D9-DD9F-9A34321A55C3}"/>
              </a:ex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9056972" y="6269145"/>
            <a:ext cx="1536883" cy="373628"/>
          </a:xfrm>
          <a:prstGeom prst="rect">
            <a:avLst/>
          </a:prstGeom>
          <a:noFill/>
          <a:ln>
            <a:noFill/>
          </a:ln>
        </p:spPr>
      </p:pic>
      <p:pic>
        <p:nvPicPr>
          <p:cNvPr id="8" name="Google Shape;460;p26">
            <a:extLst>
              <a:ext uri="{FF2B5EF4-FFF2-40B4-BE49-F238E27FC236}">
                <a16:creationId xmlns:a16="http://schemas.microsoft.com/office/drawing/2014/main" id="{F2E060A1-48A3-47E9-A9DC-F6BCD010604D}"/>
              </a:ex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10983433" y="6190975"/>
            <a:ext cx="749491" cy="492076"/>
          </a:xfrm>
          <a:prstGeom prst="rect">
            <a:avLst/>
          </a:prstGeom>
          <a:noFill/>
          <a:ln>
            <a:noFill/>
          </a:ln>
        </p:spPr>
      </p:pic>
      <p:grpSp>
        <p:nvGrpSpPr>
          <p:cNvPr id="9" name="Group 8">
            <a:extLst>
              <a:ext uri="{FF2B5EF4-FFF2-40B4-BE49-F238E27FC236}">
                <a16:creationId xmlns:a16="http://schemas.microsoft.com/office/drawing/2014/main" id="{79563148-4BC4-5AF6-AA7E-E2A502026427}"/>
              </a:ext>
              <a:ext uri="{C183D7F6-B498-43B3-948B-1728B52AA6E4}">
                <adec:decorative xmlns:adec="http://schemas.microsoft.com/office/drawing/2017/decorative" val="1"/>
              </a:ext>
            </a:extLst>
          </p:cNvPr>
          <p:cNvGrpSpPr/>
          <p:nvPr/>
        </p:nvGrpSpPr>
        <p:grpSpPr>
          <a:xfrm>
            <a:off x="9704278" y="674908"/>
            <a:ext cx="1615655" cy="1615655"/>
            <a:chOff x="6747933" y="355600"/>
            <a:chExt cx="2028646" cy="2028646"/>
          </a:xfrm>
        </p:grpSpPr>
        <p:sp>
          <p:nvSpPr>
            <p:cNvPr id="10" name="Oval 9">
              <a:extLst>
                <a:ext uri="{FF2B5EF4-FFF2-40B4-BE49-F238E27FC236}">
                  <a16:creationId xmlns:a16="http://schemas.microsoft.com/office/drawing/2014/main" id="{9A4F1095-C404-2979-8E3C-504D973CD4D2}"/>
                </a:ext>
              </a:extLst>
            </p:cNvPr>
            <p:cNvSpPr/>
            <p:nvPr/>
          </p:nvSpPr>
          <p:spPr>
            <a:xfrm>
              <a:off x="6747933" y="355600"/>
              <a:ext cx="2028646" cy="202864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descr="A cartoon of a person holding a money&#10;&#10;Description automatically generated">
              <a:extLst>
                <a:ext uri="{FF2B5EF4-FFF2-40B4-BE49-F238E27FC236}">
                  <a16:creationId xmlns:a16="http://schemas.microsoft.com/office/drawing/2014/main" id="{908BB510-C09D-1BBB-31FE-4CA94F609596}"/>
                </a:ext>
              </a:extLst>
            </p:cNvPr>
            <p:cNvPicPr>
              <a:picLocks noChangeAspect="1"/>
            </p:cNvPicPr>
            <p:nvPr/>
          </p:nvPicPr>
          <p:blipFill>
            <a:blip r:embed="rId6"/>
            <a:stretch>
              <a:fillRect/>
            </a:stretch>
          </p:blipFill>
          <p:spPr>
            <a:xfrm>
              <a:off x="7117936" y="745139"/>
              <a:ext cx="1306397" cy="1293792"/>
            </a:xfrm>
            <a:prstGeom prst="rect">
              <a:avLst/>
            </a:prstGeom>
          </p:spPr>
        </p:pic>
      </p:grpSp>
      <p:grpSp>
        <p:nvGrpSpPr>
          <p:cNvPr id="15" name="Group 14">
            <a:extLst>
              <a:ext uri="{FF2B5EF4-FFF2-40B4-BE49-F238E27FC236}">
                <a16:creationId xmlns:a16="http://schemas.microsoft.com/office/drawing/2014/main" id="{1C76F32F-E1F6-C0A3-B36F-AFBFCF0F6AEA}"/>
              </a:ext>
              <a:ext uri="{C183D7F6-B498-43B3-948B-1728B52AA6E4}">
                <adec:decorative xmlns:adec="http://schemas.microsoft.com/office/drawing/2017/decorative" val="1"/>
              </a:ext>
            </a:extLst>
          </p:cNvPr>
          <p:cNvGrpSpPr/>
          <p:nvPr/>
        </p:nvGrpSpPr>
        <p:grpSpPr>
          <a:xfrm>
            <a:off x="9440512" y="4468925"/>
            <a:ext cx="2179607" cy="1022122"/>
            <a:chOff x="9354932" y="4507616"/>
            <a:chExt cx="2528187" cy="1185588"/>
          </a:xfrm>
        </p:grpSpPr>
        <p:grpSp>
          <p:nvGrpSpPr>
            <p:cNvPr id="16" name="Group 15">
              <a:extLst>
                <a:ext uri="{FF2B5EF4-FFF2-40B4-BE49-F238E27FC236}">
                  <a16:creationId xmlns:a16="http://schemas.microsoft.com/office/drawing/2014/main" id="{5ACC724A-8E3A-7274-6697-F33BCBC4A680}"/>
                </a:ext>
              </a:extLst>
            </p:cNvPr>
            <p:cNvGrpSpPr/>
            <p:nvPr/>
          </p:nvGrpSpPr>
          <p:grpSpPr>
            <a:xfrm>
              <a:off x="10697531" y="4507616"/>
              <a:ext cx="1185588" cy="1185588"/>
              <a:chOff x="11124066" y="4507616"/>
              <a:chExt cx="1185588" cy="1185588"/>
            </a:xfrm>
          </p:grpSpPr>
          <p:sp>
            <p:nvSpPr>
              <p:cNvPr id="20" name="Oval 19">
                <a:extLst>
                  <a:ext uri="{FF2B5EF4-FFF2-40B4-BE49-F238E27FC236}">
                    <a16:creationId xmlns:a16="http://schemas.microsoft.com/office/drawing/2014/main" id="{A009FD90-C351-D030-A908-8C5610565518}"/>
                  </a:ext>
                </a:extLst>
              </p:cNvPr>
              <p:cNvSpPr/>
              <p:nvPr/>
            </p:nvSpPr>
            <p:spPr>
              <a:xfrm>
                <a:off x="11124066" y="4507616"/>
                <a:ext cx="1185588" cy="118558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descr="A green phone receiver on a black background&#10;&#10;Description automatically generated">
                <a:extLst>
                  <a:ext uri="{FF2B5EF4-FFF2-40B4-BE49-F238E27FC236}">
                    <a16:creationId xmlns:a16="http://schemas.microsoft.com/office/drawing/2014/main" id="{27039050-FED8-0AD8-4A77-013A17D0ADED}"/>
                  </a:ext>
                </a:extLst>
              </p:cNvPr>
              <p:cNvPicPr>
                <a:picLocks noChangeAspect="1"/>
              </p:cNvPicPr>
              <p:nvPr/>
            </p:nvPicPr>
            <p:blipFill>
              <a:blip r:embed="rId7"/>
              <a:stretch>
                <a:fillRect/>
              </a:stretch>
            </p:blipFill>
            <p:spPr>
              <a:xfrm>
                <a:off x="11305895" y="4748017"/>
                <a:ext cx="792951" cy="788953"/>
              </a:xfrm>
              <a:prstGeom prst="rect">
                <a:avLst/>
              </a:prstGeom>
            </p:spPr>
          </p:pic>
        </p:grpSp>
        <p:grpSp>
          <p:nvGrpSpPr>
            <p:cNvPr id="17" name="Group 16">
              <a:extLst>
                <a:ext uri="{FF2B5EF4-FFF2-40B4-BE49-F238E27FC236}">
                  <a16:creationId xmlns:a16="http://schemas.microsoft.com/office/drawing/2014/main" id="{E730AD64-01EE-1481-2D1A-9C81E895B03C}"/>
                </a:ext>
              </a:extLst>
            </p:cNvPr>
            <p:cNvGrpSpPr/>
            <p:nvPr/>
          </p:nvGrpSpPr>
          <p:grpSpPr>
            <a:xfrm>
              <a:off x="9354932" y="4507616"/>
              <a:ext cx="1185588" cy="1185588"/>
              <a:chOff x="8614330" y="4507616"/>
              <a:chExt cx="1185588" cy="1185588"/>
            </a:xfrm>
          </p:grpSpPr>
          <p:sp>
            <p:nvSpPr>
              <p:cNvPr id="18" name="Oval 17">
                <a:extLst>
                  <a:ext uri="{FF2B5EF4-FFF2-40B4-BE49-F238E27FC236}">
                    <a16:creationId xmlns:a16="http://schemas.microsoft.com/office/drawing/2014/main" id="{B1B78CEB-4EFF-375D-FA0F-49CB1402A3A3}"/>
                  </a:ext>
                </a:extLst>
              </p:cNvPr>
              <p:cNvSpPr/>
              <p:nvPr/>
            </p:nvSpPr>
            <p:spPr>
              <a:xfrm>
                <a:off x="8614330" y="4507616"/>
                <a:ext cx="1185588" cy="118558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9" name="Picture 18" descr="A computer monitor with a symbol on it&#10;&#10;Description automatically generated">
                <a:extLst>
                  <a:ext uri="{FF2B5EF4-FFF2-40B4-BE49-F238E27FC236}">
                    <a16:creationId xmlns:a16="http://schemas.microsoft.com/office/drawing/2014/main" id="{13419559-5D4B-17A3-AA6C-02A142D39C19}"/>
                  </a:ext>
                </a:extLst>
              </p:cNvPr>
              <p:cNvPicPr>
                <a:picLocks noChangeAspect="1"/>
              </p:cNvPicPr>
              <p:nvPr/>
            </p:nvPicPr>
            <p:blipFill>
              <a:blip r:embed="rId8"/>
              <a:stretch>
                <a:fillRect/>
              </a:stretch>
            </p:blipFill>
            <p:spPr>
              <a:xfrm>
                <a:off x="8767176" y="4708366"/>
                <a:ext cx="879896" cy="868253"/>
              </a:xfrm>
              <a:prstGeom prst="rect">
                <a:avLst/>
              </a:prstGeom>
            </p:spPr>
          </p:pic>
        </p:grpSp>
      </p:grpSp>
      <p:grpSp>
        <p:nvGrpSpPr>
          <p:cNvPr id="22" name="Group 21">
            <a:extLst>
              <a:ext uri="{FF2B5EF4-FFF2-40B4-BE49-F238E27FC236}">
                <a16:creationId xmlns:a16="http://schemas.microsoft.com/office/drawing/2014/main" id="{63EDE1DC-0253-205D-6B74-8FDFFA39D537}"/>
              </a:ext>
              <a:ext uri="{C183D7F6-B498-43B3-948B-1728B52AA6E4}">
                <adec:decorative xmlns:adec="http://schemas.microsoft.com/office/drawing/2017/decorative" val="1"/>
              </a:ext>
            </a:extLst>
          </p:cNvPr>
          <p:cNvGrpSpPr/>
          <p:nvPr/>
        </p:nvGrpSpPr>
        <p:grpSpPr>
          <a:xfrm>
            <a:off x="9473014" y="2667235"/>
            <a:ext cx="2078182" cy="1367337"/>
            <a:chOff x="1316182" y="1655618"/>
            <a:chExt cx="2078182" cy="1367337"/>
          </a:xfrm>
        </p:grpSpPr>
        <p:sp>
          <p:nvSpPr>
            <p:cNvPr id="23" name="Oval 22">
              <a:extLst>
                <a:ext uri="{FF2B5EF4-FFF2-40B4-BE49-F238E27FC236}">
                  <a16:creationId xmlns:a16="http://schemas.microsoft.com/office/drawing/2014/main" id="{217BDB69-C731-49F1-0868-66EC0AC9B466}"/>
                </a:ext>
              </a:extLst>
            </p:cNvPr>
            <p:cNvSpPr/>
            <p:nvPr/>
          </p:nvSpPr>
          <p:spPr>
            <a:xfrm>
              <a:off x="1316182" y="1655618"/>
              <a:ext cx="2078182" cy="136733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24" name="Group 23">
              <a:extLst>
                <a:ext uri="{FF2B5EF4-FFF2-40B4-BE49-F238E27FC236}">
                  <a16:creationId xmlns:a16="http://schemas.microsoft.com/office/drawing/2014/main" id="{135423CE-BAC2-51A0-F491-07BB669BF6CA}"/>
                </a:ext>
              </a:extLst>
            </p:cNvPr>
            <p:cNvGrpSpPr/>
            <p:nvPr/>
          </p:nvGrpSpPr>
          <p:grpSpPr>
            <a:xfrm>
              <a:off x="1434339" y="2032405"/>
              <a:ext cx="1831735" cy="613761"/>
              <a:chOff x="924459" y="-1244571"/>
              <a:chExt cx="2672929" cy="895621"/>
            </a:xfrm>
          </p:grpSpPr>
          <p:pic>
            <p:nvPicPr>
              <p:cNvPr id="25" name="Picture 24" descr="A stack of money and coins&#10;&#10;Description automatically generated">
                <a:extLst>
                  <a:ext uri="{FF2B5EF4-FFF2-40B4-BE49-F238E27FC236}">
                    <a16:creationId xmlns:a16="http://schemas.microsoft.com/office/drawing/2014/main" id="{259E6F79-0E9F-8BE5-5D43-18336F299031}"/>
                  </a:ext>
                </a:extLst>
              </p:cNvPr>
              <p:cNvPicPr>
                <a:picLocks noChangeAspect="1"/>
              </p:cNvPicPr>
              <p:nvPr/>
            </p:nvPicPr>
            <p:blipFill>
              <a:blip r:embed="rId9"/>
              <a:stretch>
                <a:fillRect/>
              </a:stretch>
            </p:blipFill>
            <p:spPr>
              <a:xfrm>
                <a:off x="1989330" y="-1184198"/>
                <a:ext cx="852203" cy="774877"/>
              </a:xfrm>
              <a:prstGeom prst="rect">
                <a:avLst/>
              </a:prstGeom>
            </p:spPr>
          </p:pic>
          <p:pic>
            <p:nvPicPr>
              <p:cNvPr id="26" name="Picture 25" descr="A person carrying a money&#10;&#10;Description automatically generated">
                <a:extLst>
                  <a:ext uri="{FF2B5EF4-FFF2-40B4-BE49-F238E27FC236}">
                    <a16:creationId xmlns:a16="http://schemas.microsoft.com/office/drawing/2014/main" id="{DACCFC68-2C9E-DC01-40AB-FA32F841FDB6}"/>
                  </a:ext>
                </a:extLst>
              </p:cNvPr>
              <p:cNvPicPr>
                <a:picLocks noChangeAspect="1"/>
              </p:cNvPicPr>
              <p:nvPr/>
            </p:nvPicPr>
            <p:blipFill>
              <a:blip r:embed="rId10"/>
              <a:stretch>
                <a:fillRect/>
              </a:stretch>
            </p:blipFill>
            <p:spPr>
              <a:xfrm>
                <a:off x="3019113" y="-1244571"/>
                <a:ext cx="578275" cy="895621"/>
              </a:xfrm>
              <a:prstGeom prst="rect">
                <a:avLst/>
              </a:prstGeom>
            </p:spPr>
          </p:pic>
          <p:pic>
            <p:nvPicPr>
              <p:cNvPr id="27" name="Picture 26" descr="A stack of money and coins&#10;&#10;Description automatically generated">
                <a:extLst>
                  <a:ext uri="{FF2B5EF4-FFF2-40B4-BE49-F238E27FC236}">
                    <a16:creationId xmlns:a16="http://schemas.microsoft.com/office/drawing/2014/main" id="{3E127E4B-BF9D-9E24-214F-CA676147F1A5}"/>
                  </a:ext>
                </a:extLst>
              </p:cNvPr>
              <p:cNvPicPr>
                <a:picLocks noChangeAspect="1"/>
              </p:cNvPicPr>
              <p:nvPr/>
            </p:nvPicPr>
            <p:blipFill>
              <a:blip r:embed="rId9"/>
              <a:stretch>
                <a:fillRect/>
              </a:stretch>
            </p:blipFill>
            <p:spPr>
              <a:xfrm>
                <a:off x="924459" y="-1184198"/>
                <a:ext cx="852203" cy="774877"/>
              </a:xfrm>
              <a:prstGeom prst="rect">
                <a:avLst/>
              </a:prstGeom>
            </p:spPr>
          </p:pic>
          <p:sp>
            <p:nvSpPr>
              <p:cNvPr id="28" name="Right Arrow 27">
                <a:extLst>
                  <a:ext uri="{FF2B5EF4-FFF2-40B4-BE49-F238E27FC236}">
                    <a16:creationId xmlns:a16="http://schemas.microsoft.com/office/drawing/2014/main" id="{EA7FFD25-0B17-6971-750A-0AAEEABEF5F1}"/>
                  </a:ext>
                </a:extLst>
              </p:cNvPr>
              <p:cNvSpPr/>
              <p:nvPr/>
            </p:nvSpPr>
            <p:spPr>
              <a:xfrm>
                <a:off x="1776662"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ight Arrow 28">
                <a:extLst>
                  <a:ext uri="{FF2B5EF4-FFF2-40B4-BE49-F238E27FC236}">
                    <a16:creationId xmlns:a16="http://schemas.microsoft.com/office/drawing/2014/main" id="{C8C579A4-DC48-44B7-242D-3885F7BB06E6}"/>
                  </a:ext>
                </a:extLst>
              </p:cNvPr>
              <p:cNvSpPr/>
              <p:nvPr/>
            </p:nvSpPr>
            <p:spPr>
              <a:xfrm>
                <a:off x="2827946"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59"/>
        <p:cNvGrpSpPr/>
        <p:nvPr/>
      </p:nvGrpSpPr>
      <p:grpSpPr>
        <a:xfrm>
          <a:off x="0" y="0"/>
          <a:ext cx="0" cy="0"/>
          <a:chOff x="0" y="0"/>
          <a:chExt cx="0" cy="0"/>
        </a:xfrm>
      </p:grpSpPr>
      <p:sp>
        <p:nvSpPr>
          <p:cNvPr id="560" name="Google Shape;560;p35"/>
          <p:cNvSpPr txBox="1">
            <a:spLocks noGrp="1"/>
          </p:cNvSpPr>
          <p:nvPr>
            <p:ph type="title"/>
          </p:nvPr>
        </p:nvSpPr>
        <p:spPr>
          <a:xfrm>
            <a:off x="0" y="2354880"/>
            <a:ext cx="12192000" cy="1206035"/>
          </a:xfrm>
          <a:prstGeom prst="rect">
            <a:avLst/>
          </a:prstGeom>
          <a:noFill/>
          <a:ln>
            <a:noFill/>
          </a:ln>
        </p:spPr>
        <p:txBody>
          <a:bodyPr spcFirstLastPara="1" wrap="square" lIns="91425" tIns="45700" rIns="91425" bIns="45700" anchor="ctr" anchorCtr="1">
            <a:noAutofit/>
          </a:bodyPr>
          <a:lstStyle/>
          <a:p>
            <a:pPr marL="0" marR="0" lvl="0" indent="0" algn="ctr" rtl="0">
              <a:lnSpc>
                <a:spcPct val="90000"/>
              </a:lnSpc>
              <a:spcBef>
                <a:spcPts val="0"/>
              </a:spcBef>
              <a:spcAft>
                <a:spcPts val="0"/>
              </a:spcAft>
              <a:buClr>
                <a:srgbClr val="363636"/>
              </a:buClr>
              <a:buSzPts val="4000"/>
              <a:buFont typeface="Arial Black"/>
              <a:buNone/>
            </a:pPr>
            <a:r>
              <a:rPr lang="en-GB" sz="4000" b="1" i="0" u="none" strike="noStrike" cap="none" dirty="0">
                <a:solidFill>
                  <a:srgbClr val="363636"/>
                </a:solidFill>
                <a:latin typeface="Arial Black"/>
                <a:ea typeface="Arial Black"/>
                <a:cs typeface="Arial Black"/>
                <a:sym typeface="Arial Black"/>
              </a:rPr>
              <a:t>Art and Design</a:t>
            </a:r>
            <a:endParaRPr dirty="0"/>
          </a:p>
        </p:txBody>
      </p:sp>
      <p:sp>
        <p:nvSpPr>
          <p:cNvPr id="561" name="Google Shape;561;p35"/>
          <p:cNvSpPr txBox="1"/>
          <p:nvPr/>
        </p:nvSpPr>
        <p:spPr>
          <a:xfrm>
            <a:off x="112542" y="182880"/>
            <a:ext cx="1960098"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1" dirty="0">
                <a:solidFill>
                  <a:srgbClr val="363636"/>
                </a:solidFill>
                <a:latin typeface="Arial"/>
                <a:ea typeface="Arial"/>
                <a:cs typeface="Arial"/>
                <a:sym typeface="Arial"/>
              </a:rPr>
              <a:t>For the teacher</a:t>
            </a:r>
            <a:endParaRPr b="1" dirty="0"/>
          </a:p>
        </p:txBody>
      </p:sp>
      <p:pic>
        <p:nvPicPr>
          <p:cNvPr id="563" name="Google Shape;563;p35">
            <a:extLst>
              <a:ext uri="{C183D7F6-B498-43B3-948B-1728B52AA6E4}">
                <adec:decorative xmlns:adec="http://schemas.microsoft.com/office/drawing/2017/decorative" val="1"/>
              </a:ext>
            </a:extLst>
          </p:cNvPr>
          <p:cNvPicPr preferRelativeResize="0"/>
          <p:nvPr/>
        </p:nvPicPr>
        <p:blipFill rotWithShape="1">
          <a:blip r:embed="rId3">
            <a:alphaModFix/>
            <a:extLst>
              <a:ext uri="{28A0092B-C50C-407E-A947-70E740481C1C}">
                <a14:useLocalDpi xmlns:a14="http://schemas.microsoft.com/office/drawing/2010/main"/>
              </a:ext>
            </a:extLst>
          </a:blip>
          <a:srcRect/>
          <a:stretch/>
        </p:blipFill>
        <p:spPr>
          <a:xfrm>
            <a:off x="10274300" y="6209688"/>
            <a:ext cx="1611919" cy="472763"/>
          </a:xfrm>
          <a:prstGeom prst="rect">
            <a:avLst/>
          </a:prstGeom>
          <a:noFill/>
          <a:ln>
            <a:noFill/>
          </a:ln>
        </p:spPr>
      </p:pic>
      <p:pic>
        <p:nvPicPr>
          <p:cNvPr id="564" name="Google Shape;564;p35">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305781" y="6302863"/>
            <a:ext cx="3066437" cy="368613"/>
          </a:xfrm>
          <a:prstGeom prst="rect">
            <a:avLst/>
          </a:prstGeom>
          <a:noFill/>
          <a:ln>
            <a:noFill/>
          </a:ln>
        </p:spPr>
      </p:pic>
      <p:pic>
        <p:nvPicPr>
          <p:cNvPr id="565" name="Google Shape;565;p35">
            <a:extLs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8528341" y="6269145"/>
            <a:ext cx="1536883" cy="373628"/>
          </a:xfrm>
          <a:prstGeom prst="rect">
            <a:avLst/>
          </a:prstGeom>
          <a:noFill/>
          <a:ln>
            <a:noFill/>
          </a:ln>
        </p:spPr>
      </p:pic>
      <p:sp>
        <p:nvSpPr>
          <p:cNvPr id="2" name="Google Shape;227;p4">
            <a:extLst>
              <a:ext uri="{FF2B5EF4-FFF2-40B4-BE49-F238E27FC236}">
                <a16:creationId xmlns:a16="http://schemas.microsoft.com/office/drawing/2014/main" id="{FC7EAA0E-004C-5A8E-E670-2C220D92131F}"/>
              </a:ext>
            </a:extLst>
          </p:cNvPr>
          <p:cNvSpPr txBox="1">
            <a:spLocks/>
          </p:cNvSpPr>
          <p:nvPr/>
        </p:nvSpPr>
        <p:spPr>
          <a:xfrm>
            <a:off x="1524000" y="-212942"/>
            <a:ext cx="9144000" cy="212942"/>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chemeClr val="lt1"/>
              </a:buClr>
              <a:buSzPts val="800"/>
              <a:buFont typeface="Arial Black"/>
              <a:buNone/>
            </a:pPr>
            <a:r>
              <a:rPr lang="en-GB" sz="800" dirty="0">
                <a:solidFill>
                  <a:schemeClr val="lt1"/>
                </a:solidFill>
              </a:rPr>
              <a:t>Slide 42</a:t>
            </a:r>
            <a:endParaRPr lang="en-GB"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69"/>
        <p:cNvGrpSpPr/>
        <p:nvPr/>
      </p:nvGrpSpPr>
      <p:grpSpPr>
        <a:xfrm>
          <a:off x="0" y="0"/>
          <a:ext cx="0" cy="0"/>
          <a:chOff x="0" y="0"/>
          <a:chExt cx="0" cy="0"/>
        </a:xfrm>
      </p:grpSpPr>
      <p:sp>
        <p:nvSpPr>
          <p:cNvPr id="572" name="Google Shape;572;p36"/>
          <p:cNvSpPr txBox="1">
            <a:spLocks noGrp="1"/>
          </p:cNvSpPr>
          <p:nvPr>
            <p:ph type="ctrTitle"/>
          </p:nvPr>
        </p:nvSpPr>
        <p:spPr>
          <a:xfrm>
            <a:off x="1524000" y="-250522"/>
            <a:ext cx="9144000" cy="250521"/>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latin typeface="Calibri" panose="020F0502020204030204" pitchFamily="34" charset="0"/>
                <a:ea typeface="Calibri" panose="020F0502020204030204" pitchFamily="34" charset="0"/>
                <a:cs typeface="Calibri" panose="020F0502020204030204" pitchFamily="34" charset="0"/>
              </a:rPr>
              <a:t>Slide 43</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570" name="Google Shape;570;p36"/>
          <p:cNvSpPr txBox="1"/>
          <p:nvPr/>
        </p:nvSpPr>
        <p:spPr>
          <a:xfrm>
            <a:off x="1242246" y="1286220"/>
            <a:ext cx="5330003" cy="407030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100" dirty="0">
                <a:solidFill>
                  <a:srgbClr val="363636"/>
                </a:solidFill>
                <a:latin typeface="Arial"/>
                <a:ea typeface="Arial"/>
                <a:cs typeface="Arial"/>
                <a:sym typeface="Arial"/>
              </a:rPr>
              <a:t>Design a poster to spread the message:</a:t>
            </a:r>
            <a:endParaRPr dirty="0"/>
          </a:p>
          <a:p>
            <a:pPr marL="0" marR="0" lvl="0" indent="0" algn="l" rtl="0">
              <a:spcBef>
                <a:spcPts val="1500"/>
              </a:spcBef>
              <a:spcAft>
                <a:spcPts val="0"/>
              </a:spcAft>
              <a:buNone/>
            </a:pPr>
            <a:r>
              <a:rPr lang="en-GB" sz="2800" b="1" dirty="0">
                <a:solidFill>
                  <a:srgbClr val="363636"/>
                </a:solidFill>
                <a:latin typeface="Arial"/>
                <a:ea typeface="Arial"/>
                <a:cs typeface="Arial"/>
                <a:sym typeface="Arial"/>
              </a:rPr>
              <a:t>“Don’t be a Money Mule”</a:t>
            </a:r>
            <a:endParaRPr dirty="0"/>
          </a:p>
          <a:p>
            <a:pPr marL="0" marR="0" lvl="0" indent="0" algn="l" rtl="0">
              <a:spcBef>
                <a:spcPts val="2000"/>
              </a:spcBef>
              <a:spcAft>
                <a:spcPts val="0"/>
              </a:spcAft>
              <a:buNone/>
            </a:pPr>
            <a:r>
              <a:rPr lang="en-GB" sz="2100" dirty="0">
                <a:solidFill>
                  <a:srgbClr val="363636"/>
                </a:solidFill>
                <a:latin typeface="Arial"/>
                <a:ea typeface="Arial"/>
                <a:cs typeface="Arial"/>
                <a:sym typeface="Arial"/>
              </a:rPr>
              <a:t>Remember the online safety rules.</a:t>
            </a:r>
            <a:endParaRPr dirty="0"/>
          </a:p>
          <a:p>
            <a:pPr marL="0" marR="0" lvl="0" indent="0" algn="l" rtl="0">
              <a:spcBef>
                <a:spcPts val="2000"/>
              </a:spcBef>
              <a:spcAft>
                <a:spcPts val="0"/>
              </a:spcAft>
              <a:buNone/>
            </a:pPr>
            <a:r>
              <a:rPr lang="en-GB" sz="2100" dirty="0">
                <a:solidFill>
                  <a:srgbClr val="363636"/>
                </a:solidFill>
                <a:latin typeface="Arial"/>
                <a:ea typeface="Arial"/>
                <a:cs typeface="Arial"/>
                <a:sym typeface="Arial"/>
              </a:rPr>
              <a:t>Think about these questions:</a:t>
            </a:r>
            <a:endParaRPr dirty="0"/>
          </a:p>
          <a:p>
            <a:pPr marL="223838" marR="0" lvl="0" indent="-223838" algn="l" rtl="0">
              <a:spcBef>
                <a:spcPts val="1000"/>
              </a:spcBef>
              <a:spcAft>
                <a:spcPts val="0"/>
              </a:spcAft>
              <a:buClr>
                <a:srgbClr val="363636"/>
              </a:buClr>
              <a:buSzPts val="2100"/>
              <a:buFont typeface="Arial"/>
              <a:buChar char="•"/>
            </a:pPr>
            <a:r>
              <a:rPr lang="en-GB" sz="2100" dirty="0">
                <a:solidFill>
                  <a:srgbClr val="363636"/>
                </a:solidFill>
                <a:latin typeface="Arial"/>
                <a:ea typeface="Arial"/>
                <a:cs typeface="Arial"/>
                <a:sym typeface="Arial"/>
              </a:rPr>
              <a:t>How would you tell other children</a:t>
            </a:r>
            <a:br>
              <a:rPr lang="en-GB" sz="2100" dirty="0">
                <a:solidFill>
                  <a:srgbClr val="363636"/>
                </a:solidFill>
                <a:latin typeface="Arial"/>
                <a:ea typeface="Arial"/>
                <a:cs typeface="Arial"/>
                <a:sym typeface="Arial"/>
              </a:rPr>
            </a:br>
            <a:r>
              <a:rPr lang="en-GB" sz="2100" dirty="0">
                <a:solidFill>
                  <a:srgbClr val="363636"/>
                </a:solidFill>
                <a:latin typeface="Arial"/>
                <a:ea typeface="Arial"/>
                <a:cs typeface="Arial"/>
                <a:sym typeface="Arial"/>
              </a:rPr>
              <a:t>to keep themselves safe from becoming a </a:t>
            </a:r>
            <a:r>
              <a:rPr lang="en-GB" sz="2100" b="1" dirty="0">
                <a:solidFill>
                  <a:srgbClr val="363636"/>
                </a:solidFill>
                <a:latin typeface="Arial"/>
                <a:ea typeface="Arial"/>
                <a:cs typeface="Arial"/>
                <a:sym typeface="Arial"/>
              </a:rPr>
              <a:t>money mule</a:t>
            </a:r>
            <a:r>
              <a:rPr lang="en-GB" sz="2100" dirty="0">
                <a:solidFill>
                  <a:srgbClr val="363636"/>
                </a:solidFill>
                <a:latin typeface="Arial"/>
                <a:ea typeface="Arial"/>
                <a:cs typeface="Arial"/>
                <a:sym typeface="Arial"/>
              </a:rPr>
              <a:t>?</a:t>
            </a:r>
            <a:endParaRPr dirty="0"/>
          </a:p>
          <a:p>
            <a:pPr marL="223838" marR="0" lvl="0" indent="-223838" algn="l" rtl="0">
              <a:spcBef>
                <a:spcPts val="1000"/>
              </a:spcBef>
              <a:spcAft>
                <a:spcPts val="0"/>
              </a:spcAft>
              <a:buClr>
                <a:srgbClr val="363636"/>
              </a:buClr>
              <a:buSzPts val="2100"/>
              <a:buFont typeface="Arial"/>
              <a:buChar char="•"/>
            </a:pPr>
            <a:r>
              <a:rPr lang="en-GB" sz="2100" dirty="0">
                <a:solidFill>
                  <a:srgbClr val="363636"/>
                </a:solidFill>
                <a:latin typeface="Arial"/>
                <a:ea typeface="Arial"/>
                <a:cs typeface="Arial"/>
                <a:sym typeface="Arial"/>
              </a:rPr>
              <a:t>How would you spread the message of keeping your family safe? </a:t>
            </a:r>
            <a:endParaRPr dirty="0"/>
          </a:p>
        </p:txBody>
      </p:sp>
      <p:sp>
        <p:nvSpPr>
          <p:cNvPr id="3" name="Rectangle 2">
            <a:extLst>
              <a:ext uri="{FF2B5EF4-FFF2-40B4-BE49-F238E27FC236}">
                <a16:creationId xmlns:a16="http://schemas.microsoft.com/office/drawing/2014/main" id="{380D432F-AD05-2582-8147-468E5B84C61D}"/>
              </a:ext>
              <a:ext uri="{C183D7F6-B498-43B3-948B-1728B52AA6E4}">
                <adec:decorative xmlns:adec="http://schemas.microsoft.com/office/drawing/2017/decorative" val="1"/>
              </a:ext>
            </a:extLst>
          </p:cNvPr>
          <p:cNvSpPr/>
          <p:nvPr/>
        </p:nvSpPr>
        <p:spPr>
          <a:xfrm>
            <a:off x="7148727" y="1054997"/>
            <a:ext cx="3301022" cy="4748005"/>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29F28499-38F4-8114-363A-E515B36EC933}"/>
              </a:ext>
              <a:ext uri="{C183D7F6-B498-43B3-948B-1728B52AA6E4}">
                <adec:decorative xmlns:adec="http://schemas.microsoft.com/office/drawing/2017/decorative" val="1"/>
              </a:ext>
            </a:extLst>
          </p:cNvPr>
          <p:cNvSpPr txBox="1"/>
          <p:nvPr/>
        </p:nvSpPr>
        <p:spPr>
          <a:xfrm>
            <a:off x="7823606" y="2582629"/>
            <a:ext cx="2130878" cy="1169551"/>
          </a:xfrm>
          <a:prstGeom prst="rect">
            <a:avLst/>
          </a:prstGeom>
          <a:noFill/>
        </p:spPr>
        <p:txBody>
          <a:bodyPr wrap="square">
            <a:spAutoFit/>
          </a:bodyPr>
          <a:lstStyle/>
          <a:p>
            <a:pPr marL="0" marR="0" lvl="0" indent="0" rtl="0">
              <a:spcBef>
                <a:spcPts val="1500"/>
              </a:spcBef>
              <a:spcAft>
                <a:spcPts val="0"/>
              </a:spcAft>
              <a:buNone/>
            </a:pPr>
            <a:r>
              <a:rPr lang="en-GB" sz="3500" b="1" dirty="0">
                <a:solidFill>
                  <a:srgbClr val="363636"/>
                </a:solidFill>
                <a:latin typeface="+mn-lt"/>
                <a:ea typeface="Arial"/>
                <a:cs typeface="Arial"/>
                <a:sym typeface="Arial"/>
              </a:rPr>
              <a:t>Design a poster</a:t>
            </a:r>
            <a:endParaRPr lang="en-GB" sz="3500" dirty="0">
              <a:latin typeface="+mn-lt"/>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69"/>
        <p:cNvGrpSpPr/>
        <p:nvPr/>
      </p:nvGrpSpPr>
      <p:grpSpPr>
        <a:xfrm>
          <a:off x="0" y="0"/>
          <a:ext cx="0" cy="0"/>
          <a:chOff x="0" y="0"/>
          <a:chExt cx="0" cy="0"/>
        </a:xfrm>
      </p:grpSpPr>
      <p:pic>
        <p:nvPicPr>
          <p:cNvPr id="8" name="Picture 7">
            <a:extLst>
              <a:ext uri="{FF2B5EF4-FFF2-40B4-BE49-F238E27FC236}">
                <a16:creationId xmlns:a16="http://schemas.microsoft.com/office/drawing/2014/main" id="{8AD5EA50-F482-15BC-02FA-B69D4EDA292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841538" y="5344866"/>
            <a:ext cx="5901004" cy="833083"/>
          </a:xfrm>
          <a:prstGeom prst="rect">
            <a:avLst/>
          </a:prstGeom>
        </p:spPr>
      </p:pic>
      <p:sp>
        <p:nvSpPr>
          <p:cNvPr id="572" name="Google Shape;572;p36"/>
          <p:cNvSpPr txBox="1">
            <a:spLocks noGrp="1"/>
          </p:cNvSpPr>
          <p:nvPr>
            <p:ph type="ctrTitle"/>
          </p:nvPr>
        </p:nvSpPr>
        <p:spPr>
          <a:xfrm>
            <a:off x="1524000" y="-250522"/>
            <a:ext cx="9144000" cy="250521"/>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latin typeface="Calibri" panose="020F0502020204030204" pitchFamily="34" charset="0"/>
                <a:ea typeface="Calibri" panose="020F0502020204030204" pitchFamily="34" charset="0"/>
                <a:cs typeface="Calibri" panose="020F0502020204030204" pitchFamily="34" charset="0"/>
              </a:rPr>
              <a:t>Slide 44</a:t>
            </a:r>
            <a:endParaRPr dirty="0">
              <a:latin typeface="Calibri" panose="020F0502020204030204" pitchFamily="34" charset="0"/>
              <a:ea typeface="Calibri" panose="020F0502020204030204" pitchFamily="34" charset="0"/>
              <a:cs typeface="Calibri" panose="020F0502020204030204" pitchFamily="34" charset="0"/>
            </a:endParaRPr>
          </a:p>
        </p:txBody>
      </p:sp>
      <p:pic>
        <p:nvPicPr>
          <p:cNvPr id="31" name="Picture 30">
            <a:extLst>
              <a:ext uri="{FF2B5EF4-FFF2-40B4-BE49-F238E27FC236}">
                <a16:creationId xmlns:a16="http://schemas.microsoft.com/office/drawing/2014/main" id="{19890B6F-E608-D7AC-CE0A-0983C70477AB}"/>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2745316" y="2624427"/>
            <a:ext cx="5005537" cy="1181864"/>
          </a:xfrm>
          <a:prstGeom prst="rect">
            <a:avLst/>
          </a:prstGeom>
        </p:spPr>
      </p:pic>
      <p:pic>
        <p:nvPicPr>
          <p:cNvPr id="35" name="Picture 34">
            <a:extLst>
              <a:ext uri="{FF2B5EF4-FFF2-40B4-BE49-F238E27FC236}">
                <a16:creationId xmlns:a16="http://schemas.microsoft.com/office/drawing/2014/main" id="{B92470C0-2C40-EAC5-CEC3-306C48E72EAF}"/>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1096736" y="1674968"/>
            <a:ext cx="5909315" cy="834257"/>
          </a:xfrm>
          <a:prstGeom prst="rect">
            <a:avLst/>
          </a:prstGeom>
        </p:spPr>
      </p:pic>
      <p:pic>
        <p:nvPicPr>
          <p:cNvPr id="37" name="Picture 36">
            <a:extLst>
              <a:ext uri="{FF2B5EF4-FFF2-40B4-BE49-F238E27FC236}">
                <a16:creationId xmlns:a16="http://schemas.microsoft.com/office/drawing/2014/main" id="{4ADA52CC-2689-9494-39F0-5324A365E383}"/>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1762899" y="725509"/>
            <a:ext cx="6018562" cy="834257"/>
          </a:xfrm>
          <a:prstGeom prst="rect">
            <a:avLst/>
          </a:prstGeom>
        </p:spPr>
      </p:pic>
      <p:pic>
        <p:nvPicPr>
          <p:cNvPr id="43" name="Picture 42">
            <a:extLst>
              <a:ext uri="{FF2B5EF4-FFF2-40B4-BE49-F238E27FC236}">
                <a16:creationId xmlns:a16="http://schemas.microsoft.com/office/drawing/2014/main" id="{A648FA1E-52A2-9173-7262-0F5E507C5C05}"/>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8246871" y="875960"/>
            <a:ext cx="2671606" cy="2363726"/>
          </a:xfrm>
          <a:prstGeom prst="rect">
            <a:avLst/>
          </a:prstGeom>
        </p:spPr>
      </p:pic>
      <p:pic>
        <p:nvPicPr>
          <p:cNvPr id="45" name="Picture 44">
            <a:extLst>
              <a:ext uri="{FF2B5EF4-FFF2-40B4-BE49-F238E27FC236}">
                <a16:creationId xmlns:a16="http://schemas.microsoft.com/office/drawing/2014/main" id="{6B89CD1A-3025-7DFE-C482-B30D0AE20710}"/>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1426246" y="2703990"/>
            <a:ext cx="1102410" cy="1102410"/>
          </a:xfrm>
          <a:prstGeom prst="rect">
            <a:avLst/>
          </a:prstGeom>
        </p:spPr>
      </p:pic>
      <p:pic>
        <p:nvPicPr>
          <p:cNvPr id="50" name="Picture 49">
            <a:extLst>
              <a:ext uri="{FF2B5EF4-FFF2-40B4-BE49-F238E27FC236}">
                <a16:creationId xmlns:a16="http://schemas.microsoft.com/office/drawing/2014/main" id="{D292854A-6EBC-8D8A-919D-5D3AE2A34CF1}"/>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8422050" y="3618313"/>
            <a:ext cx="2321247" cy="2196896"/>
          </a:xfrm>
          <a:prstGeom prst="rect">
            <a:avLst/>
          </a:prstGeom>
        </p:spPr>
      </p:pic>
      <p:pic>
        <p:nvPicPr>
          <p:cNvPr id="5" name="Picture 4">
            <a:extLst>
              <a:ext uri="{FF2B5EF4-FFF2-40B4-BE49-F238E27FC236}">
                <a16:creationId xmlns:a16="http://schemas.microsoft.com/office/drawing/2014/main" id="{BF2109EB-54F0-2222-2FF1-CF52506C9D01}"/>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1248403" y="4632592"/>
            <a:ext cx="5005537" cy="595897"/>
          </a:xfrm>
          <a:prstGeom prst="rect">
            <a:avLst/>
          </a:prstGeom>
        </p:spPr>
      </p:pic>
      <p:pic>
        <p:nvPicPr>
          <p:cNvPr id="7" name="Picture 6">
            <a:extLst>
              <a:ext uri="{FF2B5EF4-FFF2-40B4-BE49-F238E27FC236}">
                <a16:creationId xmlns:a16="http://schemas.microsoft.com/office/drawing/2014/main" id="{AF8BCCFA-DAE3-1164-A897-1E049EE3E0F0}"/>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1248404" y="3921493"/>
            <a:ext cx="5005537" cy="595897"/>
          </a:xfrm>
          <a:prstGeom prst="rect">
            <a:avLst/>
          </a:prstGeom>
        </p:spPr>
      </p:pic>
    </p:spTree>
    <p:extLst>
      <p:ext uri="{BB962C8B-B14F-4D97-AF65-F5344CB8AC3E}">
        <p14:creationId xmlns:p14="http://schemas.microsoft.com/office/powerpoint/2010/main" val="309758222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69"/>
        <p:cNvGrpSpPr/>
        <p:nvPr/>
      </p:nvGrpSpPr>
      <p:grpSpPr>
        <a:xfrm>
          <a:off x="0" y="0"/>
          <a:ext cx="0" cy="0"/>
          <a:chOff x="0" y="0"/>
          <a:chExt cx="0" cy="0"/>
        </a:xfrm>
      </p:grpSpPr>
      <p:pic>
        <p:nvPicPr>
          <p:cNvPr id="17" name="Picture 16">
            <a:extLst>
              <a:ext uri="{FF2B5EF4-FFF2-40B4-BE49-F238E27FC236}">
                <a16:creationId xmlns:a16="http://schemas.microsoft.com/office/drawing/2014/main" id="{11998EDE-E5F3-5328-7ABC-FFEFF7595A38}"/>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78254" y="3445339"/>
            <a:ext cx="3331589" cy="470342"/>
          </a:xfrm>
          <a:prstGeom prst="rect">
            <a:avLst/>
          </a:prstGeom>
        </p:spPr>
      </p:pic>
      <p:sp>
        <p:nvSpPr>
          <p:cNvPr id="2" name="Rectangle 1">
            <a:extLst>
              <a:ext uri="{FF2B5EF4-FFF2-40B4-BE49-F238E27FC236}">
                <a16:creationId xmlns:a16="http://schemas.microsoft.com/office/drawing/2014/main" id="{C1ECF678-1EBC-0DA0-80AC-F759D82AB328}"/>
              </a:ext>
              <a:ext uri="{C183D7F6-B498-43B3-948B-1728B52AA6E4}">
                <adec:decorative xmlns:adec="http://schemas.microsoft.com/office/drawing/2017/decorative" val="1"/>
              </a:ext>
            </a:extLst>
          </p:cNvPr>
          <p:cNvSpPr/>
          <p:nvPr/>
        </p:nvSpPr>
        <p:spPr>
          <a:xfrm>
            <a:off x="4421615" y="1541678"/>
            <a:ext cx="3301022" cy="4748005"/>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72" name="Google Shape;572;p36"/>
          <p:cNvSpPr txBox="1">
            <a:spLocks noGrp="1"/>
          </p:cNvSpPr>
          <p:nvPr>
            <p:ph type="ctrTitle"/>
          </p:nvPr>
        </p:nvSpPr>
        <p:spPr>
          <a:xfrm>
            <a:off x="1524000" y="-250522"/>
            <a:ext cx="9144000" cy="250521"/>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latin typeface="Calibri" panose="020F0502020204030204" pitchFamily="34" charset="0"/>
                <a:ea typeface="Calibri" panose="020F0502020204030204" pitchFamily="34" charset="0"/>
                <a:cs typeface="Calibri" panose="020F0502020204030204" pitchFamily="34" charset="0"/>
              </a:rPr>
              <a:t>Slide 45</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6" name="Google Shape;447;p25">
            <a:extLst>
              <a:ext uri="{FF2B5EF4-FFF2-40B4-BE49-F238E27FC236}">
                <a16:creationId xmlns:a16="http://schemas.microsoft.com/office/drawing/2014/main" id="{FD0DB5FF-57F8-211E-3618-F996E0FC5231}"/>
              </a:ext>
            </a:extLst>
          </p:cNvPr>
          <p:cNvSpPr txBox="1">
            <a:spLocks/>
          </p:cNvSpPr>
          <p:nvPr/>
        </p:nvSpPr>
        <p:spPr>
          <a:xfrm>
            <a:off x="0" y="745469"/>
            <a:ext cx="12192000" cy="553998"/>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buSzPts val="3000"/>
              <a:buFont typeface="Arial"/>
              <a:buNone/>
            </a:pPr>
            <a:r>
              <a:rPr lang="en-GB" sz="3000" dirty="0">
                <a:latin typeface="Arial"/>
                <a:ea typeface="Arial"/>
                <a:cs typeface="Arial"/>
                <a:sym typeface="Arial"/>
              </a:rPr>
              <a:t>Design a poster</a:t>
            </a:r>
          </a:p>
        </p:txBody>
      </p:sp>
      <p:pic>
        <p:nvPicPr>
          <p:cNvPr id="7" name="Picture 6">
            <a:extLst>
              <a:ext uri="{FF2B5EF4-FFF2-40B4-BE49-F238E27FC236}">
                <a16:creationId xmlns:a16="http://schemas.microsoft.com/office/drawing/2014/main" id="{4429FE29-6856-358E-9993-DB5A3C29D9CC}"/>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128456" y="1558411"/>
            <a:ext cx="2822052" cy="666318"/>
          </a:xfrm>
          <a:prstGeom prst="rect">
            <a:avLst/>
          </a:prstGeom>
        </p:spPr>
      </p:pic>
      <p:pic>
        <p:nvPicPr>
          <p:cNvPr id="9" name="Picture 8">
            <a:extLst>
              <a:ext uri="{FF2B5EF4-FFF2-40B4-BE49-F238E27FC236}">
                <a16:creationId xmlns:a16="http://schemas.microsoft.com/office/drawing/2014/main" id="{664EC5B7-DDA4-BD8B-FD13-F84F9731C16C}"/>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778254" y="2655574"/>
            <a:ext cx="3331589" cy="470342"/>
          </a:xfrm>
          <a:prstGeom prst="rect">
            <a:avLst/>
          </a:prstGeom>
        </p:spPr>
      </p:pic>
      <p:pic>
        <p:nvPicPr>
          <p:cNvPr id="10" name="Picture 9">
            <a:extLst>
              <a:ext uri="{FF2B5EF4-FFF2-40B4-BE49-F238E27FC236}">
                <a16:creationId xmlns:a16="http://schemas.microsoft.com/office/drawing/2014/main" id="{7C8F281C-D673-1D4A-0690-3507F6F983A8}"/>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747458" y="4235104"/>
            <a:ext cx="3393181" cy="470342"/>
          </a:xfrm>
          <a:prstGeom prst="rect">
            <a:avLst/>
          </a:prstGeom>
        </p:spPr>
      </p:pic>
      <p:pic>
        <p:nvPicPr>
          <p:cNvPr id="12" name="Picture 11">
            <a:extLst>
              <a:ext uri="{FF2B5EF4-FFF2-40B4-BE49-F238E27FC236}">
                <a16:creationId xmlns:a16="http://schemas.microsoft.com/office/drawing/2014/main" id="{A4134582-B0BE-99A7-D09D-0915A6FAE524}"/>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8786375" y="3928899"/>
            <a:ext cx="1506214" cy="1332636"/>
          </a:xfrm>
          <a:prstGeom prst="rect">
            <a:avLst/>
          </a:prstGeom>
        </p:spPr>
      </p:pic>
      <p:pic>
        <p:nvPicPr>
          <p:cNvPr id="13" name="Picture 12">
            <a:extLst>
              <a:ext uri="{FF2B5EF4-FFF2-40B4-BE49-F238E27FC236}">
                <a16:creationId xmlns:a16="http://schemas.microsoft.com/office/drawing/2014/main" id="{CF63796D-E0AC-0DB7-2BAC-84B5E9110910}"/>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9326691" y="2929698"/>
            <a:ext cx="621524" cy="621524"/>
          </a:xfrm>
          <a:prstGeom prst="rect">
            <a:avLst/>
          </a:prstGeom>
        </p:spPr>
      </p:pic>
      <p:pic>
        <p:nvPicPr>
          <p:cNvPr id="14" name="Picture 13">
            <a:extLst>
              <a:ext uri="{FF2B5EF4-FFF2-40B4-BE49-F238E27FC236}">
                <a16:creationId xmlns:a16="http://schemas.microsoft.com/office/drawing/2014/main" id="{DD5252D8-FE6A-451B-5AED-68BC5C5FA34A}"/>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1789705" y="4873951"/>
            <a:ext cx="1308687" cy="1238580"/>
          </a:xfrm>
          <a:prstGeom prst="rect">
            <a:avLst/>
          </a:prstGeom>
        </p:spPr>
      </p:pic>
      <p:pic>
        <p:nvPicPr>
          <p:cNvPr id="3" name="Picture 2">
            <a:extLst>
              <a:ext uri="{FF2B5EF4-FFF2-40B4-BE49-F238E27FC236}">
                <a16:creationId xmlns:a16="http://schemas.microsoft.com/office/drawing/2014/main" id="{96A3CA78-D091-FBF5-A36A-FC586440E0BC}"/>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783553" y="1974285"/>
            <a:ext cx="2822052" cy="335958"/>
          </a:xfrm>
          <a:prstGeom prst="rect">
            <a:avLst/>
          </a:prstGeom>
        </p:spPr>
      </p:pic>
      <p:pic>
        <p:nvPicPr>
          <p:cNvPr id="4" name="Picture 3">
            <a:extLst>
              <a:ext uri="{FF2B5EF4-FFF2-40B4-BE49-F238E27FC236}">
                <a16:creationId xmlns:a16="http://schemas.microsoft.com/office/drawing/2014/main" id="{23D4C5CC-7640-87A6-8CAB-64092E224EDB}"/>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783554" y="1499166"/>
            <a:ext cx="2822052" cy="335958"/>
          </a:xfrm>
          <a:prstGeom prst="rect">
            <a:avLst/>
          </a:prstGeom>
        </p:spPr>
      </p:pic>
    </p:spTree>
    <p:extLst>
      <p:ext uri="{BB962C8B-B14F-4D97-AF65-F5344CB8AC3E}">
        <p14:creationId xmlns:p14="http://schemas.microsoft.com/office/powerpoint/2010/main" val="376675445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69"/>
        <p:cNvGrpSpPr/>
        <p:nvPr/>
      </p:nvGrpSpPr>
      <p:grpSpPr>
        <a:xfrm>
          <a:off x="0" y="0"/>
          <a:ext cx="0" cy="0"/>
          <a:chOff x="0" y="0"/>
          <a:chExt cx="0" cy="0"/>
        </a:xfrm>
      </p:grpSpPr>
      <p:pic>
        <p:nvPicPr>
          <p:cNvPr id="23" name="Picture 22">
            <a:extLst>
              <a:ext uri="{FF2B5EF4-FFF2-40B4-BE49-F238E27FC236}">
                <a16:creationId xmlns:a16="http://schemas.microsoft.com/office/drawing/2014/main" id="{72EB611B-6A5A-DEC0-E307-36584F6CFA3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427905" y="1446769"/>
            <a:ext cx="3319883" cy="4753983"/>
          </a:xfrm>
          <a:prstGeom prst="rect">
            <a:avLst/>
          </a:prstGeom>
        </p:spPr>
      </p:pic>
      <p:pic>
        <p:nvPicPr>
          <p:cNvPr id="20" name="Picture 19">
            <a:extLst>
              <a:ext uri="{FF2B5EF4-FFF2-40B4-BE49-F238E27FC236}">
                <a16:creationId xmlns:a16="http://schemas.microsoft.com/office/drawing/2014/main" id="{03B328B5-34CD-CCF9-7333-6AE06CF2220C}"/>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778254" y="3445339"/>
            <a:ext cx="3331589" cy="470342"/>
          </a:xfrm>
          <a:prstGeom prst="rect">
            <a:avLst/>
          </a:prstGeom>
        </p:spPr>
      </p:pic>
      <p:sp>
        <p:nvSpPr>
          <p:cNvPr id="572" name="Google Shape;572;p36"/>
          <p:cNvSpPr txBox="1">
            <a:spLocks noGrp="1"/>
          </p:cNvSpPr>
          <p:nvPr>
            <p:ph type="ctrTitle"/>
          </p:nvPr>
        </p:nvSpPr>
        <p:spPr>
          <a:xfrm>
            <a:off x="1524000" y="-250522"/>
            <a:ext cx="9144000" cy="250521"/>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latin typeface="Calibri" panose="020F0502020204030204" pitchFamily="34" charset="0"/>
                <a:ea typeface="Calibri" panose="020F0502020204030204" pitchFamily="34" charset="0"/>
                <a:cs typeface="Calibri" panose="020F0502020204030204" pitchFamily="34" charset="0"/>
              </a:rPr>
              <a:t>Slide 46</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6" name="Google Shape;447;p25">
            <a:extLst>
              <a:ext uri="{FF2B5EF4-FFF2-40B4-BE49-F238E27FC236}">
                <a16:creationId xmlns:a16="http://schemas.microsoft.com/office/drawing/2014/main" id="{FD0DB5FF-57F8-211E-3618-F996E0FC5231}"/>
              </a:ext>
            </a:extLst>
          </p:cNvPr>
          <p:cNvSpPr txBox="1">
            <a:spLocks/>
          </p:cNvSpPr>
          <p:nvPr/>
        </p:nvSpPr>
        <p:spPr>
          <a:xfrm>
            <a:off x="0" y="745469"/>
            <a:ext cx="12192000" cy="553998"/>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rgbClr val="363636"/>
              </a:buClr>
              <a:buSzPts val="6000"/>
              <a:buFont typeface="Arial Black"/>
              <a:buNone/>
              <a:defRPr sz="6000" b="1" i="0" u="none" strike="noStrike" cap="none">
                <a:solidFill>
                  <a:srgbClr val="363636"/>
                </a:solidFill>
                <a:latin typeface="Arial Black"/>
                <a:ea typeface="Arial Black"/>
                <a:cs typeface="Arial Black"/>
                <a:sym typeface="Arial Bla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buSzPts val="3000"/>
              <a:buFont typeface="Arial"/>
              <a:buNone/>
            </a:pPr>
            <a:r>
              <a:rPr lang="en-GB" sz="3000" dirty="0">
                <a:latin typeface="Arial"/>
                <a:ea typeface="Arial"/>
                <a:cs typeface="Arial"/>
                <a:sym typeface="Arial"/>
              </a:rPr>
              <a:t>Poster design idea</a:t>
            </a:r>
          </a:p>
        </p:txBody>
      </p:sp>
      <p:pic>
        <p:nvPicPr>
          <p:cNvPr id="7" name="Picture 6">
            <a:extLst>
              <a:ext uri="{FF2B5EF4-FFF2-40B4-BE49-F238E27FC236}">
                <a16:creationId xmlns:a16="http://schemas.microsoft.com/office/drawing/2014/main" id="{4429FE29-6856-358E-9993-DB5A3C29D9CC}"/>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8128456" y="1759459"/>
            <a:ext cx="2822052" cy="666318"/>
          </a:xfrm>
          <a:prstGeom prst="rect">
            <a:avLst/>
          </a:prstGeom>
        </p:spPr>
      </p:pic>
      <p:pic>
        <p:nvPicPr>
          <p:cNvPr id="9" name="Picture 8">
            <a:extLst>
              <a:ext uri="{FF2B5EF4-FFF2-40B4-BE49-F238E27FC236}">
                <a16:creationId xmlns:a16="http://schemas.microsoft.com/office/drawing/2014/main" id="{664EC5B7-DDA4-BD8B-FD13-F84F9731C16C}"/>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778254" y="2655574"/>
            <a:ext cx="3331589" cy="470342"/>
          </a:xfrm>
          <a:prstGeom prst="rect">
            <a:avLst/>
          </a:prstGeom>
        </p:spPr>
      </p:pic>
      <p:pic>
        <p:nvPicPr>
          <p:cNvPr id="10" name="Picture 9">
            <a:extLst>
              <a:ext uri="{FF2B5EF4-FFF2-40B4-BE49-F238E27FC236}">
                <a16:creationId xmlns:a16="http://schemas.microsoft.com/office/drawing/2014/main" id="{7C8F281C-D673-1D4A-0690-3507F6F983A8}"/>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747458" y="4235104"/>
            <a:ext cx="3393181" cy="470342"/>
          </a:xfrm>
          <a:prstGeom prst="rect">
            <a:avLst/>
          </a:prstGeom>
        </p:spPr>
      </p:pic>
      <p:pic>
        <p:nvPicPr>
          <p:cNvPr id="12" name="Picture 11">
            <a:extLst>
              <a:ext uri="{FF2B5EF4-FFF2-40B4-BE49-F238E27FC236}">
                <a16:creationId xmlns:a16="http://schemas.microsoft.com/office/drawing/2014/main" id="{A4134582-B0BE-99A7-D09D-0915A6FAE524}"/>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8786375" y="3928899"/>
            <a:ext cx="1506214" cy="1332636"/>
          </a:xfrm>
          <a:prstGeom prst="rect">
            <a:avLst/>
          </a:prstGeom>
        </p:spPr>
      </p:pic>
      <p:pic>
        <p:nvPicPr>
          <p:cNvPr id="13" name="Picture 12">
            <a:extLst>
              <a:ext uri="{FF2B5EF4-FFF2-40B4-BE49-F238E27FC236}">
                <a16:creationId xmlns:a16="http://schemas.microsoft.com/office/drawing/2014/main" id="{CF63796D-E0AC-0DB7-2BAC-84B5E9110910}"/>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9326691" y="2929698"/>
            <a:ext cx="621524" cy="621524"/>
          </a:xfrm>
          <a:prstGeom prst="rect">
            <a:avLst/>
          </a:prstGeom>
        </p:spPr>
      </p:pic>
      <p:pic>
        <p:nvPicPr>
          <p:cNvPr id="14" name="Picture 13">
            <a:extLst>
              <a:ext uri="{FF2B5EF4-FFF2-40B4-BE49-F238E27FC236}">
                <a16:creationId xmlns:a16="http://schemas.microsoft.com/office/drawing/2014/main" id="{DD5252D8-FE6A-451B-5AED-68BC5C5FA34A}"/>
              </a:ext>
              <a:ext uri="{C183D7F6-B498-43B3-948B-1728B52AA6E4}">
                <adec:decorative xmlns:adec="http://schemas.microsoft.com/office/drawing/2017/decorative" val="1"/>
              </a:ext>
            </a:extLst>
          </p:cNvPr>
          <p:cNvPicPr>
            <a:picLocks noChangeAspect="1"/>
          </p:cNvPicPr>
          <p:nvPr/>
        </p:nvPicPr>
        <p:blipFill>
          <a:blip r:embed="rId10"/>
          <a:stretch>
            <a:fillRect/>
          </a:stretch>
        </p:blipFill>
        <p:spPr>
          <a:xfrm>
            <a:off x="1789705" y="4873951"/>
            <a:ext cx="1308687" cy="1238580"/>
          </a:xfrm>
          <a:prstGeom prst="rect">
            <a:avLst/>
          </a:prstGeom>
        </p:spPr>
      </p:pic>
      <p:cxnSp>
        <p:nvCxnSpPr>
          <p:cNvPr id="16" name="Straight Arrow Connector 15">
            <a:extLst>
              <a:ext uri="{FF2B5EF4-FFF2-40B4-BE49-F238E27FC236}">
                <a16:creationId xmlns:a16="http://schemas.microsoft.com/office/drawing/2014/main" id="{043D819E-8C80-B82D-6404-0143E508154C}"/>
              </a:ext>
              <a:ext uri="{C183D7F6-B498-43B3-948B-1728B52AA6E4}">
                <adec:decorative xmlns:adec="http://schemas.microsoft.com/office/drawing/2017/decorative" val="1"/>
              </a:ext>
            </a:extLst>
          </p:cNvPr>
          <p:cNvCxnSpPr/>
          <p:nvPr/>
        </p:nvCxnSpPr>
        <p:spPr>
          <a:xfrm>
            <a:off x="3976007" y="2933170"/>
            <a:ext cx="470341" cy="470341"/>
          </a:xfrm>
          <a:prstGeom prst="straightConnector1">
            <a:avLst/>
          </a:prstGeom>
          <a:ln>
            <a:solidFill>
              <a:srgbClr val="363636"/>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46BC4508-DD84-8F0F-2AEE-906045A87927}"/>
              </a:ext>
              <a:ext uri="{C183D7F6-B498-43B3-948B-1728B52AA6E4}">
                <adec:decorative xmlns:adec="http://schemas.microsoft.com/office/drawing/2017/decorative" val="1"/>
              </a:ext>
            </a:extLst>
          </p:cNvPr>
          <p:cNvCxnSpPr>
            <a:cxnSpLocks/>
          </p:cNvCxnSpPr>
          <p:nvPr/>
        </p:nvCxnSpPr>
        <p:spPr>
          <a:xfrm>
            <a:off x="3967843" y="3635298"/>
            <a:ext cx="593479" cy="280383"/>
          </a:xfrm>
          <a:prstGeom prst="straightConnector1">
            <a:avLst/>
          </a:prstGeom>
          <a:ln>
            <a:solidFill>
              <a:srgbClr val="363636"/>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42E28F19-7203-45A8-5B17-A9A82AAB3597}"/>
              </a:ext>
              <a:ext uri="{C183D7F6-B498-43B3-948B-1728B52AA6E4}">
                <adec:decorative xmlns:adec="http://schemas.microsoft.com/office/drawing/2017/decorative" val="1"/>
              </a:ext>
            </a:extLst>
          </p:cNvPr>
          <p:cNvCxnSpPr>
            <a:cxnSpLocks/>
          </p:cNvCxnSpPr>
          <p:nvPr/>
        </p:nvCxnSpPr>
        <p:spPr>
          <a:xfrm flipV="1">
            <a:off x="3967843" y="4343400"/>
            <a:ext cx="616731" cy="100163"/>
          </a:xfrm>
          <a:prstGeom prst="straightConnector1">
            <a:avLst/>
          </a:prstGeom>
          <a:ln>
            <a:solidFill>
              <a:srgbClr val="363636"/>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5E86FE74-E35A-B436-A78A-ACC117BEBF28}"/>
              </a:ext>
              <a:ext uri="{C183D7F6-B498-43B3-948B-1728B52AA6E4}">
                <adec:decorative xmlns:adec="http://schemas.microsoft.com/office/drawing/2017/decorative" val="1"/>
              </a:ext>
            </a:extLst>
          </p:cNvPr>
          <p:cNvCxnSpPr>
            <a:cxnSpLocks/>
          </p:cNvCxnSpPr>
          <p:nvPr/>
        </p:nvCxnSpPr>
        <p:spPr>
          <a:xfrm>
            <a:off x="3680370" y="2191248"/>
            <a:ext cx="1120230" cy="126917"/>
          </a:xfrm>
          <a:prstGeom prst="straightConnector1">
            <a:avLst/>
          </a:prstGeom>
          <a:ln>
            <a:solidFill>
              <a:srgbClr val="363636"/>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C09C934C-D303-49E7-6D0B-45303475501B}"/>
              </a:ext>
              <a:ext uri="{C183D7F6-B498-43B3-948B-1728B52AA6E4}">
                <adec:decorative xmlns:adec="http://schemas.microsoft.com/office/drawing/2017/decorative" val="1"/>
              </a:ext>
            </a:extLst>
          </p:cNvPr>
          <p:cNvCxnSpPr>
            <a:cxnSpLocks/>
          </p:cNvCxnSpPr>
          <p:nvPr/>
        </p:nvCxnSpPr>
        <p:spPr>
          <a:xfrm flipV="1">
            <a:off x="3045279" y="5380264"/>
            <a:ext cx="1755321" cy="100163"/>
          </a:xfrm>
          <a:prstGeom prst="straightConnector1">
            <a:avLst/>
          </a:prstGeom>
          <a:ln>
            <a:solidFill>
              <a:srgbClr val="363636"/>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7AA107C6-EC47-080B-860C-41F6AFF7ABA6}"/>
              </a:ext>
              <a:ext uri="{C183D7F6-B498-43B3-948B-1728B52AA6E4}">
                <adec:decorative xmlns:adec="http://schemas.microsoft.com/office/drawing/2017/decorative" val="1"/>
              </a:ext>
            </a:extLst>
          </p:cNvPr>
          <p:cNvCxnSpPr>
            <a:cxnSpLocks/>
          </p:cNvCxnSpPr>
          <p:nvPr/>
        </p:nvCxnSpPr>
        <p:spPr>
          <a:xfrm flipH="1">
            <a:off x="6970885" y="2224173"/>
            <a:ext cx="1296198" cy="403208"/>
          </a:xfrm>
          <a:prstGeom prst="straightConnector1">
            <a:avLst/>
          </a:prstGeom>
          <a:ln>
            <a:solidFill>
              <a:srgbClr val="363636"/>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5EFA70A4-1517-34C4-1536-4D5B20DB06E6}"/>
              </a:ext>
              <a:ext uri="{C183D7F6-B498-43B3-948B-1728B52AA6E4}">
                <adec:decorative xmlns:adec="http://schemas.microsoft.com/office/drawing/2017/decorative" val="1"/>
              </a:ext>
            </a:extLst>
          </p:cNvPr>
          <p:cNvCxnSpPr>
            <a:cxnSpLocks/>
          </p:cNvCxnSpPr>
          <p:nvPr/>
        </p:nvCxnSpPr>
        <p:spPr>
          <a:xfrm flipH="1" flipV="1">
            <a:off x="7674429" y="2781057"/>
            <a:ext cx="1546633" cy="459403"/>
          </a:xfrm>
          <a:prstGeom prst="straightConnector1">
            <a:avLst/>
          </a:prstGeom>
          <a:ln>
            <a:solidFill>
              <a:srgbClr val="363636"/>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B83003CD-2766-E100-7069-CC58E41D7C21}"/>
              </a:ext>
              <a:ext uri="{C183D7F6-B498-43B3-948B-1728B52AA6E4}">
                <adec:decorative xmlns:adec="http://schemas.microsoft.com/office/drawing/2017/decorative" val="1"/>
              </a:ext>
            </a:extLst>
          </p:cNvPr>
          <p:cNvCxnSpPr>
            <a:cxnSpLocks/>
          </p:cNvCxnSpPr>
          <p:nvPr/>
        </p:nvCxnSpPr>
        <p:spPr>
          <a:xfrm flipH="1">
            <a:off x="7396843" y="4393481"/>
            <a:ext cx="1518510" cy="743112"/>
          </a:xfrm>
          <a:prstGeom prst="straightConnector1">
            <a:avLst/>
          </a:prstGeom>
          <a:ln>
            <a:solidFill>
              <a:srgbClr val="363636"/>
            </a:solidFill>
            <a:tailEnd type="triangle"/>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441B7B05-3C8F-46FF-1256-928D2B6CBED8}"/>
              </a:ext>
              <a:ext uri="{C183D7F6-B498-43B3-948B-1728B52AA6E4}">
                <adec:decorative xmlns:adec="http://schemas.microsoft.com/office/drawing/2017/decorative" val="1"/>
              </a:ext>
            </a:extLst>
          </p:cNvPr>
          <p:cNvPicPr>
            <a:picLocks noChangeAspect="1"/>
          </p:cNvPicPr>
          <p:nvPr/>
        </p:nvPicPr>
        <p:blipFill>
          <a:blip r:embed="rId11"/>
          <a:stretch>
            <a:fillRect/>
          </a:stretch>
        </p:blipFill>
        <p:spPr>
          <a:xfrm>
            <a:off x="783553" y="1974285"/>
            <a:ext cx="2822052" cy="335958"/>
          </a:xfrm>
          <a:prstGeom prst="rect">
            <a:avLst/>
          </a:prstGeom>
        </p:spPr>
      </p:pic>
      <p:pic>
        <p:nvPicPr>
          <p:cNvPr id="3" name="Picture 2">
            <a:extLst>
              <a:ext uri="{FF2B5EF4-FFF2-40B4-BE49-F238E27FC236}">
                <a16:creationId xmlns:a16="http://schemas.microsoft.com/office/drawing/2014/main" id="{0EA2E35F-923A-A6D2-7E4B-0AB9360063A2}"/>
              </a:ext>
              <a:ext uri="{C183D7F6-B498-43B3-948B-1728B52AA6E4}">
                <adec:decorative xmlns:adec="http://schemas.microsoft.com/office/drawing/2017/decorative" val="1"/>
              </a:ext>
            </a:extLst>
          </p:cNvPr>
          <p:cNvPicPr>
            <a:picLocks noChangeAspect="1"/>
          </p:cNvPicPr>
          <p:nvPr/>
        </p:nvPicPr>
        <p:blipFill>
          <a:blip r:embed="rId12"/>
          <a:stretch>
            <a:fillRect/>
          </a:stretch>
        </p:blipFill>
        <p:spPr>
          <a:xfrm>
            <a:off x="783554" y="1499166"/>
            <a:ext cx="2822052" cy="335958"/>
          </a:xfrm>
          <a:prstGeom prst="rect">
            <a:avLst/>
          </a:prstGeom>
        </p:spPr>
      </p:pic>
      <p:cxnSp>
        <p:nvCxnSpPr>
          <p:cNvPr id="4" name="Straight Arrow Connector 3">
            <a:extLst>
              <a:ext uri="{FF2B5EF4-FFF2-40B4-BE49-F238E27FC236}">
                <a16:creationId xmlns:a16="http://schemas.microsoft.com/office/drawing/2014/main" id="{BBDBBD71-4F21-7992-B5A3-340256EC1A72}"/>
              </a:ext>
              <a:ext uri="{C183D7F6-B498-43B3-948B-1728B52AA6E4}">
                <adec:decorative xmlns:adec="http://schemas.microsoft.com/office/drawing/2017/decorative" val="1"/>
              </a:ext>
            </a:extLst>
          </p:cNvPr>
          <p:cNvCxnSpPr>
            <a:cxnSpLocks/>
          </p:cNvCxnSpPr>
          <p:nvPr/>
        </p:nvCxnSpPr>
        <p:spPr>
          <a:xfrm>
            <a:off x="3680370" y="1898067"/>
            <a:ext cx="1120230" cy="126917"/>
          </a:xfrm>
          <a:prstGeom prst="straightConnector1">
            <a:avLst/>
          </a:prstGeom>
          <a:ln>
            <a:solidFill>
              <a:srgbClr val="363636"/>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5BC28CD3-B3D0-154E-130D-FE13FDAA96E7}"/>
              </a:ext>
              <a:ext uri="{C183D7F6-B498-43B3-948B-1728B52AA6E4}">
                <adec:decorative xmlns:adec="http://schemas.microsoft.com/office/drawing/2017/decorative" val="1"/>
              </a:ext>
            </a:extLst>
          </p:cNvPr>
          <p:cNvSpPr txBox="1"/>
          <p:nvPr/>
        </p:nvSpPr>
        <p:spPr>
          <a:xfrm>
            <a:off x="5660136" y="7598664"/>
            <a:ext cx="184731" cy="307777"/>
          </a:xfrm>
          <a:prstGeom prst="rect">
            <a:avLst/>
          </a:prstGeom>
          <a:noFill/>
        </p:spPr>
        <p:txBody>
          <a:bodyPr wrap="none" rtlCol="0">
            <a:spAutoFit/>
          </a:bodyPr>
          <a:lstStyle/>
          <a:p>
            <a:endParaRPr lang="en-GB" dirty="0"/>
          </a:p>
        </p:txBody>
      </p:sp>
    </p:spTree>
    <p:extLst>
      <p:ext uri="{BB962C8B-B14F-4D97-AF65-F5344CB8AC3E}">
        <p14:creationId xmlns:p14="http://schemas.microsoft.com/office/powerpoint/2010/main" val="202684051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98"/>
        <p:cNvGrpSpPr/>
        <p:nvPr/>
      </p:nvGrpSpPr>
      <p:grpSpPr>
        <a:xfrm>
          <a:off x="0" y="0"/>
          <a:ext cx="0" cy="0"/>
          <a:chOff x="0" y="0"/>
          <a:chExt cx="0" cy="0"/>
        </a:xfrm>
      </p:grpSpPr>
      <p:sp>
        <p:nvSpPr>
          <p:cNvPr id="2" name="Google Shape;572;p36">
            <a:extLst>
              <a:ext uri="{FF2B5EF4-FFF2-40B4-BE49-F238E27FC236}">
                <a16:creationId xmlns:a16="http://schemas.microsoft.com/office/drawing/2014/main" id="{F51B60B5-1E7E-67C7-05B9-5631A7BE46A3}"/>
              </a:ext>
            </a:extLst>
          </p:cNvPr>
          <p:cNvSpPr txBox="1">
            <a:spLocks noGrp="1"/>
          </p:cNvSpPr>
          <p:nvPr>
            <p:ph type="ctrTitle"/>
          </p:nvPr>
        </p:nvSpPr>
        <p:spPr>
          <a:xfrm>
            <a:off x="1524000" y="-250522"/>
            <a:ext cx="9144000" cy="250521"/>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latin typeface="Calibri" panose="020F0502020204030204" pitchFamily="34" charset="0"/>
                <a:ea typeface="Calibri" panose="020F0502020204030204" pitchFamily="34" charset="0"/>
                <a:cs typeface="Calibri" panose="020F0502020204030204" pitchFamily="34" charset="0"/>
              </a:rPr>
              <a:t>Slide 4</a:t>
            </a:r>
            <a:r>
              <a:rPr lang="en-GB" sz="800" dirty="0">
                <a:solidFill>
                  <a:schemeClr val="lt1"/>
                </a:solidFill>
                <a:latin typeface="Calibri" panose="020F0502020204030204" pitchFamily="34" charset="0"/>
                <a:ea typeface="Calibri" panose="020F0502020204030204" pitchFamily="34" charset="0"/>
                <a:cs typeface="Calibri" panose="020F0502020204030204" pitchFamily="34" charset="0"/>
              </a:rPr>
              <a:t>7</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4" name="Google Shape;455;p26">
            <a:extLst>
              <a:ext uri="{FF2B5EF4-FFF2-40B4-BE49-F238E27FC236}">
                <a16:creationId xmlns:a16="http://schemas.microsoft.com/office/drawing/2014/main" id="{E421D48F-8CA3-E2FB-AC4A-1E611384B4EE}"/>
              </a:ext>
            </a:extLst>
          </p:cNvPr>
          <p:cNvSpPr/>
          <p:nvPr/>
        </p:nvSpPr>
        <p:spPr>
          <a:xfrm>
            <a:off x="640527" y="983477"/>
            <a:ext cx="8389089" cy="1206035"/>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0"/>
              </a:spcBef>
              <a:spcAft>
                <a:spcPts val="0"/>
              </a:spcAft>
              <a:buClr>
                <a:srgbClr val="363636"/>
              </a:buClr>
              <a:buSzPts val="3000"/>
              <a:buFont typeface="Arial Black"/>
              <a:buNone/>
            </a:pPr>
            <a:r>
              <a:rPr lang="en-GB" sz="3000" b="1" i="0" u="none" strike="noStrike" cap="none" dirty="0">
                <a:solidFill>
                  <a:srgbClr val="363636"/>
                </a:solidFill>
                <a:latin typeface="Arial Black"/>
                <a:ea typeface="Arial Black"/>
                <a:cs typeface="Arial Black"/>
                <a:sym typeface="Arial Black"/>
              </a:rPr>
              <a:t>Don’t be fooled by offers of quick cash.</a:t>
            </a:r>
            <a:br>
              <a:rPr lang="en-GB" sz="3000" b="1" i="0" u="none" strike="noStrike" cap="none" dirty="0">
                <a:solidFill>
                  <a:srgbClr val="363636"/>
                </a:solidFill>
                <a:latin typeface="Arial Black"/>
                <a:ea typeface="Arial Black"/>
                <a:cs typeface="Arial Black"/>
                <a:sym typeface="Arial Black"/>
              </a:rPr>
            </a:br>
            <a:r>
              <a:rPr lang="en-GB" sz="3000" b="1" i="0" u="none" strike="noStrike" cap="none" dirty="0">
                <a:solidFill>
                  <a:srgbClr val="363636"/>
                </a:solidFill>
                <a:latin typeface="Arial Black"/>
                <a:ea typeface="Arial Black"/>
                <a:cs typeface="Arial Black"/>
                <a:sym typeface="Arial Black"/>
              </a:rPr>
              <a:t>It could put you and your family at risk.</a:t>
            </a:r>
            <a:endParaRPr dirty="0"/>
          </a:p>
        </p:txBody>
      </p:sp>
      <p:sp>
        <p:nvSpPr>
          <p:cNvPr id="5" name="Google Shape;456;p26">
            <a:extLst>
              <a:ext uri="{FF2B5EF4-FFF2-40B4-BE49-F238E27FC236}">
                <a16:creationId xmlns:a16="http://schemas.microsoft.com/office/drawing/2014/main" id="{9FA06D79-BF52-EB84-C255-D9F15D5AB5F5}"/>
              </a:ext>
            </a:extLst>
          </p:cNvPr>
          <p:cNvSpPr txBox="1"/>
          <p:nvPr/>
        </p:nvSpPr>
        <p:spPr>
          <a:xfrm>
            <a:off x="598195" y="2975014"/>
            <a:ext cx="8862434" cy="1062532"/>
          </a:xfrm>
          <a:prstGeom prst="rect">
            <a:avLst/>
          </a:prstGeom>
          <a:noFill/>
          <a:ln>
            <a:noFill/>
          </a:ln>
        </p:spPr>
        <p:txBody>
          <a:bodyPr spcFirstLastPara="1" wrap="square" lIns="91425" tIns="45700" rIns="91425" bIns="45700" anchor="t" anchorCtr="0">
            <a:noAutofit/>
          </a:bodyPr>
          <a:lstStyle/>
          <a:p>
            <a:pPr marL="0" marR="0" lvl="0" indent="0" rtl="0">
              <a:lnSpc>
                <a:spcPct val="90000"/>
              </a:lnSpc>
              <a:spcBef>
                <a:spcPts val="0"/>
              </a:spcBef>
              <a:spcAft>
                <a:spcPts val="0"/>
              </a:spcAft>
              <a:buClr>
                <a:srgbClr val="363636"/>
              </a:buClr>
              <a:buSzPts val="6000"/>
              <a:buFont typeface="Arial Black"/>
              <a:buNone/>
            </a:pPr>
            <a:r>
              <a:rPr lang="en-GB" sz="5300" b="1" i="0" u="none" strike="noStrike" cap="none" dirty="0">
                <a:solidFill>
                  <a:srgbClr val="363636"/>
                </a:solidFill>
                <a:latin typeface="Arial Black"/>
                <a:ea typeface="Arial Black"/>
                <a:cs typeface="Arial Black"/>
                <a:sym typeface="Arial Black"/>
              </a:rPr>
              <a:t>Don’t be a Money Mule</a:t>
            </a:r>
            <a:endParaRPr sz="5300" dirty="0"/>
          </a:p>
        </p:txBody>
      </p:sp>
      <p:sp>
        <p:nvSpPr>
          <p:cNvPr id="3" name="Google Shape;454;p26">
            <a:extLst>
              <a:ext uri="{FF2B5EF4-FFF2-40B4-BE49-F238E27FC236}">
                <a16:creationId xmlns:a16="http://schemas.microsoft.com/office/drawing/2014/main" id="{6E62F42F-8569-52C8-BFA9-3E8014E071DC}"/>
              </a:ext>
            </a:extLst>
          </p:cNvPr>
          <p:cNvSpPr txBox="1"/>
          <p:nvPr/>
        </p:nvSpPr>
        <p:spPr>
          <a:xfrm>
            <a:off x="657461" y="4531768"/>
            <a:ext cx="8862435" cy="939814"/>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0"/>
              </a:spcBef>
              <a:spcAft>
                <a:spcPts val="0"/>
              </a:spcAft>
              <a:buClr>
                <a:srgbClr val="363636"/>
              </a:buClr>
              <a:buSzPts val="1700"/>
              <a:buFont typeface="Arial"/>
              <a:buNone/>
            </a:pPr>
            <a:r>
              <a:rPr lang="en-GB" sz="1700" dirty="0">
                <a:solidFill>
                  <a:srgbClr val="363636"/>
                </a:solidFill>
                <a:latin typeface="Arial"/>
                <a:ea typeface="Arial"/>
                <a:cs typeface="Arial"/>
                <a:sym typeface="Arial"/>
              </a:rPr>
              <a:t>To find out more information visit </a:t>
            </a:r>
            <a:r>
              <a:rPr lang="en-GB" sz="1700" b="1" dirty="0">
                <a:solidFill>
                  <a:srgbClr val="363636"/>
                </a:solidFill>
                <a:latin typeface="Arial"/>
                <a:ea typeface="Arial"/>
                <a:cs typeface="Arial"/>
                <a:sym typeface="Arial"/>
              </a:rPr>
              <a:t>dontbefooled.org.uk</a:t>
            </a:r>
            <a:r>
              <a:rPr lang="en-GB" sz="1700" dirty="0">
                <a:solidFill>
                  <a:srgbClr val="363636"/>
                </a:solidFill>
                <a:latin typeface="Arial"/>
                <a:ea typeface="Arial"/>
                <a:cs typeface="Arial"/>
                <a:sym typeface="Arial"/>
              </a:rPr>
              <a:t>. </a:t>
            </a:r>
          </a:p>
          <a:p>
            <a:pPr marL="0" marR="0" lvl="0" indent="0" rtl="0">
              <a:lnSpc>
                <a:spcPct val="100000"/>
              </a:lnSpc>
              <a:spcBef>
                <a:spcPts val="0"/>
              </a:spcBef>
              <a:spcAft>
                <a:spcPts val="0"/>
              </a:spcAft>
              <a:buClr>
                <a:srgbClr val="363636"/>
              </a:buClr>
              <a:buSzPts val="1700"/>
              <a:buFont typeface="Arial"/>
              <a:buNone/>
            </a:pPr>
            <a:endParaRPr lang="en-GB" sz="1700" dirty="0">
              <a:solidFill>
                <a:srgbClr val="363636"/>
              </a:solidFill>
            </a:endParaRPr>
          </a:p>
          <a:p>
            <a:pPr marL="0" marR="0" lvl="0" indent="0" rtl="0">
              <a:lnSpc>
                <a:spcPct val="100000"/>
              </a:lnSpc>
              <a:spcBef>
                <a:spcPts val="0"/>
              </a:spcBef>
              <a:spcAft>
                <a:spcPts val="0"/>
              </a:spcAft>
              <a:buClr>
                <a:srgbClr val="363636"/>
              </a:buClr>
              <a:buSzPts val="1700"/>
              <a:buFont typeface="Arial"/>
              <a:buNone/>
            </a:pPr>
            <a:r>
              <a:rPr lang="en-GB" sz="1700" dirty="0">
                <a:solidFill>
                  <a:srgbClr val="363636"/>
                </a:solidFill>
                <a:latin typeface="Arial"/>
                <a:ea typeface="Arial"/>
                <a:cs typeface="Arial"/>
                <a:sym typeface="Arial"/>
              </a:rPr>
              <a:t>If you are worried that someone has approached you offering quick and easy money, speak to a teacher or you can call </a:t>
            </a:r>
            <a:r>
              <a:rPr lang="en-GB" sz="1700" b="1" dirty="0">
                <a:solidFill>
                  <a:srgbClr val="363636"/>
                </a:solidFill>
                <a:latin typeface="Arial"/>
                <a:ea typeface="Arial"/>
                <a:cs typeface="Arial"/>
                <a:sym typeface="Arial"/>
              </a:rPr>
              <a:t>Crimestoppers</a:t>
            </a:r>
            <a:r>
              <a:rPr lang="en-GB" sz="1700" dirty="0">
                <a:solidFill>
                  <a:srgbClr val="363636"/>
                </a:solidFill>
                <a:latin typeface="Arial"/>
                <a:ea typeface="Arial"/>
                <a:cs typeface="Arial"/>
                <a:sym typeface="Arial"/>
              </a:rPr>
              <a:t> anonymously on </a:t>
            </a:r>
            <a:r>
              <a:rPr lang="en-GB" sz="1700" b="1" dirty="0">
                <a:solidFill>
                  <a:srgbClr val="363636"/>
                </a:solidFill>
                <a:latin typeface="Arial"/>
                <a:ea typeface="Arial"/>
                <a:cs typeface="Arial"/>
                <a:sym typeface="Arial"/>
              </a:rPr>
              <a:t>0800 555111</a:t>
            </a:r>
            <a:r>
              <a:rPr lang="en-GB" sz="1700" dirty="0">
                <a:solidFill>
                  <a:srgbClr val="363636"/>
                </a:solidFill>
                <a:latin typeface="Arial"/>
                <a:ea typeface="Arial"/>
                <a:cs typeface="Arial"/>
                <a:sym typeface="Arial"/>
              </a:rPr>
              <a:t>.</a:t>
            </a:r>
            <a:endParaRPr dirty="0"/>
          </a:p>
        </p:txBody>
      </p:sp>
      <p:pic>
        <p:nvPicPr>
          <p:cNvPr id="6" name="Google Shape;458;p26">
            <a:extLst>
              <a:ext uri="{FF2B5EF4-FFF2-40B4-BE49-F238E27FC236}">
                <a16:creationId xmlns:a16="http://schemas.microsoft.com/office/drawing/2014/main" id="{3F919D00-8E2C-C92B-829F-2A2D29083CD5}"/>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305781" y="6302863"/>
            <a:ext cx="3066437" cy="368613"/>
          </a:xfrm>
          <a:prstGeom prst="rect">
            <a:avLst/>
          </a:prstGeom>
          <a:noFill/>
          <a:ln>
            <a:noFill/>
          </a:ln>
        </p:spPr>
      </p:pic>
      <p:pic>
        <p:nvPicPr>
          <p:cNvPr id="7" name="Google Shape;459;p26">
            <a:extLst>
              <a:ext uri="{FF2B5EF4-FFF2-40B4-BE49-F238E27FC236}">
                <a16:creationId xmlns:a16="http://schemas.microsoft.com/office/drawing/2014/main" id="{0912374F-12B0-1D97-BD47-1D02865211DA}"/>
              </a:ex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9056972" y="6269145"/>
            <a:ext cx="1536883" cy="373628"/>
          </a:xfrm>
          <a:prstGeom prst="rect">
            <a:avLst/>
          </a:prstGeom>
          <a:noFill/>
          <a:ln>
            <a:noFill/>
          </a:ln>
        </p:spPr>
      </p:pic>
      <p:pic>
        <p:nvPicPr>
          <p:cNvPr id="8" name="Google Shape;460;p26">
            <a:extLst>
              <a:ext uri="{FF2B5EF4-FFF2-40B4-BE49-F238E27FC236}">
                <a16:creationId xmlns:a16="http://schemas.microsoft.com/office/drawing/2014/main" id="{53F39E7E-9361-93CF-AFAC-3FAF5DE44F11}"/>
              </a:ex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10983433" y="6190975"/>
            <a:ext cx="749491" cy="492076"/>
          </a:xfrm>
          <a:prstGeom prst="rect">
            <a:avLst/>
          </a:prstGeom>
          <a:noFill/>
          <a:ln>
            <a:noFill/>
          </a:ln>
        </p:spPr>
      </p:pic>
      <p:grpSp>
        <p:nvGrpSpPr>
          <p:cNvPr id="9" name="Group 8">
            <a:extLst>
              <a:ext uri="{FF2B5EF4-FFF2-40B4-BE49-F238E27FC236}">
                <a16:creationId xmlns:a16="http://schemas.microsoft.com/office/drawing/2014/main" id="{1104AA8F-6275-AF4F-2D02-44CCD23E1D95}"/>
              </a:ext>
              <a:ext uri="{C183D7F6-B498-43B3-948B-1728B52AA6E4}">
                <adec:decorative xmlns:adec="http://schemas.microsoft.com/office/drawing/2017/decorative" val="1"/>
              </a:ext>
            </a:extLst>
          </p:cNvPr>
          <p:cNvGrpSpPr/>
          <p:nvPr/>
        </p:nvGrpSpPr>
        <p:grpSpPr>
          <a:xfrm>
            <a:off x="9704278" y="674908"/>
            <a:ext cx="1615655" cy="1615655"/>
            <a:chOff x="6747933" y="355600"/>
            <a:chExt cx="2028646" cy="2028646"/>
          </a:xfrm>
        </p:grpSpPr>
        <p:sp>
          <p:nvSpPr>
            <p:cNvPr id="10" name="Oval 9">
              <a:extLst>
                <a:ext uri="{FF2B5EF4-FFF2-40B4-BE49-F238E27FC236}">
                  <a16:creationId xmlns:a16="http://schemas.microsoft.com/office/drawing/2014/main" id="{40E4DE66-5A52-CC32-442C-EB9C53C8559B}"/>
                </a:ext>
              </a:extLst>
            </p:cNvPr>
            <p:cNvSpPr/>
            <p:nvPr/>
          </p:nvSpPr>
          <p:spPr>
            <a:xfrm>
              <a:off x="6747933" y="355600"/>
              <a:ext cx="2028646" cy="2028646"/>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descr="A cartoon of a person holding a money&#10;&#10;Description automatically generated">
              <a:extLst>
                <a:ext uri="{FF2B5EF4-FFF2-40B4-BE49-F238E27FC236}">
                  <a16:creationId xmlns:a16="http://schemas.microsoft.com/office/drawing/2014/main" id="{F9E8E1AD-A071-1290-430F-17200B1EE1A5}"/>
                </a:ext>
              </a:extLst>
            </p:cNvPr>
            <p:cNvPicPr>
              <a:picLocks noChangeAspect="1"/>
            </p:cNvPicPr>
            <p:nvPr/>
          </p:nvPicPr>
          <p:blipFill>
            <a:blip r:embed="rId6"/>
            <a:stretch>
              <a:fillRect/>
            </a:stretch>
          </p:blipFill>
          <p:spPr>
            <a:xfrm>
              <a:off x="7117936" y="745139"/>
              <a:ext cx="1306397" cy="1293792"/>
            </a:xfrm>
            <a:prstGeom prst="rect">
              <a:avLst/>
            </a:prstGeom>
          </p:spPr>
        </p:pic>
      </p:grpSp>
      <p:grpSp>
        <p:nvGrpSpPr>
          <p:cNvPr id="15" name="Group 14">
            <a:extLst>
              <a:ext uri="{FF2B5EF4-FFF2-40B4-BE49-F238E27FC236}">
                <a16:creationId xmlns:a16="http://schemas.microsoft.com/office/drawing/2014/main" id="{4E26DBFD-72F5-86C3-2959-C182DA7E3711}"/>
              </a:ext>
              <a:ext uri="{C183D7F6-B498-43B3-948B-1728B52AA6E4}">
                <adec:decorative xmlns:adec="http://schemas.microsoft.com/office/drawing/2017/decorative" val="1"/>
              </a:ext>
            </a:extLst>
          </p:cNvPr>
          <p:cNvGrpSpPr/>
          <p:nvPr/>
        </p:nvGrpSpPr>
        <p:grpSpPr>
          <a:xfrm>
            <a:off x="9440512" y="4468925"/>
            <a:ext cx="2179607" cy="1022122"/>
            <a:chOff x="9354932" y="4507616"/>
            <a:chExt cx="2528187" cy="1185588"/>
          </a:xfrm>
        </p:grpSpPr>
        <p:grpSp>
          <p:nvGrpSpPr>
            <p:cNvPr id="16" name="Group 15">
              <a:extLst>
                <a:ext uri="{FF2B5EF4-FFF2-40B4-BE49-F238E27FC236}">
                  <a16:creationId xmlns:a16="http://schemas.microsoft.com/office/drawing/2014/main" id="{1F384CE1-8684-C484-1D27-EC2BB3198377}"/>
                </a:ext>
              </a:extLst>
            </p:cNvPr>
            <p:cNvGrpSpPr/>
            <p:nvPr/>
          </p:nvGrpSpPr>
          <p:grpSpPr>
            <a:xfrm>
              <a:off x="10697531" y="4507616"/>
              <a:ext cx="1185588" cy="1185588"/>
              <a:chOff x="11124066" y="4507616"/>
              <a:chExt cx="1185588" cy="1185588"/>
            </a:xfrm>
          </p:grpSpPr>
          <p:sp>
            <p:nvSpPr>
              <p:cNvPr id="20" name="Oval 19">
                <a:extLst>
                  <a:ext uri="{FF2B5EF4-FFF2-40B4-BE49-F238E27FC236}">
                    <a16:creationId xmlns:a16="http://schemas.microsoft.com/office/drawing/2014/main" id="{6FB3704E-071E-7E7A-BC6C-75391ABD2367}"/>
                  </a:ext>
                </a:extLst>
              </p:cNvPr>
              <p:cNvSpPr/>
              <p:nvPr/>
            </p:nvSpPr>
            <p:spPr>
              <a:xfrm>
                <a:off x="11124066" y="4507616"/>
                <a:ext cx="1185588" cy="118558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descr="A green phone receiver on a black background&#10;&#10;Description automatically generated">
                <a:extLst>
                  <a:ext uri="{FF2B5EF4-FFF2-40B4-BE49-F238E27FC236}">
                    <a16:creationId xmlns:a16="http://schemas.microsoft.com/office/drawing/2014/main" id="{455F1354-7F52-479C-A154-6CDC09FF0A89}"/>
                  </a:ext>
                </a:extLst>
              </p:cNvPr>
              <p:cNvPicPr>
                <a:picLocks noChangeAspect="1"/>
              </p:cNvPicPr>
              <p:nvPr/>
            </p:nvPicPr>
            <p:blipFill>
              <a:blip r:embed="rId7"/>
              <a:stretch>
                <a:fillRect/>
              </a:stretch>
            </p:blipFill>
            <p:spPr>
              <a:xfrm>
                <a:off x="11305895" y="4748017"/>
                <a:ext cx="792951" cy="788953"/>
              </a:xfrm>
              <a:prstGeom prst="rect">
                <a:avLst/>
              </a:prstGeom>
            </p:spPr>
          </p:pic>
        </p:grpSp>
        <p:grpSp>
          <p:nvGrpSpPr>
            <p:cNvPr id="17" name="Group 16">
              <a:extLst>
                <a:ext uri="{FF2B5EF4-FFF2-40B4-BE49-F238E27FC236}">
                  <a16:creationId xmlns:a16="http://schemas.microsoft.com/office/drawing/2014/main" id="{D290092D-29C3-388F-89FD-662C4F1D46FD}"/>
                </a:ext>
              </a:extLst>
            </p:cNvPr>
            <p:cNvGrpSpPr/>
            <p:nvPr/>
          </p:nvGrpSpPr>
          <p:grpSpPr>
            <a:xfrm>
              <a:off x="9354932" y="4507616"/>
              <a:ext cx="1185588" cy="1185588"/>
              <a:chOff x="8614330" y="4507616"/>
              <a:chExt cx="1185588" cy="1185588"/>
            </a:xfrm>
          </p:grpSpPr>
          <p:sp>
            <p:nvSpPr>
              <p:cNvPr id="18" name="Oval 17">
                <a:extLst>
                  <a:ext uri="{FF2B5EF4-FFF2-40B4-BE49-F238E27FC236}">
                    <a16:creationId xmlns:a16="http://schemas.microsoft.com/office/drawing/2014/main" id="{FBA95867-CFFC-1AE0-AF94-7179BC7399BA}"/>
                  </a:ext>
                </a:extLst>
              </p:cNvPr>
              <p:cNvSpPr/>
              <p:nvPr/>
            </p:nvSpPr>
            <p:spPr>
              <a:xfrm>
                <a:off x="8614330" y="4507616"/>
                <a:ext cx="1185588" cy="118558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9" name="Picture 18" descr="A computer monitor with a symbol on it&#10;&#10;Description automatically generated">
                <a:extLst>
                  <a:ext uri="{FF2B5EF4-FFF2-40B4-BE49-F238E27FC236}">
                    <a16:creationId xmlns:a16="http://schemas.microsoft.com/office/drawing/2014/main" id="{24EA75BB-05F1-A538-F66F-0A3236CE40F0}"/>
                  </a:ext>
                </a:extLst>
              </p:cNvPr>
              <p:cNvPicPr>
                <a:picLocks noChangeAspect="1"/>
              </p:cNvPicPr>
              <p:nvPr/>
            </p:nvPicPr>
            <p:blipFill>
              <a:blip r:embed="rId8"/>
              <a:stretch>
                <a:fillRect/>
              </a:stretch>
            </p:blipFill>
            <p:spPr>
              <a:xfrm>
                <a:off x="8767176" y="4708366"/>
                <a:ext cx="879896" cy="868253"/>
              </a:xfrm>
              <a:prstGeom prst="rect">
                <a:avLst/>
              </a:prstGeom>
            </p:spPr>
          </p:pic>
        </p:grpSp>
      </p:grpSp>
      <p:grpSp>
        <p:nvGrpSpPr>
          <p:cNvPr id="29" name="Group 28">
            <a:extLst>
              <a:ext uri="{FF2B5EF4-FFF2-40B4-BE49-F238E27FC236}">
                <a16:creationId xmlns:a16="http://schemas.microsoft.com/office/drawing/2014/main" id="{67EB19C7-1D52-7541-B45E-52C853A17B4E}"/>
              </a:ext>
              <a:ext uri="{C183D7F6-B498-43B3-948B-1728B52AA6E4}">
                <adec:decorative xmlns:adec="http://schemas.microsoft.com/office/drawing/2017/decorative" val="1"/>
              </a:ext>
            </a:extLst>
          </p:cNvPr>
          <p:cNvGrpSpPr/>
          <p:nvPr/>
        </p:nvGrpSpPr>
        <p:grpSpPr>
          <a:xfrm>
            <a:off x="9473014" y="2667235"/>
            <a:ext cx="2078182" cy="1367337"/>
            <a:chOff x="1316182" y="1655618"/>
            <a:chExt cx="2078182" cy="1367337"/>
          </a:xfrm>
        </p:grpSpPr>
        <p:sp>
          <p:nvSpPr>
            <p:cNvPr id="30" name="Oval 29">
              <a:extLst>
                <a:ext uri="{FF2B5EF4-FFF2-40B4-BE49-F238E27FC236}">
                  <a16:creationId xmlns:a16="http://schemas.microsoft.com/office/drawing/2014/main" id="{E74BDBF9-D0A4-3460-7CEB-98A71B5C1289}"/>
                </a:ext>
              </a:extLst>
            </p:cNvPr>
            <p:cNvSpPr/>
            <p:nvPr/>
          </p:nvSpPr>
          <p:spPr>
            <a:xfrm>
              <a:off x="1316182" y="1655618"/>
              <a:ext cx="2078182" cy="136733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31" name="Group 30">
              <a:extLst>
                <a:ext uri="{FF2B5EF4-FFF2-40B4-BE49-F238E27FC236}">
                  <a16:creationId xmlns:a16="http://schemas.microsoft.com/office/drawing/2014/main" id="{A45D0B81-7A0D-5055-2816-478B0F8D2129}"/>
                </a:ext>
              </a:extLst>
            </p:cNvPr>
            <p:cNvGrpSpPr/>
            <p:nvPr/>
          </p:nvGrpSpPr>
          <p:grpSpPr>
            <a:xfrm>
              <a:off x="1434339" y="2032405"/>
              <a:ext cx="1831735" cy="613761"/>
              <a:chOff x="924459" y="-1244571"/>
              <a:chExt cx="2672929" cy="895621"/>
            </a:xfrm>
          </p:grpSpPr>
          <p:pic>
            <p:nvPicPr>
              <p:cNvPr id="32" name="Picture 31" descr="A stack of money and coins&#10;&#10;Description automatically generated">
                <a:extLst>
                  <a:ext uri="{FF2B5EF4-FFF2-40B4-BE49-F238E27FC236}">
                    <a16:creationId xmlns:a16="http://schemas.microsoft.com/office/drawing/2014/main" id="{D3BF166B-17E8-7434-4B1B-512ECE772DB5}"/>
                  </a:ext>
                </a:extLst>
              </p:cNvPr>
              <p:cNvPicPr>
                <a:picLocks noChangeAspect="1"/>
              </p:cNvPicPr>
              <p:nvPr/>
            </p:nvPicPr>
            <p:blipFill>
              <a:blip r:embed="rId9"/>
              <a:stretch>
                <a:fillRect/>
              </a:stretch>
            </p:blipFill>
            <p:spPr>
              <a:xfrm>
                <a:off x="1989330" y="-1184198"/>
                <a:ext cx="852203" cy="774877"/>
              </a:xfrm>
              <a:prstGeom prst="rect">
                <a:avLst/>
              </a:prstGeom>
            </p:spPr>
          </p:pic>
          <p:pic>
            <p:nvPicPr>
              <p:cNvPr id="33" name="Picture 32" descr="A person carrying a money&#10;&#10;Description automatically generated">
                <a:extLst>
                  <a:ext uri="{FF2B5EF4-FFF2-40B4-BE49-F238E27FC236}">
                    <a16:creationId xmlns:a16="http://schemas.microsoft.com/office/drawing/2014/main" id="{7BB7799A-6095-1CDA-47ED-F22728A906D0}"/>
                  </a:ext>
                </a:extLst>
              </p:cNvPr>
              <p:cNvPicPr>
                <a:picLocks noChangeAspect="1"/>
              </p:cNvPicPr>
              <p:nvPr/>
            </p:nvPicPr>
            <p:blipFill>
              <a:blip r:embed="rId10"/>
              <a:stretch>
                <a:fillRect/>
              </a:stretch>
            </p:blipFill>
            <p:spPr>
              <a:xfrm>
                <a:off x="3019113" y="-1244571"/>
                <a:ext cx="578275" cy="895621"/>
              </a:xfrm>
              <a:prstGeom prst="rect">
                <a:avLst/>
              </a:prstGeom>
            </p:spPr>
          </p:pic>
          <p:pic>
            <p:nvPicPr>
              <p:cNvPr id="34" name="Picture 33" descr="A stack of money and coins&#10;&#10;Description automatically generated">
                <a:extLst>
                  <a:ext uri="{FF2B5EF4-FFF2-40B4-BE49-F238E27FC236}">
                    <a16:creationId xmlns:a16="http://schemas.microsoft.com/office/drawing/2014/main" id="{453DF26A-76AC-B2CD-F3C9-A1267B927056}"/>
                  </a:ext>
                </a:extLst>
              </p:cNvPr>
              <p:cNvPicPr>
                <a:picLocks noChangeAspect="1"/>
              </p:cNvPicPr>
              <p:nvPr/>
            </p:nvPicPr>
            <p:blipFill>
              <a:blip r:embed="rId9"/>
              <a:stretch>
                <a:fillRect/>
              </a:stretch>
            </p:blipFill>
            <p:spPr>
              <a:xfrm>
                <a:off x="924459" y="-1184198"/>
                <a:ext cx="852203" cy="774877"/>
              </a:xfrm>
              <a:prstGeom prst="rect">
                <a:avLst/>
              </a:prstGeom>
            </p:spPr>
          </p:pic>
          <p:sp>
            <p:nvSpPr>
              <p:cNvPr id="35" name="Right Arrow 34">
                <a:extLst>
                  <a:ext uri="{FF2B5EF4-FFF2-40B4-BE49-F238E27FC236}">
                    <a16:creationId xmlns:a16="http://schemas.microsoft.com/office/drawing/2014/main" id="{1D8D2F71-7CE5-0CDD-905B-1DCB5C40A48D}"/>
                  </a:ext>
                </a:extLst>
              </p:cNvPr>
              <p:cNvSpPr/>
              <p:nvPr/>
            </p:nvSpPr>
            <p:spPr>
              <a:xfrm>
                <a:off x="1776662"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ight Arrow 35">
                <a:extLst>
                  <a:ext uri="{FF2B5EF4-FFF2-40B4-BE49-F238E27FC236}">
                    <a16:creationId xmlns:a16="http://schemas.microsoft.com/office/drawing/2014/main" id="{D5D1B8C2-FCCC-7D04-4B3B-1B63EC98662F}"/>
                  </a:ext>
                </a:extLst>
              </p:cNvPr>
              <p:cNvSpPr/>
              <p:nvPr/>
            </p:nvSpPr>
            <p:spPr>
              <a:xfrm>
                <a:off x="2827946"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8" name="Rectangle 7">
            <a:extLst>
              <a:ext uri="{FF2B5EF4-FFF2-40B4-BE49-F238E27FC236}">
                <a16:creationId xmlns:a16="http://schemas.microsoft.com/office/drawing/2014/main" id="{EB8B4A8A-401D-7592-AF6B-D1D1FDBA028D}"/>
              </a:ext>
              <a:ext uri="{C183D7F6-B498-43B3-948B-1728B52AA6E4}">
                <adec:decorative xmlns:adec="http://schemas.microsoft.com/office/drawing/2017/decorative" val="1"/>
              </a:ext>
            </a:extLst>
          </p:cNvPr>
          <p:cNvSpPr/>
          <p:nvPr/>
        </p:nvSpPr>
        <p:spPr>
          <a:xfrm>
            <a:off x="1229331" y="3844627"/>
            <a:ext cx="2249718" cy="199644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DC4AE1A4-89F7-BF3F-9C09-B1C6F08E6044}"/>
              </a:ext>
              <a:ext uri="{C183D7F6-B498-43B3-948B-1728B52AA6E4}">
                <adec:decorative xmlns:adec="http://schemas.microsoft.com/office/drawing/2017/decorative" val="1"/>
              </a:ext>
            </a:extLst>
          </p:cNvPr>
          <p:cNvSpPr/>
          <p:nvPr/>
        </p:nvSpPr>
        <p:spPr>
          <a:xfrm>
            <a:off x="1229331" y="1697045"/>
            <a:ext cx="2249718" cy="199644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9" name="Google Shape;199;p3"/>
          <p:cNvSpPr txBox="1">
            <a:spLocks noGrp="1"/>
          </p:cNvSpPr>
          <p:nvPr>
            <p:ph type="title"/>
          </p:nvPr>
        </p:nvSpPr>
        <p:spPr>
          <a:xfrm>
            <a:off x="-1" y="751072"/>
            <a:ext cx="12192000" cy="63090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363636"/>
              </a:buClr>
              <a:buSzPts val="3000"/>
              <a:buFont typeface="Arial"/>
              <a:buNone/>
            </a:pPr>
            <a:r>
              <a:rPr lang="en-GB" sz="3500" b="1" i="0" u="none" strike="noStrike" cap="none" dirty="0">
                <a:solidFill>
                  <a:srgbClr val="363636"/>
                </a:solidFill>
                <a:latin typeface="Arial"/>
                <a:ea typeface="Arial"/>
                <a:cs typeface="Arial"/>
                <a:sym typeface="Arial"/>
              </a:rPr>
              <a:t>Key Vocabulary</a:t>
            </a:r>
            <a:endParaRPr sz="3500" b="1" i="0" u="none" strike="noStrike" cap="none" dirty="0">
              <a:solidFill>
                <a:srgbClr val="363636"/>
              </a:solidFill>
              <a:latin typeface="Arial"/>
              <a:ea typeface="Arial"/>
              <a:cs typeface="Arial"/>
              <a:sym typeface="Arial"/>
            </a:endParaRPr>
          </a:p>
        </p:txBody>
      </p:sp>
      <p:pic>
        <p:nvPicPr>
          <p:cNvPr id="3" name="Picture 2">
            <a:extLst>
              <a:ext uri="{FF2B5EF4-FFF2-40B4-BE49-F238E27FC236}">
                <a16:creationId xmlns:a16="http://schemas.microsoft.com/office/drawing/2014/main" id="{B5D508A7-16F8-19D7-2884-27774CDE550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755592" y="1905129"/>
            <a:ext cx="1172869" cy="1214902"/>
          </a:xfrm>
          <a:prstGeom prst="rect">
            <a:avLst/>
          </a:prstGeom>
        </p:spPr>
      </p:pic>
      <p:pic>
        <p:nvPicPr>
          <p:cNvPr id="9" name="Picture 8">
            <a:extLst>
              <a:ext uri="{FF2B5EF4-FFF2-40B4-BE49-F238E27FC236}">
                <a16:creationId xmlns:a16="http://schemas.microsoft.com/office/drawing/2014/main" id="{B3C8E9A3-4695-3027-803F-491B7697B289}"/>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713793" y="3974845"/>
            <a:ext cx="1236734" cy="1224800"/>
          </a:xfrm>
          <a:prstGeom prst="rect">
            <a:avLst/>
          </a:prstGeom>
        </p:spPr>
      </p:pic>
      <p:sp>
        <p:nvSpPr>
          <p:cNvPr id="13" name="TextBox 12">
            <a:extLst>
              <a:ext uri="{FF2B5EF4-FFF2-40B4-BE49-F238E27FC236}">
                <a16:creationId xmlns:a16="http://schemas.microsoft.com/office/drawing/2014/main" id="{14931CC8-4BD1-2404-405C-66C6D73C732B}"/>
              </a:ext>
            </a:extLst>
          </p:cNvPr>
          <p:cNvSpPr txBox="1"/>
          <p:nvPr/>
        </p:nvSpPr>
        <p:spPr>
          <a:xfrm>
            <a:off x="1219154" y="3149941"/>
            <a:ext cx="2259895" cy="413108"/>
          </a:xfrm>
          <a:prstGeom prst="rect">
            <a:avLst/>
          </a:prstGeom>
          <a:noFill/>
        </p:spPr>
        <p:txBody>
          <a:bodyPr wrap="square" anchor="t" anchorCtr="0">
            <a:noAutofit/>
          </a:bodyPr>
          <a:lstStyle/>
          <a:p>
            <a:pPr marL="0" marR="0" lvl="0" indent="0" algn="ctr" rtl="0">
              <a:spcBef>
                <a:spcPts val="0"/>
              </a:spcBef>
              <a:spcAft>
                <a:spcPts val="0"/>
              </a:spcAft>
              <a:buNone/>
            </a:pPr>
            <a:r>
              <a:rPr lang="en-GB" sz="2500" b="1" u="none" strike="noStrike" cap="none" dirty="0">
                <a:solidFill>
                  <a:srgbClr val="363636"/>
                </a:solidFill>
                <a:latin typeface="Arial"/>
                <a:ea typeface="Arial"/>
                <a:cs typeface="Arial"/>
                <a:sym typeface="Arial"/>
              </a:rPr>
              <a:t>Fraud</a:t>
            </a:r>
            <a:endParaRPr lang="en-GB" sz="2500" dirty="0">
              <a:solidFill>
                <a:srgbClr val="363636"/>
              </a:solidFill>
            </a:endParaRPr>
          </a:p>
        </p:txBody>
      </p:sp>
      <p:sp>
        <p:nvSpPr>
          <p:cNvPr id="14" name="TextBox 13">
            <a:extLst>
              <a:ext uri="{FF2B5EF4-FFF2-40B4-BE49-F238E27FC236}">
                <a16:creationId xmlns:a16="http://schemas.microsoft.com/office/drawing/2014/main" id="{414925CA-32F8-C6D7-A799-28F0AFE0CF39}"/>
              </a:ext>
            </a:extLst>
          </p:cNvPr>
          <p:cNvSpPr txBox="1"/>
          <p:nvPr/>
        </p:nvSpPr>
        <p:spPr>
          <a:xfrm>
            <a:off x="1229331" y="5272754"/>
            <a:ext cx="2249718" cy="553273"/>
          </a:xfrm>
          <a:prstGeom prst="rect">
            <a:avLst/>
          </a:prstGeom>
          <a:noFill/>
        </p:spPr>
        <p:txBody>
          <a:bodyPr wrap="square" anchor="t" anchorCtr="0">
            <a:noAutofit/>
          </a:bodyPr>
          <a:lstStyle/>
          <a:p>
            <a:pPr marL="0" marR="0" lvl="0" indent="0" algn="ctr" rtl="0">
              <a:spcBef>
                <a:spcPts val="0"/>
              </a:spcBef>
              <a:spcAft>
                <a:spcPts val="0"/>
              </a:spcAft>
              <a:buNone/>
            </a:pPr>
            <a:r>
              <a:rPr lang="en-GB" sz="2500" b="1" u="none" strike="noStrike" cap="none" dirty="0">
                <a:solidFill>
                  <a:srgbClr val="363636"/>
                </a:solidFill>
                <a:latin typeface="Arial"/>
                <a:ea typeface="Arial"/>
                <a:cs typeface="Arial"/>
                <a:sym typeface="Arial"/>
              </a:rPr>
              <a:t>Scam</a:t>
            </a:r>
            <a:endParaRPr lang="en-GB" sz="2500" dirty="0">
              <a:solidFill>
                <a:srgbClr val="363636"/>
              </a:solidFill>
            </a:endParaRPr>
          </a:p>
        </p:txBody>
      </p:sp>
      <p:sp>
        <p:nvSpPr>
          <p:cNvPr id="18" name="Rectangle 17">
            <a:extLst>
              <a:ext uri="{FF2B5EF4-FFF2-40B4-BE49-F238E27FC236}">
                <a16:creationId xmlns:a16="http://schemas.microsoft.com/office/drawing/2014/main" id="{D8FF7999-8F68-7858-43F5-CC3C4DD0AC7F}"/>
              </a:ext>
              <a:ext uri="{C183D7F6-B498-43B3-948B-1728B52AA6E4}">
                <adec:decorative xmlns:adec="http://schemas.microsoft.com/office/drawing/2017/decorative" val="1"/>
              </a:ext>
            </a:extLst>
          </p:cNvPr>
          <p:cNvSpPr/>
          <p:nvPr/>
        </p:nvSpPr>
        <p:spPr>
          <a:xfrm>
            <a:off x="1229331" y="1697045"/>
            <a:ext cx="9728229" cy="1996449"/>
          </a:xfrm>
          <a:prstGeom prst="rect">
            <a:avLst/>
          </a:prstGeom>
          <a:noFill/>
          <a:ln w="28575">
            <a:solidFill>
              <a:srgbClr val="36363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2" name="Straight Connector 21">
            <a:extLst>
              <a:ext uri="{FF2B5EF4-FFF2-40B4-BE49-F238E27FC236}">
                <a16:creationId xmlns:a16="http://schemas.microsoft.com/office/drawing/2014/main" id="{195BA39B-8FBD-8A4B-F74E-BF06D3BF2030}"/>
              </a:ext>
              <a:ext uri="{C183D7F6-B498-43B3-948B-1728B52AA6E4}">
                <adec:decorative xmlns:adec="http://schemas.microsoft.com/office/drawing/2017/decorative" val="1"/>
              </a:ext>
            </a:extLst>
          </p:cNvPr>
          <p:cNvCxnSpPr>
            <a:cxnSpLocks/>
          </p:cNvCxnSpPr>
          <p:nvPr/>
        </p:nvCxnSpPr>
        <p:spPr>
          <a:xfrm>
            <a:off x="3466349" y="1697045"/>
            <a:ext cx="0" cy="1996449"/>
          </a:xfrm>
          <a:prstGeom prst="line">
            <a:avLst/>
          </a:prstGeom>
          <a:ln w="28575">
            <a:solidFill>
              <a:srgbClr val="363636"/>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898A2CD6-8765-864D-C054-A25D08BC0574}"/>
              </a:ext>
            </a:extLst>
          </p:cNvPr>
          <p:cNvSpPr txBox="1"/>
          <p:nvPr/>
        </p:nvSpPr>
        <p:spPr>
          <a:xfrm>
            <a:off x="3732451" y="2288167"/>
            <a:ext cx="6935550" cy="861774"/>
          </a:xfrm>
          <a:prstGeom prst="rect">
            <a:avLst/>
          </a:prstGeom>
          <a:noFill/>
        </p:spPr>
        <p:txBody>
          <a:bodyPr wrap="square" rtlCol="0">
            <a:spAutoFit/>
          </a:bodyPr>
          <a:lstStyle/>
          <a:p>
            <a:r>
              <a:rPr lang="en-GB" sz="2500" b="1" dirty="0">
                <a:solidFill>
                  <a:srgbClr val="363636"/>
                </a:solidFill>
                <a:latin typeface="Arial"/>
                <a:ea typeface="Arial"/>
                <a:cs typeface="Arial"/>
                <a:sym typeface="Arial"/>
              </a:rPr>
              <a:t>Fraud</a:t>
            </a:r>
            <a:r>
              <a:rPr lang="en-GB" sz="2500" b="0" dirty="0">
                <a:solidFill>
                  <a:srgbClr val="363636"/>
                </a:solidFill>
                <a:latin typeface="Arial"/>
                <a:ea typeface="Arial"/>
                <a:cs typeface="Arial"/>
                <a:sym typeface="Arial"/>
              </a:rPr>
              <a:t>: the use of lies or tricks to take money in a way that is against the law.</a:t>
            </a:r>
            <a:endParaRPr lang="en-GB" sz="2500" dirty="0"/>
          </a:p>
        </p:txBody>
      </p:sp>
      <p:sp>
        <p:nvSpPr>
          <p:cNvPr id="25" name="Rectangle 24">
            <a:extLst>
              <a:ext uri="{FF2B5EF4-FFF2-40B4-BE49-F238E27FC236}">
                <a16:creationId xmlns:a16="http://schemas.microsoft.com/office/drawing/2014/main" id="{2E9916CE-59DF-0B3E-A428-625E4FC3CF8F}"/>
              </a:ext>
              <a:ext uri="{C183D7F6-B498-43B3-948B-1728B52AA6E4}">
                <adec:decorative xmlns:adec="http://schemas.microsoft.com/office/drawing/2017/decorative" val="1"/>
              </a:ext>
            </a:extLst>
          </p:cNvPr>
          <p:cNvSpPr/>
          <p:nvPr/>
        </p:nvSpPr>
        <p:spPr>
          <a:xfrm>
            <a:off x="1229331" y="3830645"/>
            <a:ext cx="9728229" cy="1996449"/>
          </a:xfrm>
          <a:prstGeom prst="rect">
            <a:avLst/>
          </a:prstGeom>
          <a:noFill/>
          <a:ln w="28575">
            <a:solidFill>
              <a:srgbClr val="36363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6" name="Straight Connector 25">
            <a:extLst>
              <a:ext uri="{FF2B5EF4-FFF2-40B4-BE49-F238E27FC236}">
                <a16:creationId xmlns:a16="http://schemas.microsoft.com/office/drawing/2014/main" id="{2AA5E0D7-6A29-9AAF-26DF-40B3FF3B7ED4}"/>
              </a:ext>
              <a:ext uri="{C183D7F6-B498-43B3-948B-1728B52AA6E4}">
                <adec:decorative xmlns:adec="http://schemas.microsoft.com/office/drawing/2017/decorative" val="1"/>
              </a:ext>
            </a:extLst>
          </p:cNvPr>
          <p:cNvCxnSpPr>
            <a:cxnSpLocks/>
          </p:cNvCxnSpPr>
          <p:nvPr/>
        </p:nvCxnSpPr>
        <p:spPr>
          <a:xfrm>
            <a:off x="3466349" y="3830645"/>
            <a:ext cx="0" cy="1996449"/>
          </a:xfrm>
          <a:prstGeom prst="line">
            <a:avLst/>
          </a:prstGeom>
          <a:ln w="28575">
            <a:solidFill>
              <a:srgbClr val="363636"/>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1D0BE92D-DCA0-E869-5D65-1D8E966A405C}"/>
              </a:ext>
            </a:extLst>
          </p:cNvPr>
          <p:cNvSpPr txBox="1"/>
          <p:nvPr/>
        </p:nvSpPr>
        <p:spPr>
          <a:xfrm>
            <a:off x="3601851" y="3964566"/>
            <a:ext cx="6876356" cy="1649156"/>
          </a:xfrm>
          <a:prstGeom prst="rect">
            <a:avLst/>
          </a:prstGeom>
          <a:noFill/>
        </p:spPr>
        <p:txBody>
          <a:bodyPr wrap="square" rtlCol="0">
            <a:noAutofit/>
          </a:bodyPr>
          <a:lstStyle/>
          <a:p>
            <a:pPr marL="144000" marR="0" lvl="0" indent="0" algn="l" rtl="0">
              <a:lnSpc>
                <a:spcPct val="100000"/>
              </a:lnSpc>
              <a:spcBef>
                <a:spcPts val="0"/>
              </a:spcBef>
              <a:spcAft>
                <a:spcPts val="0"/>
              </a:spcAft>
              <a:buClr>
                <a:srgbClr val="363636"/>
              </a:buClr>
              <a:buSzPts val="1700"/>
              <a:buFont typeface="Arial"/>
              <a:buNone/>
            </a:pPr>
            <a:r>
              <a:rPr lang="en-GB" sz="2500" b="1" dirty="0">
                <a:solidFill>
                  <a:srgbClr val="363636"/>
                </a:solidFill>
                <a:latin typeface="Arial"/>
                <a:ea typeface="Arial"/>
                <a:cs typeface="Arial"/>
                <a:sym typeface="Arial"/>
              </a:rPr>
              <a:t>Scam</a:t>
            </a:r>
            <a:r>
              <a:rPr lang="en-GB" sz="2500" b="0" dirty="0">
                <a:solidFill>
                  <a:srgbClr val="363636"/>
                </a:solidFill>
                <a:latin typeface="Arial"/>
                <a:ea typeface="Arial"/>
                <a:cs typeface="Arial"/>
                <a:sym typeface="Arial"/>
              </a:rPr>
              <a:t>: when a criminal cheats someone into giving them money. </a:t>
            </a:r>
            <a:r>
              <a:rPr lang="en-GB" sz="2500" dirty="0">
                <a:solidFill>
                  <a:srgbClr val="363636"/>
                </a:solidFill>
              </a:rPr>
              <a:t>Criminals o</a:t>
            </a:r>
            <a:r>
              <a:rPr lang="en-GB" sz="2500" b="0" dirty="0">
                <a:solidFill>
                  <a:srgbClr val="363636"/>
                </a:solidFill>
                <a:latin typeface="Arial"/>
                <a:ea typeface="Arial"/>
                <a:cs typeface="Arial"/>
                <a:sym typeface="Arial"/>
              </a:rPr>
              <a:t>ften use social media, such as WhatsApp or Snapchat, as well as the telephone or the internet.</a:t>
            </a:r>
            <a:endParaRPr lang="en-GB" sz="2500" dirty="0"/>
          </a:p>
        </p:txBody>
      </p:sp>
      <p:sp>
        <p:nvSpPr>
          <p:cNvPr id="5" name="Google Shape;227;p4">
            <a:extLst>
              <a:ext uri="{FF2B5EF4-FFF2-40B4-BE49-F238E27FC236}">
                <a16:creationId xmlns:a16="http://schemas.microsoft.com/office/drawing/2014/main" id="{7120A526-F5B4-2F75-F2DA-31F9C5470AE7}"/>
              </a:ext>
            </a:extLst>
          </p:cNvPr>
          <p:cNvSpPr txBox="1">
            <a:spLocks/>
          </p:cNvSpPr>
          <p:nvPr/>
        </p:nvSpPr>
        <p:spPr>
          <a:xfrm>
            <a:off x="1524000" y="-212942"/>
            <a:ext cx="9144000" cy="212942"/>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Clr>
                <a:schemeClr val="lt1"/>
              </a:buClr>
              <a:buSzPts val="800"/>
              <a:buFont typeface="Arial Black"/>
              <a:buNone/>
            </a:pPr>
            <a:r>
              <a:rPr lang="en-GB" sz="800" dirty="0">
                <a:solidFill>
                  <a:schemeClr val="lt1"/>
                </a:solidFill>
              </a:rPr>
              <a:t>Slide 5</a:t>
            </a:r>
            <a:endParaRPr lang="en-GB"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13" grpId="0"/>
      <p:bldP spid="14" grpId="0"/>
      <p:bldP spid="18" grpId="0" animBg="1"/>
      <p:bldP spid="24" grpId="0"/>
      <p:bldP spid="25" grpId="0" animBg="1"/>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grpSp>
        <p:nvGrpSpPr>
          <p:cNvPr id="13" name="Group 12">
            <a:extLst>
              <a:ext uri="{FF2B5EF4-FFF2-40B4-BE49-F238E27FC236}">
                <a16:creationId xmlns:a16="http://schemas.microsoft.com/office/drawing/2014/main" id="{2C79607A-3B86-7F1E-9938-7EBA1C870647}"/>
              </a:ext>
              <a:ext uri="{C183D7F6-B498-43B3-948B-1728B52AA6E4}">
                <adec:decorative xmlns:adec="http://schemas.microsoft.com/office/drawing/2017/decorative" val="1"/>
              </a:ext>
            </a:extLst>
          </p:cNvPr>
          <p:cNvGrpSpPr/>
          <p:nvPr/>
        </p:nvGrpSpPr>
        <p:grpSpPr>
          <a:xfrm>
            <a:off x="1227350" y="2279214"/>
            <a:ext cx="9737300" cy="1998043"/>
            <a:chOff x="1220260" y="1292078"/>
            <a:chExt cx="9737300" cy="1998043"/>
          </a:xfrm>
        </p:grpSpPr>
        <p:sp>
          <p:nvSpPr>
            <p:cNvPr id="4" name="Rectangle 3">
              <a:extLst>
                <a:ext uri="{FF2B5EF4-FFF2-40B4-BE49-F238E27FC236}">
                  <a16:creationId xmlns:a16="http://schemas.microsoft.com/office/drawing/2014/main" id="{F5A9E6FD-2C2C-CDE4-99FA-455253655EA6}"/>
                </a:ext>
              </a:extLst>
            </p:cNvPr>
            <p:cNvSpPr/>
            <p:nvPr/>
          </p:nvSpPr>
          <p:spPr>
            <a:xfrm>
              <a:off x="1220652" y="1292078"/>
              <a:ext cx="2249718" cy="199644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53B3E027-1147-28D7-6A34-85509008205D}"/>
                </a:ext>
              </a:extLst>
            </p:cNvPr>
            <p:cNvSpPr txBox="1"/>
            <p:nvPr/>
          </p:nvSpPr>
          <p:spPr>
            <a:xfrm>
              <a:off x="1220260" y="2746568"/>
              <a:ext cx="2259895" cy="413108"/>
            </a:xfrm>
            <a:prstGeom prst="rect">
              <a:avLst/>
            </a:prstGeom>
            <a:noFill/>
          </p:spPr>
          <p:txBody>
            <a:bodyPr wrap="square" anchor="t" anchorCtr="0">
              <a:noAutofit/>
            </a:bodyPr>
            <a:lstStyle/>
            <a:p>
              <a:pPr marL="0" marR="0" lvl="0" indent="0" algn="ctr" rtl="0">
                <a:spcBef>
                  <a:spcPts val="0"/>
                </a:spcBef>
                <a:spcAft>
                  <a:spcPts val="0"/>
                </a:spcAft>
                <a:buNone/>
              </a:pPr>
              <a:r>
                <a:rPr lang="en-GB" sz="2500" b="1" u="none" strike="noStrike" cap="none" dirty="0">
                  <a:solidFill>
                    <a:srgbClr val="363636"/>
                  </a:solidFill>
                  <a:latin typeface="Arial"/>
                  <a:ea typeface="Arial"/>
                  <a:cs typeface="Arial"/>
                  <a:sym typeface="Arial"/>
                </a:rPr>
                <a:t>Crime</a:t>
              </a:r>
              <a:endParaRPr lang="en-GB" sz="2500" dirty="0">
                <a:solidFill>
                  <a:srgbClr val="363636"/>
                </a:solidFill>
              </a:endParaRPr>
            </a:p>
          </p:txBody>
        </p:sp>
        <p:pic>
          <p:nvPicPr>
            <p:cNvPr id="22" name="Picture 21" descr="A cartoon of a hand coming out of a window&#10;&#10;Description automatically generated">
              <a:extLst>
                <a:ext uri="{FF2B5EF4-FFF2-40B4-BE49-F238E27FC236}">
                  <a16:creationId xmlns:a16="http://schemas.microsoft.com/office/drawing/2014/main" id="{D042052F-07A1-D4B5-2D1B-38EB46605DA3}"/>
                </a:ext>
              </a:extLst>
            </p:cNvPr>
            <p:cNvPicPr>
              <a:picLocks noChangeAspect="1"/>
            </p:cNvPicPr>
            <p:nvPr/>
          </p:nvPicPr>
          <p:blipFill>
            <a:blip r:embed="rId3"/>
            <a:stretch>
              <a:fillRect/>
            </a:stretch>
          </p:blipFill>
          <p:spPr>
            <a:xfrm>
              <a:off x="1841124" y="1580646"/>
              <a:ext cx="1237631" cy="1226293"/>
            </a:xfrm>
            <a:prstGeom prst="rect">
              <a:avLst/>
            </a:prstGeom>
          </p:spPr>
        </p:pic>
        <p:sp>
          <p:nvSpPr>
            <p:cNvPr id="32" name="Rectangle 31">
              <a:extLst>
                <a:ext uri="{FF2B5EF4-FFF2-40B4-BE49-F238E27FC236}">
                  <a16:creationId xmlns:a16="http://schemas.microsoft.com/office/drawing/2014/main" id="{D522E356-3503-04F8-90BC-78163479428D}"/>
                </a:ext>
              </a:extLst>
            </p:cNvPr>
            <p:cNvSpPr/>
            <p:nvPr/>
          </p:nvSpPr>
          <p:spPr>
            <a:xfrm>
              <a:off x="1229331" y="1293672"/>
              <a:ext cx="9728229" cy="1996449"/>
            </a:xfrm>
            <a:prstGeom prst="rect">
              <a:avLst/>
            </a:prstGeom>
            <a:noFill/>
            <a:ln w="28575">
              <a:solidFill>
                <a:srgbClr val="36363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3" name="Straight Connector 32">
              <a:extLst>
                <a:ext uri="{FF2B5EF4-FFF2-40B4-BE49-F238E27FC236}">
                  <a16:creationId xmlns:a16="http://schemas.microsoft.com/office/drawing/2014/main" id="{2C2016E3-36EF-A16A-6F0E-20C2C0F0DEA1}"/>
                </a:ext>
              </a:extLst>
            </p:cNvPr>
            <p:cNvCxnSpPr>
              <a:cxnSpLocks/>
            </p:cNvCxnSpPr>
            <p:nvPr/>
          </p:nvCxnSpPr>
          <p:spPr>
            <a:xfrm>
              <a:off x="3466349" y="1293672"/>
              <a:ext cx="0" cy="1996449"/>
            </a:xfrm>
            <a:prstGeom prst="line">
              <a:avLst/>
            </a:prstGeom>
            <a:ln w="28575">
              <a:solidFill>
                <a:srgbClr val="363636"/>
              </a:solidFill>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B4E3D630-8F79-73B8-1D8A-F96D484788DA}"/>
                </a:ext>
              </a:extLst>
            </p:cNvPr>
            <p:cNvSpPr txBox="1"/>
            <p:nvPr/>
          </p:nvSpPr>
          <p:spPr>
            <a:xfrm>
              <a:off x="3690548" y="1859415"/>
              <a:ext cx="6501416" cy="861774"/>
            </a:xfrm>
            <a:prstGeom prst="rect">
              <a:avLst/>
            </a:prstGeom>
            <a:noFill/>
          </p:spPr>
          <p:txBody>
            <a:bodyPr wrap="square" rtlCol="0">
              <a:spAutoFit/>
            </a:bodyPr>
            <a:lstStyle/>
            <a:p>
              <a:pPr marL="144000" marR="0" lvl="0" indent="0" algn="l" rtl="0">
                <a:lnSpc>
                  <a:spcPct val="100000"/>
                </a:lnSpc>
                <a:spcBef>
                  <a:spcPts val="0"/>
                </a:spcBef>
                <a:spcAft>
                  <a:spcPts val="0"/>
                </a:spcAft>
                <a:buClr>
                  <a:srgbClr val="363636"/>
                </a:buClr>
                <a:buSzPts val="1700"/>
                <a:buFont typeface="Arial"/>
                <a:buNone/>
              </a:pPr>
              <a:r>
                <a:rPr lang="en-GB" sz="2500" b="1" dirty="0">
                  <a:solidFill>
                    <a:srgbClr val="363636"/>
                  </a:solidFill>
                  <a:latin typeface="Arial"/>
                  <a:ea typeface="Arial"/>
                  <a:cs typeface="Arial"/>
                  <a:sym typeface="Arial"/>
                </a:rPr>
                <a:t>Crime</a:t>
              </a:r>
              <a:r>
                <a:rPr lang="en-GB" sz="2500" b="0" dirty="0">
                  <a:solidFill>
                    <a:srgbClr val="363636"/>
                  </a:solidFill>
                  <a:latin typeface="Arial"/>
                  <a:ea typeface="Arial"/>
                  <a:cs typeface="Arial"/>
                  <a:sym typeface="Arial"/>
                </a:rPr>
                <a:t>: something a person does that is against the law.</a:t>
              </a:r>
              <a:endParaRPr lang="en-GB" sz="2500" dirty="0"/>
            </a:p>
          </p:txBody>
        </p:sp>
      </p:grpSp>
      <p:sp>
        <p:nvSpPr>
          <p:cNvPr id="2" name="Google Shape;227;p4">
            <a:extLst>
              <a:ext uri="{FF2B5EF4-FFF2-40B4-BE49-F238E27FC236}">
                <a16:creationId xmlns:a16="http://schemas.microsoft.com/office/drawing/2014/main" id="{4743D864-11B6-53AE-1D3C-BD411FF95503}"/>
              </a:ext>
            </a:extLst>
          </p:cNvPr>
          <p:cNvSpPr txBox="1">
            <a:spLocks noGrp="1"/>
          </p:cNvSpPr>
          <p:nvPr>
            <p:ph type="title" idx="4294967295"/>
          </p:nvPr>
        </p:nvSpPr>
        <p:spPr>
          <a:xfrm>
            <a:off x="1524000" y="-212942"/>
            <a:ext cx="9144000" cy="212942"/>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Calibri"/>
                <a:ea typeface="Calibri"/>
                <a:cs typeface="Calibri"/>
                <a:sym typeface="Calibri"/>
              </a:rPr>
              <a:t>Slide 6</a:t>
            </a:r>
            <a:endParaRPr kumimoji="0" lang="en-GB" sz="6000" b="0" i="0" u="none" strike="noStrike" kern="0" cap="none" spc="0" normalizeH="0" baseline="0" noProof="0" dirty="0">
              <a:ln>
                <a:noFill/>
              </a:ln>
              <a:solidFill>
                <a:schemeClr val="dk1"/>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37841877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grpSp>
        <p:nvGrpSpPr>
          <p:cNvPr id="6" name="Group 5">
            <a:extLst>
              <a:ext uri="{FF2B5EF4-FFF2-40B4-BE49-F238E27FC236}">
                <a16:creationId xmlns:a16="http://schemas.microsoft.com/office/drawing/2014/main" id="{6220A843-09ED-E4EB-5526-18ED99969E45}"/>
              </a:ext>
              <a:ext uri="{C183D7F6-B498-43B3-948B-1728B52AA6E4}">
                <adec:decorative xmlns:adec="http://schemas.microsoft.com/office/drawing/2017/decorative" val="1"/>
              </a:ext>
            </a:extLst>
          </p:cNvPr>
          <p:cNvGrpSpPr/>
          <p:nvPr/>
        </p:nvGrpSpPr>
        <p:grpSpPr>
          <a:xfrm>
            <a:off x="1227350" y="3698995"/>
            <a:ext cx="9737300" cy="2000526"/>
            <a:chOff x="1220260" y="3740558"/>
            <a:chExt cx="9737300" cy="2000526"/>
          </a:xfrm>
        </p:grpSpPr>
        <p:sp>
          <p:nvSpPr>
            <p:cNvPr id="3" name="Rectangle 2">
              <a:extLst>
                <a:ext uri="{FF2B5EF4-FFF2-40B4-BE49-F238E27FC236}">
                  <a16:creationId xmlns:a16="http://schemas.microsoft.com/office/drawing/2014/main" id="{2D5A2A12-6907-47F6-6125-39C2B36D3F98}"/>
                </a:ext>
              </a:extLst>
            </p:cNvPr>
            <p:cNvSpPr/>
            <p:nvPr/>
          </p:nvSpPr>
          <p:spPr>
            <a:xfrm>
              <a:off x="1220651" y="3740558"/>
              <a:ext cx="2249718" cy="199644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Group 4">
              <a:extLst>
                <a:ext uri="{FF2B5EF4-FFF2-40B4-BE49-F238E27FC236}">
                  <a16:creationId xmlns:a16="http://schemas.microsoft.com/office/drawing/2014/main" id="{99F658DA-AF86-0BE6-CCCF-DF98973608A3}"/>
                </a:ext>
              </a:extLst>
            </p:cNvPr>
            <p:cNvGrpSpPr/>
            <p:nvPr/>
          </p:nvGrpSpPr>
          <p:grpSpPr>
            <a:xfrm>
              <a:off x="1220260" y="3744635"/>
              <a:ext cx="9737300" cy="1996449"/>
              <a:chOff x="1220260" y="3744635"/>
              <a:chExt cx="9737300" cy="1996449"/>
            </a:xfrm>
          </p:grpSpPr>
          <p:sp>
            <p:nvSpPr>
              <p:cNvPr id="13" name="TextBox 12">
                <a:extLst>
                  <a:ext uri="{FF2B5EF4-FFF2-40B4-BE49-F238E27FC236}">
                    <a16:creationId xmlns:a16="http://schemas.microsoft.com/office/drawing/2014/main" id="{AA033CCE-E0D5-7A5D-F670-1762E58A1E6B}"/>
                  </a:ext>
                </a:extLst>
              </p:cNvPr>
              <p:cNvSpPr txBox="1"/>
              <p:nvPr/>
            </p:nvSpPr>
            <p:spPr>
              <a:xfrm>
                <a:off x="1220260" y="5204654"/>
                <a:ext cx="2259895" cy="413108"/>
              </a:xfrm>
              <a:prstGeom prst="rect">
                <a:avLst/>
              </a:prstGeom>
              <a:noFill/>
            </p:spPr>
            <p:txBody>
              <a:bodyPr wrap="square" anchor="t" anchorCtr="0">
                <a:noAutofit/>
              </a:bodyPr>
              <a:lstStyle/>
              <a:p>
                <a:pPr marL="0" marR="0" lvl="0" indent="0" algn="ctr" rtl="0">
                  <a:spcBef>
                    <a:spcPts val="0"/>
                  </a:spcBef>
                  <a:spcAft>
                    <a:spcPts val="0"/>
                  </a:spcAft>
                  <a:buNone/>
                </a:pPr>
                <a:r>
                  <a:rPr lang="en-GB" sz="2500" b="1" dirty="0">
                    <a:solidFill>
                      <a:srgbClr val="363636"/>
                    </a:solidFill>
                  </a:rPr>
                  <a:t>Illegal</a:t>
                </a:r>
                <a:endParaRPr lang="en-GB" sz="2500" dirty="0">
                  <a:solidFill>
                    <a:srgbClr val="363636"/>
                  </a:solidFill>
                </a:endParaRPr>
              </a:p>
            </p:txBody>
          </p:sp>
          <p:pic>
            <p:nvPicPr>
              <p:cNvPr id="21" name="Picture 20" descr="A cartoon of a judge with a red ribbon&#10;&#10;Description automatically generated">
                <a:extLst>
                  <a:ext uri="{FF2B5EF4-FFF2-40B4-BE49-F238E27FC236}">
                    <a16:creationId xmlns:a16="http://schemas.microsoft.com/office/drawing/2014/main" id="{CECAE82E-3166-76E3-5494-2A0BF97B9AD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773167" y="3935938"/>
                <a:ext cx="1140763" cy="1295570"/>
              </a:xfrm>
              <a:prstGeom prst="rect">
                <a:avLst/>
              </a:prstGeom>
            </p:spPr>
          </p:pic>
          <p:sp>
            <p:nvSpPr>
              <p:cNvPr id="25" name="Rectangle 24">
                <a:extLst>
                  <a:ext uri="{FF2B5EF4-FFF2-40B4-BE49-F238E27FC236}">
                    <a16:creationId xmlns:a16="http://schemas.microsoft.com/office/drawing/2014/main" id="{9CAB9785-129D-5DE5-D2C0-B4DE30C7B0C8}"/>
                  </a:ext>
                </a:extLst>
              </p:cNvPr>
              <p:cNvSpPr/>
              <p:nvPr/>
            </p:nvSpPr>
            <p:spPr>
              <a:xfrm>
                <a:off x="1229331" y="3744635"/>
                <a:ext cx="9728229" cy="1996449"/>
              </a:xfrm>
              <a:prstGeom prst="rect">
                <a:avLst/>
              </a:prstGeom>
              <a:noFill/>
              <a:ln w="28575">
                <a:solidFill>
                  <a:srgbClr val="36363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6" name="Straight Connector 25">
                <a:extLst>
                  <a:ext uri="{FF2B5EF4-FFF2-40B4-BE49-F238E27FC236}">
                    <a16:creationId xmlns:a16="http://schemas.microsoft.com/office/drawing/2014/main" id="{1B331FB6-A748-3C65-C8CF-3C811C689CB5}"/>
                  </a:ext>
                </a:extLst>
              </p:cNvPr>
              <p:cNvCxnSpPr>
                <a:cxnSpLocks/>
              </p:cNvCxnSpPr>
              <p:nvPr/>
            </p:nvCxnSpPr>
            <p:spPr>
              <a:xfrm>
                <a:off x="3466349" y="3744635"/>
                <a:ext cx="0" cy="1996449"/>
              </a:xfrm>
              <a:prstGeom prst="line">
                <a:avLst/>
              </a:prstGeom>
              <a:ln w="28575">
                <a:solidFill>
                  <a:srgbClr val="363636"/>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4B4F1A57-9E60-4E64-E0BE-4271C22DF471}"/>
                  </a:ext>
                </a:extLst>
              </p:cNvPr>
              <p:cNvSpPr txBox="1"/>
              <p:nvPr/>
            </p:nvSpPr>
            <p:spPr>
              <a:xfrm>
                <a:off x="3799276" y="4500255"/>
                <a:ext cx="3646832" cy="477054"/>
              </a:xfrm>
              <a:prstGeom prst="rect">
                <a:avLst/>
              </a:prstGeom>
              <a:noFill/>
            </p:spPr>
            <p:txBody>
              <a:bodyPr wrap="none" rtlCol="0">
                <a:spAutoFit/>
              </a:bodyPr>
              <a:lstStyle/>
              <a:p>
                <a:pPr marL="144000" marR="0" lvl="0" indent="0" algn="l" rtl="0">
                  <a:lnSpc>
                    <a:spcPct val="100000"/>
                  </a:lnSpc>
                  <a:spcBef>
                    <a:spcPts val="0"/>
                  </a:spcBef>
                  <a:spcAft>
                    <a:spcPts val="0"/>
                  </a:spcAft>
                  <a:buClr>
                    <a:srgbClr val="363636"/>
                  </a:buClr>
                  <a:buSzPts val="1700"/>
                  <a:buFont typeface="Arial"/>
                  <a:buNone/>
                </a:pPr>
                <a:r>
                  <a:rPr lang="en-GB" sz="2500" b="1" dirty="0">
                    <a:solidFill>
                      <a:srgbClr val="363636"/>
                    </a:solidFill>
                    <a:latin typeface="Arial"/>
                    <a:ea typeface="Arial"/>
                    <a:cs typeface="Arial"/>
                    <a:sym typeface="Arial"/>
                  </a:rPr>
                  <a:t>Illegal</a:t>
                </a:r>
                <a:r>
                  <a:rPr lang="en-GB" sz="2500" b="0" dirty="0">
                    <a:solidFill>
                      <a:srgbClr val="363636"/>
                    </a:solidFill>
                    <a:latin typeface="Arial"/>
                    <a:ea typeface="Arial"/>
                    <a:cs typeface="Arial"/>
                    <a:sym typeface="Arial"/>
                  </a:rPr>
                  <a:t>: against the law.</a:t>
                </a:r>
                <a:endParaRPr lang="en-GB" sz="2500" dirty="0"/>
              </a:p>
            </p:txBody>
          </p:sp>
        </p:grpSp>
      </p:grpSp>
      <p:sp>
        <p:nvSpPr>
          <p:cNvPr id="2" name="Google Shape;227;p4">
            <a:extLst>
              <a:ext uri="{FF2B5EF4-FFF2-40B4-BE49-F238E27FC236}">
                <a16:creationId xmlns:a16="http://schemas.microsoft.com/office/drawing/2014/main" id="{198D8AEE-8079-7772-9434-1A27A675F335}"/>
              </a:ext>
            </a:extLst>
          </p:cNvPr>
          <p:cNvSpPr txBox="1">
            <a:spLocks noGrp="1"/>
          </p:cNvSpPr>
          <p:nvPr>
            <p:ph type="title" idx="4294967295"/>
          </p:nvPr>
        </p:nvSpPr>
        <p:spPr>
          <a:xfrm>
            <a:off x="1524000" y="-212942"/>
            <a:ext cx="9144000" cy="212942"/>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Calibri"/>
                <a:ea typeface="Calibri"/>
                <a:cs typeface="Calibri"/>
                <a:sym typeface="Calibri"/>
              </a:rPr>
              <a:t>Slide 7</a:t>
            </a:r>
            <a:endParaRPr kumimoji="0" lang="en-GB" sz="6000" b="0" i="0" u="none" strike="noStrike" kern="0" cap="none" spc="0" normalizeH="0" baseline="0" noProof="0" dirty="0">
              <a:ln>
                <a:noFill/>
              </a:ln>
              <a:solidFill>
                <a:schemeClr val="dk1"/>
              </a:solidFill>
              <a:effectLst/>
              <a:uLnTx/>
              <a:uFillTx/>
              <a:latin typeface="Calibri"/>
              <a:ea typeface="Calibri"/>
              <a:cs typeface="Calibri"/>
              <a:sym typeface="Calibri"/>
            </a:endParaRPr>
          </a:p>
        </p:txBody>
      </p:sp>
      <p:grpSp>
        <p:nvGrpSpPr>
          <p:cNvPr id="12" name="Group 11">
            <a:extLst>
              <a:ext uri="{FF2B5EF4-FFF2-40B4-BE49-F238E27FC236}">
                <a16:creationId xmlns:a16="http://schemas.microsoft.com/office/drawing/2014/main" id="{B01EE5AC-C681-92DE-8B06-B36E54171FB1}"/>
              </a:ext>
              <a:ext uri="{C183D7F6-B498-43B3-948B-1728B52AA6E4}">
                <adec:decorative xmlns:adec="http://schemas.microsoft.com/office/drawing/2017/decorative" val="1"/>
              </a:ext>
            </a:extLst>
          </p:cNvPr>
          <p:cNvGrpSpPr/>
          <p:nvPr/>
        </p:nvGrpSpPr>
        <p:grpSpPr>
          <a:xfrm>
            <a:off x="1236421" y="1164283"/>
            <a:ext cx="9737300" cy="1998044"/>
            <a:chOff x="1220260" y="3572290"/>
            <a:chExt cx="9737300" cy="1998044"/>
          </a:xfrm>
        </p:grpSpPr>
        <p:sp>
          <p:nvSpPr>
            <p:cNvPr id="14" name="Rectangle 13">
              <a:extLst>
                <a:ext uri="{FF2B5EF4-FFF2-40B4-BE49-F238E27FC236}">
                  <a16:creationId xmlns:a16="http://schemas.microsoft.com/office/drawing/2014/main" id="{3C91AFB7-DB39-12B5-65E3-143ED47ED34E}"/>
                </a:ext>
              </a:extLst>
            </p:cNvPr>
            <p:cNvSpPr/>
            <p:nvPr/>
          </p:nvSpPr>
          <p:spPr>
            <a:xfrm>
              <a:off x="1220652" y="3573884"/>
              <a:ext cx="2249718" cy="199644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5" name="Group 14">
              <a:extLst>
                <a:ext uri="{FF2B5EF4-FFF2-40B4-BE49-F238E27FC236}">
                  <a16:creationId xmlns:a16="http://schemas.microsoft.com/office/drawing/2014/main" id="{05C7B975-BC02-1F4C-3035-4B5635CA3ABF}"/>
                </a:ext>
              </a:extLst>
            </p:cNvPr>
            <p:cNvGrpSpPr/>
            <p:nvPr/>
          </p:nvGrpSpPr>
          <p:grpSpPr>
            <a:xfrm>
              <a:off x="1220260" y="3572290"/>
              <a:ext cx="9737300" cy="1998044"/>
              <a:chOff x="1220260" y="3572290"/>
              <a:chExt cx="9737300" cy="1998044"/>
            </a:xfrm>
          </p:grpSpPr>
          <p:sp>
            <p:nvSpPr>
              <p:cNvPr id="16" name="TextBox 15">
                <a:extLst>
                  <a:ext uri="{FF2B5EF4-FFF2-40B4-BE49-F238E27FC236}">
                    <a16:creationId xmlns:a16="http://schemas.microsoft.com/office/drawing/2014/main" id="{3FB6A49C-4E94-3F82-B5E4-68D818F5DC86}"/>
                  </a:ext>
                </a:extLst>
              </p:cNvPr>
              <p:cNvSpPr txBox="1"/>
              <p:nvPr/>
            </p:nvSpPr>
            <p:spPr>
              <a:xfrm>
                <a:off x="1220260" y="5018714"/>
                <a:ext cx="2259895" cy="413108"/>
              </a:xfrm>
              <a:prstGeom prst="rect">
                <a:avLst/>
              </a:prstGeom>
              <a:noFill/>
            </p:spPr>
            <p:txBody>
              <a:bodyPr wrap="square" anchor="t" anchorCtr="0">
                <a:noAutofit/>
              </a:bodyPr>
              <a:lstStyle/>
              <a:p>
                <a:pPr marL="0" marR="0" lvl="0" indent="0" algn="ctr" rtl="0">
                  <a:spcBef>
                    <a:spcPts val="0"/>
                  </a:spcBef>
                  <a:spcAft>
                    <a:spcPts val="0"/>
                  </a:spcAft>
                  <a:buNone/>
                </a:pPr>
                <a:r>
                  <a:rPr lang="en-GB" sz="2500" b="1" u="none" strike="noStrike" cap="none" dirty="0">
                    <a:solidFill>
                      <a:srgbClr val="363636"/>
                    </a:solidFill>
                    <a:latin typeface="Arial"/>
                    <a:ea typeface="Arial"/>
                    <a:cs typeface="Arial"/>
                    <a:sym typeface="Arial"/>
                  </a:rPr>
                  <a:t>Transfer</a:t>
                </a:r>
                <a:endParaRPr lang="en-GB" sz="2500" dirty="0">
                  <a:solidFill>
                    <a:srgbClr val="363636"/>
                  </a:solidFill>
                </a:endParaRPr>
              </a:p>
            </p:txBody>
          </p:sp>
          <p:pic>
            <p:nvPicPr>
              <p:cNvPr id="17" name="Picture 16" descr="A hand holding a green piece of paper&#10;&#10;Description automatically generated">
                <a:extLst>
                  <a:ext uri="{FF2B5EF4-FFF2-40B4-BE49-F238E27FC236}">
                    <a16:creationId xmlns:a16="http://schemas.microsoft.com/office/drawing/2014/main" id="{3D8B3139-41C1-D5BE-A244-B7D3E7FAF7A6}"/>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85939" y="3572290"/>
                <a:ext cx="1635912" cy="1619339"/>
              </a:xfrm>
              <a:prstGeom prst="rect">
                <a:avLst/>
              </a:prstGeom>
            </p:spPr>
          </p:pic>
          <p:sp>
            <p:nvSpPr>
              <p:cNvPr id="19" name="Rectangle 18">
                <a:extLst>
                  <a:ext uri="{FF2B5EF4-FFF2-40B4-BE49-F238E27FC236}">
                    <a16:creationId xmlns:a16="http://schemas.microsoft.com/office/drawing/2014/main" id="{F389F98B-36B4-722E-2EB1-4E2A1971B401}"/>
                  </a:ext>
                </a:extLst>
              </p:cNvPr>
              <p:cNvSpPr/>
              <p:nvPr/>
            </p:nvSpPr>
            <p:spPr>
              <a:xfrm>
                <a:off x="1229331" y="3573885"/>
                <a:ext cx="9728229" cy="1996449"/>
              </a:xfrm>
              <a:prstGeom prst="rect">
                <a:avLst/>
              </a:prstGeom>
              <a:noFill/>
              <a:ln w="28575">
                <a:solidFill>
                  <a:srgbClr val="36363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0" name="Straight Connector 19">
                <a:extLst>
                  <a:ext uri="{FF2B5EF4-FFF2-40B4-BE49-F238E27FC236}">
                    <a16:creationId xmlns:a16="http://schemas.microsoft.com/office/drawing/2014/main" id="{3B437F17-D666-7487-87F9-535E7E3E65F7}"/>
                  </a:ext>
                </a:extLst>
              </p:cNvPr>
              <p:cNvCxnSpPr>
                <a:cxnSpLocks/>
              </p:cNvCxnSpPr>
              <p:nvPr/>
            </p:nvCxnSpPr>
            <p:spPr>
              <a:xfrm>
                <a:off x="3466349" y="3573885"/>
                <a:ext cx="0" cy="1996449"/>
              </a:xfrm>
              <a:prstGeom prst="line">
                <a:avLst/>
              </a:prstGeom>
              <a:ln w="28575">
                <a:solidFill>
                  <a:srgbClr val="363636"/>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835FE003-6456-5325-2C7D-725C3FC62237}"/>
                  </a:ext>
                </a:extLst>
              </p:cNvPr>
              <p:cNvSpPr txBox="1"/>
              <p:nvPr/>
            </p:nvSpPr>
            <p:spPr>
              <a:xfrm>
                <a:off x="3710848" y="4156940"/>
                <a:ext cx="6367654" cy="861774"/>
              </a:xfrm>
              <a:prstGeom prst="rect">
                <a:avLst/>
              </a:prstGeom>
              <a:noFill/>
            </p:spPr>
            <p:txBody>
              <a:bodyPr wrap="square" rtlCol="0">
                <a:spAutoFit/>
              </a:bodyPr>
              <a:lstStyle/>
              <a:p>
                <a:pPr marL="144000" marR="0" lvl="0" indent="0" algn="l" rtl="0">
                  <a:lnSpc>
                    <a:spcPct val="100000"/>
                  </a:lnSpc>
                  <a:spcBef>
                    <a:spcPts val="0"/>
                  </a:spcBef>
                  <a:spcAft>
                    <a:spcPts val="0"/>
                  </a:spcAft>
                  <a:buClr>
                    <a:srgbClr val="363636"/>
                  </a:buClr>
                  <a:buSzPts val="1700"/>
                  <a:buFont typeface="Arial"/>
                  <a:buNone/>
                </a:pPr>
                <a:r>
                  <a:rPr lang="en-GB" sz="2500" b="1" dirty="0">
                    <a:solidFill>
                      <a:srgbClr val="363636"/>
                    </a:solidFill>
                    <a:latin typeface="Arial"/>
                    <a:ea typeface="Arial"/>
                    <a:cs typeface="Arial"/>
                    <a:sym typeface="Arial"/>
                  </a:rPr>
                  <a:t>Transfer</a:t>
                </a:r>
                <a:r>
                  <a:rPr lang="en-GB" sz="2500" b="0" dirty="0">
                    <a:solidFill>
                      <a:srgbClr val="363636"/>
                    </a:solidFill>
                    <a:latin typeface="Arial"/>
                    <a:ea typeface="Arial"/>
                    <a:cs typeface="Arial"/>
                    <a:sym typeface="Arial"/>
                  </a:rPr>
                  <a:t>: to move from one person or place to another.</a:t>
                </a:r>
                <a:endParaRPr lang="en-GB" sz="2500" dirty="0"/>
              </a:p>
            </p:txBody>
          </p:sp>
        </p:grpSp>
      </p:grpSp>
    </p:spTree>
    <p:extLst>
      <p:ext uri="{BB962C8B-B14F-4D97-AF65-F5344CB8AC3E}">
        <p14:creationId xmlns:p14="http://schemas.microsoft.com/office/powerpoint/2010/main" val="1074983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3" name="Google Shape;227;p4">
            <a:extLst>
              <a:ext uri="{FF2B5EF4-FFF2-40B4-BE49-F238E27FC236}">
                <a16:creationId xmlns:a16="http://schemas.microsoft.com/office/drawing/2014/main" id="{5C46635C-5EAE-9457-4B21-F20102C3F2D2}"/>
              </a:ext>
            </a:extLst>
          </p:cNvPr>
          <p:cNvSpPr txBox="1">
            <a:spLocks noGrp="1"/>
          </p:cNvSpPr>
          <p:nvPr>
            <p:ph type="title" idx="4294967295"/>
          </p:nvPr>
        </p:nvSpPr>
        <p:spPr>
          <a:xfrm>
            <a:off x="1524000" y="-212942"/>
            <a:ext cx="9144000" cy="212942"/>
          </a:xfrm>
          <a:prstGeom prst="rect">
            <a:avLst/>
          </a:prstGeom>
          <a:noFill/>
          <a:ln>
            <a:noFill/>
            <a:prstDash/>
          </a:ln>
          <a:effectLst/>
        </p:spPr>
        <p:txBody>
          <a:bodyPr rot="0" spcFirstLastPara="1" vertOverflow="overflow" horzOverflow="overflow" vert="horz" wrap="square" lIns="91425" tIns="45700" rIns="91425" bIns="45700" numCol="1" spcCol="0" rtlCol="0" fromWordArt="0" anchor="b" anchorCtr="0" forceAA="0" compatLnSpc="1">
            <a:prstTxWarp prst="textNoShape">
              <a:avLst/>
            </a:prstTxWarp>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90000"/>
              </a:lnSpc>
              <a:spcBef>
                <a:spcPts val="0"/>
              </a:spcBef>
              <a:spcAft>
                <a:spcPts val="0"/>
              </a:spcAft>
              <a:buClr>
                <a:schemeClr val="lt1"/>
              </a:buClr>
              <a:buSzPts val="800"/>
              <a:buFont typeface="Arial Black"/>
              <a:buNone/>
              <a:tabLst/>
              <a:defRPr/>
            </a:pPr>
            <a:r>
              <a:rPr kumimoji="0" lang="en-GB" sz="800" b="0" i="0" u="none" strike="noStrike" kern="0" cap="none" spc="0" normalizeH="0" baseline="0" noProof="0" dirty="0">
                <a:ln>
                  <a:noFill/>
                </a:ln>
                <a:solidFill>
                  <a:schemeClr val="lt1"/>
                </a:solidFill>
                <a:effectLst/>
                <a:uLnTx/>
                <a:uFillTx/>
                <a:latin typeface="Calibri"/>
                <a:ea typeface="Calibri"/>
                <a:cs typeface="Calibri"/>
                <a:sym typeface="Calibri"/>
              </a:rPr>
              <a:t>Slide 8</a:t>
            </a:r>
            <a:endParaRPr kumimoji="0" lang="en-GB" sz="6000" b="0" i="0" u="none" strike="noStrike" kern="0" cap="none" spc="0" normalizeH="0" baseline="0" noProof="0" dirty="0">
              <a:ln>
                <a:noFill/>
              </a:ln>
              <a:solidFill>
                <a:schemeClr val="dk1"/>
              </a:solidFill>
              <a:effectLst/>
              <a:uLnTx/>
              <a:uFillTx/>
              <a:latin typeface="Calibri"/>
              <a:ea typeface="Calibri"/>
              <a:cs typeface="Calibri"/>
              <a:sym typeface="Calibri"/>
            </a:endParaRPr>
          </a:p>
        </p:txBody>
      </p:sp>
      <p:sp>
        <p:nvSpPr>
          <p:cNvPr id="5" name="Rectangle 4">
            <a:extLst>
              <a:ext uri="{FF2B5EF4-FFF2-40B4-BE49-F238E27FC236}">
                <a16:creationId xmlns:a16="http://schemas.microsoft.com/office/drawing/2014/main" id="{B30929A4-435E-075D-849D-A725620E358B}"/>
              </a:ext>
              <a:ext uri="{C183D7F6-B498-43B3-948B-1728B52AA6E4}">
                <adec:decorative xmlns:adec="http://schemas.microsoft.com/office/drawing/2017/decorative" val="1"/>
              </a:ext>
            </a:extLst>
          </p:cNvPr>
          <p:cNvSpPr/>
          <p:nvPr/>
        </p:nvSpPr>
        <p:spPr>
          <a:xfrm>
            <a:off x="1229331" y="1476551"/>
            <a:ext cx="2237018" cy="25105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Box 22">
            <a:extLst>
              <a:ext uri="{FF2B5EF4-FFF2-40B4-BE49-F238E27FC236}">
                <a16:creationId xmlns:a16="http://schemas.microsoft.com/office/drawing/2014/main" id="{FF613A2C-7D8C-0CA6-D937-21C480FC223B}"/>
              </a:ext>
            </a:extLst>
          </p:cNvPr>
          <p:cNvSpPr txBox="1"/>
          <p:nvPr/>
        </p:nvSpPr>
        <p:spPr>
          <a:xfrm>
            <a:off x="3601849" y="1901094"/>
            <a:ext cx="7090575" cy="1631216"/>
          </a:xfrm>
          <a:prstGeom prst="rect">
            <a:avLst/>
          </a:prstGeom>
          <a:noFill/>
        </p:spPr>
        <p:txBody>
          <a:bodyPr wrap="square" rtlCol="0">
            <a:spAutoFit/>
          </a:bodyPr>
          <a:lstStyle/>
          <a:p>
            <a:pPr marL="144000" marR="0" lvl="0" indent="0" algn="l" rtl="0">
              <a:lnSpc>
                <a:spcPct val="100000"/>
              </a:lnSpc>
              <a:spcBef>
                <a:spcPts val="0"/>
              </a:spcBef>
              <a:spcAft>
                <a:spcPts val="0"/>
              </a:spcAft>
              <a:buClr>
                <a:srgbClr val="363636"/>
              </a:buClr>
              <a:buSzPts val="1700"/>
              <a:buFont typeface="Arial"/>
              <a:buNone/>
            </a:pPr>
            <a:r>
              <a:rPr lang="en-GB" sz="2500" b="1" dirty="0">
                <a:solidFill>
                  <a:srgbClr val="363636"/>
                </a:solidFill>
                <a:latin typeface="Arial"/>
                <a:ea typeface="Arial"/>
                <a:cs typeface="Arial"/>
                <a:sym typeface="Arial"/>
              </a:rPr>
              <a:t>Money Mule</a:t>
            </a:r>
            <a:r>
              <a:rPr lang="en-GB" sz="2500" b="0" dirty="0">
                <a:solidFill>
                  <a:srgbClr val="363636"/>
                </a:solidFill>
                <a:latin typeface="Arial"/>
                <a:ea typeface="Arial"/>
                <a:cs typeface="Arial"/>
                <a:sym typeface="Arial"/>
              </a:rPr>
              <a:t>: someone who receives stolen money into their bank account and transfers it into another account, keeping some of the money for themselves.</a:t>
            </a:r>
            <a:endParaRPr lang="en-GB" sz="2500" dirty="0"/>
          </a:p>
        </p:txBody>
      </p:sp>
      <p:sp>
        <p:nvSpPr>
          <p:cNvPr id="2" name="Google Shape;198;p3">
            <a:extLst>
              <a:ext uri="{FF2B5EF4-FFF2-40B4-BE49-F238E27FC236}">
                <a16:creationId xmlns:a16="http://schemas.microsoft.com/office/drawing/2014/main" id="{690CA2AD-4AA0-1E02-AB50-6253EACCC041}"/>
              </a:ext>
            </a:extLst>
          </p:cNvPr>
          <p:cNvSpPr txBox="1"/>
          <p:nvPr/>
        </p:nvSpPr>
        <p:spPr>
          <a:xfrm>
            <a:off x="1109497" y="4708710"/>
            <a:ext cx="9791262" cy="97650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2500" b="1" dirty="0">
                <a:solidFill>
                  <a:srgbClr val="363636"/>
                </a:solidFill>
                <a:latin typeface="Arial"/>
                <a:ea typeface="Arial"/>
                <a:cs typeface="Arial"/>
                <a:sym typeface="Arial"/>
              </a:rPr>
              <a:t>Being a money mule is illegal. We’ll find out more about money mules during this lesson. </a:t>
            </a:r>
            <a:endParaRPr sz="2500" b="1" dirty="0">
              <a:solidFill>
                <a:srgbClr val="363636"/>
              </a:solidFill>
              <a:latin typeface="Arial"/>
              <a:ea typeface="Arial"/>
              <a:cs typeface="Arial"/>
              <a:sym typeface="Arial"/>
            </a:endParaRPr>
          </a:p>
        </p:txBody>
      </p:sp>
      <p:sp>
        <p:nvSpPr>
          <p:cNvPr id="13" name="TextBox 12">
            <a:extLst>
              <a:ext uri="{FF2B5EF4-FFF2-40B4-BE49-F238E27FC236}">
                <a16:creationId xmlns:a16="http://schemas.microsoft.com/office/drawing/2014/main" id="{A54B8A3B-0C58-5751-AA03-1A5F64D2F5D0}"/>
              </a:ext>
              <a:ext uri="{C183D7F6-B498-43B3-948B-1728B52AA6E4}">
                <adec:decorative xmlns:adec="http://schemas.microsoft.com/office/drawing/2017/decorative" val="1"/>
              </a:ext>
            </a:extLst>
          </p:cNvPr>
          <p:cNvSpPr txBox="1"/>
          <p:nvPr/>
        </p:nvSpPr>
        <p:spPr>
          <a:xfrm>
            <a:off x="1220260" y="3022955"/>
            <a:ext cx="2259895" cy="819250"/>
          </a:xfrm>
          <a:prstGeom prst="rect">
            <a:avLst/>
          </a:prstGeom>
          <a:noFill/>
        </p:spPr>
        <p:txBody>
          <a:bodyPr wrap="square" anchor="t" anchorCtr="0">
            <a:noAutofit/>
          </a:bodyPr>
          <a:lstStyle/>
          <a:p>
            <a:pPr marL="0" marR="0" lvl="0" indent="0" algn="ctr" rtl="0">
              <a:spcBef>
                <a:spcPts val="0"/>
              </a:spcBef>
              <a:spcAft>
                <a:spcPts val="0"/>
              </a:spcAft>
              <a:buNone/>
            </a:pPr>
            <a:r>
              <a:rPr lang="en-GB" sz="2500" b="1" u="none" strike="noStrike" cap="none" dirty="0">
                <a:solidFill>
                  <a:srgbClr val="363636"/>
                </a:solidFill>
                <a:latin typeface="Arial"/>
                <a:ea typeface="Arial"/>
                <a:cs typeface="Arial"/>
                <a:sym typeface="Arial"/>
              </a:rPr>
              <a:t>Money</a:t>
            </a:r>
            <a:br>
              <a:rPr lang="en-GB" sz="2500" b="1" u="none" strike="noStrike" cap="none" dirty="0">
                <a:solidFill>
                  <a:srgbClr val="363636"/>
                </a:solidFill>
                <a:latin typeface="Arial"/>
                <a:ea typeface="Arial"/>
                <a:cs typeface="Arial"/>
                <a:sym typeface="Arial"/>
              </a:rPr>
            </a:br>
            <a:r>
              <a:rPr lang="en-GB" sz="2500" b="1" u="none" strike="noStrike" cap="none" dirty="0">
                <a:solidFill>
                  <a:srgbClr val="363636"/>
                </a:solidFill>
                <a:latin typeface="Arial"/>
                <a:ea typeface="Arial"/>
                <a:cs typeface="Arial"/>
                <a:sym typeface="Arial"/>
              </a:rPr>
              <a:t>Mule</a:t>
            </a:r>
            <a:endParaRPr lang="en-GB" sz="2500" dirty="0">
              <a:solidFill>
                <a:srgbClr val="363636"/>
              </a:solidFill>
            </a:endParaRPr>
          </a:p>
        </p:txBody>
      </p:sp>
      <p:sp>
        <p:nvSpPr>
          <p:cNvPr id="21" name="Rectangle 20">
            <a:extLst>
              <a:ext uri="{FF2B5EF4-FFF2-40B4-BE49-F238E27FC236}">
                <a16:creationId xmlns:a16="http://schemas.microsoft.com/office/drawing/2014/main" id="{B6A1A6AA-461B-EE08-BDC2-53DF166838D2}"/>
              </a:ext>
              <a:ext uri="{C183D7F6-B498-43B3-948B-1728B52AA6E4}">
                <adec:decorative xmlns:adec="http://schemas.microsoft.com/office/drawing/2017/decorative" val="1"/>
              </a:ext>
            </a:extLst>
          </p:cNvPr>
          <p:cNvSpPr/>
          <p:nvPr/>
        </p:nvSpPr>
        <p:spPr>
          <a:xfrm>
            <a:off x="1229331" y="1476551"/>
            <a:ext cx="9728229" cy="2510574"/>
          </a:xfrm>
          <a:prstGeom prst="rect">
            <a:avLst/>
          </a:prstGeom>
          <a:noFill/>
          <a:ln w="28575">
            <a:solidFill>
              <a:srgbClr val="36363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2" name="Straight Connector 21">
            <a:extLst>
              <a:ext uri="{FF2B5EF4-FFF2-40B4-BE49-F238E27FC236}">
                <a16:creationId xmlns:a16="http://schemas.microsoft.com/office/drawing/2014/main" id="{ACB7981E-13DA-54FF-4559-6EA189492718}"/>
              </a:ext>
              <a:ext uri="{C183D7F6-B498-43B3-948B-1728B52AA6E4}">
                <adec:decorative xmlns:adec="http://schemas.microsoft.com/office/drawing/2017/decorative" val="1"/>
              </a:ext>
            </a:extLst>
          </p:cNvPr>
          <p:cNvCxnSpPr>
            <a:cxnSpLocks/>
          </p:cNvCxnSpPr>
          <p:nvPr/>
        </p:nvCxnSpPr>
        <p:spPr>
          <a:xfrm>
            <a:off x="3466349" y="1476551"/>
            <a:ext cx="0" cy="2510574"/>
          </a:xfrm>
          <a:prstGeom prst="line">
            <a:avLst/>
          </a:prstGeom>
          <a:ln w="28575">
            <a:solidFill>
              <a:srgbClr val="363636"/>
            </a:solidFill>
          </a:ln>
        </p:spPr>
        <p:style>
          <a:lnRef idx="1">
            <a:schemeClr val="accent1"/>
          </a:lnRef>
          <a:fillRef idx="0">
            <a:schemeClr val="accent1"/>
          </a:fillRef>
          <a:effectRef idx="0">
            <a:schemeClr val="accent1"/>
          </a:effectRef>
          <a:fontRef idx="minor">
            <a:schemeClr val="tx1"/>
          </a:fontRef>
        </p:style>
      </p:cxnSp>
      <p:grpSp>
        <p:nvGrpSpPr>
          <p:cNvPr id="28" name="Group 27">
            <a:extLst>
              <a:ext uri="{FF2B5EF4-FFF2-40B4-BE49-F238E27FC236}">
                <a16:creationId xmlns:a16="http://schemas.microsoft.com/office/drawing/2014/main" id="{726A61E4-6E11-3106-8C74-3DE179F8457D}"/>
              </a:ext>
              <a:ext uri="{C183D7F6-B498-43B3-948B-1728B52AA6E4}">
                <adec:decorative xmlns:adec="http://schemas.microsoft.com/office/drawing/2017/decorative" val="1"/>
              </a:ext>
            </a:extLst>
          </p:cNvPr>
          <p:cNvGrpSpPr/>
          <p:nvPr/>
        </p:nvGrpSpPr>
        <p:grpSpPr>
          <a:xfrm>
            <a:off x="1434339" y="2032405"/>
            <a:ext cx="1831735" cy="613761"/>
            <a:chOff x="924459" y="-1244571"/>
            <a:chExt cx="2672929" cy="895621"/>
          </a:xfrm>
        </p:grpSpPr>
        <p:pic>
          <p:nvPicPr>
            <p:cNvPr id="25" name="Picture 24" descr="A stack of money and coins&#10;&#10;Description automatically generated">
              <a:extLst>
                <a:ext uri="{FF2B5EF4-FFF2-40B4-BE49-F238E27FC236}">
                  <a16:creationId xmlns:a16="http://schemas.microsoft.com/office/drawing/2014/main" id="{A1D5C025-6CF3-133D-CEF4-D541BA4F5848}"/>
                </a:ext>
              </a:extLst>
            </p:cNvPr>
            <p:cNvPicPr>
              <a:picLocks noChangeAspect="1"/>
            </p:cNvPicPr>
            <p:nvPr/>
          </p:nvPicPr>
          <p:blipFill>
            <a:blip r:embed="rId3"/>
            <a:stretch>
              <a:fillRect/>
            </a:stretch>
          </p:blipFill>
          <p:spPr>
            <a:xfrm>
              <a:off x="1989330" y="-1184198"/>
              <a:ext cx="852203" cy="774877"/>
            </a:xfrm>
            <a:prstGeom prst="rect">
              <a:avLst/>
            </a:prstGeom>
          </p:spPr>
        </p:pic>
        <p:pic>
          <p:nvPicPr>
            <p:cNvPr id="20" name="Picture 19" descr="A person carrying a money&#10;&#10;Description automatically generated">
              <a:extLst>
                <a:ext uri="{FF2B5EF4-FFF2-40B4-BE49-F238E27FC236}">
                  <a16:creationId xmlns:a16="http://schemas.microsoft.com/office/drawing/2014/main" id="{4BEBFEB4-3CC1-8215-B9F2-19D1CD7A0770}"/>
                </a:ext>
              </a:extLst>
            </p:cNvPr>
            <p:cNvPicPr>
              <a:picLocks noChangeAspect="1"/>
            </p:cNvPicPr>
            <p:nvPr/>
          </p:nvPicPr>
          <p:blipFill>
            <a:blip r:embed="rId4"/>
            <a:stretch>
              <a:fillRect/>
            </a:stretch>
          </p:blipFill>
          <p:spPr>
            <a:xfrm>
              <a:off x="3019113" y="-1244571"/>
              <a:ext cx="578275" cy="895621"/>
            </a:xfrm>
            <a:prstGeom prst="rect">
              <a:avLst/>
            </a:prstGeom>
          </p:spPr>
        </p:pic>
        <p:pic>
          <p:nvPicPr>
            <p:cNvPr id="26" name="Picture 25" descr="A stack of money and coins&#10;&#10;Description automatically generated">
              <a:extLst>
                <a:ext uri="{FF2B5EF4-FFF2-40B4-BE49-F238E27FC236}">
                  <a16:creationId xmlns:a16="http://schemas.microsoft.com/office/drawing/2014/main" id="{5CAED170-D8E4-CD05-0665-AFC90581C5ED}"/>
                </a:ext>
              </a:extLst>
            </p:cNvPr>
            <p:cNvPicPr>
              <a:picLocks noChangeAspect="1"/>
            </p:cNvPicPr>
            <p:nvPr/>
          </p:nvPicPr>
          <p:blipFill>
            <a:blip r:embed="rId3"/>
            <a:stretch>
              <a:fillRect/>
            </a:stretch>
          </p:blipFill>
          <p:spPr>
            <a:xfrm>
              <a:off x="924459" y="-1184198"/>
              <a:ext cx="852203" cy="774877"/>
            </a:xfrm>
            <a:prstGeom prst="rect">
              <a:avLst/>
            </a:prstGeom>
          </p:spPr>
        </p:pic>
        <p:sp>
          <p:nvSpPr>
            <p:cNvPr id="27" name="Right Arrow 26">
              <a:extLst>
                <a:ext uri="{FF2B5EF4-FFF2-40B4-BE49-F238E27FC236}">
                  <a16:creationId xmlns:a16="http://schemas.microsoft.com/office/drawing/2014/main" id="{330F40A8-8DCB-A870-7428-51C106B9A7E5}"/>
                </a:ext>
              </a:extLst>
            </p:cNvPr>
            <p:cNvSpPr/>
            <p:nvPr/>
          </p:nvSpPr>
          <p:spPr>
            <a:xfrm>
              <a:off x="1776662"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ight Arrow 29">
              <a:extLst>
                <a:ext uri="{FF2B5EF4-FFF2-40B4-BE49-F238E27FC236}">
                  <a16:creationId xmlns:a16="http://schemas.microsoft.com/office/drawing/2014/main" id="{5D419A75-6883-7511-47EB-44A2F35B7808}"/>
                </a:ext>
              </a:extLst>
            </p:cNvPr>
            <p:cNvSpPr/>
            <p:nvPr/>
          </p:nvSpPr>
          <p:spPr>
            <a:xfrm>
              <a:off x="2827946" y="-785014"/>
              <a:ext cx="232417" cy="226521"/>
            </a:xfrm>
            <a:prstGeom prst="rightArrow">
              <a:avLst/>
            </a:prstGeom>
            <a:solidFill>
              <a:srgbClr val="36363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135879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pic>
        <p:nvPicPr>
          <p:cNvPr id="26" name="Picture 25">
            <a:extLst>
              <a:ext uri="{FF2B5EF4-FFF2-40B4-BE49-F238E27FC236}">
                <a16:creationId xmlns:a16="http://schemas.microsoft.com/office/drawing/2014/main" id="{7FBB570E-C6C3-2530-0CF0-4C19EFB01A18}"/>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868616" y="845341"/>
            <a:ext cx="1569509" cy="1569509"/>
          </a:xfrm>
          <a:prstGeom prst="rect">
            <a:avLst/>
          </a:prstGeom>
        </p:spPr>
      </p:pic>
      <p:pic>
        <p:nvPicPr>
          <p:cNvPr id="20" name="Picture 19">
            <a:extLst>
              <a:ext uri="{FF2B5EF4-FFF2-40B4-BE49-F238E27FC236}">
                <a16:creationId xmlns:a16="http://schemas.microsoft.com/office/drawing/2014/main" id="{9F58CDA2-99F4-BC73-5204-4DA01359340F}"/>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868615" y="4386103"/>
            <a:ext cx="1569510" cy="1569510"/>
          </a:xfrm>
          <a:prstGeom prst="rect">
            <a:avLst/>
          </a:prstGeom>
        </p:spPr>
      </p:pic>
      <p:pic>
        <p:nvPicPr>
          <p:cNvPr id="22" name="Picture 21">
            <a:extLst>
              <a:ext uri="{FF2B5EF4-FFF2-40B4-BE49-F238E27FC236}">
                <a16:creationId xmlns:a16="http://schemas.microsoft.com/office/drawing/2014/main" id="{F38C782F-BD7D-6172-3DB6-66EF904F8A64}"/>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868615" y="2622617"/>
            <a:ext cx="1569510" cy="1569510"/>
          </a:xfrm>
          <a:prstGeom prst="rect">
            <a:avLst/>
          </a:prstGeom>
        </p:spPr>
      </p:pic>
      <p:sp>
        <p:nvSpPr>
          <p:cNvPr id="227" name="Google Shape;227;p4"/>
          <p:cNvSpPr txBox="1">
            <a:spLocks noGrp="1"/>
          </p:cNvSpPr>
          <p:nvPr>
            <p:ph type="ctrTitle"/>
          </p:nvPr>
        </p:nvSpPr>
        <p:spPr>
          <a:xfrm>
            <a:off x="1524000" y="-212942"/>
            <a:ext cx="9144000" cy="212942"/>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00"/>
              <a:buFont typeface="Arial Black"/>
              <a:buNone/>
            </a:pPr>
            <a:r>
              <a:rPr lang="en-GB" sz="800" b="0" dirty="0">
                <a:solidFill>
                  <a:schemeClr val="lt1"/>
                </a:solidFill>
                <a:latin typeface="Calibri" panose="020F0502020204030204" pitchFamily="34" charset="0"/>
                <a:ea typeface="Calibri" panose="020F0502020204030204" pitchFamily="34" charset="0"/>
                <a:cs typeface="Calibri" panose="020F0502020204030204" pitchFamily="34" charset="0"/>
              </a:rPr>
              <a:t>Slide 9</a:t>
            </a:r>
            <a:endParaRPr lang="en-GB" b="0" dirty="0">
              <a:latin typeface="Calibri" panose="020F0502020204030204" pitchFamily="34" charset="0"/>
              <a:ea typeface="Calibri" panose="020F0502020204030204" pitchFamily="34" charset="0"/>
              <a:cs typeface="Calibri" panose="020F0502020204030204" pitchFamily="34" charset="0"/>
            </a:endParaRPr>
          </a:p>
        </p:txBody>
      </p:sp>
      <p:sp>
        <p:nvSpPr>
          <p:cNvPr id="4" name="Google Shape;218;p4">
            <a:extLst>
              <a:ext uri="{FF2B5EF4-FFF2-40B4-BE49-F238E27FC236}">
                <a16:creationId xmlns:a16="http://schemas.microsoft.com/office/drawing/2014/main" id="{478A062C-AED1-9A02-0BE4-27D6254545A9}"/>
              </a:ext>
            </a:extLst>
          </p:cNvPr>
          <p:cNvSpPr txBox="1"/>
          <p:nvPr/>
        </p:nvSpPr>
        <p:spPr>
          <a:xfrm>
            <a:off x="5787229" y="1404903"/>
            <a:ext cx="6236570" cy="642346"/>
          </a:xfrm>
          <a:prstGeom prst="rect">
            <a:avLst/>
          </a:prstGeom>
          <a:noFill/>
          <a:ln>
            <a:noFill/>
          </a:ln>
        </p:spPr>
        <p:txBody>
          <a:bodyPr spcFirstLastPara="1" wrap="square" lIns="91425" tIns="45700" rIns="91425" bIns="45700" anchor="t" anchorCtr="0">
            <a:noAutofit/>
          </a:bodyPr>
          <a:lstStyle/>
          <a:p>
            <a:pPr lvl="0"/>
            <a:r>
              <a:rPr lang="en-GB" sz="2500" dirty="0">
                <a:solidFill>
                  <a:srgbClr val="363636"/>
                </a:solidFill>
              </a:rPr>
              <a:t>Do you get regular pocket money?</a:t>
            </a:r>
            <a:endParaRPr lang="en-GB" sz="2500" dirty="0">
              <a:solidFill>
                <a:schemeClr val="dk1"/>
              </a:solidFill>
              <a:latin typeface="Calibri"/>
              <a:ea typeface="Calibri"/>
              <a:cs typeface="Calibri"/>
              <a:sym typeface="Calibri"/>
            </a:endParaRPr>
          </a:p>
        </p:txBody>
      </p:sp>
      <p:sp>
        <p:nvSpPr>
          <p:cNvPr id="6" name="Google Shape;218;p4">
            <a:extLst>
              <a:ext uri="{FF2B5EF4-FFF2-40B4-BE49-F238E27FC236}">
                <a16:creationId xmlns:a16="http://schemas.microsoft.com/office/drawing/2014/main" id="{6804A34A-AD2D-F6B1-CE27-F6AEFB60A856}"/>
              </a:ext>
            </a:extLst>
          </p:cNvPr>
          <p:cNvSpPr txBox="1"/>
          <p:nvPr/>
        </p:nvSpPr>
        <p:spPr>
          <a:xfrm>
            <a:off x="5787230" y="2980643"/>
            <a:ext cx="5361678" cy="981758"/>
          </a:xfrm>
          <a:prstGeom prst="rect">
            <a:avLst/>
          </a:prstGeom>
          <a:noFill/>
          <a:ln>
            <a:noFill/>
          </a:ln>
        </p:spPr>
        <p:txBody>
          <a:bodyPr spcFirstLastPara="1" wrap="square" lIns="91425" tIns="45700" rIns="91425" bIns="45700" anchor="t" anchorCtr="0">
            <a:noAutofit/>
          </a:bodyPr>
          <a:lstStyle/>
          <a:p>
            <a:pPr lvl="0"/>
            <a:r>
              <a:rPr lang="en-GB" sz="2500" dirty="0">
                <a:solidFill>
                  <a:srgbClr val="363636"/>
                </a:solidFill>
              </a:rPr>
              <a:t>Do you get money for your birthday or another celebration?</a:t>
            </a:r>
            <a:endParaRPr lang="en-GB" sz="2500" dirty="0">
              <a:solidFill>
                <a:schemeClr val="dk1"/>
              </a:solidFill>
              <a:latin typeface="Calibri"/>
              <a:ea typeface="Calibri"/>
              <a:cs typeface="Calibri"/>
              <a:sym typeface="Calibri"/>
            </a:endParaRPr>
          </a:p>
        </p:txBody>
      </p:sp>
      <p:sp>
        <p:nvSpPr>
          <p:cNvPr id="5" name="Google Shape;218;p4">
            <a:extLst>
              <a:ext uri="{FF2B5EF4-FFF2-40B4-BE49-F238E27FC236}">
                <a16:creationId xmlns:a16="http://schemas.microsoft.com/office/drawing/2014/main" id="{90FB6BD0-F1E9-92CE-EC54-66113F70590F}"/>
              </a:ext>
            </a:extLst>
          </p:cNvPr>
          <p:cNvSpPr txBox="1"/>
          <p:nvPr/>
        </p:nvSpPr>
        <p:spPr>
          <a:xfrm>
            <a:off x="5787229" y="4711382"/>
            <a:ext cx="5150401" cy="826875"/>
          </a:xfrm>
          <a:prstGeom prst="rect">
            <a:avLst/>
          </a:prstGeom>
          <a:noFill/>
          <a:ln>
            <a:noFill/>
          </a:ln>
        </p:spPr>
        <p:txBody>
          <a:bodyPr spcFirstLastPara="1" wrap="square" lIns="91425" tIns="45700" rIns="91425" bIns="45700" anchor="t" anchorCtr="0">
            <a:noAutofit/>
          </a:bodyPr>
          <a:lstStyle/>
          <a:p>
            <a:pPr lvl="0"/>
            <a:r>
              <a:rPr lang="en-GB" sz="2500" dirty="0">
                <a:solidFill>
                  <a:srgbClr val="363636"/>
                </a:solidFill>
              </a:rPr>
              <a:t>Or does a trusted adult give you money to go to the shop?</a:t>
            </a:r>
            <a:endParaRPr lang="en-GB" sz="2500" dirty="0">
              <a:solidFill>
                <a:schemeClr val="dk1"/>
              </a:solidFill>
              <a:latin typeface="Calibri"/>
              <a:ea typeface="Calibri"/>
              <a:cs typeface="Calibri"/>
              <a:sym typeface="Calibri"/>
            </a:endParaRPr>
          </a:p>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grpSp>
        <p:nvGrpSpPr>
          <p:cNvPr id="9" name="Group 8">
            <a:extLst>
              <a:ext uri="{FF2B5EF4-FFF2-40B4-BE49-F238E27FC236}">
                <a16:creationId xmlns:a16="http://schemas.microsoft.com/office/drawing/2014/main" id="{0AC15C1E-11C9-3F8F-9E1C-D1038B77B7D2}"/>
              </a:ext>
              <a:ext uri="{C183D7F6-B498-43B3-948B-1728B52AA6E4}">
                <adec:decorative xmlns:adec="http://schemas.microsoft.com/office/drawing/2017/decorative" val="1"/>
              </a:ext>
            </a:extLst>
          </p:cNvPr>
          <p:cNvGrpSpPr/>
          <p:nvPr/>
        </p:nvGrpSpPr>
        <p:grpSpPr>
          <a:xfrm>
            <a:off x="949569" y="2205756"/>
            <a:ext cx="2403231" cy="2403231"/>
            <a:chOff x="4618892" y="-820615"/>
            <a:chExt cx="2867864" cy="2867864"/>
          </a:xfrm>
        </p:grpSpPr>
        <p:sp>
          <p:nvSpPr>
            <p:cNvPr id="8" name="Oval 7">
              <a:extLst>
                <a:ext uri="{FF2B5EF4-FFF2-40B4-BE49-F238E27FC236}">
                  <a16:creationId xmlns:a16="http://schemas.microsoft.com/office/drawing/2014/main" id="{21F62FCC-014D-1EB2-998F-90CCAD03922D}"/>
                </a:ext>
              </a:extLst>
            </p:cNvPr>
            <p:cNvSpPr/>
            <p:nvPr/>
          </p:nvSpPr>
          <p:spPr>
            <a:xfrm>
              <a:off x="4618892" y="-820615"/>
              <a:ext cx="2867864" cy="286786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A cartoon of a person holding a money&#10;&#10;Description automatically generated">
              <a:extLst>
                <a:ext uri="{FF2B5EF4-FFF2-40B4-BE49-F238E27FC236}">
                  <a16:creationId xmlns:a16="http://schemas.microsoft.com/office/drawing/2014/main" id="{982DCC6C-35FF-1188-A85C-3C3AD4510CCE}"/>
                </a:ext>
              </a:extLst>
            </p:cNvPr>
            <p:cNvPicPr>
              <a:picLocks noChangeAspect="1"/>
            </p:cNvPicPr>
            <p:nvPr/>
          </p:nvPicPr>
          <p:blipFill>
            <a:blip r:embed="rId6"/>
            <a:stretch>
              <a:fillRect/>
            </a:stretch>
          </p:blipFill>
          <p:spPr>
            <a:xfrm>
              <a:off x="5081954" y="-392155"/>
              <a:ext cx="1963615" cy="1944669"/>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5" grpId="0"/>
    </p:bld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3FBE6F14EAEEF49A8C54C3A89A11EB4" ma:contentTypeVersion="15" ma:contentTypeDescription="Create a new document." ma:contentTypeScope="" ma:versionID="62798f967d0580d26e01236f2d4a0f2f">
  <xsd:schema xmlns:xsd="http://www.w3.org/2001/XMLSchema" xmlns:xs="http://www.w3.org/2001/XMLSchema" xmlns:p="http://schemas.microsoft.com/office/2006/metadata/properties" xmlns:ns2="3f8f7fc2-0396-4e52-84a5-0c6c9ac1d441" xmlns:ns3="4e5032c0-42ad-4999-9b7d-79d5daa5e954" targetNamespace="http://schemas.microsoft.com/office/2006/metadata/properties" ma:root="true" ma:fieldsID="3c43b8b655552894331005efef9658b1" ns2:_="" ns3:_="">
    <xsd:import namespace="3f8f7fc2-0396-4e52-84a5-0c6c9ac1d441"/>
    <xsd:import namespace="4e5032c0-42ad-4999-9b7d-79d5daa5e954"/>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ObjectDetectorVersions" minOccurs="0"/>
                <xsd:element ref="ns3:MediaLengthInSecond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Location"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f8f7fc2-0396-4e52-84a5-0c6c9ac1d441"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7" nillable="true" ma:displayName="Taxonomy Catch All Column" ma:hidden="true" ma:list="{b37bb3ca-d045-4cc5-b562-cb521ebe695d}" ma:internalName="TaxCatchAll" ma:showField="CatchAllData" ma:web="3f8f7fc2-0396-4e52-84a5-0c6c9ac1d441">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4e5032c0-42ad-4999-9b7d-79d5daa5e95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5bd602f4-1c9c-412d-9e70-40d18f5ad6fd"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4e5032c0-42ad-4999-9b7d-79d5daa5e954">
      <Terms xmlns="http://schemas.microsoft.com/office/infopath/2007/PartnerControls"/>
    </lcf76f155ced4ddcb4097134ff3c332f>
    <TaxCatchAll xmlns="3f8f7fc2-0396-4e52-84a5-0c6c9ac1d441" xsi:nil="true"/>
  </documentManagement>
</p:properties>
</file>

<file path=customXml/itemProps1.xml><?xml version="1.0" encoding="utf-8"?>
<ds:datastoreItem xmlns:ds="http://schemas.openxmlformats.org/officeDocument/2006/customXml" ds:itemID="{7F4DF09C-40DA-4334-852B-1E3075E8DA8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f8f7fc2-0396-4e52-84a5-0c6c9ac1d441"/>
    <ds:schemaRef ds:uri="4e5032c0-42ad-4999-9b7d-79d5daa5e95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C1CB411-3735-4910-A072-7C5758426B02}">
  <ds:schemaRefs>
    <ds:schemaRef ds:uri="http://schemas.microsoft.com/sharepoint/v3/contenttype/forms"/>
  </ds:schemaRefs>
</ds:datastoreItem>
</file>

<file path=customXml/itemProps3.xml><?xml version="1.0" encoding="utf-8"?>
<ds:datastoreItem xmlns:ds="http://schemas.openxmlformats.org/officeDocument/2006/customXml" ds:itemID="{B2C4CFE9-A04A-4CD6-A563-433B07B1445C}">
  <ds:schemaRefs>
    <ds:schemaRef ds:uri="http://schemas.microsoft.com/office/2006/metadata/properties"/>
    <ds:schemaRef ds:uri="http://purl.org/dc/elements/1.1/"/>
    <ds:schemaRef ds:uri="http://purl.org/dc/terms/"/>
    <ds:schemaRef ds:uri="http://www.w3.org/XML/1998/namespace"/>
    <ds:schemaRef ds:uri="http://schemas.microsoft.com/office/2006/documentManagement/types"/>
    <ds:schemaRef ds:uri="http://schemas.microsoft.com/office/infopath/2007/PartnerControls"/>
    <ds:schemaRef ds:uri="http://purl.org/dc/dcmitype/"/>
    <ds:schemaRef ds:uri="http://schemas.openxmlformats.org/package/2006/metadata/core-properties"/>
    <ds:schemaRef ds:uri="4e5032c0-42ad-4999-9b7d-79d5daa5e954"/>
    <ds:schemaRef ds:uri="3f8f7fc2-0396-4e52-84a5-0c6c9ac1d441"/>
  </ds:schemaRefs>
</ds:datastoreItem>
</file>

<file path=docProps/app.xml><?xml version="1.0" encoding="utf-8"?>
<Properties xmlns="http://schemas.openxmlformats.org/officeDocument/2006/extended-properties" xmlns:vt="http://schemas.openxmlformats.org/officeDocument/2006/docPropsVTypes">
  <TotalTime>2872</TotalTime>
  <Words>3305</Words>
  <Application>Microsoft Macintosh PowerPoint</Application>
  <PresentationFormat>Widescreen</PresentationFormat>
  <Paragraphs>339</Paragraphs>
  <Slides>47</Slides>
  <Notes>47</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47</vt:i4>
      </vt:variant>
    </vt:vector>
  </HeadingPairs>
  <TitlesOfParts>
    <vt:vector size="52" baseType="lpstr">
      <vt:lpstr>Calibri</vt:lpstr>
      <vt:lpstr>Arial Black</vt:lpstr>
      <vt:lpstr>Arial</vt:lpstr>
      <vt:lpstr>Office Theme</vt:lpstr>
      <vt:lpstr>Custom Design</vt:lpstr>
      <vt:lpstr>Money Mules</vt:lpstr>
      <vt:lpstr>PSHE</vt:lpstr>
      <vt:lpstr>Let’s remind ourselves about our online safety rules</vt:lpstr>
      <vt:lpstr>Slide 4</vt:lpstr>
      <vt:lpstr>Key Vocabulary</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Malini’s story</vt:lpstr>
      <vt:lpstr>Slide 26</vt:lpstr>
      <vt:lpstr>Slide 27</vt:lpstr>
      <vt:lpstr>Slide 28</vt:lpstr>
      <vt:lpstr>Slide 29</vt:lpstr>
      <vt:lpstr>Slide 30</vt:lpstr>
      <vt:lpstr>This is what could have happened if Stirling was tricked into becoming a money mule:</vt:lpstr>
      <vt:lpstr>Stirling’s message</vt:lpstr>
      <vt:lpstr>Stirling’s message to you</vt:lpstr>
      <vt:lpstr>Slide 34</vt:lpstr>
      <vt:lpstr>Slide 35</vt:lpstr>
      <vt:lpstr>English</vt:lpstr>
      <vt:lpstr>Slide 37</vt:lpstr>
      <vt:lpstr>Slide 38</vt:lpstr>
      <vt:lpstr>Slide 39</vt:lpstr>
      <vt:lpstr>Slide 40</vt:lpstr>
      <vt:lpstr>Slide 41</vt:lpstr>
      <vt:lpstr>Art and Design</vt:lpstr>
      <vt:lpstr>Slide 43</vt:lpstr>
      <vt:lpstr>Slide 44</vt:lpstr>
      <vt:lpstr>Slide 45</vt:lpstr>
      <vt:lpstr>Slide 46</vt:lpstr>
      <vt:lpstr>Slide 47</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Money Mules</dc:title>
  <dc:creator>sandra moyes</dc:creator>
  <cp:lastModifiedBy>sandra moyes</cp:lastModifiedBy>
  <cp:revision>520</cp:revision>
  <dcterms:created xsi:type="dcterms:W3CDTF">2021-01-11T17:47:06Z</dcterms:created>
  <dcterms:modified xsi:type="dcterms:W3CDTF">2025-01-09T10:39:32Z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c92f01a9-cdae-46d8-b7db-376e33119417_Enabled">
    <vt:lpwstr>true</vt:lpwstr>
  </property>
  <property fmtid="{D5CDD505-2E9C-101B-9397-08002B2CF9AE}" pid="3" name="MSIP_Label_c92f01a9-cdae-46d8-b7db-376e33119417_SetDate">
    <vt:lpwstr>2024-04-26T09:04:14Z</vt:lpwstr>
  </property>
  <property fmtid="{D5CDD505-2E9C-101B-9397-08002B2CF9AE}" pid="4" name="MSIP_Label_c92f01a9-cdae-46d8-b7db-376e33119417_Method">
    <vt:lpwstr>Standard</vt:lpwstr>
  </property>
  <property fmtid="{D5CDD505-2E9C-101B-9397-08002B2CF9AE}" pid="5" name="MSIP_Label_c92f01a9-cdae-46d8-b7db-376e33119417_Name">
    <vt:lpwstr>Internal - UK Finance</vt:lpwstr>
  </property>
  <property fmtid="{D5CDD505-2E9C-101B-9397-08002B2CF9AE}" pid="6" name="MSIP_Label_c92f01a9-cdae-46d8-b7db-376e33119417_SiteId">
    <vt:lpwstr>70e4dd2e-aab7-4c6a-a882-3b6e7a39663e</vt:lpwstr>
  </property>
  <property fmtid="{D5CDD505-2E9C-101B-9397-08002B2CF9AE}" pid="7" name="MSIP_Label_c92f01a9-cdae-46d8-b7db-376e33119417_ActionId">
    <vt:lpwstr>120520db-bb16-4bd2-9272-3644b79165e3</vt:lpwstr>
  </property>
  <property fmtid="{D5CDD505-2E9C-101B-9397-08002B2CF9AE}" pid="8" name="MSIP_Label_c92f01a9-cdae-46d8-b7db-376e33119417_ContentBits">
    <vt:lpwstr>0</vt:lpwstr>
  </property>
  <property fmtid="{D5CDD505-2E9C-101B-9397-08002B2CF9AE}" pid="9" name="ContentTypeId">
    <vt:lpwstr>0x01010003FBE6F14EAEEF49A8C54C3A89A11EB4</vt:lpwstr>
  </property>
  <property fmtid="{D5CDD505-2E9C-101B-9397-08002B2CF9AE}" pid="10" name="MediaServiceImageTags">
    <vt:lpwstr/>
  </property>
</Properties>
</file>