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3"/>
  </p:notesMasterIdLst>
  <p:sldIdLst>
    <p:sldId id="291" r:id="rId3"/>
    <p:sldId id="292" r:id="rId4"/>
    <p:sldId id="283" r:id="rId5"/>
    <p:sldId id="267" r:id="rId6"/>
    <p:sldId id="318" r:id="rId7"/>
    <p:sldId id="319" r:id="rId8"/>
    <p:sldId id="320" r:id="rId9"/>
    <p:sldId id="321" r:id="rId10"/>
    <p:sldId id="322" r:id="rId11"/>
    <p:sldId id="308" r:id="rId12"/>
    <p:sldId id="293" r:id="rId13"/>
    <p:sldId id="323" r:id="rId14"/>
    <p:sldId id="324" r:id="rId15"/>
    <p:sldId id="315" r:id="rId16"/>
    <p:sldId id="325" r:id="rId17"/>
    <p:sldId id="327" r:id="rId18"/>
    <p:sldId id="299" r:id="rId19"/>
    <p:sldId id="301" r:id="rId20"/>
    <p:sldId id="307" r:id="rId21"/>
    <p:sldId id="306" r:id="rId22"/>
  </p:sldIdLst>
  <p:sldSz cx="12192000" cy="6858000"/>
  <p:notesSz cx="6888163" cy="9671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914" userDrawn="1">
          <p15:clr>
            <a:srgbClr val="A4A3A4"/>
          </p15:clr>
        </p15:guide>
        <p15:guide id="3" orient="horz" pos="3543" userDrawn="1">
          <p15:clr>
            <a:srgbClr val="A4A3A4"/>
          </p15:clr>
        </p15:guide>
        <p15:guide id="4" pos="6698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7" orient="horz" pos="2069" userDrawn="1">
          <p15:clr>
            <a:srgbClr val="A4A3A4"/>
          </p15:clr>
        </p15:guide>
        <p15:guide id="8" orient="horz" pos="3748" userDrawn="1">
          <p15:clr>
            <a:srgbClr val="A4A3A4"/>
          </p15:clr>
        </p15:guide>
        <p15:guide id="9" orient="horz" pos="663" userDrawn="1">
          <p15:clr>
            <a:srgbClr val="A4A3A4"/>
          </p15:clr>
        </p15:guide>
        <p15:guide id="10" orient="horz" pos="3339" userDrawn="1">
          <p15:clr>
            <a:srgbClr val="A4A3A4"/>
          </p15:clr>
        </p15:guide>
        <p15:guide id="11" pos="2320" userDrawn="1">
          <p15:clr>
            <a:srgbClr val="A4A3A4"/>
          </p15:clr>
        </p15:guide>
        <p15:guide id="12" pos="35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BF40"/>
    <a:srgbClr val="E7257E"/>
    <a:srgbClr val="F7F299"/>
    <a:srgbClr val="FF72C4"/>
    <a:srgbClr val="FFDF34"/>
    <a:srgbClr val="951B81"/>
    <a:srgbClr val="4674C1"/>
    <a:srgbClr val="3692C4"/>
    <a:srgbClr val="FF99FF"/>
    <a:srgbClr val="EB8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5" autoAdjust="0"/>
    <p:restoredTop sz="89497" autoAdjust="0"/>
  </p:normalViewPr>
  <p:slideViewPr>
    <p:cSldViewPr snapToGrid="0" snapToObjects="1">
      <p:cViewPr varScale="1">
        <p:scale>
          <a:sx n="73" d="100"/>
          <a:sy n="73" d="100"/>
        </p:scale>
        <p:origin x="787" y="67"/>
      </p:cViewPr>
      <p:guideLst>
        <p:guide orient="horz" pos="777"/>
        <p:guide pos="914"/>
        <p:guide orient="horz" pos="3543"/>
        <p:guide pos="6698"/>
        <p:guide pos="3840"/>
        <p:guide orient="horz" pos="2069"/>
        <p:guide orient="horz" pos="3748"/>
        <p:guide orient="horz" pos="663"/>
        <p:guide orient="horz" pos="3339"/>
        <p:guide pos="2320"/>
        <p:guide pos="35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2313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3"/>
            <a:ext cx="5510530" cy="3807976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mathsbot.com/manipulatives/rods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01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91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9933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7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Game rules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00" dirty="0">
                <a:solidFill>
                  <a:srgbClr val="000000"/>
                </a:solidFill>
                <a:latin typeface="ArialMT"/>
                <a:ea typeface="Calibri" panose="020F0502020204030204" pitchFamily="34" charset="0"/>
                <a:cs typeface="Times New Roman" panose="02020603050405020304" pitchFamily="18" charset="0"/>
              </a:rPr>
              <a:t>Turn over a card. This is the number of counters in each group. Now count how many groups you have made, This will tell you if you have divided the counters into 1 whole group, 2 groups (in half), 3 groups (in thirds), four groups (in quarters), six groups (in sixths), or in 12 groups of one (in twelfths). Now find that fraction on the game board and put a marker on this. When you have 3 in a row you have won the game.</a:t>
            </a:r>
            <a:endParaRPr lang="en-US" sz="1200" kern="100" dirty="0">
              <a:solidFill>
                <a:srgbClr val="000000"/>
              </a:solidFill>
              <a:effectLst/>
              <a:latin typeface="ArialM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094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049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817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66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24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3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85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18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67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657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641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Or use cut out rods from handout 1, or use this link to </a:t>
            </a:r>
            <a:r>
              <a:rPr lang="en-US" dirty="0" err="1"/>
              <a:t>maths</a:t>
            </a:r>
            <a:r>
              <a:rPr lang="en-US" dirty="0"/>
              <a:t> bot </a:t>
            </a:r>
            <a:r>
              <a:rPr lang="en-GB" dirty="0">
                <a:hlinkClick r:id="rId3"/>
              </a:rPr>
              <a:t>https://mathsbot.com/manipulatives/rods</a:t>
            </a:r>
            <a:r>
              <a:rPr lang="en-GB" dirty="0"/>
              <a:t> </a:t>
            </a:r>
            <a:r>
              <a:rPr lang="en-US" dirty="0"/>
              <a:t>to model on the interactive whiteboard.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94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F763-A172-7848-B1DD-29B575014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F194B4-6454-1E4F-896C-B646A8B09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0D95E-5919-564F-A0B0-F3053BD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BC20B-F03F-5A4A-9DD4-01BEF6A4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B30CB-10C8-2B4C-B44A-969AAB8D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04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57B2-4FAA-3E4F-9169-8A9EC138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1DFA9-F55F-264C-B9BD-7191EB93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7842-D5AE-6D49-9388-39F65C98C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FBDE3-AE08-1149-B822-97049F68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AF181-2AA0-704A-894F-20897E79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7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69A54-4C38-794E-A4D2-11719656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D4F5B-024E-1846-A067-E8EAD84F3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4BFE2-DD51-7646-BFC5-DB0A07B1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5B735-0911-C14D-921C-1096B26D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C3A25-C5F5-8B46-AB02-FBA97D0A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6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9A30-910F-884B-A4F6-C8660BC7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4E627-94B7-8849-B6AA-4DAE8CB7B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859C2-5182-1446-A2A3-C3B6FF374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A9742-75F1-CF49-B39A-3DEDAF89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45109-A5A1-B545-BA26-D9743984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CF606-3E83-0F49-B6B1-E30E5333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05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FE7C-684A-B044-AA84-65A406F28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07990-348D-C945-B220-916BF2DB4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7239A-360E-D443-900C-0F3A78BAE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17307-6FC7-694D-BFDA-57BBED5DFC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1B279-1E68-5346-9569-D9AD882414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75F30-107E-A649-B69D-614D5955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028F5-44F5-0B4C-9FD2-F46EB2997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CF3C85-9F9F-0949-A1FF-030FA5A6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315A-EAED-4744-BC1C-B2189B69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19196-1E08-AF46-9C04-578AF09E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FF614-EB55-AD46-8310-9DBD684B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8A193-3FB6-3B40-B837-11981AD13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6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FD4EEE-C63E-3741-99D5-BD7B3E77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E13947-78DA-5B4F-A075-D17D0F937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2FEC3-509F-AF4A-94B3-8E6E03B8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54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8CF35-3033-1F49-ADBD-CFDB79174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040-B39B-0F46-8E65-50C076F5A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1E672-FC2A-684E-95CA-86EFC6359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21C2AA-AA83-434E-9F2F-9F73814D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08D96-A9A5-904A-859A-0B35783F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B9FDA-76B0-C247-BE5D-130C5ED93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3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25693-63CF-534D-9284-AD96D194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95B1B-4E1D-FE46-8A5E-B9D20932D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721F6-0D2F-9B4C-888D-B87134ED0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22588-F29C-CF48-B149-95D960CEAD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72C4C-7E24-1242-9208-531EA4A8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B853B-C1DC-654C-9291-D3455E71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62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B4719-05EA-814D-B28F-3ACA3795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3CD9C-BEAA-5C4B-8FD5-C1744E700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89EF-5E8D-0640-B9A4-6851BE404B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049F9-5C20-074D-A06D-132616CBF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15F3-23EA-824F-852D-111CA9AC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28D3F3-E871-2D45-AFAF-008477CD0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14E60-3307-864F-90A6-4EE48BA76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8A79D-9FDD-7A48-B785-6CA75FFD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5898F-933D-0644-9D1B-938874C6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C3A70-29A4-9A44-ADCA-D3F28FB7A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1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DF595D-181F-E349-8919-983737DD3A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B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B54ED281-B169-6849-96DC-CDFCD866FF1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D1FFA8-40B9-3948-AED2-696404BD18A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B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1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95F8DB7-EDD8-BF41-B997-8137034C2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4486AF12-16EE-0E4B-8568-FE5E8478BDE7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89282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 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3: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Identifying,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representing and comparing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  <a:defRPr/>
            </a:pP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unit fractions and non-unit fractions, part 1</a:t>
            </a: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endParaRPr lang="en-GB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DDE906F-DF78-1940-9995-CC98CA5E2017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5A280D6-E126-4446-AC52-FB6F70E979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6CAE54CF-BF9E-6542-87FB-45337826E06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D3B070-54D0-B64C-ADAA-2FBD581A38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6734" y="2455981"/>
            <a:ext cx="3199613" cy="1811220"/>
          </a:xfrm>
          <a:prstGeom prst="rect">
            <a:avLst/>
          </a:prstGeom>
        </p:spPr>
      </p:pic>
      <p:pic>
        <p:nvPicPr>
          <p:cNvPr id="48" name="Picture 47" descr="Calendar&#10;&#10;Description automatically generated">
            <a:extLst>
              <a:ext uri="{FF2B5EF4-FFF2-40B4-BE49-F238E27FC236}">
                <a16:creationId xmlns:a16="http://schemas.microsoft.com/office/drawing/2014/main" id="{2BAEF370-8A64-4740-BA99-3EF94289E3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512424" y="1852885"/>
            <a:ext cx="2668315" cy="2668315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5D016A56-416B-9E49-A9DF-48F72D097659}"/>
              </a:ext>
            </a:extLst>
          </p:cNvPr>
          <p:cNvGrpSpPr/>
          <p:nvPr/>
        </p:nvGrpSpPr>
        <p:grpSpPr>
          <a:xfrm>
            <a:off x="8470126" y="3588571"/>
            <a:ext cx="2612265" cy="2135682"/>
            <a:chOff x="4540559" y="2378539"/>
            <a:chExt cx="4566620" cy="3733483"/>
          </a:xfrm>
        </p:grpSpPr>
        <p:pic>
          <p:nvPicPr>
            <p:cNvPr id="33" name="Picture 3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A5730A0-559C-2648-800D-27CEC5425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AB89AF9-503C-5E4B-BF33-958C78EBAEDD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itle 1">
            <a:extLst>
              <a:ext uri="{FF2B5EF4-FFF2-40B4-BE49-F238E27FC236}">
                <a16:creationId xmlns:a16="http://schemas.microsoft.com/office/drawing/2014/main" id="{D4299BA3-C266-4145-92BE-CB0F53E32E7D}"/>
              </a:ext>
            </a:extLst>
          </p:cNvPr>
          <p:cNvSpPr txBox="1">
            <a:spLocks/>
          </p:cNvSpPr>
          <p:nvPr/>
        </p:nvSpPr>
        <p:spPr>
          <a:xfrm rot="775052">
            <a:off x="244095" y="3397762"/>
            <a:ext cx="2566159" cy="114133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Equal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parts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73FA4664-13FA-9044-A2D3-7DA3D1F63A05}"/>
              </a:ext>
            </a:extLst>
          </p:cNvPr>
          <p:cNvSpPr txBox="1">
            <a:spLocks/>
          </p:cNvSpPr>
          <p:nvPr/>
        </p:nvSpPr>
        <p:spPr>
          <a:xfrm rot="21292886">
            <a:off x="-38140" y="1651200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whole</a:t>
            </a:r>
            <a:endParaRPr lang="en-US" sz="3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1F9887BE-6659-9F4A-AE05-36F4EF091688}"/>
              </a:ext>
            </a:extLst>
          </p:cNvPr>
          <p:cNvSpPr txBox="1">
            <a:spLocks/>
          </p:cNvSpPr>
          <p:nvPr/>
        </p:nvSpPr>
        <p:spPr>
          <a:xfrm rot="21034373">
            <a:off x="9124677" y="1797184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eighth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5B806A-734C-1A41-AAD7-6B7488B3678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4493" y="4939194"/>
            <a:ext cx="6006690" cy="44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024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1DE5533-13CC-8F4E-9D62-5D5827460D01}"/>
              </a:ext>
            </a:extLst>
          </p:cNvPr>
          <p:cNvSpPr/>
          <p:nvPr/>
        </p:nvSpPr>
        <p:spPr>
          <a:xfrm>
            <a:off x="0" y="5214565"/>
            <a:ext cx="1219200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has been divided into ___ equal parts.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equal part is one _____ of the whole.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5B1CA5-4B7F-114F-9BA2-ADBF938F6106}"/>
              </a:ext>
            </a:extLst>
          </p:cNvPr>
          <p:cNvSpPr txBox="1"/>
          <p:nvPr/>
        </p:nvSpPr>
        <p:spPr>
          <a:xfrm>
            <a:off x="6600921" y="3550952"/>
            <a:ext cx="1552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Is one half of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35827E-F57A-5849-9194-0D018EDA116A}"/>
              </a:ext>
            </a:extLst>
          </p:cNvPr>
          <p:cNvSpPr txBox="1"/>
          <p:nvPr/>
        </p:nvSpPr>
        <p:spPr>
          <a:xfrm>
            <a:off x="6219921" y="1541507"/>
            <a:ext cx="2212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Is one half of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E94115-5344-4F44-8E84-2D1165B3B66A}"/>
              </a:ext>
            </a:extLst>
          </p:cNvPr>
          <p:cNvGrpSpPr/>
          <p:nvPr/>
        </p:nvGrpSpPr>
        <p:grpSpPr>
          <a:xfrm>
            <a:off x="1257479" y="3185986"/>
            <a:ext cx="2935193" cy="1496397"/>
            <a:chOff x="1931259" y="3028864"/>
            <a:chExt cx="3551583" cy="181064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DC17332-2ECF-FC41-AFE4-E9F835788C5E}"/>
                </a:ext>
              </a:extLst>
            </p:cNvPr>
            <p:cNvSpPr/>
            <p:nvPr/>
          </p:nvSpPr>
          <p:spPr>
            <a:xfrm>
              <a:off x="1931259" y="3935677"/>
              <a:ext cx="3551583" cy="903828"/>
            </a:xfrm>
            <a:prstGeom prst="rect">
              <a:avLst/>
            </a:prstGeom>
            <a:solidFill>
              <a:srgbClr val="84BF40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A7163AC-F609-494B-A56C-57DC970F7C7D}"/>
                </a:ext>
              </a:extLst>
            </p:cNvPr>
            <p:cNvSpPr/>
            <p:nvPr/>
          </p:nvSpPr>
          <p:spPr>
            <a:xfrm>
              <a:off x="1931259" y="3028864"/>
              <a:ext cx="1786175" cy="903828"/>
            </a:xfrm>
            <a:prstGeom prst="rect">
              <a:avLst/>
            </a:prstGeom>
            <a:solidFill>
              <a:srgbClr val="4674C1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766FCCC-3D9E-114E-BC67-BBE2301C9F43}"/>
                </a:ext>
              </a:extLst>
            </p:cNvPr>
            <p:cNvSpPr/>
            <p:nvPr/>
          </p:nvSpPr>
          <p:spPr>
            <a:xfrm>
              <a:off x="3696667" y="3028864"/>
              <a:ext cx="1786175" cy="903828"/>
            </a:xfrm>
            <a:prstGeom prst="rect">
              <a:avLst/>
            </a:prstGeom>
            <a:solidFill>
              <a:srgbClr val="4674C1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9DCC803-CE71-9B4A-A519-8C52C4BDEFF4}"/>
              </a:ext>
            </a:extLst>
          </p:cNvPr>
          <p:cNvGrpSpPr/>
          <p:nvPr/>
        </p:nvGrpSpPr>
        <p:grpSpPr>
          <a:xfrm>
            <a:off x="1813813" y="1024980"/>
            <a:ext cx="1822524" cy="1494718"/>
            <a:chOff x="2592700" y="868035"/>
            <a:chExt cx="2205254" cy="180860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9602A16-12AB-0E48-9C02-B54A582490B2}"/>
                </a:ext>
              </a:extLst>
            </p:cNvPr>
            <p:cNvSpPr/>
            <p:nvPr/>
          </p:nvSpPr>
          <p:spPr>
            <a:xfrm>
              <a:off x="2592700" y="1772816"/>
              <a:ext cx="2205254" cy="903828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B63B3EB-6A20-4845-A709-8BD9C37C0ABD}"/>
                </a:ext>
              </a:extLst>
            </p:cNvPr>
            <p:cNvSpPr/>
            <p:nvPr/>
          </p:nvSpPr>
          <p:spPr>
            <a:xfrm>
              <a:off x="2592700" y="868035"/>
              <a:ext cx="1109074" cy="903828"/>
            </a:xfrm>
            <a:prstGeom prst="rect">
              <a:avLst/>
            </a:prstGeom>
            <a:solidFill>
              <a:srgbClr val="FFDF34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DF34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225AE6A-1F78-D745-A27A-6611CDCE9138}"/>
                </a:ext>
              </a:extLst>
            </p:cNvPr>
            <p:cNvSpPr/>
            <p:nvPr/>
          </p:nvSpPr>
          <p:spPr>
            <a:xfrm>
              <a:off x="3688880" y="868035"/>
              <a:ext cx="1109074" cy="903828"/>
            </a:xfrm>
            <a:prstGeom prst="rect">
              <a:avLst/>
            </a:prstGeom>
            <a:solidFill>
              <a:srgbClr val="FFDF34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DF34"/>
                </a:solidFill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93DDE7C4-717F-4A4F-B62C-A4BF1A83C904}"/>
              </a:ext>
            </a:extLst>
          </p:cNvPr>
          <p:cNvSpPr/>
          <p:nvPr/>
        </p:nvSpPr>
        <p:spPr>
          <a:xfrm>
            <a:off x="5036898" y="1398857"/>
            <a:ext cx="916590" cy="746965"/>
          </a:xfrm>
          <a:prstGeom prst="rect">
            <a:avLst/>
          </a:prstGeom>
          <a:solidFill>
            <a:srgbClr val="FFDF34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DF34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8D21E02-EA5D-3040-8057-58D6B2613F2C}"/>
              </a:ext>
            </a:extLst>
          </p:cNvPr>
          <p:cNvSpPr/>
          <p:nvPr/>
        </p:nvSpPr>
        <p:spPr>
          <a:xfrm>
            <a:off x="4757105" y="3560702"/>
            <a:ext cx="1476177" cy="746965"/>
          </a:xfrm>
          <a:prstGeom prst="rect">
            <a:avLst/>
          </a:prstGeom>
          <a:solidFill>
            <a:srgbClr val="4674C1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AD9B91E-B6E4-E14A-8C17-4B391B4DD446}"/>
              </a:ext>
            </a:extLst>
          </p:cNvPr>
          <p:cNvSpPr/>
          <p:nvPr/>
        </p:nvSpPr>
        <p:spPr>
          <a:xfrm>
            <a:off x="8090458" y="3560702"/>
            <a:ext cx="2935193" cy="746965"/>
          </a:xfrm>
          <a:prstGeom prst="rect">
            <a:avLst/>
          </a:prstGeom>
          <a:solidFill>
            <a:srgbClr val="84BF4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DC976AD-70AC-F944-B576-49D78D581D91}"/>
              </a:ext>
            </a:extLst>
          </p:cNvPr>
          <p:cNvSpPr/>
          <p:nvPr/>
        </p:nvSpPr>
        <p:spPr>
          <a:xfrm>
            <a:off x="8646792" y="1398857"/>
            <a:ext cx="1822524" cy="746965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7608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69ECB49-EE2B-3F4C-A510-827CF1627AFE}"/>
              </a:ext>
            </a:extLst>
          </p:cNvPr>
          <p:cNvSpPr txBox="1">
            <a:spLocks/>
          </p:cNvSpPr>
          <p:nvPr/>
        </p:nvSpPr>
        <p:spPr>
          <a:xfrm>
            <a:off x="0" y="959166"/>
            <a:ext cx="12192000" cy="793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500"/>
              </a:spcBef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Using the Cuisenaire rods or paper rods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other unit fractions can you make?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DA3B2F-28B1-2B48-878E-E459751A8FED}"/>
              </a:ext>
            </a:extLst>
          </p:cNvPr>
          <p:cNvSpPr/>
          <p:nvPr/>
        </p:nvSpPr>
        <p:spPr>
          <a:xfrm>
            <a:off x="0" y="5214565"/>
            <a:ext cx="1219200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has been divided into ___ equal parts.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equal part is one _____ of the whole.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5D7E48-D50C-0A4F-826B-D7FECF77836C}"/>
              </a:ext>
            </a:extLst>
          </p:cNvPr>
          <p:cNvSpPr/>
          <p:nvPr/>
        </p:nvSpPr>
        <p:spPr>
          <a:xfrm>
            <a:off x="3587750" y="3438866"/>
            <a:ext cx="4709325" cy="1202995"/>
          </a:xfrm>
          <a:prstGeom prst="rect">
            <a:avLst/>
          </a:prstGeom>
          <a:solidFill>
            <a:srgbClr val="84BF4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81633A-8F67-AC4D-BBBF-57937739D8BF}"/>
              </a:ext>
            </a:extLst>
          </p:cNvPr>
          <p:cNvSpPr/>
          <p:nvPr/>
        </p:nvSpPr>
        <p:spPr>
          <a:xfrm>
            <a:off x="3587750" y="2247939"/>
            <a:ext cx="1573883" cy="1202995"/>
          </a:xfrm>
          <a:prstGeom prst="rect">
            <a:avLst/>
          </a:prstGeom>
          <a:solidFill>
            <a:srgbClr val="FFDF34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8D356A8-5DC9-D948-A72A-226A4C8306B5}"/>
              </a:ext>
            </a:extLst>
          </p:cNvPr>
          <p:cNvSpPr/>
          <p:nvPr/>
        </p:nvSpPr>
        <p:spPr>
          <a:xfrm>
            <a:off x="5146555" y="2247939"/>
            <a:ext cx="1573883" cy="1202995"/>
          </a:xfrm>
          <a:prstGeom prst="rect">
            <a:avLst/>
          </a:prstGeom>
          <a:solidFill>
            <a:srgbClr val="FFDF34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E88B46-BCD4-D94E-9B25-B4268957E824}"/>
              </a:ext>
            </a:extLst>
          </p:cNvPr>
          <p:cNvSpPr/>
          <p:nvPr/>
        </p:nvSpPr>
        <p:spPr>
          <a:xfrm>
            <a:off x="6723192" y="2247939"/>
            <a:ext cx="1573883" cy="1202995"/>
          </a:xfrm>
          <a:prstGeom prst="rect">
            <a:avLst/>
          </a:prstGeom>
          <a:solidFill>
            <a:srgbClr val="FFDF34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7555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8588624-25C6-4D0E-A5FB-8B09C1DCC954}"/>
              </a:ext>
            </a:extLst>
          </p:cNvPr>
          <p:cNvGrpSpPr/>
          <p:nvPr/>
        </p:nvGrpSpPr>
        <p:grpSpPr>
          <a:xfrm>
            <a:off x="1262921" y="1575633"/>
            <a:ext cx="9533744" cy="0"/>
            <a:chOff x="1543987" y="2443397"/>
            <a:chExt cx="9533744" cy="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A289A949-0CB2-48F7-87F9-B169FD0548C1}"/>
                </a:ext>
              </a:extLst>
            </p:cNvPr>
            <p:cNvCxnSpPr/>
            <p:nvPr/>
          </p:nvCxnSpPr>
          <p:spPr>
            <a:xfrm>
              <a:off x="1543987" y="2443397"/>
              <a:ext cx="2383436" cy="0"/>
            </a:xfrm>
            <a:prstGeom prst="line">
              <a:avLst/>
            </a:prstGeom>
            <a:ln w="7620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7106553-61EC-4777-9E7B-1B9329E7E19A}"/>
                </a:ext>
              </a:extLst>
            </p:cNvPr>
            <p:cNvCxnSpPr/>
            <p:nvPr/>
          </p:nvCxnSpPr>
          <p:spPr>
            <a:xfrm>
              <a:off x="6310859" y="2443397"/>
              <a:ext cx="2383436" cy="0"/>
            </a:xfrm>
            <a:prstGeom prst="line">
              <a:avLst/>
            </a:prstGeom>
            <a:ln w="7620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9D7DCA2-E841-4EDE-9034-9D5BC41E128B}"/>
                </a:ext>
              </a:extLst>
            </p:cNvPr>
            <p:cNvCxnSpPr/>
            <p:nvPr/>
          </p:nvCxnSpPr>
          <p:spPr>
            <a:xfrm>
              <a:off x="8694295" y="2443397"/>
              <a:ext cx="2383436" cy="0"/>
            </a:xfrm>
            <a:prstGeom prst="line">
              <a:avLst/>
            </a:prstGeom>
            <a:ln w="7620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FDB4B56-E00F-4205-B1A9-882B20E53A11}"/>
                </a:ext>
              </a:extLst>
            </p:cNvPr>
            <p:cNvCxnSpPr/>
            <p:nvPr/>
          </p:nvCxnSpPr>
          <p:spPr>
            <a:xfrm>
              <a:off x="3927423" y="2443397"/>
              <a:ext cx="2383436" cy="0"/>
            </a:xfrm>
            <a:prstGeom prst="line">
              <a:avLst/>
            </a:prstGeom>
            <a:ln w="7620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9F8DB32-5A25-42F3-B12F-20D7769A1990}"/>
              </a:ext>
            </a:extLst>
          </p:cNvPr>
          <p:cNvGrpSpPr/>
          <p:nvPr/>
        </p:nvGrpSpPr>
        <p:grpSpPr>
          <a:xfrm>
            <a:off x="1262921" y="3723806"/>
            <a:ext cx="9533744" cy="0"/>
            <a:chOff x="1543987" y="2443397"/>
            <a:chExt cx="9533744" cy="0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292B2B0-F606-43A4-8505-76069D46EE36}"/>
                </a:ext>
              </a:extLst>
            </p:cNvPr>
            <p:cNvCxnSpPr/>
            <p:nvPr/>
          </p:nvCxnSpPr>
          <p:spPr>
            <a:xfrm>
              <a:off x="1543987" y="2443397"/>
              <a:ext cx="2383436" cy="0"/>
            </a:xfrm>
            <a:prstGeom prst="line">
              <a:avLst/>
            </a:prstGeom>
            <a:ln w="7620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26CF7DC-E20A-4BB0-8322-5B775C1CE21B}"/>
                </a:ext>
              </a:extLst>
            </p:cNvPr>
            <p:cNvCxnSpPr/>
            <p:nvPr/>
          </p:nvCxnSpPr>
          <p:spPr>
            <a:xfrm>
              <a:off x="6310859" y="2443397"/>
              <a:ext cx="2383436" cy="0"/>
            </a:xfrm>
            <a:prstGeom prst="line">
              <a:avLst/>
            </a:prstGeom>
            <a:ln w="7620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7EE0EF1-87D2-42E5-B83D-E027F7BC6388}"/>
                </a:ext>
              </a:extLst>
            </p:cNvPr>
            <p:cNvCxnSpPr/>
            <p:nvPr/>
          </p:nvCxnSpPr>
          <p:spPr>
            <a:xfrm>
              <a:off x="8694295" y="2443397"/>
              <a:ext cx="2383436" cy="0"/>
            </a:xfrm>
            <a:prstGeom prst="line">
              <a:avLst/>
            </a:prstGeom>
            <a:ln w="7620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35D7A4F-F19B-453E-AD31-6F4122B9F6FA}"/>
                </a:ext>
              </a:extLst>
            </p:cNvPr>
            <p:cNvCxnSpPr/>
            <p:nvPr/>
          </p:nvCxnSpPr>
          <p:spPr>
            <a:xfrm>
              <a:off x="3927423" y="2443397"/>
              <a:ext cx="2383436" cy="0"/>
            </a:xfrm>
            <a:prstGeom prst="line">
              <a:avLst/>
            </a:prstGeom>
            <a:ln w="7620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F86095-24E4-45AB-B19E-1C9D1E32F983}"/>
              </a:ext>
            </a:extLst>
          </p:cNvPr>
          <p:cNvCxnSpPr/>
          <p:nvPr/>
        </p:nvCxnSpPr>
        <p:spPr>
          <a:xfrm>
            <a:off x="1262921" y="1233358"/>
            <a:ext cx="2383436" cy="0"/>
          </a:xfrm>
          <a:prstGeom prst="line">
            <a:avLst/>
          </a:prstGeom>
          <a:ln w="76200">
            <a:solidFill>
              <a:srgbClr val="84BF4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6E5C72E-2852-4D61-883A-CB63CEFE481E}"/>
              </a:ext>
            </a:extLst>
          </p:cNvPr>
          <p:cNvCxnSpPr/>
          <p:nvPr/>
        </p:nvCxnSpPr>
        <p:spPr>
          <a:xfrm>
            <a:off x="6031287" y="4094593"/>
            <a:ext cx="2383436" cy="0"/>
          </a:xfrm>
          <a:prstGeom prst="line">
            <a:avLst/>
          </a:prstGeom>
          <a:ln w="76200">
            <a:solidFill>
              <a:srgbClr val="84BF4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6685EBA1-67CB-3441-B41E-4E48E9797EF7}"/>
              </a:ext>
            </a:extLst>
          </p:cNvPr>
          <p:cNvSpPr/>
          <p:nvPr/>
        </p:nvSpPr>
        <p:spPr>
          <a:xfrm>
            <a:off x="0" y="2268165"/>
            <a:ext cx="1219200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has been divided into ___ equal parts.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equal part is one- ______ of the whole.</a:t>
            </a:r>
          </a:p>
        </p:txBody>
      </p:sp>
      <p:sp>
        <p:nvSpPr>
          <p:cNvPr id="17" name="Speech Bubble: Rectangle with Corners Rounded 14">
            <a:extLst>
              <a:ext uri="{FF2B5EF4-FFF2-40B4-BE49-F238E27FC236}">
                <a16:creationId xmlns:a16="http://schemas.microsoft.com/office/drawing/2014/main" id="{EA585573-B7B2-8942-920D-AE6C55A82F92}"/>
              </a:ext>
            </a:extLst>
          </p:cNvPr>
          <p:cNvSpPr/>
          <p:nvPr/>
        </p:nvSpPr>
        <p:spPr>
          <a:xfrm>
            <a:off x="2880317" y="4928473"/>
            <a:ext cx="5848355" cy="686642"/>
          </a:xfrm>
          <a:prstGeom prst="wedgeRoundRectCallout">
            <a:avLst>
              <a:gd name="adj1" fmla="val 59177"/>
              <a:gd name="adj2" fmla="val -36820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What’s the same and what’s different?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280EDE3-464D-3846-A0CF-8002D51B59B6}"/>
              </a:ext>
            </a:extLst>
          </p:cNvPr>
          <p:cNvGrpSpPr/>
          <p:nvPr/>
        </p:nvGrpSpPr>
        <p:grpSpPr>
          <a:xfrm>
            <a:off x="8651342" y="4439781"/>
            <a:ext cx="1930508" cy="1630819"/>
            <a:chOff x="4540559" y="2378539"/>
            <a:chExt cx="4566620" cy="3733483"/>
          </a:xfrm>
        </p:grpSpPr>
        <p:pic>
          <p:nvPicPr>
            <p:cNvPr id="23" name="Picture 2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60E29C3-21F4-C04E-95F8-9D80183F3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5A1535F-501B-B745-B112-B288443C1C09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432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6DA3B2F-28B1-2B48-878E-E459751A8FED}"/>
              </a:ext>
            </a:extLst>
          </p:cNvPr>
          <p:cNvSpPr/>
          <p:nvPr/>
        </p:nvSpPr>
        <p:spPr>
          <a:xfrm>
            <a:off x="0" y="4876635"/>
            <a:ext cx="1219200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The class has been divided into two equal parts.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One part is a half of the whole.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D067E0-E62E-B943-9782-C51F88BDCDB8}"/>
              </a:ext>
            </a:extLst>
          </p:cNvPr>
          <p:cNvSpPr txBox="1"/>
          <p:nvPr/>
        </p:nvSpPr>
        <p:spPr>
          <a:xfrm>
            <a:off x="2727220" y="3487405"/>
            <a:ext cx="1638718" cy="8617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One part</a:t>
            </a:r>
            <a:b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is 2</a:t>
            </a:r>
            <a:b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children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0167E54-E1EF-014B-B647-48A5D4EE0D48}"/>
              </a:ext>
            </a:extLst>
          </p:cNvPr>
          <p:cNvGrpSpPr/>
          <p:nvPr/>
        </p:nvGrpSpPr>
        <p:grpSpPr>
          <a:xfrm>
            <a:off x="4868859" y="1395297"/>
            <a:ext cx="4327918" cy="2878471"/>
            <a:chOff x="5286303" y="1216393"/>
            <a:chExt cx="4327918" cy="2878471"/>
          </a:xfrm>
        </p:grpSpPr>
        <p:pic>
          <p:nvPicPr>
            <p:cNvPr id="24" name="Picture 23" descr="A picture containing clipart, doll&#10;&#10;Description automatically generated">
              <a:extLst>
                <a:ext uri="{FF2B5EF4-FFF2-40B4-BE49-F238E27FC236}">
                  <a16:creationId xmlns:a16="http://schemas.microsoft.com/office/drawing/2014/main" id="{2C7EA651-1D22-E14F-BB93-E25FBD449B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593"/>
            <a:stretch/>
          </p:blipFill>
          <p:spPr>
            <a:xfrm flipH="1">
              <a:off x="5286303" y="1219917"/>
              <a:ext cx="2092390" cy="2874947"/>
            </a:xfrm>
            <a:prstGeom prst="rect">
              <a:avLst/>
            </a:prstGeom>
          </p:spPr>
        </p:pic>
        <p:pic>
          <p:nvPicPr>
            <p:cNvPr id="26" name="Picture 25" descr="A picture containing clipart, doll&#10;&#10;Description automatically generated">
              <a:extLst>
                <a:ext uri="{FF2B5EF4-FFF2-40B4-BE49-F238E27FC236}">
                  <a16:creationId xmlns:a16="http://schemas.microsoft.com/office/drawing/2014/main" id="{D81728ED-CB28-8A40-BD73-1C4B946822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" r="2442"/>
            <a:stretch/>
          </p:blipFill>
          <p:spPr>
            <a:xfrm flipH="1">
              <a:off x="7428116" y="1216393"/>
              <a:ext cx="2186105" cy="2874947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082381F-9DCC-FD45-885D-8815C7B970AE}"/>
              </a:ext>
            </a:extLst>
          </p:cNvPr>
          <p:cNvGrpSpPr/>
          <p:nvPr/>
        </p:nvGrpSpPr>
        <p:grpSpPr>
          <a:xfrm>
            <a:off x="845127" y="1398821"/>
            <a:ext cx="4106326" cy="2874947"/>
            <a:chOff x="1262571" y="1219917"/>
            <a:chExt cx="4106326" cy="2874947"/>
          </a:xfrm>
        </p:grpSpPr>
        <p:pic>
          <p:nvPicPr>
            <p:cNvPr id="18" name="Picture 17" descr="A picture containing clipart, doll&#10;&#10;Description automatically generated">
              <a:extLst>
                <a:ext uri="{FF2B5EF4-FFF2-40B4-BE49-F238E27FC236}">
                  <a16:creationId xmlns:a16="http://schemas.microsoft.com/office/drawing/2014/main" id="{9F9819CA-6077-3A43-9C09-50AC77A399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"/>
            <a:stretch/>
          </p:blipFill>
          <p:spPr>
            <a:xfrm>
              <a:off x="1262571" y="1219917"/>
              <a:ext cx="2240828" cy="2874947"/>
            </a:xfrm>
            <a:prstGeom prst="rect">
              <a:avLst/>
            </a:prstGeom>
          </p:spPr>
        </p:pic>
        <p:pic>
          <p:nvPicPr>
            <p:cNvPr id="21" name="Picture 20" descr="A picture containing clipart, doll&#10;&#10;Description automatically generated">
              <a:extLst>
                <a:ext uri="{FF2B5EF4-FFF2-40B4-BE49-F238E27FC236}">
                  <a16:creationId xmlns:a16="http://schemas.microsoft.com/office/drawing/2014/main" id="{59ADFAB4-36BE-A249-9981-04A8391F45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r="4122"/>
            <a:stretch/>
          </p:blipFill>
          <p:spPr>
            <a:xfrm>
              <a:off x="3508362" y="1219917"/>
              <a:ext cx="1860535" cy="28749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792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1569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6E2C853C-DC00-664A-8CA9-5C716A49147F}"/>
              </a:ext>
            </a:extLst>
          </p:cNvPr>
          <p:cNvSpPr txBox="1">
            <a:spLocks/>
          </p:cNvSpPr>
          <p:nvPr/>
        </p:nvSpPr>
        <p:spPr>
          <a:xfrm>
            <a:off x="0" y="7039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4: Three in a row game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9BA537C-53A1-2A4E-82D7-D87992693079}"/>
              </a:ext>
            </a:extLst>
          </p:cNvPr>
          <p:cNvSpPr/>
          <p:nvPr/>
        </p:nvSpPr>
        <p:spPr>
          <a:xfrm>
            <a:off x="0" y="5214565"/>
            <a:ext cx="12192000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has been divided into ___ equal parts.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equal part is one _____ of the whole.</a:t>
            </a:r>
          </a:p>
        </p:txBody>
      </p:sp>
      <p:sp>
        <p:nvSpPr>
          <p:cNvPr id="14" name="Speech Bubble: Rectangle with Corners Rounded 14">
            <a:extLst>
              <a:ext uri="{FF2B5EF4-FFF2-40B4-BE49-F238E27FC236}">
                <a16:creationId xmlns:a16="http://schemas.microsoft.com/office/drawing/2014/main" id="{E75ABC6E-2236-044D-AD6F-599D4B50CB62}"/>
              </a:ext>
            </a:extLst>
          </p:cNvPr>
          <p:cNvSpPr/>
          <p:nvPr/>
        </p:nvSpPr>
        <p:spPr>
          <a:xfrm flipH="1">
            <a:off x="4402715" y="2254926"/>
            <a:ext cx="4179432" cy="1959070"/>
          </a:xfrm>
          <a:prstGeom prst="wedgeRoundRectCallout">
            <a:avLst>
              <a:gd name="adj1" fmla="val 76384"/>
              <a:gd name="adj2" fmla="val -33937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How many different ways can you divide</a:t>
            </a:r>
          </a:p>
          <a:p>
            <a:pPr algn="ctr"/>
            <a:r>
              <a:rPr lang="en-GB" sz="3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12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</a:t>
            </a:r>
            <a:r>
              <a:rPr lang="en-GB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counters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into equal groups?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9B0C99C-A5C2-DC43-9DB2-2C5C081B5010}"/>
              </a:ext>
            </a:extLst>
          </p:cNvPr>
          <p:cNvGrpSpPr/>
          <p:nvPr/>
        </p:nvGrpSpPr>
        <p:grpSpPr>
          <a:xfrm flipH="1">
            <a:off x="1167859" y="1688275"/>
            <a:ext cx="3420014" cy="2889095"/>
            <a:chOff x="4540559" y="2378539"/>
            <a:chExt cx="4566620" cy="3733483"/>
          </a:xfrm>
        </p:grpSpPr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0C6C53B-7128-C84B-A770-177028B37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182343A-4814-A848-B09F-DDF312AD2A26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EC841DB-FFF3-AA4F-B1B2-CCCE37DBE0BA}"/>
              </a:ext>
            </a:extLst>
          </p:cNvPr>
          <p:cNvSpPr txBox="1"/>
          <p:nvPr/>
        </p:nvSpPr>
        <p:spPr>
          <a:xfrm>
            <a:off x="9423886" y="810177"/>
            <a:ext cx="2255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  <p:pic>
        <p:nvPicPr>
          <p:cNvPr id="23" name="Picture 22" descr="Text&#10;&#10;Description automatically generated with medium confidence">
            <a:extLst>
              <a:ext uri="{FF2B5EF4-FFF2-40B4-BE49-F238E27FC236}">
                <a16:creationId xmlns:a16="http://schemas.microsoft.com/office/drawing/2014/main" id="{2F855673-6558-264D-8D41-F7A3FA68FA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1554" y="2473495"/>
            <a:ext cx="997765" cy="815347"/>
          </a:xfrm>
          <a:prstGeom prst="rect">
            <a:avLst/>
          </a:prstGeom>
        </p:spPr>
      </p:pic>
      <p:pic>
        <p:nvPicPr>
          <p:cNvPr id="20" name="Picture 19" descr="Chart, bubble chart&#10;&#10;Description automatically generated">
            <a:extLst>
              <a:ext uri="{FF2B5EF4-FFF2-40B4-BE49-F238E27FC236}">
                <a16:creationId xmlns:a16="http://schemas.microsoft.com/office/drawing/2014/main" id="{6341586A-6A8C-F146-82C3-74505C9E2DA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459818" y="1184848"/>
            <a:ext cx="1558994" cy="11730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B73E344-D875-4A91-825E-A21230F3D1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96513" y="3447316"/>
            <a:ext cx="1885604" cy="106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575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5F900B74-00EB-0C48-9FF6-9CA2979E061B}"/>
              </a:ext>
            </a:extLst>
          </p:cNvPr>
          <p:cNvSpPr txBox="1"/>
          <p:nvPr/>
        </p:nvSpPr>
        <p:spPr>
          <a:xfrm>
            <a:off x="8588999" y="671029"/>
            <a:ext cx="2255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B673DF-3905-FF43-B630-12D1B7B01BD6}"/>
              </a:ext>
            </a:extLst>
          </p:cNvPr>
          <p:cNvSpPr txBox="1"/>
          <p:nvPr/>
        </p:nvSpPr>
        <p:spPr>
          <a:xfrm>
            <a:off x="8588999" y="5177678"/>
            <a:ext cx="2255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Or handout 2 cut up into rods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2F44C0A8-FEF0-084A-9682-3F70440CBF42}"/>
              </a:ext>
            </a:extLst>
          </p:cNvPr>
          <p:cNvSpPr txBox="1">
            <a:spLocks/>
          </p:cNvSpPr>
          <p:nvPr/>
        </p:nvSpPr>
        <p:spPr>
          <a:xfrm>
            <a:off x="1232449" y="680872"/>
            <a:ext cx="6659217" cy="793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Using the Cuisenaire rods or paper strips see how many o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f the smaller parts make a whole.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D9AD62-DB16-FE40-BC52-C65F8CE0ECA0}"/>
              </a:ext>
            </a:extLst>
          </p:cNvPr>
          <p:cNvSpPr/>
          <p:nvPr/>
        </p:nvSpPr>
        <p:spPr>
          <a:xfrm>
            <a:off x="1391476" y="4809578"/>
            <a:ext cx="25841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Which coloured rods have the most equal parts?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753931-282D-E74C-A5F8-B4B775A798C2}"/>
              </a:ext>
            </a:extLst>
          </p:cNvPr>
          <p:cNvSpPr/>
          <p:nvPr/>
        </p:nvSpPr>
        <p:spPr>
          <a:xfrm>
            <a:off x="1310180" y="4643524"/>
            <a:ext cx="2725467" cy="1305860"/>
          </a:xfrm>
          <a:prstGeom prst="rect">
            <a:avLst/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A72FC25-B1EA-E74B-9250-FD4DE7F90847}"/>
              </a:ext>
            </a:extLst>
          </p:cNvPr>
          <p:cNvSpPr/>
          <p:nvPr/>
        </p:nvSpPr>
        <p:spPr>
          <a:xfrm>
            <a:off x="4617298" y="4809578"/>
            <a:ext cx="20220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else do you notice about them?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75EF8E-3FD3-944F-A6A4-CB8FA1AA1984}"/>
              </a:ext>
            </a:extLst>
          </p:cNvPr>
          <p:cNvSpPr/>
          <p:nvPr/>
        </p:nvSpPr>
        <p:spPr>
          <a:xfrm>
            <a:off x="4287448" y="4643524"/>
            <a:ext cx="2725467" cy="1305860"/>
          </a:xfrm>
          <a:prstGeom prst="rect">
            <a:avLst/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7E9434-AB3F-0A46-A01C-360C43D8FC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0180" y="1752600"/>
            <a:ext cx="5726724" cy="2438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4A83D58-D9B7-2A44-9E07-84DD89E610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034" y="1280771"/>
            <a:ext cx="2201475" cy="361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876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2F44C0A8-FEF0-084A-9682-3F70440CBF42}"/>
              </a:ext>
            </a:extLst>
          </p:cNvPr>
          <p:cNvSpPr txBox="1">
            <a:spLocks/>
          </p:cNvSpPr>
          <p:nvPr/>
        </p:nvSpPr>
        <p:spPr>
          <a:xfrm>
            <a:off x="1721548" y="765932"/>
            <a:ext cx="8627168" cy="793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When the whole is the same, the </a:t>
            </a:r>
            <a:r>
              <a:rPr lang="en-GB" sz="1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smaller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the number of equal parts, the </a:t>
            </a:r>
            <a:r>
              <a:rPr lang="en-GB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bigger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each equal part is.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7E9434-AB3F-0A46-A01C-360C43D8FC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5867" y="2021656"/>
            <a:ext cx="6935587" cy="357006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9C3CE27-AD21-224C-87EA-3C9156ECE11E}"/>
              </a:ext>
            </a:extLst>
          </p:cNvPr>
          <p:cNvGrpSpPr/>
          <p:nvPr/>
        </p:nvGrpSpPr>
        <p:grpSpPr>
          <a:xfrm>
            <a:off x="5553412" y="2605108"/>
            <a:ext cx="337309" cy="635730"/>
            <a:chOff x="4553668" y="2605108"/>
            <a:chExt cx="337309" cy="63573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30798E6-D2A4-BC41-8B70-B82B31A48C5E}"/>
                </a:ext>
              </a:extLst>
            </p:cNvPr>
            <p:cNvSpPr txBox="1"/>
            <p:nvPr/>
          </p:nvSpPr>
          <p:spPr>
            <a:xfrm>
              <a:off x="4634734" y="2902284"/>
              <a:ext cx="175176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CB34F0A-F699-0A41-B18A-C53E61880A60}"/>
                </a:ext>
              </a:extLst>
            </p:cNvPr>
            <p:cNvSpPr txBox="1"/>
            <p:nvPr/>
          </p:nvSpPr>
          <p:spPr>
            <a:xfrm>
              <a:off x="4651080" y="2605108"/>
              <a:ext cx="142485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FE3F1B79-5C6D-3442-AEE8-1BA9251B830A}"/>
                </a:ext>
              </a:extLst>
            </p:cNvPr>
            <p:cNvSpPr/>
            <p:nvPr/>
          </p:nvSpPr>
          <p:spPr>
            <a:xfrm>
              <a:off x="4553668" y="2896706"/>
              <a:ext cx="337309" cy="4571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9B264D9-624C-3A42-B19B-AC3FEA0BAA2F}"/>
              </a:ext>
            </a:extLst>
          </p:cNvPr>
          <p:cNvGrpSpPr/>
          <p:nvPr/>
        </p:nvGrpSpPr>
        <p:grpSpPr>
          <a:xfrm flipH="1">
            <a:off x="1098999" y="3597789"/>
            <a:ext cx="2334167" cy="1971814"/>
            <a:chOff x="4540559" y="2378539"/>
            <a:chExt cx="4566620" cy="3733483"/>
          </a:xfrm>
        </p:grpSpPr>
        <p:pic>
          <p:nvPicPr>
            <p:cNvPr id="21" name="Picture 2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A3337F6-C9DC-6149-BA1D-6AA3960A3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4E2B90F-2A59-6242-898B-08BDB577F03E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Speech Bubble: Rectangle with Corners Rounded 14">
            <a:extLst>
              <a:ext uri="{FF2B5EF4-FFF2-40B4-BE49-F238E27FC236}">
                <a16:creationId xmlns:a16="http://schemas.microsoft.com/office/drawing/2014/main" id="{DF51AC7D-5950-C34B-A58D-64878326F151}"/>
              </a:ext>
            </a:extLst>
          </p:cNvPr>
          <p:cNvSpPr/>
          <p:nvPr/>
        </p:nvSpPr>
        <p:spPr>
          <a:xfrm>
            <a:off x="1201737" y="2257162"/>
            <a:ext cx="2359180" cy="1105844"/>
          </a:xfrm>
          <a:prstGeom prst="wedgeRoundRectCallout">
            <a:avLst>
              <a:gd name="adj1" fmla="val 5685"/>
              <a:gd name="adj2" fmla="val 107402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fraction of the whole length is each pink rod?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9900F6-DC54-B748-A6FA-035713D9AC68}"/>
              </a:ext>
            </a:extLst>
          </p:cNvPr>
          <p:cNvGrpSpPr/>
          <p:nvPr/>
        </p:nvGrpSpPr>
        <p:grpSpPr>
          <a:xfrm>
            <a:off x="4986168" y="3195287"/>
            <a:ext cx="337309" cy="635730"/>
            <a:chOff x="4553668" y="2605108"/>
            <a:chExt cx="337309" cy="63573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D8B27C7-E432-F24C-BFC1-0386CD36C7D3}"/>
                </a:ext>
              </a:extLst>
            </p:cNvPr>
            <p:cNvSpPr txBox="1"/>
            <p:nvPr/>
          </p:nvSpPr>
          <p:spPr>
            <a:xfrm>
              <a:off x="4634734" y="2902284"/>
              <a:ext cx="175176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FF59E33-39B2-EF42-8702-2EB0CB46271F}"/>
                </a:ext>
              </a:extLst>
            </p:cNvPr>
            <p:cNvSpPr txBox="1"/>
            <p:nvPr/>
          </p:nvSpPr>
          <p:spPr>
            <a:xfrm>
              <a:off x="4651080" y="2605108"/>
              <a:ext cx="142485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173462A9-F6AD-EC4B-A969-53CBD37BA646}"/>
                </a:ext>
              </a:extLst>
            </p:cNvPr>
            <p:cNvSpPr/>
            <p:nvPr/>
          </p:nvSpPr>
          <p:spPr>
            <a:xfrm>
              <a:off x="4553668" y="2896706"/>
              <a:ext cx="337309" cy="4571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1731435-150F-6643-87F8-718C0CFDA712}"/>
              </a:ext>
            </a:extLst>
          </p:cNvPr>
          <p:cNvGrpSpPr/>
          <p:nvPr/>
        </p:nvGrpSpPr>
        <p:grpSpPr>
          <a:xfrm>
            <a:off x="4725560" y="3773639"/>
            <a:ext cx="337309" cy="635730"/>
            <a:chOff x="4553668" y="2605108"/>
            <a:chExt cx="337309" cy="63573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53513E8-1062-C148-BFDF-C354A2631CE8}"/>
                </a:ext>
              </a:extLst>
            </p:cNvPr>
            <p:cNvSpPr txBox="1"/>
            <p:nvPr/>
          </p:nvSpPr>
          <p:spPr>
            <a:xfrm>
              <a:off x="4634734" y="2902284"/>
              <a:ext cx="175176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2B6B9A5-117C-6340-B83A-7C9EC81E5A05}"/>
                </a:ext>
              </a:extLst>
            </p:cNvPr>
            <p:cNvSpPr txBox="1"/>
            <p:nvPr/>
          </p:nvSpPr>
          <p:spPr>
            <a:xfrm>
              <a:off x="4651080" y="2605108"/>
              <a:ext cx="142485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966836E0-EB0B-E24E-B4BC-1608169F3FA0}"/>
                </a:ext>
              </a:extLst>
            </p:cNvPr>
            <p:cNvSpPr/>
            <p:nvPr/>
          </p:nvSpPr>
          <p:spPr>
            <a:xfrm>
              <a:off x="4553668" y="2896706"/>
              <a:ext cx="337309" cy="4571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85F0469-AA19-B249-89FF-39495866D08F}"/>
              </a:ext>
            </a:extLst>
          </p:cNvPr>
          <p:cNvGrpSpPr/>
          <p:nvPr/>
        </p:nvGrpSpPr>
        <p:grpSpPr>
          <a:xfrm>
            <a:off x="4461912" y="4383991"/>
            <a:ext cx="337309" cy="635730"/>
            <a:chOff x="4553668" y="2605108"/>
            <a:chExt cx="337309" cy="63573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EACC09E-4115-6C46-A77E-FC02EE113E55}"/>
                </a:ext>
              </a:extLst>
            </p:cNvPr>
            <p:cNvSpPr txBox="1"/>
            <p:nvPr/>
          </p:nvSpPr>
          <p:spPr>
            <a:xfrm>
              <a:off x="4634734" y="2902284"/>
              <a:ext cx="175176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6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C824D86-8E29-9646-A295-6CF7EDEAF901}"/>
                </a:ext>
              </a:extLst>
            </p:cNvPr>
            <p:cNvSpPr txBox="1"/>
            <p:nvPr/>
          </p:nvSpPr>
          <p:spPr>
            <a:xfrm>
              <a:off x="4651080" y="2605108"/>
              <a:ext cx="142485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5DA70D28-6A94-2F41-99D0-F7ED30F7CBDA}"/>
                </a:ext>
              </a:extLst>
            </p:cNvPr>
            <p:cNvSpPr/>
            <p:nvPr/>
          </p:nvSpPr>
          <p:spPr>
            <a:xfrm>
              <a:off x="4553668" y="2896706"/>
              <a:ext cx="337309" cy="4571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64EA342-AB1E-FA40-89CA-ED4819A178F6}"/>
              </a:ext>
            </a:extLst>
          </p:cNvPr>
          <p:cNvGrpSpPr/>
          <p:nvPr/>
        </p:nvGrpSpPr>
        <p:grpSpPr>
          <a:xfrm>
            <a:off x="4113910" y="4960055"/>
            <a:ext cx="413057" cy="635730"/>
            <a:chOff x="4515794" y="2605108"/>
            <a:chExt cx="413057" cy="63573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93797DC-81D9-714A-B786-295F564A64A0}"/>
                </a:ext>
              </a:extLst>
            </p:cNvPr>
            <p:cNvSpPr txBox="1"/>
            <p:nvPr/>
          </p:nvSpPr>
          <p:spPr>
            <a:xfrm>
              <a:off x="4515794" y="2902284"/>
              <a:ext cx="413057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12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EF52507-4730-5842-B8C5-A27EA2B4AFB1}"/>
                </a:ext>
              </a:extLst>
            </p:cNvPr>
            <p:cNvSpPr txBox="1"/>
            <p:nvPr/>
          </p:nvSpPr>
          <p:spPr>
            <a:xfrm>
              <a:off x="4651080" y="2605108"/>
              <a:ext cx="142485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C2E3BCB9-6FD3-9C44-A7AC-38D79E86379E}"/>
                </a:ext>
              </a:extLst>
            </p:cNvPr>
            <p:cNvSpPr/>
            <p:nvPr/>
          </p:nvSpPr>
          <p:spPr>
            <a:xfrm>
              <a:off x="4553668" y="2896706"/>
              <a:ext cx="337309" cy="4571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3471F87D-3DE6-B745-8584-29E932A015B7}"/>
              </a:ext>
            </a:extLst>
          </p:cNvPr>
          <p:cNvSpPr txBox="1"/>
          <p:nvPr/>
        </p:nvSpPr>
        <p:spPr>
          <a:xfrm>
            <a:off x="7036340" y="2229447"/>
            <a:ext cx="871428" cy="212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1600" dirty="0">
                <a:latin typeface="Comic Sans MS" panose="030F0902030302020204" pitchFamily="66" charset="0"/>
              </a:rPr>
              <a:t>1 whole</a:t>
            </a:r>
          </a:p>
        </p:txBody>
      </p:sp>
    </p:spTree>
    <p:extLst>
      <p:ext uri="{BB962C8B-B14F-4D97-AF65-F5344CB8AC3E}">
        <p14:creationId xmlns:p14="http://schemas.microsoft.com/office/powerpoint/2010/main" val="2848072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1535BC6-E4C7-4F5E-9296-92946886BA32}"/>
              </a:ext>
            </a:extLst>
          </p:cNvPr>
          <p:cNvSpPr txBox="1"/>
          <p:nvPr/>
        </p:nvSpPr>
        <p:spPr>
          <a:xfrm>
            <a:off x="2027966" y="3649390"/>
            <a:ext cx="591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&lt;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B82F3B-2C34-420C-864B-F692352294A3}"/>
              </a:ext>
            </a:extLst>
          </p:cNvPr>
          <p:cNvSpPr txBox="1"/>
          <p:nvPr/>
        </p:nvSpPr>
        <p:spPr>
          <a:xfrm>
            <a:off x="4336701" y="3649390"/>
            <a:ext cx="591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&lt;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0F3B21-1E75-49B1-AE9F-5E755297EEB4}"/>
              </a:ext>
            </a:extLst>
          </p:cNvPr>
          <p:cNvSpPr txBox="1"/>
          <p:nvPr/>
        </p:nvSpPr>
        <p:spPr>
          <a:xfrm>
            <a:off x="7347299" y="3649390"/>
            <a:ext cx="591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&lt;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D33D7F-620C-2B47-8408-098138146F6A}"/>
              </a:ext>
            </a:extLst>
          </p:cNvPr>
          <p:cNvSpPr/>
          <p:nvPr/>
        </p:nvSpPr>
        <p:spPr>
          <a:xfrm>
            <a:off x="1135900" y="3576000"/>
            <a:ext cx="714216" cy="1221647"/>
          </a:xfrm>
          <a:prstGeom prst="rect">
            <a:avLst/>
          </a:prstGeom>
          <a:solidFill>
            <a:srgbClr val="F7F299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7B25D0-41BB-1049-B64A-DED0E9AA23C7}"/>
              </a:ext>
            </a:extLst>
          </p:cNvPr>
          <p:cNvSpPr/>
          <p:nvPr/>
        </p:nvSpPr>
        <p:spPr>
          <a:xfrm>
            <a:off x="2789749" y="3576000"/>
            <a:ext cx="1419819" cy="1221647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B641851-1917-A54E-8236-15DDA3AA1836}"/>
              </a:ext>
            </a:extLst>
          </p:cNvPr>
          <p:cNvSpPr/>
          <p:nvPr/>
        </p:nvSpPr>
        <p:spPr>
          <a:xfrm>
            <a:off x="5061098" y="3576000"/>
            <a:ext cx="2124502" cy="1221647"/>
          </a:xfrm>
          <a:prstGeom prst="rect">
            <a:avLst/>
          </a:prstGeom>
          <a:solidFill>
            <a:srgbClr val="84BF4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778E21-E5D5-E246-AE01-3921F0491961}"/>
              </a:ext>
            </a:extLst>
          </p:cNvPr>
          <p:cNvSpPr/>
          <p:nvPr/>
        </p:nvSpPr>
        <p:spPr>
          <a:xfrm>
            <a:off x="8096368" y="3576000"/>
            <a:ext cx="2855167" cy="1221647"/>
          </a:xfrm>
          <a:prstGeom prst="rect">
            <a:avLst/>
          </a:prstGeom>
          <a:solidFill>
            <a:srgbClr val="E7257E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DD747D3-C745-E148-B11E-CF02EA80908B}"/>
              </a:ext>
            </a:extLst>
          </p:cNvPr>
          <p:cNvGrpSpPr/>
          <p:nvPr/>
        </p:nvGrpSpPr>
        <p:grpSpPr>
          <a:xfrm>
            <a:off x="1194231" y="3705470"/>
            <a:ext cx="604754" cy="940270"/>
            <a:chOff x="4551636" y="2631056"/>
            <a:chExt cx="341368" cy="58383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CAABA1-B190-2E4B-AB3C-2F14BA359F7D}"/>
                </a:ext>
              </a:extLst>
            </p:cNvPr>
            <p:cNvSpPr txBox="1"/>
            <p:nvPr/>
          </p:nvSpPr>
          <p:spPr>
            <a:xfrm>
              <a:off x="4551636" y="2928232"/>
              <a:ext cx="341368" cy="28665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A49002-5A71-874D-ABC1-83ADCFC486EA}"/>
                </a:ext>
              </a:extLst>
            </p:cNvPr>
            <p:cNvSpPr txBox="1"/>
            <p:nvPr/>
          </p:nvSpPr>
          <p:spPr>
            <a:xfrm>
              <a:off x="4651080" y="2631056"/>
              <a:ext cx="142485" cy="28665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A61B76A-9B7F-9B4B-A397-2A57FEB8E3DF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8F0F866-32B9-B044-8751-076422DAC6E8}"/>
              </a:ext>
            </a:extLst>
          </p:cNvPr>
          <p:cNvGrpSpPr/>
          <p:nvPr/>
        </p:nvGrpSpPr>
        <p:grpSpPr>
          <a:xfrm>
            <a:off x="3258210" y="3705471"/>
            <a:ext cx="461637" cy="940270"/>
            <a:chOff x="4591902" y="2631056"/>
            <a:chExt cx="260582" cy="58383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46AAC5-B7DE-664E-93A3-5A13EC1AF5F6}"/>
                </a:ext>
              </a:extLst>
            </p:cNvPr>
            <p:cNvSpPr txBox="1"/>
            <p:nvPr/>
          </p:nvSpPr>
          <p:spPr>
            <a:xfrm>
              <a:off x="4634734" y="2928232"/>
              <a:ext cx="175176" cy="28665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6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3628F16-5B07-A84F-8F00-DAF7D6A87E4F}"/>
                </a:ext>
              </a:extLst>
            </p:cNvPr>
            <p:cNvSpPr txBox="1"/>
            <p:nvPr/>
          </p:nvSpPr>
          <p:spPr>
            <a:xfrm>
              <a:off x="4651080" y="2631056"/>
              <a:ext cx="142485" cy="28665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014262DD-5E8E-E14D-ABB2-BB309C623E5F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85BDEC4-6DAB-D649-9EB6-DD86684C8CF7}"/>
              </a:ext>
            </a:extLst>
          </p:cNvPr>
          <p:cNvGrpSpPr/>
          <p:nvPr/>
        </p:nvGrpSpPr>
        <p:grpSpPr>
          <a:xfrm>
            <a:off x="5909454" y="3705471"/>
            <a:ext cx="461637" cy="940270"/>
            <a:chOff x="4591902" y="2631056"/>
            <a:chExt cx="260582" cy="58383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E2C53FA-97D4-9941-9042-A8645EDE8C1F}"/>
                </a:ext>
              </a:extLst>
            </p:cNvPr>
            <p:cNvSpPr txBox="1"/>
            <p:nvPr/>
          </p:nvSpPr>
          <p:spPr>
            <a:xfrm>
              <a:off x="4634734" y="2928232"/>
              <a:ext cx="175176" cy="28665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693C59B-9442-274B-8E97-50E93B72A2AF}"/>
                </a:ext>
              </a:extLst>
            </p:cNvPr>
            <p:cNvSpPr txBox="1"/>
            <p:nvPr/>
          </p:nvSpPr>
          <p:spPr>
            <a:xfrm>
              <a:off x="4651080" y="2631056"/>
              <a:ext cx="142485" cy="28665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CCE1A409-ED70-9A46-B13B-3262939EF1F0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D74DD97-FEEA-1943-914D-DAC3CE05D208}"/>
              </a:ext>
            </a:extLst>
          </p:cNvPr>
          <p:cNvGrpSpPr/>
          <p:nvPr/>
        </p:nvGrpSpPr>
        <p:grpSpPr>
          <a:xfrm>
            <a:off x="9327708" y="3705471"/>
            <a:ext cx="461637" cy="940270"/>
            <a:chOff x="4591902" y="2631056"/>
            <a:chExt cx="260582" cy="583834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909E1F7-BE0A-C04B-BFEA-B6B5114DC33A}"/>
                </a:ext>
              </a:extLst>
            </p:cNvPr>
            <p:cNvSpPr txBox="1"/>
            <p:nvPr/>
          </p:nvSpPr>
          <p:spPr>
            <a:xfrm>
              <a:off x="4634734" y="2928232"/>
              <a:ext cx="175176" cy="28665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7EFCA52-F192-4542-B50C-C8F3D1CC6B43}"/>
                </a:ext>
              </a:extLst>
            </p:cNvPr>
            <p:cNvSpPr txBox="1"/>
            <p:nvPr/>
          </p:nvSpPr>
          <p:spPr>
            <a:xfrm>
              <a:off x="4651080" y="2631056"/>
              <a:ext cx="142485" cy="28665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3BF28BD3-687B-024D-8EDF-BE8F422351B6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6" name="Speech Bubble: Rectangle with Corners Rounded 14">
            <a:extLst>
              <a:ext uri="{FF2B5EF4-FFF2-40B4-BE49-F238E27FC236}">
                <a16:creationId xmlns:a16="http://schemas.microsoft.com/office/drawing/2014/main" id="{2EA954C4-948E-9142-8832-C5BF9C807BA6}"/>
              </a:ext>
            </a:extLst>
          </p:cNvPr>
          <p:cNvSpPr/>
          <p:nvPr/>
        </p:nvSpPr>
        <p:spPr>
          <a:xfrm>
            <a:off x="1297172" y="1494309"/>
            <a:ext cx="7336150" cy="1005313"/>
          </a:xfrm>
          <a:prstGeom prst="wedgeRoundRectCallout">
            <a:avLst>
              <a:gd name="adj1" fmla="val 59177"/>
              <a:gd name="adj2" fmla="val -36820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When comparing unit fractions, the greater the denominator the smaller the fraction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D8ED1A8-07FD-5746-BFB3-60EF7DF1B3D6}"/>
              </a:ext>
            </a:extLst>
          </p:cNvPr>
          <p:cNvGrpSpPr/>
          <p:nvPr/>
        </p:nvGrpSpPr>
        <p:grpSpPr>
          <a:xfrm>
            <a:off x="8554817" y="1125941"/>
            <a:ext cx="2123559" cy="1793901"/>
            <a:chOff x="4540559" y="2378539"/>
            <a:chExt cx="4566620" cy="3733483"/>
          </a:xfrm>
        </p:grpSpPr>
        <p:pic>
          <p:nvPicPr>
            <p:cNvPr id="38" name="Picture 3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3A9C0CD-9584-B14D-B826-5CCA08357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7235F9B-B4EC-BA45-9FAC-DC61275DD25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672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3rd">
            <a:extLst>
              <a:ext uri="{FF2B5EF4-FFF2-40B4-BE49-F238E27FC236}">
                <a16:creationId xmlns:a16="http://schemas.microsoft.com/office/drawing/2014/main" id="{AE850861-D17A-6B4A-BCD6-A0AC05106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3" r="10523"/>
          <a:stretch/>
        </p:blipFill>
        <p:spPr bwMode="auto">
          <a:xfrm>
            <a:off x="7626766" y="850417"/>
            <a:ext cx="2291278" cy="512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4th">
            <a:extLst>
              <a:ext uri="{FF2B5EF4-FFF2-40B4-BE49-F238E27FC236}">
                <a16:creationId xmlns:a16="http://schemas.microsoft.com/office/drawing/2014/main" id="{84D59628-A325-8043-AB56-290D97534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3" r="10523"/>
          <a:stretch/>
        </p:blipFill>
        <p:spPr bwMode="auto">
          <a:xfrm>
            <a:off x="7626766" y="850417"/>
            <a:ext cx="2291278" cy="512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10">
            <a:extLst>
              <a:ext uri="{FF2B5EF4-FFF2-40B4-BE49-F238E27FC236}">
                <a16:creationId xmlns:a16="http://schemas.microsoft.com/office/drawing/2014/main" id="{1A73A0D3-ACB7-794E-BF1A-7B93D54D0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3" r="10523"/>
          <a:stretch/>
        </p:blipFill>
        <p:spPr bwMode="auto">
          <a:xfrm>
            <a:off x="7626766" y="850417"/>
            <a:ext cx="2291278" cy="512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100">
            <a:extLst>
              <a:ext uri="{FF2B5EF4-FFF2-40B4-BE49-F238E27FC236}">
                <a16:creationId xmlns:a16="http://schemas.microsoft.com/office/drawing/2014/main" id="{37DF5C8E-9917-4A8B-9218-9D0C2CB30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3" r="10523"/>
          <a:stretch/>
        </p:blipFill>
        <p:spPr bwMode="auto">
          <a:xfrm>
            <a:off x="7626766" y="850417"/>
            <a:ext cx="2291278" cy="512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38559E8-13C4-4300-B207-5A9F4D8C3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02" r="13302"/>
          <a:stretch/>
        </p:blipFill>
        <p:spPr bwMode="auto">
          <a:xfrm>
            <a:off x="10684269" y="1117600"/>
            <a:ext cx="703766" cy="169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7853D837-9EC8-4943-8744-70550664D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1" r="16161"/>
          <a:stretch/>
        </p:blipFill>
        <p:spPr bwMode="auto">
          <a:xfrm flipH="1">
            <a:off x="9418878" y="1238250"/>
            <a:ext cx="1268845" cy="187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DEE036-0417-F14A-86FB-40E6924E6754}"/>
              </a:ext>
            </a:extLst>
          </p:cNvPr>
          <p:cNvSpPr txBox="1"/>
          <p:nvPr/>
        </p:nvSpPr>
        <p:spPr>
          <a:xfrm>
            <a:off x="9525403" y="674708"/>
            <a:ext cx="2090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  <p:sp>
        <p:nvSpPr>
          <p:cNvPr id="63" name="Subtitle 2">
            <a:extLst>
              <a:ext uri="{FF2B5EF4-FFF2-40B4-BE49-F238E27FC236}">
                <a16:creationId xmlns:a16="http://schemas.microsoft.com/office/drawing/2014/main" id="{F8C17A9F-D0A1-3B4F-ACF8-D1F8B3CB409E}"/>
              </a:ext>
            </a:extLst>
          </p:cNvPr>
          <p:cNvSpPr txBox="1">
            <a:spLocks/>
          </p:cNvSpPr>
          <p:nvPr/>
        </p:nvSpPr>
        <p:spPr>
          <a:xfrm>
            <a:off x="1023030" y="1972945"/>
            <a:ext cx="6659217" cy="35369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Say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STOP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when the bottle is about         full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A3BC40A-FC28-2B4F-BED5-82F9DDFF5B7D}"/>
              </a:ext>
            </a:extLst>
          </p:cNvPr>
          <p:cNvGrpSpPr/>
          <p:nvPr/>
        </p:nvGrpSpPr>
        <p:grpSpPr>
          <a:xfrm>
            <a:off x="5853148" y="1753788"/>
            <a:ext cx="461637" cy="828216"/>
            <a:chOff x="4591902" y="2659538"/>
            <a:chExt cx="260582" cy="514257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3003669-24F8-B042-BB3A-03936A183844}"/>
                </a:ext>
              </a:extLst>
            </p:cNvPr>
            <p:cNvSpPr txBox="1"/>
            <p:nvPr/>
          </p:nvSpPr>
          <p:spPr>
            <a:xfrm>
              <a:off x="4634734" y="2906248"/>
              <a:ext cx="175176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91A95FB-2607-1D43-8CF0-1A0E2C97740B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67" name="Rounded Rectangle 66">
              <a:extLst>
                <a:ext uri="{FF2B5EF4-FFF2-40B4-BE49-F238E27FC236}">
                  <a16:creationId xmlns:a16="http://schemas.microsoft.com/office/drawing/2014/main" id="{4AECA931-5810-EB4C-B5D4-8911F4B9510A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68" name="Subtitle 2">
            <a:extLst>
              <a:ext uri="{FF2B5EF4-FFF2-40B4-BE49-F238E27FC236}">
                <a16:creationId xmlns:a16="http://schemas.microsoft.com/office/drawing/2014/main" id="{24C5A570-96D2-214C-BE46-A49A0CE85A0D}"/>
              </a:ext>
            </a:extLst>
          </p:cNvPr>
          <p:cNvSpPr txBox="1">
            <a:spLocks/>
          </p:cNvSpPr>
          <p:nvPr/>
        </p:nvSpPr>
        <p:spPr>
          <a:xfrm>
            <a:off x="1015408" y="2942265"/>
            <a:ext cx="6659217" cy="4105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Say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STOP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when the bottle is about         full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A0ED1A3-88F3-AE41-890F-8AC2A562D0F6}"/>
              </a:ext>
            </a:extLst>
          </p:cNvPr>
          <p:cNvGrpSpPr/>
          <p:nvPr/>
        </p:nvGrpSpPr>
        <p:grpSpPr>
          <a:xfrm>
            <a:off x="5845526" y="2723108"/>
            <a:ext cx="461637" cy="828216"/>
            <a:chOff x="4591902" y="2659538"/>
            <a:chExt cx="260582" cy="514257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ACF4604A-CA9D-F449-9E46-1C9C7D53D9D3}"/>
                </a:ext>
              </a:extLst>
            </p:cNvPr>
            <p:cNvSpPr txBox="1"/>
            <p:nvPr/>
          </p:nvSpPr>
          <p:spPr>
            <a:xfrm>
              <a:off x="4634734" y="2906248"/>
              <a:ext cx="175176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7705DE3-05E2-1248-9D8B-892FD7E936DA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72" name="Rounded Rectangle 71">
              <a:extLst>
                <a:ext uri="{FF2B5EF4-FFF2-40B4-BE49-F238E27FC236}">
                  <a16:creationId xmlns:a16="http://schemas.microsoft.com/office/drawing/2014/main" id="{E436620B-D201-4B42-AFE2-9A23B9CE76A6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73" name="Subtitle 2">
            <a:extLst>
              <a:ext uri="{FF2B5EF4-FFF2-40B4-BE49-F238E27FC236}">
                <a16:creationId xmlns:a16="http://schemas.microsoft.com/office/drawing/2014/main" id="{5AC6CD72-8B75-6D48-A2C3-AC02152E8CEE}"/>
              </a:ext>
            </a:extLst>
          </p:cNvPr>
          <p:cNvSpPr txBox="1">
            <a:spLocks/>
          </p:cNvSpPr>
          <p:nvPr/>
        </p:nvSpPr>
        <p:spPr>
          <a:xfrm>
            <a:off x="1025822" y="3925872"/>
            <a:ext cx="6659217" cy="3311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Say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STOP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when the bottle is about         full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6B4C835-F41D-5647-A62A-8E1B38C693E0}"/>
              </a:ext>
            </a:extLst>
          </p:cNvPr>
          <p:cNvGrpSpPr/>
          <p:nvPr/>
        </p:nvGrpSpPr>
        <p:grpSpPr>
          <a:xfrm>
            <a:off x="5784602" y="3706708"/>
            <a:ext cx="604754" cy="828210"/>
            <a:chOff x="4551636" y="2659538"/>
            <a:chExt cx="341368" cy="514254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10AC52A-5057-1040-AF09-2F85F5C5E8BF}"/>
                </a:ext>
              </a:extLst>
            </p:cNvPr>
            <p:cNvSpPr txBox="1"/>
            <p:nvPr/>
          </p:nvSpPr>
          <p:spPr>
            <a:xfrm>
              <a:off x="4551636" y="2906245"/>
              <a:ext cx="341368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B624BAA-5C5C-1441-8A67-E396CE2BAFC6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F3D6E6E7-2523-B542-AB5C-A3270A2EB2B6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78" name="Subtitle 2">
            <a:extLst>
              <a:ext uri="{FF2B5EF4-FFF2-40B4-BE49-F238E27FC236}">
                <a16:creationId xmlns:a16="http://schemas.microsoft.com/office/drawing/2014/main" id="{3A33E466-D8BD-F045-8311-783884D93486}"/>
              </a:ext>
            </a:extLst>
          </p:cNvPr>
          <p:cNvSpPr txBox="1">
            <a:spLocks/>
          </p:cNvSpPr>
          <p:nvPr/>
        </p:nvSpPr>
        <p:spPr>
          <a:xfrm>
            <a:off x="1025822" y="4926289"/>
            <a:ext cx="6659217" cy="3975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Say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STOP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when the bottle is about         full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0BDBB62-D127-E340-B1D0-7198FE896DB3}"/>
              </a:ext>
            </a:extLst>
          </p:cNvPr>
          <p:cNvGrpSpPr/>
          <p:nvPr/>
        </p:nvGrpSpPr>
        <p:grpSpPr>
          <a:xfrm>
            <a:off x="5684518" y="4707126"/>
            <a:ext cx="804928" cy="828210"/>
            <a:chOff x="4495141" y="2659538"/>
            <a:chExt cx="454361" cy="514254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01C11CB-DAF2-8F4C-BFCA-2376918E692C}"/>
                </a:ext>
              </a:extLst>
            </p:cNvPr>
            <p:cNvSpPr txBox="1"/>
            <p:nvPr/>
          </p:nvSpPr>
          <p:spPr>
            <a:xfrm>
              <a:off x="4495141" y="2906245"/>
              <a:ext cx="454361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100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C821EA4-123B-824E-8B7A-CD55F68DFC89}"/>
                </a:ext>
              </a:extLst>
            </p:cNvPr>
            <p:cNvSpPr txBox="1"/>
            <p:nvPr/>
          </p:nvSpPr>
          <p:spPr>
            <a:xfrm>
              <a:off x="4651080" y="2659538"/>
              <a:ext cx="142485" cy="26754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852D67FA-F067-8F42-B6F6-742051B8F24B}"/>
                </a:ext>
              </a:extLst>
            </p:cNvPr>
            <p:cNvSpPr/>
            <p:nvPr/>
          </p:nvSpPr>
          <p:spPr>
            <a:xfrm>
              <a:off x="4591902" y="2896706"/>
              <a:ext cx="260582" cy="2838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46A7F9C4-6DBD-E449-8DD0-31B39D923151}"/>
              </a:ext>
            </a:extLst>
          </p:cNvPr>
          <p:cNvSpPr txBox="1"/>
          <p:nvPr/>
        </p:nvSpPr>
        <p:spPr>
          <a:xfrm>
            <a:off x="542611" y="401934"/>
            <a:ext cx="1746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84BF40"/>
                </a:solidFill>
                <a:latin typeface="Comic Sans MS" panose="030F0902030302020204" pitchFamily="66" charset="0"/>
              </a:rPr>
              <a:t>Plenary</a:t>
            </a:r>
          </a:p>
        </p:txBody>
      </p:sp>
      <p:cxnSp>
        <p:nvCxnSpPr>
          <p:cNvPr id="5" name="13">
            <a:extLst>
              <a:ext uri="{FF2B5EF4-FFF2-40B4-BE49-F238E27FC236}">
                <a16:creationId xmlns:a16="http://schemas.microsoft.com/office/drawing/2014/main" id="{4301C4FC-F157-A24E-B6BB-1209A88B180F}"/>
              </a:ext>
            </a:extLst>
          </p:cNvPr>
          <p:cNvCxnSpPr>
            <a:cxnSpLocks/>
          </p:cNvCxnSpPr>
          <p:nvPr/>
        </p:nvCxnSpPr>
        <p:spPr>
          <a:xfrm>
            <a:off x="7074586" y="2132582"/>
            <a:ext cx="578223" cy="2196000"/>
          </a:xfrm>
          <a:prstGeom prst="bentConnector3">
            <a:avLst/>
          </a:prstGeom>
          <a:ln w="38100">
            <a:solidFill>
              <a:srgbClr val="84BF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14">
            <a:extLst>
              <a:ext uri="{FF2B5EF4-FFF2-40B4-BE49-F238E27FC236}">
                <a16:creationId xmlns:a16="http://schemas.microsoft.com/office/drawing/2014/main" id="{DA99AAC0-D20C-8540-986F-0D300F9A0A5E}"/>
              </a:ext>
            </a:extLst>
          </p:cNvPr>
          <p:cNvCxnSpPr>
            <a:cxnSpLocks/>
          </p:cNvCxnSpPr>
          <p:nvPr/>
        </p:nvCxnSpPr>
        <p:spPr>
          <a:xfrm>
            <a:off x="7074586" y="3147538"/>
            <a:ext cx="578223" cy="1649887"/>
          </a:xfrm>
          <a:prstGeom prst="bentConnector3">
            <a:avLst/>
          </a:prstGeom>
          <a:ln w="38100">
            <a:solidFill>
              <a:srgbClr val="84BF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10">
            <a:extLst>
              <a:ext uri="{FF2B5EF4-FFF2-40B4-BE49-F238E27FC236}">
                <a16:creationId xmlns:a16="http://schemas.microsoft.com/office/drawing/2014/main" id="{32AD7DFB-88F8-6041-831E-00D18F1B562B}"/>
              </a:ext>
            </a:extLst>
          </p:cNvPr>
          <p:cNvCxnSpPr>
            <a:cxnSpLocks/>
          </p:cNvCxnSpPr>
          <p:nvPr/>
        </p:nvCxnSpPr>
        <p:spPr>
          <a:xfrm>
            <a:off x="7074586" y="4099216"/>
            <a:ext cx="578223" cy="1188000"/>
          </a:xfrm>
          <a:prstGeom prst="bentConnector3">
            <a:avLst/>
          </a:prstGeom>
          <a:ln w="38100">
            <a:solidFill>
              <a:srgbClr val="84BF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100">
            <a:extLst>
              <a:ext uri="{FF2B5EF4-FFF2-40B4-BE49-F238E27FC236}">
                <a16:creationId xmlns:a16="http://schemas.microsoft.com/office/drawing/2014/main" id="{35256549-EDE4-F44E-B2DE-DFFCB861F384}"/>
              </a:ext>
            </a:extLst>
          </p:cNvPr>
          <p:cNvCxnSpPr>
            <a:cxnSpLocks/>
          </p:cNvCxnSpPr>
          <p:nvPr/>
        </p:nvCxnSpPr>
        <p:spPr>
          <a:xfrm>
            <a:off x="7074586" y="5104423"/>
            <a:ext cx="578223" cy="520937"/>
          </a:xfrm>
          <a:prstGeom prst="bentConnector3">
            <a:avLst/>
          </a:prstGeom>
          <a:ln w="38100">
            <a:solidFill>
              <a:srgbClr val="84BF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958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3" grpId="0"/>
      <p:bldP spid="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5B37B2-C3B8-9B4F-8F2C-1C48A3C0A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B112507-E710-A947-9CF4-654D55A595E4}"/>
              </a:ext>
            </a:extLst>
          </p:cNvPr>
          <p:cNvGrpSpPr/>
          <p:nvPr/>
        </p:nvGrpSpPr>
        <p:grpSpPr>
          <a:xfrm>
            <a:off x="9236309" y="4266846"/>
            <a:ext cx="2171206" cy="183415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E3AC715-A1BB-A947-9333-908C74E7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5F03A0-3C78-2D4A-9391-3103D82691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58C91BF-BFC9-46FD-AA2D-9ECB900D65D9}"/>
              </a:ext>
            </a:extLst>
          </p:cNvPr>
          <p:cNvSpPr txBox="1"/>
          <p:nvPr/>
        </p:nvSpPr>
        <p:spPr>
          <a:xfrm>
            <a:off x="1049311" y="1020782"/>
            <a:ext cx="852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done!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Today we have been learning about:</a:t>
            </a:r>
          </a:p>
        </p:txBody>
      </p:sp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329A0B74-F99B-664F-99E0-C1FBE1FB4522}"/>
              </a:ext>
            </a:extLst>
          </p:cNvPr>
          <p:cNvSpPr/>
          <p:nvPr/>
        </p:nvSpPr>
        <p:spPr>
          <a:xfrm>
            <a:off x="1049311" y="757003"/>
            <a:ext cx="9039069" cy="5179606"/>
          </a:xfrm>
          <a:custGeom>
            <a:avLst/>
            <a:gdLst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4316338 h 5179606"/>
              <a:gd name="connsiteX5" fmla="*/ 7261401 w 8124669"/>
              <a:gd name="connsiteY5" fmla="*/ 5179606 h 5179606"/>
              <a:gd name="connsiteX6" fmla="*/ 863268 w 8124669"/>
              <a:gd name="connsiteY6" fmla="*/ 5179606 h 5179606"/>
              <a:gd name="connsiteX7" fmla="*/ 0 w 8124669"/>
              <a:gd name="connsiteY7" fmla="*/ 4316338 h 5179606"/>
              <a:gd name="connsiteX8" fmla="*/ 0 w 8124669"/>
              <a:gd name="connsiteY8" fmla="*/ 863268 h 5179606"/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2151089 h 5179606"/>
              <a:gd name="connsiteX5" fmla="*/ 8124669 w 8124669"/>
              <a:gd name="connsiteY5" fmla="*/ 4316338 h 5179606"/>
              <a:gd name="connsiteX6" fmla="*/ 7261401 w 8124669"/>
              <a:gd name="connsiteY6" fmla="*/ 5179606 h 5179606"/>
              <a:gd name="connsiteX7" fmla="*/ 863268 w 8124669"/>
              <a:gd name="connsiteY7" fmla="*/ 5179606 h 5179606"/>
              <a:gd name="connsiteX8" fmla="*/ 0 w 8124669"/>
              <a:gd name="connsiteY8" fmla="*/ 4316338 h 5179606"/>
              <a:gd name="connsiteX9" fmla="*/ 0 w 8124669"/>
              <a:gd name="connsiteY9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3305331 h 5179606"/>
              <a:gd name="connsiteX6" fmla="*/ 8124669 w 8139659"/>
              <a:gd name="connsiteY6" fmla="*/ 4316338 h 5179606"/>
              <a:gd name="connsiteX7" fmla="*/ 7261401 w 8139659"/>
              <a:gd name="connsiteY7" fmla="*/ 5179606 h 5179606"/>
              <a:gd name="connsiteX8" fmla="*/ 863268 w 8139659"/>
              <a:gd name="connsiteY8" fmla="*/ 5179606 h 5179606"/>
              <a:gd name="connsiteX9" fmla="*/ 0 w 8139659"/>
              <a:gd name="connsiteY9" fmla="*/ 4316338 h 5179606"/>
              <a:gd name="connsiteX10" fmla="*/ 0 w 8139659"/>
              <a:gd name="connsiteY10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2615784 h 5179606"/>
              <a:gd name="connsiteX6" fmla="*/ 8139659 w 8139659"/>
              <a:gd name="connsiteY6" fmla="*/ 3305331 h 5179606"/>
              <a:gd name="connsiteX7" fmla="*/ 8124669 w 8139659"/>
              <a:gd name="connsiteY7" fmla="*/ 4316338 h 5179606"/>
              <a:gd name="connsiteX8" fmla="*/ 7261401 w 8139659"/>
              <a:gd name="connsiteY8" fmla="*/ 5179606 h 5179606"/>
              <a:gd name="connsiteX9" fmla="*/ 863268 w 8139659"/>
              <a:gd name="connsiteY9" fmla="*/ 5179606 h 5179606"/>
              <a:gd name="connsiteX10" fmla="*/ 0 w 8139659"/>
              <a:gd name="connsiteY10" fmla="*/ 4316338 h 5179606"/>
              <a:gd name="connsiteX11" fmla="*/ 0 w 813965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305331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642610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24669 w 8566879"/>
              <a:gd name="connsiteY4" fmla="*/ 2151089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39659 w 8566879"/>
              <a:gd name="connsiteY4" fmla="*/ 2968053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626839"/>
              <a:gd name="connsiteY0" fmla="*/ 863268 h 5179606"/>
              <a:gd name="connsiteX1" fmla="*/ 863268 w 8626839"/>
              <a:gd name="connsiteY1" fmla="*/ 0 h 5179606"/>
              <a:gd name="connsiteX2" fmla="*/ 7261401 w 8626839"/>
              <a:gd name="connsiteY2" fmla="*/ 0 h 5179606"/>
              <a:gd name="connsiteX3" fmla="*/ 8124669 w 8626839"/>
              <a:gd name="connsiteY3" fmla="*/ 863268 h 5179606"/>
              <a:gd name="connsiteX4" fmla="*/ 8139659 w 8626839"/>
              <a:gd name="connsiteY4" fmla="*/ 2968053 h 5179606"/>
              <a:gd name="connsiteX5" fmla="*/ 8626839 w 8626839"/>
              <a:gd name="connsiteY5" fmla="*/ 3837482 h 5179606"/>
              <a:gd name="connsiteX6" fmla="*/ 8139659 w 8626839"/>
              <a:gd name="connsiteY6" fmla="*/ 3642610 h 5179606"/>
              <a:gd name="connsiteX7" fmla="*/ 8124669 w 8626839"/>
              <a:gd name="connsiteY7" fmla="*/ 4316338 h 5179606"/>
              <a:gd name="connsiteX8" fmla="*/ 7261401 w 8626839"/>
              <a:gd name="connsiteY8" fmla="*/ 5179606 h 5179606"/>
              <a:gd name="connsiteX9" fmla="*/ 863268 w 8626839"/>
              <a:gd name="connsiteY9" fmla="*/ 5179606 h 5179606"/>
              <a:gd name="connsiteX10" fmla="*/ 0 w 8626839"/>
              <a:gd name="connsiteY10" fmla="*/ 4316338 h 5179606"/>
              <a:gd name="connsiteX11" fmla="*/ 0 w 8626839"/>
              <a:gd name="connsiteY11" fmla="*/ 863268 h 517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26839" h="5179606">
                <a:moveTo>
                  <a:pt x="0" y="863268"/>
                </a:moveTo>
                <a:cubicBezTo>
                  <a:pt x="0" y="386498"/>
                  <a:pt x="386498" y="0"/>
                  <a:pt x="863268" y="0"/>
                </a:cubicBezTo>
                <a:lnTo>
                  <a:pt x="7261401" y="0"/>
                </a:lnTo>
                <a:cubicBezTo>
                  <a:pt x="7738171" y="0"/>
                  <a:pt x="8124669" y="386498"/>
                  <a:pt x="8124669" y="863268"/>
                </a:cubicBezTo>
                <a:lnTo>
                  <a:pt x="8139659" y="2968053"/>
                </a:lnTo>
                <a:lnTo>
                  <a:pt x="8626839" y="3837482"/>
                </a:lnTo>
                <a:lnTo>
                  <a:pt x="8139659" y="3642610"/>
                </a:lnTo>
                <a:lnTo>
                  <a:pt x="8124669" y="4316338"/>
                </a:lnTo>
                <a:cubicBezTo>
                  <a:pt x="8124669" y="4793108"/>
                  <a:pt x="7738171" y="5179606"/>
                  <a:pt x="7261401" y="5179606"/>
                </a:cubicBezTo>
                <a:lnTo>
                  <a:pt x="863268" y="5179606"/>
                </a:lnTo>
                <a:cubicBezTo>
                  <a:pt x="386498" y="5179606"/>
                  <a:pt x="0" y="4793108"/>
                  <a:pt x="0" y="4316338"/>
                </a:cubicBezTo>
                <a:lnTo>
                  <a:pt x="0" y="863268"/>
                </a:lnTo>
                <a:close/>
              </a:path>
            </a:pathLst>
          </a:custGeom>
          <a:noFill/>
          <a:ln w="3810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7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ADCDF91-D35F-E649-B4B2-E2C26C326E4B}"/>
              </a:ext>
            </a:extLst>
          </p:cNvPr>
          <p:cNvSpPr txBox="1"/>
          <p:nvPr/>
        </p:nvSpPr>
        <p:spPr>
          <a:xfrm>
            <a:off x="564378" y="5551828"/>
            <a:ext cx="10338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8113" indent="-138113"/>
            <a:r>
              <a:rPr lang="en-GB" sz="1100" b="1" dirty="0">
                <a:solidFill>
                  <a:srgbClr val="84B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Objectives</a:t>
            </a:r>
            <a:endParaRPr lang="en-GB" sz="1100" dirty="0">
              <a:solidFill>
                <a:srgbClr val="84BF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8113" lvl="0" indent="-138113">
              <a:buClr>
                <a:srgbClr val="84BF40"/>
              </a:buClr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84B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deepen understanding that: unit fractions can be compared and ordered by looking at the denominator. The greater the denominator, the smaller the fraction.</a:t>
            </a:r>
          </a:p>
          <a:p>
            <a:pPr marL="138113" indent="-138113"/>
            <a:r>
              <a:rPr lang="en-GB" sz="1100" b="1" dirty="0">
                <a:solidFill>
                  <a:srgbClr val="84B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</a:t>
            </a:r>
          </a:p>
          <a:p>
            <a:pPr marL="138113" indent="-138113">
              <a:buClr>
                <a:srgbClr val="84BF4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84B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solve problems that involve fractions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30D8A13-48FD-8943-BF6E-A1495CCA9897}"/>
              </a:ext>
            </a:extLst>
          </p:cNvPr>
          <p:cNvSpPr txBox="1"/>
          <p:nvPr/>
        </p:nvSpPr>
        <p:spPr>
          <a:xfrm>
            <a:off x="932103" y="3270721"/>
            <a:ext cx="45175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Keywords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eighth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has been divided into ___ equal parts.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part is one ____ of the whole.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7B0D47D-BA18-F144-810F-09EEBADFFB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5837" y="2391944"/>
            <a:ext cx="2465769" cy="1395810"/>
          </a:xfrm>
          <a:prstGeom prst="rect">
            <a:avLst/>
          </a:prstGeom>
        </p:spPr>
      </p:pic>
      <p:pic>
        <p:nvPicPr>
          <p:cNvPr id="26" name="Picture 25" descr="Calendar&#10;&#10;Description automatically generated">
            <a:extLst>
              <a:ext uri="{FF2B5EF4-FFF2-40B4-BE49-F238E27FC236}">
                <a16:creationId xmlns:a16="http://schemas.microsoft.com/office/drawing/2014/main" id="{2CF50972-47CD-8E4D-BDC7-48D2501F8F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191178" y="1825404"/>
            <a:ext cx="2313459" cy="231345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9280F26-A8F7-B94A-87B4-3F31532C003B}"/>
              </a:ext>
            </a:extLst>
          </p:cNvPr>
          <p:cNvGrpSpPr/>
          <p:nvPr/>
        </p:nvGrpSpPr>
        <p:grpSpPr>
          <a:xfrm>
            <a:off x="6418199" y="4420794"/>
            <a:ext cx="4897281" cy="722846"/>
            <a:chOff x="3279913" y="1864720"/>
            <a:chExt cx="5387009" cy="795131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98395DA8-BF42-B74C-B4D2-E72DD8C596AA}"/>
                </a:ext>
              </a:extLst>
            </p:cNvPr>
            <p:cNvSpPr/>
            <p:nvPr/>
          </p:nvSpPr>
          <p:spPr>
            <a:xfrm>
              <a:off x="3279913" y="1864720"/>
              <a:ext cx="5387009" cy="795131"/>
            </a:xfrm>
            <a:prstGeom prst="roundRect">
              <a:avLst/>
            </a:prstGeom>
            <a:solidFill>
              <a:srgbClr val="84BF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FDD5F5F-2972-6541-9E85-3913033EF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8643" y="2104210"/>
              <a:ext cx="4982321" cy="368844"/>
            </a:xfrm>
            <a:prstGeom prst="rect">
              <a:avLst/>
            </a:prstGeom>
          </p:spPr>
        </p:pic>
      </p:grpSp>
      <p:sp>
        <p:nvSpPr>
          <p:cNvPr id="17" name="Subtitle 2">
            <a:extLst>
              <a:ext uri="{FF2B5EF4-FFF2-40B4-BE49-F238E27FC236}">
                <a16:creationId xmlns:a16="http://schemas.microsoft.com/office/drawing/2014/main" id="{76FB1F5C-EDE4-564F-B79A-50E1D91757E8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3D53808-0391-2248-84A6-2DF8AEE3A040}"/>
              </a:ext>
            </a:extLst>
          </p:cNvPr>
          <p:cNvSpPr txBox="1">
            <a:spLocks/>
          </p:cNvSpPr>
          <p:nvPr/>
        </p:nvSpPr>
        <p:spPr>
          <a:xfrm>
            <a:off x="932103" y="1923517"/>
            <a:ext cx="5882646" cy="94969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None/>
              <a:defRPr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Identifying, representing and comparing. </a:t>
            </a:r>
          </a:p>
          <a:p>
            <a:pPr marL="0" lvl="0" indent="0">
              <a:lnSpc>
                <a:spcPct val="100000"/>
              </a:lnSpc>
              <a:spcBef>
                <a:spcPts val="1200"/>
              </a:spcBef>
              <a:buNone/>
              <a:defRPr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Unit Fractions and Non-unit fractions.</a:t>
            </a:r>
          </a:p>
        </p:txBody>
      </p:sp>
    </p:spTree>
    <p:extLst>
      <p:ext uri="{BB962C8B-B14F-4D97-AF65-F5344CB8AC3E}">
        <p14:creationId xmlns:p14="http://schemas.microsoft.com/office/powerpoint/2010/main" val="4919749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2ED60DCD-9B3C-674B-A20D-B8482106FF0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364507-B014-3D4C-B712-2B99279EBD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583E4A8E-758B-F846-8F30-ADEF8027DE6B}"/>
              </a:ext>
            </a:extLst>
          </p:cNvPr>
          <p:cNvSpPr txBox="1">
            <a:spLocks/>
          </p:cNvSpPr>
          <p:nvPr/>
        </p:nvSpPr>
        <p:spPr>
          <a:xfrm>
            <a:off x="0" y="42382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</a:t>
            </a:r>
            <a:b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3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8547B469-A4B2-F645-8179-18D1B3811C8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61B6390-AD11-664F-BA22-FD4A36289B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2708" y="2042949"/>
            <a:ext cx="3437781" cy="1946041"/>
          </a:xfrm>
          <a:prstGeom prst="rect">
            <a:avLst/>
          </a:prstGeom>
        </p:spPr>
      </p:pic>
      <p:pic>
        <p:nvPicPr>
          <p:cNvPr id="18" name="Picture 17" descr="Calendar&#10;&#10;Description automatically generated">
            <a:extLst>
              <a:ext uri="{FF2B5EF4-FFF2-40B4-BE49-F238E27FC236}">
                <a16:creationId xmlns:a16="http://schemas.microsoft.com/office/drawing/2014/main" id="{E05D7AE3-D471-6F49-A3A5-34D7FD6084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592185" y="1742441"/>
            <a:ext cx="2491074" cy="2491074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7DE104EB-944B-1F4B-A35A-51AB1108025F}"/>
              </a:ext>
            </a:extLst>
          </p:cNvPr>
          <p:cNvGrpSpPr/>
          <p:nvPr/>
        </p:nvGrpSpPr>
        <p:grpSpPr>
          <a:xfrm>
            <a:off x="8182521" y="3086401"/>
            <a:ext cx="2846911" cy="2327519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A8DCDE2-988A-7A48-A306-553813197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8A0F9DF-61DC-434A-81B9-E59F034AEA15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48249873-44BE-EF41-BDB5-976A8C2E63D3}"/>
              </a:ext>
            </a:extLst>
          </p:cNvPr>
          <p:cNvSpPr txBox="1">
            <a:spLocks/>
          </p:cNvSpPr>
          <p:nvPr/>
        </p:nvSpPr>
        <p:spPr>
          <a:xfrm rot="775052">
            <a:off x="3941170" y="1626390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 eighth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74B49A60-332E-9C41-AEA7-5DF310B3A916}"/>
              </a:ext>
            </a:extLst>
          </p:cNvPr>
          <p:cNvSpPr txBox="1">
            <a:spLocks/>
          </p:cNvSpPr>
          <p:nvPr/>
        </p:nvSpPr>
        <p:spPr>
          <a:xfrm rot="21292886">
            <a:off x="89450" y="746317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whole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99EF84F-4819-AB47-9F9C-C230577FA3D4}"/>
              </a:ext>
            </a:extLst>
          </p:cNvPr>
          <p:cNvSpPr txBox="1">
            <a:spLocks/>
          </p:cNvSpPr>
          <p:nvPr/>
        </p:nvSpPr>
        <p:spPr>
          <a:xfrm rot="21084182">
            <a:off x="8965635" y="1279978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quarter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2749F5E-5B4E-544E-B68C-2FB651165194}"/>
              </a:ext>
            </a:extLst>
          </p:cNvPr>
          <p:cNvSpPr txBox="1">
            <a:spLocks/>
          </p:cNvSpPr>
          <p:nvPr/>
        </p:nvSpPr>
        <p:spPr>
          <a:xfrm rot="571432">
            <a:off x="65851" y="4008111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Equal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parts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9565F1D-CAD1-6A49-84B1-4003022B5E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2371" y="4596016"/>
            <a:ext cx="5153071" cy="38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63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2C119C4-0DBF-E946-A16D-FBE1F534D1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C3F1AC-4C8D-1348-A31C-5A74A19ECBDD}"/>
              </a:ext>
            </a:extLst>
          </p:cNvPr>
          <p:cNvSpPr/>
          <p:nvPr/>
        </p:nvSpPr>
        <p:spPr>
          <a:xfrm>
            <a:off x="0" y="4733364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has been divided into ___ equal parts.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equal part is one ____ of the whole.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____ of the whole has been cut off.</a:t>
            </a:r>
          </a:p>
        </p:txBody>
      </p:sp>
      <p:sp>
        <p:nvSpPr>
          <p:cNvPr id="26" name="Speech Bubble: Rectangle with Corners Rounded 14">
            <a:extLst>
              <a:ext uri="{FF2B5EF4-FFF2-40B4-BE49-F238E27FC236}">
                <a16:creationId xmlns:a16="http://schemas.microsoft.com/office/drawing/2014/main" id="{D3C99B50-2E76-7D4F-8B8C-C8AD46B5A03E}"/>
              </a:ext>
            </a:extLst>
          </p:cNvPr>
          <p:cNvSpPr/>
          <p:nvPr/>
        </p:nvSpPr>
        <p:spPr>
          <a:xfrm flipH="1">
            <a:off x="2852214" y="856593"/>
            <a:ext cx="7210603" cy="1005313"/>
          </a:xfrm>
          <a:prstGeom prst="wedgeRoundRectCallout">
            <a:avLst>
              <a:gd name="adj1" fmla="val 55868"/>
              <a:gd name="adj2" fmla="val -7161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can look at the way fraction notation is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used in different types of representations.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9A42163-0C50-AE43-A34F-EEC7F22E5C60}"/>
              </a:ext>
            </a:extLst>
          </p:cNvPr>
          <p:cNvGrpSpPr/>
          <p:nvPr/>
        </p:nvGrpSpPr>
        <p:grpSpPr>
          <a:xfrm flipH="1">
            <a:off x="1177117" y="939158"/>
            <a:ext cx="1930508" cy="1630819"/>
            <a:chOff x="4540559" y="2378539"/>
            <a:chExt cx="4566620" cy="3733483"/>
          </a:xfrm>
        </p:grpSpPr>
        <p:pic>
          <p:nvPicPr>
            <p:cNvPr id="28" name="Picture 2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3F5D0C2-CFDF-3046-B4A0-FFA8C3D179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CAEE512-042A-A84E-91F6-84D7922BA3D6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821D3389-7A18-F641-AA84-FE347D43FA8F}"/>
              </a:ext>
            </a:extLst>
          </p:cNvPr>
          <p:cNvSpPr/>
          <p:nvPr/>
        </p:nvSpPr>
        <p:spPr>
          <a:xfrm>
            <a:off x="1363528" y="2976020"/>
            <a:ext cx="4727157" cy="1202995"/>
          </a:xfrm>
          <a:prstGeom prst="rect">
            <a:avLst/>
          </a:prstGeom>
          <a:solidFill>
            <a:srgbClr val="84BF4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49CEDEA-7C49-1646-9D2C-F157AE572910}"/>
              </a:ext>
            </a:extLst>
          </p:cNvPr>
          <p:cNvGrpSpPr/>
          <p:nvPr/>
        </p:nvGrpSpPr>
        <p:grpSpPr>
          <a:xfrm>
            <a:off x="3237991" y="2970027"/>
            <a:ext cx="932374" cy="1234437"/>
            <a:chOff x="7458808" y="2976653"/>
            <a:chExt cx="932374" cy="1234437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7C515118-D129-B343-AFF8-1917D7297F56}"/>
                </a:ext>
              </a:extLst>
            </p:cNvPr>
            <p:cNvGrpSpPr/>
            <p:nvPr/>
          </p:nvGrpSpPr>
          <p:grpSpPr>
            <a:xfrm>
              <a:off x="7618380" y="2976653"/>
              <a:ext cx="638341" cy="1234437"/>
              <a:chOff x="2841194" y="4346102"/>
              <a:chExt cx="689494" cy="1333358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DB665A28-F6B3-0F46-87C4-9B22A2F5811C}"/>
                  </a:ext>
                </a:extLst>
              </p:cNvPr>
              <p:cNvSpPr txBox="1"/>
              <p:nvPr/>
            </p:nvSpPr>
            <p:spPr>
              <a:xfrm>
                <a:off x="2841194" y="4997956"/>
                <a:ext cx="689494" cy="68150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C3E61AF-14D5-0C4D-82A1-B9E01F0DE86C}"/>
                  </a:ext>
                </a:extLst>
              </p:cNvPr>
              <p:cNvSpPr txBox="1"/>
              <p:nvPr/>
            </p:nvSpPr>
            <p:spPr>
              <a:xfrm>
                <a:off x="2905528" y="4346102"/>
                <a:ext cx="560818" cy="68150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1DFEC552-DCDF-9D4B-9E46-C27D2EAC8A68}"/>
                </a:ext>
              </a:extLst>
            </p:cNvPr>
            <p:cNvSpPr/>
            <p:nvPr/>
          </p:nvSpPr>
          <p:spPr>
            <a:xfrm>
              <a:off x="7458808" y="3543506"/>
              <a:ext cx="932374" cy="66880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FFA1BE16-BBBD-1D4A-88F8-5ABC5686D9ED}"/>
              </a:ext>
            </a:extLst>
          </p:cNvPr>
          <p:cNvSpPr/>
          <p:nvPr/>
        </p:nvSpPr>
        <p:spPr>
          <a:xfrm>
            <a:off x="6081437" y="2976020"/>
            <a:ext cx="4727158" cy="1202995"/>
          </a:xfrm>
          <a:prstGeom prst="rect">
            <a:avLst/>
          </a:prstGeom>
          <a:solidFill>
            <a:srgbClr val="84BF4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11519F9-C846-1D4E-A902-86349BB92FAA}"/>
              </a:ext>
            </a:extLst>
          </p:cNvPr>
          <p:cNvGrpSpPr/>
          <p:nvPr/>
        </p:nvGrpSpPr>
        <p:grpSpPr>
          <a:xfrm>
            <a:off x="8230511" y="2976653"/>
            <a:ext cx="638341" cy="1234437"/>
            <a:chOff x="3502388" y="4346102"/>
            <a:chExt cx="689494" cy="133335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B64C54-1E9A-F748-AADB-7D4E0DCA4BEF}"/>
                </a:ext>
              </a:extLst>
            </p:cNvPr>
            <p:cNvSpPr txBox="1"/>
            <p:nvPr/>
          </p:nvSpPr>
          <p:spPr>
            <a:xfrm>
              <a:off x="3502388" y="4997956"/>
              <a:ext cx="689494" cy="68150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9EB9EBF-EB01-AB4B-93E9-3925F3D15B79}"/>
                </a:ext>
              </a:extLst>
            </p:cNvPr>
            <p:cNvSpPr txBox="1"/>
            <p:nvPr/>
          </p:nvSpPr>
          <p:spPr>
            <a:xfrm>
              <a:off x="3566716" y="4346102"/>
              <a:ext cx="560818" cy="68150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</p:grp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75F3D625-287B-2F42-91DB-3C4538A2989C}"/>
              </a:ext>
            </a:extLst>
          </p:cNvPr>
          <p:cNvSpPr/>
          <p:nvPr/>
        </p:nvSpPr>
        <p:spPr>
          <a:xfrm>
            <a:off x="8072483" y="3544594"/>
            <a:ext cx="932374" cy="6688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772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0" y="7039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922221-5177-304B-A163-276CAEE72EF6}"/>
              </a:ext>
            </a:extLst>
          </p:cNvPr>
          <p:cNvSpPr txBox="1"/>
          <p:nvPr/>
        </p:nvSpPr>
        <p:spPr>
          <a:xfrm>
            <a:off x="8865003" y="674708"/>
            <a:ext cx="2090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 strip of paper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DBE8E2-E8AB-9B48-928D-E5BAD0E6173C}"/>
              </a:ext>
            </a:extLst>
          </p:cNvPr>
          <p:cNvSpPr/>
          <p:nvPr/>
        </p:nvSpPr>
        <p:spPr>
          <a:xfrm>
            <a:off x="1570376" y="3418098"/>
            <a:ext cx="26363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happens when you fold your paper strip in half?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0805B86-B8EB-9943-9ABE-D31292ACBCA6}"/>
              </a:ext>
            </a:extLst>
          </p:cNvPr>
          <p:cNvSpPr/>
          <p:nvPr/>
        </p:nvSpPr>
        <p:spPr>
          <a:xfrm>
            <a:off x="4689867" y="3418098"/>
            <a:ext cx="28317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happens when you fold your paper in half and in half again?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3072245-9914-EF44-AC64-08F346530061}"/>
              </a:ext>
            </a:extLst>
          </p:cNvPr>
          <p:cNvSpPr/>
          <p:nvPr/>
        </p:nvSpPr>
        <p:spPr>
          <a:xfrm>
            <a:off x="7923166" y="3264210"/>
            <a:ext cx="28097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happens when you fold your paper in half and in half again </a:t>
            </a:r>
            <a:r>
              <a:rPr lang="en-GB" sz="2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in half again?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F84714B-5F68-614B-A996-431A276962A9}"/>
              </a:ext>
            </a:extLst>
          </p:cNvPr>
          <p:cNvSpPr/>
          <p:nvPr/>
        </p:nvSpPr>
        <p:spPr>
          <a:xfrm>
            <a:off x="0" y="4892389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has been divided into ___ equal parts.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equal part is one _____ of the whole.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_____ of the whole has been cut off.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E17B186-59A0-0C42-8AB3-C7987D94421F}"/>
              </a:ext>
            </a:extLst>
          </p:cNvPr>
          <p:cNvSpPr/>
          <p:nvPr/>
        </p:nvSpPr>
        <p:spPr>
          <a:xfrm>
            <a:off x="1382546" y="3134807"/>
            <a:ext cx="2998014" cy="1580091"/>
          </a:xfrm>
          <a:prstGeom prst="rect">
            <a:avLst/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C3D7C38-4ADD-BE4F-A0A8-6FF2DA6068C8}"/>
              </a:ext>
            </a:extLst>
          </p:cNvPr>
          <p:cNvSpPr/>
          <p:nvPr/>
        </p:nvSpPr>
        <p:spPr>
          <a:xfrm>
            <a:off x="4596993" y="3134807"/>
            <a:ext cx="2998014" cy="1580091"/>
          </a:xfrm>
          <a:prstGeom prst="rect">
            <a:avLst/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E7BB009-A348-0640-B210-D17BF3C2D88C}"/>
              </a:ext>
            </a:extLst>
          </p:cNvPr>
          <p:cNvSpPr/>
          <p:nvPr/>
        </p:nvSpPr>
        <p:spPr>
          <a:xfrm>
            <a:off x="7820295" y="3134807"/>
            <a:ext cx="2998014" cy="1580091"/>
          </a:xfrm>
          <a:prstGeom prst="rect">
            <a:avLst/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AB6AC2-90C5-FC4D-8120-6ED6EE5927F0}"/>
              </a:ext>
            </a:extLst>
          </p:cNvPr>
          <p:cNvGrpSpPr/>
          <p:nvPr/>
        </p:nvGrpSpPr>
        <p:grpSpPr>
          <a:xfrm>
            <a:off x="1373467" y="1633134"/>
            <a:ext cx="9445067" cy="1202995"/>
            <a:chOff x="1740516" y="2976020"/>
            <a:chExt cx="9445067" cy="1202995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AF5C2EB-5818-8648-BE57-0A94B5DAE4F2}"/>
                </a:ext>
              </a:extLst>
            </p:cNvPr>
            <p:cNvSpPr/>
            <p:nvPr/>
          </p:nvSpPr>
          <p:spPr>
            <a:xfrm>
              <a:off x="1740516" y="2976020"/>
              <a:ext cx="4727157" cy="1202995"/>
            </a:xfrm>
            <a:prstGeom prst="rect">
              <a:avLst/>
            </a:prstGeom>
            <a:solidFill>
              <a:srgbClr val="84BF40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3CED9F6-B2EF-B841-B222-E4751F0CBCA4}"/>
                </a:ext>
              </a:extLst>
            </p:cNvPr>
            <p:cNvSpPr/>
            <p:nvPr/>
          </p:nvSpPr>
          <p:spPr>
            <a:xfrm>
              <a:off x="6458425" y="2976020"/>
              <a:ext cx="4727158" cy="1202995"/>
            </a:xfrm>
            <a:prstGeom prst="rect">
              <a:avLst/>
            </a:prstGeom>
            <a:solidFill>
              <a:srgbClr val="84BF40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6246688-59D6-F14C-8047-FF8599A35767}"/>
              </a:ext>
            </a:extLst>
          </p:cNvPr>
          <p:cNvGrpSpPr/>
          <p:nvPr/>
        </p:nvGrpSpPr>
        <p:grpSpPr>
          <a:xfrm>
            <a:off x="8240450" y="1633767"/>
            <a:ext cx="638341" cy="1234437"/>
            <a:chOff x="3502388" y="4346102"/>
            <a:chExt cx="689494" cy="1333358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0D79A9A-0879-BE44-95FD-45E5852BC605}"/>
                </a:ext>
              </a:extLst>
            </p:cNvPr>
            <p:cNvSpPr txBox="1"/>
            <p:nvPr/>
          </p:nvSpPr>
          <p:spPr>
            <a:xfrm>
              <a:off x="3502388" y="4997956"/>
              <a:ext cx="689494" cy="68150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500" dirty="0"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DFCD404-A90D-734C-ADDE-8CBA38FF354B}"/>
                </a:ext>
              </a:extLst>
            </p:cNvPr>
            <p:cNvSpPr txBox="1"/>
            <p:nvPr/>
          </p:nvSpPr>
          <p:spPr>
            <a:xfrm>
              <a:off x="3566716" y="4346102"/>
              <a:ext cx="560818" cy="68150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500" dirty="0">
                  <a:latin typeface="Comic Sans MS" panose="030F0902030302020204" pitchFamily="66" charset="0"/>
                </a:rPr>
                <a:t>1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3F689EB-51F2-0B42-AF5B-9265FCE56363}"/>
              </a:ext>
            </a:extLst>
          </p:cNvPr>
          <p:cNvGrpSpPr/>
          <p:nvPr/>
        </p:nvGrpSpPr>
        <p:grpSpPr>
          <a:xfrm>
            <a:off x="3247930" y="1627141"/>
            <a:ext cx="932374" cy="1234437"/>
            <a:chOff x="7458808" y="2976653"/>
            <a:chExt cx="932374" cy="1234437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972D896-FC6F-5F42-9D05-59A2BADA4D25}"/>
                </a:ext>
              </a:extLst>
            </p:cNvPr>
            <p:cNvGrpSpPr/>
            <p:nvPr/>
          </p:nvGrpSpPr>
          <p:grpSpPr>
            <a:xfrm>
              <a:off x="7618380" y="2976653"/>
              <a:ext cx="638341" cy="1234437"/>
              <a:chOff x="2841194" y="4346102"/>
              <a:chExt cx="689494" cy="1333358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6196AE5-6B9F-9A4B-BF32-A1BB26635757}"/>
                  </a:ext>
                </a:extLst>
              </p:cNvPr>
              <p:cNvSpPr txBox="1"/>
              <p:nvPr/>
            </p:nvSpPr>
            <p:spPr>
              <a:xfrm>
                <a:off x="2841194" y="4997956"/>
                <a:ext cx="689494" cy="68150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500" dirty="0"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1F4115E8-85D0-4741-883B-BE493AAC3875}"/>
                  </a:ext>
                </a:extLst>
              </p:cNvPr>
              <p:cNvSpPr txBox="1"/>
              <p:nvPr/>
            </p:nvSpPr>
            <p:spPr>
              <a:xfrm>
                <a:off x="2905528" y="4346102"/>
                <a:ext cx="560818" cy="68150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500" dirty="0"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D410FC77-F59C-1F42-B816-F8332FA283A8}"/>
                </a:ext>
              </a:extLst>
            </p:cNvPr>
            <p:cNvSpPr/>
            <p:nvPr/>
          </p:nvSpPr>
          <p:spPr>
            <a:xfrm>
              <a:off x="7458808" y="3543506"/>
              <a:ext cx="932374" cy="66880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331E0E24-15A0-5146-A5D2-D9B5243C1BA6}"/>
              </a:ext>
            </a:extLst>
          </p:cNvPr>
          <p:cNvSpPr/>
          <p:nvPr/>
        </p:nvSpPr>
        <p:spPr>
          <a:xfrm>
            <a:off x="8082422" y="2201708"/>
            <a:ext cx="932374" cy="6688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46" grpId="0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0" y="7039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922221-5177-304B-A163-276CAEE72EF6}"/>
              </a:ext>
            </a:extLst>
          </p:cNvPr>
          <p:cNvSpPr txBox="1"/>
          <p:nvPr/>
        </p:nvSpPr>
        <p:spPr>
          <a:xfrm>
            <a:off x="8849894" y="671029"/>
            <a:ext cx="2707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Handout 1, some scissors and a pencil</a:t>
            </a:r>
          </a:p>
        </p:txBody>
      </p:sp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7FE5B8AF-6816-3944-BC03-195ECA38AF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866327" y="1502934"/>
            <a:ext cx="468463" cy="681518"/>
          </a:xfrm>
          <a:prstGeom prst="rect">
            <a:avLst/>
          </a:prstGeom>
        </p:spPr>
      </p:pic>
      <p:pic>
        <p:nvPicPr>
          <p:cNvPr id="4" name="Picture 3" descr="Shape, rectangle&#10;&#10;Description automatically generated">
            <a:extLst>
              <a:ext uri="{FF2B5EF4-FFF2-40B4-BE49-F238E27FC236}">
                <a16:creationId xmlns:a16="http://schemas.microsoft.com/office/drawing/2014/main" id="{BE32AE81-55EF-7D47-8F09-80C98B5FFD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932852" y="1791012"/>
            <a:ext cx="679143" cy="103348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1CEA41AE-3FA3-D34E-B903-52844A549C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5407" y="4793352"/>
            <a:ext cx="566840" cy="824637"/>
          </a:xfrm>
          <a:prstGeom prst="rect">
            <a:avLst/>
          </a:prstGeom>
        </p:spPr>
      </p:pic>
      <p:sp>
        <p:nvSpPr>
          <p:cNvPr id="38" name="Speech Bubble: Rectangle with Corners Rounded 14">
            <a:extLst>
              <a:ext uri="{FF2B5EF4-FFF2-40B4-BE49-F238E27FC236}">
                <a16:creationId xmlns:a16="http://schemas.microsoft.com/office/drawing/2014/main" id="{F771EA60-CC0C-334C-BD51-FCBFA5DECAE0}"/>
              </a:ext>
            </a:extLst>
          </p:cNvPr>
          <p:cNvSpPr/>
          <p:nvPr/>
        </p:nvSpPr>
        <p:spPr>
          <a:xfrm flipH="1">
            <a:off x="2792580" y="1678250"/>
            <a:ext cx="5603373" cy="1005313"/>
          </a:xfrm>
          <a:prstGeom prst="wedgeRoundRectCallout">
            <a:avLst>
              <a:gd name="adj1" fmla="val 59177"/>
              <a:gd name="adj2" fmla="val -36820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time: Fold your paper strip in half and cut off one half and label it.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8FD10D0-AE01-4244-9240-1F7BA1EE6F7D}"/>
              </a:ext>
            </a:extLst>
          </p:cNvPr>
          <p:cNvGrpSpPr/>
          <p:nvPr/>
        </p:nvGrpSpPr>
        <p:grpSpPr>
          <a:xfrm flipH="1">
            <a:off x="878946" y="1323493"/>
            <a:ext cx="1930508" cy="1630819"/>
            <a:chOff x="4540559" y="2378539"/>
            <a:chExt cx="4566620" cy="3733483"/>
          </a:xfrm>
        </p:grpSpPr>
        <p:pic>
          <p:nvPicPr>
            <p:cNvPr id="40" name="Picture 3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41B5CF4-F500-9A47-AC72-2019F29AC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1C74AC0-E14F-694B-B086-E743F3D5535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7654F61F-5419-104B-808E-6B6E3AAB7820}"/>
              </a:ext>
            </a:extLst>
          </p:cNvPr>
          <p:cNvSpPr/>
          <p:nvPr/>
        </p:nvSpPr>
        <p:spPr>
          <a:xfrm>
            <a:off x="1363528" y="3369741"/>
            <a:ext cx="4727157" cy="1202995"/>
          </a:xfrm>
          <a:prstGeom prst="rect">
            <a:avLst/>
          </a:prstGeom>
          <a:solidFill>
            <a:srgbClr val="84BF4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6032132-CFEC-A24B-A97B-9963119CA03B}"/>
              </a:ext>
            </a:extLst>
          </p:cNvPr>
          <p:cNvGrpSpPr/>
          <p:nvPr/>
        </p:nvGrpSpPr>
        <p:grpSpPr>
          <a:xfrm>
            <a:off x="6081437" y="3369741"/>
            <a:ext cx="4727158" cy="1202995"/>
            <a:chOff x="6081437" y="2976020"/>
            <a:chExt cx="4727158" cy="1202995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E17BE26-D64D-2541-B8E9-ACEB522B1643}"/>
                </a:ext>
              </a:extLst>
            </p:cNvPr>
            <p:cNvSpPr/>
            <p:nvPr/>
          </p:nvSpPr>
          <p:spPr>
            <a:xfrm>
              <a:off x="6081437" y="2976020"/>
              <a:ext cx="4727158" cy="1202995"/>
            </a:xfrm>
            <a:prstGeom prst="rect">
              <a:avLst/>
            </a:prstGeom>
            <a:solidFill>
              <a:srgbClr val="84BF40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DACB928B-BF87-374C-B651-B651A4B8B2A2}"/>
                </a:ext>
              </a:extLst>
            </p:cNvPr>
            <p:cNvSpPr txBox="1"/>
            <p:nvPr/>
          </p:nvSpPr>
          <p:spPr>
            <a:xfrm flipV="1">
              <a:off x="8230511" y="3689687"/>
              <a:ext cx="560563" cy="27271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endParaRPr lang="en-GB" sz="3500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7E86635-A57A-3E4B-B3A0-E8A10CD62890}"/>
              </a:ext>
            </a:extLst>
          </p:cNvPr>
          <p:cNvGrpSpPr/>
          <p:nvPr/>
        </p:nvGrpSpPr>
        <p:grpSpPr>
          <a:xfrm>
            <a:off x="8431484" y="4065826"/>
            <a:ext cx="932374" cy="1234437"/>
            <a:chOff x="10010647" y="4485872"/>
            <a:chExt cx="932374" cy="1234437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C13ADAC8-0476-574F-9D0F-B4FAADA4A6BB}"/>
                </a:ext>
              </a:extLst>
            </p:cNvPr>
            <p:cNvGrpSpPr/>
            <p:nvPr/>
          </p:nvGrpSpPr>
          <p:grpSpPr>
            <a:xfrm>
              <a:off x="10168675" y="4485872"/>
              <a:ext cx="638341" cy="1234437"/>
              <a:chOff x="3502388" y="4346102"/>
              <a:chExt cx="689494" cy="1333358"/>
            </a:xfrm>
          </p:grpSpPr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68C31FF3-FF85-9A42-A789-02AD657C4EF6}"/>
                  </a:ext>
                </a:extLst>
              </p:cNvPr>
              <p:cNvSpPr txBox="1"/>
              <p:nvPr/>
            </p:nvSpPr>
            <p:spPr>
              <a:xfrm>
                <a:off x="3502388" y="4997956"/>
                <a:ext cx="689494" cy="68150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85B07766-611E-0743-A66A-4F5500E3C241}"/>
                  </a:ext>
                </a:extLst>
              </p:cNvPr>
              <p:cNvSpPr txBox="1"/>
              <p:nvPr/>
            </p:nvSpPr>
            <p:spPr>
              <a:xfrm>
                <a:off x="3566716" y="4346102"/>
                <a:ext cx="560818" cy="68150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91" name="Rounded Rectangle 90">
              <a:extLst>
                <a:ext uri="{FF2B5EF4-FFF2-40B4-BE49-F238E27FC236}">
                  <a16:creationId xmlns:a16="http://schemas.microsoft.com/office/drawing/2014/main" id="{B076252C-7B22-D04B-8D3F-B4362BC1D63A}"/>
                </a:ext>
              </a:extLst>
            </p:cNvPr>
            <p:cNvSpPr/>
            <p:nvPr/>
          </p:nvSpPr>
          <p:spPr>
            <a:xfrm>
              <a:off x="10010647" y="5053813"/>
              <a:ext cx="932374" cy="66880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10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0.02956 0.104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" y="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6922221-5177-304B-A163-276CAEE72EF6}"/>
              </a:ext>
            </a:extLst>
          </p:cNvPr>
          <p:cNvSpPr txBox="1"/>
          <p:nvPr/>
        </p:nvSpPr>
        <p:spPr>
          <a:xfrm>
            <a:off x="8150087" y="671029"/>
            <a:ext cx="34069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second strip of A4 paper, some scissors and a pencil</a:t>
            </a:r>
          </a:p>
        </p:txBody>
      </p:sp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7FE5B8AF-6816-3944-BC03-195ECA38AF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170587" y="1502935"/>
            <a:ext cx="468463" cy="681518"/>
          </a:xfrm>
          <a:prstGeom prst="rect">
            <a:avLst/>
          </a:prstGeom>
        </p:spPr>
      </p:pic>
      <p:pic>
        <p:nvPicPr>
          <p:cNvPr id="4" name="Picture 3" descr="Shape, rectangle&#10;&#10;Description automatically generated">
            <a:extLst>
              <a:ext uri="{FF2B5EF4-FFF2-40B4-BE49-F238E27FC236}">
                <a16:creationId xmlns:a16="http://schemas.microsoft.com/office/drawing/2014/main" id="{BE32AE81-55EF-7D47-8F09-80C98B5FFD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237112" y="1791013"/>
            <a:ext cx="679143" cy="103348"/>
          </a:xfrm>
          <a:prstGeom prst="rect">
            <a:avLst/>
          </a:prstGeom>
        </p:spPr>
      </p:pic>
      <p:sp>
        <p:nvSpPr>
          <p:cNvPr id="38" name="Speech Bubble: Rectangle with Corners Rounded 14">
            <a:extLst>
              <a:ext uri="{FF2B5EF4-FFF2-40B4-BE49-F238E27FC236}">
                <a16:creationId xmlns:a16="http://schemas.microsoft.com/office/drawing/2014/main" id="{F771EA60-CC0C-334C-BD51-FCBFA5DECAE0}"/>
              </a:ext>
            </a:extLst>
          </p:cNvPr>
          <p:cNvSpPr/>
          <p:nvPr/>
        </p:nvSpPr>
        <p:spPr>
          <a:xfrm flipH="1">
            <a:off x="2772697" y="1293218"/>
            <a:ext cx="4900311" cy="1338071"/>
          </a:xfrm>
          <a:prstGeom prst="wedgeRoundRectCallout">
            <a:avLst>
              <a:gd name="adj1" fmla="val 63639"/>
              <a:gd name="adj2" fmla="val -35334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Fold your second paper strip in half and in half again, cut into parts and label each part.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8FD10D0-AE01-4244-9240-1F7BA1EE6F7D}"/>
              </a:ext>
            </a:extLst>
          </p:cNvPr>
          <p:cNvGrpSpPr/>
          <p:nvPr/>
        </p:nvGrpSpPr>
        <p:grpSpPr>
          <a:xfrm flipH="1">
            <a:off x="859065" y="1104840"/>
            <a:ext cx="1930508" cy="1630819"/>
            <a:chOff x="4540559" y="2378539"/>
            <a:chExt cx="4566620" cy="3733483"/>
          </a:xfrm>
        </p:grpSpPr>
        <p:pic>
          <p:nvPicPr>
            <p:cNvPr id="40" name="Picture 3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41B5CF4-F500-9A47-AC72-2019F29AC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1C74AC0-E14F-694B-B086-E743F3D5535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B93C802-00D6-714A-BB63-DA6B9FE771DF}"/>
              </a:ext>
            </a:extLst>
          </p:cNvPr>
          <p:cNvGrpSpPr/>
          <p:nvPr/>
        </p:nvGrpSpPr>
        <p:grpSpPr>
          <a:xfrm>
            <a:off x="1376205" y="3554957"/>
            <a:ext cx="9437569" cy="1209941"/>
            <a:chOff x="1376205" y="2565462"/>
            <a:chExt cx="9437569" cy="1209941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7611A03-6C95-6D46-BED2-C067A25F6F24}"/>
                </a:ext>
              </a:extLst>
            </p:cNvPr>
            <p:cNvSpPr/>
            <p:nvPr/>
          </p:nvSpPr>
          <p:spPr>
            <a:xfrm>
              <a:off x="1376205" y="2572407"/>
              <a:ext cx="9437569" cy="1202995"/>
            </a:xfrm>
            <a:prstGeom prst="rect">
              <a:avLst/>
            </a:prstGeom>
            <a:solidFill>
              <a:srgbClr val="84BF40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FFF1465-4CD3-3745-9AE2-BC3028BC19CD}"/>
                </a:ext>
              </a:extLst>
            </p:cNvPr>
            <p:cNvCxnSpPr>
              <a:cxnSpLocks/>
              <a:endCxn id="44" idx="0"/>
            </p:cNvCxnSpPr>
            <p:nvPr/>
          </p:nvCxnSpPr>
          <p:spPr>
            <a:xfrm flipV="1">
              <a:off x="6086767" y="2572407"/>
              <a:ext cx="8223" cy="1202996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B6FF815-99C7-AE44-AE88-50CC21FEA2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31486" y="2565462"/>
              <a:ext cx="0" cy="1209940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0EE4E0D-6366-054B-9333-F5C77EB163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42048" y="2565462"/>
              <a:ext cx="0" cy="1209940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4915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6922221-5177-304B-A163-276CAEE72EF6}"/>
              </a:ext>
            </a:extLst>
          </p:cNvPr>
          <p:cNvSpPr txBox="1"/>
          <p:nvPr/>
        </p:nvSpPr>
        <p:spPr>
          <a:xfrm>
            <a:off x="8150087" y="671029"/>
            <a:ext cx="34069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third strip of A4 paper, some scissors and a pencil</a:t>
            </a:r>
          </a:p>
        </p:txBody>
      </p:sp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7FE5B8AF-6816-3944-BC03-195ECA38AF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170587" y="1502935"/>
            <a:ext cx="468463" cy="681518"/>
          </a:xfrm>
          <a:prstGeom prst="rect">
            <a:avLst/>
          </a:prstGeom>
        </p:spPr>
      </p:pic>
      <p:pic>
        <p:nvPicPr>
          <p:cNvPr id="4" name="Picture 3" descr="Shape, rectangle&#10;&#10;Description automatically generated">
            <a:extLst>
              <a:ext uri="{FF2B5EF4-FFF2-40B4-BE49-F238E27FC236}">
                <a16:creationId xmlns:a16="http://schemas.microsoft.com/office/drawing/2014/main" id="{BE32AE81-55EF-7D47-8F09-80C98B5FFD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237112" y="1791013"/>
            <a:ext cx="679143" cy="103348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D760195D-E18D-D741-8D85-E5996DBAFA7D}"/>
              </a:ext>
            </a:extLst>
          </p:cNvPr>
          <p:cNvGrpSpPr/>
          <p:nvPr/>
        </p:nvGrpSpPr>
        <p:grpSpPr>
          <a:xfrm>
            <a:off x="1376205" y="3541514"/>
            <a:ext cx="9437569" cy="1223388"/>
            <a:chOff x="1376205" y="2353235"/>
            <a:chExt cx="9437569" cy="1223388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7611A03-6C95-6D46-BED2-C067A25F6F24}"/>
                </a:ext>
              </a:extLst>
            </p:cNvPr>
            <p:cNvSpPr/>
            <p:nvPr/>
          </p:nvSpPr>
          <p:spPr>
            <a:xfrm>
              <a:off x="1376205" y="2373627"/>
              <a:ext cx="9437569" cy="1202995"/>
            </a:xfrm>
            <a:prstGeom prst="rect">
              <a:avLst/>
            </a:prstGeom>
            <a:solidFill>
              <a:srgbClr val="84BF40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FFF1465-4CD3-3745-9AE2-BC3028BC19CD}"/>
                </a:ext>
              </a:extLst>
            </p:cNvPr>
            <p:cNvCxnSpPr>
              <a:cxnSpLocks/>
              <a:endCxn id="44" idx="0"/>
            </p:cNvCxnSpPr>
            <p:nvPr/>
          </p:nvCxnSpPr>
          <p:spPr>
            <a:xfrm flipV="1">
              <a:off x="6086769" y="2373627"/>
              <a:ext cx="8221" cy="1202996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B6FF815-99C7-AE44-AE88-50CC21FEA2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31487" y="2366682"/>
              <a:ext cx="0" cy="1209940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0EE4E0D-6366-054B-9333-F5C77EB163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42051" y="2353235"/>
              <a:ext cx="0" cy="1223387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0AB776C-5356-1F44-8004-8B69522E81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19692" y="2380129"/>
              <a:ext cx="0" cy="1196493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A4BD5E9-D9F7-FC41-847B-5EAB0C034F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64410" y="2366682"/>
              <a:ext cx="0" cy="1209941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F8441E-0247-BE47-9C39-3B93E86EFD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09128" y="2393576"/>
              <a:ext cx="0" cy="1183046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0DDD0B-6A6B-4C46-B7E6-9C49320457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53846" y="2366682"/>
              <a:ext cx="0" cy="1209940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A2A49EF7-A331-BF4B-B64E-322F5EC630B7}"/>
              </a:ext>
            </a:extLst>
          </p:cNvPr>
          <p:cNvSpPr/>
          <p:nvPr/>
        </p:nvSpPr>
        <p:spPr>
          <a:xfrm>
            <a:off x="0" y="5214565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has been divided into ___ equal parts.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equal part is one ______ of the whole.</a:t>
            </a:r>
          </a:p>
        </p:txBody>
      </p:sp>
      <p:sp>
        <p:nvSpPr>
          <p:cNvPr id="62" name="Speech Bubble: Rectangle with Corners Rounded 14">
            <a:extLst>
              <a:ext uri="{FF2B5EF4-FFF2-40B4-BE49-F238E27FC236}">
                <a16:creationId xmlns:a16="http://schemas.microsoft.com/office/drawing/2014/main" id="{EF39D79C-A01B-1C49-9086-499347D8980F}"/>
              </a:ext>
            </a:extLst>
          </p:cNvPr>
          <p:cNvSpPr/>
          <p:nvPr/>
        </p:nvSpPr>
        <p:spPr>
          <a:xfrm flipH="1">
            <a:off x="2772697" y="1152720"/>
            <a:ext cx="4179432" cy="1619066"/>
          </a:xfrm>
          <a:prstGeom prst="wedgeRoundRectCallout">
            <a:avLst>
              <a:gd name="adj1" fmla="val 63913"/>
              <a:gd name="adj2" fmla="val -29520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Fold your third paper strip in half and in half again </a:t>
            </a:r>
            <a:r>
              <a:rPr lang="en-GB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AND</a:t>
            </a:r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in half again, cut into parts and label each part.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D570B5A-9C22-6049-8C19-07286085DE7C}"/>
              </a:ext>
            </a:extLst>
          </p:cNvPr>
          <p:cNvGrpSpPr/>
          <p:nvPr/>
        </p:nvGrpSpPr>
        <p:grpSpPr>
          <a:xfrm flipH="1">
            <a:off x="859065" y="1104840"/>
            <a:ext cx="1930508" cy="1630819"/>
            <a:chOff x="4540559" y="2378539"/>
            <a:chExt cx="4566620" cy="3733483"/>
          </a:xfrm>
        </p:grpSpPr>
        <p:pic>
          <p:nvPicPr>
            <p:cNvPr id="64" name="Picture 6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64D02A6-05DC-A74B-834F-8FC7672654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1C14161-C13D-BB49-A860-9896E5179413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0737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0" y="7039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Challenge Question</a:t>
            </a:r>
          </a:p>
        </p:txBody>
      </p:sp>
      <p:sp>
        <p:nvSpPr>
          <p:cNvPr id="38" name="Speech Bubble: Rectangle with Corners Rounded 14">
            <a:extLst>
              <a:ext uri="{FF2B5EF4-FFF2-40B4-BE49-F238E27FC236}">
                <a16:creationId xmlns:a16="http://schemas.microsoft.com/office/drawing/2014/main" id="{F771EA60-CC0C-334C-BD51-FCBFA5DECAE0}"/>
              </a:ext>
            </a:extLst>
          </p:cNvPr>
          <p:cNvSpPr/>
          <p:nvPr/>
        </p:nvSpPr>
        <p:spPr>
          <a:xfrm flipH="1">
            <a:off x="3002839" y="1661858"/>
            <a:ext cx="7076510" cy="1005313"/>
          </a:xfrm>
          <a:prstGeom prst="wedgeRoundRectCallout">
            <a:avLst>
              <a:gd name="adj1" fmla="val 59177"/>
              <a:gd name="adj2" fmla="val -36820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 you notice about the number of parts you have altogether from each strip?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8FD10D0-AE01-4244-9240-1F7BA1EE6F7D}"/>
              </a:ext>
            </a:extLst>
          </p:cNvPr>
          <p:cNvGrpSpPr/>
          <p:nvPr/>
        </p:nvGrpSpPr>
        <p:grpSpPr>
          <a:xfrm flipH="1">
            <a:off x="1117482" y="1307101"/>
            <a:ext cx="1930508" cy="1630819"/>
            <a:chOff x="4540559" y="2378539"/>
            <a:chExt cx="4566620" cy="3733483"/>
          </a:xfrm>
        </p:grpSpPr>
        <p:pic>
          <p:nvPicPr>
            <p:cNvPr id="40" name="Picture 3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41B5CF4-F500-9A47-AC72-2019F29AC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1C74AC0-E14F-694B-B086-E743F3D5535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4239417-E290-0140-974E-F3E93FC79FC4}"/>
              </a:ext>
            </a:extLst>
          </p:cNvPr>
          <p:cNvSpPr/>
          <p:nvPr/>
        </p:nvSpPr>
        <p:spPr>
          <a:xfrm>
            <a:off x="0" y="5095056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When the numerator and the denominator in a fraction</a:t>
            </a:r>
          </a:p>
          <a:p>
            <a:pPr lvl="0"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are the same, the fraction is equivalent to one whole.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6E27AF6-2D9D-144E-9EAA-A70CC278B35D}"/>
              </a:ext>
            </a:extLst>
          </p:cNvPr>
          <p:cNvGrpSpPr/>
          <p:nvPr/>
        </p:nvGrpSpPr>
        <p:grpSpPr>
          <a:xfrm>
            <a:off x="1316568" y="3558925"/>
            <a:ext cx="7462039" cy="953442"/>
            <a:chOff x="1376205" y="3419775"/>
            <a:chExt cx="9437569" cy="120586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3850B9F-F7EF-2640-81F6-31B56A3321D5}"/>
                </a:ext>
              </a:extLst>
            </p:cNvPr>
            <p:cNvGrpSpPr/>
            <p:nvPr/>
          </p:nvGrpSpPr>
          <p:grpSpPr>
            <a:xfrm>
              <a:off x="1376205" y="3419775"/>
              <a:ext cx="9437569" cy="1205860"/>
              <a:chOff x="1376205" y="3220995"/>
              <a:chExt cx="9437569" cy="120586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5907DA3-62D2-5F4C-AE0E-F24E727B3955}"/>
                  </a:ext>
                </a:extLst>
              </p:cNvPr>
              <p:cNvSpPr/>
              <p:nvPr/>
            </p:nvSpPr>
            <p:spPr>
              <a:xfrm>
                <a:off x="1376205" y="3223859"/>
                <a:ext cx="9437569" cy="1202995"/>
              </a:xfrm>
              <a:prstGeom prst="rect">
                <a:avLst/>
              </a:prstGeom>
              <a:solidFill>
                <a:srgbClr val="84BF40"/>
              </a:solidFill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D7C32DE2-6649-AC44-B6A3-9A2062732D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19692" y="3220995"/>
                <a:ext cx="0" cy="1205860"/>
              </a:xfrm>
              <a:prstGeom prst="line">
                <a:avLst/>
              </a:prstGeom>
              <a:ln w="381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2F45B0BB-BD5E-534E-86F0-9D7FD61D08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42051" y="3220995"/>
                <a:ext cx="0" cy="1205860"/>
              </a:xfrm>
              <a:prstGeom prst="line">
                <a:avLst/>
              </a:prstGeom>
              <a:ln w="381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9C6EEA15-18D6-7F45-BA0B-666B4601A3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3846" y="3220995"/>
                <a:ext cx="0" cy="1205860"/>
              </a:xfrm>
              <a:prstGeom prst="line">
                <a:avLst/>
              </a:prstGeom>
              <a:ln w="381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BE68098-7C40-264B-9F30-93C1DB4205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31487" y="3220995"/>
                <a:ext cx="0" cy="1205860"/>
              </a:xfrm>
              <a:prstGeom prst="line">
                <a:avLst/>
              </a:prstGeom>
              <a:ln w="381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6B9C711-FF67-D444-BCC7-B8BF94522BF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09128" y="3220995"/>
                <a:ext cx="0" cy="1205860"/>
              </a:xfrm>
              <a:prstGeom prst="line">
                <a:avLst/>
              </a:prstGeom>
              <a:ln w="381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EF5D3988-B8D3-D84D-B756-20E65EDFC2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86769" y="3220995"/>
                <a:ext cx="0" cy="1205860"/>
              </a:xfrm>
              <a:prstGeom prst="line">
                <a:avLst/>
              </a:prstGeom>
              <a:ln w="381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00297FE7-734E-FB4D-9362-736583DD839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64410" y="3220995"/>
                <a:ext cx="0" cy="1205860"/>
              </a:xfrm>
              <a:prstGeom prst="line">
                <a:avLst/>
              </a:prstGeom>
              <a:ln w="381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8DE0224-B608-1842-BED9-A5643E3C648F}"/>
                </a:ext>
              </a:extLst>
            </p:cNvPr>
            <p:cNvGrpSpPr/>
            <p:nvPr/>
          </p:nvGrpSpPr>
          <p:grpSpPr>
            <a:xfrm>
              <a:off x="1673481" y="3462188"/>
              <a:ext cx="573286" cy="1153913"/>
              <a:chOff x="1673481" y="3266099"/>
              <a:chExt cx="573286" cy="1153913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C9D8B61-DA01-FD40-ABA2-06BA0503062A}"/>
                  </a:ext>
                </a:extLst>
              </p:cNvPr>
              <p:cNvSpPr txBox="1"/>
              <p:nvPr/>
            </p:nvSpPr>
            <p:spPr>
              <a:xfrm>
                <a:off x="1826085" y="3816661"/>
                <a:ext cx="268079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A922D1F6-E10E-0141-9DB1-79CA47669FCF}"/>
                  </a:ext>
                </a:extLst>
              </p:cNvPr>
              <p:cNvSpPr txBox="1"/>
              <p:nvPr/>
            </p:nvSpPr>
            <p:spPr>
              <a:xfrm>
                <a:off x="1840197" y="3266099"/>
                <a:ext cx="239855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63FBFA71-C234-3A48-BE81-A2D4F3BA404A}"/>
                  </a:ext>
                </a:extLst>
              </p:cNvPr>
              <p:cNvSpPr/>
              <p:nvPr/>
            </p:nvSpPr>
            <p:spPr>
              <a:xfrm>
                <a:off x="1673481" y="3816521"/>
                <a:ext cx="573286" cy="49758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4BA3E60-7AEB-B242-A485-20BE29607B0E}"/>
                </a:ext>
              </a:extLst>
            </p:cNvPr>
            <p:cNvGrpSpPr/>
            <p:nvPr/>
          </p:nvGrpSpPr>
          <p:grpSpPr>
            <a:xfrm>
              <a:off x="2861765" y="3462188"/>
              <a:ext cx="573286" cy="1153914"/>
              <a:chOff x="1673481" y="3266099"/>
              <a:chExt cx="573286" cy="1153914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202FE560-1FD8-CD45-9A9F-41154CD75A46}"/>
                  </a:ext>
                </a:extLst>
              </p:cNvPr>
              <p:cNvSpPr txBox="1"/>
              <p:nvPr/>
            </p:nvSpPr>
            <p:spPr>
              <a:xfrm>
                <a:off x="1826085" y="3816662"/>
                <a:ext cx="268079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17F6A09-AAD5-6348-9089-C44841F3D08B}"/>
                  </a:ext>
                </a:extLst>
              </p:cNvPr>
              <p:cNvSpPr txBox="1"/>
              <p:nvPr/>
            </p:nvSpPr>
            <p:spPr>
              <a:xfrm>
                <a:off x="1840197" y="3266099"/>
                <a:ext cx="239855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51" name="Rounded Rectangle 50">
                <a:extLst>
                  <a:ext uri="{FF2B5EF4-FFF2-40B4-BE49-F238E27FC236}">
                    <a16:creationId xmlns:a16="http://schemas.microsoft.com/office/drawing/2014/main" id="{2E3269F3-9C07-9C41-B76E-CC621084038F}"/>
                  </a:ext>
                </a:extLst>
              </p:cNvPr>
              <p:cNvSpPr/>
              <p:nvPr/>
            </p:nvSpPr>
            <p:spPr>
              <a:xfrm>
                <a:off x="1673481" y="3816522"/>
                <a:ext cx="573286" cy="49758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46B52759-EB8A-8347-872C-2D01CC59CFC9}"/>
                </a:ext>
              </a:extLst>
            </p:cNvPr>
            <p:cNvGrpSpPr/>
            <p:nvPr/>
          </p:nvGrpSpPr>
          <p:grpSpPr>
            <a:xfrm>
              <a:off x="9935574" y="3462188"/>
              <a:ext cx="573286" cy="1153913"/>
              <a:chOff x="1673481" y="3266099"/>
              <a:chExt cx="573286" cy="1153913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5615103-A209-D642-8747-8E71C3E279DC}"/>
                  </a:ext>
                </a:extLst>
              </p:cNvPr>
              <p:cNvSpPr txBox="1"/>
              <p:nvPr/>
            </p:nvSpPr>
            <p:spPr>
              <a:xfrm>
                <a:off x="1826085" y="3816661"/>
                <a:ext cx="268079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468D0C2-544B-FA4A-8D4D-DC5AED2F3732}"/>
                  </a:ext>
                </a:extLst>
              </p:cNvPr>
              <p:cNvSpPr txBox="1"/>
              <p:nvPr/>
            </p:nvSpPr>
            <p:spPr>
              <a:xfrm>
                <a:off x="1840197" y="3266099"/>
                <a:ext cx="239855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55" name="Rounded Rectangle 54">
                <a:extLst>
                  <a:ext uri="{FF2B5EF4-FFF2-40B4-BE49-F238E27FC236}">
                    <a16:creationId xmlns:a16="http://schemas.microsoft.com/office/drawing/2014/main" id="{55767703-3A40-224F-95ED-651C7CDC0127}"/>
                  </a:ext>
                </a:extLst>
              </p:cNvPr>
              <p:cNvSpPr/>
              <p:nvPr/>
            </p:nvSpPr>
            <p:spPr>
              <a:xfrm>
                <a:off x="1673481" y="3816521"/>
                <a:ext cx="573286" cy="49758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2A24E1D9-205C-5848-99B5-C3EA3D4CDF39}"/>
                </a:ext>
              </a:extLst>
            </p:cNvPr>
            <p:cNvGrpSpPr/>
            <p:nvPr/>
          </p:nvGrpSpPr>
          <p:grpSpPr>
            <a:xfrm>
              <a:off x="8803184" y="3462188"/>
              <a:ext cx="573286" cy="1153913"/>
              <a:chOff x="1673481" y="3266099"/>
              <a:chExt cx="573286" cy="1153913"/>
            </a:xfrm>
          </p:grpSpPr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A425E5EF-CEF3-ED43-9FFD-DE01BE8714DE}"/>
                  </a:ext>
                </a:extLst>
              </p:cNvPr>
              <p:cNvSpPr txBox="1"/>
              <p:nvPr/>
            </p:nvSpPr>
            <p:spPr>
              <a:xfrm>
                <a:off x="1826085" y="3816661"/>
                <a:ext cx="268079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F905204-B3E6-564F-903D-E39141BD6B5A}"/>
                  </a:ext>
                </a:extLst>
              </p:cNvPr>
              <p:cNvSpPr txBox="1"/>
              <p:nvPr/>
            </p:nvSpPr>
            <p:spPr>
              <a:xfrm>
                <a:off x="1840197" y="3266099"/>
                <a:ext cx="239855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77" name="Rounded Rectangle 76">
                <a:extLst>
                  <a:ext uri="{FF2B5EF4-FFF2-40B4-BE49-F238E27FC236}">
                    <a16:creationId xmlns:a16="http://schemas.microsoft.com/office/drawing/2014/main" id="{02B0551D-AA7C-A141-996A-2BF1C09249AD}"/>
                  </a:ext>
                </a:extLst>
              </p:cNvPr>
              <p:cNvSpPr/>
              <p:nvPr/>
            </p:nvSpPr>
            <p:spPr>
              <a:xfrm>
                <a:off x="1673481" y="3816521"/>
                <a:ext cx="573286" cy="49758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62E9229E-E1ED-CD42-BC05-E9B5B4302DF4}"/>
                </a:ext>
              </a:extLst>
            </p:cNvPr>
            <p:cNvGrpSpPr/>
            <p:nvPr/>
          </p:nvGrpSpPr>
          <p:grpSpPr>
            <a:xfrm>
              <a:off x="7614901" y="3462188"/>
              <a:ext cx="573286" cy="1153913"/>
              <a:chOff x="1673481" y="3266099"/>
              <a:chExt cx="573286" cy="1153913"/>
            </a:xfrm>
          </p:grpSpPr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ACECE1F1-7D10-3F42-9E36-50EC23EBDF36}"/>
                  </a:ext>
                </a:extLst>
              </p:cNvPr>
              <p:cNvSpPr txBox="1"/>
              <p:nvPr/>
            </p:nvSpPr>
            <p:spPr>
              <a:xfrm>
                <a:off x="1826085" y="3816661"/>
                <a:ext cx="268079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54F2F16B-190D-244D-8B44-D92A80500EA7}"/>
                  </a:ext>
                </a:extLst>
              </p:cNvPr>
              <p:cNvSpPr txBox="1"/>
              <p:nvPr/>
            </p:nvSpPr>
            <p:spPr>
              <a:xfrm>
                <a:off x="1840197" y="3266099"/>
                <a:ext cx="239855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81" name="Rounded Rectangle 80">
                <a:extLst>
                  <a:ext uri="{FF2B5EF4-FFF2-40B4-BE49-F238E27FC236}">
                    <a16:creationId xmlns:a16="http://schemas.microsoft.com/office/drawing/2014/main" id="{FFADAC81-339B-F240-923A-BE143552D630}"/>
                  </a:ext>
                </a:extLst>
              </p:cNvPr>
              <p:cNvSpPr/>
              <p:nvPr/>
            </p:nvSpPr>
            <p:spPr>
              <a:xfrm>
                <a:off x="1673481" y="3816521"/>
                <a:ext cx="573286" cy="49758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5B188372-88AF-8D43-A4FC-31A63E3726A1}"/>
                </a:ext>
              </a:extLst>
            </p:cNvPr>
            <p:cNvGrpSpPr/>
            <p:nvPr/>
          </p:nvGrpSpPr>
          <p:grpSpPr>
            <a:xfrm>
              <a:off x="6426617" y="3462188"/>
              <a:ext cx="573286" cy="1153914"/>
              <a:chOff x="1673481" y="3266099"/>
              <a:chExt cx="573286" cy="115391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33DE1B1A-A8BF-2C40-B2F4-B3F69E3FD874}"/>
                  </a:ext>
                </a:extLst>
              </p:cNvPr>
              <p:cNvSpPr txBox="1"/>
              <p:nvPr/>
            </p:nvSpPr>
            <p:spPr>
              <a:xfrm>
                <a:off x="1826085" y="3816662"/>
                <a:ext cx="268079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0EB3AD75-1C8F-3040-957A-3A2237776241}"/>
                  </a:ext>
                </a:extLst>
              </p:cNvPr>
              <p:cNvSpPr txBox="1"/>
              <p:nvPr/>
            </p:nvSpPr>
            <p:spPr>
              <a:xfrm>
                <a:off x="1840197" y="3266099"/>
                <a:ext cx="239855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85" name="Rounded Rectangle 84">
                <a:extLst>
                  <a:ext uri="{FF2B5EF4-FFF2-40B4-BE49-F238E27FC236}">
                    <a16:creationId xmlns:a16="http://schemas.microsoft.com/office/drawing/2014/main" id="{AD13BBB6-FBFA-CE40-A411-4BB15EF5FBE6}"/>
                  </a:ext>
                </a:extLst>
              </p:cNvPr>
              <p:cNvSpPr/>
              <p:nvPr/>
            </p:nvSpPr>
            <p:spPr>
              <a:xfrm>
                <a:off x="1673481" y="3816521"/>
                <a:ext cx="573286" cy="49758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F807BFE7-A0E4-A846-AD55-70FC7250CDF7}"/>
                </a:ext>
              </a:extLst>
            </p:cNvPr>
            <p:cNvGrpSpPr/>
            <p:nvPr/>
          </p:nvGrpSpPr>
          <p:grpSpPr>
            <a:xfrm>
              <a:off x="5238333" y="3462188"/>
              <a:ext cx="573286" cy="1153913"/>
              <a:chOff x="1673481" y="3266099"/>
              <a:chExt cx="573286" cy="1153913"/>
            </a:xfrm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0AA6DAB8-EED2-7F4C-8049-380B1A6DB7FF}"/>
                  </a:ext>
                </a:extLst>
              </p:cNvPr>
              <p:cNvSpPr txBox="1"/>
              <p:nvPr/>
            </p:nvSpPr>
            <p:spPr>
              <a:xfrm>
                <a:off x="1826085" y="3816661"/>
                <a:ext cx="268079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1BCA37D9-5C7C-E74D-91E4-8EF3A6409D13}"/>
                  </a:ext>
                </a:extLst>
              </p:cNvPr>
              <p:cNvSpPr txBox="1"/>
              <p:nvPr/>
            </p:nvSpPr>
            <p:spPr>
              <a:xfrm>
                <a:off x="1840197" y="3266099"/>
                <a:ext cx="239855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89" name="Rounded Rectangle 88">
                <a:extLst>
                  <a:ext uri="{FF2B5EF4-FFF2-40B4-BE49-F238E27FC236}">
                    <a16:creationId xmlns:a16="http://schemas.microsoft.com/office/drawing/2014/main" id="{3AF09582-4266-6A4B-980B-3C282093DBCC}"/>
                  </a:ext>
                </a:extLst>
              </p:cNvPr>
              <p:cNvSpPr/>
              <p:nvPr/>
            </p:nvSpPr>
            <p:spPr>
              <a:xfrm>
                <a:off x="1673481" y="3816521"/>
                <a:ext cx="573286" cy="49758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2B889F43-5C20-4D44-92EF-19952A2A4CEF}"/>
                </a:ext>
              </a:extLst>
            </p:cNvPr>
            <p:cNvGrpSpPr/>
            <p:nvPr/>
          </p:nvGrpSpPr>
          <p:grpSpPr>
            <a:xfrm>
              <a:off x="4050049" y="3462188"/>
              <a:ext cx="573286" cy="1153913"/>
              <a:chOff x="1673481" y="3266099"/>
              <a:chExt cx="573286" cy="1153913"/>
            </a:xfrm>
          </p:grpSpPr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3D436B04-5A38-494B-BDE4-9C7019F26D07}"/>
                  </a:ext>
                </a:extLst>
              </p:cNvPr>
              <p:cNvSpPr txBox="1"/>
              <p:nvPr/>
            </p:nvSpPr>
            <p:spPr>
              <a:xfrm>
                <a:off x="1826085" y="3816661"/>
                <a:ext cx="268079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C74CEDB7-A572-1A4E-A5A1-B4DBD4C42585}"/>
                  </a:ext>
                </a:extLst>
              </p:cNvPr>
              <p:cNvSpPr txBox="1"/>
              <p:nvPr/>
            </p:nvSpPr>
            <p:spPr>
              <a:xfrm>
                <a:off x="1840197" y="3266099"/>
                <a:ext cx="239855" cy="60335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5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93" name="Rounded Rectangle 92">
                <a:extLst>
                  <a:ext uri="{FF2B5EF4-FFF2-40B4-BE49-F238E27FC236}">
                    <a16:creationId xmlns:a16="http://schemas.microsoft.com/office/drawing/2014/main" id="{35A9A0EE-D37A-AB4E-8AD7-707B3C57BCF2}"/>
                  </a:ext>
                </a:extLst>
              </p:cNvPr>
              <p:cNvSpPr/>
              <p:nvPr/>
            </p:nvSpPr>
            <p:spPr>
              <a:xfrm>
                <a:off x="1673481" y="3816521"/>
                <a:ext cx="573286" cy="49758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6410F2C-1335-B24A-A596-5B28776B1669}"/>
              </a:ext>
            </a:extLst>
          </p:cNvPr>
          <p:cNvGrpSpPr/>
          <p:nvPr/>
        </p:nvGrpSpPr>
        <p:grpSpPr>
          <a:xfrm>
            <a:off x="9547339" y="3049857"/>
            <a:ext cx="913083" cy="1945521"/>
            <a:chOff x="10472204" y="1052816"/>
            <a:chExt cx="913083" cy="1768655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3730ABB-B078-5B4E-BCFF-EE4FD23A94C6}"/>
                </a:ext>
              </a:extLst>
            </p:cNvPr>
            <p:cNvSpPr txBox="1"/>
            <p:nvPr/>
          </p:nvSpPr>
          <p:spPr>
            <a:xfrm>
              <a:off x="10794706" y="1898141"/>
              <a:ext cx="268079" cy="92333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8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1CB4B1C5-929C-C440-9EE0-E2BFB3AC0DA2}"/>
                </a:ext>
              </a:extLst>
            </p:cNvPr>
            <p:cNvSpPr txBox="1"/>
            <p:nvPr/>
          </p:nvSpPr>
          <p:spPr>
            <a:xfrm>
              <a:off x="10808818" y="1052816"/>
              <a:ext cx="239855" cy="92333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8</a:t>
              </a:r>
            </a:p>
          </p:txBody>
        </p:sp>
        <p:sp>
          <p:nvSpPr>
            <p:cNvPr id="97" name="Rounded Rectangle 96">
              <a:extLst>
                <a:ext uri="{FF2B5EF4-FFF2-40B4-BE49-F238E27FC236}">
                  <a16:creationId xmlns:a16="http://schemas.microsoft.com/office/drawing/2014/main" id="{A75C8A90-23D5-FD49-ABCA-E5EC6FC16106}"/>
                </a:ext>
              </a:extLst>
            </p:cNvPr>
            <p:cNvSpPr/>
            <p:nvPr/>
          </p:nvSpPr>
          <p:spPr>
            <a:xfrm>
              <a:off x="10472204" y="1900020"/>
              <a:ext cx="913083" cy="79251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751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0" y="7039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3</a:t>
            </a:r>
          </a:p>
        </p:txBody>
      </p:sp>
      <p:sp>
        <p:nvSpPr>
          <p:cNvPr id="38" name="Speech Bubble: Rectangle with Corners Rounded 14">
            <a:extLst>
              <a:ext uri="{FF2B5EF4-FFF2-40B4-BE49-F238E27FC236}">
                <a16:creationId xmlns:a16="http://schemas.microsoft.com/office/drawing/2014/main" id="{F771EA60-CC0C-334C-BD51-FCBFA5DECAE0}"/>
              </a:ext>
            </a:extLst>
          </p:cNvPr>
          <p:cNvSpPr/>
          <p:nvPr/>
        </p:nvSpPr>
        <p:spPr>
          <a:xfrm flipH="1">
            <a:off x="3606343" y="4128951"/>
            <a:ext cx="4312361" cy="1338071"/>
          </a:xfrm>
          <a:prstGeom prst="wedgeRoundRectCallout">
            <a:avLst>
              <a:gd name="adj1" fmla="val 64265"/>
              <a:gd name="adj2" fmla="val -5248"/>
              <a:gd name="adj3" fmla="val 16667"/>
            </a:avLst>
          </a:prstGeom>
          <a:noFill/>
          <a:ln w="28575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Investigation</a:t>
            </a:r>
          </a:p>
          <a:p>
            <a:pPr algn="ctr">
              <a:spcBef>
                <a:spcPts val="600"/>
              </a:spcBef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many halves/quarters  make a whole?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8FD10D0-AE01-4244-9240-1F7BA1EE6F7D}"/>
              </a:ext>
            </a:extLst>
          </p:cNvPr>
          <p:cNvGrpSpPr/>
          <p:nvPr/>
        </p:nvGrpSpPr>
        <p:grpSpPr>
          <a:xfrm>
            <a:off x="1044330" y="4253828"/>
            <a:ext cx="1930508" cy="1665036"/>
            <a:chOff x="4540559" y="2300206"/>
            <a:chExt cx="4566620" cy="3811816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041B5CF4-F500-9A47-AC72-2019F29AC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540559" y="2300206"/>
              <a:ext cx="4566620" cy="3719927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1C74AC0-E14F-694B-B086-E743F3D5535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4239417-E290-0140-974E-F3E93FC79FC4}"/>
              </a:ext>
            </a:extLst>
          </p:cNvPr>
          <p:cNvSpPr/>
          <p:nvPr/>
        </p:nvSpPr>
        <p:spPr>
          <a:xfrm>
            <a:off x="1112039" y="1583439"/>
            <a:ext cx="634946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In how many different ways can you make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half and a quarter using different Cuisenaire rods?</a:t>
            </a:r>
          </a:p>
          <a:p>
            <a:pPr algn="ctr">
              <a:spcBef>
                <a:spcPts val="1200"/>
              </a:spcBef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can you prove they are exactly one half or one quarter?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F900B74-00EB-0C48-9FF6-9CA2979E061B}"/>
              </a:ext>
            </a:extLst>
          </p:cNvPr>
          <p:cNvSpPr txBox="1"/>
          <p:nvPr/>
        </p:nvSpPr>
        <p:spPr>
          <a:xfrm>
            <a:off x="8588999" y="671029"/>
            <a:ext cx="22557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Handout 2 cut up into rods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63EC695E-6CBE-F145-8B96-68443AD9329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034" y="1857240"/>
            <a:ext cx="2201475" cy="361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07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12216</TotalTime>
  <Words>993</Words>
  <Application>Microsoft Office PowerPoint</Application>
  <PresentationFormat>Widescreen</PresentationFormat>
  <Paragraphs>186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ArialMT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320</cp:revision>
  <cp:lastPrinted>2021-10-20T19:07:37Z</cp:lastPrinted>
  <dcterms:created xsi:type="dcterms:W3CDTF">2021-01-11T17:47:06Z</dcterms:created>
  <dcterms:modified xsi:type="dcterms:W3CDTF">2022-02-22T16:18:15Z</dcterms:modified>
</cp:coreProperties>
</file>