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2"/>
  </p:notesMasterIdLst>
  <p:sldIdLst>
    <p:sldId id="291" r:id="rId3"/>
    <p:sldId id="292" r:id="rId4"/>
    <p:sldId id="283" r:id="rId5"/>
    <p:sldId id="267" r:id="rId6"/>
    <p:sldId id="308" r:id="rId7"/>
    <p:sldId id="293" r:id="rId8"/>
    <p:sldId id="315" r:id="rId9"/>
    <p:sldId id="316" r:id="rId10"/>
    <p:sldId id="309" r:id="rId11"/>
    <p:sldId id="268" r:id="rId12"/>
    <p:sldId id="310" r:id="rId13"/>
    <p:sldId id="311" r:id="rId14"/>
    <p:sldId id="272" r:id="rId15"/>
    <p:sldId id="317" r:id="rId16"/>
    <p:sldId id="312" r:id="rId17"/>
    <p:sldId id="313" r:id="rId18"/>
    <p:sldId id="314" r:id="rId19"/>
    <p:sldId id="307" r:id="rId20"/>
    <p:sldId id="306" r:id="rId21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914" userDrawn="1">
          <p15:clr>
            <a:srgbClr val="A4A3A4"/>
          </p15:clr>
        </p15:guide>
        <p15:guide id="3" orient="horz" pos="3543" userDrawn="1">
          <p15:clr>
            <a:srgbClr val="A4A3A4"/>
          </p15:clr>
        </p15:guide>
        <p15:guide id="4" pos="6698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  <p15:guide id="9" orient="horz" pos="663" userDrawn="1">
          <p15:clr>
            <a:srgbClr val="A4A3A4"/>
          </p15:clr>
        </p15:guide>
        <p15:guide id="10" orient="horz" pos="1820" userDrawn="1">
          <p15:clr>
            <a:srgbClr val="A4A3A4"/>
          </p15:clr>
        </p15:guide>
        <p15:guide id="11" pos="2638" userDrawn="1">
          <p15:clr>
            <a:srgbClr val="A4A3A4"/>
          </p15:clr>
        </p15:guide>
        <p15:guide id="12" pos="3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92C4"/>
    <a:srgbClr val="FF72C4"/>
    <a:srgbClr val="FF99FF"/>
    <a:srgbClr val="FFDF34"/>
    <a:srgbClr val="4674C1"/>
    <a:srgbClr val="EB8B2D"/>
    <a:srgbClr val="272626"/>
    <a:srgbClr val="9AC74D"/>
    <a:srgbClr val="951B81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8442A1-24BF-48F6-AFA7-8BDE0E1C2B80}" v="568" dt="2021-10-22T13:30:25.6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9" autoAdjust="0"/>
    <p:restoredTop sz="89428" autoAdjust="0"/>
  </p:normalViewPr>
  <p:slideViewPr>
    <p:cSldViewPr snapToGrid="0" snapToObjects="1">
      <p:cViewPr varScale="1">
        <p:scale>
          <a:sx n="73" d="100"/>
          <a:sy n="73" d="100"/>
        </p:scale>
        <p:origin x="787" y="67"/>
      </p:cViewPr>
      <p:guideLst>
        <p:guide orient="horz" pos="799"/>
        <p:guide pos="914"/>
        <p:guide orient="horz" pos="3543"/>
        <p:guide pos="6698"/>
        <p:guide pos="3840"/>
        <p:guide orient="horz" pos="2160"/>
        <p:guide orient="horz" pos="3748"/>
        <p:guide orient="horz" pos="663"/>
        <p:guide orient="horz" pos="1820"/>
        <p:guide pos="2638"/>
        <p:guide pos="35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89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78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32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8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20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Draw out that the word sixth is like 6 and that third is a little like 3 but that half and quarter do not sound at all like 2 and 4. Also there is no representation for a fifth. What would this look like? Then explain how after a fifth the fraction names become more regular, seventh, eighth etc.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05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3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85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18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91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93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94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484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the lines</a:t>
            </a:r>
          </a:p>
          <a:p>
            <a:r>
              <a:rPr lang="en-GB" dirty="0"/>
              <a:t>If the line is the whole then the first section is part of the whole……</a:t>
            </a:r>
          </a:p>
          <a:p>
            <a:r>
              <a:rPr lang="en-GB" dirty="0"/>
              <a:t>If the pizza is the whole then one half of the pizza is part of the whole …….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11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05157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2: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Identifying,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representing and comparing unit fractions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D3B070-54D0-B64C-ADAA-2FBD581A38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8008" y="2264889"/>
            <a:ext cx="3437781" cy="2012521"/>
          </a:xfrm>
          <a:prstGeom prst="rect">
            <a:avLst/>
          </a:prstGeom>
        </p:spPr>
      </p:pic>
      <p:pic>
        <p:nvPicPr>
          <p:cNvPr id="48" name="Picture 47" descr="Calendar&#10;&#10;Description automatically generated">
            <a:extLst>
              <a:ext uri="{FF2B5EF4-FFF2-40B4-BE49-F238E27FC236}">
                <a16:creationId xmlns:a16="http://schemas.microsoft.com/office/drawing/2014/main" id="{2BAEF370-8A64-4740-BA99-3EF94289E3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60025" y="1446485"/>
            <a:ext cx="2765765" cy="2765765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D016A56-416B-9E49-A9DF-48F72D097659}"/>
              </a:ext>
            </a:extLst>
          </p:cNvPr>
          <p:cNvGrpSpPr/>
          <p:nvPr/>
        </p:nvGrpSpPr>
        <p:grpSpPr>
          <a:xfrm>
            <a:off x="8145038" y="3084925"/>
            <a:ext cx="3160840" cy="2584175"/>
            <a:chOff x="4540559" y="2378539"/>
            <a:chExt cx="4566620" cy="3733483"/>
          </a:xfrm>
        </p:grpSpPr>
        <p:pic>
          <p:nvPicPr>
            <p:cNvPr id="33" name="Picture 3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5730A0-559C-2648-800D-27CEC5425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AB89AF9-503C-5E4B-BF33-958C78EBAEDD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775052">
            <a:off x="4111292" y="1759857"/>
            <a:ext cx="2566159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292886">
            <a:off x="-38140" y="1700164"/>
            <a:ext cx="2566159" cy="97928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quarter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E29C5550-81C8-5248-BC38-E20C22196867}"/>
              </a:ext>
            </a:extLst>
          </p:cNvPr>
          <p:cNvSpPr txBox="1">
            <a:spLocks/>
          </p:cNvSpPr>
          <p:nvPr/>
        </p:nvSpPr>
        <p:spPr>
          <a:xfrm rot="496692">
            <a:off x="204408" y="3906831"/>
            <a:ext cx="2566159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Numerator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21034373">
            <a:off x="9124677" y="1797184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Dividing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5B806A-734C-1A41-AAD7-6B7488B367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991" y="4892503"/>
            <a:ext cx="7268095" cy="53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2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A3CE34B3-8EB0-4DA6-941B-94FEDA1C4104}"/>
              </a:ext>
            </a:extLst>
          </p:cNvPr>
          <p:cNvSpPr txBox="1"/>
          <p:nvPr/>
        </p:nvSpPr>
        <p:spPr>
          <a:xfrm>
            <a:off x="1558926" y="5041156"/>
            <a:ext cx="9074149" cy="677108"/>
          </a:xfrm>
          <a:prstGeom prst="rect">
            <a:avLst/>
          </a:prstGeom>
          <a:noFill/>
          <a:effectLst>
            <a:outerShdw blurRad="50800" dist="50800" dir="5400000" sx="6000" sy="6000" algn="ctr" rotWithShape="0">
              <a:schemeClr val="bg1"/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whole has been divided into ___ equal parts.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___ of the parts has been shaded.</a:t>
            </a:r>
          </a:p>
        </p:txBody>
      </p:sp>
      <p:sp>
        <p:nvSpPr>
          <p:cNvPr id="27" name="Speech Bubble: Rectangle with Corners Rounded 14">
            <a:extLst>
              <a:ext uri="{FF2B5EF4-FFF2-40B4-BE49-F238E27FC236}">
                <a16:creationId xmlns:a16="http://schemas.microsoft.com/office/drawing/2014/main" id="{F418440F-EB36-1D44-814A-B0266468AE35}"/>
              </a:ext>
            </a:extLst>
          </p:cNvPr>
          <p:cNvSpPr/>
          <p:nvPr/>
        </p:nvSpPr>
        <p:spPr>
          <a:xfrm flipH="1">
            <a:off x="3016797" y="1053019"/>
            <a:ext cx="7013028" cy="830837"/>
          </a:xfrm>
          <a:prstGeom prst="wedgeRoundRectCallout">
            <a:avLst>
              <a:gd name="adj1" fmla="val 56287"/>
              <a:gd name="adj2" fmla="val 39161"/>
              <a:gd name="adj3" fmla="val 16667"/>
            </a:avLst>
          </a:prstGeom>
          <a:noFill/>
          <a:ln w="28575">
            <a:solidFill>
              <a:srgbClr val="369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describe the shaded part of each picture?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7A0ACCC-B68E-C149-A76C-59E0D5202996}"/>
              </a:ext>
            </a:extLst>
          </p:cNvPr>
          <p:cNvGrpSpPr/>
          <p:nvPr/>
        </p:nvGrpSpPr>
        <p:grpSpPr>
          <a:xfrm flipH="1">
            <a:off x="1279525" y="1283698"/>
            <a:ext cx="1930508" cy="1630819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5C874EB-C8D7-794D-B32E-8B455DDA9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05BFB17-2040-414D-ADB6-243FF4D8564A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8238411-42B7-5740-BBED-AAB1BC2AD8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37726" y="2753146"/>
            <a:ext cx="1743334" cy="1743334"/>
          </a:xfrm>
          <a:prstGeom prst="rect">
            <a:avLst/>
          </a:prstGeom>
        </p:spPr>
      </p:pic>
      <p:pic>
        <p:nvPicPr>
          <p:cNvPr id="32" name="Picture 31" descr="Shape&#10;&#10;Description automatically generated with medium confidence">
            <a:extLst>
              <a:ext uri="{FF2B5EF4-FFF2-40B4-BE49-F238E27FC236}">
                <a16:creationId xmlns:a16="http://schemas.microsoft.com/office/drawing/2014/main" id="{A6AAF1F6-BAF5-1243-B899-10A120F2F1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4938" y="3340077"/>
            <a:ext cx="2183519" cy="1156403"/>
          </a:xfrm>
          <a:prstGeom prst="rect">
            <a:avLst/>
          </a:prstGeom>
        </p:spPr>
      </p:pic>
      <p:pic>
        <p:nvPicPr>
          <p:cNvPr id="34" name="Picture 33" descr="Shape, rectangle&#10;&#10;Description automatically generated">
            <a:extLst>
              <a:ext uri="{FF2B5EF4-FFF2-40B4-BE49-F238E27FC236}">
                <a16:creationId xmlns:a16="http://schemas.microsoft.com/office/drawing/2014/main" id="{80FDF25E-6B6E-7049-88BC-5310506D88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1215" y="3500726"/>
            <a:ext cx="2747681" cy="995754"/>
          </a:xfrm>
          <a:prstGeom prst="rect">
            <a:avLst/>
          </a:prstGeom>
        </p:spPr>
      </p:pic>
      <p:pic>
        <p:nvPicPr>
          <p:cNvPr id="36" name="Picture 35" descr="Shape&#10;&#10;Description automatically generated">
            <a:extLst>
              <a:ext uri="{FF2B5EF4-FFF2-40B4-BE49-F238E27FC236}">
                <a16:creationId xmlns:a16="http://schemas.microsoft.com/office/drawing/2014/main" id="{F81FACE5-B378-184A-A470-F9F7B5D74C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6360" y="2784751"/>
            <a:ext cx="1764282" cy="171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797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F33B55C3-A7F3-40E9-9FBF-23DD7D5FF213}"/>
              </a:ext>
            </a:extLst>
          </p:cNvPr>
          <p:cNvSpPr/>
          <p:nvPr/>
        </p:nvSpPr>
        <p:spPr>
          <a:xfrm>
            <a:off x="8954772" y="1344955"/>
            <a:ext cx="2075184" cy="1843096"/>
          </a:xfrm>
          <a:prstGeom prst="wedgeRoundRectCallout">
            <a:avLst>
              <a:gd name="adj1" fmla="val 77216"/>
              <a:gd name="adj2" fmla="val 1652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our dividing bar which tells us that the whole has been divided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3C9BC6-93C1-4A51-A753-7F128BDBDE1E}"/>
              </a:ext>
            </a:extLst>
          </p:cNvPr>
          <p:cNvSpPr txBox="1"/>
          <p:nvPr/>
        </p:nvSpPr>
        <p:spPr>
          <a:xfrm>
            <a:off x="7122902" y="2417838"/>
            <a:ext cx="689493" cy="8208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3F5A0D28-3C5D-4178-A6A8-6691E9326290}"/>
              </a:ext>
            </a:extLst>
          </p:cNvPr>
          <p:cNvSpPr/>
          <p:nvPr/>
        </p:nvSpPr>
        <p:spPr>
          <a:xfrm>
            <a:off x="4509649" y="2432045"/>
            <a:ext cx="1433966" cy="896927"/>
          </a:xfrm>
          <a:prstGeom prst="wedgeRoundRectCallout">
            <a:avLst>
              <a:gd name="adj1" fmla="val -74014"/>
              <a:gd name="adj2" fmla="val -4613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into 4 equal parts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2C1B9F-778D-4B3A-BCFB-47AC77C894DB}"/>
              </a:ext>
            </a:extLst>
          </p:cNvPr>
          <p:cNvSpPr txBox="1"/>
          <p:nvPr/>
        </p:nvSpPr>
        <p:spPr>
          <a:xfrm>
            <a:off x="7187239" y="1318159"/>
            <a:ext cx="560818" cy="8208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34E6030E-378F-4EC2-9120-556AC4B361A3}"/>
              </a:ext>
            </a:extLst>
          </p:cNvPr>
          <p:cNvSpPr/>
          <p:nvPr/>
        </p:nvSpPr>
        <p:spPr>
          <a:xfrm>
            <a:off x="4530194" y="1227630"/>
            <a:ext cx="1899196" cy="1045029"/>
          </a:xfrm>
          <a:prstGeom prst="wedgeRoundRectCallout">
            <a:avLst>
              <a:gd name="adj1" fmla="val -76057"/>
              <a:gd name="adj2" fmla="val -4602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 one of those parts has been shaded.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FA60A1-5457-48AB-BC04-FBD1E43A0934}"/>
              </a:ext>
            </a:extLst>
          </p:cNvPr>
          <p:cNvSpPr txBox="1"/>
          <p:nvPr/>
        </p:nvSpPr>
        <p:spPr>
          <a:xfrm>
            <a:off x="1261472" y="4969375"/>
            <a:ext cx="9669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There is a special name for the relationship between a whole and a part. It is called a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fraction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7CB95A0-64BA-224A-88B3-510523C95B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72527" y="1268412"/>
            <a:ext cx="3032125" cy="3032125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047816C-8175-0347-BB8F-14326E3B861C}"/>
              </a:ext>
            </a:extLst>
          </p:cNvPr>
          <p:cNvGrpSpPr/>
          <p:nvPr/>
        </p:nvGrpSpPr>
        <p:grpSpPr>
          <a:xfrm>
            <a:off x="8019464" y="3529015"/>
            <a:ext cx="2870791" cy="723014"/>
            <a:chOff x="4550735" y="4019107"/>
            <a:chExt cx="2870791" cy="723014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C17290E0-65B2-2F48-9F48-0534989248D1}"/>
                </a:ext>
              </a:extLst>
            </p:cNvPr>
            <p:cNvSpPr/>
            <p:nvPr/>
          </p:nvSpPr>
          <p:spPr>
            <a:xfrm>
              <a:off x="4550735" y="4019107"/>
              <a:ext cx="2870791" cy="723014"/>
            </a:xfrm>
            <a:prstGeom prst="roundRect">
              <a:avLst/>
            </a:prstGeom>
            <a:solidFill>
              <a:srgbClr val="369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AB9891B-DDF3-3F45-89B3-362BBA5B9026}"/>
                </a:ext>
              </a:extLst>
            </p:cNvPr>
            <p:cNvSpPr txBox="1"/>
            <p:nvPr/>
          </p:nvSpPr>
          <p:spPr>
            <a:xfrm>
              <a:off x="4652702" y="4101157"/>
              <a:ext cx="2666857" cy="58477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dividing bar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CCFC3F2-5FED-1442-9A26-7268749DBA1F}"/>
              </a:ext>
            </a:extLst>
          </p:cNvPr>
          <p:cNvGrpSpPr/>
          <p:nvPr/>
        </p:nvGrpSpPr>
        <p:grpSpPr>
          <a:xfrm>
            <a:off x="5098538" y="3529015"/>
            <a:ext cx="2509284" cy="723014"/>
            <a:chOff x="7876402" y="4019107"/>
            <a:chExt cx="2509284" cy="723014"/>
          </a:xfrm>
        </p:grpSpPr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E774C80D-9AD4-C245-B72C-560794174930}"/>
                </a:ext>
              </a:extLst>
            </p:cNvPr>
            <p:cNvSpPr/>
            <p:nvPr/>
          </p:nvSpPr>
          <p:spPr>
            <a:xfrm>
              <a:off x="7876402" y="4019107"/>
              <a:ext cx="2509284" cy="723014"/>
            </a:xfrm>
            <a:prstGeom prst="roundRect">
              <a:avLst/>
            </a:prstGeom>
            <a:solidFill>
              <a:srgbClr val="369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25052CA-86B2-9647-9714-F3F139559949}"/>
                </a:ext>
              </a:extLst>
            </p:cNvPr>
            <p:cNvSpPr txBox="1"/>
            <p:nvPr/>
          </p:nvSpPr>
          <p:spPr>
            <a:xfrm>
              <a:off x="8229034" y="4101157"/>
              <a:ext cx="1804020" cy="58477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fraction</a:t>
              </a:r>
            </a:p>
          </p:txBody>
        </p:sp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27F77DA5-51EB-DD47-AD9D-90A0C5BB6CD6}"/>
              </a:ext>
            </a:extLst>
          </p:cNvPr>
          <p:cNvSpPr/>
          <p:nvPr/>
        </p:nvSpPr>
        <p:spPr>
          <a:xfrm>
            <a:off x="6750587" y="2212538"/>
            <a:ext cx="1431852" cy="12191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Down 11">
            <a:extLst>
              <a:ext uri="{FF2B5EF4-FFF2-40B4-BE49-F238E27FC236}">
                <a16:creationId xmlns:a16="http://schemas.microsoft.com/office/drawing/2014/main" id="{2C1D7B22-21D3-BB45-B4BE-64CAC084FD01}"/>
              </a:ext>
            </a:extLst>
          </p:cNvPr>
          <p:cNvSpPr/>
          <p:nvPr/>
        </p:nvSpPr>
        <p:spPr>
          <a:xfrm rot="5400000">
            <a:off x="8436542" y="2058087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Arrow: Down 11">
            <a:extLst>
              <a:ext uri="{FF2B5EF4-FFF2-40B4-BE49-F238E27FC236}">
                <a16:creationId xmlns:a16="http://schemas.microsoft.com/office/drawing/2014/main" id="{0AE459C1-BEE1-8A4B-BA83-D659E523E68B}"/>
              </a:ext>
            </a:extLst>
          </p:cNvPr>
          <p:cNvSpPr/>
          <p:nvPr/>
        </p:nvSpPr>
        <p:spPr>
          <a:xfrm rot="16200000">
            <a:off x="6498015" y="1544683"/>
            <a:ext cx="367569" cy="410923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8" name="Arrow: Down 11">
            <a:extLst>
              <a:ext uri="{FF2B5EF4-FFF2-40B4-BE49-F238E27FC236}">
                <a16:creationId xmlns:a16="http://schemas.microsoft.com/office/drawing/2014/main" id="{EC8F3B24-817E-7C4E-AEFB-7E05C09F643B}"/>
              </a:ext>
            </a:extLst>
          </p:cNvPr>
          <p:cNvSpPr/>
          <p:nvPr/>
        </p:nvSpPr>
        <p:spPr>
          <a:xfrm rot="16200000">
            <a:off x="6498015" y="2675047"/>
            <a:ext cx="367569" cy="410923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43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6" grpId="0"/>
      <p:bldP spid="22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8097767-146D-487A-BE13-CBA4F5C40987}"/>
              </a:ext>
            </a:extLst>
          </p:cNvPr>
          <p:cNvGrpSpPr/>
          <p:nvPr/>
        </p:nvGrpSpPr>
        <p:grpSpPr>
          <a:xfrm>
            <a:off x="5497838" y="3319996"/>
            <a:ext cx="1307555" cy="1281995"/>
            <a:chOff x="4897589" y="3521413"/>
            <a:chExt cx="1307555" cy="1281995"/>
          </a:xfrm>
        </p:grpSpPr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A75467FB-F99B-4DF2-AC11-D7B481D7C3D5}"/>
                </a:ext>
              </a:extLst>
            </p:cNvPr>
            <p:cNvSpPr/>
            <p:nvPr/>
          </p:nvSpPr>
          <p:spPr>
            <a:xfrm>
              <a:off x="4897590" y="3521413"/>
              <a:ext cx="744453" cy="642025"/>
            </a:xfrm>
            <a:prstGeom prst="hexagon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1E2F5E2B-4928-43D2-A0E9-F7FDD39CE091}"/>
                </a:ext>
              </a:extLst>
            </p:cNvPr>
            <p:cNvSpPr/>
            <p:nvPr/>
          </p:nvSpPr>
          <p:spPr>
            <a:xfrm>
              <a:off x="5460691" y="3830545"/>
              <a:ext cx="744453" cy="642025"/>
            </a:xfrm>
            <a:prstGeom prst="hexag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BCF3056A-00E6-4F47-979F-0FCF50EB2090}"/>
                </a:ext>
              </a:extLst>
            </p:cNvPr>
            <p:cNvSpPr/>
            <p:nvPr/>
          </p:nvSpPr>
          <p:spPr>
            <a:xfrm>
              <a:off x="4897589" y="4161383"/>
              <a:ext cx="744453" cy="642025"/>
            </a:xfrm>
            <a:prstGeom prst="hexag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Subtitle 2">
            <a:extLst>
              <a:ext uri="{FF2B5EF4-FFF2-40B4-BE49-F238E27FC236}">
                <a16:creationId xmlns:a16="http://schemas.microsoft.com/office/drawing/2014/main" id="{BEC4B0A9-CA32-384B-9643-596227DD11B3}"/>
              </a:ext>
            </a:extLst>
          </p:cNvPr>
          <p:cNvSpPr txBox="1">
            <a:spLocks/>
          </p:cNvSpPr>
          <p:nvPr/>
        </p:nvSpPr>
        <p:spPr>
          <a:xfrm>
            <a:off x="0" y="69783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2 (using handout 2)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8AC9593-950E-A94F-9D26-FA4A1624A776}"/>
              </a:ext>
            </a:extLst>
          </p:cNvPr>
          <p:cNvSpPr/>
          <p:nvPr/>
        </p:nvSpPr>
        <p:spPr>
          <a:xfrm>
            <a:off x="1378471" y="3055454"/>
            <a:ext cx="3008859" cy="1844041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CA1E7E-4280-014B-A85C-E99FFC58BDD7}"/>
              </a:ext>
            </a:extLst>
          </p:cNvPr>
          <p:cNvSpPr txBox="1"/>
          <p:nvPr/>
        </p:nvSpPr>
        <p:spPr>
          <a:xfrm>
            <a:off x="1282480" y="5288315"/>
            <a:ext cx="966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Challenge activity: Can you make your own 3 matching cards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D3A90A7-68DF-C849-9E38-8D13604AE74C}"/>
              </a:ext>
            </a:extLst>
          </p:cNvPr>
          <p:cNvSpPr/>
          <p:nvPr/>
        </p:nvSpPr>
        <p:spPr>
          <a:xfrm>
            <a:off x="4601974" y="3054442"/>
            <a:ext cx="3008859" cy="1844041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4A77210D-F66D-C54B-BA69-25F1375C5C8D}"/>
              </a:ext>
            </a:extLst>
          </p:cNvPr>
          <p:cNvSpPr/>
          <p:nvPr/>
        </p:nvSpPr>
        <p:spPr>
          <a:xfrm>
            <a:off x="7825477" y="3054442"/>
            <a:ext cx="3008859" cy="1844041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peech Bubble: Rectangle with Corners Rounded 14">
            <a:extLst>
              <a:ext uri="{FF2B5EF4-FFF2-40B4-BE49-F238E27FC236}">
                <a16:creationId xmlns:a16="http://schemas.microsoft.com/office/drawing/2014/main" id="{DD70B743-47A4-9444-BBAD-D4BFE9BBD8F9}"/>
              </a:ext>
            </a:extLst>
          </p:cNvPr>
          <p:cNvSpPr/>
          <p:nvPr/>
        </p:nvSpPr>
        <p:spPr>
          <a:xfrm flipH="1">
            <a:off x="2679659" y="1602836"/>
            <a:ext cx="4988525" cy="748055"/>
          </a:xfrm>
          <a:prstGeom prst="wedgeRoundRectCallout">
            <a:avLst>
              <a:gd name="adj1" fmla="val 61222"/>
              <a:gd name="adj2" fmla="val -42660"/>
              <a:gd name="adj3" fmla="val 16667"/>
            </a:avLst>
          </a:prstGeom>
          <a:noFill/>
          <a:ln w="28575">
            <a:solidFill>
              <a:srgbClr val="369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find the 3 matching cards?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D09D8F-7F8F-7240-AD53-5319F2FDB1FD}"/>
              </a:ext>
            </a:extLst>
          </p:cNvPr>
          <p:cNvGrpSpPr/>
          <p:nvPr/>
        </p:nvGrpSpPr>
        <p:grpSpPr>
          <a:xfrm flipH="1">
            <a:off x="852501" y="1198075"/>
            <a:ext cx="1930508" cy="1657920"/>
            <a:chOff x="4540559" y="2378539"/>
            <a:chExt cx="4566620" cy="3733483"/>
          </a:xfrm>
        </p:grpSpPr>
        <p:pic>
          <p:nvPicPr>
            <p:cNvPr id="30" name="Picture 2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EB7432E-7F68-E644-BB9D-962BE3C3D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3D87265-5471-F243-BE5D-6FA7D9690883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8962ADF2-AA01-4440-86C8-44EE902760AF}"/>
              </a:ext>
            </a:extLst>
          </p:cNvPr>
          <p:cNvSpPr/>
          <p:nvPr/>
        </p:nvSpPr>
        <p:spPr>
          <a:xfrm>
            <a:off x="1796523" y="3247762"/>
            <a:ext cx="21573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whole has been divided into 3 equal parts.</a:t>
            </a:r>
            <a:endParaRPr lang="en-GB" dirty="0"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One of them has been shaded.</a:t>
            </a:r>
            <a:endParaRPr lang="en-GB" dirty="0"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48B2DFB-514F-BB4E-921C-CBB8E857E40E}"/>
              </a:ext>
            </a:extLst>
          </p:cNvPr>
          <p:cNvGrpSpPr/>
          <p:nvPr/>
        </p:nvGrpSpPr>
        <p:grpSpPr>
          <a:xfrm>
            <a:off x="8762999" y="3242987"/>
            <a:ext cx="1136539" cy="1422691"/>
            <a:chOff x="8762999" y="3372917"/>
            <a:chExt cx="1136539" cy="142269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CDB3267-24D0-6042-BEDF-69400A15E783}"/>
                </a:ext>
              </a:extLst>
            </p:cNvPr>
            <p:cNvSpPr txBox="1"/>
            <p:nvPr/>
          </p:nvSpPr>
          <p:spPr>
            <a:xfrm>
              <a:off x="9095802" y="4259558"/>
              <a:ext cx="470933" cy="53605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500" b="1" dirty="0"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993CF1F-6B2B-BA4E-A163-8D62571C89D8}"/>
                </a:ext>
              </a:extLst>
            </p:cNvPr>
            <p:cNvSpPr txBox="1"/>
            <p:nvPr/>
          </p:nvSpPr>
          <p:spPr>
            <a:xfrm>
              <a:off x="9120593" y="3372917"/>
              <a:ext cx="421351" cy="58965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500" b="1" dirty="0"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B8124B83-3642-5E49-8173-41FB650FFC94}"/>
                </a:ext>
              </a:extLst>
            </p:cNvPr>
            <p:cNvSpPr/>
            <p:nvPr/>
          </p:nvSpPr>
          <p:spPr>
            <a:xfrm>
              <a:off x="8762999" y="4042167"/>
              <a:ext cx="1136539" cy="11073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8CF6CBB0-298A-9047-9EC7-958BBFEAAB94}"/>
              </a:ext>
            </a:extLst>
          </p:cNvPr>
          <p:cNvSpPr/>
          <p:nvPr/>
        </p:nvSpPr>
        <p:spPr>
          <a:xfrm>
            <a:off x="1378471" y="3055454"/>
            <a:ext cx="3008859" cy="1844041"/>
          </a:xfrm>
          <a:prstGeom prst="round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5906F9F5-4F2F-C549-9422-ECB5318DB217}"/>
              </a:ext>
            </a:extLst>
          </p:cNvPr>
          <p:cNvSpPr/>
          <p:nvPr/>
        </p:nvSpPr>
        <p:spPr>
          <a:xfrm>
            <a:off x="4601974" y="3054442"/>
            <a:ext cx="3008859" cy="1844041"/>
          </a:xfrm>
          <a:prstGeom prst="round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FE3CB1B0-9A49-4940-9A78-B7A39CF7EAEA}"/>
              </a:ext>
            </a:extLst>
          </p:cNvPr>
          <p:cNvSpPr/>
          <p:nvPr/>
        </p:nvSpPr>
        <p:spPr>
          <a:xfrm>
            <a:off x="7825477" y="3054442"/>
            <a:ext cx="3008859" cy="1844041"/>
          </a:xfrm>
          <a:prstGeom prst="round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playing a game&#10;&#10;Description automatically generated with low confidence">
            <a:extLst>
              <a:ext uri="{FF2B5EF4-FFF2-40B4-BE49-F238E27FC236}">
                <a16:creationId xmlns:a16="http://schemas.microsoft.com/office/drawing/2014/main" id="{FDFBE8D3-8538-8C41-A93F-01DBC7E29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157" y="1223080"/>
            <a:ext cx="2466923" cy="141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7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4420A91D-D1FC-3747-A26D-E70A1CD33B0C}"/>
              </a:ext>
            </a:extLst>
          </p:cNvPr>
          <p:cNvSpPr txBox="1"/>
          <p:nvPr/>
        </p:nvSpPr>
        <p:spPr>
          <a:xfrm>
            <a:off x="7022886" y="3605897"/>
            <a:ext cx="689493" cy="8208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9" name="Speech Bubble: Rectangle with Corners Rounded 11">
            <a:extLst>
              <a:ext uri="{FF2B5EF4-FFF2-40B4-BE49-F238E27FC236}">
                <a16:creationId xmlns:a16="http://schemas.microsoft.com/office/drawing/2014/main" id="{E7FA8F2F-2DFE-AE44-9E32-A1D0F4D785DB}"/>
              </a:ext>
            </a:extLst>
          </p:cNvPr>
          <p:cNvSpPr/>
          <p:nvPr/>
        </p:nvSpPr>
        <p:spPr>
          <a:xfrm>
            <a:off x="4418240" y="3467816"/>
            <a:ext cx="1588727" cy="896927"/>
          </a:xfrm>
          <a:prstGeom prst="wedgeRoundRectCallout">
            <a:avLst>
              <a:gd name="adj1" fmla="val -74014"/>
              <a:gd name="adj2" fmla="val -4613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the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denominator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E16A9B-4E64-3746-AE10-AADCDA23C53D}"/>
              </a:ext>
            </a:extLst>
          </p:cNvPr>
          <p:cNvSpPr txBox="1"/>
          <p:nvPr/>
        </p:nvSpPr>
        <p:spPr>
          <a:xfrm>
            <a:off x="7087223" y="2506218"/>
            <a:ext cx="560818" cy="8208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21" name="Speech Bubble: Rectangle with Corners Rounded 13">
            <a:extLst>
              <a:ext uri="{FF2B5EF4-FFF2-40B4-BE49-F238E27FC236}">
                <a16:creationId xmlns:a16="http://schemas.microsoft.com/office/drawing/2014/main" id="{3987AF05-9A89-3646-89F3-CD051C3E94FC}"/>
              </a:ext>
            </a:extLst>
          </p:cNvPr>
          <p:cNvSpPr/>
          <p:nvPr/>
        </p:nvSpPr>
        <p:spPr>
          <a:xfrm>
            <a:off x="4438785" y="2544281"/>
            <a:ext cx="1606417" cy="1045029"/>
          </a:xfrm>
          <a:prstGeom prst="wedgeRoundRectCallout">
            <a:avLst>
              <a:gd name="adj1" fmla="val -76057"/>
              <a:gd name="adj2" fmla="val -4602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the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numerator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55304A7-8EA6-814D-A340-AE0398FDBE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42198" y="2280707"/>
            <a:ext cx="2320377" cy="2320377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69F0C3A-1470-B041-9690-7E53911A4301}"/>
              </a:ext>
            </a:extLst>
          </p:cNvPr>
          <p:cNvSpPr/>
          <p:nvPr/>
        </p:nvSpPr>
        <p:spPr>
          <a:xfrm>
            <a:off x="6650571" y="3400597"/>
            <a:ext cx="1431852" cy="12191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ivide arrow">
            <a:extLst>
              <a:ext uri="{FF2B5EF4-FFF2-40B4-BE49-F238E27FC236}">
                <a16:creationId xmlns:a16="http://schemas.microsoft.com/office/drawing/2014/main" id="{F19A21D3-6C7C-9346-AB4B-8644ADCC8685}"/>
              </a:ext>
            </a:extLst>
          </p:cNvPr>
          <p:cNvSpPr/>
          <p:nvPr/>
        </p:nvSpPr>
        <p:spPr>
          <a:xfrm rot="5400000" flipH="1">
            <a:off x="8256804" y="3234503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Arrow: Down 11">
            <a:extLst>
              <a:ext uri="{FF2B5EF4-FFF2-40B4-BE49-F238E27FC236}">
                <a16:creationId xmlns:a16="http://schemas.microsoft.com/office/drawing/2014/main" id="{C4A09BEB-A892-1E4A-B22F-47A03DF15B8D}"/>
              </a:ext>
            </a:extLst>
          </p:cNvPr>
          <p:cNvSpPr/>
          <p:nvPr/>
        </p:nvSpPr>
        <p:spPr>
          <a:xfrm rot="16200000" flipH="1">
            <a:off x="6180120" y="2861334"/>
            <a:ext cx="367569" cy="410923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Arrow: Down 11">
            <a:extLst>
              <a:ext uri="{FF2B5EF4-FFF2-40B4-BE49-F238E27FC236}">
                <a16:creationId xmlns:a16="http://schemas.microsoft.com/office/drawing/2014/main" id="{91664C66-F396-734C-BE7B-4CF6C13CDC6F}"/>
              </a:ext>
            </a:extLst>
          </p:cNvPr>
          <p:cNvSpPr/>
          <p:nvPr/>
        </p:nvSpPr>
        <p:spPr>
          <a:xfrm rot="16200000" flipH="1">
            <a:off x="6180120" y="3710818"/>
            <a:ext cx="367569" cy="410923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0102D1E0-1130-E640-B710-A28A7D558A86}"/>
              </a:ext>
            </a:extLst>
          </p:cNvPr>
          <p:cNvSpPr txBox="1">
            <a:spLocks/>
          </p:cNvSpPr>
          <p:nvPr/>
        </p:nvSpPr>
        <p:spPr>
          <a:xfrm>
            <a:off x="0" y="91663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dirty="0">
                <a:solidFill>
                  <a:srgbClr val="3692C4"/>
                </a:solidFill>
                <a:latin typeface="Comic Sans MS" panose="030F0702030302020204" pitchFamily="66" charset="0"/>
              </a:rPr>
              <a:t>Fractional vocabulary</a:t>
            </a:r>
          </a:p>
        </p:txBody>
      </p:sp>
      <p:sp>
        <p:nvSpPr>
          <p:cNvPr id="31" name="dividing line">
            <a:extLst>
              <a:ext uri="{FF2B5EF4-FFF2-40B4-BE49-F238E27FC236}">
                <a16:creationId xmlns:a16="http://schemas.microsoft.com/office/drawing/2014/main" id="{080E1683-64C4-5240-99AC-F01818AFFBFC}"/>
              </a:ext>
            </a:extLst>
          </p:cNvPr>
          <p:cNvSpPr/>
          <p:nvPr/>
        </p:nvSpPr>
        <p:spPr>
          <a:xfrm>
            <a:off x="8844490" y="2873724"/>
            <a:ext cx="2401541" cy="1144417"/>
          </a:xfrm>
          <a:prstGeom prst="wedgeRoundRectCallout">
            <a:avLst>
              <a:gd name="adj1" fmla="val 77216"/>
              <a:gd name="adj2" fmla="val 1652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This is our dividing bar and tells us that the whole has been divided.</a:t>
            </a:r>
          </a:p>
        </p:txBody>
      </p:sp>
    </p:spTree>
    <p:extLst>
      <p:ext uri="{BB962C8B-B14F-4D97-AF65-F5344CB8AC3E}">
        <p14:creationId xmlns:p14="http://schemas.microsoft.com/office/powerpoint/2010/main" val="3694896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4420A91D-D1FC-3747-A26D-E70A1CD33B0C}"/>
              </a:ext>
            </a:extLst>
          </p:cNvPr>
          <p:cNvSpPr txBox="1"/>
          <p:nvPr/>
        </p:nvSpPr>
        <p:spPr>
          <a:xfrm>
            <a:off x="7022886" y="3605897"/>
            <a:ext cx="689493" cy="8208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E16A9B-4E64-3746-AE10-AADCDA23C53D}"/>
              </a:ext>
            </a:extLst>
          </p:cNvPr>
          <p:cNvSpPr txBox="1"/>
          <p:nvPr/>
        </p:nvSpPr>
        <p:spPr>
          <a:xfrm>
            <a:off x="7087223" y="2506218"/>
            <a:ext cx="560818" cy="8208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latin typeface="Comic Sans MS" panose="030F0902030302020204" pitchFamily="66" charset="0"/>
              </a:rPr>
              <a:t>1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55304A7-8EA6-814D-A340-AE0398FDBE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42198" y="2280707"/>
            <a:ext cx="2320377" cy="2320377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69F0C3A-1470-B041-9690-7E53911A4301}"/>
              </a:ext>
            </a:extLst>
          </p:cNvPr>
          <p:cNvSpPr/>
          <p:nvPr/>
        </p:nvSpPr>
        <p:spPr>
          <a:xfrm>
            <a:off x="6650571" y="3400597"/>
            <a:ext cx="1431852" cy="12191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0102D1E0-1130-E640-B710-A28A7D558A86}"/>
              </a:ext>
            </a:extLst>
          </p:cNvPr>
          <p:cNvSpPr txBox="1">
            <a:spLocks/>
          </p:cNvSpPr>
          <p:nvPr/>
        </p:nvSpPr>
        <p:spPr>
          <a:xfrm>
            <a:off x="0" y="91663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dirty="0">
                <a:solidFill>
                  <a:srgbClr val="3692C4"/>
                </a:solidFill>
                <a:latin typeface="Comic Sans MS" panose="030F0702030302020204" pitchFamily="66" charset="0"/>
              </a:rPr>
              <a:t>Fractional vocabulary</a:t>
            </a:r>
          </a:p>
        </p:txBody>
      </p:sp>
      <p:sp>
        <p:nvSpPr>
          <p:cNvPr id="28" name="dom text">
            <a:extLst>
              <a:ext uri="{FF2B5EF4-FFF2-40B4-BE49-F238E27FC236}">
                <a16:creationId xmlns:a16="http://schemas.microsoft.com/office/drawing/2014/main" id="{A1B6CE27-8295-374D-855B-4986CF474849}"/>
              </a:ext>
            </a:extLst>
          </p:cNvPr>
          <p:cNvSpPr/>
          <p:nvPr/>
        </p:nvSpPr>
        <p:spPr>
          <a:xfrm>
            <a:off x="3694459" y="3358662"/>
            <a:ext cx="2401541" cy="1384745"/>
          </a:xfrm>
          <a:prstGeom prst="wedgeRoundRectCallout">
            <a:avLst>
              <a:gd name="adj1" fmla="val 77216"/>
              <a:gd name="adj2" fmla="val 1652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 denominator is 4 because the whole is divided into 4 equal parts.</a:t>
            </a:r>
          </a:p>
        </p:txBody>
      </p:sp>
      <p:sp>
        <p:nvSpPr>
          <p:cNvPr id="32" name="num text">
            <a:extLst>
              <a:ext uri="{FF2B5EF4-FFF2-40B4-BE49-F238E27FC236}">
                <a16:creationId xmlns:a16="http://schemas.microsoft.com/office/drawing/2014/main" id="{14DCAA4C-0426-C244-A15D-ACDEAF614451}"/>
              </a:ext>
            </a:extLst>
          </p:cNvPr>
          <p:cNvSpPr/>
          <p:nvPr/>
        </p:nvSpPr>
        <p:spPr>
          <a:xfrm>
            <a:off x="3694460" y="2214058"/>
            <a:ext cx="2190526" cy="945799"/>
          </a:xfrm>
          <a:prstGeom prst="wedgeRoundRectCallout">
            <a:avLst>
              <a:gd name="adj1" fmla="val 77216"/>
              <a:gd name="adj2" fmla="val 1652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 numerator is 1 because one part is shaded.</a:t>
            </a:r>
          </a:p>
        </p:txBody>
      </p:sp>
      <p:sp>
        <p:nvSpPr>
          <p:cNvPr id="33" name="Arrow: Down 11">
            <a:extLst>
              <a:ext uri="{FF2B5EF4-FFF2-40B4-BE49-F238E27FC236}">
                <a16:creationId xmlns:a16="http://schemas.microsoft.com/office/drawing/2014/main" id="{C65DAB3F-E432-424D-B7E9-6AFCF4563AD9}"/>
              </a:ext>
            </a:extLst>
          </p:cNvPr>
          <p:cNvSpPr/>
          <p:nvPr/>
        </p:nvSpPr>
        <p:spPr>
          <a:xfrm rot="16200000">
            <a:off x="6157606" y="2618858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Arrow: Down 11">
            <a:extLst>
              <a:ext uri="{FF2B5EF4-FFF2-40B4-BE49-F238E27FC236}">
                <a16:creationId xmlns:a16="http://schemas.microsoft.com/office/drawing/2014/main" id="{B0B70222-39D6-9248-AC4B-0D4E27F46814}"/>
              </a:ext>
            </a:extLst>
          </p:cNvPr>
          <p:cNvSpPr/>
          <p:nvPr/>
        </p:nvSpPr>
        <p:spPr>
          <a:xfrm rot="16200000">
            <a:off x="6132490" y="3779336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2D809A8-C50E-A042-AE12-F03F62467047}"/>
              </a:ext>
            </a:extLst>
          </p:cNvPr>
          <p:cNvGrpSpPr/>
          <p:nvPr/>
        </p:nvGrpSpPr>
        <p:grpSpPr>
          <a:xfrm>
            <a:off x="8349016" y="3708797"/>
            <a:ext cx="2870791" cy="723014"/>
            <a:chOff x="4550735" y="4019107"/>
            <a:chExt cx="2870791" cy="723014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0E0AE06A-EFB0-1646-B9C8-282732327838}"/>
                </a:ext>
              </a:extLst>
            </p:cNvPr>
            <p:cNvSpPr/>
            <p:nvPr/>
          </p:nvSpPr>
          <p:spPr>
            <a:xfrm>
              <a:off x="4550735" y="4019107"/>
              <a:ext cx="2870791" cy="723014"/>
            </a:xfrm>
            <a:prstGeom prst="roundRect">
              <a:avLst/>
            </a:prstGeom>
            <a:solidFill>
              <a:srgbClr val="369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AE99406-7E13-0748-BC70-B84C7BC99F87}"/>
                </a:ext>
              </a:extLst>
            </p:cNvPr>
            <p:cNvSpPr txBox="1"/>
            <p:nvPr/>
          </p:nvSpPr>
          <p:spPr>
            <a:xfrm>
              <a:off x="4652702" y="4077711"/>
              <a:ext cx="2666857" cy="58477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denominator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CA30939-24F4-2348-A4DD-43D1EE008B3D}"/>
              </a:ext>
            </a:extLst>
          </p:cNvPr>
          <p:cNvGrpSpPr/>
          <p:nvPr/>
        </p:nvGrpSpPr>
        <p:grpSpPr>
          <a:xfrm>
            <a:off x="8349016" y="2448080"/>
            <a:ext cx="2509284" cy="723014"/>
            <a:chOff x="7876402" y="4019107"/>
            <a:chExt cx="2509284" cy="723014"/>
          </a:xfrm>
        </p:grpSpPr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304D3701-45C4-1D4A-807A-EADDB838E0AE}"/>
                </a:ext>
              </a:extLst>
            </p:cNvPr>
            <p:cNvSpPr/>
            <p:nvPr/>
          </p:nvSpPr>
          <p:spPr>
            <a:xfrm>
              <a:off x="7876402" y="4019107"/>
              <a:ext cx="2509284" cy="723014"/>
            </a:xfrm>
            <a:prstGeom prst="roundRect">
              <a:avLst/>
            </a:prstGeom>
            <a:solidFill>
              <a:srgbClr val="369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A5D7B80-0A21-F84E-B9EE-FCB7949B18E1}"/>
                </a:ext>
              </a:extLst>
            </p:cNvPr>
            <p:cNvSpPr txBox="1"/>
            <p:nvPr/>
          </p:nvSpPr>
          <p:spPr>
            <a:xfrm>
              <a:off x="7900787" y="4095921"/>
              <a:ext cx="2427487" cy="58477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numerator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212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8" grpId="0"/>
      <p:bldP spid="32" grpId="0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Shape&#10;&#10;Description automatically generated with low confidence">
            <a:extLst>
              <a:ext uri="{FF2B5EF4-FFF2-40B4-BE49-F238E27FC236}">
                <a16:creationId xmlns:a16="http://schemas.microsoft.com/office/drawing/2014/main" id="{5459A85F-57DD-E142-BA94-EBC3761232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592" y="1883771"/>
            <a:ext cx="4044914" cy="40449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C1319E-26FF-40B6-92B6-C2088226B10D}"/>
              </a:ext>
            </a:extLst>
          </p:cNvPr>
          <p:cNvSpPr txBox="1"/>
          <p:nvPr/>
        </p:nvSpPr>
        <p:spPr>
          <a:xfrm>
            <a:off x="9002875" y="1162081"/>
            <a:ext cx="2012958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AC069EB-CD11-B54C-85FB-7AD73F2ED157}"/>
              </a:ext>
            </a:extLst>
          </p:cNvPr>
          <p:cNvGrpSpPr/>
          <p:nvPr/>
        </p:nvGrpSpPr>
        <p:grpSpPr>
          <a:xfrm>
            <a:off x="9197050" y="1748687"/>
            <a:ext cx="1624608" cy="870163"/>
            <a:chOff x="9244524" y="1748687"/>
            <a:chExt cx="1624608" cy="87016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4AB0ACA-9BB8-4E9A-A116-E8268B74D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44524" y="1748687"/>
              <a:ext cx="850997" cy="87016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2C66F11-458B-46BF-AD8C-F9CCB0EDF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81978" y="1803930"/>
              <a:ext cx="687154" cy="684099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19B0CCC-3AB0-4769-956D-28BDADC0B3A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461" y="2702174"/>
            <a:ext cx="853786" cy="714391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150E21-4850-4990-8273-EF8B2CC2A9E8}"/>
              </a:ext>
            </a:extLst>
          </p:cNvPr>
          <p:cNvCxnSpPr>
            <a:cxnSpLocks/>
          </p:cNvCxnSpPr>
          <p:nvPr/>
        </p:nvCxnSpPr>
        <p:spPr>
          <a:xfrm>
            <a:off x="4187825" y="5171192"/>
            <a:ext cx="1491948" cy="0"/>
          </a:xfrm>
          <a:prstGeom prst="line">
            <a:avLst/>
          </a:prstGeom>
          <a:ln w="63500">
            <a:solidFill>
              <a:srgbClr val="3692C4"/>
            </a:solidFill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ubtitle 2">
            <a:extLst>
              <a:ext uri="{FF2B5EF4-FFF2-40B4-BE49-F238E27FC236}">
                <a16:creationId xmlns:a16="http://schemas.microsoft.com/office/drawing/2014/main" id="{223E602C-079A-E24E-A723-A2E014B0E6BB}"/>
              </a:ext>
            </a:extLst>
          </p:cNvPr>
          <p:cNvSpPr txBox="1">
            <a:spLocks/>
          </p:cNvSpPr>
          <p:nvPr/>
        </p:nvSpPr>
        <p:spPr>
          <a:xfrm>
            <a:off x="0" y="69783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 (using handout 3)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9E591D2-AB01-244E-BEB1-5F0E5F715EE4}"/>
              </a:ext>
            </a:extLst>
          </p:cNvPr>
          <p:cNvGrpSpPr/>
          <p:nvPr/>
        </p:nvGrpSpPr>
        <p:grpSpPr>
          <a:xfrm rot="8100000">
            <a:off x="5929127" y="3709543"/>
            <a:ext cx="1573584" cy="406042"/>
            <a:chOff x="2516371" y="4103308"/>
            <a:chExt cx="1309273" cy="337840"/>
          </a:xfrm>
        </p:grpSpPr>
        <p:pic>
          <p:nvPicPr>
            <p:cNvPr id="16" name="Picture 15" descr="A black and white logo&#10;&#10;Description automatically generated with medium confidence">
              <a:extLst>
                <a:ext uri="{FF2B5EF4-FFF2-40B4-BE49-F238E27FC236}">
                  <a16:creationId xmlns:a16="http://schemas.microsoft.com/office/drawing/2014/main" id="{D4E16EDD-FFF6-F241-A4E1-2D54E04B5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87324">
              <a:off x="3059918" y="4103308"/>
              <a:ext cx="754155" cy="337840"/>
            </a:xfrm>
            <a:prstGeom prst="rect">
              <a:avLst/>
            </a:prstGeom>
            <a:effectLst/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176A2D-3A1F-304C-B085-746B40289070}"/>
                </a:ext>
              </a:extLst>
            </p:cNvPr>
            <p:cNvSpPr/>
            <p:nvPr/>
          </p:nvSpPr>
          <p:spPr>
            <a:xfrm>
              <a:off x="2516371" y="4137248"/>
              <a:ext cx="1309273" cy="2662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2DB370A3-E91F-4646-9668-D2E44F3CFF36}"/>
              </a:ext>
            </a:extLst>
          </p:cNvPr>
          <p:cNvSpPr/>
          <p:nvPr/>
        </p:nvSpPr>
        <p:spPr>
          <a:xfrm>
            <a:off x="1089470" y="2705427"/>
            <a:ext cx="3737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can we check that we have made one quarter?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543DB98-C72D-2E48-915B-8375A6453081}"/>
              </a:ext>
            </a:extLst>
          </p:cNvPr>
          <p:cNvCxnSpPr>
            <a:cxnSpLocks/>
          </p:cNvCxnSpPr>
          <p:nvPr/>
        </p:nvCxnSpPr>
        <p:spPr>
          <a:xfrm>
            <a:off x="4187825" y="4356891"/>
            <a:ext cx="1482017" cy="0"/>
          </a:xfrm>
          <a:prstGeom prst="line">
            <a:avLst/>
          </a:prstGeom>
          <a:ln w="63500">
            <a:solidFill>
              <a:srgbClr val="3692C4"/>
            </a:solidFill>
            <a:round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64E71220-3A00-6E4F-8773-2F22763270BA}"/>
              </a:ext>
            </a:extLst>
          </p:cNvPr>
          <p:cNvSpPr/>
          <p:nvPr/>
        </p:nvSpPr>
        <p:spPr>
          <a:xfrm>
            <a:off x="1089470" y="3577855"/>
            <a:ext cx="326987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numerator is one because we are working with one part.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9FAB9D0-A4EE-D742-A2A5-13CC2446E560}"/>
              </a:ext>
            </a:extLst>
          </p:cNvPr>
          <p:cNvSpPr/>
          <p:nvPr/>
        </p:nvSpPr>
        <p:spPr>
          <a:xfrm>
            <a:off x="1089470" y="4633752"/>
            <a:ext cx="322734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denominator is 4 because the whole is divided into 4 equal parts.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8" name="Picture 57" descr="Shape, circle, square&#10;&#10;Description automatically generated">
            <a:extLst>
              <a:ext uri="{FF2B5EF4-FFF2-40B4-BE49-F238E27FC236}">
                <a16:creationId xmlns:a16="http://schemas.microsoft.com/office/drawing/2014/main" id="{1739014B-EBDF-9D4B-B7F3-B0BAC454E68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997" y="5145739"/>
            <a:ext cx="2306714" cy="768904"/>
          </a:xfrm>
          <a:prstGeom prst="rect">
            <a:avLst/>
          </a:prstGeom>
        </p:spPr>
      </p:pic>
      <p:sp>
        <p:nvSpPr>
          <p:cNvPr id="63" name="Speech Bubble: Rectangle with Corners Rounded 14">
            <a:extLst>
              <a:ext uri="{FF2B5EF4-FFF2-40B4-BE49-F238E27FC236}">
                <a16:creationId xmlns:a16="http://schemas.microsoft.com/office/drawing/2014/main" id="{E7D9719F-C601-3140-A8AC-522EE5285CB1}"/>
              </a:ext>
            </a:extLst>
          </p:cNvPr>
          <p:cNvSpPr/>
          <p:nvPr/>
        </p:nvSpPr>
        <p:spPr>
          <a:xfrm flipH="1">
            <a:off x="2461999" y="1538884"/>
            <a:ext cx="2455594" cy="685964"/>
          </a:xfrm>
          <a:prstGeom prst="wedgeRoundRectCallout">
            <a:avLst>
              <a:gd name="adj1" fmla="val 67924"/>
              <a:gd name="adj2" fmla="val -51588"/>
              <a:gd name="adj3" fmla="val 16667"/>
            </a:avLst>
          </a:prstGeom>
          <a:noFill/>
          <a:ln w="28575">
            <a:solidFill>
              <a:srgbClr val="369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make some fractions?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DDC4960-462F-1D4F-A5D5-69BF5109A1AE}"/>
              </a:ext>
            </a:extLst>
          </p:cNvPr>
          <p:cNvGrpSpPr/>
          <p:nvPr/>
        </p:nvGrpSpPr>
        <p:grpSpPr>
          <a:xfrm flipH="1">
            <a:off x="956932" y="1055763"/>
            <a:ext cx="1593884" cy="1346452"/>
            <a:chOff x="4540559" y="2378539"/>
            <a:chExt cx="4566620" cy="3733483"/>
          </a:xfrm>
        </p:grpSpPr>
        <p:pic>
          <p:nvPicPr>
            <p:cNvPr id="65" name="Picture 6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192E004-9866-4645-A288-099B16584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CD4571A-93E6-0241-9DEF-52D235374E57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 descr="Shape, circle, square&#10;&#10;Description automatically generated">
            <a:extLst>
              <a:ext uri="{FF2B5EF4-FFF2-40B4-BE49-F238E27FC236}">
                <a16:creationId xmlns:a16="http://schemas.microsoft.com/office/drawing/2014/main" id="{017F9128-7DAC-4F4E-B28E-0E611DB4D19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718"/>
          <a:stretch/>
        </p:blipFill>
        <p:spPr>
          <a:xfrm>
            <a:off x="9237737" y="4182940"/>
            <a:ext cx="1543235" cy="76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8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id="{BCDE19F9-DE55-174B-A5C6-847AF68DDBC6}"/>
              </a:ext>
            </a:extLst>
          </p:cNvPr>
          <p:cNvSpPr txBox="1">
            <a:spLocks/>
          </p:cNvSpPr>
          <p:nvPr/>
        </p:nvSpPr>
        <p:spPr>
          <a:xfrm>
            <a:off x="0" y="95916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name matches which shape?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9DDC8B-438D-4D4A-B99E-F6C58837E201}"/>
              </a:ext>
            </a:extLst>
          </p:cNvPr>
          <p:cNvSpPr/>
          <p:nvPr/>
        </p:nvSpPr>
        <p:spPr>
          <a:xfrm>
            <a:off x="1351569" y="5324884"/>
            <a:ext cx="95218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you notice about the fraction names and the fraction shapes?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A2973F6-51D5-B84B-A6FC-8CF4D1E7716A}"/>
              </a:ext>
            </a:extLst>
          </p:cNvPr>
          <p:cNvGrpSpPr/>
          <p:nvPr/>
        </p:nvGrpSpPr>
        <p:grpSpPr>
          <a:xfrm>
            <a:off x="1163306" y="4168880"/>
            <a:ext cx="9898350" cy="597532"/>
            <a:chOff x="1139552" y="4211410"/>
            <a:chExt cx="9898350" cy="59753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DD1E371-7BDC-254A-962B-B5CD3524F7C9}"/>
                </a:ext>
              </a:extLst>
            </p:cNvPr>
            <p:cNvGrpSpPr/>
            <p:nvPr/>
          </p:nvGrpSpPr>
          <p:grpSpPr>
            <a:xfrm>
              <a:off x="1139552" y="4211410"/>
              <a:ext cx="1782535" cy="597532"/>
              <a:chOff x="4550735" y="4019107"/>
              <a:chExt cx="2870791" cy="723014"/>
            </a:xfrm>
          </p:grpSpPr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FBDCDCDF-C08A-5C4A-A0B4-BE7047FDF059}"/>
                  </a:ext>
                </a:extLst>
              </p:cNvPr>
              <p:cNvSpPr/>
              <p:nvPr/>
            </p:nvSpPr>
            <p:spPr>
              <a:xfrm>
                <a:off x="4550735" y="4019107"/>
                <a:ext cx="2870791" cy="723014"/>
              </a:xfrm>
              <a:prstGeom prst="roundRect">
                <a:avLst/>
              </a:prstGeom>
              <a:solidFill>
                <a:srgbClr val="369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64DD0AA-B395-E74D-9822-93DA2431568B}"/>
                  </a:ext>
                </a:extLst>
              </p:cNvPr>
              <p:cNvSpPr txBox="1"/>
              <p:nvPr/>
            </p:nvSpPr>
            <p:spPr>
              <a:xfrm>
                <a:off x="4652702" y="4101157"/>
                <a:ext cx="2666856" cy="48413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one half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90FE79A-7753-004D-BE01-318EB94654F1}"/>
                </a:ext>
              </a:extLst>
            </p:cNvPr>
            <p:cNvGrpSpPr/>
            <p:nvPr/>
          </p:nvGrpSpPr>
          <p:grpSpPr>
            <a:xfrm>
              <a:off x="3168506" y="4211410"/>
              <a:ext cx="1782535" cy="597532"/>
              <a:chOff x="4550735" y="4019107"/>
              <a:chExt cx="2870791" cy="723014"/>
            </a:xfrm>
          </p:grpSpPr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90BB4841-2E64-8C40-8D15-0D80DBEE068B}"/>
                  </a:ext>
                </a:extLst>
              </p:cNvPr>
              <p:cNvSpPr/>
              <p:nvPr/>
            </p:nvSpPr>
            <p:spPr>
              <a:xfrm>
                <a:off x="4550735" y="4019107"/>
                <a:ext cx="2870791" cy="723014"/>
              </a:xfrm>
              <a:prstGeom prst="roundRect">
                <a:avLst/>
              </a:prstGeom>
              <a:solidFill>
                <a:srgbClr val="369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11E9EFE-ACA2-3C4D-8483-6E56B350265B}"/>
                  </a:ext>
                </a:extLst>
              </p:cNvPr>
              <p:cNvSpPr txBox="1"/>
              <p:nvPr/>
            </p:nvSpPr>
            <p:spPr>
              <a:xfrm>
                <a:off x="4652702" y="4101157"/>
                <a:ext cx="2666856" cy="48413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one sixth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FC28234-B579-3749-A6F3-CD4B0AE14F71}"/>
                </a:ext>
              </a:extLst>
            </p:cNvPr>
            <p:cNvGrpSpPr/>
            <p:nvPr/>
          </p:nvGrpSpPr>
          <p:grpSpPr>
            <a:xfrm>
              <a:off x="5197460" y="4211410"/>
              <a:ext cx="1782535" cy="597532"/>
              <a:chOff x="4550735" y="4019107"/>
              <a:chExt cx="2870791" cy="723014"/>
            </a:xfrm>
          </p:grpSpPr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87FB7EBD-A8B1-4146-98A5-37A4682B3CDD}"/>
                  </a:ext>
                </a:extLst>
              </p:cNvPr>
              <p:cNvSpPr/>
              <p:nvPr/>
            </p:nvSpPr>
            <p:spPr>
              <a:xfrm>
                <a:off x="4550735" y="4019107"/>
                <a:ext cx="2870791" cy="723014"/>
              </a:xfrm>
              <a:prstGeom prst="roundRect">
                <a:avLst/>
              </a:prstGeom>
              <a:solidFill>
                <a:srgbClr val="369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B2F012C-EE06-5442-9391-6862FB23403C}"/>
                  </a:ext>
                </a:extLst>
              </p:cNvPr>
              <p:cNvSpPr txBox="1"/>
              <p:nvPr/>
            </p:nvSpPr>
            <p:spPr>
              <a:xfrm>
                <a:off x="4652702" y="4101157"/>
                <a:ext cx="2666856" cy="48413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one third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6522DE1-A900-F847-85C2-167DBC9B88B3}"/>
                </a:ext>
              </a:extLst>
            </p:cNvPr>
            <p:cNvGrpSpPr/>
            <p:nvPr/>
          </p:nvGrpSpPr>
          <p:grpSpPr>
            <a:xfrm>
              <a:off x="7226414" y="4211410"/>
              <a:ext cx="1782535" cy="597532"/>
              <a:chOff x="4550735" y="4019107"/>
              <a:chExt cx="2870791" cy="723014"/>
            </a:xfrm>
          </p:grpSpPr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D2A43341-E2CC-334A-AB5B-AB2E1A2B4B62}"/>
                  </a:ext>
                </a:extLst>
              </p:cNvPr>
              <p:cNvSpPr/>
              <p:nvPr/>
            </p:nvSpPr>
            <p:spPr>
              <a:xfrm>
                <a:off x="4550735" y="4019107"/>
                <a:ext cx="2870791" cy="723014"/>
              </a:xfrm>
              <a:prstGeom prst="roundRect">
                <a:avLst/>
              </a:prstGeom>
              <a:solidFill>
                <a:srgbClr val="369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74C8BCB-AD8E-3544-B3D8-9C12661F460E}"/>
                  </a:ext>
                </a:extLst>
              </p:cNvPr>
              <p:cNvSpPr txBox="1"/>
              <p:nvPr/>
            </p:nvSpPr>
            <p:spPr>
              <a:xfrm>
                <a:off x="4652702" y="4101157"/>
                <a:ext cx="2666856" cy="48413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one quarter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C2030FE-421E-E44C-8188-EF185D4AA0F8}"/>
                </a:ext>
              </a:extLst>
            </p:cNvPr>
            <p:cNvGrpSpPr/>
            <p:nvPr/>
          </p:nvGrpSpPr>
          <p:grpSpPr>
            <a:xfrm>
              <a:off x="9255367" y="4211410"/>
              <a:ext cx="1782535" cy="597532"/>
              <a:chOff x="4550735" y="4019107"/>
              <a:chExt cx="2870791" cy="723014"/>
            </a:xfrm>
          </p:grpSpPr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6C50FBFB-276A-954F-8DB8-F65AC6736BF5}"/>
                  </a:ext>
                </a:extLst>
              </p:cNvPr>
              <p:cNvSpPr/>
              <p:nvPr/>
            </p:nvSpPr>
            <p:spPr>
              <a:xfrm>
                <a:off x="4550735" y="4019107"/>
                <a:ext cx="2870791" cy="723014"/>
              </a:xfrm>
              <a:prstGeom prst="roundRect">
                <a:avLst/>
              </a:prstGeom>
              <a:solidFill>
                <a:srgbClr val="369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193D782-AD25-6244-A923-11A3A81DADAB}"/>
                  </a:ext>
                </a:extLst>
              </p:cNvPr>
              <p:cNvSpPr txBox="1"/>
              <p:nvPr/>
            </p:nvSpPr>
            <p:spPr>
              <a:xfrm>
                <a:off x="4652702" y="4101157"/>
                <a:ext cx="2666856" cy="48413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one fifth</a:t>
                </a:r>
              </a:p>
            </p:txBody>
          </p:sp>
        </p:grp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ABCDD771-D7A6-D944-9250-2D745C03BD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3306" y="1966603"/>
            <a:ext cx="9835628" cy="141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23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A499D3F3-F3A7-E446-B4FE-3FC88DD793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874106"/>
                <a:ext cx="12192000" cy="41597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GB" sz="2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702030302020204" pitchFamily="66" charset="0"/>
                  </a:rPr>
                  <a:t>Which of these diagrams have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600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702030302020204" pitchFamily="66" charset="0"/>
                  </a:rPr>
                  <a:t> shaded? </a:t>
                </a:r>
              </a:p>
            </p:txBody>
          </p:sp>
        </mc:Choice>
        <mc:Fallback xmlns=""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A499D3F3-F3A7-E446-B4FE-3FC88DD79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74106"/>
                <a:ext cx="12192000" cy="415974"/>
              </a:xfrm>
              <a:prstGeom prst="rect">
                <a:avLst/>
              </a:prstGeom>
              <a:blipFill>
                <a:blip r:embed="rId2"/>
                <a:stretch>
                  <a:fillRect t="-2941" b="-64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 descr="Shape, rectangle&#10;&#10;Description automatically generated">
            <a:extLst>
              <a:ext uri="{FF2B5EF4-FFF2-40B4-BE49-F238E27FC236}">
                <a16:creationId xmlns:a16="http://schemas.microsoft.com/office/drawing/2014/main" id="{54B1266F-D738-614A-B683-AD7F68963A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6725" y="4786305"/>
            <a:ext cx="3592809" cy="834416"/>
          </a:xfrm>
          <a:prstGeom prst="rect">
            <a:avLst/>
          </a:prstGeom>
        </p:spPr>
      </p:pic>
      <p:pic>
        <p:nvPicPr>
          <p:cNvPr id="24" name="Picture 23" descr="A picture containing shape&#10;&#10;Description automatically generated">
            <a:extLst>
              <a:ext uri="{FF2B5EF4-FFF2-40B4-BE49-F238E27FC236}">
                <a16:creationId xmlns:a16="http://schemas.microsoft.com/office/drawing/2014/main" id="{E17474A5-E5E3-CA48-9A1B-3A6940DBAC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1086" y="1963767"/>
            <a:ext cx="2264846" cy="2264846"/>
          </a:xfrm>
          <a:prstGeom prst="rect">
            <a:avLst/>
          </a:prstGeom>
        </p:spPr>
      </p:pic>
      <p:pic>
        <p:nvPicPr>
          <p:cNvPr id="26" name="Picture 25" descr="Chart&#10;&#10;Description automatically generated">
            <a:extLst>
              <a:ext uri="{FF2B5EF4-FFF2-40B4-BE49-F238E27FC236}">
                <a16:creationId xmlns:a16="http://schemas.microsoft.com/office/drawing/2014/main" id="{2DDE6368-71D1-9C41-9FC2-6851EA0932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6725" y="1963767"/>
            <a:ext cx="2264846" cy="2264846"/>
          </a:xfrm>
          <a:prstGeom prst="rect">
            <a:avLst/>
          </a:prstGeom>
        </p:spPr>
      </p:pic>
      <p:pic>
        <p:nvPicPr>
          <p:cNvPr id="28" name="Picture 27" descr="A picture containing text, traffic light, vector graphics&#10;&#10;Description automatically generated">
            <a:extLst>
              <a:ext uri="{FF2B5EF4-FFF2-40B4-BE49-F238E27FC236}">
                <a16:creationId xmlns:a16="http://schemas.microsoft.com/office/drawing/2014/main" id="{4AE2C00E-70B0-2348-83D7-B81A222709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259" y="1909337"/>
            <a:ext cx="2344316" cy="2324449"/>
          </a:xfrm>
          <a:prstGeom prst="rect">
            <a:avLst/>
          </a:prstGeom>
        </p:spPr>
      </p:pic>
      <p:sp>
        <p:nvSpPr>
          <p:cNvPr id="32" name="Speech Bubble: Rectangle with Corners Rounded 14">
            <a:extLst>
              <a:ext uri="{FF2B5EF4-FFF2-40B4-BE49-F238E27FC236}">
                <a16:creationId xmlns:a16="http://schemas.microsoft.com/office/drawing/2014/main" id="{EF0D0F18-413B-4D45-9BB1-47E08FBBFDC6}"/>
              </a:ext>
            </a:extLst>
          </p:cNvPr>
          <p:cNvSpPr/>
          <p:nvPr/>
        </p:nvSpPr>
        <p:spPr>
          <a:xfrm flipH="1">
            <a:off x="6138530" y="4957524"/>
            <a:ext cx="3037991" cy="666989"/>
          </a:xfrm>
          <a:prstGeom prst="wedgeRoundRectCallout">
            <a:avLst>
              <a:gd name="adj1" fmla="val -59356"/>
              <a:gd name="adj2" fmla="val -33110"/>
              <a:gd name="adj3" fmla="val 16667"/>
            </a:avLst>
          </a:prstGeom>
          <a:noFill/>
          <a:ln w="28575">
            <a:solidFill>
              <a:srgbClr val="369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 you know?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81083D1-C5A5-8841-8952-DCAA8640360E}"/>
              </a:ext>
            </a:extLst>
          </p:cNvPr>
          <p:cNvGrpSpPr/>
          <p:nvPr/>
        </p:nvGrpSpPr>
        <p:grpSpPr>
          <a:xfrm>
            <a:off x="9060629" y="4552763"/>
            <a:ext cx="1721301" cy="1478253"/>
            <a:chOff x="4540559" y="2378539"/>
            <a:chExt cx="4566620" cy="3733483"/>
          </a:xfrm>
        </p:grpSpPr>
        <p:pic>
          <p:nvPicPr>
            <p:cNvPr id="34" name="Picture 3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CEF92ED-6040-A84D-A976-19445C224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CA09176-5BBD-4B43-B8A1-090CFBCDA9F0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5153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Comic Sans MS" panose="030F0702030302020204" pitchFamily="66" charset="0"/>
              </a:rPr>
              <a:t>Well done! </a:t>
            </a:r>
            <a:r>
              <a:rPr lang="en-GB" dirty="0"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369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Understand 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2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61B6390-AD11-664F-BA22-FD4A36289B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2708" y="2009709"/>
            <a:ext cx="3437781" cy="2012521"/>
          </a:xfrm>
          <a:prstGeom prst="rect">
            <a:avLst/>
          </a:prstGeom>
        </p:spPr>
      </p:pic>
      <p:pic>
        <p:nvPicPr>
          <p:cNvPr id="18" name="Picture 17" descr="Calendar&#10;&#10;Description automatically generated">
            <a:extLst>
              <a:ext uri="{FF2B5EF4-FFF2-40B4-BE49-F238E27FC236}">
                <a16:creationId xmlns:a16="http://schemas.microsoft.com/office/drawing/2014/main" id="{E05D7AE3-D471-6F49-A3A5-34D7FD6084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92185" y="1742441"/>
            <a:ext cx="2491074" cy="2491074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7DE104EB-944B-1F4B-A35A-51AB1108025F}"/>
              </a:ext>
            </a:extLst>
          </p:cNvPr>
          <p:cNvGrpSpPr/>
          <p:nvPr/>
        </p:nvGrpSpPr>
        <p:grpSpPr>
          <a:xfrm>
            <a:off x="8182521" y="3086401"/>
            <a:ext cx="2846911" cy="2327519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A8DCDE2-988A-7A48-A306-553813197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8A0F9DF-61DC-434A-81B9-E59F034AEA1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48249873-44BE-EF41-BDB5-976A8C2E63D3}"/>
              </a:ext>
            </a:extLst>
          </p:cNvPr>
          <p:cNvSpPr txBox="1">
            <a:spLocks/>
          </p:cNvSpPr>
          <p:nvPr/>
        </p:nvSpPr>
        <p:spPr>
          <a:xfrm rot="775052">
            <a:off x="4238882" y="1711450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4B49A60-332E-9C41-AEA7-5DF310B3A916}"/>
              </a:ext>
            </a:extLst>
          </p:cNvPr>
          <p:cNvSpPr txBox="1">
            <a:spLocks/>
          </p:cNvSpPr>
          <p:nvPr/>
        </p:nvSpPr>
        <p:spPr>
          <a:xfrm rot="21292886">
            <a:off x="89450" y="746317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quarter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99EF84F-4819-AB47-9F9C-C230577FA3D4}"/>
              </a:ext>
            </a:extLst>
          </p:cNvPr>
          <p:cNvSpPr txBox="1">
            <a:spLocks/>
          </p:cNvSpPr>
          <p:nvPr/>
        </p:nvSpPr>
        <p:spPr>
          <a:xfrm rot="21084182">
            <a:off x="8965635" y="1510810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Numerator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2749F5E-5B4E-544E-B68C-2FB651165194}"/>
              </a:ext>
            </a:extLst>
          </p:cNvPr>
          <p:cNvSpPr txBox="1">
            <a:spLocks/>
          </p:cNvSpPr>
          <p:nvPr/>
        </p:nvSpPr>
        <p:spPr>
          <a:xfrm rot="571432">
            <a:off x="65851" y="4008111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Dividing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bar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9565F1D-CAD1-6A49-84B1-4003022B5E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2371" y="4596016"/>
            <a:ext cx="5153071" cy="38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63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DCDF91-D35F-E649-B4B2-E2C26C326E4B}"/>
              </a:ext>
            </a:extLst>
          </p:cNvPr>
          <p:cNvSpPr txBox="1"/>
          <p:nvPr/>
        </p:nvSpPr>
        <p:spPr>
          <a:xfrm>
            <a:off x="564379" y="5188423"/>
            <a:ext cx="7753802" cy="1336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36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objectives</a:t>
            </a:r>
          </a:p>
          <a:p>
            <a:pPr marL="95250" indent="-95250">
              <a:lnSpc>
                <a:spcPct val="107000"/>
              </a:lnSpc>
            </a:pPr>
            <a:r>
              <a:rPr lang="en-GB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deepen understanding that:</a:t>
            </a:r>
          </a:p>
          <a:p>
            <a:pPr marL="142875" lvl="0" indent="-1428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whole </a:t>
            </a:r>
            <a:r>
              <a:rPr lang="en-US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can be divided into any number of equal parts and the </a:t>
            </a:r>
            <a:r>
              <a:rPr lang="en-GB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equal parts do not need to look the same.</a:t>
            </a:r>
          </a:p>
          <a:p>
            <a:pPr marL="142875" lvl="0" indent="-1428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fraction notation can be used to describe an equal part of the whole. One equal part of a whole is called a unit fraction.</a:t>
            </a:r>
          </a:p>
          <a:p>
            <a:pPr marL="142875" lvl="0" indent="-1428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fractional notation can be applied to represent one part of a whole in different contexts. </a:t>
            </a:r>
          </a:p>
          <a:p>
            <a:pPr marL="142875" lvl="0" indent="-142875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3692C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solve problems that involve fractions.</a:t>
            </a:r>
          </a:p>
          <a:p>
            <a:endParaRPr lang="en-GB" sz="1100" dirty="0">
              <a:solidFill>
                <a:srgbClr val="3692C4"/>
              </a:solidFill>
            </a:endParaRP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DB600E30-F954-8945-BD02-4A59B23431B5}"/>
              </a:ext>
            </a:extLst>
          </p:cNvPr>
          <p:cNvSpPr txBox="1">
            <a:spLocks/>
          </p:cNvSpPr>
          <p:nvPr/>
        </p:nvSpPr>
        <p:spPr>
          <a:xfrm>
            <a:off x="0" y="90009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Fractions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A88669-0186-C644-ABAC-AD02EA30D6A4}"/>
              </a:ext>
            </a:extLst>
          </p:cNvPr>
          <p:cNvSpPr txBox="1"/>
          <p:nvPr/>
        </p:nvSpPr>
        <p:spPr>
          <a:xfrm>
            <a:off x="7331797" y="3338471"/>
            <a:ext cx="3454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Keywords from lesson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8AA194-D706-4644-B27A-ED5FE1A7C293}"/>
              </a:ext>
            </a:extLst>
          </p:cNvPr>
          <p:cNvSpPr txBox="1"/>
          <p:nvPr/>
        </p:nvSpPr>
        <p:spPr>
          <a:xfrm>
            <a:off x="8653782" y="3832192"/>
            <a:ext cx="1408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Part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Whole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Equal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0D8A13-48FD-8943-BF6E-A1495CCA9897}"/>
              </a:ext>
            </a:extLst>
          </p:cNvPr>
          <p:cNvSpPr txBox="1"/>
          <p:nvPr/>
        </p:nvSpPr>
        <p:spPr>
          <a:xfrm>
            <a:off x="1621093" y="3832192"/>
            <a:ext cx="1539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Fractions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Equal parts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ACA541-D23B-2140-BE06-D546613BE7F6}"/>
              </a:ext>
            </a:extLst>
          </p:cNvPr>
          <p:cNvSpPr txBox="1"/>
          <p:nvPr/>
        </p:nvSpPr>
        <p:spPr>
          <a:xfrm>
            <a:off x="3321204" y="3832192"/>
            <a:ext cx="1727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Dividing bar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Denominator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Numerator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3442500-009C-E34D-BF69-BCDFFA665329}"/>
              </a:ext>
            </a:extLst>
          </p:cNvPr>
          <p:cNvSpPr txBox="1"/>
          <p:nvPr/>
        </p:nvSpPr>
        <p:spPr>
          <a:xfrm>
            <a:off x="5192938" y="3832192"/>
            <a:ext cx="1883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half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third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quarter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sixth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A34575-2FA8-814E-97E6-6DB867CEBD7E}"/>
              </a:ext>
            </a:extLst>
          </p:cNvPr>
          <p:cNvSpPr txBox="1"/>
          <p:nvPr/>
        </p:nvSpPr>
        <p:spPr>
          <a:xfrm>
            <a:off x="1669771" y="3338470"/>
            <a:ext cx="49894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Keywords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7B0D47D-BA18-F144-810F-09EEBADFFB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9129" y="1571005"/>
            <a:ext cx="2465769" cy="1443492"/>
          </a:xfrm>
          <a:prstGeom prst="rect">
            <a:avLst/>
          </a:prstGeom>
        </p:spPr>
      </p:pic>
      <p:pic>
        <p:nvPicPr>
          <p:cNvPr id="26" name="Picture 25" descr="Calendar&#10;&#10;Description automatically generated">
            <a:extLst>
              <a:ext uri="{FF2B5EF4-FFF2-40B4-BE49-F238E27FC236}">
                <a16:creationId xmlns:a16="http://schemas.microsoft.com/office/drawing/2014/main" id="{2CF50972-47CD-8E4D-BDC7-48D2501F8F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49559" y="1308169"/>
            <a:ext cx="1791407" cy="179140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9280F26-A8F7-B94A-87B4-3F31532C003B}"/>
              </a:ext>
            </a:extLst>
          </p:cNvPr>
          <p:cNvGrpSpPr/>
          <p:nvPr/>
        </p:nvGrpSpPr>
        <p:grpSpPr>
          <a:xfrm>
            <a:off x="3325997" y="1880984"/>
            <a:ext cx="4897281" cy="722846"/>
            <a:chOff x="3279913" y="1864720"/>
            <a:chExt cx="5387009" cy="795131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98395DA8-BF42-B74C-B4D2-E72DD8C596AA}"/>
                </a:ext>
              </a:extLst>
            </p:cNvPr>
            <p:cNvSpPr/>
            <p:nvPr/>
          </p:nvSpPr>
          <p:spPr>
            <a:xfrm>
              <a:off x="3279913" y="1864720"/>
              <a:ext cx="5387009" cy="795131"/>
            </a:xfrm>
            <a:prstGeom prst="roundRect">
              <a:avLst/>
            </a:prstGeom>
            <a:solidFill>
              <a:srgbClr val="369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DD5F5F-2972-6541-9E85-3913033EF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8643" y="2104210"/>
              <a:ext cx="4982321" cy="3688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1974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C119C4-0DBF-E946-A16D-FBE1F534D1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2FE5EB-15D2-3A40-B3BA-C2201B098548}"/>
              </a:ext>
            </a:extLst>
          </p:cNvPr>
          <p:cNvSpPr/>
          <p:nvPr/>
        </p:nvSpPr>
        <p:spPr>
          <a:xfrm>
            <a:off x="5412688" y="4594015"/>
            <a:ext cx="1399966" cy="1343515"/>
          </a:xfrm>
          <a:prstGeom prst="rect">
            <a:avLst/>
          </a:prstGeom>
          <a:solidFill>
            <a:srgbClr val="3692C4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3692C4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4DC4EF-6487-A443-BAC6-98D3CBF386DC}"/>
              </a:ext>
            </a:extLst>
          </p:cNvPr>
          <p:cNvSpPr/>
          <p:nvPr/>
        </p:nvSpPr>
        <p:spPr>
          <a:xfrm>
            <a:off x="6798676" y="1906796"/>
            <a:ext cx="1399966" cy="1343515"/>
          </a:xfrm>
          <a:prstGeom prst="rect">
            <a:avLst/>
          </a:prstGeom>
          <a:solidFill>
            <a:srgbClr val="3692C4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3692C4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DC2179-0F16-F345-849A-204C0D5DD77F}"/>
              </a:ext>
            </a:extLst>
          </p:cNvPr>
          <p:cNvSpPr/>
          <p:nvPr/>
        </p:nvSpPr>
        <p:spPr>
          <a:xfrm>
            <a:off x="5412688" y="3250406"/>
            <a:ext cx="1399966" cy="1343515"/>
          </a:xfrm>
          <a:prstGeom prst="rect">
            <a:avLst/>
          </a:prstGeom>
          <a:solidFill>
            <a:srgbClr val="3692C4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3692C4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9CF74D7-C1F0-6443-99DD-7C587EFC8C25}"/>
              </a:ext>
            </a:extLst>
          </p:cNvPr>
          <p:cNvSpPr/>
          <p:nvPr/>
        </p:nvSpPr>
        <p:spPr>
          <a:xfrm>
            <a:off x="4026701" y="1906795"/>
            <a:ext cx="1399966" cy="1343515"/>
          </a:xfrm>
          <a:prstGeom prst="rect">
            <a:avLst/>
          </a:prstGeom>
          <a:solidFill>
            <a:srgbClr val="3692C4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3692C4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8990BC-650D-7042-A0FB-4275AFA7B1B3}"/>
              </a:ext>
            </a:extLst>
          </p:cNvPr>
          <p:cNvSpPr/>
          <p:nvPr/>
        </p:nvSpPr>
        <p:spPr>
          <a:xfrm>
            <a:off x="5412689" y="1906796"/>
            <a:ext cx="1399966" cy="1343515"/>
          </a:xfrm>
          <a:prstGeom prst="rect">
            <a:avLst/>
          </a:prstGeom>
          <a:solidFill>
            <a:srgbClr val="3692C4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3692C4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84615-C68F-024B-BF55-8A3B55ED6C5D}"/>
              </a:ext>
            </a:extLst>
          </p:cNvPr>
          <p:cNvSpPr/>
          <p:nvPr/>
        </p:nvSpPr>
        <p:spPr>
          <a:xfrm>
            <a:off x="1558925" y="913529"/>
            <a:ext cx="907414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this is </a:t>
            </a: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part</a:t>
            </a:r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what could </a:t>
            </a: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my whole </a:t>
            </a:r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like? </a:t>
            </a:r>
          </a:p>
        </p:txBody>
      </p:sp>
    </p:spTree>
    <p:extLst>
      <p:ext uri="{BB962C8B-B14F-4D97-AF65-F5344CB8AC3E}">
        <p14:creationId xmlns:p14="http://schemas.microsoft.com/office/powerpoint/2010/main" val="140677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D6FFB087-A91E-E848-B3E8-067B0E7EA4D0}"/>
              </a:ext>
            </a:extLst>
          </p:cNvPr>
          <p:cNvSpPr txBox="1">
            <a:spLocks/>
          </p:cNvSpPr>
          <p:nvPr/>
        </p:nvSpPr>
        <p:spPr>
          <a:xfrm>
            <a:off x="0" y="70391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1 (using handout 1)</a:t>
            </a:r>
          </a:p>
        </p:txBody>
      </p:sp>
      <p:sp>
        <p:nvSpPr>
          <p:cNvPr id="12" name="Isosceles Triangle 4">
            <a:extLst>
              <a:ext uri="{FF2B5EF4-FFF2-40B4-BE49-F238E27FC236}">
                <a16:creationId xmlns:a16="http://schemas.microsoft.com/office/drawing/2014/main" id="{D544C20F-103B-2348-A22A-DB960FC477D1}"/>
              </a:ext>
            </a:extLst>
          </p:cNvPr>
          <p:cNvSpPr/>
          <p:nvPr/>
        </p:nvSpPr>
        <p:spPr>
          <a:xfrm>
            <a:off x="4632387" y="1983765"/>
            <a:ext cx="2927224" cy="2661632"/>
          </a:xfrm>
          <a:prstGeom prst="triangle">
            <a:avLst/>
          </a:prstGeom>
          <a:solidFill>
            <a:srgbClr val="FF0000"/>
          </a:solidFill>
          <a:ln w="19050">
            <a:solidFill>
              <a:srgbClr val="27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D58400-8147-9845-87AC-8BD66C11CA28}"/>
              </a:ext>
            </a:extLst>
          </p:cNvPr>
          <p:cNvSpPr/>
          <p:nvPr/>
        </p:nvSpPr>
        <p:spPr>
          <a:xfrm>
            <a:off x="2430464" y="5284509"/>
            <a:ext cx="7331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this is </a:t>
            </a:r>
            <a:r>
              <a:rPr lang="en-GB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part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what could </a:t>
            </a:r>
            <a:r>
              <a:rPr lang="en-GB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my whole</a:t>
            </a: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like? </a:t>
            </a:r>
          </a:p>
        </p:txBody>
      </p:sp>
      <p:sp>
        <p:nvSpPr>
          <p:cNvPr id="14" name="Speech Bubble: Rectangle with Corners Rounded 14">
            <a:extLst>
              <a:ext uri="{FF2B5EF4-FFF2-40B4-BE49-F238E27FC236}">
                <a16:creationId xmlns:a16="http://schemas.microsoft.com/office/drawing/2014/main" id="{18101359-B028-4D4C-9615-F6C76AD42447}"/>
              </a:ext>
            </a:extLst>
          </p:cNvPr>
          <p:cNvSpPr/>
          <p:nvPr/>
        </p:nvSpPr>
        <p:spPr>
          <a:xfrm flipH="1">
            <a:off x="2523470" y="1598601"/>
            <a:ext cx="2588107" cy="1005313"/>
          </a:xfrm>
          <a:prstGeom prst="wedgeRoundRectCallout">
            <a:avLst>
              <a:gd name="adj1" fmla="val 61895"/>
              <a:gd name="adj2" fmla="val 48413"/>
              <a:gd name="adj3" fmla="val 16667"/>
            </a:avLst>
          </a:prstGeom>
          <a:noFill/>
          <a:ln w="28575">
            <a:solidFill>
              <a:srgbClr val="369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wholes can you make using this triangle?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41E0E87-8990-8B47-A3CA-5EA6F484EE85}"/>
              </a:ext>
            </a:extLst>
          </p:cNvPr>
          <p:cNvGrpSpPr/>
          <p:nvPr/>
        </p:nvGrpSpPr>
        <p:grpSpPr>
          <a:xfrm flipH="1">
            <a:off x="1104346" y="2203924"/>
            <a:ext cx="1930508" cy="1630819"/>
            <a:chOff x="4540559" y="2378539"/>
            <a:chExt cx="4566620" cy="3733483"/>
          </a:xfrm>
        </p:grpSpPr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23C9B1F-28FB-AF45-8D18-7C4523D6D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018216F-B8B8-184F-8813-4038F966728C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706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AD58400-8147-9845-87AC-8BD66C11CA28}"/>
              </a:ext>
            </a:extLst>
          </p:cNvPr>
          <p:cNvSpPr/>
          <p:nvPr/>
        </p:nvSpPr>
        <p:spPr>
          <a:xfrm>
            <a:off x="2430464" y="5282360"/>
            <a:ext cx="7331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</a:t>
            </a:r>
            <a:r>
              <a:rPr lang="en-GB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part</a:t>
            </a: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en-GB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my whole could be….</a:t>
            </a:r>
          </a:p>
        </p:txBody>
      </p:sp>
      <p:pic>
        <p:nvPicPr>
          <p:cNvPr id="6" name="Picture 5" descr="A picture containing watching, line&#10;&#10;Description automatically generated">
            <a:extLst>
              <a:ext uri="{FF2B5EF4-FFF2-40B4-BE49-F238E27FC236}">
                <a16:creationId xmlns:a16="http://schemas.microsoft.com/office/drawing/2014/main" id="{AD58881C-3649-FD40-8E3F-632F0E714C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73" y="1385798"/>
            <a:ext cx="2523424" cy="824414"/>
          </a:xfrm>
          <a:prstGeom prst="rect">
            <a:avLst/>
          </a:prstGeom>
        </p:spPr>
      </p:pic>
      <p:pic>
        <p:nvPicPr>
          <p:cNvPr id="62" name="Picture 61" descr="Shape&#10;&#10;Description automatically generated">
            <a:extLst>
              <a:ext uri="{FF2B5EF4-FFF2-40B4-BE49-F238E27FC236}">
                <a16:creationId xmlns:a16="http://schemas.microsoft.com/office/drawing/2014/main" id="{A5441040-2FA2-704C-A8FA-46BD145372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077" y="3340705"/>
            <a:ext cx="2523424" cy="1634491"/>
          </a:xfrm>
          <a:prstGeom prst="rect">
            <a:avLst/>
          </a:prstGeom>
        </p:spPr>
      </p:pic>
      <p:pic>
        <p:nvPicPr>
          <p:cNvPr id="64" name="Picture 63" descr="Shape&#10;&#10;Description automatically generated">
            <a:extLst>
              <a:ext uri="{FF2B5EF4-FFF2-40B4-BE49-F238E27FC236}">
                <a16:creationId xmlns:a16="http://schemas.microsoft.com/office/drawing/2014/main" id="{3C1B8F23-1C53-474F-972A-AF94C481A7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7914" y="890484"/>
            <a:ext cx="1684673" cy="1634491"/>
          </a:xfrm>
          <a:prstGeom prst="rect">
            <a:avLst/>
          </a:prstGeom>
        </p:spPr>
      </p:pic>
      <p:pic>
        <p:nvPicPr>
          <p:cNvPr id="66" name="Picture 65" descr="Shape&#10;&#10;Description automatically generated">
            <a:extLst>
              <a:ext uri="{FF2B5EF4-FFF2-40B4-BE49-F238E27FC236}">
                <a16:creationId xmlns:a16="http://schemas.microsoft.com/office/drawing/2014/main" id="{48EA5F78-72A8-E249-AC32-FFB515BA564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288" y="3340705"/>
            <a:ext cx="1684673" cy="1634491"/>
          </a:xfrm>
          <a:prstGeom prst="rect">
            <a:avLst/>
          </a:prstGeom>
        </p:spPr>
      </p:pic>
      <p:sp>
        <p:nvSpPr>
          <p:cNvPr id="14" name="Isosceles Triangle 4">
            <a:extLst>
              <a:ext uri="{FF2B5EF4-FFF2-40B4-BE49-F238E27FC236}">
                <a16:creationId xmlns:a16="http://schemas.microsoft.com/office/drawing/2014/main" id="{856E8BD2-2C71-9446-9D0B-F573E5C35D3A}"/>
              </a:ext>
            </a:extLst>
          </p:cNvPr>
          <p:cNvSpPr/>
          <p:nvPr/>
        </p:nvSpPr>
        <p:spPr>
          <a:xfrm>
            <a:off x="4632387" y="1983765"/>
            <a:ext cx="2927224" cy="2661632"/>
          </a:xfrm>
          <a:prstGeom prst="triangle">
            <a:avLst/>
          </a:prstGeom>
          <a:solidFill>
            <a:srgbClr val="FF0000"/>
          </a:solidFill>
          <a:ln w="19050">
            <a:solidFill>
              <a:srgbClr val="27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6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69ECB49-EE2B-3F4C-A510-827CF1627AFE}"/>
              </a:ext>
            </a:extLst>
          </p:cNvPr>
          <p:cNvSpPr txBox="1">
            <a:spLocks/>
          </p:cNvSpPr>
          <p:nvPr/>
        </p:nvSpPr>
        <p:spPr>
          <a:xfrm>
            <a:off x="0" y="95916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What’s the same and what’s different?</a:t>
            </a:r>
            <a:endParaRPr lang="en-GB" sz="26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8DAB28-289C-6940-8ACB-7F94A3161F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198" y="2295464"/>
            <a:ext cx="2927615" cy="29323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A879DA-715F-764E-ADBD-3BC8AEB6BB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144" y="2295464"/>
            <a:ext cx="2927615" cy="29323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761221-B6D4-924E-A511-0A1B657189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9090" y="2295464"/>
            <a:ext cx="2927615" cy="293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5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69ECB49-EE2B-3F4C-A510-827CF1627AFE}"/>
              </a:ext>
            </a:extLst>
          </p:cNvPr>
          <p:cNvSpPr txBox="1">
            <a:spLocks/>
          </p:cNvSpPr>
          <p:nvPr/>
        </p:nvSpPr>
        <p:spPr>
          <a:xfrm>
            <a:off x="0" y="95916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What’s the same and what’s different?</a:t>
            </a:r>
            <a:endParaRPr lang="en-GB" sz="26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8DAB28-289C-6940-8ACB-7F94A3161F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198" y="2985376"/>
            <a:ext cx="2927615" cy="29323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A879DA-715F-764E-ADBD-3BC8AEB6BB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144" y="2985376"/>
            <a:ext cx="2927615" cy="29323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761221-B6D4-924E-A511-0A1B657189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9090" y="2985376"/>
            <a:ext cx="2927615" cy="29323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C02700-7713-BE40-B112-D52812F18523}"/>
              </a:ext>
            </a:extLst>
          </p:cNvPr>
          <p:cNvSpPr/>
          <p:nvPr/>
        </p:nvSpPr>
        <p:spPr>
          <a:xfrm>
            <a:off x="1261213" y="1547924"/>
            <a:ext cx="869208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cakes are the whole, then a group of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cakes is part of the whole. </a:t>
            </a: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whole has been divided into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equal parts.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Arrow: Down 11">
            <a:extLst>
              <a:ext uri="{FF2B5EF4-FFF2-40B4-BE49-F238E27FC236}">
                <a16:creationId xmlns:a16="http://schemas.microsoft.com/office/drawing/2014/main" id="{1DD47EE3-2C38-E74C-9620-4F948157B81C}"/>
              </a:ext>
            </a:extLst>
          </p:cNvPr>
          <p:cNvSpPr/>
          <p:nvPr/>
        </p:nvSpPr>
        <p:spPr>
          <a:xfrm>
            <a:off x="2478594" y="2505690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75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69ECB49-EE2B-3F4C-A510-827CF1627AFE}"/>
              </a:ext>
            </a:extLst>
          </p:cNvPr>
          <p:cNvSpPr txBox="1">
            <a:spLocks/>
          </p:cNvSpPr>
          <p:nvPr/>
        </p:nvSpPr>
        <p:spPr>
          <a:xfrm>
            <a:off x="0" y="95916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What’s the same and what’s different?</a:t>
            </a:r>
            <a:endParaRPr lang="en-GB" sz="26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8DAB28-289C-6940-8ACB-7F94A3161F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1198" y="2985370"/>
            <a:ext cx="2927615" cy="29323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A879DA-715F-764E-ADBD-3BC8AEB6BB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144" y="2985370"/>
            <a:ext cx="2927615" cy="29323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761221-B6D4-924E-A511-0A1B657189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9090" y="2985370"/>
            <a:ext cx="2927615" cy="293234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9921028-A85B-434F-832A-CDDF242C9CD9}"/>
              </a:ext>
            </a:extLst>
          </p:cNvPr>
          <p:cNvSpPr/>
          <p:nvPr/>
        </p:nvSpPr>
        <p:spPr>
          <a:xfrm>
            <a:off x="1261213" y="1547924"/>
            <a:ext cx="8944332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cakes are the whole, then a group of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___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cakes is part of the whole.</a:t>
            </a: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whole has been divided into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___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equal parts.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Arrow: Down 11">
            <a:extLst>
              <a:ext uri="{FF2B5EF4-FFF2-40B4-BE49-F238E27FC236}">
                <a16:creationId xmlns:a16="http://schemas.microsoft.com/office/drawing/2014/main" id="{ADF74C58-A93B-8F49-8696-0A19C66AF673}"/>
              </a:ext>
            </a:extLst>
          </p:cNvPr>
          <p:cNvSpPr/>
          <p:nvPr/>
        </p:nvSpPr>
        <p:spPr>
          <a:xfrm>
            <a:off x="5912215" y="2544821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4" name="Arrow: Down 11">
            <a:extLst>
              <a:ext uri="{FF2B5EF4-FFF2-40B4-BE49-F238E27FC236}">
                <a16:creationId xmlns:a16="http://schemas.microsoft.com/office/drawing/2014/main" id="{35EC9C99-3333-3A42-9B78-10CFC483C86A}"/>
              </a:ext>
            </a:extLst>
          </p:cNvPr>
          <p:cNvSpPr/>
          <p:nvPr/>
        </p:nvSpPr>
        <p:spPr>
          <a:xfrm>
            <a:off x="9363070" y="2544821"/>
            <a:ext cx="367569" cy="440549"/>
          </a:xfrm>
          <a:prstGeom prst="downArrow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0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69ECB49-EE2B-3F4C-A510-827CF1627AFE}"/>
              </a:ext>
            </a:extLst>
          </p:cNvPr>
          <p:cNvSpPr txBox="1">
            <a:spLocks/>
          </p:cNvSpPr>
          <p:nvPr/>
        </p:nvSpPr>
        <p:spPr>
          <a:xfrm>
            <a:off x="0" y="959166"/>
            <a:ext cx="12192000" cy="4159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60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What’s the same and what’s different?</a:t>
            </a:r>
            <a:endParaRPr lang="en-GB" sz="26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C62933B-F409-2348-B30D-4B58AF6D1C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97800" y="1665692"/>
            <a:ext cx="4196401" cy="135994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CE26259-37EA-8B47-8651-CCA3BC9D2C08}"/>
              </a:ext>
            </a:extLst>
          </p:cNvPr>
          <p:cNvSpPr/>
          <p:nvPr/>
        </p:nvSpPr>
        <p:spPr>
          <a:xfrm>
            <a:off x="1558925" y="5372662"/>
            <a:ext cx="907415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If ___ are the whole, then a group of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___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is part of the whole.</a:t>
            </a:r>
          </a:p>
          <a:p>
            <a:pPr algn="ctr"/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whole has been divided into ___ equal parts.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1A5A36A-EA9C-DA4D-A6EC-14F726E7E3FB}"/>
              </a:ext>
            </a:extLst>
          </p:cNvPr>
          <p:cNvGrpSpPr/>
          <p:nvPr/>
        </p:nvGrpSpPr>
        <p:grpSpPr>
          <a:xfrm>
            <a:off x="3117937" y="3371457"/>
            <a:ext cx="1728586" cy="1725219"/>
            <a:chOff x="3383480" y="733676"/>
            <a:chExt cx="5425040" cy="5414475"/>
          </a:xfrm>
        </p:grpSpPr>
        <p:pic>
          <p:nvPicPr>
            <p:cNvPr id="51" name="Picture 50" descr="A white plate with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7F1EA895-FDC8-0141-93DE-F937B4408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3480" y="733676"/>
              <a:ext cx="5425040" cy="54144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26000"/>
                </a:srgbClr>
              </a:outerShdw>
            </a:effectLst>
          </p:spPr>
        </p:pic>
        <p:pic>
          <p:nvPicPr>
            <p:cNvPr id="52" name="Picture 51" descr="A picture containing plate, orange, colorful, different&#10;&#10;Description automatically generated">
              <a:extLst>
                <a:ext uri="{FF2B5EF4-FFF2-40B4-BE49-F238E27FC236}">
                  <a16:creationId xmlns:a16="http://schemas.microsoft.com/office/drawing/2014/main" id="{0477284D-3CD1-7C43-9835-5BBD3E7DF7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462"/>
            <a:stretch/>
          </p:blipFill>
          <p:spPr>
            <a:xfrm>
              <a:off x="6099237" y="811945"/>
              <a:ext cx="2504395" cy="5257936"/>
            </a:xfrm>
            <a:prstGeom prst="rect">
              <a:avLst/>
            </a:prstGeom>
          </p:spPr>
        </p:pic>
        <p:pic>
          <p:nvPicPr>
            <p:cNvPr id="53" name="Picture 52" descr="A picture containing plate, orange, colorful, different&#10;&#10;Description automatically generated">
              <a:extLst>
                <a:ext uri="{FF2B5EF4-FFF2-40B4-BE49-F238E27FC236}">
                  <a16:creationId xmlns:a16="http://schemas.microsoft.com/office/drawing/2014/main" id="{302CE1BC-ED74-FC46-876D-555B82B90A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1416"/>
            <a:stretch/>
          </p:blipFill>
          <p:spPr>
            <a:xfrm>
              <a:off x="3636997" y="800032"/>
              <a:ext cx="2559518" cy="5257936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85FB612-E5EF-8A4C-9DFB-567252009E7D}"/>
              </a:ext>
            </a:extLst>
          </p:cNvPr>
          <p:cNvGrpSpPr/>
          <p:nvPr/>
        </p:nvGrpSpPr>
        <p:grpSpPr>
          <a:xfrm>
            <a:off x="7306292" y="3371457"/>
            <a:ext cx="1827408" cy="1725219"/>
            <a:chOff x="3217773" y="733676"/>
            <a:chExt cx="5735188" cy="5414475"/>
          </a:xfrm>
        </p:grpSpPr>
        <p:pic>
          <p:nvPicPr>
            <p:cNvPr id="55" name="Picture 54" descr="A white plate with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B0A5916E-B527-1A49-AABB-488BBD3D2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3480" y="733676"/>
              <a:ext cx="5425040" cy="54144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26000"/>
                </a:srgbClr>
              </a:outerShdw>
            </a:effectLst>
          </p:spPr>
        </p:pic>
        <p:pic>
          <p:nvPicPr>
            <p:cNvPr id="56" name="Picture 55" descr="Shape, arrow&#10;&#10;Description automatically generated">
              <a:extLst>
                <a:ext uri="{FF2B5EF4-FFF2-40B4-BE49-F238E27FC236}">
                  <a16:creationId xmlns:a16="http://schemas.microsoft.com/office/drawing/2014/main" id="{75874972-DA00-7746-AEF6-CD2244BFBE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865" r="27821" b="57860"/>
            <a:stretch/>
          </p:blipFill>
          <p:spPr>
            <a:xfrm rot="19741452">
              <a:off x="4193558" y="1146937"/>
              <a:ext cx="2403806" cy="2389256"/>
            </a:xfrm>
            <a:prstGeom prst="rect">
              <a:avLst/>
            </a:prstGeom>
          </p:spPr>
        </p:pic>
        <p:pic>
          <p:nvPicPr>
            <p:cNvPr id="57" name="Picture 56" descr="Shape, arrow&#10;&#10;Description automatically generated">
              <a:extLst>
                <a:ext uri="{FF2B5EF4-FFF2-40B4-BE49-F238E27FC236}">
                  <a16:creationId xmlns:a16="http://schemas.microsoft.com/office/drawing/2014/main" id="{94D243C8-D28E-5D4F-BBE6-2EEE7B2C86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119" t="9665" r="4059" b="52290"/>
            <a:stretch/>
          </p:blipFill>
          <p:spPr>
            <a:xfrm rot="19741452">
              <a:off x="5459791" y="801371"/>
              <a:ext cx="2432629" cy="2157045"/>
            </a:xfrm>
            <a:prstGeom prst="rect">
              <a:avLst/>
            </a:prstGeom>
          </p:spPr>
        </p:pic>
        <p:pic>
          <p:nvPicPr>
            <p:cNvPr id="58" name="Picture 57" descr="Arrow&#10;&#10;Description automatically generated">
              <a:extLst>
                <a:ext uri="{FF2B5EF4-FFF2-40B4-BE49-F238E27FC236}">
                  <a16:creationId xmlns:a16="http://schemas.microsoft.com/office/drawing/2014/main" id="{DD6E4195-6068-604A-984F-451F0A63C6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84" t="8749" r="52395" b="51333"/>
            <a:stretch/>
          </p:blipFill>
          <p:spPr>
            <a:xfrm rot="19741452">
              <a:off x="3217773" y="2002765"/>
              <a:ext cx="2432629" cy="2263261"/>
            </a:xfrm>
            <a:prstGeom prst="rect">
              <a:avLst/>
            </a:prstGeom>
          </p:spPr>
        </p:pic>
        <p:pic>
          <p:nvPicPr>
            <p:cNvPr id="59" name="Picture 58" descr="Arrow&#10;&#10;Description automatically generated">
              <a:extLst>
                <a:ext uri="{FF2B5EF4-FFF2-40B4-BE49-F238E27FC236}">
                  <a16:creationId xmlns:a16="http://schemas.microsoft.com/office/drawing/2014/main" id="{5AF7257F-8BDE-E640-A281-2FACA834E6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76" t="50000" r="53203" b="10082"/>
            <a:stretch/>
          </p:blipFill>
          <p:spPr>
            <a:xfrm rot="19741452">
              <a:off x="4253098" y="3835472"/>
              <a:ext cx="2432629" cy="2263261"/>
            </a:xfrm>
            <a:prstGeom prst="rect">
              <a:avLst/>
            </a:prstGeom>
          </p:spPr>
        </p:pic>
        <p:pic>
          <p:nvPicPr>
            <p:cNvPr id="60" name="Picture 59" descr="A picture containing text, queen&#10;&#10;Description automatically generated">
              <a:extLst>
                <a:ext uri="{FF2B5EF4-FFF2-40B4-BE49-F238E27FC236}">
                  <a16:creationId xmlns:a16="http://schemas.microsoft.com/office/drawing/2014/main" id="{30D1C684-7411-2F41-B146-EE1C2A8FC1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754" t="51334" r="4366" b="8749"/>
            <a:stretch/>
          </p:blipFill>
          <p:spPr>
            <a:xfrm rot="19741452">
              <a:off x="6573809" y="2544792"/>
              <a:ext cx="2379152" cy="2263261"/>
            </a:xfrm>
            <a:prstGeom prst="rect">
              <a:avLst/>
            </a:prstGeom>
          </p:spPr>
        </p:pic>
        <p:pic>
          <p:nvPicPr>
            <p:cNvPr id="61" name="Picture 60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35C8998D-9691-2F4C-8ADB-F8C1ED482B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832" t="57769" r="28631"/>
            <a:stretch/>
          </p:blipFill>
          <p:spPr>
            <a:xfrm rot="19741452">
              <a:off x="5546594" y="3269538"/>
              <a:ext cx="2473253" cy="2394438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205E6A0-DE0E-174E-AB67-55F8B63A3486}"/>
              </a:ext>
            </a:extLst>
          </p:cNvPr>
          <p:cNvGrpSpPr/>
          <p:nvPr/>
        </p:nvGrpSpPr>
        <p:grpSpPr>
          <a:xfrm>
            <a:off x="5255771" y="3371457"/>
            <a:ext cx="1728586" cy="1725219"/>
            <a:chOff x="3383480" y="733676"/>
            <a:chExt cx="5425040" cy="5414475"/>
          </a:xfrm>
        </p:grpSpPr>
        <p:pic>
          <p:nvPicPr>
            <p:cNvPr id="63" name="Picture 62" descr="A white plate with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DE1C1D17-D37C-6F40-8D46-6D5B29563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3480" y="733676"/>
              <a:ext cx="5425040" cy="54144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26000"/>
                </a:srgbClr>
              </a:outerShdw>
            </a:effectLst>
          </p:spPr>
        </p:pic>
        <p:pic>
          <p:nvPicPr>
            <p:cNvPr id="64" name="Picture 63" descr="A picture containing text, orange, colorful&#10;&#10;Description automatically generated">
              <a:extLst>
                <a:ext uri="{FF2B5EF4-FFF2-40B4-BE49-F238E27FC236}">
                  <a16:creationId xmlns:a16="http://schemas.microsoft.com/office/drawing/2014/main" id="{A329CDBB-5E1E-644B-87AC-E03EAA52DC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59" t="1" r="3569" b="52388"/>
            <a:stretch/>
          </p:blipFill>
          <p:spPr>
            <a:xfrm>
              <a:off x="6091897" y="769209"/>
              <a:ext cx="2597286" cy="2661490"/>
            </a:xfrm>
            <a:prstGeom prst="rect">
              <a:avLst/>
            </a:prstGeom>
          </p:spPr>
        </p:pic>
        <p:pic>
          <p:nvPicPr>
            <p:cNvPr id="65" name="Picture 64" descr="A picture containing text, orange, colorful&#10;&#10;Description automatically generated">
              <a:extLst>
                <a:ext uri="{FF2B5EF4-FFF2-40B4-BE49-F238E27FC236}">
                  <a16:creationId xmlns:a16="http://schemas.microsoft.com/office/drawing/2014/main" id="{6CCACCBC-F187-DD40-97E6-FCC93E171B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2" t="1718" r="50452" b="52389"/>
            <a:stretch/>
          </p:blipFill>
          <p:spPr>
            <a:xfrm>
              <a:off x="3524655" y="873304"/>
              <a:ext cx="2577830" cy="2565424"/>
            </a:xfrm>
            <a:prstGeom prst="rect">
              <a:avLst/>
            </a:prstGeom>
          </p:spPr>
        </p:pic>
        <p:pic>
          <p:nvPicPr>
            <p:cNvPr id="66" name="Picture 65" descr="A picture containing text, orange, colorful&#10;&#10;Description automatically generated">
              <a:extLst>
                <a:ext uri="{FF2B5EF4-FFF2-40B4-BE49-F238E27FC236}">
                  <a16:creationId xmlns:a16="http://schemas.microsoft.com/office/drawing/2014/main" id="{890A8F02-E153-B744-8520-32A54730F8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57" t="49185" r="3570" b="3203"/>
            <a:stretch/>
          </p:blipFill>
          <p:spPr>
            <a:xfrm>
              <a:off x="6102485" y="3288227"/>
              <a:ext cx="2597287" cy="2661491"/>
            </a:xfrm>
            <a:prstGeom prst="rect">
              <a:avLst/>
            </a:prstGeom>
          </p:spPr>
        </p:pic>
        <p:pic>
          <p:nvPicPr>
            <p:cNvPr id="67" name="Picture 66" descr="A picture containing text, orange, colorful&#10;&#10;Description automatically generated">
              <a:extLst>
                <a:ext uri="{FF2B5EF4-FFF2-40B4-BE49-F238E27FC236}">
                  <a16:creationId xmlns:a16="http://schemas.microsoft.com/office/drawing/2014/main" id="{8A2B6CD2-1A1C-D447-B549-D5D73DA8AC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627" t="51499" r="50000" b="2856"/>
            <a:stretch/>
          </p:blipFill>
          <p:spPr>
            <a:xfrm>
              <a:off x="3524655" y="3446758"/>
              <a:ext cx="2597287" cy="25515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839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11013</TotalTime>
  <Words>729</Words>
  <Application>Microsoft Office PowerPoint</Application>
  <PresentationFormat>Widescreen</PresentationFormat>
  <Paragraphs>125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287</cp:revision>
  <cp:lastPrinted>2021-10-20T19:07:37Z</cp:lastPrinted>
  <dcterms:created xsi:type="dcterms:W3CDTF">2021-01-11T17:47:06Z</dcterms:created>
  <dcterms:modified xsi:type="dcterms:W3CDTF">2022-03-14T17:58:50Z</dcterms:modified>
</cp:coreProperties>
</file>