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8"/>
  </p:notesMasterIdLst>
  <p:sldIdLst>
    <p:sldId id="308" r:id="rId3"/>
    <p:sldId id="292" r:id="rId4"/>
    <p:sldId id="283" r:id="rId5"/>
    <p:sldId id="267" r:id="rId6"/>
    <p:sldId id="293" r:id="rId7"/>
    <p:sldId id="269" r:id="rId8"/>
    <p:sldId id="295" r:id="rId9"/>
    <p:sldId id="298" r:id="rId10"/>
    <p:sldId id="296" r:id="rId11"/>
    <p:sldId id="284" r:id="rId12"/>
    <p:sldId id="294" r:id="rId13"/>
    <p:sldId id="297" r:id="rId14"/>
    <p:sldId id="270" r:id="rId15"/>
    <p:sldId id="271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276" r:id="rId24"/>
    <p:sldId id="277" r:id="rId25"/>
    <p:sldId id="310" r:id="rId26"/>
    <p:sldId id="311" r:id="rId27"/>
  </p:sldIdLst>
  <p:sldSz cx="12192000" cy="6858000"/>
  <p:notesSz cx="6888163" cy="9671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7" userDrawn="1">
          <p15:clr>
            <a:srgbClr val="A4A3A4"/>
          </p15:clr>
        </p15:guide>
        <p15:guide id="2" pos="1028" userDrawn="1">
          <p15:clr>
            <a:srgbClr val="A4A3A4"/>
          </p15:clr>
        </p15:guide>
        <p15:guide id="3" orient="horz" pos="35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8B2D"/>
    <a:srgbClr val="9AC74D"/>
    <a:srgbClr val="951B81"/>
    <a:srgbClr val="FFDF34"/>
    <a:srgbClr val="4674C1"/>
    <a:srgbClr val="272626"/>
    <a:srgbClr val="CC99FF"/>
    <a:srgbClr val="FF99FF"/>
    <a:srgbClr val="99FFCC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1C5BA5E-6654-4A2A-BC06-7E04E1219A57}" v="102" dt="2021-11-03T11:17:23.2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020" autoAdjust="0"/>
    <p:restoredTop sz="89497" autoAdjust="0"/>
  </p:normalViewPr>
  <p:slideViewPr>
    <p:cSldViewPr snapToGrid="0" snapToObjects="1">
      <p:cViewPr varScale="1">
        <p:scale>
          <a:sx n="73" d="100"/>
          <a:sy n="73" d="100"/>
        </p:scale>
        <p:origin x="1272" y="67"/>
      </p:cViewPr>
      <p:guideLst>
        <p:guide orient="horz" pos="777"/>
        <p:guide pos="1028"/>
        <p:guide orient="horz" pos="352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485232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485232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8088"/>
            <a:ext cx="5802313" cy="32654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22" tIns="47311" rIns="94622" bIns="4731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3"/>
            <a:ext cx="5510530" cy="3807976"/>
          </a:xfrm>
          <a:prstGeom prst="rect">
            <a:avLst/>
          </a:prstGeom>
        </p:spPr>
        <p:txBody>
          <a:bodyPr vert="horz" lIns="94622" tIns="47311" rIns="94622" bIns="47311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85820"/>
            <a:ext cx="2984871" cy="485231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185820"/>
            <a:ext cx="2984871" cy="485231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1018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Delete ‘each fruit’ if you would like, and let the children call out: banana, pomegranate, pear, pineapple or orange, and then fill in the gap.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8229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You can delete ‘each branch’ and select a different answer, for example branch, apple, leaf, etc., depending on what the children call out.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7389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You can delete ‘a day’ and select a different answer, for any specific day of the week, depending on what the children call out.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6718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7944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280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9743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1625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1752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5024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204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5634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9342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9935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210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4008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8249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6649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3854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0183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9933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8431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0807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1005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985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1DF763-A172-7848-B1DD-29B5750146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F194B4-6454-1E4F-896C-B646A8B091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40D95E-5919-564F-A0B0-F3053BDE25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ABC20B-F03F-5A4A-9DD4-01BEF6A44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0B30CB-10C8-2B4C-B44A-969AAB8DC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1041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F57B2-4FAA-3E4F-9169-8A9EC138B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01DFA9-F55F-264C-B9BD-7191EB938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4F7842-D5AE-6D49-9388-39F65C98CA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2FBDE3-AE08-1149-B822-97049F685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8AF181-2AA0-704A-894F-20897E79E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179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69A54-4C38-794E-A4D2-11719656A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3D4F5B-024E-1846-A067-E8EAD84F3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04BFE2-DD51-7646-BFC5-DB0A07B1A6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C5B735-0911-C14D-921C-1096B26D2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0C3A25-C5F5-8B46-AB02-FBA97D0A0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4060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F9A30-910F-884B-A4F6-C8660BC74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74E627-94B7-8849-B6AA-4DAE8CB7B5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B859C2-5182-1446-A2A3-C3B6FF374F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1A9742-75F1-CF49-B39A-3DEDAF898D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D45109-A5A1-B545-BA26-D9743984D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ECF606-3E83-0F49-B6B1-E30E5333C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2054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ACFE7C-684A-B044-AA84-65A406F28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D07990-348D-C945-B220-916BF2DB4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27239A-360E-D443-900C-0F3A78BAE3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C17307-6FC7-694D-BFDA-57BBED5DFC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91B279-1E68-5346-9569-D9AD882414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475F30-107E-A649-B69D-614D5955B7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C028F5-44F5-0B4C-9FD2-F46EB2997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CF3C85-9F9F-0949-A1FF-030FA5A64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2357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C315A-EAED-4744-BC1C-B2189B69F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719196-1E08-AF46-9C04-578AF09E6F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DFF614-EB55-AD46-8310-9DBD684B3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48A193-3FB6-3B40-B837-11981AD13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060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FD4EEE-C63E-3741-99D5-BD7B3E778B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E13947-78DA-5B4F-A075-D17D0F937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12FEC3-509F-AF4A-94B3-8E6E03B89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5547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8CF35-3033-1F49-ADBD-CFDB79174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F28040-B39B-0F46-8E65-50C076F5A7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11E672-FC2A-684E-95CA-86EFC6359A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21C2AA-AA83-434E-9F2F-9F73814DDB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E08D96-A9A5-904A-859A-0B35783F9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9B9FDA-76B0-C247-BE5D-130C5ED93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936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25693-63CF-534D-9284-AD96D194A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D95B1B-4E1D-FE46-8A5E-B9D20932DD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B721F6-0D2F-9B4C-888D-B87134ED00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522588-F29C-CF48-B149-95D960CEAD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E72C4C-7E24-1242-9208-531EA4A8A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AB853B-C1DC-654C-9291-D3455E71D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0628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B4719-05EA-814D-B28F-3ACA3795E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03CD9C-BEAA-5C4B-8FD5-C1744E7004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DB89EF-5E8D-0640-B9A4-6851BE404B9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1049F9-5C20-074D-A06D-132616CBF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0C15F3-23EA-824F-852D-111CA9ACA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6223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128D3F3-E871-2D45-AFAF-008477CD03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B14E60-3307-864F-90A6-4EE48BA76C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68A79D-9FDD-7A48-B785-6CA75FFD0C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D5898F-933D-0644-9D1B-938874C60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DC3A70-29A4-9A44-ADCA-D3F28FB7A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019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7DF595D-181F-E349-8919-983737DD3A6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1B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B54ED281-B169-6849-96DC-CDFCD866FF1F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4D1FFA8-40B9-3948-AED2-696404BD18A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1B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110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43.jpeg"/><Relationship Id="rId3" Type="http://schemas.openxmlformats.org/officeDocument/2006/relationships/image" Target="../media/image8.png"/><Relationship Id="rId7" Type="http://schemas.openxmlformats.org/officeDocument/2006/relationships/image" Target="../media/image37.jpeg"/><Relationship Id="rId12" Type="http://schemas.openxmlformats.org/officeDocument/2006/relationships/image" Target="../media/image4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5" Type="http://schemas.openxmlformats.org/officeDocument/2006/relationships/image" Target="../media/image35.jpeg"/><Relationship Id="rId15" Type="http://schemas.openxmlformats.org/officeDocument/2006/relationships/image" Target="../media/image45.jpe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Relationship Id="rId14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8.png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395F8DB7-EDD8-BF41-B997-8137034C26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sp>
        <p:nvSpPr>
          <p:cNvPr id="30" name="Title 1">
            <a:extLst>
              <a:ext uri="{FF2B5EF4-FFF2-40B4-BE49-F238E27FC236}">
                <a16:creationId xmlns:a16="http://schemas.microsoft.com/office/drawing/2014/main" id="{4486AF12-16EE-0E4B-8568-FE5E8478BDE7}"/>
              </a:ext>
            </a:extLst>
          </p:cNvPr>
          <p:cNvSpPr txBox="1">
            <a:spLocks/>
          </p:cNvSpPr>
          <p:nvPr/>
        </p:nvSpPr>
        <p:spPr>
          <a:xfrm>
            <a:off x="-2" y="337343"/>
            <a:ext cx="12192002" cy="107721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lang="en-GB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Understanding Fractions</a:t>
            </a:r>
          </a:p>
          <a:p>
            <a:pPr lvl="0" algn="ctr">
              <a:lnSpc>
                <a:spcPct val="100000"/>
              </a:lnSpc>
              <a:spcBef>
                <a:spcPts val="600"/>
              </a:spcBef>
              <a:defRPr/>
            </a:pPr>
            <a:r>
              <a:rPr lang="en-GB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Lesson 1: </a:t>
            </a:r>
            <a:r>
              <a:rPr lang="en-GB" sz="2400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Identifying wholes and part wholes using manipulatives and pictures</a:t>
            </a:r>
            <a:endParaRPr lang="en-GB" sz="24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8DDE906F-DF78-1940-9995-CC98CA5E2017}"/>
              </a:ext>
            </a:extLst>
          </p:cNvPr>
          <p:cNvSpPr txBox="1">
            <a:spLocks/>
          </p:cNvSpPr>
          <p:nvPr/>
        </p:nvSpPr>
        <p:spPr>
          <a:xfrm>
            <a:off x="10299302" y="6022650"/>
            <a:ext cx="1690779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Maths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Picture 4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5A280D6-E126-4446-AC52-FB6F70E979B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42" name="Title 1">
            <a:extLst>
              <a:ext uri="{FF2B5EF4-FFF2-40B4-BE49-F238E27FC236}">
                <a16:creationId xmlns:a16="http://schemas.microsoft.com/office/drawing/2014/main" id="{6CAE54CF-BF9E-6542-87FB-45337826E06E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2D3B070-54D0-B64C-ADAA-2FBD581A38C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2148008" y="2301519"/>
            <a:ext cx="3437781" cy="1939261"/>
          </a:xfrm>
          <a:prstGeom prst="rect">
            <a:avLst/>
          </a:prstGeom>
        </p:spPr>
      </p:pic>
      <p:pic>
        <p:nvPicPr>
          <p:cNvPr id="48" name="Picture 47" descr="Calendar&#10;&#10;Description automatically generated">
            <a:extLst>
              <a:ext uri="{FF2B5EF4-FFF2-40B4-BE49-F238E27FC236}">
                <a16:creationId xmlns:a16="http://schemas.microsoft.com/office/drawing/2014/main" id="{2BAEF370-8A64-4740-BA99-3EF94289E34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360025" y="1523975"/>
            <a:ext cx="2765765" cy="2765765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5D016A56-416B-9E49-A9DF-48F72D097659}"/>
              </a:ext>
            </a:extLst>
          </p:cNvPr>
          <p:cNvGrpSpPr/>
          <p:nvPr/>
        </p:nvGrpSpPr>
        <p:grpSpPr>
          <a:xfrm>
            <a:off x="8145038" y="3162415"/>
            <a:ext cx="3160840" cy="2584175"/>
            <a:chOff x="4540559" y="2378539"/>
            <a:chExt cx="4566620" cy="3733483"/>
          </a:xfrm>
        </p:grpSpPr>
        <p:pic>
          <p:nvPicPr>
            <p:cNvPr id="33" name="Picture 3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BA5730A0-559C-2648-800D-27CEC5425F6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CAB89AF9-503C-5E4B-BF33-958C78EBAEDD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Title 1">
            <a:extLst>
              <a:ext uri="{FF2B5EF4-FFF2-40B4-BE49-F238E27FC236}">
                <a16:creationId xmlns:a16="http://schemas.microsoft.com/office/drawing/2014/main" id="{D4299BA3-C266-4145-92BE-CB0F53E32E7D}"/>
              </a:ext>
            </a:extLst>
          </p:cNvPr>
          <p:cNvSpPr txBox="1">
            <a:spLocks/>
          </p:cNvSpPr>
          <p:nvPr/>
        </p:nvSpPr>
        <p:spPr>
          <a:xfrm rot="775052">
            <a:off x="4111292" y="1759857"/>
            <a:ext cx="2566159" cy="58477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Whole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73FA4664-13FA-9044-A2D3-7DA3D1F63A05}"/>
              </a:ext>
            </a:extLst>
          </p:cNvPr>
          <p:cNvSpPr txBox="1">
            <a:spLocks/>
          </p:cNvSpPr>
          <p:nvPr/>
        </p:nvSpPr>
        <p:spPr>
          <a:xfrm rot="21292886">
            <a:off x="-38140" y="1651200"/>
            <a:ext cx="2566159" cy="107721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One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half</a:t>
            </a:r>
            <a:endParaRPr lang="en-US" sz="3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E29C5550-81C8-5248-BC38-E20C22196867}"/>
              </a:ext>
            </a:extLst>
          </p:cNvPr>
          <p:cNvSpPr txBox="1">
            <a:spLocks/>
          </p:cNvSpPr>
          <p:nvPr/>
        </p:nvSpPr>
        <p:spPr>
          <a:xfrm rot="496692">
            <a:off x="204408" y="3906831"/>
            <a:ext cx="2566159" cy="58477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Part</a:t>
            </a:r>
            <a:endParaRPr lang="en-US" sz="3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55" name="Title 1">
            <a:extLst>
              <a:ext uri="{FF2B5EF4-FFF2-40B4-BE49-F238E27FC236}">
                <a16:creationId xmlns:a16="http://schemas.microsoft.com/office/drawing/2014/main" id="{1F9887BE-6659-9F4A-AE05-36F4EF091688}"/>
              </a:ext>
            </a:extLst>
          </p:cNvPr>
          <p:cNvSpPr txBox="1">
            <a:spLocks/>
          </p:cNvSpPr>
          <p:nvPr/>
        </p:nvSpPr>
        <p:spPr>
          <a:xfrm rot="21034373">
            <a:off x="9124677" y="1797184"/>
            <a:ext cx="2566159" cy="107721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Equal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parts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15B806A-734C-1A41-AAD7-6B7488B3678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991" y="4892503"/>
            <a:ext cx="7268095" cy="538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2645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68030ED8-A565-124B-B651-9767E548E4DD}"/>
              </a:ext>
            </a:extLst>
          </p:cNvPr>
          <p:cNvSpPr txBox="1"/>
          <p:nvPr/>
        </p:nvSpPr>
        <p:spPr>
          <a:xfrm>
            <a:off x="0" y="5357334"/>
            <a:ext cx="12192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dirty="0">
                <a:latin typeface="Comic Sans MS" panose="030F0702030302020204" pitchFamily="66" charset="0"/>
              </a:rPr>
              <a:t>If the </a:t>
            </a:r>
            <a:r>
              <a:rPr lang="en-GB" sz="2500" dirty="0">
                <a:solidFill>
                  <a:srgbClr val="951B81"/>
                </a:solidFill>
                <a:latin typeface="Comic Sans MS" panose="030F0702030302020204" pitchFamily="66" charset="0"/>
              </a:rPr>
              <a:t>________ </a:t>
            </a:r>
            <a:r>
              <a:rPr lang="en-GB" sz="2500" dirty="0">
                <a:latin typeface="Comic Sans MS" panose="030F0702030302020204" pitchFamily="66" charset="0"/>
              </a:rPr>
              <a:t>is the </a:t>
            </a:r>
            <a:r>
              <a:rPr lang="en-GB" sz="2500" b="1" u="sng" dirty="0">
                <a:latin typeface="Comic Sans MS" panose="030F0702030302020204" pitchFamily="66" charset="0"/>
              </a:rPr>
              <a:t>whole</a:t>
            </a:r>
            <a:r>
              <a:rPr lang="en-GB" sz="2500" dirty="0">
                <a:latin typeface="Comic Sans MS" panose="030F0702030302020204" pitchFamily="66" charset="0"/>
              </a:rPr>
              <a:t> then   </a:t>
            </a:r>
            <a:r>
              <a:rPr lang="en-GB" sz="2500" dirty="0">
                <a:solidFill>
                  <a:srgbClr val="951B81"/>
                </a:solidFill>
                <a:latin typeface="Comic Sans MS" panose="030F0702030302020204" pitchFamily="66" charset="0"/>
              </a:rPr>
              <a:t>______    </a:t>
            </a:r>
            <a:r>
              <a:rPr lang="en-GB" sz="2500" dirty="0">
                <a:latin typeface="Comic Sans MS" panose="030F0702030302020204" pitchFamily="66" charset="0"/>
              </a:rPr>
              <a:t>is </a:t>
            </a:r>
            <a:r>
              <a:rPr lang="en-GB" sz="2500" b="1" u="sng" dirty="0">
                <a:latin typeface="Comic Sans MS" panose="030F0702030302020204" pitchFamily="66" charset="0"/>
              </a:rPr>
              <a:t>a part</a:t>
            </a:r>
            <a:r>
              <a:rPr lang="en-GB" sz="2500" b="1" dirty="0">
                <a:latin typeface="Comic Sans MS" panose="030F0702030302020204" pitchFamily="66" charset="0"/>
              </a:rPr>
              <a:t> </a:t>
            </a:r>
            <a:r>
              <a:rPr lang="en-GB" sz="2500" dirty="0">
                <a:latin typeface="Comic Sans MS" panose="030F0702030302020204" pitchFamily="66" charset="0"/>
              </a:rPr>
              <a:t>of the whole.</a:t>
            </a:r>
          </a:p>
        </p:txBody>
      </p:sp>
      <p:pic>
        <p:nvPicPr>
          <p:cNvPr id="11" name="Picture 10" descr="A picture containing icon&#10;&#10;Description automatically generated">
            <a:extLst>
              <a:ext uri="{FF2B5EF4-FFF2-40B4-BE49-F238E27FC236}">
                <a16:creationId xmlns:a16="http://schemas.microsoft.com/office/drawing/2014/main" id="{3E61D911-5290-4F49-8057-8382417728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7855" y="756687"/>
            <a:ext cx="4879121" cy="387727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C6B6224-C61C-1A47-AC23-E380E3216CE7}"/>
              </a:ext>
            </a:extLst>
          </p:cNvPr>
          <p:cNvSpPr txBox="1"/>
          <p:nvPr/>
        </p:nvSpPr>
        <p:spPr>
          <a:xfrm>
            <a:off x="1803143" y="5274846"/>
            <a:ext cx="1761422" cy="64075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GB" sz="2500" b="1" dirty="0">
                <a:solidFill>
                  <a:srgbClr val="951B81"/>
                </a:solidFill>
                <a:latin typeface="Comic Sans MS" panose="030F0702030302020204" pitchFamily="66" charset="0"/>
              </a:rPr>
              <a:t>fruit bowl </a:t>
            </a:r>
            <a:endParaRPr lang="en-US" sz="2500" dirty="0">
              <a:solidFill>
                <a:srgbClr val="951B8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CBDE4D1-E493-6642-B5A0-5D52431719F9}"/>
              </a:ext>
            </a:extLst>
          </p:cNvPr>
          <p:cNvSpPr txBox="1"/>
          <p:nvPr/>
        </p:nvSpPr>
        <p:spPr>
          <a:xfrm>
            <a:off x="5920475" y="5295112"/>
            <a:ext cx="2025344" cy="64075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US" sz="2500" dirty="0">
                <a:solidFill>
                  <a:srgbClr val="951B81"/>
                </a:solidFill>
                <a:latin typeface="Comic Sans MS" panose="030F0702030302020204" pitchFamily="66" charset="0"/>
              </a:rPr>
              <a:t>  </a:t>
            </a:r>
            <a:r>
              <a:rPr lang="en-US" sz="2500" b="1" dirty="0">
                <a:solidFill>
                  <a:srgbClr val="951B81"/>
                </a:solidFill>
                <a:latin typeface="Comic Sans MS" panose="030F0702030302020204" pitchFamily="66" charset="0"/>
              </a:rPr>
              <a:t>each fruit</a:t>
            </a:r>
          </a:p>
        </p:txBody>
      </p:sp>
      <p:pic>
        <p:nvPicPr>
          <p:cNvPr id="17" name="Picture 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EFD8B32-0116-2C4B-9EF6-03BAD11226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6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68030ED8-A565-124B-B651-9767E548E4DD}"/>
              </a:ext>
            </a:extLst>
          </p:cNvPr>
          <p:cNvSpPr txBox="1"/>
          <p:nvPr/>
        </p:nvSpPr>
        <p:spPr>
          <a:xfrm>
            <a:off x="0" y="5357334"/>
            <a:ext cx="12192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dirty="0">
                <a:latin typeface="Comic Sans MS" panose="030F0702030302020204" pitchFamily="66" charset="0"/>
              </a:rPr>
              <a:t>If the </a:t>
            </a:r>
            <a:r>
              <a:rPr lang="en-GB" sz="2500" dirty="0">
                <a:solidFill>
                  <a:srgbClr val="951B81"/>
                </a:solidFill>
                <a:latin typeface="Comic Sans MS" panose="030F0702030302020204" pitchFamily="66" charset="0"/>
              </a:rPr>
              <a:t>____ </a:t>
            </a:r>
            <a:r>
              <a:rPr lang="en-GB" sz="2500" dirty="0">
                <a:latin typeface="Comic Sans MS" panose="030F0702030302020204" pitchFamily="66" charset="0"/>
              </a:rPr>
              <a:t>is the </a:t>
            </a:r>
            <a:r>
              <a:rPr lang="en-GB" sz="2500" b="1" u="sng" dirty="0">
                <a:latin typeface="Comic Sans MS" panose="030F0702030302020204" pitchFamily="66" charset="0"/>
              </a:rPr>
              <a:t>whole</a:t>
            </a:r>
            <a:r>
              <a:rPr lang="en-GB" sz="2500" dirty="0">
                <a:latin typeface="Comic Sans MS" panose="030F0702030302020204" pitchFamily="66" charset="0"/>
              </a:rPr>
              <a:t> then  </a:t>
            </a:r>
            <a:r>
              <a:rPr lang="en-GB" sz="2500" dirty="0">
                <a:solidFill>
                  <a:srgbClr val="951B81"/>
                </a:solidFill>
                <a:latin typeface="Comic Sans MS" panose="030F0702030302020204" pitchFamily="66" charset="0"/>
              </a:rPr>
              <a:t>______    </a:t>
            </a:r>
            <a:r>
              <a:rPr lang="en-GB" sz="2500" dirty="0">
                <a:latin typeface="Comic Sans MS" panose="030F0702030302020204" pitchFamily="66" charset="0"/>
              </a:rPr>
              <a:t>is </a:t>
            </a:r>
            <a:r>
              <a:rPr lang="en-GB" sz="2500" b="1" u="sng" dirty="0">
                <a:latin typeface="Comic Sans MS" panose="030F0702030302020204" pitchFamily="66" charset="0"/>
              </a:rPr>
              <a:t>a part</a:t>
            </a:r>
            <a:r>
              <a:rPr lang="en-GB" sz="2500" b="1" dirty="0">
                <a:latin typeface="Comic Sans MS" panose="030F0702030302020204" pitchFamily="66" charset="0"/>
              </a:rPr>
              <a:t> </a:t>
            </a:r>
            <a:r>
              <a:rPr lang="en-GB" sz="2500" dirty="0">
                <a:latin typeface="Comic Sans MS" panose="030F0702030302020204" pitchFamily="66" charset="0"/>
              </a:rPr>
              <a:t>of the whole.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C6B6224-C61C-1A47-AC23-E380E3216CE7}"/>
              </a:ext>
            </a:extLst>
          </p:cNvPr>
          <p:cNvSpPr txBox="1"/>
          <p:nvPr/>
        </p:nvSpPr>
        <p:spPr>
          <a:xfrm>
            <a:off x="2224289" y="5274846"/>
            <a:ext cx="1001026" cy="64075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GB" sz="2500" b="1" dirty="0">
                <a:solidFill>
                  <a:srgbClr val="951B81"/>
                </a:solidFill>
                <a:latin typeface="Comic Sans MS" panose="030F0702030302020204" pitchFamily="66" charset="0"/>
              </a:rPr>
              <a:t>tree</a:t>
            </a:r>
            <a:endParaRPr lang="en-US" sz="2500" dirty="0">
              <a:solidFill>
                <a:srgbClr val="951B81"/>
              </a:solidFill>
            </a:endParaRPr>
          </a:p>
        </p:txBody>
      </p:sp>
      <p:pic>
        <p:nvPicPr>
          <p:cNvPr id="6" name="Picture 5" descr="A picture containing flower, plant, table&#10;&#10;Description automatically generated">
            <a:extLst>
              <a:ext uri="{FF2B5EF4-FFF2-40B4-BE49-F238E27FC236}">
                <a16:creationId xmlns:a16="http://schemas.microsoft.com/office/drawing/2014/main" id="{8368A437-A3F8-2D43-8219-8E24EACAFA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54179" y="805671"/>
            <a:ext cx="3283641" cy="4339839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A6E4ADC-60F4-F948-BB82-178BC21B217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C71145A-7FC1-40D7-8852-951E40B7BBA5}"/>
              </a:ext>
            </a:extLst>
          </p:cNvPr>
          <p:cNvSpPr txBox="1"/>
          <p:nvPr/>
        </p:nvSpPr>
        <p:spPr>
          <a:xfrm>
            <a:off x="5847008" y="5304784"/>
            <a:ext cx="159431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solidFill>
                  <a:srgbClr val="951B81"/>
                </a:solidFill>
                <a:latin typeface="Comic Sans MS" panose="030F0702030302020204" pitchFamily="66" charset="0"/>
              </a:rPr>
              <a:t>a branch</a:t>
            </a:r>
          </a:p>
        </p:txBody>
      </p:sp>
    </p:spTree>
    <p:extLst>
      <p:ext uri="{BB962C8B-B14F-4D97-AF65-F5344CB8AC3E}">
        <p14:creationId xmlns:p14="http://schemas.microsoft.com/office/powerpoint/2010/main" val="1476611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68030ED8-A565-124B-B651-9767E548E4DD}"/>
              </a:ext>
            </a:extLst>
          </p:cNvPr>
          <p:cNvSpPr txBox="1"/>
          <p:nvPr/>
        </p:nvSpPr>
        <p:spPr>
          <a:xfrm>
            <a:off x="0" y="5357334"/>
            <a:ext cx="12192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dirty="0">
                <a:latin typeface="Comic Sans MS" panose="030F0702030302020204" pitchFamily="66" charset="0"/>
              </a:rPr>
              <a:t>If the </a:t>
            </a:r>
            <a:r>
              <a:rPr lang="en-GB" sz="2500" dirty="0">
                <a:solidFill>
                  <a:srgbClr val="951B81"/>
                </a:solidFill>
                <a:latin typeface="Comic Sans MS" panose="030F0702030302020204" pitchFamily="66" charset="0"/>
              </a:rPr>
              <a:t>____ </a:t>
            </a:r>
            <a:r>
              <a:rPr lang="en-GB" sz="2500" dirty="0">
                <a:latin typeface="Comic Sans MS" panose="030F0702030302020204" pitchFamily="66" charset="0"/>
              </a:rPr>
              <a:t>is the </a:t>
            </a:r>
            <a:r>
              <a:rPr lang="en-GB" sz="2500" b="1" u="sng" dirty="0">
                <a:latin typeface="Comic Sans MS" panose="030F0702030302020204" pitchFamily="66" charset="0"/>
              </a:rPr>
              <a:t>whole</a:t>
            </a:r>
            <a:r>
              <a:rPr lang="en-GB" sz="2500" dirty="0">
                <a:latin typeface="Comic Sans MS" panose="030F0702030302020204" pitchFamily="66" charset="0"/>
              </a:rPr>
              <a:t> then </a:t>
            </a:r>
            <a:r>
              <a:rPr lang="en-GB" sz="2500" dirty="0">
                <a:solidFill>
                  <a:srgbClr val="951B81"/>
                </a:solidFill>
                <a:latin typeface="Comic Sans MS" panose="030F0702030302020204" pitchFamily="66" charset="0"/>
              </a:rPr>
              <a:t>_____ </a:t>
            </a:r>
            <a:r>
              <a:rPr lang="en-GB" sz="2500" dirty="0">
                <a:latin typeface="Comic Sans MS" panose="030F0702030302020204" pitchFamily="66" charset="0"/>
              </a:rPr>
              <a:t>is </a:t>
            </a:r>
            <a:r>
              <a:rPr lang="en-GB" sz="2500" b="1" u="sng" dirty="0">
                <a:latin typeface="Comic Sans MS" panose="030F0702030302020204" pitchFamily="66" charset="0"/>
              </a:rPr>
              <a:t>a part</a:t>
            </a:r>
            <a:r>
              <a:rPr lang="en-GB" sz="2500" b="1" dirty="0">
                <a:latin typeface="Comic Sans MS" panose="030F0702030302020204" pitchFamily="66" charset="0"/>
              </a:rPr>
              <a:t> </a:t>
            </a:r>
            <a:r>
              <a:rPr lang="en-GB" sz="2500" dirty="0">
                <a:latin typeface="Comic Sans MS" panose="030F0702030302020204" pitchFamily="66" charset="0"/>
              </a:rPr>
              <a:t>of the whole.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C6B6224-C61C-1A47-AC23-E380E3216CE7}"/>
              </a:ext>
            </a:extLst>
          </p:cNvPr>
          <p:cNvSpPr txBox="1"/>
          <p:nvPr/>
        </p:nvSpPr>
        <p:spPr>
          <a:xfrm>
            <a:off x="2515626" y="5274846"/>
            <a:ext cx="991401" cy="64075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GB" sz="2500" b="1" dirty="0">
                <a:solidFill>
                  <a:srgbClr val="951B81"/>
                </a:solidFill>
                <a:latin typeface="Comic Sans MS" panose="030F0702030302020204" pitchFamily="66" charset="0"/>
              </a:rPr>
              <a:t>week</a:t>
            </a:r>
            <a:endParaRPr lang="en-US" sz="2500" dirty="0">
              <a:solidFill>
                <a:srgbClr val="951B8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CBDE4D1-E493-6642-B5A0-5D52431719F9}"/>
              </a:ext>
            </a:extLst>
          </p:cNvPr>
          <p:cNvSpPr txBox="1"/>
          <p:nvPr/>
        </p:nvSpPr>
        <p:spPr>
          <a:xfrm>
            <a:off x="6032939" y="5274846"/>
            <a:ext cx="1209575" cy="64075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US" sz="2500" b="1" dirty="0">
                <a:solidFill>
                  <a:srgbClr val="951B81"/>
                </a:solidFill>
                <a:latin typeface="Comic Sans MS" panose="030F0702030302020204" pitchFamily="66" charset="0"/>
              </a:rPr>
              <a:t>a day</a:t>
            </a:r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C0F39CDB-0877-1243-8E45-2992533786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1029" y="853417"/>
            <a:ext cx="2652192" cy="3901643"/>
          </a:xfrm>
          <a:prstGeom prst="rect">
            <a:avLst/>
          </a:prstGeom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3C1E3EF-89E8-854D-9E63-4D00149228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34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3FBAE1D-7A4D-4458-BE90-E698F6C1284A}"/>
              </a:ext>
            </a:extLst>
          </p:cNvPr>
          <p:cNvSpPr txBox="1"/>
          <p:nvPr/>
        </p:nvSpPr>
        <p:spPr>
          <a:xfrm>
            <a:off x="0" y="3130423"/>
            <a:ext cx="12192000" cy="12464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If my journey from school to home is the </a:t>
            </a:r>
            <a:r>
              <a:rPr lang="en-GB" sz="2000" b="1" u="sng" dirty="0">
                <a:solidFill>
                  <a:srgbClr val="272626"/>
                </a:solidFill>
                <a:latin typeface="Comic Sans MS" panose="030F0702030302020204" pitchFamily="66" charset="0"/>
              </a:rPr>
              <a:t>whole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 </a:t>
            </a:r>
          </a:p>
          <a:p>
            <a:pPr algn="ctr"/>
            <a:r>
              <a:rPr lang="en-GB" sz="2000" b="1" i="1" dirty="0">
                <a:solidFill>
                  <a:srgbClr val="272626"/>
                </a:solidFill>
                <a:latin typeface="Comic Sans MS" panose="030F0702030302020204" pitchFamily="66" charset="0"/>
              </a:rPr>
              <a:t>then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 </a:t>
            </a:r>
          </a:p>
          <a:p>
            <a:pPr algn="ctr"/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my journey from school to the park is </a:t>
            </a:r>
            <a:r>
              <a:rPr lang="en-GB" sz="2000" b="1" u="sng" dirty="0">
                <a:solidFill>
                  <a:srgbClr val="272626"/>
                </a:solidFill>
                <a:latin typeface="Comic Sans MS" panose="030F0702030302020204" pitchFamily="66" charset="0"/>
              </a:rPr>
              <a:t>a part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 of the whole.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45F5B12-9CD9-432F-9668-BD0CC5ECA28A}"/>
              </a:ext>
            </a:extLst>
          </p:cNvPr>
          <p:cNvSpPr txBox="1"/>
          <p:nvPr/>
        </p:nvSpPr>
        <p:spPr>
          <a:xfrm>
            <a:off x="0" y="4774995"/>
            <a:ext cx="12192000" cy="12464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If my journey from the school to home is the </a:t>
            </a:r>
            <a:r>
              <a:rPr lang="en-GB" sz="2000" b="1" u="sng" dirty="0">
                <a:solidFill>
                  <a:srgbClr val="272626"/>
                </a:solidFill>
                <a:latin typeface="Comic Sans MS" panose="030F0702030302020204" pitchFamily="66" charset="0"/>
              </a:rPr>
              <a:t>whole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 </a:t>
            </a:r>
          </a:p>
          <a:p>
            <a:pPr algn="ctr"/>
            <a:r>
              <a:rPr lang="en-GB" sz="2000" b="1" i="1" dirty="0">
                <a:solidFill>
                  <a:srgbClr val="272626"/>
                </a:solidFill>
                <a:latin typeface="Comic Sans MS" panose="030F0702030302020204" pitchFamily="66" charset="0"/>
              </a:rPr>
              <a:t>then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  </a:t>
            </a:r>
          </a:p>
          <a:p>
            <a:pPr algn="ctr"/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my journey from the supermarket to the park is </a:t>
            </a:r>
            <a:r>
              <a:rPr lang="en-GB" sz="2000" b="1" u="sng" dirty="0">
                <a:solidFill>
                  <a:srgbClr val="272626"/>
                </a:solidFill>
                <a:latin typeface="Comic Sans MS" panose="030F0702030302020204" pitchFamily="66" charset="0"/>
              </a:rPr>
              <a:t>a part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 of the whole.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A5FA6B96-2C0B-9444-BD9F-A646E9612F0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6284" y="1087135"/>
            <a:ext cx="2012982" cy="1557125"/>
          </a:xfrm>
          <a:prstGeom prst="rect">
            <a:avLst/>
          </a:prstGeom>
        </p:spPr>
      </p:pic>
      <p:pic>
        <p:nvPicPr>
          <p:cNvPr id="29" name="Picture 28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FC73DC4-E48B-844A-96B6-A3DDDD6DCBB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31038" y="1087135"/>
            <a:ext cx="2324439" cy="1543412"/>
          </a:xfrm>
          <a:prstGeom prst="rect">
            <a:avLst/>
          </a:prstGeom>
        </p:spPr>
      </p:pic>
      <p:pic>
        <p:nvPicPr>
          <p:cNvPr id="30" name="Picture 29" descr="Chart&#10;&#10;Description automatically generated">
            <a:extLst>
              <a:ext uri="{FF2B5EF4-FFF2-40B4-BE49-F238E27FC236}">
                <a16:creationId xmlns:a16="http://schemas.microsoft.com/office/drawing/2014/main" id="{FAA155B7-AE5F-3E45-AD65-C96B331195C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2932" y="1087135"/>
            <a:ext cx="2324440" cy="1557125"/>
          </a:xfrm>
          <a:prstGeom prst="rect">
            <a:avLst/>
          </a:prstGeom>
        </p:spPr>
      </p:pic>
      <p:pic>
        <p:nvPicPr>
          <p:cNvPr id="31" name="Picture 30" descr="A picture containing chart&#10;&#10;Description automatically generated">
            <a:extLst>
              <a:ext uri="{FF2B5EF4-FFF2-40B4-BE49-F238E27FC236}">
                <a16:creationId xmlns:a16="http://schemas.microsoft.com/office/drawing/2014/main" id="{0E0BB299-AC8F-2444-81B4-66756B051D1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19144" y="1087135"/>
            <a:ext cx="1606572" cy="1543412"/>
          </a:xfrm>
          <a:prstGeom prst="rect">
            <a:avLst/>
          </a:prstGeom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D503EE4E-FDFE-43F9-8DD5-7E659C2105A0}"/>
              </a:ext>
            </a:extLst>
          </p:cNvPr>
          <p:cNvSpPr/>
          <p:nvPr/>
        </p:nvSpPr>
        <p:spPr>
          <a:xfrm>
            <a:off x="3037315" y="1688119"/>
            <a:ext cx="565925" cy="388912"/>
          </a:xfrm>
          <a:prstGeom prst="rightArrow">
            <a:avLst/>
          </a:prstGeom>
          <a:solidFill>
            <a:srgbClr val="951B81"/>
          </a:solidFill>
          <a:ln w="19050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00">
              <a:solidFill>
                <a:srgbClr val="951B81"/>
              </a:solidFill>
            </a:endParaRPr>
          </a:p>
        </p:txBody>
      </p:sp>
      <p:sp>
        <p:nvSpPr>
          <p:cNvPr id="34" name="Arrow: Right 5">
            <a:extLst>
              <a:ext uri="{FF2B5EF4-FFF2-40B4-BE49-F238E27FC236}">
                <a16:creationId xmlns:a16="http://schemas.microsoft.com/office/drawing/2014/main" id="{8B60CC1B-2A81-7C4A-A231-7216D694FD9B}"/>
              </a:ext>
            </a:extLst>
          </p:cNvPr>
          <p:cNvSpPr/>
          <p:nvPr/>
        </p:nvSpPr>
        <p:spPr>
          <a:xfrm>
            <a:off x="6033577" y="1688119"/>
            <a:ext cx="565925" cy="388912"/>
          </a:xfrm>
          <a:prstGeom prst="rightArrow">
            <a:avLst/>
          </a:prstGeom>
          <a:solidFill>
            <a:srgbClr val="951B81"/>
          </a:solidFill>
          <a:ln w="19050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00">
              <a:solidFill>
                <a:srgbClr val="951B81"/>
              </a:solidFill>
            </a:endParaRPr>
          </a:p>
        </p:txBody>
      </p:sp>
      <p:sp>
        <p:nvSpPr>
          <p:cNvPr id="35" name="Arrow: Right 5">
            <a:extLst>
              <a:ext uri="{FF2B5EF4-FFF2-40B4-BE49-F238E27FC236}">
                <a16:creationId xmlns:a16="http://schemas.microsoft.com/office/drawing/2014/main" id="{760B4C93-1148-EA49-A193-B6FA0939DAFB}"/>
              </a:ext>
            </a:extLst>
          </p:cNvPr>
          <p:cNvSpPr/>
          <p:nvPr/>
        </p:nvSpPr>
        <p:spPr>
          <a:xfrm>
            <a:off x="9006164" y="1688119"/>
            <a:ext cx="565925" cy="388912"/>
          </a:xfrm>
          <a:prstGeom prst="rightArrow">
            <a:avLst/>
          </a:prstGeom>
          <a:solidFill>
            <a:srgbClr val="951B81"/>
          </a:solidFill>
          <a:ln w="19050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00">
              <a:solidFill>
                <a:srgbClr val="951B81"/>
              </a:solidFill>
            </a:endParaRPr>
          </a:p>
        </p:txBody>
      </p:sp>
      <p:pic>
        <p:nvPicPr>
          <p:cNvPr id="37" name="Picture 3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53BD2A2-9C70-454C-B2A6-F1C7DA7C71E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386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F0656E1-6C1A-40B3-9C29-4B898F056368}"/>
              </a:ext>
            </a:extLst>
          </p:cNvPr>
          <p:cNvSpPr/>
          <p:nvPr/>
        </p:nvSpPr>
        <p:spPr>
          <a:xfrm>
            <a:off x="3232990" y="1630073"/>
            <a:ext cx="2967367" cy="20210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F81E2D04-B517-4412-8FFA-B51B3CADEF94}"/>
              </a:ext>
            </a:extLst>
          </p:cNvPr>
          <p:cNvSpPr/>
          <p:nvPr/>
        </p:nvSpPr>
        <p:spPr>
          <a:xfrm>
            <a:off x="1162789" y="1338489"/>
            <a:ext cx="1647817" cy="2301851"/>
          </a:xfrm>
          <a:prstGeom prst="triangle">
            <a:avLst/>
          </a:prstGeom>
          <a:solidFill>
            <a:srgbClr val="EB8B2D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D92A282-D4F6-44BA-A895-73EFCA726ADA}"/>
              </a:ext>
            </a:extLst>
          </p:cNvPr>
          <p:cNvSpPr/>
          <p:nvPr/>
        </p:nvSpPr>
        <p:spPr>
          <a:xfrm>
            <a:off x="953656" y="4046761"/>
            <a:ext cx="2030938" cy="2021078"/>
          </a:xfrm>
          <a:prstGeom prst="ellipse">
            <a:avLst/>
          </a:prstGeom>
          <a:solidFill>
            <a:srgbClr val="FFDF34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A1D8354C-9233-425F-9224-84D80EDD04B9}"/>
              </a:ext>
            </a:extLst>
          </p:cNvPr>
          <p:cNvSpPr/>
          <p:nvPr/>
        </p:nvSpPr>
        <p:spPr>
          <a:xfrm>
            <a:off x="3580573" y="4055255"/>
            <a:ext cx="2330614" cy="2021079"/>
          </a:xfrm>
          <a:prstGeom prst="hexagon">
            <a:avLst/>
          </a:prstGeom>
          <a:solidFill>
            <a:srgbClr val="9AC74D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664A18E1-FAEC-F647-B52C-357CF555DCE1}"/>
              </a:ext>
            </a:extLst>
          </p:cNvPr>
          <p:cNvSpPr txBox="1">
            <a:spLocks/>
          </p:cNvSpPr>
          <p:nvPr/>
        </p:nvSpPr>
        <p:spPr>
          <a:xfrm>
            <a:off x="0" y="67125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951B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 1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A33B95B-98C4-2F4E-B67B-324C916E55A7}"/>
              </a:ext>
            </a:extLst>
          </p:cNvPr>
          <p:cNvGrpSpPr/>
          <p:nvPr/>
        </p:nvGrpSpPr>
        <p:grpSpPr>
          <a:xfrm>
            <a:off x="8021875" y="3080594"/>
            <a:ext cx="3417454" cy="2886934"/>
            <a:chOff x="4540559" y="2378539"/>
            <a:chExt cx="4566620" cy="3733483"/>
          </a:xfrm>
        </p:grpSpPr>
        <p:pic>
          <p:nvPicPr>
            <p:cNvPr id="14" name="Picture 13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63E72FC9-DB2B-6A40-8289-4B95124EAA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C435562B-92CD-964F-B385-0389E647D123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Speech Bubble: Oval 9">
            <a:extLst>
              <a:ext uri="{FF2B5EF4-FFF2-40B4-BE49-F238E27FC236}">
                <a16:creationId xmlns:a16="http://schemas.microsoft.com/office/drawing/2014/main" id="{4AAEEB65-7E87-E745-9AEC-F7936626AF63}"/>
              </a:ext>
            </a:extLst>
          </p:cNvPr>
          <p:cNvSpPr/>
          <p:nvPr/>
        </p:nvSpPr>
        <p:spPr>
          <a:xfrm rot="212481" flipH="1">
            <a:off x="6508363" y="1388723"/>
            <a:ext cx="2783393" cy="1772401"/>
          </a:xfrm>
          <a:prstGeom prst="wedgeEllipseCallout">
            <a:avLst>
              <a:gd name="adj1" fmla="val -55099"/>
              <a:gd name="adj2" fmla="val 55155"/>
            </a:avLst>
          </a:prstGeom>
          <a:noFill/>
          <a:ln w="28575">
            <a:solidFill>
              <a:srgbClr val="951B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Cut your shapes into pieces and then stick them back together.</a:t>
            </a:r>
          </a:p>
        </p:txBody>
      </p:sp>
      <p:pic>
        <p:nvPicPr>
          <p:cNvPr id="17" name="Picture 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E153087-AF11-B14B-970E-77BE912F02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CFC98EC3-A3C5-6B4C-A17B-B7654524273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51637" y="1080235"/>
            <a:ext cx="256793" cy="1046802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F2A34B46-92F5-D64B-A6CF-A112207CB7E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9963012" y="1096702"/>
            <a:ext cx="715487" cy="104088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D9BAE80-F560-2143-905B-7BCE08AB8E3E}"/>
              </a:ext>
            </a:extLst>
          </p:cNvPr>
          <p:cNvSpPr txBox="1"/>
          <p:nvPr/>
        </p:nvSpPr>
        <p:spPr>
          <a:xfrm>
            <a:off x="9706790" y="728539"/>
            <a:ext cx="17073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</a:rPr>
              <a:t>You will need:</a:t>
            </a:r>
          </a:p>
        </p:txBody>
      </p:sp>
    </p:spTree>
    <p:extLst>
      <p:ext uri="{BB962C8B-B14F-4D97-AF65-F5344CB8AC3E}">
        <p14:creationId xmlns:p14="http://schemas.microsoft.com/office/powerpoint/2010/main" val="412780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E153087-AF11-B14B-970E-77BE912F02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60101BCD-EF9E-1246-853F-8008B9C39407}"/>
              </a:ext>
            </a:extLst>
          </p:cNvPr>
          <p:cNvGrpSpPr/>
          <p:nvPr/>
        </p:nvGrpSpPr>
        <p:grpSpPr>
          <a:xfrm>
            <a:off x="1216479" y="3574306"/>
            <a:ext cx="3849864" cy="1976525"/>
            <a:chOff x="5282322" y="3621155"/>
            <a:chExt cx="4336502" cy="2226365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C7105344-C553-2445-A2E5-4383166229A8}"/>
                </a:ext>
              </a:extLst>
            </p:cNvPr>
            <p:cNvSpPr/>
            <p:nvPr/>
          </p:nvSpPr>
          <p:spPr>
            <a:xfrm>
              <a:off x="5282322" y="3621155"/>
              <a:ext cx="998570" cy="222636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70E7E51F-C842-434D-9276-C94737722D1E}"/>
                </a:ext>
              </a:extLst>
            </p:cNvPr>
            <p:cNvSpPr/>
            <p:nvPr/>
          </p:nvSpPr>
          <p:spPr>
            <a:xfrm>
              <a:off x="6390010" y="3621155"/>
              <a:ext cx="998570" cy="222636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F43A34D8-8DB9-A746-8E4B-E9784F9361C6}"/>
                </a:ext>
              </a:extLst>
            </p:cNvPr>
            <p:cNvSpPr/>
            <p:nvPr/>
          </p:nvSpPr>
          <p:spPr>
            <a:xfrm>
              <a:off x="7497698" y="3621155"/>
              <a:ext cx="998570" cy="222636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0A100019-4EB7-FB42-B1E1-A9F5CBA6DECF}"/>
                </a:ext>
              </a:extLst>
            </p:cNvPr>
            <p:cNvSpPr/>
            <p:nvPr/>
          </p:nvSpPr>
          <p:spPr>
            <a:xfrm>
              <a:off x="8620254" y="3621155"/>
              <a:ext cx="998570" cy="222636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96B329A1-D6B6-4844-A992-FD2B4E371A06}"/>
              </a:ext>
            </a:extLst>
          </p:cNvPr>
          <p:cNvGrpSpPr/>
          <p:nvPr/>
        </p:nvGrpSpPr>
        <p:grpSpPr>
          <a:xfrm>
            <a:off x="7034990" y="3574308"/>
            <a:ext cx="3940531" cy="1976524"/>
            <a:chOff x="859005" y="3621155"/>
            <a:chExt cx="4438630" cy="222636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F0656E1-6C1A-40B3-9C29-4B898F056368}"/>
                </a:ext>
              </a:extLst>
            </p:cNvPr>
            <p:cNvSpPr/>
            <p:nvPr/>
          </p:nvSpPr>
          <p:spPr>
            <a:xfrm>
              <a:off x="859005" y="3621155"/>
              <a:ext cx="323836" cy="222636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5CC3899-B3A6-8F4D-BD6F-C31DD103FA74}"/>
                </a:ext>
              </a:extLst>
            </p:cNvPr>
            <p:cNvSpPr/>
            <p:nvPr/>
          </p:nvSpPr>
          <p:spPr>
            <a:xfrm>
              <a:off x="1290520" y="3621155"/>
              <a:ext cx="1740995" cy="222636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8918CDFC-C04F-F540-81CE-AC1C9FF67170}"/>
                </a:ext>
              </a:extLst>
            </p:cNvPr>
            <p:cNvSpPr/>
            <p:nvPr/>
          </p:nvSpPr>
          <p:spPr>
            <a:xfrm>
              <a:off x="3111886" y="3621155"/>
              <a:ext cx="829053" cy="222636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CEB828CE-942E-1C44-A468-B8F0884E0EF4}"/>
                </a:ext>
              </a:extLst>
            </p:cNvPr>
            <p:cNvSpPr/>
            <p:nvPr/>
          </p:nvSpPr>
          <p:spPr>
            <a:xfrm>
              <a:off x="4033720" y="3621155"/>
              <a:ext cx="1263915" cy="222636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65A68F36-D1D6-4440-B851-20AC221B1537}"/>
              </a:ext>
            </a:extLst>
          </p:cNvPr>
          <p:cNvSpPr/>
          <p:nvPr/>
        </p:nvSpPr>
        <p:spPr>
          <a:xfrm>
            <a:off x="1216479" y="809409"/>
            <a:ext cx="3449519" cy="19765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A33B95B-98C4-2F4E-B67B-324C916E55A7}"/>
              </a:ext>
            </a:extLst>
          </p:cNvPr>
          <p:cNvGrpSpPr/>
          <p:nvPr/>
        </p:nvGrpSpPr>
        <p:grpSpPr>
          <a:xfrm>
            <a:off x="3882231" y="800335"/>
            <a:ext cx="3243428" cy="2739924"/>
            <a:chOff x="4540559" y="2378539"/>
            <a:chExt cx="4566620" cy="3733483"/>
          </a:xfrm>
        </p:grpSpPr>
        <p:pic>
          <p:nvPicPr>
            <p:cNvPr id="14" name="Picture 13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63E72FC9-DB2B-6A40-8289-4B95124EAA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C435562B-92CD-964F-B385-0389E647D123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9AA7B787-4A03-3343-B7D3-AE859112C811}"/>
              </a:ext>
            </a:extLst>
          </p:cNvPr>
          <p:cNvSpPr txBox="1"/>
          <p:nvPr/>
        </p:nvSpPr>
        <p:spPr>
          <a:xfrm>
            <a:off x="1216479" y="5644025"/>
            <a:ext cx="3849863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500" b="1" dirty="0">
                <a:solidFill>
                  <a:srgbClr val="951B81"/>
                </a:solidFill>
                <a:latin typeface="Comic Sans MS" panose="030F0902030302020204" pitchFamily="66" charset="0"/>
              </a:rPr>
              <a:t>Equal parts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4A73CF1-EED6-074A-954D-9E218936A9F9}"/>
              </a:ext>
            </a:extLst>
          </p:cNvPr>
          <p:cNvSpPr txBox="1"/>
          <p:nvPr/>
        </p:nvSpPr>
        <p:spPr>
          <a:xfrm>
            <a:off x="7022547" y="5644025"/>
            <a:ext cx="3952974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500" b="1" dirty="0">
                <a:solidFill>
                  <a:srgbClr val="951B81"/>
                </a:solidFill>
                <a:latin typeface="Comic Sans MS" panose="030F0902030302020204" pitchFamily="66" charset="0"/>
              </a:rPr>
              <a:t>Unequal parts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1F257B50-D070-8D43-BC1B-FF6727C9F7F5}"/>
              </a:ext>
            </a:extLst>
          </p:cNvPr>
          <p:cNvCxnSpPr/>
          <p:nvPr/>
        </p:nvCxnSpPr>
        <p:spPr>
          <a:xfrm>
            <a:off x="7958413" y="1856854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6980260C-29C2-2F4D-BD78-1FE4161B5071}"/>
              </a:ext>
            </a:extLst>
          </p:cNvPr>
          <p:cNvCxnSpPr>
            <a:cxnSpLocks/>
          </p:cNvCxnSpPr>
          <p:nvPr/>
        </p:nvCxnSpPr>
        <p:spPr>
          <a:xfrm>
            <a:off x="9858193" y="1270076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Group 66">
            <a:extLst>
              <a:ext uri="{FF2B5EF4-FFF2-40B4-BE49-F238E27FC236}">
                <a16:creationId xmlns:a16="http://schemas.microsoft.com/office/drawing/2014/main" id="{E98CBE65-0670-AB43-88B9-E57BB5A146E4}"/>
              </a:ext>
            </a:extLst>
          </p:cNvPr>
          <p:cNvGrpSpPr/>
          <p:nvPr/>
        </p:nvGrpSpPr>
        <p:grpSpPr>
          <a:xfrm>
            <a:off x="7261280" y="1019365"/>
            <a:ext cx="4193216" cy="1828800"/>
            <a:chOff x="7261280" y="1019365"/>
            <a:chExt cx="4193216" cy="1828800"/>
          </a:xfrm>
        </p:grpSpPr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7ED83B15-A87B-454C-B49B-00819A2CEC55}"/>
                </a:ext>
              </a:extLst>
            </p:cNvPr>
            <p:cNvSpPr/>
            <p:nvPr/>
          </p:nvSpPr>
          <p:spPr>
            <a:xfrm rot="410296">
              <a:off x="7261280" y="1019365"/>
              <a:ext cx="4193216" cy="1828800"/>
            </a:xfrm>
            <a:custGeom>
              <a:avLst/>
              <a:gdLst>
                <a:gd name="connsiteX0" fmla="*/ 1762015 w 4193216"/>
                <a:gd name="connsiteY0" fmla="*/ 41110 h 1828800"/>
                <a:gd name="connsiteX1" fmla="*/ 2319269 w 4193216"/>
                <a:gd name="connsiteY1" fmla="*/ 0 h 1828800"/>
                <a:gd name="connsiteX2" fmla="*/ 4193216 w 4193216"/>
                <a:gd name="connsiteY2" fmla="*/ 914400 h 1828800"/>
                <a:gd name="connsiteX3" fmla="*/ 2319269 w 4193216"/>
                <a:gd name="connsiteY3" fmla="*/ 1828800 h 1828800"/>
                <a:gd name="connsiteX4" fmla="*/ 592586 w 4193216"/>
                <a:gd name="connsiteY4" fmla="*/ 1270326 h 1828800"/>
                <a:gd name="connsiteX5" fmla="*/ 583215 w 4193216"/>
                <a:gd name="connsiteY5" fmla="*/ 1257832 h 1828800"/>
                <a:gd name="connsiteX6" fmla="*/ 0 w 4193216"/>
                <a:gd name="connsiteY6" fmla="*/ 1158753 h 1828800"/>
                <a:gd name="connsiteX7" fmla="*/ 446781 w 4193216"/>
                <a:gd name="connsiteY7" fmla="*/ 900299 h 1828800"/>
                <a:gd name="connsiteX8" fmla="*/ 454997 w 4193216"/>
                <a:gd name="connsiteY8" fmla="*/ 820908 h 1828800"/>
                <a:gd name="connsiteX9" fmla="*/ 1762015 w 4193216"/>
                <a:gd name="connsiteY9" fmla="*/ 4111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93216" h="1828800">
                  <a:moveTo>
                    <a:pt x="1762015" y="41110"/>
                  </a:moveTo>
                  <a:cubicBezTo>
                    <a:pt x="1938051" y="14393"/>
                    <a:pt x="2125216" y="0"/>
                    <a:pt x="2319269" y="0"/>
                  </a:cubicBezTo>
                  <a:cubicBezTo>
                    <a:pt x="3354221" y="0"/>
                    <a:pt x="4193216" y="409391"/>
                    <a:pt x="4193216" y="914400"/>
                  </a:cubicBezTo>
                  <a:cubicBezTo>
                    <a:pt x="4193216" y="1419409"/>
                    <a:pt x="3354221" y="1828800"/>
                    <a:pt x="2319269" y="1828800"/>
                  </a:cubicBezTo>
                  <a:cubicBezTo>
                    <a:pt x="1543055" y="1828800"/>
                    <a:pt x="877067" y="1598518"/>
                    <a:pt x="592586" y="1270326"/>
                  </a:cubicBezTo>
                  <a:lnTo>
                    <a:pt x="583215" y="1257832"/>
                  </a:lnTo>
                  <a:lnTo>
                    <a:pt x="0" y="1158753"/>
                  </a:lnTo>
                  <a:lnTo>
                    <a:pt x="446781" y="900299"/>
                  </a:lnTo>
                  <a:lnTo>
                    <a:pt x="454997" y="820908"/>
                  </a:lnTo>
                  <a:cubicBezTo>
                    <a:pt x="531769" y="452035"/>
                    <a:pt x="1057869" y="147978"/>
                    <a:pt x="1762015" y="41110"/>
                  </a:cubicBezTo>
                  <a:close/>
                </a:path>
              </a:pathLst>
            </a:custGeom>
            <a:noFill/>
            <a:ln w="28575">
              <a:solidFill>
                <a:srgbClr val="951B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dirty="0">
                <a:solidFill>
                  <a:srgbClr val="272626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9FB54C05-0D28-E94A-833D-426B730FD088}"/>
                </a:ext>
              </a:extLst>
            </p:cNvPr>
            <p:cNvSpPr txBox="1"/>
            <p:nvPr/>
          </p:nvSpPr>
          <p:spPr>
            <a:xfrm rot="411916">
              <a:off x="7851276" y="1383738"/>
              <a:ext cx="3449519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dirty="0">
                  <a:solidFill>
                    <a:srgbClr val="272626"/>
                  </a:solidFill>
                  <a:latin typeface="Comic Sans MS" panose="030F0702030302020204" pitchFamily="66" charset="0"/>
                </a:rPr>
                <a:t>What is the same</a:t>
              </a:r>
              <a:br>
                <a:rPr lang="en-GB" dirty="0">
                  <a:solidFill>
                    <a:srgbClr val="272626"/>
                  </a:solidFill>
                  <a:latin typeface="Comic Sans MS" panose="030F0702030302020204" pitchFamily="66" charset="0"/>
                </a:rPr>
              </a:br>
              <a:r>
                <a:rPr lang="en-GB" dirty="0">
                  <a:solidFill>
                    <a:srgbClr val="272626"/>
                  </a:solidFill>
                  <a:latin typeface="Comic Sans MS" panose="030F0702030302020204" pitchFamily="66" charset="0"/>
                </a:rPr>
                <a:t>and what is different about</a:t>
              </a:r>
              <a:br>
                <a:rPr lang="en-GB" dirty="0">
                  <a:solidFill>
                    <a:srgbClr val="272626"/>
                  </a:solidFill>
                  <a:latin typeface="Comic Sans MS" panose="030F0702030302020204" pitchFamily="66" charset="0"/>
                </a:rPr>
              </a:br>
              <a:r>
                <a:rPr lang="en-GB" dirty="0">
                  <a:solidFill>
                    <a:srgbClr val="272626"/>
                  </a:solidFill>
                  <a:latin typeface="Comic Sans MS" panose="030F0702030302020204" pitchFamily="66" charset="0"/>
                </a:rPr>
                <a:t>the way this shape has been</a:t>
              </a:r>
              <a:br>
                <a:rPr lang="en-GB" dirty="0">
                  <a:solidFill>
                    <a:srgbClr val="272626"/>
                  </a:solidFill>
                  <a:latin typeface="Comic Sans MS" panose="030F0702030302020204" pitchFamily="66" charset="0"/>
                </a:rPr>
              </a:br>
              <a:r>
                <a:rPr lang="en-GB" dirty="0">
                  <a:solidFill>
                    <a:srgbClr val="272626"/>
                  </a:solidFill>
                  <a:latin typeface="Comic Sans MS" panose="030F0702030302020204" pitchFamily="66" charset="0"/>
                </a:rPr>
                <a:t>cut into 4 pieces?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8167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664A18E1-FAEC-F647-B52C-357CF555DCE1}"/>
              </a:ext>
            </a:extLst>
          </p:cNvPr>
          <p:cNvSpPr txBox="1">
            <a:spLocks/>
          </p:cNvSpPr>
          <p:nvPr/>
        </p:nvSpPr>
        <p:spPr>
          <a:xfrm>
            <a:off x="0" y="67125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951B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 2</a:t>
            </a:r>
          </a:p>
        </p:txBody>
      </p:sp>
      <p:pic>
        <p:nvPicPr>
          <p:cNvPr id="17" name="Picture 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E153087-AF11-B14B-970E-77BE912F02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2CC4C9A-0F2A-EB47-8F1F-FE31DC2DC493}"/>
              </a:ext>
            </a:extLst>
          </p:cNvPr>
          <p:cNvSpPr txBox="1"/>
          <p:nvPr/>
        </p:nvSpPr>
        <p:spPr>
          <a:xfrm>
            <a:off x="1041782" y="1341725"/>
            <a:ext cx="643371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</a:t>
            </a:r>
            <a:r>
              <a:rPr lang="en-GB" sz="2000" b="1" dirty="0">
                <a:solidFill>
                  <a:srgbClr val="951B81"/>
                </a:solidFill>
                <a:latin typeface="Comic Sans MS" panose="030F0702030302020204" pitchFamily="66" charset="0"/>
              </a:rPr>
              <a:t>whole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has been divided into ___ </a:t>
            </a:r>
            <a:r>
              <a:rPr lang="en-GB" sz="2000" b="1" dirty="0">
                <a:solidFill>
                  <a:srgbClr val="951B81"/>
                </a:solidFill>
                <a:latin typeface="Comic Sans MS" panose="030F0702030302020204" pitchFamily="66" charset="0"/>
              </a:rPr>
              <a:t>equal parts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endParaRPr lang="en-GB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B062E4A-E4B8-AE4D-9B4C-36D74F18E1D4}"/>
              </a:ext>
            </a:extLst>
          </p:cNvPr>
          <p:cNvSpPr txBox="1"/>
          <p:nvPr/>
        </p:nvSpPr>
        <p:spPr>
          <a:xfrm>
            <a:off x="1058681" y="1832649"/>
            <a:ext cx="639991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</a:t>
            </a:r>
            <a:r>
              <a:rPr lang="en-GB" sz="2000" b="1" dirty="0">
                <a:solidFill>
                  <a:srgbClr val="951B81"/>
                </a:solidFill>
                <a:latin typeface="Comic Sans MS" panose="030F0702030302020204" pitchFamily="66" charset="0"/>
              </a:rPr>
              <a:t>whole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has been divided into ___ </a:t>
            </a:r>
            <a:r>
              <a:rPr lang="en-GB" sz="2000" b="1" dirty="0">
                <a:solidFill>
                  <a:srgbClr val="951B81"/>
                </a:solidFill>
                <a:latin typeface="Comic Sans MS" panose="030F0702030302020204" pitchFamily="66" charset="0"/>
              </a:rPr>
              <a:t>unequal parts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endParaRPr lang="en-GB" dirty="0"/>
          </a:p>
        </p:txBody>
      </p:sp>
      <p:pic>
        <p:nvPicPr>
          <p:cNvPr id="4" name="Picture 3" descr="Shape, polygon&#10;&#10;Description automatically generated">
            <a:extLst>
              <a:ext uri="{FF2B5EF4-FFF2-40B4-BE49-F238E27FC236}">
                <a16:creationId xmlns:a16="http://schemas.microsoft.com/office/drawing/2014/main" id="{FD3367E5-28E2-2046-9643-2D179F4A1B6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2259" y="2566417"/>
            <a:ext cx="1307030" cy="1304049"/>
          </a:xfrm>
          <a:prstGeom prst="rect">
            <a:avLst/>
          </a:prstGeom>
        </p:spPr>
      </p:pic>
      <p:pic>
        <p:nvPicPr>
          <p:cNvPr id="23" name="Picture 22" descr="Shape, polygon&#10;&#10;Description automatically generated">
            <a:extLst>
              <a:ext uri="{FF2B5EF4-FFF2-40B4-BE49-F238E27FC236}">
                <a16:creationId xmlns:a16="http://schemas.microsoft.com/office/drawing/2014/main" id="{A10ED7A2-F54C-7F45-9EF3-C2DB07CABFB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97016" y="2574954"/>
            <a:ext cx="1307030" cy="1304049"/>
          </a:xfrm>
          <a:prstGeom prst="rect">
            <a:avLst/>
          </a:prstGeom>
        </p:spPr>
      </p:pic>
      <p:pic>
        <p:nvPicPr>
          <p:cNvPr id="24" name="Picture 23" descr="Shape, polygon&#10;&#10;Description automatically generated">
            <a:extLst>
              <a:ext uri="{FF2B5EF4-FFF2-40B4-BE49-F238E27FC236}">
                <a16:creationId xmlns:a16="http://schemas.microsoft.com/office/drawing/2014/main" id="{E79EECBC-FE4E-B046-82AE-87AC1C38BE8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4301" y="2574954"/>
            <a:ext cx="1307030" cy="1304049"/>
          </a:xfrm>
          <a:prstGeom prst="rect">
            <a:avLst/>
          </a:prstGeom>
        </p:spPr>
      </p:pic>
      <p:pic>
        <p:nvPicPr>
          <p:cNvPr id="25" name="Picture 24" descr="Shape, polygon&#10;&#10;Description automatically generated">
            <a:extLst>
              <a:ext uri="{FF2B5EF4-FFF2-40B4-BE49-F238E27FC236}">
                <a16:creationId xmlns:a16="http://schemas.microsoft.com/office/drawing/2014/main" id="{FE2D0E37-C36A-4D47-8FDD-90EAB0D80DE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25348" y="2589666"/>
            <a:ext cx="1307030" cy="1304049"/>
          </a:xfrm>
          <a:prstGeom prst="rect">
            <a:avLst/>
          </a:prstGeom>
        </p:spPr>
      </p:pic>
      <p:pic>
        <p:nvPicPr>
          <p:cNvPr id="26" name="Picture 25" descr="Shape, polygon&#10;&#10;Description automatically generated">
            <a:extLst>
              <a:ext uri="{FF2B5EF4-FFF2-40B4-BE49-F238E27FC236}">
                <a16:creationId xmlns:a16="http://schemas.microsoft.com/office/drawing/2014/main" id="{6A0FC922-CD53-7445-B994-C63F6E2E2BC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23175" y="2574954"/>
            <a:ext cx="1488142" cy="1304049"/>
          </a:xfrm>
          <a:prstGeom prst="rect">
            <a:avLst/>
          </a:prstGeom>
        </p:spPr>
      </p:pic>
      <p:pic>
        <p:nvPicPr>
          <p:cNvPr id="27" name="Picture 26" descr="Shape, polygon&#10;&#10;Description automatically generated">
            <a:extLst>
              <a:ext uri="{FF2B5EF4-FFF2-40B4-BE49-F238E27FC236}">
                <a16:creationId xmlns:a16="http://schemas.microsoft.com/office/drawing/2014/main" id="{9A14D35E-7E5B-D54E-852D-887BE03BE68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23175" y="4161707"/>
            <a:ext cx="1488142" cy="1304049"/>
          </a:xfrm>
          <a:prstGeom prst="rect">
            <a:avLst/>
          </a:prstGeom>
        </p:spPr>
      </p:pic>
      <p:pic>
        <p:nvPicPr>
          <p:cNvPr id="28" name="Picture 27" descr="Shape, polygon&#10;&#10;Description automatically generated">
            <a:extLst>
              <a:ext uri="{FF2B5EF4-FFF2-40B4-BE49-F238E27FC236}">
                <a16:creationId xmlns:a16="http://schemas.microsoft.com/office/drawing/2014/main" id="{858622F1-FC15-A547-9759-965284FB7F0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34792" y="4176419"/>
            <a:ext cx="1488142" cy="1304049"/>
          </a:xfrm>
          <a:prstGeom prst="rect">
            <a:avLst/>
          </a:prstGeom>
        </p:spPr>
      </p:pic>
      <p:pic>
        <p:nvPicPr>
          <p:cNvPr id="29" name="Picture 28" descr="Shape, polygon&#10;&#10;Description automatically generated">
            <a:extLst>
              <a:ext uri="{FF2B5EF4-FFF2-40B4-BE49-F238E27FC236}">
                <a16:creationId xmlns:a16="http://schemas.microsoft.com/office/drawing/2014/main" id="{90FAAAA6-FBC3-D64E-90F2-B171EA7F0B23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3745" y="4161707"/>
            <a:ext cx="1488142" cy="1304049"/>
          </a:xfrm>
          <a:prstGeom prst="rect">
            <a:avLst/>
          </a:prstGeom>
        </p:spPr>
      </p:pic>
      <p:pic>
        <p:nvPicPr>
          <p:cNvPr id="30" name="Picture 29" descr="Shape, polygon&#10;&#10;Description automatically generated">
            <a:extLst>
              <a:ext uri="{FF2B5EF4-FFF2-40B4-BE49-F238E27FC236}">
                <a16:creationId xmlns:a16="http://schemas.microsoft.com/office/drawing/2014/main" id="{25367C4F-6710-E04D-A783-3935F20F052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3026" y="4161707"/>
            <a:ext cx="1775011" cy="1304049"/>
          </a:xfrm>
          <a:prstGeom prst="rect">
            <a:avLst/>
          </a:prstGeom>
        </p:spPr>
      </p:pic>
      <p:pic>
        <p:nvPicPr>
          <p:cNvPr id="32" name="Picture 31" descr="Shape, polygon&#10;&#10;Description automatically generated">
            <a:extLst>
              <a:ext uri="{FF2B5EF4-FFF2-40B4-BE49-F238E27FC236}">
                <a16:creationId xmlns:a16="http://schemas.microsoft.com/office/drawing/2014/main" id="{9ABC4E7D-0C28-4544-BC0E-CB93F5A8814A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0614"/>
          <a:stretch/>
        </p:blipFill>
        <p:spPr>
          <a:xfrm>
            <a:off x="708269" y="4169971"/>
            <a:ext cx="1775011" cy="1304049"/>
          </a:xfrm>
          <a:prstGeom prst="rect">
            <a:avLst/>
          </a:prstGeom>
        </p:spPr>
      </p:pic>
      <p:pic>
        <p:nvPicPr>
          <p:cNvPr id="33" name="Picture 32" descr="Shape, polygon&#10;&#10;Description automatically generated">
            <a:extLst>
              <a:ext uri="{FF2B5EF4-FFF2-40B4-BE49-F238E27FC236}">
                <a16:creationId xmlns:a16="http://schemas.microsoft.com/office/drawing/2014/main" id="{417417B4-3F76-0049-9DBE-BC5F79DE7478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91239" y="2574954"/>
            <a:ext cx="1775011" cy="1374809"/>
          </a:xfrm>
          <a:prstGeom prst="rect">
            <a:avLst/>
          </a:prstGeom>
        </p:spPr>
      </p:pic>
      <p:pic>
        <p:nvPicPr>
          <p:cNvPr id="34" name="Picture 33" descr="Shape, polygon&#10;&#10;Description automatically generated">
            <a:extLst>
              <a:ext uri="{FF2B5EF4-FFF2-40B4-BE49-F238E27FC236}">
                <a16:creationId xmlns:a16="http://schemas.microsoft.com/office/drawing/2014/main" id="{FA535742-DADF-974B-9CA1-49C2EF289666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91239" y="4099211"/>
            <a:ext cx="1775011" cy="1374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205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con, rectangle&#10;&#10;Description automatically generated">
            <a:extLst>
              <a:ext uri="{FF2B5EF4-FFF2-40B4-BE49-F238E27FC236}">
                <a16:creationId xmlns:a16="http://schemas.microsoft.com/office/drawing/2014/main" id="{4645F139-CA96-B645-8734-0E482CCCC4A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713" y="3034483"/>
            <a:ext cx="5128544" cy="2629337"/>
          </a:xfrm>
          <a:prstGeom prst="rect">
            <a:avLst/>
          </a:prstGeom>
        </p:spPr>
      </p:pic>
      <p:pic>
        <p:nvPicPr>
          <p:cNvPr id="3" name="Picture 2" descr="A close-up of a dice&#10;&#10;Description automatically generated with medium confidence">
            <a:extLst>
              <a:ext uri="{FF2B5EF4-FFF2-40B4-BE49-F238E27FC236}">
                <a16:creationId xmlns:a16="http://schemas.microsoft.com/office/drawing/2014/main" id="{9E334CC8-EDC5-BE42-BDBD-38030BFCF49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30251" y="3873358"/>
            <a:ext cx="1634515" cy="1312332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664A18E1-FAEC-F647-B52C-357CF555DCE1}"/>
              </a:ext>
            </a:extLst>
          </p:cNvPr>
          <p:cNvSpPr txBox="1">
            <a:spLocks/>
          </p:cNvSpPr>
          <p:nvPr/>
        </p:nvSpPr>
        <p:spPr>
          <a:xfrm>
            <a:off x="0" y="67125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951B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 3</a:t>
            </a:r>
          </a:p>
        </p:txBody>
      </p:sp>
      <p:pic>
        <p:nvPicPr>
          <p:cNvPr id="17" name="Picture 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E153087-AF11-B14B-970E-77BE912F02A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A19F267F-157E-5041-B853-DF30A7E1B624}"/>
              </a:ext>
            </a:extLst>
          </p:cNvPr>
          <p:cNvGrpSpPr/>
          <p:nvPr/>
        </p:nvGrpSpPr>
        <p:grpSpPr>
          <a:xfrm>
            <a:off x="8344903" y="2967805"/>
            <a:ext cx="2980422" cy="2517746"/>
            <a:chOff x="4540559" y="2378539"/>
            <a:chExt cx="4566620" cy="3733483"/>
          </a:xfrm>
        </p:grpSpPr>
        <p:pic>
          <p:nvPicPr>
            <p:cNvPr id="22" name="Picture 21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32669705-D293-2A42-8ACF-A0B8C0B0770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071444B8-46D0-5D49-84C9-37F3F2BA575A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Speech Bubble: Oval 9">
            <a:extLst>
              <a:ext uri="{FF2B5EF4-FFF2-40B4-BE49-F238E27FC236}">
                <a16:creationId xmlns:a16="http://schemas.microsoft.com/office/drawing/2014/main" id="{6C652962-D300-F547-901E-2F56F3BB1D5F}"/>
              </a:ext>
            </a:extLst>
          </p:cNvPr>
          <p:cNvSpPr/>
          <p:nvPr/>
        </p:nvSpPr>
        <p:spPr>
          <a:xfrm rot="212481" flipH="1">
            <a:off x="4167540" y="1341190"/>
            <a:ext cx="5105833" cy="1717365"/>
          </a:xfrm>
          <a:prstGeom prst="wedgeEllipseCallout">
            <a:avLst>
              <a:gd name="adj1" fmla="val -55099"/>
              <a:gd name="adj2" fmla="val 55155"/>
            </a:avLst>
          </a:prstGeom>
          <a:noFill/>
          <a:ln w="28575">
            <a:solidFill>
              <a:srgbClr val="951B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kern="1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Throw the dice and then</a:t>
            </a:r>
            <a:br>
              <a:rPr lang="en-US" sz="1900" kern="1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900" kern="1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fold your strip of paper into the number of pieces indicated by the dice throw.</a:t>
            </a:r>
            <a:endParaRPr lang="en-GB" sz="19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A282FC9-8E23-4344-8100-F2E582318FF1}"/>
              </a:ext>
            </a:extLst>
          </p:cNvPr>
          <p:cNvSpPr txBox="1"/>
          <p:nvPr/>
        </p:nvSpPr>
        <p:spPr>
          <a:xfrm>
            <a:off x="960206" y="5672862"/>
            <a:ext cx="9031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‘I have folded my whole length of paper into ____ equal/unequal parts.’ </a:t>
            </a:r>
          </a:p>
        </p:txBody>
      </p:sp>
    </p:spTree>
    <p:extLst>
      <p:ext uri="{BB962C8B-B14F-4D97-AF65-F5344CB8AC3E}">
        <p14:creationId xmlns:p14="http://schemas.microsoft.com/office/powerpoint/2010/main" val="386870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664A18E1-FAEC-F647-B52C-357CF555DCE1}"/>
              </a:ext>
            </a:extLst>
          </p:cNvPr>
          <p:cNvSpPr txBox="1">
            <a:spLocks/>
          </p:cNvSpPr>
          <p:nvPr/>
        </p:nvSpPr>
        <p:spPr>
          <a:xfrm>
            <a:off x="0" y="67125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951B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Challenge Activity</a:t>
            </a:r>
            <a:r>
              <a:rPr lang="en-US" sz="3000" b="1" dirty="0">
                <a:solidFill>
                  <a:srgbClr val="951B81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17" name="Picture 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E153087-AF11-B14B-970E-77BE912F02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A19F267F-157E-5041-B853-DF30A7E1B624}"/>
              </a:ext>
            </a:extLst>
          </p:cNvPr>
          <p:cNvGrpSpPr/>
          <p:nvPr/>
        </p:nvGrpSpPr>
        <p:grpSpPr>
          <a:xfrm>
            <a:off x="1025680" y="1998863"/>
            <a:ext cx="3286761" cy="2776529"/>
            <a:chOff x="4540559" y="2378539"/>
            <a:chExt cx="4566620" cy="3733483"/>
          </a:xfrm>
        </p:grpSpPr>
        <p:pic>
          <p:nvPicPr>
            <p:cNvPr id="22" name="Picture 21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32669705-D293-2A42-8ACF-A0B8C0B077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071444B8-46D0-5D49-84C9-37F3F2BA575A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Speech Bubble: Oval 9">
            <a:extLst>
              <a:ext uri="{FF2B5EF4-FFF2-40B4-BE49-F238E27FC236}">
                <a16:creationId xmlns:a16="http://schemas.microsoft.com/office/drawing/2014/main" id="{6C652962-D300-F547-901E-2F56F3BB1D5F}"/>
              </a:ext>
            </a:extLst>
          </p:cNvPr>
          <p:cNvSpPr/>
          <p:nvPr/>
        </p:nvSpPr>
        <p:spPr>
          <a:xfrm rot="384106">
            <a:off x="4624125" y="1398963"/>
            <a:ext cx="3174049" cy="1717365"/>
          </a:xfrm>
          <a:prstGeom prst="wedgeEllipseCallout">
            <a:avLst>
              <a:gd name="adj1" fmla="val -55099"/>
              <a:gd name="adj2" fmla="val 55155"/>
            </a:avLst>
          </a:prstGeom>
          <a:noFill/>
          <a:ln w="28575">
            <a:solidFill>
              <a:srgbClr val="951B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kern="1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Can you draw a line divided into 3 equal parts? </a:t>
            </a: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400AB20-CD86-8148-909A-F8D64C3444CC}"/>
              </a:ext>
            </a:extLst>
          </p:cNvPr>
          <p:cNvGrpSpPr/>
          <p:nvPr/>
        </p:nvGrpSpPr>
        <p:grpSpPr>
          <a:xfrm>
            <a:off x="2219303" y="5445344"/>
            <a:ext cx="7722705" cy="0"/>
            <a:chOff x="1620078" y="5092148"/>
            <a:chExt cx="7722705" cy="0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0AF4B3F1-B5D3-A041-B08E-A2601CAFAD5A}"/>
                </a:ext>
              </a:extLst>
            </p:cNvPr>
            <p:cNvCxnSpPr/>
            <p:nvPr/>
          </p:nvCxnSpPr>
          <p:spPr>
            <a:xfrm>
              <a:off x="1620078" y="5092148"/>
              <a:ext cx="2574235" cy="0"/>
            </a:xfrm>
            <a:prstGeom prst="line">
              <a:avLst/>
            </a:prstGeom>
            <a:ln w="76200"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F4AC038C-A1A6-1B45-A4CB-A248AD5282F1}"/>
                </a:ext>
              </a:extLst>
            </p:cNvPr>
            <p:cNvCxnSpPr/>
            <p:nvPr/>
          </p:nvCxnSpPr>
          <p:spPr>
            <a:xfrm>
              <a:off x="4194313" y="5092148"/>
              <a:ext cx="2574235" cy="0"/>
            </a:xfrm>
            <a:prstGeom prst="line">
              <a:avLst/>
            </a:prstGeom>
            <a:ln w="76200"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791FDB58-8046-2C45-8453-030FF2485982}"/>
                </a:ext>
              </a:extLst>
            </p:cNvPr>
            <p:cNvCxnSpPr/>
            <p:nvPr/>
          </p:nvCxnSpPr>
          <p:spPr>
            <a:xfrm>
              <a:off x="6768548" y="5092148"/>
              <a:ext cx="2574235" cy="0"/>
            </a:xfrm>
            <a:prstGeom prst="line">
              <a:avLst/>
            </a:prstGeom>
            <a:ln w="76200"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989ADA31-32CF-7643-8C68-F2E1AF55AD74}"/>
              </a:ext>
            </a:extLst>
          </p:cNvPr>
          <p:cNvSpPr txBox="1"/>
          <p:nvPr/>
        </p:nvSpPr>
        <p:spPr>
          <a:xfrm>
            <a:off x="9706790" y="728539"/>
            <a:ext cx="17073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</a:rPr>
              <a:t>You will need: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218026E-E7CF-F749-9086-48DD78A83EB0}"/>
              </a:ext>
            </a:extLst>
          </p:cNvPr>
          <p:cNvGrpSpPr/>
          <p:nvPr/>
        </p:nvGrpSpPr>
        <p:grpSpPr>
          <a:xfrm>
            <a:off x="9777179" y="1242008"/>
            <a:ext cx="1636914" cy="2045919"/>
            <a:chOff x="9465486" y="1227364"/>
            <a:chExt cx="2189909" cy="2737087"/>
          </a:xfrm>
        </p:grpSpPr>
        <p:pic>
          <p:nvPicPr>
            <p:cNvPr id="7" name="Picture 6" descr="A picture containing measuring stick&#10;&#10;Description automatically generated">
              <a:extLst>
                <a:ext uri="{FF2B5EF4-FFF2-40B4-BE49-F238E27FC236}">
                  <a16:creationId xmlns:a16="http://schemas.microsoft.com/office/drawing/2014/main" id="{DA24C8F9-420B-8F42-A46A-193C1E9CFCE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690384">
              <a:off x="9681038" y="2448251"/>
              <a:ext cx="1516200" cy="1516200"/>
            </a:xfrm>
            <a:prstGeom prst="rect">
              <a:avLst/>
            </a:prstGeom>
          </p:spPr>
        </p:pic>
        <p:pic>
          <p:nvPicPr>
            <p:cNvPr id="5" name="Picture 4" descr="Text, whiteboard&#10;&#10;Description automatically generated">
              <a:extLst>
                <a:ext uri="{FF2B5EF4-FFF2-40B4-BE49-F238E27FC236}">
                  <a16:creationId xmlns:a16="http://schemas.microsoft.com/office/drawing/2014/main" id="{C025C0EA-B83A-D742-970E-9AD41B7BFFD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65486" y="1227364"/>
              <a:ext cx="2189909" cy="17963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8060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E153087-AF11-B14B-970E-77BE912F02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6" name="Flowchart: Process 7">
            <a:extLst>
              <a:ext uri="{FF2B5EF4-FFF2-40B4-BE49-F238E27FC236}">
                <a16:creationId xmlns:a16="http://schemas.microsoft.com/office/drawing/2014/main" id="{6E52CBA0-D2A7-4D44-A9FD-9B66F196FAC8}"/>
              </a:ext>
            </a:extLst>
          </p:cNvPr>
          <p:cNvSpPr/>
          <p:nvPr/>
        </p:nvSpPr>
        <p:spPr>
          <a:xfrm>
            <a:off x="7591839" y="2548896"/>
            <a:ext cx="2991678" cy="487018"/>
          </a:xfrm>
          <a:prstGeom prst="flowChartProcess">
            <a:avLst/>
          </a:prstGeom>
          <a:ln>
            <a:solidFill>
              <a:srgbClr val="27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latin typeface="Comic Sans MS" panose="030F0902030302020204" pitchFamily="66" charset="0"/>
              </a:rPr>
              <a:t>10 cm</a:t>
            </a:r>
          </a:p>
        </p:txBody>
      </p:sp>
      <p:sp>
        <p:nvSpPr>
          <p:cNvPr id="20" name="Flowchart: Process 8">
            <a:extLst>
              <a:ext uri="{FF2B5EF4-FFF2-40B4-BE49-F238E27FC236}">
                <a16:creationId xmlns:a16="http://schemas.microsoft.com/office/drawing/2014/main" id="{56097AFC-2031-F140-8793-C901387BD70E}"/>
              </a:ext>
            </a:extLst>
          </p:cNvPr>
          <p:cNvSpPr/>
          <p:nvPr/>
        </p:nvSpPr>
        <p:spPr>
          <a:xfrm>
            <a:off x="4600161" y="2548896"/>
            <a:ext cx="2991678" cy="487018"/>
          </a:xfrm>
          <a:prstGeom prst="flowChartProcess">
            <a:avLst/>
          </a:prstGeom>
          <a:ln>
            <a:solidFill>
              <a:srgbClr val="27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latin typeface="Comic Sans MS" panose="030F0902030302020204" pitchFamily="66" charset="0"/>
              </a:rPr>
              <a:t>10 cm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8FE8CB4-C01D-954F-AB03-7C0CD7207E2F}"/>
              </a:ext>
            </a:extLst>
          </p:cNvPr>
          <p:cNvSpPr txBox="1"/>
          <p:nvPr/>
        </p:nvSpPr>
        <p:spPr>
          <a:xfrm>
            <a:off x="1046920" y="5398168"/>
            <a:ext cx="804075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One part is 10 cm and there are 3 parts so the total is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BC8694C-E5AD-1E48-BE95-40DA9F97F89F}"/>
              </a:ext>
            </a:extLst>
          </p:cNvPr>
          <p:cNvSpPr txBox="1"/>
          <p:nvPr/>
        </p:nvSpPr>
        <p:spPr>
          <a:xfrm>
            <a:off x="9708061" y="5398167"/>
            <a:ext cx="11562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30cms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CDC25D5-3004-2D4A-8879-77A9A4DED911}"/>
              </a:ext>
            </a:extLst>
          </p:cNvPr>
          <p:cNvSpPr txBox="1"/>
          <p:nvPr/>
        </p:nvSpPr>
        <p:spPr>
          <a:xfrm>
            <a:off x="0" y="1682565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272626"/>
                </a:solidFill>
                <a:latin typeface="Comic Sans MS" panose="030F0702030302020204" pitchFamily="66" charset="0"/>
              </a:rPr>
              <a:t>There are </a:t>
            </a:r>
            <a:r>
              <a:rPr lang="en-GB" sz="2800" b="1" dirty="0">
                <a:solidFill>
                  <a:srgbClr val="272626"/>
                </a:solidFill>
                <a:latin typeface="Comic Sans MS" panose="030F0702030302020204" pitchFamily="66" charset="0"/>
              </a:rPr>
              <a:t>3 parts</a:t>
            </a:r>
            <a:r>
              <a:rPr lang="en-GB" sz="28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26" name="Flowchart: Process 6">
            <a:extLst>
              <a:ext uri="{FF2B5EF4-FFF2-40B4-BE49-F238E27FC236}">
                <a16:creationId xmlns:a16="http://schemas.microsoft.com/office/drawing/2014/main" id="{B86EBBD9-A842-AF44-9FEC-640BA3800990}"/>
              </a:ext>
            </a:extLst>
          </p:cNvPr>
          <p:cNvSpPr/>
          <p:nvPr/>
        </p:nvSpPr>
        <p:spPr>
          <a:xfrm>
            <a:off x="1608483" y="2548896"/>
            <a:ext cx="2991678" cy="487018"/>
          </a:xfrm>
          <a:prstGeom prst="flowChartProcess">
            <a:avLst/>
          </a:prstGeom>
          <a:ln>
            <a:solidFill>
              <a:srgbClr val="27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latin typeface="Comic Sans MS" panose="030F0902030302020204" pitchFamily="66" charset="0"/>
              </a:rPr>
              <a:t>10 cm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C17ED5D-62A7-6C4B-AC51-3B0988F5D60E}"/>
              </a:ext>
            </a:extLst>
          </p:cNvPr>
          <p:cNvSpPr txBox="1"/>
          <p:nvPr/>
        </p:nvSpPr>
        <p:spPr>
          <a:xfrm>
            <a:off x="995569" y="716967"/>
            <a:ext cx="9452610" cy="732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If you know the length of one of the parts, and how many parts there are, then you can copy these parts to make the whole.</a:t>
            </a:r>
          </a:p>
        </p:txBody>
      </p:sp>
      <p:pic>
        <p:nvPicPr>
          <p:cNvPr id="3" name="Picture 2" descr="A picture containing text, measuring stick&#10;&#10;Description automatically generated">
            <a:extLst>
              <a:ext uri="{FF2B5EF4-FFF2-40B4-BE49-F238E27FC236}">
                <a16:creationId xmlns:a16="http://schemas.microsoft.com/office/drawing/2014/main" id="{3847FB56-B5E8-8446-8EBD-64217D2F8E7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9728" y="3793276"/>
            <a:ext cx="9524584" cy="1278418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9978516-032C-2F45-A934-0248F9E8373D}"/>
              </a:ext>
            </a:extLst>
          </p:cNvPr>
          <p:cNvCxnSpPr>
            <a:cxnSpLocks/>
          </p:cNvCxnSpPr>
          <p:nvPr/>
        </p:nvCxnSpPr>
        <p:spPr>
          <a:xfrm>
            <a:off x="4600161" y="3094350"/>
            <a:ext cx="0" cy="646027"/>
          </a:xfrm>
          <a:prstGeom prst="straightConnector1">
            <a:avLst/>
          </a:prstGeom>
          <a:ln w="53975" cmpd="sng">
            <a:solidFill>
              <a:srgbClr val="272626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5FA2013F-580C-184F-8CD7-1244BAD1E714}"/>
              </a:ext>
            </a:extLst>
          </p:cNvPr>
          <p:cNvCxnSpPr>
            <a:cxnSpLocks/>
          </p:cNvCxnSpPr>
          <p:nvPr/>
        </p:nvCxnSpPr>
        <p:spPr>
          <a:xfrm>
            <a:off x="10589481" y="3094350"/>
            <a:ext cx="0" cy="646027"/>
          </a:xfrm>
          <a:prstGeom prst="straightConnector1">
            <a:avLst/>
          </a:prstGeom>
          <a:ln w="53975" cmpd="sng">
            <a:solidFill>
              <a:srgbClr val="272626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8208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21" grpId="0"/>
      <p:bldP spid="23" grpId="0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F927A70-0FC9-EC49-AE2C-3EB817BC0076}"/>
              </a:ext>
            </a:extLst>
          </p:cNvPr>
          <p:cNvSpPr txBox="1"/>
          <p:nvPr/>
        </p:nvSpPr>
        <p:spPr>
          <a:xfrm>
            <a:off x="564379" y="5970569"/>
            <a:ext cx="8335782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1250"/>
              </a:lnSpc>
              <a:spcBef>
                <a:spcPts val="200"/>
              </a:spcBef>
              <a:defRPr/>
            </a:pPr>
            <a:r>
              <a:rPr lang="en-GB" sz="1100" b="1" dirty="0">
                <a:solidFill>
                  <a:srgbClr val="951B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</a:t>
            </a:r>
          </a:p>
          <a:p>
            <a:pPr marL="171450" lvl="0" indent="-171450">
              <a:lnSpc>
                <a:spcPts val="1250"/>
              </a:lnSpc>
              <a:buFont typeface="Arial" panose="020B0604020202020204" pitchFamily="34" charset="0"/>
              <a:buChar char="•"/>
              <a:defRPr/>
            </a:pPr>
            <a:r>
              <a:rPr lang="en-GB" sz="1100" dirty="0">
                <a:solidFill>
                  <a:srgbClr val="951B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solve problems that involve fractions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905D8F-929D-E843-A000-03F7726E3C9D}"/>
              </a:ext>
            </a:extLst>
          </p:cNvPr>
          <p:cNvSpPr txBox="1">
            <a:spLocks/>
          </p:cNvSpPr>
          <p:nvPr/>
        </p:nvSpPr>
        <p:spPr>
          <a:xfrm>
            <a:off x="980229" y="1939559"/>
            <a:ext cx="5882646" cy="118865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500"/>
              </a:spcBef>
              <a:buNone/>
            </a:pPr>
            <a:r>
              <a:rPr lang="en-US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Identifying wholes and parts whole using manipulatives and pictures.</a:t>
            </a:r>
          </a:p>
          <a:p>
            <a:pPr marL="0" indent="0">
              <a:spcBef>
                <a:spcPts val="1500"/>
              </a:spcBef>
              <a:buNone/>
            </a:pPr>
            <a:r>
              <a:rPr lang="en-US" sz="2000" dirty="0">
                <a:solidFill>
                  <a:srgbClr val="272626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Learn how to solve problems with fractions.</a:t>
            </a: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5EAE00DC-5F85-104D-B6BD-AFD19071D267}"/>
              </a:ext>
            </a:extLst>
          </p:cNvPr>
          <p:cNvSpPr txBox="1">
            <a:spLocks/>
          </p:cNvSpPr>
          <p:nvPr/>
        </p:nvSpPr>
        <p:spPr>
          <a:xfrm>
            <a:off x="0" y="630802"/>
            <a:ext cx="12192000" cy="9720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Understanding fractions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0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aims</a:t>
            </a:r>
          </a:p>
        </p:txBody>
      </p:sp>
      <p:pic>
        <p:nvPicPr>
          <p:cNvPr id="5" name="Picture 4" descr="Calendar&#10;&#10;Description automatically generated">
            <a:extLst>
              <a:ext uri="{FF2B5EF4-FFF2-40B4-BE49-F238E27FC236}">
                <a16:creationId xmlns:a16="http://schemas.microsoft.com/office/drawing/2014/main" id="{8DE9F915-E50A-0342-AD4B-94117962107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4119" y="1696825"/>
            <a:ext cx="4047924" cy="4047924"/>
          </a:xfrm>
          <a:prstGeom prst="rect">
            <a:avLst/>
          </a:prstGeom>
        </p:spPr>
      </p:pic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E04C9A1-A3FA-4451-8A00-BA89014734F1}"/>
              </a:ext>
            </a:extLst>
          </p:cNvPr>
          <p:cNvSpPr txBox="1"/>
          <p:nvPr/>
        </p:nvSpPr>
        <p:spPr>
          <a:xfrm>
            <a:off x="3040480" y="3662993"/>
            <a:ext cx="189939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GB" sz="2000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Unequal parts One half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2000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One quarter</a:t>
            </a: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1084463-01BE-5642-B7AA-8BD0B51D26E8}"/>
              </a:ext>
            </a:extLst>
          </p:cNvPr>
          <p:cNvSpPr txBox="1"/>
          <p:nvPr/>
        </p:nvSpPr>
        <p:spPr>
          <a:xfrm>
            <a:off x="954485" y="3640591"/>
            <a:ext cx="244290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272626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Part</a:t>
            </a:r>
          </a:p>
          <a:p>
            <a:r>
              <a:rPr lang="en-US" sz="2000" dirty="0">
                <a:solidFill>
                  <a:srgbClr val="272626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Whole </a:t>
            </a:r>
          </a:p>
          <a:p>
            <a:r>
              <a:rPr lang="en-GB" sz="2000" dirty="0">
                <a:solidFill>
                  <a:srgbClr val="00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Fraction </a:t>
            </a:r>
          </a:p>
          <a:p>
            <a:r>
              <a:rPr lang="en-GB" sz="2000" dirty="0">
                <a:solidFill>
                  <a:srgbClr val="00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Equal parts </a:t>
            </a:r>
          </a:p>
          <a:p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E819072-B0C9-D843-9FA0-A227637E77E9}"/>
              </a:ext>
            </a:extLst>
          </p:cNvPr>
          <p:cNvSpPr txBox="1"/>
          <p:nvPr/>
        </p:nvSpPr>
        <p:spPr>
          <a:xfrm>
            <a:off x="954485" y="3200808"/>
            <a:ext cx="1706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Keywords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919749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E153087-AF11-B14B-970E-77BE912F02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1753719-B64A-5543-8C66-D9DB8E7D82F4}"/>
              </a:ext>
            </a:extLst>
          </p:cNvPr>
          <p:cNvSpPr txBox="1"/>
          <p:nvPr/>
        </p:nvSpPr>
        <p:spPr>
          <a:xfrm>
            <a:off x="0" y="647380"/>
            <a:ext cx="12191999" cy="732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kern="1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If you know the size of one of the parts, and how many parts there are,</a:t>
            </a:r>
            <a:br>
              <a:rPr lang="en-US" sz="2000" kern="1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000" kern="1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then you can copy these parts to make the whole.</a:t>
            </a: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085C72-8174-4549-BB71-B578BBFE90EC}"/>
              </a:ext>
            </a:extLst>
          </p:cNvPr>
          <p:cNvSpPr txBox="1"/>
          <p:nvPr/>
        </p:nvSpPr>
        <p:spPr>
          <a:xfrm>
            <a:off x="948618" y="5739911"/>
            <a:ext cx="9071682" cy="8617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7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There are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3 groups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. How many do I have altogether?</a:t>
            </a:r>
          </a:p>
          <a:p>
            <a:endParaRPr lang="en-GB" sz="25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AAB3009-CC6C-9C41-B17B-0CD6D4A34FA9}"/>
              </a:ext>
            </a:extLst>
          </p:cNvPr>
          <p:cNvSpPr txBox="1"/>
          <p:nvPr/>
        </p:nvSpPr>
        <p:spPr>
          <a:xfrm>
            <a:off x="6247557" y="4985382"/>
            <a:ext cx="387626" cy="523220"/>
          </a:xfrm>
          <a:prstGeom prst="rect">
            <a:avLst/>
          </a:prstGeom>
          <a:solidFill>
            <a:srgbClr val="951B8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Comic Sans MS" panose="030F0902030302020204" pitchFamily="66" charset="0"/>
              </a:rPr>
              <a:t>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D1BCBE0-055F-E74F-9718-6F73691BBB22}"/>
              </a:ext>
            </a:extLst>
          </p:cNvPr>
          <p:cNvSpPr txBox="1"/>
          <p:nvPr/>
        </p:nvSpPr>
        <p:spPr>
          <a:xfrm>
            <a:off x="8074980" y="4985382"/>
            <a:ext cx="387626" cy="523220"/>
          </a:xfrm>
          <a:prstGeom prst="rect">
            <a:avLst/>
          </a:prstGeom>
          <a:solidFill>
            <a:srgbClr val="951B8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Comic Sans MS" panose="030F0902030302020204" pitchFamily="66" charset="0"/>
              </a:rPr>
              <a:t>4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826F094-5A2C-FB44-9FC5-0678D8C2294C}"/>
              </a:ext>
            </a:extLst>
          </p:cNvPr>
          <p:cNvSpPr txBox="1"/>
          <p:nvPr/>
        </p:nvSpPr>
        <p:spPr>
          <a:xfrm>
            <a:off x="9924099" y="4985382"/>
            <a:ext cx="387626" cy="523220"/>
          </a:xfrm>
          <a:prstGeom prst="rect">
            <a:avLst/>
          </a:prstGeom>
          <a:solidFill>
            <a:srgbClr val="951B8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Comic Sans MS" panose="030F0902030302020204" pitchFamily="66" charset="0"/>
              </a:rPr>
              <a:t>6</a:t>
            </a:r>
          </a:p>
        </p:txBody>
      </p:sp>
      <p:sp>
        <p:nvSpPr>
          <p:cNvPr id="38" name="Speech Bubble: Rectangle with Corners Rounded 14">
            <a:extLst>
              <a:ext uri="{FF2B5EF4-FFF2-40B4-BE49-F238E27FC236}">
                <a16:creationId xmlns:a16="http://schemas.microsoft.com/office/drawing/2014/main" id="{BC9D8ED8-6FAB-8747-B873-48ACE05D996E}"/>
              </a:ext>
            </a:extLst>
          </p:cNvPr>
          <p:cNvSpPr/>
          <p:nvPr/>
        </p:nvSpPr>
        <p:spPr>
          <a:xfrm flipH="1">
            <a:off x="1062243" y="1610980"/>
            <a:ext cx="8034071" cy="1079926"/>
          </a:xfrm>
          <a:prstGeom prst="wedgeRoundRectCallout">
            <a:avLst>
              <a:gd name="adj1" fmla="val -59356"/>
              <a:gd name="adj2" fmla="val -33110"/>
              <a:gd name="adj3" fmla="val 16667"/>
            </a:avLst>
          </a:prstGeom>
          <a:noFill/>
          <a:ln w="28575">
            <a:solidFill>
              <a:srgbClr val="951B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If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one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group is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2 children 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and we have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3 groups 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how many children will we have altogether?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362154B-122A-4143-BFBB-46A46BE91A0C}"/>
              </a:ext>
            </a:extLst>
          </p:cNvPr>
          <p:cNvGrpSpPr/>
          <p:nvPr/>
        </p:nvGrpSpPr>
        <p:grpSpPr>
          <a:xfrm>
            <a:off x="9265923" y="1300567"/>
            <a:ext cx="1930508" cy="1630819"/>
            <a:chOff x="4540559" y="2378539"/>
            <a:chExt cx="4566620" cy="3733483"/>
          </a:xfrm>
        </p:grpSpPr>
        <p:pic>
          <p:nvPicPr>
            <p:cNvPr id="40" name="Picture 39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97DCC874-5B85-B64D-80FE-C3EA6D19F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42CBC33C-A8DB-7E4B-ABBD-D4DBB8505EE2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8EDC89C7-A4B0-E140-AD64-C7283C9FA38B}"/>
              </a:ext>
            </a:extLst>
          </p:cNvPr>
          <p:cNvGrpSpPr/>
          <p:nvPr/>
        </p:nvGrpSpPr>
        <p:grpSpPr>
          <a:xfrm>
            <a:off x="1115550" y="3127434"/>
            <a:ext cx="3250388" cy="1738100"/>
            <a:chOff x="1115550" y="3127434"/>
            <a:chExt cx="3250388" cy="1738100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FDEDD926-7E01-6D40-AAC0-ADF185DD0D09}"/>
                </a:ext>
              </a:extLst>
            </p:cNvPr>
            <p:cNvSpPr/>
            <p:nvPr/>
          </p:nvSpPr>
          <p:spPr>
            <a:xfrm>
              <a:off x="2735197" y="3127434"/>
              <a:ext cx="1622764" cy="1738100"/>
            </a:xfrm>
            <a:prstGeom prst="rect">
              <a:avLst/>
            </a:prstGeom>
            <a:solidFill>
              <a:srgbClr val="951B81"/>
            </a:solidFill>
            <a:ln w="28575">
              <a:solidFill>
                <a:srgbClr val="951B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57C651A-02D7-5D47-8EAC-118EF8355C2E}"/>
                </a:ext>
              </a:extLst>
            </p:cNvPr>
            <p:cNvSpPr txBox="1"/>
            <p:nvPr/>
          </p:nvSpPr>
          <p:spPr>
            <a:xfrm>
              <a:off x="2727220" y="3487405"/>
              <a:ext cx="1638718" cy="86177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GB" sz="2000" b="1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One part</a:t>
              </a:r>
              <a:br>
                <a:rPr lang="en-GB" sz="2000" b="1" dirty="0">
                  <a:solidFill>
                    <a:schemeClr val="bg1"/>
                  </a:solidFill>
                  <a:latin typeface="Comic Sans MS" panose="030F0702030302020204" pitchFamily="66" charset="0"/>
                </a:rPr>
              </a:br>
              <a:r>
                <a:rPr lang="en-GB" sz="2000" b="1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is 2</a:t>
              </a:r>
              <a:br>
                <a:rPr lang="en-GB" sz="2000" b="1" dirty="0">
                  <a:solidFill>
                    <a:schemeClr val="bg1"/>
                  </a:solidFill>
                  <a:latin typeface="Comic Sans MS" panose="030F0702030302020204" pitchFamily="66" charset="0"/>
                </a:rPr>
              </a:br>
              <a:r>
                <a:rPr lang="en-GB" sz="2000" b="1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children</a:t>
              </a:r>
            </a:p>
          </p:txBody>
        </p:sp>
        <p:pic>
          <p:nvPicPr>
            <p:cNvPr id="44" name="Picture 43" descr="A picture containing clipart, doll&#10;&#10;Description automatically generated">
              <a:extLst>
                <a:ext uri="{FF2B5EF4-FFF2-40B4-BE49-F238E27FC236}">
                  <a16:creationId xmlns:a16="http://schemas.microsoft.com/office/drawing/2014/main" id="{7D602757-051C-3740-9630-A49ADE5AC1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3"/>
            <a:stretch/>
          </p:blipFill>
          <p:spPr>
            <a:xfrm>
              <a:off x="1239347" y="3157939"/>
              <a:ext cx="1264888" cy="1622832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5D67D80-5ADE-944F-8496-0A8EA3682DAB}"/>
                </a:ext>
              </a:extLst>
            </p:cNvPr>
            <p:cNvSpPr/>
            <p:nvPr/>
          </p:nvSpPr>
          <p:spPr>
            <a:xfrm>
              <a:off x="1115550" y="3127434"/>
              <a:ext cx="3250388" cy="1738100"/>
            </a:xfrm>
            <a:prstGeom prst="rect">
              <a:avLst/>
            </a:prstGeom>
            <a:noFill/>
            <a:ln w="28575">
              <a:solidFill>
                <a:srgbClr val="951B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9202581-C5E0-4344-AF31-EB215254C6AE}"/>
              </a:ext>
            </a:extLst>
          </p:cNvPr>
          <p:cNvGrpSpPr/>
          <p:nvPr/>
        </p:nvGrpSpPr>
        <p:grpSpPr>
          <a:xfrm>
            <a:off x="5660212" y="3127434"/>
            <a:ext cx="1543050" cy="1738100"/>
            <a:chOff x="1238250" y="2724150"/>
            <a:chExt cx="1911079" cy="2152650"/>
          </a:xfrm>
        </p:grpSpPr>
        <p:pic>
          <p:nvPicPr>
            <p:cNvPr id="46" name="Picture 45" descr="A picture containing clipart, doll&#10;&#10;Description automatically generated">
              <a:extLst>
                <a:ext uri="{FF2B5EF4-FFF2-40B4-BE49-F238E27FC236}">
                  <a16:creationId xmlns:a16="http://schemas.microsoft.com/office/drawing/2014/main" id="{B4D1FA84-A562-7A40-8FFB-251F9F10DE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3"/>
            <a:stretch/>
          </p:blipFill>
          <p:spPr>
            <a:xfrm>
              <a:off x="1391573" y="2761931"/>
              <a:ext cx="1566573" cy="2009890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C19321AE-C570-C448-B9BE-5279DDD3CDD5}"/>
                </a:ext>
              </a:extLst>
            </p:cNvPr>
            <p:cNvSpPr/>
            <p:nvPr/>
          </p:nvSpPr>
          <p:spPr>
            <a:xfrm>
              <a:off x="1238250" y="2724150"/>
              <a:ext cx="1911079" cy="2152650"/>
            </a:xfrm>
            <a:prstGeom prst="rect">
              <a:avLst/>
            </a:prstGeom>
            <a:noFill/>
            <a:ln w="28575">
              <a:solidFill>
                <a:srgbClr val="951B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24EF6CE-DCF7-3843-A69A-5A8137567EFD}"/>
              </a:ext>
            </a:extLst>
          </p:cNvPr>
          <p:cNvGrpSpPr/>
          <p:nvPr/>
        </p:nvGrpSpPr>
        <p:grpSpPr>
          <a:xfrm>
            <a:off x="7508062" y="3127434"/>
            <a:ext cx="1543050" cy="1738100"/>
            <a:chOff x="6588938" y="2994084"/>
            <a:chExt cx="1543050" cy="1738100"/>
          </a:xfrm>
        </p:grpSpPr>
        <p:pic>
          <p:nvPicPr>
            <p:cNvPr id="49" name="Picture 48" descr="A picture containing clipart, doll&#10;&#10;Description automatically generated">
              <a:extLst>
                <a:ext uri="{FF2B5EF4-FFF2-40B4-BE49-F238E27FC236}">
                  <a16:creationId xmlns:a16="http://schemas.microsoft.com/office/drawing/2014/main" id="{C0215D9B-7C1A-5F49-A28F-95E96E1D24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38950" y="3024589"/>
              <a:ext cx="1095375" cy="1622832"/>
            </a:xfrm>
            <a:prstGeom prst="rect">
              <a:avLst/>
            </a:prstGeom>
          </p:spPr>
        </p:pic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D65AF83-EC71-CB4B-BDB2-74CB920C038F}"/>
                </a:ext>
              </a:extLst>
            </p:cNvPr>
            <p:cNvSpPr/>
            <p:nvPr/>
          </p:nvSpPr>
          <p:spPr>
            <a:xfrm>
              <a:off x="6588938" y="2994084"/>
              <a:ext cx="1543050" cy="1738100"/>
            </a:xfrm>
            <a:prstGeom prst="rect">
              <a:avLst/>
            </a:prstGeom>
            <a:noFill/>
            <a:ln w="28575">
              <a:solidFill>
                <a:srgbClr val="951B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843470F7-FD72-C342-B426-CBE3B8A80550}"/>
              </a:ext>
            </a:extLst>
          </p:cNvPr>
          <p:cNvGrpSpPr/>
          <p:nvPr/>
        </p:nvGrpSpPr>
        <p:grpSpPr>
          <a:xfrm>
            <a:off x="9346387" y="3127434"/>
            <a:ext cx="1543050" cy="1738100"/>
            <a:chOff x="8427263" y="2994084"/>
            <a:chExt cx="1543050" cy="1738100"/>
          </a:xfrm>
        </p:grpSpPr>
        <p:pic>
          <p:nvPicPr>
            <p:cNvPr id="52" name="Picture 51" descr="A picture containing clipart, doll&#10;&#10;Description automatically generated">
              <a:extLst>
                <a:ext uri="{FF2B5EF4-FFF2-40B4-BE49-F238E27FC236}">
                  <a16:creationId xmlns:a16="http://schemas.microsoft.com/office/drawing/2014/main" id="{5BFA8E41-5DCC-024B-89FD-639C3A0191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593"/>
            <a:stretch/>
          </p:blipFill>
          <p:spPr>
            <a:xfrm>
              <a:off x="8658225" y="3024589"/>
              <a:ext cx="1181100" cy="1622832"/>
            </a:xfrm>
            <a:prstGeom prst="rect">
              <a:avLst/>
            </a:prstGeom>
          </p:spPr>
        </p:pic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D139B815-4640-2949-BA13-9091CEAA49D8}"/>
                </a:ext>
              </a:extLst>
            </p:cNvPr>
            <p:cNvSpPr/>
            <p:nvPr/>
          </p:nvSpPr>
          <p:spPr>
            <a:xfrm>
              <a:off x="8427263" y="2994084"/>
              <a:ext cx="1543050" cy="1738100"/>
            </a:xfrm>
            <a:prstGeom prst="rect">
              <a:avLst/>
            </a:prstGeom>
            <a:noFill/>
            <a:ln w="28575">
              <a:solidFill>
                <a:srgbClr val="951B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3935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0" grpId="0" animBg="1"/>
      <p:bldP spid="31" grpId="0" animBg="1"/>
      <p:bldP spid="32" grpId="0" animBg="1"/>
      <p:bldP spid="3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ubble chart&#10;&#10;Description automatically generated">
            <a:extLst>
              <a:ext uri="{FF2B5EF4-FFF2-40B4-BE49-F238E27FC236}">
                <a16:creationId xmlns:a16="http://schemas.microsoft.com/office/drawing/2014/main" id="{ECF11146-2F65-D04B-9484-FB50BF0BB8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477955" y="1350847"/>
            <a:ext cx="5490738" cy="4131555"/>
          </a:xfrm>
          <a:prstGeom prst="rect">
            <a:avLst/>
          </a:prstGeom>
        </p:spPr>
      </p:pic>
      <p:pic>
        <p:nvPicPr>
          <p:cNvPr id="17" name="Picture 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E153087-AF11-B14B-970E-77BE912F02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757C651A-02D7-5D47-8EAC-118EF8355C2E}"/>
              </a:ext>
            </a:extLst>
          </p:cNvPr>
          <p:cNvSpPr txBox="1"/>
          <p:nvPr/>
        </p:nvSpPr>
        <p:spPr>
          <a:xfrm>
            <a:off x="2727220" y="3487405"/>
            <a:ext cx="1638718" cy="8617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sz="2000" b="1" dirty="0">
                <a:solidFill>
                  <a:schemeClr val="bg1"/>
                </a:solidFill>
                <a:latin typeface="Comic Sans MS" panose="030F0702030302020204" pitchFamily="66" charset="0"/>
              </a:rPr>
              <a:t>One part</a:t>
            </a:r>
            <a:br>
              <a:rPr lang="en-GB" sz="2000" b="1" dirty="0">
                <a:solidFill>
                  <a:schemeClr val="bg1"/>
                </a:solidFill>
                <a:latin typeface="Comic Sans MS" panose="030F0702030302020204" pitchFamily="66" charset="0"/>
              </a:rPr>
            </a:br>
            <a:r>
              <a:rPr lang="en-GB" sz="2000" b="1" dirty="0">
                <a:solidFill>
                  <a:schemeClr val="bg1"/>
                </a:solidFill>
                <a:latin typeface="Comic Sans MS" panose="030F0702030302020204" pitchFamily="66" charset="0"/>
              </a:rPr>
              <a:t>is </a:t>
            </a:r>
            <a:br>
              <a:rPr lang="en-GB" sz="2000" b="1" dirty="0">
                <a:solidFill>
                  <a:schemeClr val="bg1"/>
                </a:solidFill>
                <a:latin typeface="Comic Sans MS" panose="030F0702030302020204" pitchFamily="66" charset="0"/>
              </a:rPr>
            </a:br>
            <a:r>
              <a:rPr lang="en-GB" sz="2000" b="1" dirty="0">
                <a:solidFill>
                  <a:schemeClr val="bg1"/>
                </a:solidFill>
                <a:latin typeface="Comic Sans MS" panose="030F0702030302020204" pitchFamily="66" charset="0"/>
              </a:rPr>
              <a:t>children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C72C0CAA-9363-DB4A-90AB-F9193023D9CF}"/>
              </a:ext>
            </a:extLst>
          </p:cNvPr>
          <p:cNvSpPr txBox="1">
            <a:spLocks/>
          </p:cNvSpPr>
          <p:nvPr/>
        </p:nvSpPr>
        <p:spPr>
          <a:xfrm>
            <a:off x="0" y="67125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951B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 4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FEA5799-9717-F848-B65E-44409A79ABEC}"/>
              </a:ext>
            </a:extLst>
          </p:cNvPr>
          <p:cNvSpPr txBox="1"/>
          <p:nvPr/>
        </p:nvSpPr>
        <p:spPr>
          <a:xfrm>
            <a:off x="981904" y="1394524"/>
            <a:ext cx="6175641" cy="252376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Take a small handful of counters. This is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one part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Now throw the dice, this tells you how many parts you will have.</a:t>
            </a:r>
          </a:p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Now replicate the part by the number on the dice.</a:t>
            </a:r>
          </a:p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How much is your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whole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?</a:t>
            </a:r>
          </a:p>
          <a:p>
            <a:endParaRPr lang="en-GB" dirty="0"/>
          </a:p>
        </p:txBody>
      </p:sp>
      <p:pic>
        <p:nvPicPr>
          <p:cNvPr id="28" name="Picture 27" descr="A close-up of a dice&#10;&#10;Description automatically generated with medium confidence">
            <a:extLst>
              <a:ext uri="{FF2B5EF4-FFF2-40B4-BE49-F238E27FC236}">
                <a16:creationId xmlns:a16="http://schemas.microsoft.com/office/drawing/2014/main" id="{4A0AFBD6-49AB-5B44-A02E-7435FBE0A29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4648" y="4151144"/>
            <a:ext cx="1634515" cy="1312332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40469613-D3D8-414F-B309-48EDC98FC25E}"/>
              </a:ext>
            </a:extLst>
          </p:cNvPr>
          <p:cNvSpPr txBox="1"/>
          <p:nvPr/>
        </p:nvSpPr>
        <p:spPr>
          <a:xfrm>
            <a:off x="981904" y="3815607"/>
            <a:ext cx="4346841" cy="252376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2000"/>
              </a:spcBef>
            </a:pP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One part 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is </a:t>
            </a:r>
            <a:r>
              <a:rPr lang="en-GB" sz="2000" dirty="0">
                <a:solidFill>
                  <a:srgbClr val="951B81"/>
                </a:solidFill>
                <a:latin typeface="Comic Sans MS" panose="030F0702030302020204" pitchFamily="66" charset="0"/>
              </a:rPr>
              <a:t>_____</a:t>
            </a: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pPr>
              <a:spcBef>
                <a:spcPts val="2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And there are </a:t>
            </a:r>
            <a:r>
              <a:rPr lang="en-GB" sz="2000" dirty="0">
                <a:solidFill>
                  <a:srgbClr val="951B81"/>
                </a:solidFill>
                <a:latin typeface="Comic Sans MS" panose="030F0702030302020204" pitchFamily="66" charset="0"/>
              </a:rPr>
              <a:t>_____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parts</a:t>
            </a:r>
          </a:p>
          <a:p>
            <a:pPr>
              <a:spcBef>
                <a:spcPts val="2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so the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total is </a:t>
            </a:r>
            <a:r>
              <a:rPr lang="en-GB" sz="2000" dirty="0">
                <a:solidFill>
                  <a:srgbClr val="951B81"/>
                </a:solidFill>
                <a:latin typeface="Comic Sans MS" panose="030F0702030302020204" pitchFamily="66" charset="0"/>
              </a:rPr>
              <a:t>_____</a:t>
            </a:r>
          </a:p>
        </p:txBody>
      </p:sp>
    </p:spTree>
    <p:extLst>
      <p:ext uri="{BB962C8B-B14F-4D97-AF65-F5344CB8AC3E}">
        <p14:creationId xmlns:p14="http://schemas.microsoft.com/office/powerpoint/2010/main" val="1543627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AC42117-0770-49E0-9470-6496C2F543E1}"/>
              </a:ext>
            </a:extLst>
          </p:cNvPr>
          <p:cNvSpPr txBox="1"/>
          <p:nvPr/>
        </p:nvSpPr>
        <p:spPr>
          <a:xfrm>
            <a:off x="0" y="745646"/>
            <a:ext cx="12191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Has each square been cut into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equal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or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unequal parts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?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F711515-1BEA-2A4D-8F7E-3672CC1FD002}"/>
              </a:ext>
            </a:extLst>
          </p:cNvPr>
          <p:cNvGrpSpPr/>
          <p:nvPr/>
        </p:nvGrpSpPr>
        <p:grpSpPr>
          <a:xfrm>
            <a:off x="1339611" y="1509367"/>
            <a:ext cx="1898374" cy="1868556"/>
            <a:chOff x="1162878" y="2055448"/>
            <a:chExt cx="1898374" cy="1868556"/>
          </a:xfrm>
          <a:solidFill>
            <a:srgbClr val="4674C1"/>
          </a:solidFill>
        </p:grpSpPr>
        <p:sp>
          <p:nvSpPr>
            <p:cNvPr id="7" name="Flowchart: Process 6">
              <a:extLst>
                <a:ext uri="{FF2B5EF4-FFF2-40B4-BE49-F238E27FC236}">
                  <a16:creationId xmlns:a16="http://schemas.microsoft.com/office/drawing/2014/main" id="{42CFA0DE-7A05-4ED1-A37C-656E89BB3CC6}"/>
                </a:ext>
              </a:extLst>
            </p:cNvPr>
            <p:cNvSpPr/>
            <p:nvPr/>
          </p:nvSpPr>
          <p:spPr>
            <a:xfrm>
              <a:off x="1162878" y="2055448"/>
              <a:ext cx="1898374" cy="1868556"/>
            </a:xfrm>
            <a:prstGeom prst="flowChartProcess">
              <a:avLst/>
            </a:prstGeom>
            <a:grpFill/>
            <a:ln w="38100">
              <a:solidFill>
                <a:srgbClr val="272626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2D1EF42-3D89-4DB5-9838-2564C8222BFE}"/>
                </a:ext>
              </a:extLst>
            </p:cNvPr>
            <p:cNvCxnSpPr>
              <a:stCxn id="7" idx="1"/>
              <a:endCxn id="7" idx="3"/>
            </p:cNvCxnSpPr>
            <p:nvPr/>
          </p:nvCxnSpPr>
          <p:spPr>
            <a:xfrm>
              <a:off x="1162878" y="2989726"/>
              <a:ext cx="1898374" cy="0"/>
            </a:xfrm>
            <a:prstGeom prst="line">
              <a:avLst/>
            </a:prstGeom>
            <a:grpFill/>
            <a:ln w="38100">
              <a:solidFill>
                <a:srgbClr val="27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FDE9BEAA-9735-4167-8098-A2A60900BF46}"/>
                </a:ext>
              </a:extLst>
            </p:cNvPr>
            <p:cNvCxnSpPr>
              <a:stCxn id="7" idx="0"/>
              <a:endCxn id="7" idx="2"/>
            </p:cNvCxnSpPr>
            <p:nvPr/>
          </p:nvCxnSpPr>
          <p:spPr>
            <a:xfrm>
              <a:off x="2112065" y="2055448"/>
              <a:ext cx="0" cy="1868556"/>
            </a:xfrm>
            <a:prstGeom prst="line">
              <a:avLst/>
            </a:prstGeom>
            <a:grpFill/>
            <a:ln w="38100">
              <a:solidFill>
                <a:srgbClr val="27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0198E77-F059-1340-AF51-79EE506DF726}"/>
              </a:ext>
            </a:extLst>
          </p:cNvPr>
          <p:cNvGrpSpPr/>
          <p:nvPr/>
        </p:nvGrpSpPr>
        <p:grpSpPr>
          <a:xfrm>
            <a:off x="3879071" y="1505429"/>
            <a:ext cx="1898374" cy="1868556"/>
            <a:chOff x="3978964" y="2051510"/>
            <a:chExt cx="1898374" cy="1868556"/>
          </a:xfrm>
          <a:solidFill>
            <a:srgbClr val="4674C1"/>
          </a:solidFill>
        </p:grpSpPr>
        <p:sp>
          <p:nvSpPr>
            <p:cNvPr id="8" name="Flowchart: Process 7">
              <a:extLst>
                <a:ext uri="{FF2B5EF4-FFF2-40B4-BE49-F238E27FC236}">
                  <a16:creationId xmlns:a16="http://schemas.microsoft.com/office/drawing/2014/main" id="{DFCBB68D-D4E2-4F22-8369-4B7118FFBF95}"/>
                </a:ext>
              </a:extLst>
            </p:cNvPr>
            <p:cNvSpPr/>
            <p:nvPr/>
          </p:nvSpPr>
          <p:spPr>
            <a:xfrm>
              <a:off x="3978964" y="2051510"/>
              <a:ext cx="1898374" cy="1868556"/>
            </a:xfrm>
            <a:prstGeom prst="flowChartProcess">
              <a:avLst/>
            </a:prstGeom>
            <a:grpFill/>
            <a:ln w="38100">
              <a:solidFill>
                <a:srgbClr val="272626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578EB09F-DF05-4C65-8E7C-B5460910D266}"/>
                </a:ext>
              </a:extLst>
            </p:cNvPr>
            <p:cNvCxnSpPr>
              <a:stCxn id="8" idx="0"/>
              <a:endCxn id="8" idx="2"/>
            </p:cNvCxnSpPr>
            <p:nvPr/>
          </p:nvCxnSpPr>
          <p:spPr>
            <a:xfrm>
              <a:off x="4928151" y="2051510"/>
              <a:ext cx="0" cy="1868556"/>
            </a:xfrm>
            <a:prstGeom prst="line">
              <a:avLst/>
            </a:prstGeom>
            <a:grpFill/>
            <a:ln w="38100">
              <a:solidFill>
                <a:srgbClr val="27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A9669E7E-6A33-48EB-9475-7678589550BE}"/>
                </a:ext>
              </a:extLst>
            </p:cNvPr>
            <p:cNvCxnSpPr/>
            <p:nvPr/>
          </p:nvCxnSpPr>
          <p:spPr>
            <a:xfrm>
              <a:off x="4432852" y="2051510"/>
              <a:ext cx="0" cy="1868556"/>
            </a:xfrm>
            <a:prstGeom prst="line">
              <a:avLst/>
            </a:prstGeom>
            <a:grpFill/>
            <a:ln w="38100">
              <a:solidFill>
                <a:srgbClr val="27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16D903D-F6F3-4462-A254-FC452ABC14CB}"/>
                </a:ext>
              </a:extLst>
            </p:cNvPr>
            <p:cNvCxnSpPr/>
            <p:nvPr/>
          </p:nvCxnSpPr>
          <p:spPr>
            <a:xfrm>
              <a:off x="5416826" y="2051510"/>
              <a:ext cx="0" cy="1868556"/>
            </a:xfrm>
            <a:prstGeom prst="line">
              <a:avLst/>
            </a:prstGeom>
            <a:grpFill/>
            <a:ln w="38100">
              <a:solidFill>
                <a:srgbClr val="27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8F42D2B-F847-F247-9CCA-30CCCFCF6C6B}"/>
              </a:ext>
            </a:extLst>
          </p:cNvPr>
          <p:cNvGrpSpPr/>
          <p:nvPr/>
        </p:nvGrpSpPr>
        <p:grpSpPr>
          <a:xfrm>
            <a:off x="6422167" y="1505429"/>
            <a:ext cx="1898374" cy="1872494"/>
            <a:chOff x="6795050" y="2051510"/>
            <a:chExt cx="1898374" cy="1872494"/>
          </a:xfrm>
          <a:solidFill>
            <a:srgbClr val="4674C1"/>
          </a:solidFill>
        </p:grpSpPr>
        <p:sp>
          <p:nvSpPr>
            <p:cNvPr id="9" name="Flowchart: Process 8">
              <a:extLst>
                <a:ext uri="{FF2B5EF4-FFF2-40B4-BE49-F238E27FC236}">
                  <a16:creationId xmlns:a16="http://schemas.microsoft.com/office/drawing/2014/main" id="{1AFD1A53-87BB-4D52-AD00-0A05015FB056}"/>
                </a:ext>
              </a:extLst>
            </p:cNvPr>
            <p:cNvSpPr/>
            <p:nvPr/>
          </p:nvSpPr>
          <p:spPr>
            <a:xfrm>
              <a:off x="6795050" y="2051510"/>
              <a:ext cx="1898374" cy="1868556"/>
            </a:xfrm>
            <a:prstGeom prst="flowChartProcess">
              <a:avLst/>
            </a:prstGeom>
            <a:grpFill/>
            <a:ln w="38100">
              <a:solidFill>
                <a:srgbClr val="272626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C21F9969-FE66-4D98-B55E-6FBA363F2DF4}"/>
                </a:ext>
              </a:extLst>
            </p:cNvPr>
            <p:cNvCxnSpPr>
              <a:cxnSpLocks/>
            </p:cNvCxnSpPr>
            <p:nvPr/>
          </p:nvCxnSpPr>
          <p:spPr>
            <a:xfrm>
              <a:off x="6795050" y="2055448"/>
              <a:ext cx="1898374" cy="1868556"/>
            </a:xfrm>
            <a:prstGeom prst="line">
              <a:avLst/>
            </a:prstGeom>
            <a:grpFill/>
            <a:ln w="38100">
              <a:solidFill>
                <a:srgbClr val="27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5D3D56EB-3728-4877-A81A-2B58B763849A}"/>
                </a:ext>
              </a:extLst>
            </p:cNvPr>
            <p:cNvCxnSpPr/>
            <p:nvPr/>
          </p:nvCxnSpPr>
          <p:spPr>
            <a:xfrm flipH="1">
              <a:off x="6795050" y="2051510"/>
              <a:ext cx="1898374" cy="1872494"/>
            </a:xfrm>
            <a:prstGeom prst="straightConnector1">
              <a:avLst/>
            </a:prstGeom>
            <a:grpFill/>
            <a:ln w="38100">
              <a:solidFill>
                <a:srgbClr val="272626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F5032C5-2A20-474A-806F-49A5DFD2F909}"/>
              </a:ext>
            </a:extLst>
          </p:cNvPr>
          <p:cNvGrpSpPr/>
          <p:nvPr/>
        </p:nvGrpSpPr>
        <p:grpSpPr>
          <a:xfrm>
            <a:off x="8948562" y="1505429"/>
            <a:ext cx="1898374" cy="1868556"/>
            <a:chOff x="9611136" y="2051510"/>
            <a:chExt cx="1898374" cy="1868556"/>
          </a:xfrm>
          <a:solidFill>
            <a:srgbClr val="4674C1"/>
          </a:solidFill>
        </p:grpSpPr>
        <p:sp>
          <p:nvSpPr>
            <p:cNvPr id="10" name="Flowchart: Process 9">
              <a:extLst>
                <a:ext uri="{FF2B5EF4-FFF2-40B4-BE49-F238E27FC236}">
                  <a16:creationId xmlns:a16="http://schemas.microsoft.com/office/drawing/2014/main" id="{47DDF89B-CA8E-4FD2-931E-A385BCBFE0BD}"/>
                </a:ext>
              </a:extLst>
            </p:cNvPr>
            <p:cNvSpPr/>
            <p:nvPr/>
          </p:nvSpPr>
          <p:spPr>
            <a:xfrm>
              <a:off x="9611136" y="2051510"/>
              <a:ext cx="1898374" cy="1868556"/>
            </a:xfrm>
            <a:prstGeom prst="flowChartProcess">
              <a:avLst/>
            </a:prstGeom>
            <a:grpFill/>
            <a:ln w="38100">
              <a:solidFill>
                <a:srgbClr val="272626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FEA9FC88-CFDD-49EF-890B-066FBAC3FFAE}"/>
                </a:ext>
              </a:extLst>
            </p:cNvPr>
            <p:cNvCxnSpPr>
              <a:stCxn id="10" idx="0"/>
              <a:endCxn id="10" idx="2"/>
            </p:cNvCxnSpPr>
            <p:nvPr/>
          </p:nvCxnSpPr>
          <p:spPr>
            <a:xfrm>
              <a:off x="10560323" y="2051510"/>
              <a:ext cx="0" cy="1868556"/>
            </a:xfrm>
            <a:prstGeom prst="line">
              <a:avLst/>
            </a:prstGeom>
            <a:grpFill/>
            <a:ln w="38100">
              <a:solidFill>
                <a:srgbClr val="27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D46C8C70-025F-47BB-ADA4-C730AC8ACB66}"/>
                </a:ext>
              </a:extLst>
            </p:cNvPr>
            <p:cNvCxnSpPr>
              <a:endCxn id="10" idx="2"/>
            </p:cNvCxnSpPr>
            <p:nvPr/>
          </p:nvCxnSpPr>
          <p:spPr>
            <a:xfrm>
              <a:off x="9611136" y="2055448"/>
              <a:ext cx="949187" cy="1864618"/>
            </a:xfrm>
            <a:prstGeom prst="line">
              <a:avLst/>
            </a:prstGeom>
            <a:grpFill/>
            <a:ln w="38100">
              <a:solidFill>
                <a:srgbClr val="27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57FD491-6C3A-48D3-B56D-2BB9532536B6}"/>
                </a:ext>
              </a:extLst>
            </p:cNvPr>
            <p:cNvCxnSpPr>
              <a:cxnSpLocks/>
              <a:stCxn id="10" idx="2"/>
            </p:cNvCxnSpPr>
            <p:nvPr/>
          </p:nvCxnSpPr>
          <p:spPr>
            <a:xfrm flipV="1">
              <a:off x="10560323" y="2055448"/>
              <a:ext cx="949187" cy="1864618"/>
            </a:xfrm>
            <a:prstGeom prst="line">
              <a:avLst/>
            </a:prstGeom>
            <a:grpFill/>
            <a:ln w="38100">
              <a:solidFill>
                <a:srgbClr val="27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Picture 1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B3D224F-AC52-C948-98F1-326E8375F7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6" name="Speech Bubble: Oval 9">
            <a:extLst>
              <a:ext uri="{FF2B5EF4-FFF2-40B4-BE49-F238E27FC236}">
                <a16:creationId xmlns:a16="http://schemas.microsoft.com/office/drawing/2014/main" id="{04B7F160-AA6B-FD43-B0C8-B300BF152C48}"/>
              </a:ext>
            </a:extLst>
          </p:cNvPr>
          <p:cNvSpPr/>
          <p:nvPr/>
        </p:nvSpPr>
        <p:spPr>
          <a:xfrm>
            <a:off x="5448128" y="4044582"/>
            <a:ext cx="4207783" cy="1490763"/>
          </a:xfrm>
          <a:prstGeom prst="wedgeEllipseCallout">
            <a:avLst>
              <a:gd name="adj1" fmla="val -60866"/>
              <a:gd name="adj2" fmla="val -12794"/>
            </a:avLst>
          </a:prstGeom>
          <a:noFill/>
          <a:ln w="28575">
            <a:solidFill>
              <a:srgbClr val="951B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</a:rPr>
              <a:t>What is the same about each part and what</a:t>
            </a:r>
            <a:br>
              <a:rPr lang="en-GB" dirty="0">
                <a:solidFill>
                  <a:srgbClr val="272626"/>
                </a:solidFill>
                <a:latin typeface="Comic Sans MS" panose="030F0902030302020204" pitchFamily="66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</a:rPr>
              <a:t>is different?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8B6FA63-0FC1-5548-A794-DF66385C7B41}"/>
              </a:ext>
            </a:extLst>
          </p:cNvPr>
          <p:cNvGrpSpPr/>
          <p:nvPr/>
        </p:nvGrpSpPr>
        <p:grpSpPr>
          <a:xfrm>
            <a:off x="1913342" y="3580769"/>
            <a:ext cx="3008976" cy="2531655"/>
            <a:chOff x="4540559" y="2378539"/>
            <a:chExt cx="4566620" cy="3733483"/>
          </a:xfrm>
        </p:grpSpPr>
        <p:pic>
          <p:nvPicPr>
            <p:cNvPr id="33" name="Picture 3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0C26307B-95E2-824F-9532-BE6B03CE81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89C1548-AEFD-3C4F-9F05-B27CE5366F9D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86B17CBD-158F-4A8C-A014-7EABCF941AED}"/>
              </a:ext>
            </a:extLst>
          </p:cNvPr>
          <p:cNvSpPr txBox="1"/>
          <p:nvPr/>
        </p:nvSpPr>
        <p:spPr>
          <a:xfrm>
            <a:off x="542611" y="401934"/>
            <a:ext cx="1746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951B81"/>
                </a:solidFill>
              </a:rPr>
              <a:t>Plenary</a:t>
            </a:r>
          </a:p>
        </p:txBody>
      </p:sp>
    </p:spTree>
    <p:extLst>
      <p:ext uri="{BB962C8B-B14F-4D97-AF65-F5344CB8AC3E}">
        <p14:creationId xmlns:p14="http://schemas.microsoft.com/office/powerpoint/2010/main" val="189700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7CFC06-17BC-4B4D-AAC0-618FC2E08730}"/>
              </a:ext>
            </a:extLst>
          </p:cNvPr>
          <p:cNvSpPr txBox="1"/>
          <p:nvPr/>
        </p:nvSpPr>
        <p:spPr>
          <a:xfrm>
            <a:off x="1122060" y="2598712"/>
            <a:ext cx="828107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Equal sized parts 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do not 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have to look the same. </a:t>
            </a:r>
          </a:p>
        </p:txBody>
      </p:sp>
      <p:pic>
        <p:nvPicPr>
          <p:cNvPr id="21" name="Picture 2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05B37B2-C3B8-9B4F-8F2C-1C48A3C0AFD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6" name="Subtitle 2">
            <a:extLst>
              <a:ext uri="{FF2B5EF4-FFF2-40B4-BE49-F238E27FC236}">
                <a16:creationId xmlns:a16="http://schemas.microsoft.com/office/drawing/2014/main" id="{15BF1A30-DB20-584B-B7C9-7E012EAB5B84}"/>
              </a:ext>
            </a:extLst>
          </p:cNvPr>
          <p:cNvSpPr txBox="1">
            <a:spLocks/>
          </p:cNvSpPr>
          <p:nvPr/>
        </p:nvSpPr>
        <p:spPr>
          <a:xfrm>
            <a:off x="0" y="66182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951B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 5</a:t>
            </a:r>
          </a:p>
        </p:txBody>
      </p:sp>
      <p:sp>
        <p:nvSpPr>
          <p:cNvPr id="27" name="Speech Bubble: Rectangle with Corners Rounded 14">
            <a:extLst>
              <a:ext uri="{FF2B5EF4-FFF2-40B4-BE49-F238E27FC236}">
                <a16:creationId xmlns:a16="http://schemas.microsoft.com/office/drawing/2014/main" id="{501591C5-F2C9-C241-A72E-10F41EF79E15}"/>
              </a:ext>
            </a:extLst>
          </p:cNvPr>
          <p:cNvSpPr/>
          <p:nvPr/>
        </p:nvSpPr>
        <p:spPr>
          <a:xfrm flipH="1">
            <a:off x="1062243" y="1326002"/>
            <a:ext cx="8034071" cy="1077325"/>
          </a:xfrm>
          <a:prstGeom prst="wedgeRoundRectCallout">
            <a:avLst>
              <a:gd name="adj1" fmla="val -59356"/>
              <a:gd name="adj2" fmla="val -33110"/>
              <a:gd name="adj3" fmla="val 16667"/>
            </a:avLst>
          </a:prstGeom>
          <a:noFill/>
          <a:ln w="28575">
            <a:solidFill>
              <a:srgbClr val="951B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Cut each of your squares into 4 equal parts, can you mix up the parts</a:t>
            </a: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 </a:t>
            </a:r>
            <a:r>
              <a:rPr lang="en-GB" sz="2000" b="1" dirty="0">
                <a:solidFill>
                  <a:srgbClr val="951B81"/>
                </a:solidFill>
                <a:latin typeface="Comic Sans MS" panose="030F0702030302020204" pitchFamily="66" charset="0"/>
              </a:rPr>
              <a:t>from the different squares</a:t>
            </a:r>
            <a:r>
              <a:rPr lang="en-GB" sz="2000" dirty="0">
                <a:solidFill>
                  <a:srgbClr val="951B81"/>
                </a:solidFill>
                <a:latin typeface="Comic Sans MS" panose="030F0702030302020204" pitchFamily="66" charset="0"/>
              </a:rPr>
              <a:t> 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and put them back together in a different way?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B112507-E710-A947-9CF4-654D55A595E4}"/>
              </a:ext>
            </a:extLst>
          </p:cNvPr>
          <p:cNvGrpSpPr/>
          <p:nvPr/>
        </p:nvGrpSpPr>
        <p:grpSpPr>
          <a:xfrm>
            <a:off x="9265923" y="1012988"/>
            <a:ext cx="1930508" cy="1630819"/>
            <a:chOff x="4540559" y="2378539"/>
            <a:chExt cx="4566620" cy="3733483"/>
          </a:xfrm>
        </p:grpSpPr>
        <p:pic>
          <p:nvPicPr>
            <p:cNvPr id="29" name="Picture 2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0E3AC715-A1BB-A947-9333-908C74E7A9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115F03A0-3C78-2D4A-9391-3103D8269144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BF37436-1257-45F1-80B8-9729DE133E21}"/>
              </a:ext>
            </a:extLst>
          </p:cNvPr>
          <p:cNvGrpSpPr/>
          <p:nvPr/>
        </p:nvGrpSpPr>
        <p:grpSpPr>
          <a:xfrm>
            <a:off x="1062242" y="3336346"/>
            <a:ext cx="9588086" cy="2683497"/>
            <a:chOff x="1062243" y="3325836"/>
            <a:chExt cx="9588086" cy="2683497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7907CB0-4CB3-4A08-9C14-82E8836A157B}"/>
                </a:ext>
              </a:extLst>
            </p:cNvPr>
            <p:cNvGrpSpPr/>
            <p:nvPr/>
          </p:nvGrpSpPr>
          <p:grpSpPr>
            <a:xfrm>
              <a:off x="7866276" y="3329440"/>
              <a:ext cx="2784053" cy="2662655"/>
              <a:chOff x="8504057" y="3232026"/>
              <a:chExt cx="2784053" cy="2662655"/>
            </a:xfrm>
          </p:grpSpPr>
          <p:sp>
            <p:nvSpPr>
              <p:cNvPr id="32" name="Flowchart: Process 31">
                <a:extLst>
                  <a:ext uri="{FF2B5EF4-FFF2-40B4-BE49-F238E27FC236}">
                    <a16:creationId xmlns:a16="http://schemas.microsoft.com/office/drawing/2014/main" id="{778D3AC0-0C00-44A2-B11F-9FB4FA3101DE}"/>
                  </a:ext>
                </a:extLst>
              </p:cNvPr>
              <p:cNvSpPr/>
              <p:nvPr/>
            </p:nvSpPr>
            <p:spPr>
              <a:xfrm>
                <a:off x="9917440" y="3233237"/>
                <a:ext cx="1370670" cy="1330722"/>
              </a:xfrm>
              <a:prstGeom prst="flowChartProcess">
                <a:avLst/>
              </a:prstGeom>
              <a:solidFill>
                <a:srgbClr val="9AC74D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6" name="Flowchart: Process 35">
                <a:extLst>
                  <a:ext uri="{FF2B5EF4-FFF2-40B4-BE49-F238E27FC236}">
                    <a16:creationId xmlns:a16="http://schemas.microsoft.com/office/drawing/2014/main" id="{5C28537D-E1DE-41D1-BF31-27747DB4C2DA}"/>
                  </a:ext>
                </a:extLst>
              </p:cNvPr>
              <p:cNvSpPr/>
              <p:nvPr/>
            </p:nvSpPr>
            <p:spPr>
              <a:xfrm flipH="1">
                <a:off x="8504057" y="3232026"/>
                <a:ext cx="707867" cy="2661444"/>
              </a:xfrm>
              <a:prstGeom prst="flowChartProcess">
                <a:avLst/>
              </a:prstGeom>
              <a:solidFill>
                <a:srgbClr val="FFDF34"/>
              </a:solidFill>
              <a:ln w="28575">
                <a:solidFill>
                  <a:srgbClr val="272626"/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7" name="Flowchart: Process 36">
                <a:extLst>
                  <a:ext uri="{FF2B5EF4-FFF2-40B4-BE49-F238E27FC236}">
                    <a16:creationId xmlns:a16="http://schemas.microsoft.com/office/drawing/2014/main" id="{F414F191-EA3A-46D9-92CF-BAD46EAFA1CA}"/>
                  </a:ext>
                </a:extLst>
              </p:cNvPr>
              <p:cNvSpPr/>
              <p:nvPr/>
            </p:nvSpPr>
            <p:spPr>
              <a:xfrm flipH="1">
                <a:off x="9209575" y="3233237"/>
                <a:ext cx="707867" cy="2661444"/>
              </a:xfrm>
              <a:prstGeom prst="flowChartProcess">
                <a:avLst/>
              </a:prstGeom>
              <a:solidFill>
                <a:srgbClr val="FFDF34"/>
              </a:solidFill>
              <a:ln w="28575">
                <a:solidFill>
                  <a:srgbClr val="272626"/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55" name="Flowchart: Process 54">
                <a:extLst>
                  <a:ext uri="{FF2B5EF4-FFF2-40B4-BE49-F238E27FC236}">
                    <a16:creationId xmlns:a16="http://schemas.microsoft.com/office/drawing/2014/main" id="{E0846B47-BC9D-4FB8-832A-1AA806FC86D3}"/>
                  </a:ext>
                </a:extLst>
              </p:cNvPr>
              <p:cNvSpPr/>
              <p:nvPr/>
            </p:nvSpPr>
            <p:spPr>
              <a:xfrm>
                <a:off x="9917439" y="4556863"/>
                <a:ext cx="1370671" cy="1330722"/>
              </a:xfrm>
              <a:prstGeom prst="flowChartProcess">
                <a:avLst/>
              </a:prstGeom>
              <a:solidFill>
                <a:srgbClr val="9AC74D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FF921ED8-A96C-4F59-BB3D-37B8B8D388DB}"/>
                </a:ext>
              </a:extLst>
            </p:cNvPr>
            <p:cNvGrpSpPr/>
            <p:nvPr/>
          </p:nvGrpSpPr>
          <p:grpSpPr>
            <a:xfrm>
              <a:off x="4387684" y="3327649"/>
              <a:ext cx="2815240" cy="2670141"/>
              <a:chOff x="4387684" y="3327649"/>
              <a:chExt cx="2815240" cy="2670141"/>
            </a:xfrm>
          </p:grpSpPr>
          <p:sp>
            <p:nvSpPr>
              <p:cNvPr id="56" name="Flowchart: Process 55">
                <a:extLst>
                  <a:ext uri="{FF2B5EF4-FFF2-40B4-BE49-F238E27FC236}">
                    <a16:creationId xmlns:a16="http://schemas.microsoft.com/office/drawing/2014/main" id="{C555F29A-560D-4D8C-90DF-4713E7B03670}"/>
                  </a:ext>
                </a:extLst>
              </p:cNvPr>
              <p:cNvSpPr/>
              <p:nvPr/>
            </p:nvSpPr>
            <p:spPr>
              <a:xfrm flipH="1">
                <a:off x="4387684" y="3327649"/>
                <a:ext cx="707867" cy="2661444"/>
              </a:xfrm>
              <a:prstGeom prst="flowChartProcess">
                <a:avLst/>
              </a:prstGeom>
              <a:solidFill>
                <a:srgbClr val="EB8B2D"/>
              </a:solidFill>
              <a:ln w="28575">
                <a:solidFill>
                  <a:srgbClr val="272626"/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57" name="Flowchart: Process 56">
                <a:extLst>
                  <a:ext uri="{FF2B5EF4-FFF2-40B4-BE49-F238E27FC236}">
                    <a16:creationId xmlns:a16="http://schemas.microsoft.com/office/drawing/2014/main" id="{E2B6946D-0774-4FF0-A393-83E9339165E6}"/>
                  </a:ext>
                </a:extLst>
              </p:cNvPr>
              <p:cNvSpPr/>
              <p:nvPr/>
            </p:nvSpPr>
            <p:spPr>
              <a:xfrm flipH="1">
                <a:off x="5087409" y="3327649"/>
                <a:ext cx="707867" cy="2661444"/>
              </a:xfrm>
              <a:prstGeom prst="flowChartProcess">
                <a:avLst/>
              </a:prstGeom>
              <a:solidFill>
                <a:srgbClr val="FFDF34"/>
              </a:solidFill>
              <a:ln w="28575">
                <a:solidFill>
                  <a:srgbClr val="272626"/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58" name="Flowchart: Process 57">
                <a:extLst>
                  <a:ext uri="{FF2B5EF4-FFF2-40B4-BE49-F238E27FC236}">
                    <a16:creationId xmlns:a16="http://schemas.microsoft.com/office/drawing/2014/main" id="{77B7D564-A676-4D5E-8CC3-6C26960A9FE8}"/>
                  </a:ext>
                </a:extLst>
              </p:cNvPr>
              <p:cNvSpPr/>
              <p:nvPr/>
            </p:nvSpPr>
            <p:spPr>
              <a:xfrm flipH="1">
                <a:off x="5788230" y="3329440"/>
                <a:ext cx="707867" cy="2661444"/>
              </a:xfrm>
              <a:prstGeom prst="flowChartProcess">
                <a:avLst/>
              </a:prstGeom>
              <a:solidFill>
                <a:srgbClr val="EB8B2D"/>
              </a:solidFill>
              <a:ln w="28575">
                <a:solidFill>
                  <a:srgbClr val="272626"/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59" name="Flowchart: Process 58">
                <a:extLst>
                  <a:ext uri="{FF2B5EF4-FFF2-40B4-BE49-F238E27FC236}">
                    <a16:creationId xmlns:a16="http://schemas.microsoft.com/office/drawing/2014/main" id="{61243D37-6BEC-43FC-B9B9-01DDEDD7CCBA}"/>
                  </a:ext>
                </a:extLst>
              </p:cNvPr>
              <p:cNvSpPr/>
              <p:nvPr/>
            </p:nvSpPr>
            <p:spPr>
              <a:xfrm flipH="1">
                <a:off x="6495057" y="3336346"/>
                <a:ext cx="707867" cy="2661444"/>
              </a:xfrm>
              <a:prstGeom prst="flowChartProcess">
                <a:avLst/>
              </a:prstGeom>
              <a:solidFill>
                <a:srgbClr val="FFDF34"/>
              </a:solidFill>
              <a:ln w="28575">
                <a:solidFill>
                  <a:srgbClr val="272626"/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CE71BF6B-690F-4FDE-8B8A-05DEF3956A12}"/>
                </a:ext>
              </a:extLst>
            </p:cNvPr>
            <p:cNvGrpSpPr/>
            <p:nvPr/>
          </p:nvGrpSpPr>
          <p:grpSpPr>
            <a:xfrm>
              <a:off x="1062243" y="3325836"/>
              <a:ext cx="2662090" cy="2683497"/>
              <a:chOff x="1122060" y="3184386"/>
              <a:chExt cx="2662090" cy="2683497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8D4894A3-D8CB-4C27-BA8E-2EBC4A442F57}"/>
                  </a:ext>
                </a:extLst>
              </p:cNvPr>
              <p:cNvGrpSpPr/>
              <p:nvPr/>
            </p:nvGrpSpPr>
            <p:grpSpPr>
              <a:xfrm>
                <a:off x="1122060" y="4588893"/>
                <a:ext cx="2662090" cy="1278990"/>
                <a:chOff x="2064711" y="4182758"/>
                <a:chExt cx="2645706" cy="1278990"/>
              </a:xfrm>
            </p:grpSpPr>
            <p:sp>
              <p:nvSpPr>
                <p:cNvPr id="41" name="Flowchart: Process 40">
                  <a:extLst>
                    <a:ext uri="{FF2B5EF4-FFF2-40B4-BE49-F238E27FC236}">
                      <a16:creationId xmlns:a16="http://schemas.microsoft.com/office/drawing/2014/main" id="{3EE16C79-56B6-41A2-9897-F833A7B79F01}"/>
                    </a:ext>
                  </a:extLst>
                </p:cNvPr>
                <p:cNvSpPr/>
                <p:nvPr/>
              </p:nvSpPr>
              <p:spPr>
                <a:xfrm rot="5400000">
                  <a:off x="2090577" y="4156892"/>
                  <a:ext cx="1278990" cy="1330722"/>
                </a:xfrm>
                <a:prstGeom prst="flowChartProcess">
                  <a:avLst/>
                </a:prstGeom>
                <a:solidFill>
                  <a:srgbClr val="9AC74D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/>
                </a:p>
              </p:txBody>
            </p:sp>
            <p:sp>
              <p:nvSpPr>
                <p:cNvPr id="62" name="Flowchart: Process 61">
                  <a:extLst>
                    <a:ext uri="{FF2B5EF4-FFF2-40B4-BE49-F238E27FC236}">
                      <a16:creationId xmlns:a16="http://schemas.microsoft.com/office/drawing/2014/main" id="{AD4A683A-25E6-412C-BC56-9F3AAE633624}"/>
                    </a:ext>
                  </a:extLst>
                </p:cNvPr>
                <p:cNvSpPr/>
                <p:nvPr/>
              </p:nvSpPr>
              <p:spPr>
                <a:xfrm rot="5400000">
                  <a:off x="3405561" y="4156892"/>
                  <a:ext cx="1278990" cy="1330722"/>
                </a:xfrm>
                <a:prstGeom prst="flowChartProcess">
                  <a:avLst/>
                </a:prstGeom>
                <a:solidFill>
                  <a:srgbClr val="9AC74D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/>
                </a:p>
              </p:txBody>
            </p:sp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CE43DC97-4A23-4423-8A4A-8129D94CB576}"/>
                  </a:ext>
                </a:extLst>
              </p:cNvPr>
              <p:cNvGrpSpPr/>
              <p:nvPr/>
            </p:nvGrpSpPr>
            <p:grpSpPr>
              <a:xfrm>
                <a:off x="1122705" y="3184386"/>
                <a:ext cx="2661445" cy="1404507"/>
                <a:chOff x="2254114" y="3071852"/>
                <a:chExt cx="2661445" cy="1404507"/>
              </a:xfrm>
            </p:grpSpPr>
            <p:sp>
              <p:nvSpPr>
                <p:cNvPr id="60" name="Flowchart: Process 59">
                  <a:extLst>
                    <a:ext uri="{FF2B5EF4-FFF2-40B4-BE49-F238E27FC236}">
                      <a16:creationId xmlns:a16="http://schemas.microsoft.com/office/drawing/2014/main" id="{B7C9537E-6558-46BC-A5C7-81C530B8C1AD}"/>
                    </a:ext>
                  </a:extLst>
                </p:cNvPr>
                <p:cNvSpPr/>
                <p:nvPr/>
              </p:nvSpPr>
              <p:spPr>
                <a:xfrm rot="16200000" flipH="1">
                  <a:off x="3230902" y="2095064"/>
                  <a:ext cx="707867" cy="2661444"/>
                </a:xfrm>
                <a:prstGeom prst="flowChartProcess">
                  <a:avLst/>
                </a:prstGeom>
                <a:solidFill>
                  <a:srgbClr val="EB8B2D"/>
                </a:solidFill>
                <a:ln w="28575">
                  <a:solidFill>
                    <a:srgbClr val="272626"/>
                  </a:solidFill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/>
                </a:p>
              </p:txBody>
            </p:sp>
            <p:sp>
              <p:nvSpPr>
                <p:cNvPr id="63" name="Flowchart: Process 62">
                  <a:extLst>
                    <a:ext uri="{FF2B5EF4-FFF2-40B4-BE49-F238E27FC236}">
                      <a16:creationId xmlns:a16="http://schemas.microsoft.com/office/drawing/2014/main" id="{9274A959-8946-4160-82F3-F8BC28B6C2C8}"/>
                    </a:ext>
                  </a:extLst>
                </p:cNvPr>
                <p:cNvSpPr/>
                <p:nvPr/>
              </p:nvSpPr>
              <p:spPr>
                <a:xfrm rot="16200000" flipH="1">
                  <a:off x="3230903" y="2791704"/>
                  <a:ext cx="707867" cy="2661444"/>
                </a:xfrm>
                <a:prstGeom prst="flowChartProcess">
                  <a:avLst/>
                </a:prstGeom>
                <a:solidFill>
                  <a:srgbClr val="EB8B2D"/>
                </a:solidFill>
                <a:ln w="28575">
                  <a:solidFill>
                    <a:srgbClr val="272626"/>
                  </a:solidFill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226006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05B37B2-C3B8-9B4F-8F2C-1C48A3C0AFD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BB112507-E710-A947-9CF4-654D55A595E4}"/>
              </a:ext>
            </a:extLst>
          </p:cNvPr>
          <p:cNvGrpSpPr/>
          <p:nvPr/>
        </p:nvGrpSpPr>
        <p:grpSpPr>
          <a:xfrm>
            <a:off x="9236309" y="4266846"/>
            <a:ext cx="2171206" cy="1834151"/>
            <a:chOff x="4540559" y="2378539"/>
            <a:chExt cx="4566620" cy="3733483"/>
          </a:xfrm>
        </p:grpSpPr>
        <p:pic>
          <p:nvPicPr>
            <p:cNvPr id="29" name="Picture 2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0E3AC715-A1BB-A947-9333-908C74E7A9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115F03A0-3C78-2D4A-9391-3103D8269144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58C91BF-BFC9-46FD-AA2D-9ECB900D65D9}"/>
              </a:ext>
            </a:extLst>
          </p:cNvPr>
          <p:cNvSpPr txBox="1"/>
          <p:nvPr/>
        </p:nvSpPr>
        <p:spPr>
          <a:xfrm>
            <a:off x="1049311" y="1020782"/>
            <a:ext cx="85294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Well done! 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Today we have been learning about:</a:t>
            </a:r>
          </a:p>
        </p:txBody>
      </p:sp>
      <p:sp>
        <p:nvSpPr>
          <p:cNvPr id="4" name="Alternative Process 3">
            <a:extLst>
              <a:ext uri="{FF2B5EF4-FFF2-40B4-BE49-F238E27FC236}">
                <a16:creationId xmlns:a16="http://schemas.microsoft.com/office/drawing/2014/main" id="{329A0B74-F99B-664F-99E0-C1FBE1FB4522}"/>
              </a:ext>
            </a:extLst>
          </p:cNvPr>
          <p:cNvSpPr/>
          <p:nvPr/>
        </p:nvSpPr>
        <p:spPr>
          <a:xfrm>
            <a:off x="1049311" y="757003"/>
            <a:ext cx="9039069" cy="5179606"/>
          </a:xfrm>
          <a:custGeom>
            <a:avLst/>
            <a:gdLst>
              <a:gd name="connsiteX0" fmla="*/ 0 w 8124669"/>
              <a:gd name="connsiteY0" fmla="*/ 863268 h 5179606"/>
              <a:gd name="connsiteX1" fmla="*/ 863268 w 8124669"/>
              <a:gd name="connsiteY1" fmla="*/ 0 h 5179606"/>
              <a:gd name="connsiteX2" fmla="*/ 7261401 w 8124669"/>
              <a:gd name="connsiteY2" fmla="*/ 0 h 5179606"/>
              <a:gd name="connsiteX3" fmla="*/ 8124669 w 8124669"/>
              <a:gd name="connsiteY3" fmla="*/ 863268 h 5179606"/>
              <a:gd name="connsiteX4" fmla="*/ 8124669 w 8124669"/>
              <a:gd name="connsiteY4" fmla="*/ 4316338 h 5179606"/>
              <a:gd name="connsiteX5" fmla="*/ 7261401 w 8124669"/>
              <a:gd name="connsiteY5" fmla="*/ 5179606 h 5179606"/>
              <a:gd name="connsiteX6" fmla="*/ 863268 w 8124669"/>
              <a:gd name="connsiteY6" fmla="*/ 5179606 h 5179606"/>
              <a:gd name="connsiteX7" fmla="*/ 0 w 8124669"/>
              <a:gd name="connsiteY7" fmla="*/ 4316338 h 5179606"/>
              <a:gd name="connsiteX8" fmla="*/ 0 w 8124669"/>
              <a:gd name="connsiteY8" fmla="*/ 863268 h 5179606"/>
              <a:gd name="connsiteX0" fmla="*/ 0 w 8124669"/>
              <a:gd name="connsiteY0" fmla="*/ 863268 h 5179606"/>
              <a:gd name="connsiteX1" fmla="*/ 863268 w 8124669"/>
              <a:gd name="connsiteY1" fmla="*/ 0 h 5179606"/>
              <a:gd name="connsiteX2" fmla="*/ 7261401 w 8124669"/>
              <a:gd name="connsiteY2" fmla="*/ 0 h 5179606"/>
              <a:gd name="connsiteX3" fmla="*/ 8124669 w 8124669"/>
              <a:gd name="connsiteY3" fmla="*/ 863268 h 5179606"/>
              <a:gd name="connsiteX4" fmla="*/ 8124669 w 8124669"/>
              <a:gd name="connsiteY4" fmla="*/ 2151089 h 5179606"/>
              <a:gd name="connsiteX5" fmla="*/ 8124669 w 8124669"/>
              <a:gd name="connsiteY5" fmla="*/ 4316338 h 5179606"/>
              <a:gd name="connsiteX6" fmla="*/ 7261401 w 8124669"/>
              <a:gd name="connsiteY6" fmla="*/ 5179606 h 5179606"/>
              <a:gd name="connsiteX7" fmla="*/ 863268 w 8124669"/>
              <a:gd name="connsiteY7" fmla="*/ 5179606 h 5179606"/>
              <a:gd name="connsiteX8" fmla="*/ 0 w 8124669"/>
              <a:gd name="connsiteY8" fmla="*/ 4316338 h 5179606"/>
              <a:gd name="connsiteX9" fmla="*/ 0 w 8124669"/>
              <a:gd name="connsiteY9" fmla="*/ 863268 h 5179606"/>
              <a:gd name="connsiteX0" fmla="*/ 0 w 8139659"/>
              <a:gd name="connsiteY0" fmla="*/ 863268 h 5179606"/>
              <a:gd name="connsiteX1" fmla="*/ 863268 w 8139659"/>
              <a:gd name="connsiteY1" fmla="*/ 0 h 5179606"/>
              <a:gd name="connsiteX2" fmla="*/ 7261401 w 8139659"/>
              <a:gd name="connsiteY2" fmla="*/ 0 h 5179606"/>
              <a:gd name="connsiteX3" fmla="*/ 8124669 w 8139659"/>
              <a:gd name="connsiteY3" fmla="*/ 863268 h 5179606"/>
              <a:gd name="connsiteX4" fmla="*/ 8124669 w 8139659"/>
              <a:gd name="connsiteY4" fmla="*/ 2151089 h 5179606"/>
              <a:gd name="connsiteX5" fmla="*/ 8139659 w 8139659"/>
              <a:gd name="connsiteY5" fmla="*/ 3305331 h 5179606"/>
              <a:gd name="connsiteX6" fmla="*/ 8124669 w 8139659"/>
              <a:gd name="connsiteY6" fmla="*/ 4316338 h 5179606"/>
              <a:gd name="connsiteX7" fmla="*/ 7261401 w 8139659"/>
              <a:gd name="connsiteY7" fmla="*/ 5179606 h 5179606"/>
              <a:gd name="connsiteX8" fmla="*/ 863268 w 8139659"/>
              <a:gd name="connsiteY8" fmla="*/ 5179606 h 5179606"/>
              <a:gd name="connsiteX9" fmla="*/ 0 w 8139659"/>
              <a:gd name="connsiteY9" fmla="*/ 4316338 h 5179606"/>
              <a:gd name="connsiteX10" fmla="*/ 0 w 8139659"/>
              <a:gd name="connsiteY10" fmla="*/ 863268 h 5179606"/>
              <a:gd name="connsiteX0" fmla="*/ 0 w 8139659"/>
              <a:gd name="connsiteY0" fmla="*/ 863268 h 5179606"/>
              <a:gd name="connsiteX1" fmla="*/ 863268 w 8139659"/>
              <a:gd name="connsiteY1" fmla="*/ 0 h 5179606"/>
              <a:gd name="connsiteX2" fmla="*/ 7261401 w 8139659"/>
              <a:gd name="connsiteY2" fmla="*/ 0 h 5179606"/>
              <a:gd name="connsiteX3" fmla="*/ 8124669 w 8139659"/>
              <a:gd name="connsiteY3" fmla="*/ 863268 h 5179606"/>
              <a:gd name="connsiteX4" fmla="*/ 8124669 w 8139659"/>
              <a:gd name="connsiteY4" fmla="*/ 2151089 h 5179606"/>
              <a:gd name="connsiteX5" fmla="*/ 8139659 w 8139659"/>
              <a:gd name="connsiteY5" fmla="*/ 2615784 h 5179606"/>
              <a:gd name="connsiteX6" fmla="*/ 8139659 w 8139659"/>
              <a:gd name="connsiteY6" fmla="*/ 3305331 h 5179606"/>
              <a:gd name="connsiteX7" fmla="*/ 8124669 w 8139659"/>
              <a:gd name="connsiteY7" fmla="*/ 4316338 h 5179606"/>
              <a:gd name="connsiteX8" fmla="*/ 7261401 w 8139659"/>
              <a:gd name="connsiteY8" fmla="*/ 5179606 h 5179606"/>
              <a:gd name="connsiteX9" fmla="*/ 863268 w 8139659"/>
              <a:gd name="connsiteY9" fmla="*/ 5179606 h 5179606"/>
              <a:gd name="connsiteX10" fmla="*/ 0 w 8139659"/>
              <a:gd name="connsiteY10" fmla="*/ 4316338 h 5179606"/>
              <a:gd name="connsiteX11" fmla="*/ 0 w 8139659"/>
              <a:gd name="connsiteY11" fmla="*/ 863268 h 5179606"/>
              <a:gd name="connsiteX0" fmla="*/ 0 w 8581869"/>
              <a:gd name="connsiteY0" fmla="*/ 863268 h 5179606"/>
              <a:gd name="connsiteX1" fmla="*/ 863268 w 8581869"/>
              <a:gd name="connsiteY1" fmla="*/ 0 h 5179606"/>
              <a:gd name="connsiteX2" fmla="*/ 7261401 w 8581869"/>
              <a:gd name="connsiteY2" fmla="*/ 0 h 5179606"/>
              <a:gd name="connsiteX3" fmla="*/ 8124669 w 8581869"/>
              <a:gd name="connsiteY3" fmla="*/ 863268 h 5179606"/>
              <a:gd name="connsiteX4" fmla="*/ 8124669 w 8581869"/>
              <a:gd name="connsiteY4" fmla="*/ 2151089 h 5179606"/>
              <a:gd name="connsiteX5" fmla="*/ 8581869 w 8581869"/>
              <a:gd name="connsiteY5" fmla="*/ 3650105 h 5179606"/>
              <a:gd name="connsiteX6" fmla="*/ 8139659 w 8581869"/>
              <a:gd name="connsiteY6" fmla="*/ 3305331 h 5179606"/>
              <a:gd name="connsiteX7" fmla="*/ 8124669 w 8581869"/>
              <a:gd name="connsiteY7" fmla="*/ 4316338 h 5179606"/>
              <a:gd name="connsiteX8" fmla="*/ 7261401 w 8581869"/>
              <a:gd name="connsiteY8" fmla="*/ 5179606 h 5179606"/>
              <a:gd name="connsiteX9" fmla="*/ 863268 w 8581869"/>
              <a:gd name="connsiteY9" fmla="*/ 5179606 h 5179606"/>
              <a:gd name="connsiteX10" fmla="*/ 0 w 8581869"/>
              <a:gd name="connsiteY10" fmla="*/ 4316338 h 5179606"/>
              <a:gd name="connsiteX11" fmla="*/ 0 w 8581869"/>
              <a:gd name="connsiteY11" fmla="*/ 863268 h 5179606"/>
              <a:gd name="connsiteX0" fmla="*/ 0 w 8581869"/>
              <a:gd name="connsiteY0" fmla="*/ 863268 h 5179606"/>
              <a:gd name="connsiteX1" fmla="*/ 863268 w 8581869"/>
              <a:gd name="connsiteY1" fmla="*/ 0 h 5179606"/>
              <a:gd name="connsiteX2" fmla="*/ 7261401 w 8581869"/>
              <a:gd name="connsiteY2" fmla="*/ 0 h 5179606"/>
              <a:gd name="connsiteX3" fmla="*/ 8124669 w 8581869"/>
              <a:gd name="connsiteY3" fmla="*/ 863268 h 5179606"/>
              <a:gd name="connsiteX4" fmla="*/ 8124669 w 8581869"/>
              <a:gd name="connsiteY4" fmla="*/ 2151089 h 5179606"/>
              <a:gd name="connsiteX5" fmla="*/ 8581869 w 8581869"/>
              <a:gd name="connsiteY5" fmla="*/ 3650105 h 5179606"/>
              <a:gd name="connsiteX6" fmla="*/ 8139659 w 8581869"/>
              <a:gd name="connsiteY6" fmla="*/ 3642610 h 5179606"/>
              <a:gd name="connsiteX7" fmla="*/ 8124669 w 8581869"/>
              <a:gd name="connsiteY7" fmla="*/ 4316338 h 5179606"/>
              <a:gd name="connsiteX8" fmla="*/ 7261401 w 8581869"/>
              <a:gd name="connsiteY8" fmla="*/ 5179606 h 5179606"/>
              <a:gd name="connsiteX9" fmla="*/ 863268 w 8581869"/>
              <a:gd name="connsiteY9" fmla="*/ 5179606 h 5179606"/>
              <a:gd name="connsiteX10" fmla="*/ 0 w 8581869"/>
              <a:gd name="connsiteY10" fmla="*/ 4316338 h 5179606"/>
              <a:gd name="connsiteX11" fmla="*/ 0 w 8581869"/>
              <a:gd name="connsiteY11" fmla="*/ 863268 h 5179606"/>
              <a:gd name="connsiteX0" fmla="*/ 0 w 8566879"/>
              <a:gd name="connsiteY0" fmla="*/ 863268 h 5179606"/>
              <a:gd name="connsiteX1" fmla="*/ 863268 w 8566879"/>
              <a:gd name="connsiteY1" fmla="*/ 0 h 5179606"/>
              <a:gd name="connsiteX2" fmla="*/ 7261401 w 8566879"/>
              <a:gd name="connsiteY2" fmla="*/ 0 h 5179606"/>
              <a:gd name="connsiteX3" fmla="*/ 8124669 w 8566879"/>
              <a:gd name="connsiteY3" fmla="*/ 863268 h 5179606"/>
              <a:gd name="connsiteX4" fmla="*/ 8124669 w 8566879"/>
              <a:gd name="connsiteY4" fmla="*/ 2151089 h 5179606"/>
              <a:gd name="connsiteX5" fmla="*/ 8566879 w 8566879"/>
              <a:gd name="connsiteY5" fmla="*/ 3814997 h 5179606"/>
              <a:gd name="connsiteX6" fmla="*/ 8139659 w 8566879"/>
              <a:gd name="connsiteY6" fmla="*/ 3642610 h 5179606"/>
              <a:gd name="connsiteX7" fmla="*/ 8124669 w 8566879"/>
              <a:gd name="connsiteY7" fmla="*/ 4316338 h 5179606"/>
              <a:gd name="connsiteX8" fmla="*/ 7261401 w 8566879"/>
              <a:gd name="connsiteY8" fmla="*/ 5179606 h 5179606"/>
              <a:gd name="connsiteX9" fmla="*/ 863268 w 8566879"/>
              <a:gd name="connsiteY9" fmla="*/ 5179606 h 5179606"/>
              <a:gd name="connsiteX10" fmla="*/ 0 w 8566879"/>
              <a:gd name="connsiteY10" fmla="*/ 4316338 h 5179606"/>
              <a:gd name="connsiteX11" fmla="*/ 0 w 8566879"/>
              <a:gd name="connsiteY11" fmla="*/ 863268 h 5179606"/>
              <a:gd name="connsiteX0" fmla="*/ 0 w 8566879"/>
              <a:gd name="connsiteY0" fmla="*/ 863268 h 5179606"/>
              <a:gd name="connsiteX1" fmla="*/ 863268 w 8566879"/>
              <a:gd name="connsiteY1" fmla="*/ 0 h 5179606"/>
              <a:gd name="connsiteX2" fmla="*/ 7261401 w 8566879"/>
              <a:gd name="connsiteY2" fmla="*/ 0 h 5179606"/>
              <a:gd name="connsiteX3" fmla="*/ 8124669 w 8566879"/>
              <a:gd name="connsiteY3" fmla="*/ 863268 h 5179606"/>
              <a:gd name="connsiteX4" fmla="*/ 8139659 w 8566879"/>
              <a:gd name="connsiteY4" fmla="*/ 2968053 h 5179606"/>
              <a:gd name="connsiteX5" fmla="*/ 8566879 w 8566879"/>
              <a:gd name="connsiteY5" fmla="*/ 3814997 h 5179606"/>
              <a:gd name="connsiteX6" fmla="*/ 8139659 w 8566879"/>
              <a:gd name="connsiteY6" fmla="*/ 3642610 h 5179606"/>
              <a:gd name="connsiteX7" fmla="*/ 8124669 w 8566879"/>
              <a:gd name="connsiteY7" fmla="*/ 4316338 h 5179606"/>
              <a:gd name="connsiteX8" fmla="*/ 7261401 w 8566879"/>
              <a:gd name="connsiteY8" fmla="*/ 5179606 h 5179606"/>
              <a:gd name="connsiteX9" fmla="*/ 863268 w 8566879"/>
              <a:gd name="connsiteY9" fmla="*/ 5179606 h 5179606"/>
              <a:gd name="connsiteX10" fmla="*/ 0 w 8566879"/>
              <a:gd name="connsiteY10" fmla="*/ 4316338 h 5179606"/>
              <a:gd name="connsiteX11" fmla="*/ 0 w 8566879"/>
              <a:gd name="connsiteY11" fmla="*/ 863268 h 5179606"/>
              <a:gd name="connsiteX0" fmla="*/ 0 w 8626839"/>
              <a:gd name="connsiteY0" fmla="*/ 863268 h 5179606"/>
              <a:gd name="connsiteX1" fmla="*/ 863268 w 8626839"/>
              <a:gd name="connsiteY1" fmla="*/ 0 h 5179606"/>
              <a:gd name="connsiteX2" fmla="*/ 7261401 w 8626839"/>
              <a:gd name="connsiteY2" fmla="*/ 0 h 5179606"/>
              <a:gd name="connsiteX3" fmla="*/ 8124669 w 8626839"/>
              <a:gd name="connsiteY3" fmla="*/ 863268 h 5179606"/>
              <a:gd name="connsiteX4" fmla="*/ 8139659 w 8626839"/>
              <a:gd name="connsiteY4" fmla="*/ 2968053 h 5179606"/>
              <a:gd name="connsiteX5" fmla="*/ 8626839 w 8626839"/>
              <a:gd name="connsiteY5" fmla="*/ 3837482 h 5179606"/>
              <a:gd name="connsiteX6" fmla="*/ 8139659 w 8626839"/>
              <a:gd name="connsiteY6" fmla="*/ 3642610 h 5179606"/>
              <a:gd name="connsiteX7" fmla="*/ 8124669 w 8626839"/>
              <a:gd name="connsiteY7" fmla="*/ 4316338 h 5179606"/>
              <a:gd name="connsiteX8" fmla="*/ 7261401 w 8626839"/>
              <a:gd name="connsiteY8" fmla="*/ 5179606 h 5179606"/>
              <a:gd name="connsiteX9" fmla="*/ 863268 w 8626839"/>
              <a:gd name="connsiteY9" fmla="*/ 5179606 h 5179606"/>
              <a:gd name="connsiteX10" fmla="*/ 0 w 8626839"/>
              <a:gd name="connsiteY10" fmla="*/ 4316338 h 5179606"/>
              <a:gd name="connsiteX11" fmla="*/ 0 w 8626839"/>
              <a:gd name="connsiteY11" fmla="*/ 863268 h 5179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26839" h="5179606">
                <a:moveTo>
                  <a:pt x="0" y="863268"/>
                </a:moveTo>
                <a:cubicBezTo>
                  <a:pt x="0" y="386498"/>
                  <a:pt x="386498" y="0"/>
                  <a:pt x="863268" y="0"/>
                </a:cubicBezTo>
                <a:lnTo>
                  <a:pt x="7261401" y="0"/>
                </a:lnTo>
                <a:cubicBezTo>
                  <a:pt x="7738171" y="0"/>
                  <a:pt x="8124669" y="386498"/>
                  <a:pt x="8124669" y="863268"/>
                </a:cubicBezTo>
                <a:lnTo>
                  <a:pt x="8139659" y="2968053"/>
                </a:lnTo>
                <a:lnTo>
                  <a:pt x="8626839" y="3837482"/>
                </a:lnTo>
                <a:lnTo>
                  <a:pt x="8139659" y="3642610"/>
                </a:lnTo>
                <a:lnTo>
                  <a:pt x="8124669" y="4316338"/>
                </a:lnTo>
                <a:cubicBezTo>
                  <a:pt x="8124669" y="4793108"/>
                  <a:pt x="7738171" y="5179606"/>
                  <a:pt x="7261401" y="5179606"/>
                </a:cubicBezTo>
                <a:lnTo>
                  <a:pt x="863268" y="5179606"/>
                </a:lnTo>
                <a:cubicBezTo>
                  <a:pt x="386498" y="5179606"/>
                  <a:pt x="0" y="4793108"/>
                  <a:pt x="0" y="4316338"/>
                </a:cubicBezTo>
                <a:lnTo>
                  <a:pt x="0" y="863268"/>
                </a:lnTo>
                <a:close/>
              </a:path>
            </a:pathLst>
          </a:custGeom>
          <a:noFill/>
          <a:ln w="38100">
            <a:solidFill>
              <a:srgbClr val="951B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3244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2ED60DCD-9B3C-674B-A20D-B8482106FF0C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9" name="Picture 1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9364507-B014-3D4C-B712-2B99279EBD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26" name="Subtitle 2">
            <a:extLst>
              <a:ext uri="{FF2B5EF4-FFF2-40B4-BE49-F238E27FC236}">
                <a16:creationId xmlns:a16="http://schemas.microsoft.com/office/drawing/2014/main" id="{583E4A8E-758B-F846-8F30-ADEF8027DE6B}"/>
              </a:ext>
            </a:extLst>
          </p:cNvPr>
          <p:cNvSpPr txBox="1">
            <a:spLocks/>
          </p:cNvSpPr>
          <p:nvPr/>
        </p:nvSpPr>
        <p:spPr>
          <a:xfrm>
            <a:off x="0" y="42382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Understanding Fractions</a:t>
            </a:r>
            <a:b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25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1</a:t>
            </a:r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8547B469-A4B2-F645-8179-18D1B3811C84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  <a:endParaRPr lang="en-GB" sz="36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61B6390-AD11-664F-BA22-FD4A36289B9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722708" y="2046339"/>
            <a:ext cx="3437781" cy="1939261"/>
          </a:xfrm>
          <a:prstGeom prst="rect">
            <a:avLst/>
          </a:prstGeom>
        </p:spPr>
      </p:pic>
      <p:pic>
        <p:nvPicPr>
          <p:cNvPr id="18" name="Picture 17" descr="Calendar&#10;&#10;Description automatically generated">
            <a:extLst>
              <a:ext uri="{FF2B5EF4-FFF2-40B4-BE49-F238E27FC236}">
                <a16:creationId xmlns:a16="http://schemas.microsoft.com/office/drawing/2014/main" id="{E05D7AE3-D471-6F49-A3A5-34D7FD60842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592185" y="1742441"/>
            <a:ext cx="2491074" cy="2491074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7DE104EB-944B-1F4B-A35A-51AB1108025F}"/>
              </a:ext>
            </a:extLst>
          </p:cNvPr>
          <p:cNvGrpSpPr/>
          <p:nvPr/>
        </p:nvGrpSpPr>
        <p:grpSpPr>
          <a:xfrm>
            <a:off x="8182521" y="3086401"/>
            <a:ext cx="2846911" cy="2327519"/>
            <a:chOff x="4540559" y="2378539"/>
            <a:chExt cx="4566620" cy="3733483"/>
          </a:xfrm>
        </p:grpSpPr>
        <p:pic>
          <p:nvPicPr>
            <p:cNvPr id="29" name="Picture 2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2A8DCDE2-988A-7A48-A306-553813197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B8A0F9DF-61DC-434A-81B9-E59F034AEA15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Title 1">
            <a:extLst>
              <a:ext uri="{FF2B5EF4-FFF2-40B4-BE49-F238E27FC236}">
                <a16:creationId xmlns:a16="http://schemas.microsoft.com/office/drawing/2014/main" id="{48249873-44BE-EF41-BDB5-976A8C2E63D3}"/>
              </a:ext>
            </a:extLst>
          </p:cNvPr>
          <p:cNvSpPr txBox="1">
            <a:spLocks/>
          </p:cNvSpPr>
          <p:nvPr/>
        </p:nvSpPr>
        <p:spPr>
          <a:xfrm rot="775052">
            <a:off x="3941170" y="1626390"/>
            <a:ext cx="2566159" cy="55399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Part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74B49A60-332E-9C41-AEA7-5DF310B3A916}"/>
              </a:ext>
            </a:extLst>
          </p:cNvPr>
          <p:cNvSpPr txBox="1">
            <a:spLocks/>
          </p:cNvSpPr>
          <p:nvPr/>
        </p:nvSpPr>
        <p:spPr>
          <a:xfrm rot="21292886">
            <a:off x="89450" y="746317"/>
            <a:ext cx="2566159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Unequal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parts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499EF84F-4819-AB47-9F9C-C230577FA3D4}"/>
              </a:ext>
            </a:extLst>
          </p:cNvPr>
          <p:cNvSpPr txBox="1">
            <a:spLocks/>
          </p:cNvSpPr>
          <p:nvPr/>
        </p:nvSpPr>
        <p:spPr>
          <a:xfrm rot="21084182">
            <a:off x="8965635" y="1279978"/>
            <a:ext cx="2566159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One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half</a:t>
            </a:r>
            <a:endParaRPr lang="en-US" sz="30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72749F5E-5B4E-544E-B68C-2FB651165194}"/>
              </a:ext>
            </a:extLst>
          </p:cNvPr>
          <p:cNvSpPr txBox="1">
            <a:spLocks/>
          </p:cNvSpPr>
          <p:nvPr/>
        </p:nvSpPr>
        <p:spPr>
          <a:xfrm rot="571432">
            <a:off x="65851" y="4008111"/>
            <a:ext cx="2566159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One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quarter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B9565F1D-CAD1-6A49-84B1-4003022B5E3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2371" y="4596016"/>
            <a:ext cx="5153071" cy="381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620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83181B39-EFFF-4149-884A-C637C2AA216E}"/>
              </a:ext>
            </a:extLst>
          </p:cNvPr>
          <p:cNvSpPr txBox="1">
            <a:spLocks/>
          </p:cNvSpPr>
          <p:nvPr/>
        </p:nvSpPr>
        <p:spPr>
          <a:xfrm>
            <a:off x="0" y="793769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951B8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understand fractions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410DEFE-E0E3-490C-BA40-34E00E2D91C9}"/>
              </a:ext>
            </a:extLst>
          </p:cNvPr>
          <p:cNvSpPr txBox="1"/>
          <p:nvPr/>
        </p:nvSpPr>
        <p:spPr>
          <a:xfrm>
            <a:off x="-1" y="1408784"/>
            <a:ext cx="12191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US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Identifying </a:t>
            </a:r>
            <a:r>
              <a:rPr lang="en-US" sz="2000" b="1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wholes</a:t>
            </a:r>
            <a:r>
              <a:rPr lang="en-US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en-US" sz="2000" b="1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parts whole </a:t>
            </a:r>
            <a:r>
              <a:rPr lang="en-US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using manipulatives and pictures</a:t>
            </a: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21" name="Picture 20" descr="Calendar&#10;&#10;Description automatically generated">
            <a:extLst>
              <a:ext uri="{FF2B5EF4-FFF2-40B4-BE49-F238E27FC236}">
                <a16:creationId xmlns:a16="http://schemas.microsoft.com/office/drawing/2014/main" id="{ABCBD157-887B-0247-8B95-8CAC2DCAC9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226" y="2418546"/>
            <a:ext cx="3203384" cy="3203384"/>
          </a:xfrm>
          <a:prstGeom prst="rect">
            <a:avLst/>
          </a:prstGeom>
        </p:spPr>
      </p:pic>
      <p:pic>
        <p:nvPicPr>
          <p:cNvPr id="5" name="Picture 4" descr="A picture containing flower, plant, table&#10;&#10;Description automatically generated">
            <a:extLst>
              <a:ext uri="{FF2B5EF4-FFF2-40B4-BE49-F238E27FC236}">
                <a16:creationId xmlns:a16="http://schemas.microsoft.com/office/drawing/2014/main" id="{07318BA5-5FE6-5C46-8271-B9E8BBCD81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36181" y="2265932"/>
            <a:ext cx="2722471" cy="3598166"/>
          </a:xfrm>
          <a:prstGeom prst="rect">
            <a:avLst/>
          </a:prstGeom>
        </p:spPr>
      </p:pic>
      <p:pic>
        <p:nvPicPr>
          <p:cNvPr id="13" name="Picture 12" descr="A large brick building&#10;&#10;Description automatically generated with low confidence">
            <a:extLst>
              <a:ext uri="{FF2B5EF4-FFF2-40B4-BE49-F238E27FC236}">
                <a16:creationId xmlns:a16="http://schemas.microsoft.com/office/drawing/2014/main" id="{26140C85-E412-3047-BCE3-A748ABB9954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4016" y="2418546"/>
            <a:ext cx="3811758" cy="3203384"/>
          </a:xfrm>
          <a:prstGeom prst="rect">
            <a:avLst/>
          </a:prstGeom>
        </p:spPr>
      </p:pic>
      <p:pic>
        <p:nvPicPr>
          <p:cNvPr id="23" name="Picture 2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2C119C4-0DBF-E946-A16D-FBE1F534D15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772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0F77B98-1890-4545-A31A-9FD30E502424}"/>
              </a:ext>
            </a:extLst>
          </p:cNvPr>
          <p:cNvSpPr txBox="1"/>
          <p:nvPr/>
        </p:nvSpPr>
        <p:spPr>
          <a:xfrm>
            <a:off x="0" y="5357334"/>
            <a:ext cx="12192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dirty="0">
                <a:latin typeface="Comic Sans MS" panose="030F0702030302020204" pitchFamily="66" charset="0"/>
              </a:rPr>
              <a:t>If the school is the </a:t>
            </a:r>
            <a:r>
              <a:rPr lang="en-GB" sz="2500" b="1" u="sng" dirty="0">
                <a:latin typeface="Comic Sans MS" panose="030F0702030302020204" pitchFamily="66" charset="0"/>
              </a:rPr>
              <a:t>whole</a:t>
            </a:r>
            <a:r>
              <a:rPr lang="en-GB" sz="2500" dirty="0">
                <a:latin typeface="Comic Sans MS" panose="030F0702030302020204" pitchFamily="66" charset="0"/>
              </a:rPr>
              <a:t> then a class is </a:t>
            </a:r>
            <a:r>
              <a:rPr lang="en-GB" sz="2500" b="1" u="sng" dirty="0">
                <a:latin typeface="Comic Sans MS" panose="030F0702030302020204" pitchFamily="66" charset="0"/>
              </a:rPr>
              <a:t>a part</a:t>
            </a:r>
            <a:r>
              <a:rPr lang="en-GB" sz="2500" b="1" dirty="0">
                <a:latin typeface="Comic Sans MS" panose="030F0702030302020204" pitchFamily="66" charset="0"/>
              </a:rPr>
              <a:t> </a:t>
            </a:r>
            <a:r>
              <a:rPr lang="en-GB" sz="2500" dirty="0">
                <a:latin typeface="Comic Sans MS" panose="030F0702030302020204" pitchFamily="66" charset="0"/>
              </a:rPr>
              <a:t>of the whole.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195B85E-2493-9441-B8A5-887D87B77D4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1457" y="1167379"/>
            <a:ext cx="7169085" cy="3621437"/>
          </a:xfrm>
          <a:prstGeom prst="rect">
            <a:avLst/>
          </a:prstGeom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DE4957B-361D-AF46-AE42-C7687CDDAD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069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0F77B98-1890-4545-A31A-9FD30E502424}"/>
              </a:ext>
            </a:extLst>
          </p:cNvPr>
          <p:cNvSpPr txBox="1"/>
          <p:nvPr/>
        </p:nvSpPr>
        <p:spPr>
          <a:xfrm>
            <a:off x="0" y="5357334"/>
            <a:ext cx="12192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dirty="0">
                <a:latin typeface="Comic Sans MS" panose="030F0702030302020204" pitchFamily="66" charset="0"/>
              </a:rPr>
              <a:t>If the class is the </a:t>
            </a:r>
            <a:r>
              <a:rPr lang="en-GB" sz="2500" b="1" u="sng" dirty="0">
                <a:latin typeface="Comic Sans MS" panose="030F0702030302020204" pitchFamily="66" charset="0"/>
              </a:rPr>
              <a:t>whole</a:t>
            </a:r>
            <a:r>
              <a:rPr lang="en-GB" sz="2500" dirty="0">
                <a:latin typeface="Comic Sans MS" panose="030F0702030302020204" pitchFamily="66" charset="0"/>
              </a:rPr>
              <a:t> then a pupil is </a:t>
            </a:r>
            <a:r>
              <a:rPr lang="en-GB" sz="2500" b="1" u="sng" dirty="0">
                <a:latin typeface="Comic Sans MS" panose="030F0702030302020204" pitchFamily="66" charset="0"/>
              </a:rPr>
              <a:t>a part</a:t>
            </a:r>
            <a:r>
              <a:rPr lang="en-GB" sz="2500" b="1" dirty="0">
                <a:latin typeface="Comic Sans MS" panose="030F0702030302020204" pitchFamily="66" charset="0"/>
              </a:rPr>
              <a:t> </a:t>
            </a:r>
            <a:r>
              <a:rPr lang="en-GB" sz="2500" dirty="0">
                <a:latin typeface="Comic Sans MS" panose="030F0702030302020204" pitchFamily="66" charset="0"/>
              </a:rPr>
              <a:t>of the whole.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DE4957B-361D-AF46-AE42-C7687CDDAD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AAF5F6B1-BE56-9441-9141-124290E827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1456" y="1167379"/>
            <a:ext cx="7169085" cy="362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5554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641F1FA1-A29F-FE45-8F5A-F448A0D2487F}"/>
              </a:ext>
            </a:extLst>
          </p:cNvPr>
          <p:cNvSpPr txBox="1"/>
          <p:nvPr/>
        </p:nvSpPr>
        <p:spPr>
          <a:xfrm>
            <a:off x="0" y="5626637"/>
            <a:ext cx="12192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dirty="0">
                <a:latin typeface="Comic Sans MS" panose="030F0702030302020204" pitchFamily="66" charset="0"/>
              </a:rPr>
              <a:t>If the </a:t>
            </a:r>
            <a:r>
              <a:rPr lang="en-GB" sz="2500" dirty="0">
                <a:solidFill>
                  <a:srgbClr val="951B81"/>
                </a:solidFill>
                <a:latin typeface="Comic Sans MS" panose="030F0702030302020204" pitchFamily="66" charset="0"/>
              </a:rPr>
              <a:t>______ </a:t>
            </a:r>
            <a:r>
              <a:rPr lang="en-GB" sz="2500" dirty="0">
                <a:latin typeface="Comic Sans MS" panose="030F0702030302020204" pitchFamily="66" charset="0"/>
              </a:rPr>
              <a:t>is the </a:t>
            </a:r>
            <a:r>
              <a:rPr lang="en-GB" sz="2500" b="1" u="sng" dirty="0">
                <a:latin typeface="Comic Sans MS" panose="030F0702030302020204" pitchFamily="66" charset="0"/>
              </a:rPr>
              <a:t>whole</a:t>
            </a:r>
            <a:r>
              <a:rPr lang="en-GB" sz="2500" dirty="0">
                <a:latin typeface="Comic Sans MS" panose="030F0702030302020204" pitchFamily="66" charset="0"/>
              </a:rPr>
              <a:t> then </a:t>
            </a:r>
            <a:r>
              <a:rPr lang="en-GB" sz="2500" dirty="0">
                <a:solidFill>
                  <a:srgbClr val="951B81"/>
                </a:solidFill>
                <a:latin typeface="Comic Sans MS" panose="030F0702030302020204" pitchFamily="66" charset="0"/>
              </a:rPr>
              <a:t>______ </a:t>
            </a:r>
            <a:r>
              <a:rPr lang="en-GB" sz="2500" dirty="0">
                <a:latin typeface="Comic Sans MS" panose="030F0702030302020204" pitchFamily="66" charset="0"/>
              </a:rPr>
              <a:t>is </a:t>
            </a:r>
            <a:r>
              <a:rPr lang="en-GB" sz="2500" b="1" u="sng" dirty="0">
                <a:latin typeface="Comic Sans MS" panose="030F0702030302020204" pitchFamily="66" charset="0"/>
              </a:rPr>
              <a:t>a part</a:t>
            </a:r>
            <a:r>
              <a:rPr lang="en-GB" sz="2500" b="1" dirty="0">
                <a:latin typeface="Comic Sans MS" panose="030F0702030302020204" pitchFamily="66" charset="0"/>
              </a:rPr>
              <a:t> </a:t>
            </a:r>
            <a:r>
              <a:rPr lang="en-GB" sz="2500" dirty="0">
                <a:latin typeface="Comic Sans MS" panose="030F0702030302020204" pitchFamily="66" charset="0"/>
              </a:rPr>
              <a:t>of the whole.</a:t>
            </a:r>
          </a:p>
        </p:txBody>
      </p:sp>
      <p:pic>
        <p:nvPicPr>
          <p:cNvPr id="16" name="Picture 15" descr="Calendar&#10;&#10;Description automatically generated">
            <a:extLst>
              <a:ext uri="{FF2B5EF4-FFF2-40B4-BE49-F238E27FC236}">
                <a16:creationId xmlns:a16="http://schemas.microsoft.com/office/drawing/2014/main" id="{8D8A9EA9-E1A6-7D40-B457-0392A5CC00C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666" y="666405"/>
            <a:ext cx="2254398" cy="2254398"/>
          </a:xfrm>
          <a:prstGeom prst="rect">
            <a:avLst/>
          </a:prstGeom>
        </p:spPr>
      </p:pic>
      <p:pic>
        <p:nvPicPr>
          <p:cNvPr id="17" name="Picture 16" descr="A picture containing flower, plant, table&#10;&#10;Description automatically generated">
            <a:extLst>
              <a:ext uri="{FF2B5EF4-FFF2-40B4-BE49-F238E27FC236}">
                <a16:creationId xmlns:a16="http://schemas.microsoft.com/office/drawing/2014/main" id="{306D68A6-A838-BB46-A7E5-7C6ADEDA2C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4689" y="648388"/>
            <a:ext cx="1701343" cy="2248589"/>
          </a:xfrm>
          <a:prstGeom prst="rect">
            <a:avLst/>
          </a:prstGeom>
        </p:spPr>
      </p:pic>
      <p:pic>
        <p:nvPicPr>
          <p:cNvPr id="18" name="Picture 17" descr="A large brick building&#10;&#10;Description automatically generated with low confidence">
            <a:extLst>
              <a:ext uri="{FF2B5EF4-FFF2-40B4-BE49-F238E27FC236}">
                <a16:creationId xmlns:a16="http://schemas.microsoft.com/office/drawing/2014/main" id="{CD5E5C08-8E77-FE47-B35A-CDAD75386C5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2207" y="3112161"/>
            <a:ext cx="2472872" cy="2078190"/>
          </a:xfrm>
          <a:prstGeom prst="rect">
            <a:avLst/>
          </a:prstGeom>
        </p:spPr>
      </p:pic>
      <p:pic>
        <p:nvPicPr>
          <p:cNvPr id="3" name="Picture 2" descr="A picture containing icon&#10;&#10;Description automatically generated">
            <a:extLst>
              <a:ext uri="{FF2B5EF4-FFF2-40B4-BE49-F238E27FC236}">
                <a16:creationId xmlns:a16="http://schemas.microsoft.com/office/drawing/2014/main" id="{7694F61C-37A7-F448-8BFC-8E75AA946B1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3436" y="666404"/>
            <a:ext cx="2589255" cy="2057595"/>
          </a:xfrm>
          <a:prstGeom prst="rect">
            <a:avLst/>
          </a:prstGeom>
        </p:spPr>
      </p:pic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22D5EA14-B5B3-664A-8144-FDCFB436EC6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7033" y="3106111"/>
            <a:ext cx="1412677" cy="2078191"/>
          </a:xfrm>
          <a:prstGeom prst="rect">
            <a:avLst/>
          </a:prstGeom>
        </p:spPr>
      </p:pic>
      <p:pic>
        <p:nvPicPr>
          <p:cNvPr id="20" name="Picture 19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EE45163B-1F35-E745-9603-EBAEC1291CC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6972" y="3118210"/>
            <a:ext cx="2066092" cy="2066092"/>
          </a:xfrm>
          <a:prstGeom prst="rect">
            <a:avLst/>
          </a:prstGeom>
        </p:spPr>
      </p:pic>
      <p:pic>
        <p:nvPicPr>
          <p:cNvPr id="26" name="Picture 2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6316774-728C-E541-AA5E-65DF6BB47A1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5678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68030ED8-A565-124B-B651-9767E548E4DD}"/>
              </a:ext>
            </a:extLst>
          </p:cNvPr>
          <p:cNvSpPr txBox="1"/>
          <p:nvPr/>
        </p:nvSpPr>
        <p:spPr>
          <a:xfrm>
            <a:off x="0" y="5357334"/>
            <a:ext cx="12192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dirty="0">
                <a:latin typeface="Comic Sans MS" panose="030F0702030302020204" pitchFamily="66" charset="0"/>
              </a:rPr>
              <a:t>If the </a:t>
            </a:r>
            <a:r>
              <a:rPr lang="en-GB" sz="2500" dirty="0">
                <a:solidFill>
                  <a:srgbClr val="951B81"/>
                </a:solidFill>
                <a:latin typeface="Comic Sans MS" panose="030F0702030302020204" pitchFamily="66" charset="0"/>
              </a:rPr>
              <a:t>_____ </a:t>
            </a:r>
            <a:r>
              <a:rPr lang="en-GB" sz="2500" dirty="0">
                <a:latin typeface="Comic Sans MS" panose="030F0702030302020204" pitchFamily="66" charset="0"/>
              </a:rPr>
              <a:t>is the </a:t>
            </a:r>
            <a:r>
              <a:rPr lang="en-GB" sz="2500" b="1" u="sng" dirty="0">
                <a:latin typeface="Comic Sans MS" panose="030F0702030302020204" pitchFamily="66" charset="0"/>
              </a:rPr>
              <a:t>whole</a:t>
            </a:r>
            <a:r>
              <a:rPr lang="en-GB" sz="2500" dirty="0">
                <a:latin typeface="Comic Sans MS" panose="030F0702030302020204" pitchFamily="66" charset="0"/>
              </a:rPr>
              <a:t> then   </a:t>
            </a:r>
            <a:r>
              <a:rPr lang="en-GB" sz="2500" dirty="0">
                <a:solidFill>
                  <a:srgbClr val="951B81"/>
                </a:solidFill>
                <a:latin typeface="Comic Sans MS" panose="030F0702030302020204" pitchFamily="66" charset="0"/>
              </a:rPr>
              <a:t>____    </a:t>
            </a:r>
            <a:r>
              <a:rPr lang="en-GB" sz="2500" dirty="0">
                <a:latin typeface="Comic Sans MS" panose="030F0702030302020204" pitchFamily="66" charset="0"/>
              </a:rPr>
              <a:t>is </a:t>
            </a:r>
            <a:r>
              <a:rPr lang="en-GB" sz="2500" b="1" u="sng" dirty="0">
                <a:latin typeface="Comic Sans MS" panose="030F0702030302020204" pitchFamily="66" charset="0"/>
              </a:rPr>
              <a:t>a part</a:t>
            </a:r>
            <a:r>
              <a:rPr lang="en-GB" sz="2500" b="1" dirty="0">
                <a:latin typeface="Comic Sans MS" panose="030F0702030302020204" pitchFamily="66" charset="0"/>
              </a:rPr>
              <a:t> </a:t>
            </a:r>
            <a:r>
              <a:rPr lang="en-GB" sz="2500" dirty="0">
                <a:latin typeface="Comic Sans MS" panose="030F0702030302020204" pitchFamily="66" charset="0"/>
              </a:rPr>
              <a:t>of the whole.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C6B6224-C61C-1A47-AC23-E380E3216CE7}"/>
              </a:ext>
            </a:extLst>
          </p:cNvPr>
          <p:cNvSpPr txBox="1"/>
          <p:nvPr/>
        </p:nvSpPr>
        <p:spPr>
          <a:xfrm>
            <a:off x="2337777" y="5256851"/>
            <a:ext cx="1126156" cy="64075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GB" sz="2500" b="1" dirty="0">
                <a:solidFill>
                  <a:srgbClr val="951B81"/>
                </a:solidFill>
                <a:latin typeface="Comic Sans MS" panose="030F0702030302020204" pitchFamily="66" charset="0"/>
              </a:rPr>
              <a:t>pizza</a:t>
            </a:r>
            <a:endParaRPr lang="en-US" sz="2500" dirty="0">
              <a:solidFill>
                <a:srgbClr val="951B8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CBDE4D1-E493-6642-B5A0-5D52431719F9}"/>
              </a:ext>
            </a:extLst>
          </p:cNvPr>
          <p:cNvSpPr txBox="1"/>
          <p:nvPr/>
        </p:nvSpPr>
        <p:spPr>
          <a:xfrm>
            <a:off x="6096000" y="5236539"/>
            <a:ext cx="1290872" cy="64075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GB" sz="2500" b="1" dirty="0">
                <a:solidFill>
                  <a:srgbClr val="951B81"/>
                </a:solidFill>
                <a:latin typeface="Comic Sans MS" panose="030F0702030302020204" pitchFamily="66" charset="0"/>
              </a:rPr>
              <a:t>a slice</a:t>
            </a:r>
            <a:endParaRPr lang="en-US" sz="2500" dirty="0">
              <a:solidFill>
                <a:srgbClr val="951B81"/>
              </a:solidFill>
            </a:endParaRPr>
          </a:p>
        </p:txBody>
      </p:sp>
      <p:pic>
        <p:nvPicPr>
          <p:cNvPr id="7" name="Picture 6" descr="Calendar&#10;&#10;Description automatically generated">
            <a:extLst>
              <a:ext uri="{FF2B5EF4-FFF2-40B4-BE49-F238E27FC236}">
                <a16:creationId xmlns:a16="http://schemas.microsoft.com/office/drawing/2014/main" id="{9F45FC43-1F71-9A4B-AB80-2AE8E26ACF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9205" y="826897"/>
            <a:ext cx="4012012" cy="4012012"/>
          </a:xfrm>
          <a:prstGeom prst="rect">
            <a:avLst/>
          </a:prstGeom>
        </p:spPr>
      </p:pic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6F8802B-5DB7-5144-91A4-658B090BBFC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22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68030ED8-A565-124B-B651-9767E548E4DD}"/>
              </a:ext>
            </a:extLst>
          </p:cNvPr>
          <p:cNvSpPr txBox="1"/>
          <p:nvPr/>
        </p:nvSpPr>
        <p:spPr>
          <a:xfrm>
            <a:off x="0" y="5357334"/>
            <a:ext cx="12192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dirty="0">
                <a:latin typeface="Comic Sans MS" panose="030F0702030302020204" pitchFamily="66" charset="0"/>
              </a:rPr>
              <a:t>If the </a:t>
            </a:r>
            <a:r>
              <a:rPr lang="en-GB" sz="2500" dirty="0">
                <a:solidFill>
                  <a:srgbClr val="951B81"/>
                </a:solidFill>
                <a:latin typeface="Comic Sans MS" panose="030F0702030302020204" pitchFamily="66" charset="0"/>
              </a:rPr>
              <a:t>____  </a:t>
            </a:r>
            <a:r>
              <a:rPr lang="en-GB" sz="2500" dirty="0">
                <a:latin typeface="Comic Sans MS" panose="030F0702030302020204" pitchFamily="66" charset="0"/>
              </a:rPr>
              <a:t>is the </a:t>
            </a:r>
            <a:r>
              <a:rPr lang="en-GB" sz="2500" b="1" u="sng" dirty="0">
                <a:latin typeface="Comic Sans MS" panose="030F0702030302020204" pitchFamily="66" charset="0"/>
              </a:rPr>
              <a:t>whole</a:t>
            </a:r>
            <a:r>
              <a:rPr lang="en-GB" sz="2500" dirty="0">
                <a:latin typeface="Comic Sans MS" panose="030F0702030302020204" pitchFamily="66" charset="0"/>
              </a:rPr>
              <a:t> then </a:t>
            </a:r>
            <a:r>
              <a:rPr lang="en-GB" sz="2500" dirty="0">
                <a:solidFill>
                  <a:srgbClr val="951B81"/>
                </a:solidFill>
                <a:latin typeface="Comic Sans MS" panose="030F0702030302020204" pitchFamily="66" charset="0"/>
              </a:rPr>
              <a:t>_________ </a:t>
            </a:r>
            <a:r>
              <a:rPr lang="en-GB" sz="2500" dirty="0">
                <a:latin typeface="Comic Sans MS" panose="030F0702030302020204" pitchFamily="66" charset="0"/>
              </a:rPr>
              <a:t>is </a:t>
            </a:r>
            <a:r>
              <a:rPr lang="en-GB" sz="2500" b="1" u="sng" dirty="0">
                <a:latin typeface="Comic Sans MS" panose="030F0702030302020204" pitchFamily="66" charset="0"/>
              </a:rPr>
              <a:t>a part</a:t>
            </a:r>
            <a:r>
              <a:rPr lang="en-GB" sz="2500" b="1" dirty="0">
                <a:latin typeface="Comic Sans MS" panose="030F0702030302020204" pitchFamily="66" charset="0"/>
              </a:rPr>
              <a:t> </a:t>
            </a:r>
            <a:r>
              <a:rPr lang="en-GB" sz="2500" dirty="0">
                <a:latin typeface="Comic Sans MS" panose="030F0702030302020204" pitchFamily="66" charset="0"/>
              </a:rPr>
              <a:t>of the whole.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C6B6224-C61C-1A47-AC23-E380E3216CE7}"/>
              </a:ext>
            </a:extLst>
          </p:cNvPr>
          <p:cNvSpPr txBox="1"/>
          <p:nvPr/>
        </p:nvSpPr>
        <p:spPr>
          <a:xfrm>
            <a:off x="2057794" y="5234329"/>
            <a:ext cx="991401" cy="64075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GB" sz="2500" b="1" dirty="0">
                <a:solidFill>
                  <a:srgbClr val="951B81"/>
                </a:solidFill>
                <a:latin typeface="Comic Sans MS" panose="030F0702030302020204" pitchFamily="66" charset="0"/>
              </a:rPr>
              <a:t>team</a:t>
            </a:r>
            <a:endParaRPr lang="en-US" sz="2500" dirty="0">
              <a:solidFill>
                <a:srgbClr val="951B8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CBDE4D1-E493-6642-B5A0-5D52431719F9}"/>
              </a:ext>
            </a:extLst>
          </p:cNvPr>
          <p:cNvSpPr txBox="1"/>
          <p:nvPr/>
        </p:nvSpPr>
        <p:spPr>
          <a:xfrm>
            <a:off x="5624586" y="5253826"/>
            <a:ext cx="2030930" cy="64075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GB" sz="2500" b="1" dirty="0">
                <a:solidFill>
                  <a:srgbClr val="951B81"/>
                </a:solidFill>
                <a:latin typeface="Comic Sans MS" panose="030F0702030302020204" pitchFamily="66" charset="0"/>
              </a:rPr>
              <a:t>a player</a:t>
            </a:r>
            <a:endParaRPr lang="en-US" sz="2500" dirty="0">
              <a:solidFill>
                <a:srgbClr val="951B81"/>
              </a:solidFill>
            </a:endParaRP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175ABB55-8765-DF47-A4A0-69C7EBBBB4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5795" r="-25795"/>
          <a:stretch/>
        </p:blipFill>
        <p:spPr>
          <a:xfrm>
            <a:off x="2511455" y="1167379"/>
            <a:ext cx="7169085" cy="3621437"/>
          </a:xfrm>
          <a:prstGeom prst="rect">
            <a:avLst/>
          </a:prstGeom>
        </p:spPr>
      </p:pic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B6C9B98-3233-B049-9434-786BB9E97B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246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68030ED8-A565-124B-B651-9767E548E4DD}"/>
              </a:ext>
            </a:extLst>
          </p:cNvPr>
          <p:cNvSpPr txBox="1"/>
          <p:nvPr/>
        </p:nvSpPr>
        <p:spPr>
          <a:xfrm>
            <a:off x="0" y="5357334"/>
            <a:ext cx="12192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dirty="0">
                <a:latin typeface="Comic Sans MS" panose="030F0702030302020204" pitchFamily="66" charset="0"/>
              </a:rPr>
              <a:t>If the  </a:t>
            </a:r>
            <a:r>
              <a:rPr lang="en-GB" sz="2500" dirty="0">
                <a:solidFill>
                  <a:srgbClr val="951B81"/>
                </a:solidFill>
                <a:latin typeface="Comic Sans MS" panose="030F0702030302020204" pitchFamily="66" charset="0"/>
              </a:rPr>
              <a:t>_____  </a:t>
            </a:r>
            <a:r>
              <a:rPr lang="en-GB" sz="2500" dirty="0">
                <a:latin typeface="Comic Sans MS" panose="030F0702030302020204" pitchFamily="66" charset="0"/>
              </a:rPr>
              <a:t>is the </a:t>
            </a:r>
            <a:r>
              <a:rPr lang="en-GB" sz="2500" b="1" u="sng" dirty="0">
                <a:latin typeface="Comic Sans MS" panose="030F0702030302020204" pitchFamily="66" charset="0"/>
              </a:rPr>
              <a:t>whole</a:t>
            </a:r>
            <a:r>
              <a:rPr lang="en-GB" sz="2500" dirty="0">
                <a:latin typeface="Comic Sans MS" panose="030F0702030302020204" pitchFamily="66" charset="0"/>
              </a:rPr>
              <a:t> then  </a:t>
            </a:r>
            <a:r>
              <a:rPr lang="en-GB" sz="2500" dirty="0">
                <a:solidFill>
                  <a:srgbClr val="951B81"/>
                </a:solidFill>
                <a:latin typeface="Comic Sans MS" panose="030F0702030302020204" pitchFamily="66" charset="0"/>
              </a:rPr>
              <a:t>_________ </a:t>
            </a:r>
            <a:r>
              <a:rPr lang="en-GB" sz="2500" dirty="0">
                <a:latin typeface="Comic Sans MS" panose="030F0702030302020204" pitchFamily="66" charset="0"/>
              </a:rPr>
              <a:t>is </a:t>
            </a:r>
            <a:r>
              <a:rPr lang="en-GB" sz="2500" b="1" u="sng" dirty="0">
                <a:latin typeface="Comic Sans MS" panose="030F0702030302020204" pitchFamily="66" charset="0"/>
              </a:rPr>
              <a:t>a part</a:t>
            </a:r>
            <a:r>
              <a:rPr lang="en-GB" sz="2500" b="1" dirty="0">
                <a:latin typeface="Comic Sans MS" panose="030F0702030302020204" pitchFamily="66" charset="0"/>
              </a:rPr>
              <a:t> </a:t>
            </a:r>
            <a:r>
              <a:rPr lang="en-GB" sz="2500" dirty="0">
                <a:latin typeface="Comic Sans MS" panose="030F0702030302020204" pitchFamily="66" charset="0"/>
              </a:rPr>
              <a:t>of the whole.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C6B6224-C61C-1A47-AC23-E380E3216CE7}"/>
              </a:ext>
            </a:extLst>
          </p:cNvPr>
          <p:cNvSpPr txBox="1"/>
          <p:nvPr/>
        </p:nvSpPr>
        <p:spPr>
          <a:xfrm>
            <a:off x="1980320" y="5255348"/>
            <a:ext cx="1203158" cy="64075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GB" sz="2500" b="1" dirty="0">
                <a:solidFill>
                  <a:srgbClr val="951B81"/>
                </a:solidFill>
                <a:latin typeface="Comic Sans MS" panose="030F0702030302020204" pitchFamily="66" charset="0"/>
              </a:rPr>
              <a:t>street</a:t>
            </a:r>
            <a:endParaRPr lang="en-US" sz="2500" dirty="0">
              <a:solidFill>
                <a:srgbClr val="951B8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CBDE4D1-E493-6642-B5A0-5D52431719F9}"/>
              </a:ext>
            </a:extLst>
          </p:cNvPr>
          <p:cNvSpPr txBox="1"/>
          <p:nvPr/>
        </p:nvSpPr>
        <p:spPr>
          <a:xfrm>
            <a:off x="5813659" y="5274846"/>
            <a:ext cx="2002055" cy="64075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GB" sz="2500" b="1" dirty="0">
                <a:solidFill>
                  <a:srgbClr val="951B81"/>
                </a:solidFill>
                <a:latin typeface="Comic Sans MS" panose="030F0702030302020204" pitchFamily="66" charset="0"/>
              </a:rPr>
              <a:t>each house</a:t>
            </a:r>
            <a:endParaRPr lang="en-US" sz="2500" dirty="0">
              <a:solidFill>
                <a:srgbClr val="951B81"/>
              </a:solidFill>
            </a:endParaRPr>
          </a:p>
        </p:txBody>
      </p:sp>
      <p:pic>
        <p:nvPicPr>
          <p:cNvPr id="6" name="Picture 5" descr="A large brick building&#10;&#10;Description automatically generated with low confidence">
            <a:extLst>
              <a:ext uri="{FF2B5EF4-FFF2-40B4-BE49-F238E27FC236}">
                <a16:creationId xmlns:a16="http://schemas.microsoft.com/office/drawing/2014/main" id="{E95A451E-1669-2C48-9B84-CC16E0E4048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0375" y="1023612"/>
            <a:ext cx="4591250" cy="3858466"/>
          </a:xfrm>
          <a:prstGeom prst="rect">
            <a:avLst/>
          </a:prstGeom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6F327B7-DDF7-9441-8391-BAFAAAE7E9D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917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4800</TotalTime>
  <Words>830</Words>
  <Application>Microsoft Office PowerPoint</Application>
  <PresentationFormat>Widescreen</PresentationFormat>
  <Paragraphs>135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290</cp:revision>
  <cp:lastPrinted>2021-10-20T19:07:37Z</cp:lastPrinted>
  <dcterms:created xsi:type="dcterms:W3CDTF">2021-01-11T17:47:06Z</dcterms:created>
  <dcterms:modified xsi:type="dcterms:W3CDTF">2022-02-22T15:50:27Z</dcterms:modified>
</cp:coreProperties>
</file>