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57" r:id="rId2"/>
    <p:sldId id="258" r:id="rId3"/>
    <p:sldId id="259" r:id="rId4"/>
    <p:sldId id="266" r:id="rId5"/>
    <p:sldId id="260" r:id="rId6"/>
    <p:sldId id="261" r:id="rId7"/>
    <p:sldId id="262" r:id="rId8"/>
    <p:sldId id="263" r:id="rId9"/>
    <p:sldId id="264" r:id="rId10"/>
    <p:sldId id="267" r:id="rId11"/>
    <p:sldId id="268"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2" userDrawn="1">
          <p15:clr>
            <a:srgbClr val="A4A3A4"/>
          </p15:clr>
        </p15:guide>
        <p15:guide id="2" pos="25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2626"/>
    <a:srgbClr val="3692C4"/>
    <a:srgbClr val="2E93C5"/>
    <a:srgbClr val="2294C6"/>
    <a:srgbClr val="064B8D"/>
    <a:srgbClr val="EB8B2D"/>
    <a:srgbClr val="0A8B42"/>
    <a:srgbClr val="D8222A"/>
    <a:srgbClr val="B982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97" autoAdjust="0"/>
    <p:restoredTop sz="94700"/>
  </p:normalViewPr>
  <p:slideViewPr>
    <p:cSldViewPr snapToGrid="0" snapToObjects="1">
      <p:cViewPr varScale="1">
        <p:scale>
          <a:sx n="160" d="100"/>
          <a:sy n="160" d="100"/>
        </p:scale>
        <p:origin x="208" y="520"/>
      </p:cViewPr>
      <p:guideLst>
        <p:guide orient="horz" pos="232"/>
        <p:guide pos="25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6/14/21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29554883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21808281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4247869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6280332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12255952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17879076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2932447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29471886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2311576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291339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4270000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5C01B5-EB7F-6244-9518-F0886D3430C3}"/>
              </a:ext>
            </a:extLst>
          </p:cNvPr>
          <p:cNvSpPr/>
          <p:nvPr userDrawn="1"/>
        </p:nvSpPr>
        <p:spPr>
          <a:xfrm>
            <a:off x="0" y="0"/>
            <a:ext cx="12192000" cy="6858000"/>
          </a:xfrm>
          <a:prstGeom prst="rect">
            <a:avLst/>
          </a:prstGeom>
          <a:solidFill>
            <a:srgbClr val="369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6" name="Round Diagonal Corner of Rectangle 9">
            <a:extLst>
              <a:ext uri="{FF2B5EF4-FFF2-40B4-BE49-F238E27FC236}">
                <a16:creationId xmlns:a16="http://schemas.microsoft.com/office/drawing/2014/main" id="{FD8CB153-5991-8D4B-AA62-35C139E2DC30}"/>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ained glass window&#10;&#10;Description automatically generated with medium confidence">
            <a:extLst>
              <a:ext uri="{FF2B5EF4-FFF2-40B4-BE49-F238E27FC236}">
                <a16:creationId xmlns:a16="http://schemas.microsoft.com/office/drawing/2014/main" id="{920E8DEF-2676-4D32-8321-4381DB9D4F2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 t="2409" r="-2" b="12125"/>
          <a:stretch/>
        </p:blipFill>
        <p:spPr>
          <a:xfrm>
            <a:off x="2290777" y="1880961"/>
            <a:ext cx="2836079" cy="3635829"/>
          </a:xfrm>
          <a:prstGeom prst="roundRect">
            <a:avLst/>
          </a:prstGeom>
        </p:spPr>
      </p:pic>
      <p:sp>
        <p:nvSpPr>
          <p:cNvPr id="8" name="TextBox 7">
            <a:extLst>
              <a:ext uri="{FF2B5EF4-FFF2-40B4-BE49-F238E27FC236}">
                <a16:creationId xmlns:a16="http://schemas.microsoft.com/office/drawing/2014/main" id="{E4C4D707-03AA-4ACD-B208-B721B7D74D98}"/>
              </a:ext>
            </a:extLst>
          </p:cNvPr>
          <p:cNvSpPr txBox="1"/>
          <p:nvPr/>
        </p:nvSpPr>
        <p:spPr>
          <a:xfrm>
            <a:off x="5681100" y="2180447"/>
            <a:ext cx="4843219" cy="3285515"/>
          </a:xfrm>
          <a:prstGeom prst="rect">
            <a:avLst/>
          </a:prstGeom>
          <a:noFill/>
        </p:spPr>
        <p:txBody>
          <a:bodyPr wrap="square" rtlCol="0">
            <a:spAutoFit/>
          </a:bodyPr>
          <a:lstStyle/>
          <a:p>
            <a:pPr>
              <a:spcBef>
                <a:spcPts val="1500"/>
              </a:spcBef>
            </a:pPr>
            <a:r>
              <a:rPr lang="en-GB" sz="19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Passover is a Jewish Festival.</a:t>
            </a:r>
          </a:p>
          <a:p>
            <a:pPr>
              <a:spcBef>
                <a:spcPts val="1500"/>
              </a:spcBef>
            </a:pPr>
            <a:r>
              <a:rPr lang="en-GB" sz="19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Jews remember how Moses led their ancestors out of slavery in Egypt.</a:t>
            </a:r>
          </a:p>
          <a:p>
            <a:pPr>
              <a:spcBef>
                <a:spcPts val="1500"/>
              </a:spcBef>
            </a:pPr>
            <a:r>
              <a:rPr lang="en-GB" sz="1900" dirty="0">
                <a:latin typeface="Comic Sans MS" panose="030F0702030302020204" pitchFamily="66" charset="0"/>
              </a:rPr>
              <a:t>Today it is one of the most important Jewish festivals</a:t>
            </a:r>
            <a:r>
              <a:rPr lang="en-GB" sz="19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a:t>
            </a:r>
          </a:p>
          <a:p>
            <a:pPr>
              <a:spcBef>
                <a:spcPts val="1500"/>
              </a:spcBef>
            </a:pPr>
            <a:r>
              <a:rPr lang="en-GB" sz="1900" dirty="0">
                <a:solidFill>
                  <a:srgbClr val="272626"/>
                </a:solidFill>
                <a:latin typeface="Comic Sans MS" panose="030F0702030302020204" pitchFamily="66" charset="0"/>
                <a:cs typeface="Times New Roman" panose="02020603050405020304" pitchFamily="18" charset="0"/>
              </a:rPr>
              <a:t>These events are believed to have happened 1451 B.C., nearly three and</a:t>
            </a:r>
            <a:br>
              <a:rPr lang="en-GB" sz="1900" dirty="0">
                <a:solidFill>
                  <a:srgbClr val="272626"/>
                </a:solidFill>
                <a:latin typeface="Comic Sans MS" panose="030F0702030302020204" pitchFamily="66" charset="0"/>
                <a:cs typeface="Times New Roman" panose="02020603050405020304" pitchFamily="18" charset="0"/>
              </a:rPr>
            </a:br>
            <a:r>
              <a:rPr lang="en-GB" sz="1900" dirty="0">
                <a:solidFill>
                  <a:srgbClr val="272626"/>
                </a:solidFill>
                <a:latin typeface="Comic Sans MS" panose="030F0702030302020204" pitchFamily="66" charset="0"/>
                <a:cs typeface="Times New Roman" panose="02020603050405020304" pitchFamily="18" charset="0"/>
              </a:rPr>
              <a:t>a half thousand years ago.</a:t>
            </a:r>
          </a:p>
          <a:p>
            <a:endParaRPr lang="en-GB" dirty="0"/>
          </a:p>
        </p:txBody>
      </p:sp>
      <p:sp>
        <p:nvSpPr>
          <p:cNvPr id="9" name="Subtitle 2">
            <a:extLst>
              <a:ext uri="{FF2B5EF4-FFF2-40B4-BE49-F238E27FC236}">
                <a16:creationId xmlns:a16="http://schemas.microsoft.com/office/drawing/2014/main" id="{122F9133-561A-C14B-9A47-5EA03EAEC0E9}"/>
              </a:ext>
            </a:extLst>
          </p:cNvPr>
          <p:cNvSpPr txBox="1">
            <a:spLocks/>
          </p:cNvSpPr>
          <p:nvPr/>
        </p:nvSpPr>
        <p:spPr>
          <a:xfrm>
            <a:off x="0" y="917219"/>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b="1" dirty="0">
                <a:solidFill>
                  <a:srgbClr val="3692C4"/>
                </a:solidFill>
                <a:latin typeface="Arial" panose="020B0604020202020204" pitchFamily="34" charset="0"/>
                <a:cs typeface="Arial" panose="020B0604020202020204" pitchFamily="34" charset="0"/>
              </a:rPr>
              <a:t>Passover</a:t>
            </a:r>
          </a:p>
        </p:txBody>
      </p:sp>
      <p:sp>
        <p:nvSpPr>
          <p:cNvPr id="11" name="Subtitle 2">
            <a:extLst>
              <a:ext uri="{FF2B5EF4-FFF2-40B4-BE49-F238E27FC236}">
                <a16:creationId xmlns:a16="http://schemas.microsoft.com/office/drawing/2014/main" id="{30914A26-6372-4543-9504-47FC0C14389F}"/>
              </a:ext>
            </a:extLst>
          </p:cNvPr>
          <p:cNvSpPr txBox="1">
            <a:spLocks/>
          </p:cNvSpPr>
          <p:nvPr/>
        </p:nvSpPr>
        <p:spPr>
          <a:xfrm>
            <a:off x="29618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2021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12" name="Picture 11" descr="A picture containing text, clipart&#10;&#10;Description automatically generated">
            <a:extLst>
              <a:ext uri="{FF2B5EF4-FFF2-40B4-BE49-F238E27FC236}">
                <a16:creationId xmlns:a16="http://schemas.microsoft.com/office/drawing/2014/main" id="{DA7CF015-CD43-A148-973A-3143845B1BB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Tree>
    <p:extLst>
      <p:ext uri="{BB962C8B-B14F-4D97-AF65-F5344CB8AC3E}">
        <p14:creationId xmlns:p14="http://schemas.microsoft.com/office/powerpoint/2010/main" val="15536407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playing guitar on a hill&#10;&#10;Description automatically generated with low confidence">
            <a:extLst>
              <a:ext uri="{FF2B5EF4-FFF2-40B4-BE49-F238E27FC236}">
                <a16:creationId xmlns:a16="http://schemas.microsoft.com/office/drawing/2014/main" id="{E6ADE5AE-7A6E-45C9-8E58-77CCFE9CF61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530" r="7428" b="8229"/>
          <a:stretch/>
        </p:blipFill>
        <p:spPr>
          <a:xfrm>
            <a:off x="1386980" y="1595875"/>
            <a:ext cx="4909257" cy="3618429"/>
          </a:xfrm>
          <a:prstGeom prst="roundRect">
            <a:avLst/>
          </a:prstGeom>
        </p:spPr>
      </p:pic>
      <p:sp>
        <p:nvSpPr>
          <p:cNvPr id="4" name="TextBox 3">
            <a:extLst>
              <a:ext uri="{FF2B5EF4-FFF2-40B4-BE49-F238E27FC236}">
                <a16:creationId xmlns:a16="http://schemas.microsoft.com/office/drawing/2014/main" id="{95577916-3BFA-4ED7-89A6-1B7BF01411A4}"/>
              </a:ext>
            </a:extLst>
          </p:cNvPr>
          <p:cNvSpPr txBox="1"/>
          <p:nvPr/>
        </p:nvSpPr>
        <p:spPr>
          <a:xfrm>
            <a:off x="6919232" y="1595875"/>
            <a:ext cx="3952900" cy="4178067"/>
          </a:xfrm>
          <a:prstGeom prst="rect">
            <a:avLst/>
          </a:prstGeom>
          <a:noFill/>
        </p:spPr>
        <p:txBody>
          <a:bodyPr wrap="square" rtlCol="0">
            <a:spAutoFit/>
          </a:bodyPr>
          <a:lstStyle/>
          <a:p>
            <a:pPr>
              <a:spcBef>
                <a:spcPts val="1500"/>
              </a:spcBef>
            </a:pPr>
            <a:r>
              <a:rPr lang="en-GB" sz="19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Moses led his people out of Egypt and through the desert.</a:t>
            </a:r>
          </a:p>
          <a:p>
            <a:pPr>
              <a:spcBef>
                <a:spcPts val="1500"/>
              </a:spcBef>
            </a:pPr>
            <a:r>
              <a:rPr lang="en-GB" sz="19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At Mount Sinai, God revealed the Ten Commandments to Moses.</a:t>
            </a:r>
          </a:p>
          <a:p>
            <a:pPr>
              <a:spcBef>
                <a:spcPts val="1500"/>
              </a:spcBef>
            </a:pPr>
            <a:r>
              <a:rPr lang="en-GB" sz="1900" dirty="0">
                <a:solidFill>
                  <a:srgbClr val="272626"/>
                </a:solidFill>
                <a:latin typeface="Comic Sans MS" panose="030F0702030302020204" pitchFamily="66" charset="0"/>
              </a:rPr>
              <a:t>After 40 years in the desert, the Jewish people finally reached the land of Canaan.</a:t>
            </a:r>
          </a:p>
          <a:p>
            <a:pPr>
              <a:spcBef>
                <a:spcPts val="1500"/>
              </a:spcBef>
            </a:pPr>
            <a:r>
              <a:rPr lang="en-GB" sz="1900" dirty="0">
                <a:solidFill>
                  <a:srgbClr val="272626"/>
                </a:solidFill>
                <a:latin typeface="Comic Sans MS" panose="030F0702030302020204" pitchFamily="66" charset="0"/>
              </a:rPr>
              <a:t>Ever since, the Jewish remember these events when they celebrate Passover. </a:t>
            </a:r>
          </a:p>
          <a:p>
            <a:endParaRPr lang="en-GB" sz="1900" dirty="0">
              <a:solidFill>
                <a:srgbClr val="272626"/>
              </a:solidFill>
              <a:latin typeface="Comic Sans MS" panose="030F0702030302020204" pitchFamily="66" charset="0"/>
            </a:endParaRPr>
          </a:p>
          <a:p>
            <a:endParaRPr lang="en-GB" sz="1900" dirty="0">
              <a:latin typeface="Comic Sans MS" panose="030F0702030302020204" pitchFamily="66" charset="0"/>
            </a:endParaRPr>
          </a:p>
        </p:txBody>
      </p:sp>
      <p:pic>
        <p:nvPicPr>
          <p:cNvPr id="7" name="Picture 6" descr="A picture containing text, clipart&#10;&#10;Description automatically generated">
            <a:extLst>
              <a:ext uri="{FF2B5EF4-FFF2-40B4-BE49-F238E27FC236}">
                <a16:creationId xmlns:a16="http://schemas.microsoft.com/office/drawing/2014/main" id="{0DA13865-A5A8-8A48-9B8C-3839BF11645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2278908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5577916-3BFA-4ED7-89A6-1B7BF01411A4}"/>
              </a:ext>
            </a:extLst>
          </p:cNvPr>
          <p:cNvSpPr txBox="1"/>
          <p:nvPr/>
        </p:nvSpPr>
        <p:spPr>
          <a:xfrm>
            <a:off x="6014720" y="1666466"/>
            <a:ext cx="4161126" cy="3493264"/>
          </a:xfrm>
          <a:prstGeom prst="rect">
            <a:avLst/>
          </a:prstGeom>
          <a:noFill/>
        </p:spPr>
        <p:txBody>
          <a:bodyPr wrap="square" rtlCol="0">
            <a:spAutoFit/>
          </a:bodyPr>
          <a:lstStyle/>
          <a:p>
            <a:pPr>
              <a:spcBef>
                <a:spcPts val="1500"/>
              </a:spcBef>
            </a:pPr>
            <a:r>
              <a:rPr lang="en-GB" sz="1900" dirty="0">
                <a:solidFill>
                  <a:srgbClr val="272626"/>
                </a:solidFill>
                <a:latin typeface="Comic Sans MS" panose="030F0702030302020204" pitchFamily="66" charset="0"/>
              </a:rPr>
              <a:t>Some questions to discuss:</a:t>
            </a:r>
          </a:p>
          <a:p>
            <a:pPr>
              <a:spcBef>
                <a:spcPts val="1500"/>
              </a:spcBef>
            </a:pPr>
            <a:r>
              <a:rPr lang="en-GB" sz="1900" dirty="0">
                <a:solidFill>
                  <a:srgbClr val="272626"/>
                </a:solidFill>
                <a:latin typeface="Comic Sans MS" panose="030F0702030302020204" pitchFamily="66" charset="0"/>
              </a:rPr>
              <a:t>What did you think of this story?</a:t>
            </a:r>
          </a:p>
          <a:p>
            <a:pPr>
              <a:spcBef>
                <a:spcPts val="1500"/>
              </a:spcBef>
            </a:pPr>
            <a:r>
              <a:rPr lang="en-GB" sz="1900" dirty="0">
                <a:solidFill>
                  <a:srgbClr val="272626"/>
                </a:solidFill>
                <a:latin typeface="Comic Sans MS" panose="030F0702030302020204" pitchFamily="66" charset="0"/>
              </a:rPr>
              <a:t>What was your favourite part of the story? And why?</a:t>
            </a:r>
          </a:p>
          <a:p>
            <a:pPr>
              <a:spcBef>
                <a:spcPts val="1500"/>
              </a:spcBef>
            </a:pPr>
            <a:r>
              <a:rPr lang="en-GB" sz="1900" dirty="0">
                <a:solidFill>
                  <a:srgbClr val="272626"/>
                </a:solidFill>
                <a:latin typeface="Comic Sans MS" panose="030F0702030302020204" pitchFamily="66" charset="0"/>
              </a:rPr>
              <a:t>Moses and the Jewish people were not well-treated in Egypt. How does that make you feel?</a:t>
            </a:r>
          </a:p>
          <a:p>
            <a:pPr>
              <a:spcBef>
                <a:spcPts val="1500"/>
              </a:spcBef>
            </a:pPr>
            <a:r>
              <a:rPr lang="en-GB" sz="1900" dirty="0">
                <a:solidFill>
                  <a:srgbClr val="272626"/>
                </a:solidFill>
                <a:latin typeface="Comic Sans MS" panose="030F0702030302020204" pitchFamily="66" charset="0"/>
              </a:rPr>
              <a:t>What do you think about the pharaoh changing his mind?</a:t>
            </a:r>
          </a:p>
        </p:txBody>
      </p:sp>
      <p:pic>
        <p:nvPicPr>
          <p:cNvPr id="5" name="Picture 4" descr="A stained glass window&#10;&#10;Description automatically generated with medium confidence">
            <a:extLst>
              <a:ext uri="{FF2B5EF4-FFF2-40B4-BE49-F238E27FC236}">
                <a16:creationId xmlns:a16="http://schemas.microsoft.com/office/drawing/2014/main" id="{0EAFC524-2685-46E7-BCE4-637154CD638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53887" y="1339690"/>
            <a:ext cx="2764545" cy="4146817"/>
          </a:xfrm>
          <a:prstGeom prst="roundRect">
            <a:avLst/>
          </a:prstGeom>
        </p:spPr>
      </p:pic>
      <p:pic>
        <p:nvPicPr>
          <p:cNvPr id="7" name="Picture 6" descr="A picture containing text, clipart&#10;&#10;Description automatically generated">
            <a:extLst>
              <a:ext uri="{FF2B5EF4-FFF2-40B4-BE49-F238E27FC236}">
                <a16:creationId xmlns:a16="http://schemas.microsoft.com/office/drawing/2014/main" id="{12222210-3293-D04A-882F-D0C1B48E3EF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41545940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BD1A271-AF94-49B4-A6DE-B9DFDE7768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26517" y="1436022"/>
            <a:ext cx="4733278" cy="3938248"/>
          </a:xfrm>
          <a:prstGeom prst="roundRect">
            <a:avLst/>
          </a:prstGeom>
        </p:spPr>
      </p:pic>
      <p:sp>
        <p:nvSpPr>
          <p:cNvPr id="8" name="TextBox 7">
            <a:extLst>
              <a:ext uri="{FF2B5EF4-FFF2-40B4-BE49-F238E27FC236}">
                <a16:creationId xmlns:a16="http://schemas.microsoft.com/office/drawing/2014/main" id="{6670527B-8C17-4529-9C43-CFF6D1B08865}"/>
              </a:ext>
            </a:extLst>
          </p:cNvPr>
          <p:cNvSpPr txBox="1"/>
          <p:nvPr/>
        </p:nvSpPr>
        <p:spPr>
          <a:xfrm>
            <a:off x="6728264" y="1462307"/>
            <a:ext cx="4202005" cy="3885679"/>
          </a:xfrm>
          <a:prstGeom prst="rect">
            <a:avLst/>
          </a:prstGeom>
          <a:noFill/>
        </p:spPr>
        <p:txBody>
          <a:bodyPr wrap="square" rtlCol="0">
            <a:spAutoFit/>
          </a:bodyPr>
          <a:lstStyle/>
          <a:p>
            <a:pPr>
              <a:spcBef>
                <a:spcPts val="1500"/>
              </a:spcBef>
            </a:pPr>
            <a:r>
              <a:rPr lang="en-GB" sz="1900" dirty="0">
                <a:solidFill>
                  <a:srgbClr val="272626"/>
                </a:solidFill>
                <a:latin typeface="Comic Sans MS" panose="030F0702030302020204" pitchFamily="66" charset="0"/>
              </a:rPr>
              <a:t>The mother of Moses was a Hebrew slave in Egypt, but Moses had been brought up in the pharaoh’s household.</a:t>
            </a:r>
          </a:p>
          <a:p>
            <a:pPr>
              <a:spcBef>
                <a:spcPts val="1500"/>
              </a:spcBef>
            </a:pPr>
            <a:r>
              <a:rPr lang="en-GB" sz="1900" dirty="0">
                <a:solidFill>
                  <a:srgbClr val="272626"/>
                </a:solidFill>
                <a:latin typeface="Comic Sans MS" panose="030F0702030302020204" pitchFamily="66" charset="0"/>
              </a:rPr>
              <a:t>Moses and the Jewish people lived in the land of Egypt. They were slaves and they were not allowed</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to worship God.</a:t>
            </a:r>
          </a:p>
          <a:p>
            <a:pPr>
              <a:spcBef>
                <a:spcPts val="1500"/>
              </a:spcBef>
            </a:pPr>
            <a:r>
              <a:rPr lang="en-GB" sz="1900" dirty="0">
                <a:solidFill>
                  <a:srgbClr val="272626"/>
                </a:solidFill>
                <a:latin typeface="Comic Sans MS" panose="030F0702030302020204" pitchFamily="66" charset="0"/>
              </a:rPr>
              <a:t>God told Moses to ask the pharaoh to let the Jewish people go.</a:t>
            </a:r>
          </a:p>
          <a:p>
            <a:pPr>
              <a:spcBef>
                <a:spcPts val="1500"/>
              </a:spcBef>
            </a:pPr>
            <a:r>
              <a:rPr lang="en-GB" sz="1900" dirty="0">
                <a:solidFill>
                  <a:srgbClr val="272626"/>
                </a:solidFill>
                <a:latin typeface="Comic Sans MS" panose="030F0702030302020204" pitchFamily="66" charset="0"/>
              </a:rPr>
              <a:t>The Pharaoh refused. </a:t>
            </a:r>
          </a:p>
        </p:txBody>
      </p:sp>
      <p:pic>
        <p:nvPicPr>
          <p:cNvPr id="7" name="Picture 6" descr="A picture containing text, clipart&#10;&#10;Description automatically generated">
            <a:extLst>
              <a:ext uri="{FF2B5EF4-FFF2-40B4-BE49-F238E27FC236}">
                <a16:creationId xmlns:a16="http://schemas.microsoft.com/office/drawing/2014/main" id="{59DBBA29-6494-A341-852D-2E40BD582A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4777123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outdoor, old, vintage&#10;&#10;Description automatically generated">
            <a:extLst>
              <a:ext uri="{FF2B5EF4-FFF2-40B4-BE49-F238E27FC236}">
                <a16:creationId xmlns:a16="http://schemas.microsoft.com/office/drawing/2014/main" id="{2CC9E229-DD1E-4548-A232-9E517F06AA1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02503" y="1628757"/>
            <a:ext cx="4677559" cy="3525763"/>
          </a:xfrm>
          <a:prstGeom prst="roundRect">
            <a:avLst/>
          </a:prstGeom>
        </p:spPr>
      </p:pic>
      <p:sp>
        <p:nvSpPr>
          <p:cNvPr id="8" name="TextBox 7">
            <a:extLst>
              <a:ext uri="{FF2B5EF4-FFF2-40B4-BE49-F238E27FC236}">
                <a16:creationId xmlns:a16="http://schemas.microsoft.com/office/drawing/2014/main" id="{139318EA-7F13-46BC-B6B9-DBF287F55068}"/>
              </a:ext>
            </a:extLst>
          </p:cNvPr>
          <p:cNvSpPr txBox="1"/>
          <p:nvPr/>
        </p:nvSpPr>
        <p:spPr>
          <a:xfrm>
            <a:off x="6884807" y="2129755"/>
            <a:ext cx="3934429" cy="2523768"/>
          </a:xfrm>
          <a:prstGeom prst="rect">
            <a:avLst/>
          </a:prstGeom>
          <a:noFill/>
        </p:spPr>
        <p:txBody>
          <a:bodyPr wrap="square" rtlCol="0">
            <a:spAutoFit/>
          </a:bodyPr>
          <a:lstStyle/>
          <a:p>
            <a:pPr>
              <a:spcBef>
                <a:spcPts val="1500"/>
              </a:spcBef>
            </a:pPr>
            <a:r>
              <a:rPr lang="en-GB" sz="1900" dirty="0">
                <a:solidFill>
                  <a:srgbClr val="272626"/>
                </a:solidFill>
                <a:latin typeface="Comic Sans MS" panose="030F0702030302020204" pitchFamily="66" charset="0"/>
              </a:rPr>
              <a:t>Moses warned the pharaoh that God would send ten terrible plagues if he did not set the Jewish people free.</a:t>
            </a:r>
          </a:p>
          <a:p>
            <a:pPr>
              <a:spcBef>
                <a:spcPts val="1500"/>
              </a:spcBef>
            </a:pPr>
            <a:r>
              <a:rPr lang="en-GB" sz="1900" dirty="0">
                <a:solidFill>
                  <a:srgbClr val="272626"/>
                </a:solidFill>
                <a:latin typeface="Comic Sans MS" panose="030F0702030302020204" pitchFamily="66" charset="0"/>
              </a:rPr>
              <a:t>The pharaoh still refused.</a:t>
            </a:r>
          </a:p>
          <a:p>
            <a:pPr>
              <a:spcBef>
                <a:spcPts val="1500"/>
              </a:spcBef>
            </a:pPr>
            <a:r>
              <a:rPr lang="en-GB" sz="1900">
                <a:solidFill>
                  <a:srgbClr val="272626"/>
                </a:solidFill>
                <a:latin typeface="Comic Sans MS" panose="030F0702030302020204" pitchFamily="66" charset="0"/>
              </a:rPr>
              <a:t>God </a:t>
            </a:r>
            <a:r>
              <a:rPr lang="en-GB" sz="1900" dirty="0">
                <a:solidFill>
                  <a:srgbClr val="272626"/>
                </a:solidFill>
                <a:latin typeface="Comic Sans MS" panose="030F0702030302020204" pitchFamily="66" charset="0"/>
              </a:rPr>
              <a:t>sent ten terrible plagues.</a:t>
            </a:r>
          </a:p>
          <a:p>
            <a:endParaRPr lang="en-GB" sz="1900" dirty="0">
              <a:latin typeface="Comic Sans MS" panose="030F0702030302020204" pitchFamily="66" charset="0"/>
            </a:endParaRPr>
          </a:p>
        </p:txBody>
      </p:sp>
      <p:pic>
        <p:nvPicPr>
          <p:cNvPr id="7" name="Picture 6" descr="A picture containing text, clipart&#10;&#10;Description automatically generated">
            <a:extLst>
              <a:ext uri="{FF2B5EF4-FFF2-40B4-BE49-F238E27FC236}">
                <a16:creationId xmlns:a16="http://schemas.microsoft.com/office/drawing/2014/main" id="{55631B7B-F8E2-584D-8412-AC5D17C0038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7069342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39318EA-7F13-46BC-B6B9-DBF287F55068}"/>
              </a:ext>
            </a:extLst>
          </p:cNvPr>
          <p:cNvSpPr txBox="1"/>
          <p:nvPr/>
        </p:nvSpPr>
        <p:spPr>
          <a:xfrm>
            <a:off x="5730024" y="1413575"/>
            <a:ext cx="5885435" cy="3824124"/>
          </a:xfrm>
          <a:prstGeom prst="rect">
            <a:avLst/>
          </a:prstGeom>
          <a:noFill/>
        </p:spPr>
        <p:txBody>
          <a:bodyPr wrap="square" rtlCol="0">
            <a:spAutoFit/>
          </a:bodyPr>
          <a:lstStyle/>
          <a:p>
            <a:pPr indent="-270900">
              <a:spcBef>
                <a:spcPts val="700"/>
              </a:spcBef>
              <a:buClr>
                <a:srgbClr val="3692C4"/>
              </a:buClr>
              <a:buFont typeface="Arial" panose="020B0604020202020204" pitchFamily="34" charset="0"/>
              <a:buChar char="•"/>
            </a:pPr>
            <a:r>
              <a:rPr lang="en-GB" sz="1900" dirty="0">
                <a:solidFill>
                  <a:srgbClr val="272626"/>
                </a:solidFill>
                <a:latin typeface="Comic Sans MS" panose="030F0702030302020204" pitchFamily="66" charset="0"/>
              </a:rPr>
              <a:t>The waters of the river turned to blood.</a:t>
            </a:r>
          </a:p>
          <a:p>
            <a:pPr indent="-270900">
              <a:spcBef>
                <a:spcPts val="700"/>
              </a:spcBef>
              <a:buClr>
                <a:srgbClr val="3692C4"/>
              </a:buClr>
              <a:buFont typeface="Arial" panose="020B0604020202020204" pitchFamily="34" charset="0"/>
              <a:buChar char="•"/>
            </a:pPr>
            <a:r>
              <a:rPr lang="en-GB" sz="1900" dirty="0">
                <a:solidFill>
                  <a:srgbClr val="272626"/>
                </a:solidFill>
                <a:latin typeface="Comic Sans MS" panose="030F0702030302020204" pitchFamily="66" charset="0"/>
              </a:rPr>
              <a:t>Frogs rained down from the sky.</a:t>
            </a:r>
          </a:p>
          <a:p>
            <a:pPr indent="-270900">
              <a:spcBef>
                <a:spcPts val="700"/>
              </a:spcBef>
              <a:buClr>
                <a:srgbClr val="3692C4"/>
              </a:buClr>
              <a:buFont typeface="Arial" panose="020B0604020202020204" pitchFamily="34" charset="0"/>
              <a:buChar char="•"/>
            </a:pPr>
            <a:r>
              <a:rPr lang="en-GB" sz="1900" dirty="0">
                <a:solidFill>
                  <a:srgbClr val="272626"/>
                </a:solidFill>
                <a:latin typeface="Comic Sans MS" panose="030F0702030302020204" pitchFamily="66" charset="0"/>
              </a:rPr>
              <a:t>People got lice, which made them itch terribly.</a:t>
            </a:r>
          </a:p>
          <a:p>
            <a:pPr indent="-270900">
              <a:spcBef>
                <a:spcPts val="700"/>
              </a:spcBef>
              <a:buClr>
                <a:srgbClr val="3692C4"/>
              </a:buClr>
              <a:buFont typeface="Arial" panose="020B0604020202020204" pitchFamily="34" charset="0"/>
              <a:buChar char="•"/>
            </a:pPr>
            <a:r>
              <a:rPr lang="en-GB" sz="1900" dirty="0">
                <a:solidFill>
                  <a:srgbClr val="272626"/>
                </a:solidFill>
                <a:latin typeface="Comic Sans MS" panose="030F0702030302020204" pitchFamily="66" charset="0"/>
              </a:rPr>
              <a:t>Swarms of flies flew down.</a:t>
            </a:r>
          </a:p>
          <a:p>
            <a:pPr indent="-270900">
              <a:spcBef>
                <a:spcPts val="700"/>
              </a:spcBef>
              <a:buClr>
                <a:srgbClr val="3692C4"/>
              </a:buClr>
              <a:buFont typeface="Arial" panose="020B0604020202020204" pitchFamily="34" charset="0"/>
              <a:buChar char="•"/>
            </a:pPr>
            <a:r>
              <a:rPr lang="en-GB" sz="1900" dirty="0">
                <a:solidFill>
                  <a:srgbClr val="272626"/>
                </a:solidFill>
                <a:latin typeface="Comic Sans MS" panose="030F0702030302020204" pitchFamily="66" charset="0"/>
              </a:rPr>
              <a:t>The cattle became ill and died.</a:t>
            </a:r>
          </a:p>
          <a:p>
            <a:pPr indent="-270900">
              <a:spcBef>
                <a:spcPts val="700"/>
              </a:spcBef>
              <a:buClr>
                <a:srgbClr val="3692C4"/>
              </a:buClr>
              <a:buFont typeface="Arial" panose="020B0604020202020204" pitchFamily="34" charset="0"/>
              <a:buChar char="•"/>
            </a:pPr>
            <a:r>
              <a:rPr lang="en-GB" sz="1900" dirty="0">
                <a:solidFill>
                  <a:srgbClr val="272626"/>
                </a:solidFill>
                <a:latin typeface="Comic Sans MS" panose="030F0702030302020204" pitchFamily="66" charset="0"/>
              </a:rPr>
              <a:t>Boils appeared all over people’s bodies. </a:t>
            </a:r>
          </a:p>
          <a:p>
            <a:pPr indent="-270900">
              <a:spcBef>
                <a:spcPts val="700"/>
              </a:spcBef>
              <a:buClr>
                <a:srgbClr val="3692C4"/>
              </a:buClr>
              <a:buFont typeface="Arial" panose="020B0604020202020204" pitchFamily="34" charset="0"/>
              <a:buChar char="•"/>
            </a:pPr>
            <a:r>
              <a:rPr lang="en-GB" sz="1900" dirty="0">
                <a:solidFill>
                  <a:srgbClr val="272626"/>
                </a:solidFill>
                <a:latin typeface="Comic Sans MS" panose="030F0702030302020204" pitchFamily="66" charset="0"/>
              </a:rPr>
              <a:t>Giant hailstones pounded the land.</a:t>
            </a:r>
          </a:p>
          <a:p>
            <a:pPr indent="-270900">
              <a:spcBef>
                <a:spcPts val="700"/>
              </a:spcBef>
              <a:buClr>
                <a:srgbClr val="3692C4"/>
              </a:buClr>
              <a:buFont typeface="Arial" panose="020B0604020202020204" pitchFamily="34" charset="0"/>
              <a:buChar char="•"/>
            </a:pPr>
            <a:r>
              <a:rPr lang="en-GB" sz="1900" dirty="0">
                <a:solidFill>
                  <a:srgbClr val="272626"/>
                </a:solidFill>
                <a:latin typeface="Comic Sans MS" panose="030F0702030302020204" pitchFamily="66" charset="0"/>
              </a:rPr>
              <a:t>A plague of locusts ate all the crops.</a:t>
            </a:r>
          </a:p>
          <a:p>
            <a:pPr indent="-270900">
              <a:spcBef>
                <a:spcPts val="700"/>
              </a:spcBef>
              <a:buClr>
                <a:srgbClr val="3692C4"/>
              </a:buClr>
              <a:buFont typeface="Arial" panose="020B0604020202020204" pitchFamily="34" charset="0"/>
              <a:buChar char="•"/>
            </a:pPr>
            <a:r>
              <a:rPr lang="en-GB" sz="1900" dirty="0">
                <a:solidFill>
                  <a:srgbClr val="272626"/>
                </a:solidFill>
                <a:latin typeface="Comic Sans MS" panose="030F0702030302020204" pitchFamily="66" charset="0"/>
              </a:rPr>
              <a:t>Darkness fell for three days.</a:t>
            </a:r>
          </a:p>
          <a:p>
            <a:pPr indent="-270900">
              <a:spcBef>
                <a:spcPts val="700"/>
              </a:spcBef>
              <a:buClr>
                <a:srgbClr val="3692C4"/>
              </a:buClr>
              <a:buFont typeface="Arial" panose="020B0604020202020204" pitchFamily="34" charset="0"/>
              <a:buChar char="•"/>
            </a:pPr>
            <a:r>
              <a:rPr lang="en-GB" sz="1900" dirty="0">
                <a:solidFill>
                  <a:srgbClr val="272626"/>
                </a:solidFill>
                <a:latin typeface="Comic Sans MS" panose="030F0702030302020204" pitchFamily="66" charset="0"/>
              </a:rPr>
              <a:t>Every firstborn son died. </a:t>
            </a:r>
          </a:p>
        </p:txBody>
      </p:sp>
      <p:pic>
        <p:nvPicPr>
          <p:cNvPr id="7" name="Picture 6" descr="A picture containing text, outdoor, old, vintage&#10;&#10;Description automatically generated">
            <a:extLst>
              <a:ext uri="{FF2B5EF4-FFF2-40B4-BE49-F238E27FC236}">
                <a16:creationId xmlns:a16="http://schemas.microsoft.com/office/drawing/2014/main" id="{548E25F9-2D12-B542-A994-08C4652B9F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13127" y="1775458"/>
            <a:ext cx="4298389" cy="3239959"/>
          </a:xfrm>
          <a:prstGeom prst="roundRect">
            <a:avLst/>
          </a:prstGeom>
        </p:spPr>
      </p:pic>
      <p:pic>
        <p:nvPicPr>
          <p:cNvPr id="9" name="Picture 8" descr="A picture containing text, clipart&#10;&#10;Description automatically generated">
            <a:extLst>
              <a:ext uri="{FF2B5EF4-FFF2-40B4-BE49-F238E27FC236}">
                <a16:creationId xmlns:a16="http://schemas.microsoft.com/office/drawing/2014/main" id="{913BDE18-90DF-0E4F-B3BD-729D72E9730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8402898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book&#10;&#10;Description automatically generated">
            <a:extLst>
              <a:ext uri="{FF2B5EF4-FFF2-40B4-BE49-F238E27FC236}">
                <a16:creationId xmlns:a16="http://schemas.microsoft.com/office/drawing/2014/main" id="{6C80B390-918D-4453-82E2-20016BB38F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1158" t="3125" r="28426" b="17500"/>
          <a:stretch/>
        </p:blipFill>
        <p:spPr>
          <a:xfrm>
            <a:off x="1709984" y="1408479"/>
            <a:ext cx="4567500" cy="4000500"/>
          </a:xfrm>
          <a:prstGeom prst="roundRect">
            <a:avLst/>
          </a:prstGeom>
        </p:spPr>
      </p:pic>
      <p:sp>
        <p:nvSpPr>
          <p:cNvPr id="7" name="TextBox 6">
            <a:extLst>
              <a:ext uri="{FF2B5EF4-FFF2-40B4-BE49-F238E27FC236}">
                <a16:creationId xmlns:a16="http://schemas.microsoft.com/office/drawing/2014/main" id="{0AD6BB49-D403-491A-AF73-6BF876D64FD5}"/>
              </a:ext>
            </a:extLst>
          </p:cNvPr>
          <p:cNvSpPr txBox="1"/>
          <p:nvPr/>
        </p:nvSpPr>
        <p:spPr>
          <a:xfrm>
            <a:off x="6898457" y="1617695"/>
            <a:ext cx="3789521" cy="3693319"/>
          </a:xfrm>
          <a:prstGeom prst="rect">
            <a:avLst/>
          </a:prstGeom>
          <a:noFill/>
        </p:spPr>
        <p:txBody>
          <a:bodyPr wrap="square" rtlCol="0">
            <a:spAutoFit/>
          </a:bodyPr>
          <a:lstStyle/>
          <a:p>
            <a:pPr>
              <a:spcBef>
                <a:spcPts val="1500"/>
              </a:spcBef>
            </a:pPr>
            <a:r>
              <a:rPr lang="en-GB" sz="1900" dirty="0">
                <a:solidFill>
                  <a:srgbClr val="272626"/>
                </a:solidFill>
                <a:latin typeface="Comic Sans MS" panose="030F0702030302020204" pitchFamily="66" charset="0"/>
              </a:rPr>
              <a:t>The ten terrible plagues did not affect everyone.</a:t>
            </a:r>
          </a:p>
          <a:p>
            <a:pPr>
              <a:spcBef>
                <a:spcPts val="1500"/>
              </a:spcBef>
            </a:pPr>
            <a:r>
              <a:rPr lang="en-GB" sz="1900" dirty="0">
                <a:solidFill>
                  <a:srgbClr val="272626"/>
                </a:solidFill>
                <a:latin typeface="Comic Sans MS" panose="030F0702030302020204" pitchFamily="66" charset="0"/>
              </a:rPr>
              <a:t>God told Moses that his people should mark their doorposts with lamb’s blood. This would allow the angel of death to ‘pass over’ their houses and spare the Jewish people from the plagues.</a:t>
            </a:r>
          </a:p>
          <a:p>
            <a:pPr>
              <a:spcBef>
                <a:spcPts val="1500"/>
              </a:spcBef>
            </a:pPr>
            <a:r>
              <a:rPr lang="en-GB" sz="1900" dirty="0">
                <a:solidFill>
                  <a:srgbClr val="272626"/>
                </a:solidFill>
                <a:latin typeface="Comic Sans MS" panose="030F0702030302020204" pitchFamily="66" charset="0"/>
              </a:rPr>
              <a:t>This is why the festival is called Passover.</a:t>
            </a:r>
          </a:p>
        </p:txBody>
      </p:sp>
      <p:pic>
        <p:nvPicPr>
          <p:cNvPr id="8" name="Picture 7" descr="A picture containing text, clipart&#10;&#10;Description automatically generated">
            <a:extLst>
              <a:ext uri="{FF2B5EF4-FFF2-40B4-BE49-F238E27FC236}">
                <a16:creationId xmlns:a16="http://schemas.microsoft.com/office/drawing/2014/main" id="{5EB0A147-E5F5-D14B-93A4-47546CEB073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5950246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nature, shore&#10;&#10;Description automatically generated">
            <a:extLst>
              <a:ext uri="{FF2B5EF4-FFF2-40B4-BE49-F238E27FC236}">
                <a16:creationId xmlns:a16="http://schemas.microsoft.com/office/drawing/2014/main" id="{6535A779-9FE1-41D8-9F63-6D76584EC6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40755" y="1597919"/>
            <a:ext cx="4817840" cy="3611574"/>
          </a:xfrm>
          <a:prstGeom prst="roundRect">
            <a:avLst/>
          </a:prstGeom>
        </p:spPr>
      </p:pic>
      <p:sp>
        <p:nvSpPr>
          <p:cNvPr id="7" name="TextBox 6">
            <a:extLst>
              <a:ext uri="{FF2B5EF4-FFF2-40B4-BE49-F238E27FC236}">
                <a16:creationId xmlns:a16="http://schemas.microsoft.com/office/drawing/2014/main" id="{07D8C9DB-771D-46D5-8E7B-3CFC46715CB7}"/>
              </a:ext>
            </a:extLst>
          </p:cNvPr>
          <p:cNvSpPr txBox="1"/>
          <p:nvPr/>
        </p:nvSpPr>
        <p:spPr>
          <a:xfrm>
            <a:off x="6638333" y="1733789"/>
            <a:ext cx="4499581" cy="3400931"/>
          </a:xfrm>
          <a:prstGeom prst="rect">
            <a:avLst/>
          </a:prstGeom>
          <a:noFill/>
        </p:spPr>
        <p:txBody>
          <a:bodyPr wrap="square" rtlCol="0">
            <a:spAutoFit/>
          </a:bodyPr>
          <a:lstStyle/>
          <a:p>
            <a:pPr>
              <a:spcBef>
                <a:spcPts val="1500"/>
              </a:spcBef>
            </a:pPr>
            <a:r>
              <a:rPr lang="en-GB" sz="1900" dirty="0">
                <a:solidFill>
                  <a:srgbClr val="272626"/>
                </a:solidFill>
                <a:latin typeface="Comic Sans MS" panose="030F0702030302020204" pitchFamily="66" charset="0"/>
              </a:rPr>
              <a:t>At last the pharaoh gave in and told Moses and his people to leave at once.</a:t>
            </a:r>
          </a:p>
          <a:p>
            <a:pPr>
              <a:spcBef>
                <a:spcPts val="1500"/>
              </a:spcBef>
            </a:pPr>
            <a:r>
              <a:rPr lang="en-GB" sz="1900" dirty="0">
                <a:solidFill>
                  <a:srgbClr val="272626"/>
                </a:solidFill>
                <a:latin typeface="Comic Sans MS" panose="030F0702030302020204" pitchFamily="66" charset="0"/>
              </a:rPr>
              <a:t>They left in a great rush. They took clothes and food, but they did not even have enough time to let their bread rise. They could only eat unleavened bread during their escape.</a:t>
            </a:r>
          </a:p>
          <a:p>
            <a:pPr>
              <a:spcBef>
                <a:spcPts val="1500"/>
              </a:spcBef>
            </a:pPr>
            <a:r>
              <a:rPr lang="en-GB" sz="1900" dirty="0">
                <a:solidFill>
                  <a:srgbClr val="272626"/>
                </a:solidFill>
                <a:latin typeface="Comic Sans MS" panose="030F0702030302020204" pitchFamily="66" charset="0"/>
              </a:rPr>
              <a:t>That is why Jewish people always</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eat flat, unleavened Matzah bread</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at Passover. </a:t>
            </a:r>
          </a:p>
        </p:txBody>
      </p:sp>
      <p:pic>
        <p:nvPicPr>
          <p:cNvPr id="8" name="Picture 7" descr="A picture containing text, clipart&#10;&#10;Description automatically generated">
            <a:extLst>
              <a:ext uri="{FF2B5EF4-FFF2-40B4-BE49-F238E27FC236}">
                <a16:creationId xmlns:a16="http://schemas.microsoft.com/office/drawing/2014/main" id="{A2F4620E-FAE1-5F4F-85C7-140D0B5F9DF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12890973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EAF76A31-E662-492E-A866-2C228DB478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75850" y="1197400"/>
            <a:ext cx="5375149" cy="4240562"/>
          </a:xfrm>
          <a:prstGeom prst="rect">
            <a:avLst/>
          </a:prstGeom>
        </p:spPr>
      </p:pic>
      <p:sp>
        <p:nvSpPr>
          <p:cNvPr id="7" name="TextBox 6">
            <a:extLst>
              <a:ext uri="{FF2B5EF4-FFF2-40B4-BE49-F238E27FC236}">
                <a16:creationId xmlns:a16="http://schemas.microsoft.com/office/drawing/2014/main" id="{5310D7EA-E21C-42FA-A2DA-4BA163F58415}"/>
              </a:ext>
            </a:extLst>
          </p:cNvPr>
          <p:cNvSpPr txBox="1"/>
          <p:nvPr/>
        </p:nvSpPr>
        <p:spPr>
          <a:xfrm>
            <a:off x="7225348" y="2586479"/>
            <a:ext cx="3736250" cy="2331407"/>
          </a:xfrm>
          <a:prstGeom prst="rect">
            <a:avLst/>
          </a:prstGeom>
          <a:noFill/>
        </p:spPr>
        <p:txBody>
          <a:bodyPr wrap="square" rtlCol="0">
            <a:spAutoFit/>
          </a:bodyPr>
          <a:lstStyle/>
          <a:p>
            <a:pPr>
              <a:spcBef>
                <a:spcPts val="1500"/>
              </a:spcBef>
            </a:pPr>
            <a:r>
              <a:rPr lang="en-GB" sz="1900" dirty="0">
                <a:solidFill>
                  <a:srgbClr val="272626"/>
                </a:solidFill>
                <a:latin typeface="Comic Sans MS" panose="030F0702030302020204" pitchFamily="66" charset="0"/>
              </a:rPr>
              <a:t>After the Jewish people had fled, the pharaoh changed his mind. He did not want his slaves to escape!</a:t>
            </a:r>
          </a:p>
          <a:p>
            <a:pPr>
              <a:spcBef>
                <a:spcPts val="1500"/>
              </a:spcBef>
            </a:pPr>
            <a:r>
              <a:rPr lang="en-GB" sz="1900" dirty="0">
                <a:solidFill>
                  <a:srgbClr val="272626"/>
                </a:solidFill>
                <a:latin typeface="Comic Sans MS" panose="030F0702030302020204" pitchFamily="66" charset="0"/>
              </a:rPr>
              <a:t>He sent his army to chase Moses and the Jewish people.</a:t>
            </a:r>
          </a:p>
          <a:p>
            <a:endParaRPr lang="en-GB" sz="1900" dirty="0">
              <a:latin typeface="Comic Sans MS" panose="030F0702030302020204" pitchFamily="66" charset="0"/>
            </a:endParaRPr>
          </a:p>
        </p:txBody>
      </p:sp>
      <p:pic>
        <p:nvPicPr>
          <p:cNvPr id="8" name="Picture 7" descr="A picture containing text, clipart&#10;&#10;Description automatically generated">
            <a:extLst>
              <a:ext uri="{FF2B5EF4-FFF2-40B4-BE49-F238E27FC236}">
                <a16:creationId xmlns:a16="http://schemas.microsoft.com/office/drawing/2014/main" id="{89E7C62B-8F7A-0C46-AAC3-3B725E09D6C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7132239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wave, outdoor, nature&#10;&#10;Description automatically generated">
            <a:extLst>
              <a:ext uri="{FF2B5EF4-FFF2-40B4-BE49-F238E27FC236}">
                <a16:creationId xmlns:a16="http://schemas.microsoft.com/office/drawing/2014/main" id="{CBC35780-876D-48CF-8F15-C9FD6E8F000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10517" y="1520391"/>
            <a:ext cx="4720327" cy="3776262"/>
          </a:xfrm>
          <a:prstGeom prst="roundRect">
            <a:avLst/>
          </a:prstGeom>
        </p:spPr>
      </p:pic>
      <p:sp>
        <p:nvSpPr>
          <p:cNvPr id="7" name="TextBox 6">
            <a:extLst>
              <a:ext uri="{FF2B5EF4-FFF2-40B4-BE49-F238E27FC236}">
                <a16:creationId xmlns:a16="http://schemas.microsoft.com/office/drawing/2014/main" id="{A72CA465-0507-4563-8CA3-CEEDC49F59D1}"/>
              </a:ext>
            </a:extLst>
          </p:cNvPr>
          <p:cNvSpPr txBox="1"/>
          <p:nvPr/>
        </p:nvSpPr>
        <p:spPr>
          <a:xfrm>
            <a:off x="7281111" y="2104312"/>
            <a:ext cx="3421657" cy="2723823"/>
          </a:xfrm>
          <a:prstGeom prst="rect">
            <a:avLst/>
          </a:prstGeom>
          <a:noFill/>
        </p:spPr>
        <p:txBody>
          <a:bodyPr wrap="square" rtlCol="0">
            <a:spAutoFit/>
          </a:bodyPr>
          <a:lstStyle/>
          <a:p>
            <a:r>
              <a:rPr lang="en-GB" sz="1900" dirty="0">
                <a:solidFill>
                  <a:srgbClr val="272626"/>
                </a:solidFill>
                <a:latin typeface="Comic Sans MS" panose="030F0702030302020204" pitchFamily="66" charset="0"/>
              </a:rPr>
              <a:t>The Jewish people reached the shores of the Red Sea, with the Egyptian army hot on their heels. </a:t>
            </a:r>
          </a:p>
          <a:p>
            <a:endParaRPr lang="en-GB" sz="1900" dirty="0">
              <a:solidFill>
                <a:srgbClr val="272626"/>
              </a:solidFill>
              <a:latin typeface="Comic Sans MS" panose="030F0702030302020204" pitchFamily="66" charset="0"/>
            </a:endParaRPr>
          </a:p>
          <a:p>
            <a:r>
              <a:rPr lang="en-GB" sz="1900" dirty="0">
                <a:solidFill>
                  <a:srgbClr val="272626"/>
                </a:solidFill>
                <a:latin typeface="Comic Sans MS" panose="030F0702030302020204" pitchFamily="66" charset="0"/>
              </a:rPr>
              <a:t>God parted the waves.</a:t>
            </a:r>
          </a:p>
          <a:p>
            <a:endParaRPr lang="en-GB" sz="1900" dirty="0">
              <a:solidFill>
                <a:srgbClr val="272626"/>
              </a:solidFill>
              <a:latin typeface="Comic Sans MS" panose="030F0702030302020204" pitchFamily="66" charset="0"/>
            </a:endParaRPr>
          </a:p>
          <a:p>
            <a:r>
              <a:rPr lang="en-GB" sz="1900" dirty="0">
                <a:solidFill>
                  <a:srgbClr val="272626"/>
                </a:solidFill>
                <a:latin typeface="Comic Sans MS" panose="030F0702030302020204" pitchFamily="66" charset="0"/>
              </a:rPr>
              <a:t>Moses led his people through the Red Sea. </a:t>
            </a:r>
          </a:p>
        </p:txBody>
      </p:sp>
      <p:pic>
        <p:nvPicPr>
          <p:cNvPr id="8" name="Picture 7" descr="A picture containing text, clipart&#10;&#10;Description automatically generated">
            <a:extLst>
              <a:ext uri="{FF2B5EF4-FFF2-40B4-BE49-F238E27FC236}">
                <a16:creationId xmlns:a16="http://schemas.microsoft.com/office/drawing/2014/main" id="{71952D9F-8C36-3D4B-9AE0-9F0A1D3FA6D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7359105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water, drawing, wave&#10;&#10;Description automatically generated">
            <a:extLst>
              <a:ext uri="{FF2B5EF4-FFF2-40B4-BE49-F238E27FC236}">
                <a16:creationId xmlns:a16="http://schemas.microsoft.com/office/drawing/2014/main" id="{6B90A377-87A9-4637-A872-62A6EC877D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68354" y="1564435"/>
            <a:ext cx="4660668" cy="3699329"/>
          </a:xfrm>
          <a:prstGeom prst="roundRect">
            <a:avLst/>
          </a:prstGeom>
        </p:spPr>
      </p:pic>
      <p:sp>
        <p:nvSpPr>
          <p:cNvPr id="7" name="TextBox 6">
            <a:extLst>
              <a:ext uri="{FF2B5EF4-FFF2-40B4-BE49-F238E27FC236}">
                <a16:creationId xmlns:a16="http://schemas.microsoft.com/office/drawing/2014/main" id="{CBDC6EF8-3752-4DE1-B5A6-C22999D246B1}"/>
              </a:ext>
            </a:extLst>
          </p:cNvPr>
          <p:cNvSpPr txBox="1"/>
          <p:nvPr/>
        </p:nvSpPr>
        <p:spPr>
          <a:xfrm>
            <a:off x="7098815" y="2394589"/>
            <a:ext cx="3727402" cy="2039020"/>
          </a:xfrm>
          <a:prstGeom prst="rect">
            <a:avLst/>
          </a:prstGeom>
          <a:noFill/>
        </p:spPr>
        <p:txBody>
          <a:bodyPr wrap="square" rtlCol="0">
            <a:spAutoFit/>
          </a:bodyPr>
          <a:lstStyle/>
          <a:p>
            <a:r>
              <a:rPr lang="en-GB" sz="1900" dirty="0">
                <a:solidFill>
                  <a:srgbClr val="272626"/>
                </a:solidFill>
                <a:latin typeface="Comic Sans MS" panose="030F0702030302020204" pitchFamily="66" charset="0"/>
              </a:rPr>
              <a:t>When the Egyptian army tried to follow the Jewish people, God closed the path.</a:t>
            </a:r>
          </a:p>
          <a:p>
            <a:pPr>
              <a:spcBef>
                <a:spcPts val="1500"/>
              </a:spcBef>
            </a:pPr>
            <a:r>
              <a:rPr lang="en-GB" sz="1900" dirty="0">
                <a:solidFill>
                  <a:srgbClr val="272626"/>
                </a:solidFill>
                <a:latin typeface="Comic Sans MS" panose="030F0702030302020204" pitchFamily="66" charset="0"/>
              </a:rPr>
              <a:t>The waters of the Red Sea crashed over the Egyptian army, and washed them away. </a:t>
            </a:r>
          </a:p>
        </p:txBody>
      </p:sp>
      <p:pic>
        <p:nvPicPr>
          <p:cNvPr id="8" name="Picture 7" descr="A picture containing text, clipart&#10;&#10;Description automatically generated">
            <a:extLst>
              <a:ext uri="{FF2B5EF4-FFF2-40B4-BE49-F238E27FC236}">
                <a16:creationId xmlns:a16="http://schemas.microsoft.com/office/drawing/2014/main" id="{DEE75BAF-8242-254A-8B45-AABCBDEE695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9872988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TotalTime>
  <Words>585</Words>
  <Application>Microsoft Macintosh PowerPoint</Application>
  <PresentationFormat>Widescreen</PresentationFormat>
  <Paragraphs>58</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sandra moyes</cp:lastModifiedBy>
  <cp:revision>91</cp:revision>
  <dcterms:created xsi:type="dcterms:W3CDTF">2021-01-11T17:47:06Z</dcterms:created>
  <dcterms:modified xsi:type="dcterms:W3CDTF">2021-06-14T13:07:41Z</dcterms:modified>
</cp:coreProperties>
</file>