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" userDrawn="1">
          <p15:clr>
            <a:srgbClr val="A4A3A4"/>
          </p15:clr>
        </p15:guide>
        <p15:guide id="2" pos="25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2626"/>
    <a:srgbClr val="DB2A6F"/>
    <a:srgbClr val="064B8D"/>
    <a:srgbClr val="2294C6"/>
    <a:srgbClr val="EB8B2D"/>
    <a:srgbClr val="0A8B42"/>
    <a:srgbClr val="D8222A"/>
    <a:srgbClr val="B982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915" autoAdjust="0"/>
    <p:restoredTop sz="94700"/>
  </p:normalViewPr>
  <p:slideViewPr>
    <p:cSldViewPr snapToGrid="0" snapToObjects="1">
      <p:cViewPr varScale="1">
        <p:scale>
          <a:sx n="138" d="100"/>
          <a:sy n="138" d="100"/>
        </p:scale>
        <p:origin x="192" y="920"/>
      </p:cViewPr>
      <p:guideLst>
        <p:guide orient="horz" pos="232"/>
        <p:guide pos="25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6/14/21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54883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0332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55952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244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71886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15768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339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000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65462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6/14/21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6/14/21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6/14/21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6/14/21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6/14/21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6/14/21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6/14/21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6/14/21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E52A781-081B-6543-8FF5-FDF96C047D2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B2A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22FAE4B4-09B4-A042-99D3-B63D523CCF8D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6/14/21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6/14/21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4B49ED1-5C3E-BC45-A74C-BC1E818BBD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4C7C50-3F02-814B-9ADF-09B5850BE5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6F91B6-4AB6-2141-8EAB-839690BC2C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C1247F-2DE8-CC44-8ECD-3989D5D66822}" type="datetimeFigureOut">
              <a:rPr lang="en-US" smtClean="0"/>
              <a:t>6/14/21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4C897-0B44-494A-ACD9-84E5440E78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F0E058-33F6-7641-A604-1FF60B004C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>
            <a:extLst>
              <a:ext uri="{FF2B5EF4-FFF2-40B4-BE49-F238E27FC236}">
                <a16:creationId xmlns:a16="http://schemas.microsoft.com/office/drawing/2014/main" id="{83181B39-EFFF-4149-884A-C637C2AA216E}"/>
              </a:ext>
            </a:extLst>
          </p:cNvPr>
          <p:cNvSpPr txBox="1">
            <a:spLocks/>
          </p:cNvSpPr>
          <p:nvPr/>
        </p:nvSpPr>
        <p:spPr>
          <a:xfrm>
            <a:off x="0" y="983647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000" b="1" dirty="0">
                <a:solidFill>
                  <a:srgbClr val="DB2A6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Passover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8F27E92-C579-471F-962C-5F01F899284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01" t="2717" r="1944" b="628"/>
          <a:stretch/>
        </p:blipFill>
        <p:spPr>
          <a:xfrm>
            <a:off x="1495077" y="2175287"/>
            <a:ext cx="4526748" cy="3017832"/>
          </a:xfrm>
          <a:prstGeom prst="round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95D6CBF-E62B-48F0-8BAB-613E4F3AE2B0}"/>
              </a:ext>
            </a:extLst>
          </p:cNvPr>
          <p:cNvSpPr txBox="1"/>
          <p:nvPr/>
        </p:nvSpPr>
        <p:spPr>
          <a:xfrm>
            <a:off x="6722418" y="2561056"/>
            <a:ext cx="3785891" cy="2331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Passover is a Jewish festival.</a:t>
            </a:r>
            <a:b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It reminds Jews of how their ancestors escaped from slavery in Egypt.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We’re going to find out how Jewish people celebrate this most important Jewish festival.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0AF4C768-1482-EE4C-B9B3-C1202F666793}"/>
              </a:ext>
            </a:extLst>
          </p:cNvPr>
          <p:cNvSpPr txBox="1">
            <a:spLocks/>
          </p:cNvSpPr>
          <p:nvPr/>
        </p:nvSpPr>
        <p:spPr>
          <a:xfrm>
            <a:off x="29618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2021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11" name="Picture 10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E3B74249-20AB-A540-A27B-C5F11B2AE5A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6407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person&#10;&#10;Description automatically generated">
            <a:extLst>
              <a:ext uri="{FF2B5EF4-FFF2-40B4-BE49-F238E27FC236}">
                <a16:creationId xmlns:a16="http://schemas.microsoft.com/office/drawing/2014/main" id="{5AEC83BD-5BE7-4A09-980E-BE0E99D269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7596" y="2066297"/>
            <a:ext cx="2417311" cy="352524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998D8AB-7875-4B46-9166-8DCB3D823BD8}"/>
              </a:ext>
            </a:extLst>
          </p:cNvPr>
          <p:cNvSpPr txBox="1"/>
          <p:nvPr/>
        </p:nvSpPr>
        <p:spPr>
          <a:xfrm>
            <a:off x="0" y="914988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>
                <a:solidFill>
                  <a:srgbClr val="DB2A6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Preparation for Passover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45F0EAB-F6EA-4B0D-A48C-6C81863FB846}"/>
              </a:ext>
            </a:extLst>
          </p:cNvPr>
          <p:cNvSpPr txBox="1"/>
          <p:nvPr/>
        </p:nvSpPr>
        <p:spPr>
          <a:xfrm>
            <a:off x="5880809" y="2760908"/>
            <a:ext cx="3787272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Mums and dads clean the house from top to bottom.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Families also search for yeast (or leaven).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It is forbidden to eat foods with yeast during Passover.</a:t>
            </a:r>
          </a:p>
          <a:p>
            <a:endParaRPr lang="en-GB" dirty="0">
              <a:solidFill>
                <a:srgbClr val="272626"/>
              </a:solidFill>
            </a:endParaRPr>
          </a:p>
          <a:p>
            <a:r>
              <a:rPr lang="en-GB" dirty="0">
                <a:solidFill>
                  <a:srgbClr val="272626"/>
                </a:solidFill>
              </a:rPr>
              <a:t> </a:t>
            </a:r>
          </a:p>
        </p:txBody>
      </p:sp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793B22E-1C45-8749-B357-2299902AFD3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7123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food, bread, plastic, containing&#10;&#10;Description automatically generated">
            <a:extLst>
              <a:ext uri="{FF2B5EF4-FFF2-40B4-BE49-F238E27FC236}">
                <a16:creationId xmlns:a16="http://schemas.microsoft.com/office/drawing/2014/main" id="{A074A37F-A2F4-4491-B221-DE727368FD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6626" y="1370631"/>
            <a:ext cx="3338677" cy="411240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A03CC8C-CC26-4A7E-97C0-5536C62631FD}"/>
              </a:ext>
            </a:extLst>
          </p:cNvPr>
          <p:cNvSpPr txBox="1"/>
          <p:nvPr/>
        </p:nvSpPr>
        <p:spPr>
          <a:xfrm>
            <a:off x="5918613" y="2250355"/>
            <a:ext cx="4345736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Special food is bought and prepared.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Matzos are eaten to remind the people that the Exodus (when the Jews fled from Egypt) was made in</a:t>
            </a:r>
            <a:b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a hurry.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There was no time to allow the bread to rise.</a:t>
            </a:r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0FECB8F3-CC9E-CA47-B7C1-053F5418936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9342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late of food&#10;&#10;Description automatically generated with medium confidence">
            <a:extLst>
              <a:ext uri="{FF2B5EF4-FFF2-40B4-BE49-F238E27FC236}">
                <a16:creationId xmlns:a16="http://schemas.microsoft.com/office/drawing/2014/main" id="{B33EF5FE-45D9-456E-9097-3D5ADBC0BB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0293" y="1568462"/>
            <a:ext cx="4938840" cy="373321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BDB02F1-442C-4284-B0B3-FBE9E26558B9}"/>
              </a:ext>
            </a:extLst>
          </p:cNvPr>
          <p:cNvSpPr txBox="1"/>
          <p:nvPr/>
        </p:nvSpPr>
        <p:spPr>
          <a:xfrm>
            <a:off x="6769162" y="1325236"/>
            <a:ext cx="4079412" cy="4078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This is the Seder Dish.</a:t>
            </a:r>
          </a:p>
          <a:p>
            <a:pPr indent="6350"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The items for the Seder Dish are:</a:t>
            </a:r>
          </a:p>
          <a:p>
            <a:pPr indent="-285750">
              <a:spcBef>
                <a:spcPts val="500"/>
              </a:spcBef>
              <a:buClr>
                <a:srgbClr val="DB2A6F"/>
              </a:buClr>
              <a:buFont typeface="Arial" panose="020B0604020202020204" pitchFamily="34" charset="0"/>
              <a:buChar char="•"/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Shank-bone of lamb</a:t>
            </a:r>
          </a:p>
          <a:p>
            <a:pPr indent="-285750">
              <a:spcBef>
                <a:spcPts val="500"/>
              </a:spcBef>
              <a:buClr>
                <a:srgbClr val="DB2A6F"/>
              </a:buClr>
              <a:buFont typeface="Arial" panose="020B0604020202020204" pitchFamily="34" charset="0"/>
              <a:buChar char="•"/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Egg</a:t>
            </a:r>
          </a:p>
          <a:p>
            <a:pPr indent="-285750">
              <a:spcBef>
                <a:spcPts val="500"/>
              </a:spcBef>
              <a:buClr>
                <a:srgbClr val="DB2A6F"/>
              </a:buClr>
              <a:buFont typeface="Arial" panose="020B0604020202020204" pitchFamily="34" charset="0"/>
              <a:buChar char="•"/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Bitter herbs</a:t>
            </a:r>
          </a:p>
          <a:p>
            <a:pPr indent="-285750">
              <a:spcBef>
                <a:spcPts val="500"/>
              </a:spcBef>
              <a:buClr>
                <a:srgbClr val="DB2A6F"/>
              </a:buClr>
              <a:buFont typeface="Arial" panose="020B0604020202020204" pitchFamily="34" charset="0"/>
              <a:buChar char="•"/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Parsley</a:t>
            </a:r>
          </a:p>
          <a:p>
            <a:pPr indent="-285750">
              <a:spcBef>
                <a:spcPts val="500"/>
              </a:spcBef>
              <a:buClr>
                <a:srgbClr val="DB2A6F"/>
              </a:buClr>
              <a:buFont typeface="Arial" panose="020B0604020202020204" pitchFamily="34" charset="0"/>
              <a:buChar char="•"/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Lettuce</a:t>
            </a:r>
          </a:p>
          <a:p>
            <a:pPr marL="288925" indent="-288925">
              <a:spcBef>
                <a:spcPts val="500"/>
              </a:spcBef>
              <a:buClr>
                <a:srgbClr val="DB2A6F"/>
              </a:buClr>
              <a:buFont typeface="Arial" panose="020B0604020202020204" pitchFamily="34" charset="0"/>
              <a:buChar char="•"/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Charoset (a mixture of apples, nuts and wine)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Also on the table is salt-water</a:t>
            </a:r>
            <a:b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and wine.</a:t>
            </a:r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FEFB2F08-F66C-794B-9631-26AF4A65691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50246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wall&#10;&#10;Description automatically generated">
            <a:extLst>
              <a:ext uri="{FF2B5EF4-FFF2-40B4-BE49-F238E27FC236}">
                <a16:creationId xmlns:a16="http://schemas.microsoft.com/office/drawing/2014/main" id="{97A55F84-EDBC-447D-B1D9-A5A5CE50CE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9123" y="868224"/>
            <a:ext cx="3115969" cy="503270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9BEDF5F-141E-4D2D-A3AB-BA4C5D84BF9B}"/>
              </a:ext>
            </a:extLst>
          </p:cNvPr>
          <p:cNvSpPr txBox="1"/>
          <p:nvPr/>
        </p:nvSpPr>
        <p:spPr>
          <a:xfrm>
            <a:off x="6564513" y="3020613"/>
            <a:ext cx="292957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The meal begins with  the lighting of candles.</a:t>
            </a:r>
          </a:p>
          <a:p>
            <a:endParaRPr lang="en-GB" dirty="0">
              <a:solidFill>
                <a:srgbClr val="272626"/>
              </a:solidFill>
            </a:endParaRPr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A43D3E4B-851B-4446-9D5F-AE28B15B17A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0973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lass with a drink in it&#10;&#10;Description automatically generated with low confidence">
            <a:extLst>
              <a:ext uri="{FF2B5EF4-FFF2-40B4-BE49-F238E27FC236}">
                <a16:creationId xmlns:a16="http://schemas.microsoft.com/office/drawing/2014/main" id="{FACF935E-F884-4209-BAEF-48B25F8700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3764" y="1152082"/>
            <a:ext cx="3304308" cy="455383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402C98A-12B3-47E3-BB09-A00423E38FAD}"/>
              </a:ext>
            </a:extLst>
          </p:cNvPr>
          <p:cNvSpPr txBox="1"/>
          <p:nvPr/>
        </p:nvSpPr>
        <p:spPr>
          <a:xfrm>
            <a:off x="6264950" y="2936679"/>
            <a:ext cx="37003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Then the Kiddush, a blessing over the wine, is made.</a:t>
            </a:r>
          </a:p>
          <a:p>
            <a:endParaRPr lang="en-GB" dirty="0">
              <a:solidFill>
                <a:srgbClr val="272626"/>
              </a:solidFill>
            </a:endParaRPr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E7E033AF-AAEE-5D4A-9B38-C508D79932A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2239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ext, letter&#10;&#10;Description automatically generated">
            <a:extLst>
              <a:ext uri="{FF2B5EF4-FFF2-40B4-BE49-F238E27FC236}">
                <a16:creationId xmlns:a16="http://schemas.microsoft.com/office/drawing/2014/main" id="{96F066A4-B1EB-4D8E-9ADE-8B110CF24E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2278" y="1891733"/>
            <a:ext cx="4503012" cy="307453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2F173BA-646B-46C0-897A-D5CA6F140826}"/>
              </a:ext>
            </a:extLst>
          </p:cNvPr>
          <p:cNvSpPr txBox="1"/>
          <p:nvPr/>
        </p:nvSpPr>
        <p:spPr>
          <a:xfrm>
            <a:off x="6008600" y="1454100"/>
            <a:ext cx="5230170" cy="39497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0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The story of the escape from Egypt is read.</a:t>
            </a:r>
          </a:p>
          <a:p>
            <a:pPr>
              <a:spcBef>
                <a:spcPts val="10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This special book is called the Haggadah. Then the youngest child present asks</a:t>
            </a:r>
            <a:b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four questions:</a:t>
            </a:r>
          </a:p>
          <a:p>
            <a:pPr marL="342900" indent="-342900">
              <a:spcBef>
                <a:spcPts val="1000"/>
              </a:spcBef>
              <a:buAutoNum type="arabicPeriod"/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Why is this night different from all other nights?</a:t>
            </a:r>
          </a:p>
          <a:p>
            <a:pPr marL="342900" indent="-342900">
              <a:spcBef>
                <a:spcPts val="1000"/>
              </a:spcBef>
              <a:buAutoNum type="arabicPeriod"/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Why do we eat Matzos at Passover?</a:t>
            </a:r>
          </a:p>
          <a:p>
            <a:pPr marL="342900" indent="-342900">
              <a:spcBef>
                <a:spcPts val="1000"/>
              </a:spcBef>
              <a:buAutoNum type="arabicPeriod"/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Why do we eat bitter herbs and special vegetables?</a:t>
            </a:r>
          </a:p>
          <a:p>
            <a:pPr marL="342900" indent="-342900">
              <a:spcBef>
                <a:spcPts val="1000"/>
              </a:spcBef>
              <a:buAutoNum type="arabicPeriod"/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Why do we lean on a pillow instead of sitting up straight?</a:t>
            </a:r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887AA25E-767E-2C40-87C0-39BDF038053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9105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30BBB43-DDB1-42F9-BF33-B7C3D64B6A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5854" y="1652097"/>
            <a:ext cx="4164426" cy="356075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37ECEB9-5E32-4CE7-A51A-A6FC8545A6CC}"/>
              </a:ext>
            </a:extLst>
          </p:cNvPr>
          <p:cNvSpPr txBox="1"/>
          <p:nvPr/>
        </p:nvSpPr>
        <p:spPr>
          <a:xfrm>
            <a:off x="5880070" y="1891733"/>
            <a:ext cx="5442899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The children play a game called the Afikomen.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The piece of matzos which had been set aside earlier is eaten as desert (or pudding).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Different families have different traditions relating to the afikomen.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In some families, the children hide it, while the parents have to either find it or ransom</a:t>
            </a:r>
            <a:b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it back. In other families, the parents hide it.</a:t>
            </a:r>
          </a:p>
          <a:p>
            <a:pPr>
              <a:spcBef>
                <a:spcPts val="1500"/>
              </a:spcBef>
            </a:pPr>
            <a:endParaRPr lang="en-GB" dirty="0">
              <a:solidFill>
                <a:srgbClr val="272626"/>
              </a:solidFill>
            </a:endParaRPr>
          </a:p>
          <a:p>
            <a:endParaRPr lang="en-GB" dirty="0"/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0CFE5CBF-0624-5541-B044-D7069DC53A5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2988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21BA5D6-3F6F-4D01-9C8F-90590615AF90}"/>
              </a:ext>
            </a:extLst>
          </p:cNvPr>
          <p:cNvSpPr txBox="1"/>
          <p:nvPr/>
        </p:nvSpPr>
        <p:spPr>
          <a:xfrm>
            <a:off x="7120568" y="1608200"/>
            <a:ext cx="3747896" cy="3593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Questions to think about: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What was your favourite part of the story? And why?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During the feast of Passover, the youngest child present asks four questions. What do we think? Do we know anything more about the questions?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We could play ‘Hunt the Afikomen’ game!</a:t>
            </a:r>
            <a:endParaRPr lang="en-GB" dirty="0">
              <a:solidFill>
                <a:srgbClr val="272626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58ED5F8-7781-4E13-A280-EB70D3BBBA0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92620" y="1741909"/>
            <a:ext cx="4988811" cy="3325874"/>
          </a:xfrm>
          <a:prstGeom prst="roundRect">
            <a:avLst/>
          </a:prstGeom>
        </p:spPr>
      </p:pic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F5275BD-8453-C84B-A555-1640775E777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903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1737</TotalTime>
  <Words>398</Words>
  <Application>Microsoft Macintosh PowerPoint</Application>
  <PresentationFormat>Widescreen</PresentationFormat>
  <Paragraphs>47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sandra moyes</cp:lastModifiedBy>
  <cp:revision>79</cp:revision>
  <dcterms:created xsi:type="dcterms:W3CDTF">2021-01-11T17:47:06Z</dcterms:created>
  <dcterms:modified xsi:type="dcterms:W3CDTF">2021-06-14T13:14:43Z</dcterms:modified>
</cp:coreProperties>
</file>