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sldIdLst>
    <p:sldId id="257" r:id="rId2"/>
    <p:sldId id="262" r:id="rId3"/>
    <p:sldId id="263" r:id="rId4"/>
    <p:sldId id="265" r:id="rId5"/>
    <p:sldId id="269" r:id="rId6"/>
    <p:sldId id="267" r:id="rId7"/>
    <p:sldId id="268"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2" userDrawn="1">
          <p15:clr>
            <a:srgbClr val="A4A3A4"/>
          </p15:clr>
        </p15:guide>
        <p15:guide id="2" pos="25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2153"/>
    <a:srgbClr val="D8222A"/>
    <a:srgbClr val="272626"/>
    <a:srgbClr val="B982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94694"/>
  </p:normalViewPr>
  <p:slideViewPr>
    <p:cSldViewPr snapToGrid="0" snapToObjects="1">
      <p:cViewPr varScale="1">
        <p:scale>
          <a:sx n="117" d="100"/>
          <a:sy n="117" d="100"/>
        </p:scale>
        <p:origin x="1464" y="168"/>
      </p:cViewPr>
      <p:guideLst>
        <p:guide orient="horz" pos="232"/>
        <p:guide pos="25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6/14/21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2955488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24722385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187390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3415350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4286422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8456675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371196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C0E064-C229-EE4B-8776-5AB4E735F6F1}"/>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3" name="Footer Placeholder 2">
            <a:extLst>
              <a:ext uri="{FF2B5EF4-FFF2-40B4-BE49-F238E27FC236}">
                <a16:creationId xmlns:a16="http://schemas.microsoft.com/office/drawing/2014/main" id="{265001B6-7780-544F-AEE9-4E1C7CBABCF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A8AC258-AD44-E54D-A9C7-F697C1D87B7E}"/>
              </a:ext>
            </a:extLst>
          </p:cNvPr>
          <p:cNvSpPr>
            <a:spLocks noGrp="1"/>
          </p:cNvSpPr>
          <p:nvPr>
            <p:ph type="sldNum" sz="quarter" idx="12"/>
          </p:nvPr>
        </p:nvSpPr>
        <p:spPr/>
        <p:txBody>
          <a:bodyPr/>
          <a:lstStyle/>
          <a:p>
            <a:fld id="{FD7072D2-F999-3646-A659-54FBF12B3CDB}" type="slidenum">
              <a:rPr lang="en-US" smtClean="0"/>
              <a:t>‹#›</a:t>
            </a:fld>
            <a:endParaRPr lang="en-US"/>
          </a:p>
        </p:txBody>
      </p:sp>
      <p:sp>
        <p:nvSpPr>
          <p:cNvPr id="5" name="Rectangle 4">
            <a:extLst>
              <a:ext uri="{FF2B5EF4-FFF2-40B4-BE49-F238E27FC236}">
                <a16:creationId xmlns:a16="http://schemas.microsoft.com/office/drawing/2014/main" id="{A4975D0C-25D8-E747-BC56-8D9EB1965D18}"/>
              </a:ext>
            </a:extLst>
          </p:cNvPr>
          <p:cNvSpPr/>
          <p:nvPr userDrawn="1"/>
        </p:nvSpPr>
        <p:spPr>
          <a:xfrm>
            <a:off x="0" y="0"/>
            <a:ext cx="12192000" cy="6858000"/>
          </a:xfrm>
          <a:prstGeom prst="rect">
            <a:avLst/>
          </a:prstGeom>
          <a:solidFill>
            <a:srgbClr val="C621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A61ED524-39C2-1B44-A5BF-9B136FB5441E}"/>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en-GB" sz="1800" dirty="0">
                <a:latin typeface="Comic Sans MS" panose="030F0902030302020204" pitchFamily="66" charset="0"/>
              </a:rPr>
              <a:t>Claudius thought of an awful solution to his problem. get married. Claudius thought that if the men couldn’t get married, the men would ignore the women and want to be soldiers </a:t>
            </a:r>
            <a:endParaRPr lang="en-US" sz="1800" dirty="0">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s://www.ichild.co.uk/tags/browse/5eGZ3lzKwoaKC4uG4QywK2/Purim"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14D9CF5C-0DD5-E94F-82F0-C62E1B9DA953}"/>
              </a:ext>
            </a:extLst>
          </p:cNvPr>
          <p:cNvSpPr txBox="1">
            <a:spLocks/>
          </p:cNvSpPr>
          <p:nvPr/>
        </p:nvSpPr>
        <p:spPr>
          <a:xfrm>
            <a:off x="0" y="97401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b="1" dirty="0">
                <a:solidFill>
                  <a:srgbClr val="C62153"/>
                </a:solidFill>
                <a:latin typeface="Arial" panose="020B0604020202020204" pitchFamily="34" charset="0"/>
                <a:cs typeface="Arial" panose="020B0604020202020204" pitchFamily="34" charset="0"/>
              </a:rPr>
              <a:t>Purim</a:t>
            </a:r>
          </a:p>
        </p:txBody>
      </p:sp>
      <p:sp>
        <p:nvSpPr>
          <p:cNvPr id="18" name="TextBox 17">
            <a:extLst>
              <a:ext uri="{FF2B5EF4-FFF2-40B4-BE49-F238E27FC236}">
                <a16:creationId xmlns:a16="http://schemas.microsoft.com/office/drawing/2014/main" id="{BBAD453B-DFC0-C449-B0F9-A81A316B4B38}"/>
              </a:ext>
            </a:extLst>
          </p:cNvPr>
          <p:cNvSpPr txBox="1"/>
          <p:nvPr/>
        </p:nvSpPr>
        <p:spPr>
          <a:xfrm>
            <a:off x="5678907" y="2370787"/>
            <a:ext cx="5463823" cy="3157275"/>
          </a:xfrm>
          <a:prstGeom prst="rect">
            <a:avLst/>
          </a:prstGeom>
          <a:noFill/>
        </p:spPr>
        <p:txBody>
          <a:bodyPr wrap="square" rtlCol="0">
            <a:spAutoFit/>
          </a:bodyPr>
          <a:lstStyle/>
          <a:p>
            <a:pPr>
              <a:spcBef>
                <a:spcPts val="1000"/>
              </a:spcBef>
            </a:pPr>
            <a:r>
              <a:rPr lang="en-GB" sz="1750" dirty="0">
                <a:effectLst/>
                <a:latin typeface="Comic Sans MS" panose="030F0702030302020204" pitchFamily="66" charset="0"/>
                <a:ea typeface="Calibri" panose="020F0502020204030204" pitchFamily="34" charset="0"/>
                <a:cs typeface="Times New Roman" panose="02020603050405020304" pitchFamily="18" charset="0"/>
              </a:rPr>
              <a:t>Purim is an important Jewish festival. </a:t>
            </a:r>
          </a:p>
          <a:p>
            <a:pPr>
              <a:spcBef>
                <a:spcPts val="1000"/>
              </a:spcBef>
            </a:pPr>
            <a:r>
              <a:rPr lang="en-GB" sz="1750" dirty="0">
                <a:effectLst/>
                <a:latin typeface="Comic Sans MS" panose="030F0702030302020204" pitchFamily="66" charset="0"/>
                <a:ea typeface="Calibri" panose="020F0502020204030204" pitchFamily="34" charset="0"/>
                <a:cs typeface="Times New Roman" panose="02020603050405020304" pitchFamily="18" charset="0"/>
              </a:rPr>
              <a:t>It commemorates the escape of the Jews from</a:t>
            </a:r>
            <a:br>
              <a:rPr lang="en-GB" sz="1750" dirty="0">
                <a:effectLst/>
                <a:latin typeface="Comic Sans MS" panose="030F0702030302020204" pitchFamily="66" charset="0"/>
                <a:ea typeface="Calibri" panose="020F0502020204030204" pitchFamily="34" charset="0"/>
                <a:cs typeface="Times New Roman" panose="02020603050405020304" pitchFamily="18" charset="0"/>
              </a:rPr>
            </a:br>
            <a:r>
              <a:rPr lang="en-GB" sz="1750" dirty="0">
                <a:effectLst/>
                <a:latin typeface="Comic Sans MS" panose="030F0702030302020204" pitchFamily="66" charset="0"/>
                <a:ea typeface="Calibri" panose="020F0502020204030204" pitchFamily="34" charset="0"/>
                <a:cs typeface="Times New Roman" panose="02020603050405020304" pitchFamily="18" charset="0"/>
              </a:rPr>
              <a:t>a plot to annihilate them. This happened when the Jewish people were enslaved in the Persian Empire during the 4</a:t>
            </a:r>
            <a:r>
              <a:rPr lang="en-GB" sz="1750" baseline="30000" dirty="0">
                <a:effectLst/>
                <a:latin typeface="Comic Sans MS" panose="030F0702030302020204" pitchFamily="66" charset="0"/>
                <a:ea typeface="Calibri" panose="020F0502020204030204" pitchFamily="34" charset="0"/>
                <a:cs typeface="Times New Roman" panose="02020603050405020304" pitchFamily="18" charset="0"/>
              </a:rPr>
              <a:t>th</a:t>
            </a:r>
            <a:r>
              <a:rPr lang="en-GB" sz="1750" dirty="0">
                <a:effectLst/>
                <a:latin typeface="Comic Sans MS" panose="030F0702030302020204" pitchFamily="66" charset="0"/>
                <a:ea typeface="Calibri" panose="020F0502020204030204" pitchFamily="34" charset="0"/>
                <a:cs typeface="Times New Roman" panose="02020603050405020304" pitchFamily="18" charset="0"/>
              </a:rPr>
              <a:t> and 5</a:t>
            </a:r>
            <a:r>
              <a:rPr lang="en-GB" sz="1750" baseline="30000" dirty="0">
                <a:effectLst/>
                <a:latin typeface="Comic Sans MS" panose="030F0702030302020204" pitchFamily="66" charset="0"/>
                <a:ea typeface="Calibri" panose="020F0502020204030204" pitchFamily="34" charset="0"/>
                <a:cs typeface="Times New Roman" panose="02020603050405020304" pitchFamily="18" charset="0"/>
              </a:rPr>
              <a:t>th</a:t>
            </a:r>
            <a:r>
              <a:rPr lang="en-GB" sz="1750" dirty="0">
                <a:effectLst/>
                <a:latin typeface="Comic Sans MS" panose="030F0702030302020204" pitchFamily="66" charset="0"/>
                <a:ea typeface="Calibri" panose="020F0502020204030204" pitchFamily="34" charset="0"/>
                <a:cs typeface="Times New Roman" panose="02020603050405020304" pitchFamily="18" charset="0"/>
              </a:rPr>
              <a:t> centuries.</a:t>
            </a:r>
          </a:p>
          <a:p>
            <a:pPr>
              <a:spcBef>
                <a:spcPts val="1000"/>
              </a:spcBef>
            </a:pPr>
            <a:r>
              <a:rPr lang="en-GB" sz="1750" dirty="0">
                <a:effectLst/>
                <a:latin typeface="Comic Sans MS" panose="030F0702030302020204" pitchFamily="66" charset="0"/>
                <a:ea typeface="Calibri" panose="020F0502020204030204" pitchFamily="34" charset="0"/>
                <a:cs typeface="Times New Roman" panose="02020603050405020304" pitchFamily="18" charset="0"/>
              </a:rPr>
              <a:t>How did the Jewish people escape?</a:t>
            </a:r>
          </a:p>
          <a:p>
            <a:pPr>
              <a:spcBef>
                <a:spcPts val="1000"/>
              </a:spcBef>
            </a:pPr>
            <a:r>
              <a:rPr lang="en-GB" sz="1750" dirty="0">
                <a:effectLst/>
                <a:latin typeface="Comic Sans MS" panose="030F0702030302020204" pitchFamily="66" charset="0"/>
                <a:ea typeface="Calibri" panose="020F0502020204030204" pitchFamily="34" charset="0"/>
                <a:cs typeface="Times New Roman" panose="02020603050405020304" pitchFamily="18" charset="0"/>
              </a:rPr>
              <a:t>How do we celebrate Purim today?</a:t>
            </a:r>
          </a:p>
          <a:p>
            <a:pPr>
              <a:spcBef>
                <a:spcPts val="1000"/>
              </a:spcBef>
            </a:pPr>
            <a:r>
              <a:rPr lang="en-GB" sz="1750" dirty="0">
                <a:effectLst/>
                <a:latin typeface="Comic Sans MS" panose="030F0702030302020204" pitchFamily="66" charset="0"/>
                <a:ea typeface="Calibri" panose="020F0502020204030204" pitchFamily="34" charset="0"/>
                <a:cs typeface="Times New Roman" panose="02020603050405020304" pitchFamily="18" charset="0"/>
              </a:rPr>
              <a:t>This is the story of Esther, who saved her people. </a:t>
            </a:r>
          </a:p>
          <a:p>
            <a:pPr>
              <a:spcBef>
                <a:spcPts val="1000"/>
              </a:spcBef>
            </a:pPr>
            <a:endParaRPr lang="en-GB" sz="1750" dirty="0">
              <a:latin typeface="Comic Sans MS" panose="030F0902030302020204" pitchFamily="66" charset="0"/>
            </a:endParaRPr>
          </a:p>
        </p:txBody>
      </p:sp>
      <p:pic>
        <p:nvPicPr>
          <p:cNvPr id="3" name="Picture 2" descr="A close - up of a gavel and a book&#10;&#10;Description automatically generated with low confidence">
            <a:extLst>
              <a:ext uri="{FF2B5EF4-FFF2-40B4-BE49-F238E27FC236}">
                <a16:creationId xmlns:a16="http://schemas.microsoft.com/office/drawing/2014/main" id="{272D8ED3-C5F3-B245-BC28-852EF18D80D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76948" y="2197771"/>
            <a:ext cx="4109803" cy="3068972"/>
          </a:xfrm>
          <a:prstGeom prst="roundRect">
            <a:avLst/>
          </a:prstGeom>
        </p:spPr>
      </p:pic>
      <p:sp>
        <p:nvSpPr>
          <p:cNvPr id="6" name="Subtitle 2">
            <a:extLst>
              <a:ext uri="{FF2B5EF4-FFF2-40B4-BE49-F238E27FC236}">
                <a16:creationId xmlns:a16="http://schemas.microsoft.com/office/drawing/2014/main" id="{89BD243F-B819-BF4A-88F4-178A6FB121A5}"/>
              </a:ext>
            </a:extLst>
          </p:cNvPr>
          <p:cNvSpPr txBox="1">
            <a:spLocks/>
          </p:cNvSpPr>
          <p:nvPr/>
        </p:nvSpPr>
        <p:spPr>
          <a:xfrm>
            <a:off x="29618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2021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7" name="Picture 6" descr="A picture containing text, clipart&#10;&#10;Description automatically generated">
            <a:extLst>
              <a:ext uri="{FF2B5EF4-FFF2-40B4-BE49-F238E27FC236}">
                <a16:creationId xmlns:a16="http://schemas.microsoft.com/office/drawing/2014/main" id="{BF857A74-81EA-A041-A79D-A9BB7EEE098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Tree>
    <p:extLst>
      <p:ext uri="{BB962C8B-B14F-4D97-AF65-F5344CB8AC3E}">
        <p14:creationId xmlns:p14="http://schemas.microsoft.com/office/powerpoint/2010/main" val="15536407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111D096-F625-B64D-B932-7822400DDE4A}"/>
              </a:ext>
            </a:extLst>
          </p:cNvPr>
          <p:cNvSpPr/>
          <p:nvPr/>
        </p:nvSpPr>
        <p:spPr>
          <a:xfrm>
            <a:off x="6690053" y="2243369"/>
            <a:ext cx="4148328" cy="2523768"/>
          </a:xfrm>
          <a:prstGeom prst="rect">
            <a:avLst/>
          </a:prstGeom>
        </p:spPr>
        <p:txBody>
          <a:bodyPr wrap="square">
            <a:spAutoFit/>
          </a:bodyPr>
          <a:lstStyle/>
          <a:p>
            <a:pPr>
              <a:spcBef>
                <a:spcPts val="1500"/>
              </a:spcBef>
            </a:pPr>
            <a:r>
              <a:rPr lang="en-GB" sz="1900" dirty="0">
                <a:latin typeface="Comic Sans MS" panose="030F0902030302020204" pitchFamily="66" charset="0"/>
              </a:rPr>
              <a:t>Esther was a Jewish girl who was brought up by her uncle Mordecai.</a:t>
            </a:r>
          </a:p>
          <a:p>
            <a:pPr>
              <a:spcBef>
                <a:spcPts val="1500"/>
              </a:spcBef>
            </a:pPr>
            <a:r>
              <a:rPr lang="en-GB" sz="1900" dirty="0">
                <a:latin typeface="Comic Sans MS" panose="030F0902030302020204" pitchFamily="66" charset="0"/>
              </a:rPr>
              <a:t>She grew into a beautiful woman and married the King.</a:t>
            </a:r>
          </a:p>
          <a:p>
            <a:pPr>
              <a:spcBef>
                <a:spcPts val="1500"/>
              </a:spcBef>
            </a:pPr>
            <a:r>
              <a:rPr lang="en-GB" sz="1900" dirty="0">
                <a:latin typeface="Comic Sans MS" panose="030F0902030302020204" pitchFamily="66" charset="0"/>
              </a:rPr>
              <a:t>Esther and her uncle Mordecai saved the king from a plot to kill him. The king was very pleased.</a:t>
            </a:r>
          </a:p>
        </p:txBody>
      </p:sp>
      <p:pic>
        <p:nvPicPr>
          <p:cNvPr id="3" name="Picture 2" descr="A person wearing a crown&#10;&#10;Description automatically generated with medium confidence">
            <a:extLst>
              <a:ext uri="{FF2B5EF4-FFF2-40B4-BE49-F238E27FC236}">
                <a16:creationId xmlns:a16="http://schemas.microsoft.com/office/drawing/2014/main" id="{11EB3233-8A8C-714C-9076-1DDEF2AB227E}"/>
              </a:ext>
            </a:extLst>
          </p:cNvPr>
          <p:cNvPicPr>
            <a:picLocks noChangeAspect="1"/>
          </p:cNvPicPr>
          <p:nvPr/>
        </p:nvPicPr>
        <p:blipFill>
          <a:blip r:embed="rId3"/>
          <a:stretch>
            <a:fillRect/>
          </a:stretch>
        </p:blipFill>
        <p:spPr>
          <a:xfrm>
            <a:off x="1668981" y="1709711"/>
            <a:ext cx="4508500" cy="3429000"/>
          </a:xfrm>
          <a:prstGeom prst="roundRect">
            <a:avLst/>
          </a:prstGeom>
        </p:spPr>
      </p:pic>
      <p:pic>
        <p:nvPicPr>
          <p:cNvPr id="6" name="Picture 5" descr="A picture containing text, clipart&#10;&#10;Description automatically generated">
            <a:extLst>
              <a:ext uri="{FF2B5EF4-FFF2-40B4-BE49-F238E27FC236}">
                <a16:creationId xmlns:a16="http://schemas.microsoft.com/office/drawing/2014/main" id="{10EB8AB6-47E4-4540-92ED-BCBAFE10451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1741392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7291A-8C30-0544-BCBB-94C4B4E195F5}"/>
              </a:ext>
            </a:extLst>
          </p:cNvPr>
          <p:cNvSpPr/>
          <p:nvPr/>
        </p:nvSpPr>
        <p:spPr>
          <a:xfrm>
            <a:off x="6096000" y="1781366"/>
            <a:ext cx="4419676" cy="3511539"/>
          </a:xfrm>
          <a:prstGeom prst="rect">
            <a:avLst/>
          </a:prstGeom>
        </p:spPr>
        <p:txBody>
          <a:bodyPr wrap="square">
            <a:spAutoFit/>
          </a:bodyPr>
          <a:lstStyle/>
          <a:p>
            <a:pPr>
              <a:spcBef>
                <a:spcPts val="1000"/>
              </a:spcBef>
            </a:pPr>
            <a:r>
              <a:rPr lang="en-GB" sz="1900" dirty="0">
                <a:effectLst/>
                <a:latin typeface="Comic Sans MS" panose="030F0702030302020204" pitchFamily="66" charset="0"/>
                <a:ea typeface="Calibri" panose="020F0502020204030204" pitchFamily="34" charset="0"/>
                <a:cs typeface="Times New Roman" panose="02020603050405020304" pitchFamily="18" charset="0"/>
              </a:rPr>
              <a:t>The king had an important minister called Haman. </a:t>
            </a:r>
          </a:p>
          <a:p>
            <a:pPr>
              <a:spcBef>
                <a:spcPts val="1000"/>
              </a:spcBef>
            </a:pPr>
            <a:r>
              <a:rPr lang="en-GB" sz="1900" dirty="0">
                <a:effectLst/>
                <a:latin typeface="Comic Sans MS" panose="030F0702030302020204" pitchFamily="66" charset="0"/>
                <a:ea typeface="Calibri" panose="020F0502020204030204" pitchFamily="34" charset="0"/>
                <a:cs typeface="Times New Roman" panose="02020603050405020304" pitchFamily="18" charset="0"/>
              </a:rPr>
              <a:t>Haman wanted all the king’s servants to bow down to him. </a:t>
            </a:r>
          </a:p>
          <a:p>
            <a:pPr>
              <a:spcBef>
                <a:spcPts val="1000"/>
              </a:spcBef>
            </a:pPr>
            <a:r>
              <a:rPr lang="en-GB" sz="1900" dirty="0">
                <a:effectLst/>
                <a:latin typeface="Comic Sans MS" panose="030F0702030302020204" pitchFamily="66" charset="0"/>
                <a:ea typeface="Calibri" panose="020F0502020204030204" pitchFamily="34" charset="0"/>
                <a:cs typeface="Times New Roman" panose="02020603050405020304" pitchFamily="18" charset="0"/>
              </a:rPr>
              <a:t>Mordecai refused because only worshipped God, so he would bow to no one else. </a:t>
            </a:r>
          </a:p>
          <a:p>
            <a:pPr>
              <a:spcBef>
                <a:spcPts val="1000"/>
              </a:spcBef>
            </a:pPr>
            <a:r>
              <a:rPr lang="en-GB" sz="1900" dirty="0">
                <a:effectLst/>
                <a:latin typeface="Comic Sans MS" panose="030F0702030302020204" pitchFamily="66" charset="0"/>
                <a:ea typeface="Calibri" panose="020F0502020204030204" pitchFamily="34" charset="0"/>
                <a:cs typeface="Times New Roman" panose="02020603050405020304" pitchFamily="18" charset="0"/>
              </a:rPr>
              <a:t>Haman was very angry. He convinced the king to have all the Jews in the Persian Empire killed. </a:t>
            </a:r>
          </a:p>
        </p:txBody>
      </p:sp>
      <p:pic>
        <p:nvPicPr>
          <p:cNvPr id="7" name="Picture 6" descr="A picture containing text, person&#10;&#10;Description automatically generated">
            <a:extLst>
              <a:ext uri="{FF2B5EF4-FFF2-40B4-BE49-F238E27FC236}">
                <a16:creationId xmlns:a16="http://schemas.microsoft.com/office/drawing/2014/main" id="{3C39D702-7ED3-4782-AD80-B009C2CC7766}"/>
              </a:ext>
            </a:extLst>
          </p:cNvPr>
          <p:cNvPicPr>
            <a:picLocks noChangeAspect="1"/>
          </p:cNvPicPr>
          <p:nvPr/>
        </p:nvPicPr>
        <p:blipFill>
          <a:blip r:embed="rId3"/>
          <a:stretch>
            <a:fillRect/>
          </a:stretch>
        </p:blipFill>
        <p:spPr>
          <a:xfrm>
            <a:off x="1737360" y="1345474"/>
            <a:ext cx="3716845" cy="4129828"/>
          </a:xfrm>
          <a:prstGeom prst="roundRect">
            <a:avLst/>
          </a:prstGeom>
        </p:spPr>
      </p:pic>
    </p:spTree>
    <p:extLst>
      <p:ext uri="{BB962C8B-B14F-4D97-AF65-F5344CB8AC3E}">
        <p14:creationId xmlns:p14="http://schemas.microsoft.com/office/powerpoint/2010/main" val="20300170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9563CA49-323A-44E0-A0FF-2CE867C913AB}"/>
              </a:ext>
            </a:extLst>
          </p:cNvPr>
          <p:cNvSpPr txBox="1">
            <a:spLocks/>
          </p:cNvSpPr>
          <p:nvPr/>
        </p:nvSpPr>
        <p:spPr>
          <a:xfrm>
            <a:off x="6010962" y="2176826"/>
            <a:ext cx="4717394" cy="35756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1500"/>
              </a:spcBef>
            </a:pPr>
            <a:r>
              <a:rPr lang="en-GB" sz="1900" dirty="0">
                <a:effectLst/>
                <a:latin typeface="Comic Sans MS" panose="030F0702030302020204" pitchFamily="66" charset="0"/>
                <a:ea typeface="Calibri" panose="020F0502020204030204" pitchFamily="34" charset="0"/>
                <a:cs typeface="Times New Roman" panose="02020603050405020304" pitchFamily="18" charset="0"/>
              </a:rPr>
              <a:t>Esther found out about the plot against her people.</a:t>
            </a:r>
          </a:p>
          <a:p>
            <a:pPr algn="l">
              <a:lnSpc>
                <a:spcPct val="100000"/>
              </a:lnSpc>
              <a:spcBef>
                <a:spcPts val="1500"/>
              </a:spcBef>
            </a:pPr>
            <a:r>
              <a:rPr lang="en-GB" sz="1900" dirty="0">
                <a:effectLst/>
                <a:latin typeface="Comic Sans MS" panose="030F0702030302020204" pitchFamily="66" charset="0"/>
                <a:ea typeface="Calibri" panose="020F0502020204030204" pitchFamily="34" charset="0"/>
                <a:cs typeface="Times New Roman" panose="02020603050405020304" pitchFamily="18" charset="0"/>
              </a:rPr>
              <a:t>She asked the king to spare all the Jews.  Including herself and Mordecai, the man who had saved the king!</a:t>
            </a:r>
          </a:p>
          <a:p>
            <a:pPr algn="l">
              <a:lnSpc>
                <a:spcPct val="100000"/>
              </a:lnSpc>
              <a:spcBef>
                <a:spcPts val="1500"/>
              </a:spcBef>
            </a:pPr>
            <a:r>
              <a:rPr lang="en-GB" sz="1900" dirty="0">
                <a:effectLst/>
                <a:latin typeface="Comic Sans MS" panose="030F0702030302020204" pitchFamily="66" charset="0"/>
                <a:ea typeface="Calibri" panose="020F0502020204030204" pitchFamily="34" charset="0"/>
                <a:cs typeface="Times New Roman" panose="02020603050405020304" pitchFamily="18" charset="0"/>
              </a:rPr>
              <a:t>The king sent Haman to the gallows instead of Mordecai and all the Jews. </a:t>
            </a:r>
          </a:p>
          <a:p>
            <a:pPr algn="l">
              <a:lnSpc>
                <a:spcPct val="100000"/>
              </a:lnSpc>
            </a:pPr>
            <a:endParaRPr lang="en-GB" sz="1900" dirty="0">
              <a:latin typeface="Comic Sans MS" panose="030F0902030302020204" pitchFamily="66" charset="0"/>
            </a:endParaRPr>
          </a:p>
        </p:txBody>
      </p:sp>
      <p:pic>
        <p:nvPicPr>
          <p:cNvPr id="3" name="Picture 2" descr="A picture containing old, drawing, painting&#10;&#10;Description automatically generated">
            <a:extLst>
              <a:ext uri="{FF2B5EF4-FFF2-40B4-BE49-F238E27FC236}">
                <a16:creationId xmlns:a16="http://schemas.microsoft.com/office/drawing/2014/main" id="{86938F88-AC09-FA44-8BB8-36B5418F53E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83613" y="1352973"/>
            <a:ext cx="3317240" cy="4114653"/>
          </a:xfrm>
          <a:prstGeom prst="roundRect">
            <a:avLst/>
          </a:prstGeom>
        </p:spPr>
      </p:pic>
    </p:spTree>
    <p:extLst>
      <p:ext uri="{BB962C8B-B14F-4D97-AF65-F5344CB8AC3E}">
        <p14:creationId xmlns:p14="http://schemas.microsoft.com/office/powerpoint/2010/main" val="20047189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BBAD453B-DFC0-C449-B0F9-A81A316B4B38}"/>
              </a:ext>
            </a:extLst>
          </p:cNvPr>
          <p:cNvSpPr txBox="1"/>
          <p:nvPr/>
        </p:nvSpPr>
        <p:spPr>
          <a:xfrm>
            <a:off x="6359836" y="1916740"/>
            <a:ext cx="4668827" cy="3198696"/>
          </a:xfrm>
          <a:prstGeom prst="rect">
            <a:avLst/>
          </a:prstGeom>
          <a:noFill/>
        </p:spPr>
        <p:txBody>
          <a:bodyPr wrap="square" rtlCol="0">
            <a:spAutoFit/>
          </a:bodyPr>
          <a:lstStyle/>
          <a:p>
            <a:pPr>
              <a:spcBef>
                <a:spcPts val="1000"/>
              </a:spcBef>
            </a:pPr>
            <a:r>
              <a:rPr lang="en-GB" sz="1900" dirty="0">
                <a:effectLst/>
                <a:latin typeface="Comic Sans MS" panose="030F0702030302020204" pitchFamily="66" charset="0"/>
                <a:ea typeface="Calibri" panose="020F0502020204030204" pitchFamily="34" charset="0"/>
                <a:cs typeface="Times New Roman" panose="02020603050405020304" pitchFamily="18" charset="0"/>
              </a:rPr>
              <a:t>Today Jews celebrate Purim in the synagogue with the reading of the Megillah, or scroll of Esther. </a:t>
            </a:r>
          </a:p>
          <a:p>
            <a:pPr>
              <a:spcBef>
                <a:spcPts val="1000"/>
              </a:spcBef>
            </a:pPr>
            <a:r>
              <a:rPr lang="en-GB" sz="1900" dirty="0">
                <a:effectLst/>
                <a:latin typeface="Comic Sans MS" panose="030F0702030302020204" pitchFamily="66" charset="0"/>
                <a:ea typeface="Calibri" panose="020F0502020204030204" pitchFamily="34" charset="0"/>
                <a:cs typeface="Times New Roman" panose="02020603050405020304" pitchFamily="18" charset="0"/>
              </a:rPr>
              <a:t>The story of Esther is recorded on the Megillah scroll, which is often very beautifully decorated. </a:t>
            </a:r>
          </a:p>
          <a:p>
            <a:pPr>
              <a:spcBef>
                <a:spcPts val="1000"/>
              </a:spcBef>
            </a:pPr>
            <a:r>
              <a:rPr lang="en-GB" sz="1900" dirty="0">
                <a:effectLst/>
                <a:latin typeface="Comic Sans MS" panose="030F0702030302020204" pitchFamily="66" charset="0"/>
                <a:ea typeface="Calibri" panose="020F0502020204030204" pitchFamily="34" charset="0"/>
                <a:cs typeface="Times New Roman" panose="02020603050405020304" pitchFamily="18" charset="0"/>
              </a:rPr>
              <a:t>Gifts are exchanged.</a:t>
            </a:r>
          </a:p>
          <a:p>
            <a:pPr>
              <a:spcBef>
                <a:spcPts val="1000"/>
              </a:spcBef>
            </a:pPr>
            <a:r>
              <a:rPr lang="en-GB" sz="1900" dirty="0">
                <a:effectLst/>
                <a:latin typeface="Comic Sans MS" panose="030F0702030302020204" pitchFamily="66" charset="0"/>
                <a:ea typeface="Calibri" panose="020F0502020204030204" pitchFamily="34" charset="0"/>
                <a:cs typeface="Times New Roman" panose="02020603050405020304" pitchFamily="18" charset="0"/>
              </a:rPr>
              <a:t>The focus is on the triumph of good over evil, and of God as deliverer.</a:t>
            </a:r>
          </a:p>
        </p:txBody>
      </p:sp>
      <p:pic>
        <p:nvPicPr>
          <p:cNvPr id="4" name="Picture 3" descr="A picture containing tool&#10;&#10;Description automatically generated">
            <a:extLst>
              <a:ext uri="{FF2B5EF4-FFF2-40B4-BE49-F238E27FC236}">
                <a16:creationId xmlns:a16="http://schemas.microsoft.com/office/drawing/2014/main" id="{B3F1302F-90CA-4589-A467-34791D0CC3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70246" y="1784225"/>
            <a:ext cx="4561920" cy="3249730"/>
          </a:xfrm>
          <a:prstGeom prst="roundRect">
            <a:avLst/>
          </a:prstGeom>
        </p:spPr>
      </p:pic>
    </p:spTree>
    <p:extLst>
      <p:ext uri="{BB962C8B-B14F-4D97-AF65-F5344CB8AC3E}">
        <p14:creationId xmlns:p14="http://schemas.microsoft.com/office/powerpoint/2010/main" val="1299471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B4E039D1-E8E0-4514-97EF-3B47F1E529CE}"/>
              </a:ext>
            </a:extLst>
          </p:cNvPr>
          <p:cNvSpPr txBox="1">
            <a:spLocks/>
          </p:cNvSpPr>
          <p:nvPr/>
        </p:nvSpPr>
        <p:spPr>
          <a:xfrm>
            <a:off x="6348602" y="1991368"/>
            <a:ext cx="4841481" cy="396094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1500"/>
              </a:spcBef>
            </a:pPr>
            <a:r>
              <a:rPr lang="en-GB" sz="1900" dirty="0">
                <a:latin typeface="Comic Sans MS" panose="030F0702030302020204" pitchFamily="66" charset="0"/>
                <a:ea typeface="Calibri" panose="020F0502020204030204" pitchFamily="34" charset="0"/>
                <a:cs typeface="Times New Roman" panose="02020603050405020304" pitchFamily="18" charset="0"/>
              </a:rPr>
              <a:t>Jews use </a:t>
            </a:r>
            <a:r>
              <a:rPr lang="en-GB" sz="1900" dirty="0" err="1">
                <a:latin typeface="Comic Sans MS" panose="030F0702030302020204" pitchFamily="66" charset="0"/>
                <a:ea typeface="Calibri" panose="020F0502020204030204" pitchFamily="34" charset="0"/>
                <a:cs typeface="Times New Roman" panose="02020603050405020304" pitchFamily="18" charset="0"/>
              </a:rPr>
              <a:t>Greggors</a:t>
            </a:r>
            <a:r>
              <a:rPr lang="en-GB" sz="1900" dirty="0">
                <a:latin typeface="Comic Sans MS" panose="030F0702030302020204" pitchFamily="66" charset="0"/>
                <a:ea typeface="Calibri" panose="020F0502020204030204" pitchFamily="34" charset="0"/>
                <a:cs typeface="Times New Roman" panose="02020603050405020304" pitchFamily="18" charset="0"/>
              </a:rPr>
              <a:t> (</a:t>
            </a:r>
            <a:r>
              <a:rPr lang="en-GB" sz="1900" dirty="0" err="1">
                <a:latin typeface="Comic Sans MS" panose="030F0702030302020204" pitchFamily="66" charset="0"/>
                <a:ea typeface="Calibri" panose="020F0502020204030204" pitchFamily="34" charset="0"/>
                <a:cs typeface="Times New Roman" panose="02020603050405020304" pitchFamily="18" charset="0"/>
              </a:rPr>
              <a:t>rattales</a:t>
            </a:r>
            <a:r>
              <a:rPr lang="en-GB" sz="1900" dirty="0">
                <a:latin typeface="Comic Sans MS" panose="030F0702030302020204" pitchFamily="66" charset="0"/>
                <a:ea typeface="Calibri" panose="020F0502020204030204" pitchFamily="34" charset="0"/>
                <a:cs typeface="Times New Roman" panose="02020603050405020304" pitchFamily="18" charset="0"/>
              </a:rPr>
              <a:t>) in the synagogue during the reading of</a:t>
            </a:r>
            <a:br>
              <a:rPr lang="en-GB" sz="1900" dirty="0">
                <a:latin typeface="Comic Sans MS" panose="030F0702030302020204" pitchFamily="66" charset="0"/>
                <a:ea typeface="Calibri" panose="020F0502020204030204" pitchFamily="34" charset="0"/>
                <a:cs typeface="Times New Roman" panose="02020603050405020304" pitchFamily="18" charset="0"/>
              </a:rPr>
            </a:br>
            <a:r>
              <a:rPr lang="en-GB" sz="1900" dirty="0">
                <a:latin typeface="Comic Sans MS" panose="030F0702030302020204" pitchFamily="66" charset="0"/>
                <a:ea typeface="Calibri" panose="020F0502020204030204" pitchFamily="34" charset="0"/>
                <a:cs typeface="Times New Roman" panose="02020603050405020304" pitchFamily="18" charset="0"/>
              </a:rPr>
              <a:t>the</a:t>
            </a:r>
            <a:r>
              <a:rPr lang="en-GB" sz="1900" dirty="0">
                <a:effectLst/>
                <a:latin typeface="Comic Sans MS" panose="030F0702030302020204" pitchFamily="66" charset="0"/>
                <a:ea typeface="Calibri" panose="020F0502020204030204" pitchFamily="34" charset="0"/>
                <a:cs typeface="Times New Roman" panose="02020603050405020304" pitchFamily="18" charset="0"/>
              </a:rPr>
              <a:t> Megillah</a:t>
            </a:r>
            <a:r>
              <a:rPr lang="en-GB" sz="1900" dirty="0">
                <a:latin typeface="Comic Sans MS" panose="030F0702030302020204" pitchFamily="66" charset="0"/>
                <a:ea typeface="Calibri" panose="020F0502020204030204" pitchFamily="34" charset="0"/>
                <a:cs typeface="Times New Roman" panose="02020603050405020304" pitchFamily="18" charset="0"/>
              </a:rPr>
              <a:t>.</a:t>
            </a:r>
          </a:p>
          <a:p>
            <a:pPr algn="l">
              <a:lnSpc>
                <a:spcPct val="100000"/>
              </a:lnSpc>
              <a:spcBef>
                <a:spcPts val="1500"/>
              </a:spcBef>
            </a:pPr>
            <a:r>
              <a:rPr lang="en-GB" sz="1900" dirty="0">
                <a:latin typeface="Comic Sans MS" panose="030F0702030302020204" pitchFamily="66" charset="0"/>
                <a:ea typeface="Calibri" panose="020F0502020204030204" pitchFamily="34" charset="0"/>
                <a:cs typeface="Times New Roman" panose="02020603050405020304" pitchFamily="18" charset="0"/>
              </a:rPr>
              <a:t>They also bake Ham</a:t>
            </a:r>
            <a:r>
              <a:rPr lang="en-GB" sz="1900" dirty="0">
                <a:effectLst/>
                <a:latin typeface="Comic Sans MS" panose="030F0702030302020204" pitchFamily="66" charset="0"/>
                <a:ea typeface="Calibri" panose="020F0502020204030204" pitchFamily="34" charset="0"/>
                <a:cs typeface="Times New Roman" panose="02020603050405020304" pitchFamily="18" charset="0"/>
              </a:rPr>
              <a:t>antaschen biscuits.</a:t>
            </a:r>
          </a:p>
          <a:p>
            <a:pPr algn="l">
              <a:lnSpc>
                <a:spcPct val="100000"/>
              </a:lnSpc>
              <a:spcBef>
                <a:spcPts val="1500"/>
              </a:spcBef>
            </a:pPr>
            <a:r>
              <a:rPr lang="en-GB" sz="1900" dirty="0">
                <a:effectLst/>
                <a:latin typeface="Comic Sans MS" panose="030F0702030302020204" pitchFamily="66" charset="0"/>
                <a:ea typeface="Calibri" panose="020F0502020204030204" pitchFamily="34" charset="0"/>
                <a:cs typeface="Times New Roman" panose="02020603050405020304" pitchFamily="18" charset="0"/>
              </a:rPr>
              <a:t>You’ll find instructions on how to make your own </a:t>
            </a:r>
            <a:r>
              <a:rPr lang="en-GB" sz="1900" dirty="0" err="1">
                <a:effectLst/>
                <a:latin typeface="Comic Sans MS" panose="030F0702030302020204" pitchFamily="66" charset="0"/>
                <a:ea typeface="Calibri" panose="020F0502020204030204" pitchFamily="34" charset="0"/>
                <a:cs typeface="Times New Roman" panose="02020603050405020304" pitchFamily="18" charset="0"/>
              </a:rPr>
              <a:t>Greggor</a:t>
            </a:r>
            <a:r>
              <a:rPr lang="en-GB" sz="1900" dirty="0">
                <a:effectLst/>
                <a:latin typeface="Comic Sans MS" panose="030F0702030302020204" pitchFamily="66" charset="0"/>
                <a:ea typeface="Calibri" panose="020F0502020204030204" pitchFamily="34" charset="0"/>
                <a:cs typeface="Times New Roman" panose="02020603050405020304" pitchFamily="18" charset="0"/>
              </a:rPr>
              <a:t> or bake your own Hamantaschen biscuits in the </a:t>
            </a:r>
            <a:r>
              <a:rPr lang="en-GB" sz="1900" b="1" dirty="0">
                <a:effectLst/>
                <a:latin typeface="Comic Sans MS" panose="030F0702030302020204" pitchFamily="66" charset="0"/>
                <a:ea typeface="Calibri" panose="020F0502020204030204" pitchFamily="34" charset="0"/>
                <a:cs typeface="Times New Roman" panose="02020603050405020304" pitchFamily="18" charset="0"/>
                <a:hlinkClick r:id="rId3"/>
              </a:rPr>
              <a:t>Purim section on iChild</a:t>
            </a:r>
            <a:r>
              <a:rPr lang="en-GB" sz="1900" dirty="0">
                <a:effectLst/>
                <a:latin typeface="Comic Sans MS" panose="030F0702030302020204" pitchFamily="66" charset="0"/>
                <a:ea typeface="Calibri" panose="020F0502020204030204" pitchFamily="34" charset="0"/>
                <a:cs typeface="Times New Roman" panose="02020603050405020304" pitchFamily="18" charset="0"/>
              </a:rPr>
              <a:t>.</a:t>
            </a:r>
          </a:p>
          <a:p>
            <a:pPr algn="l">
              <a:spcBef>
                <a:spcPts val="1500"/>
              </a:spcBef>
            </a:pPr>
            <a:endParaRPr lang="en-GB" sz="1800" dirty="0">
              <a:latin typeface="Comic Sans MS" panose="030F0902030302020204" pitchFamily="66" charset="0"/>
            </a:endParaRPr>
          </a:p>
        </p:txBody>
      </p:sp>
      <p:pic>
        <p:nvPicPr>
          <p:cNvPr id="3" name="Picture 2" descr="A plate of food&#10;&#10;Description automatically generated with medium confidence">
            <a:extLst>
              <a:ext uri="{FF2B5EF4-FFF2-40B4-BE49-F238E27FC236}">
                <a16:creationId xmlns:a16="http://schemas.microsoft.com/office/drawing/2014/main" id="{EB405068-F6DE-194D-8E5E-61E816CE29F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515657" y="1485107"/>
            <a:ext cx="4241282" cy="3828414"/>
          </a:xfrm>
          <a:prstGeom prst="roundRect">
            <a:avLst/>
          </a:prstGeom>
        </p:spPr>
      </p:pic>
    </p:spTree>
    <p:extLst>
      <p:ext uri="{BB962C8B-B14F-4D97-AF65-F5344CB8AC3E}">
        <p14:creationId xmlns:p14="http://schemas.microsoft.com/office/powerpoint/2010/main" val="25868576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E0DFE86-444E-874B-A63D-3BE88B4C3F77}"/>
              </a:ext>
            </a:extLst>
          </p:cNvPr>
          <p:cNvSpPr/>
          <p:nvPr/>
        </p:nvSpPr>
        <p:spPr>
          <a:xfrm>
            <a:off x="6487772" y="2416559"/>
            <a:ext cx="4422771" cy="2359620"/>
          </a:xfrm>
          <a:prstGeom prst="rect">
            <a:avLst/>
          </a:prstGeom>
        </p:spPr>
        <p:txBody>
          <a:bodyPr wrap="square">
            <a:spAutoFit/>
          </a:bodyPr>
          <a:lstStyle/>
          <a:p>
            <a:pPr algn="just">
              <a:spcBef>
                <a:spcPts val="1500"/>
              </a:spcBef>
            </a:pPr>
            <a:r>
              <a:rPr lang="en-GB" sz="1900" dirty="0">
                <a:latin typeface="Comic Sans MS" panose="030F0902030302020204" pitchFamily="66" charset="0"/>
                <a:ea typeface="Calibri" panose="020F0502020204030204" pitchFamily="34" charset="0"/>
                <a:cs typeface="Times New Roman" panose="02020603050405020304" pitchFamily="18" charset="0"/>
              </a:rPr>
              <a:t>What did you think about this story?</a:t>
            </a:r>
          </a:p>
          <a:p>
            <a:pPr algn="just">
              <a:spcBef>
                <a:spcPts val="1500"/>
              </a:spcBef>
            </a:pPr>
            <a:r>
              <a:rPr lang="en-GB" sz="1900" dirty="0">
                <a:latin typeface="Comic Sans MS" panose="030F0902030302020204" pitchFamily="66" charset="0"/>
                <a:ea typeface="Calibri" panose="020F0502020204030204" pitchFamily="34" charset="0"/>
                <a:cs typeface="Times New Roman" panose="02020603050405020304" pitchFamily="18" charset="0"/>
              </a:rPr>
              <a:t>What part of the story did you like?</a:t>
            </a:r>
            <a:br>
              <a:rPr lang="en-GB" sz="1900" dirty="0">
                <a:latin typeface="Comic Sans MS" panose="030F0902030302020204" pitchFamily="66" charset="0"/>
                <a:ea typeface="Calibri" panose="020F0502020204030204" pitchFamily="34" charset="0"/>
                <a:cs typeface="Times New Roman" panose="02020603050405020304" pitchFamily="18" charset="0"/>
              </a:rPr>
            </a:br>
            <a:r>
              <a:rPr lang="en-GB" sz="1900" dirty="0">
                <a:latin typeface="Comic Sans MS" panose="030F0902030302020204" pitchFamily="66" charset="0"/>
                <a:ea typeface="Calibri" panose="020F0502020204030204" pitchFamily="34" charset="0"/>
                <a:cs typeface="Times New Roman" panose="02020603050405020304" pitchFamily="18" charset="0"/>
              </a:rPr>
              <a:t>Can you say why?</a:t>
            </a:r>
          </a:p>
          <a:p>
            <a:pPr algn="just">
              <a:spcBef>
                <a:spcPts val="1500"/>
              </a:spcBef>
            </a:pPr>
            <a:r>
              <a:rPr lang="en-GB" sz="1900" dirty="0">
                <a:latin typeface="Comic Sans MS" panose="030F0902030302020204" pitchFamily="66" charset="0"/>
                <a:ea typeface="Calibri" panose="020F0502020204030204" pitchFamily="34" charset="0"/>
                <a:cs typeface="Times New Roman" panose="02020603050405020304" pitchFamily="18" charset="0"/>
              </a:rPr>
              <a:t>Were there parts of the story that you didn’t like? Can you explain why?</a:t>
            </a:r>
          </a:p>
          <a:p>
            <a:pPr algn="just">
              <a:spcBef>
                <a:spcPts val="1000"/>
              </a:spcBef>
            </a:pPr>
            <a:endParaRPr lang="en-GB" sz="1900" dirty="0">
              <a:latin typeface="Comic Sans MS" panose="030F0902030302020204" pitchFamily="66" charset="0"/>
              <a:ea typeface="Calibri" panose="020F0502020204030204" pitchFamily="34" charset="0"/>
              <a:cs typeface="Times New Roman" panose="02020603050405020304" pitchFamily="18" charset="0"/>
            </a:endParaRPr>
          </a:p>
        </p:txBody>
      </p:sp>
      <p:pic>
        <p:nvPicPr>
          <p:cNvPr id="6" name="Picture 5" descr="A close - up of a gavel and a book&#10;&#10;Description automatically generated with low confidence">
            <a:extLst>
              <a:ext uri="{FF2B5EF4-FFF2-40B4-BE49-F238E27FC236}">
                <a16:creationId xmlns:a16="http://schemas.microsoft.com/office/drawing/2014/main" id="{281EF485-08A0-3C4A-A87D-4DB441D285C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68"/>
          <a:stretch/>
        </p:blipFill>
        <p:spPr>
          <a:xfrm>
            <a:off x="1412549" y="1844126"/>
            <a:ext cx="4422771" cy="3104642"/>
          </a:xfrm>
          <a:prstGeom prst="roundRect">
            <a:avLst/>
          </a:prstGeom>
        </p:spPr>
      </p:pic>
    </p:spTree>
    <p:extLst>
      <p:ext uri="{BB962C8B-B14F-4D97-AF65-F5344CB8AC3E}">
        <p14:creationId xmlns:p14="http://schemas.microsoft.com/office/powerpoint/2010/main" val="18704959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1545</TotalTime>
  <Words>386</Words>
  <Application>Microsoft Macintosh PowerPoint</Application>
  <PresentationFormat>Widescreen</PresentationFormat>
  <Paragraphs>34</Paragraphs>
  <Slides>7</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sandra moyes</cp:lastModifiedBy>
  <cp:revision>102</cp:revision>
  <dcterms:created xsi:type="dcterms:W3CDTF">2021-01-11T17:47:06Z</dcterms:created>
  <dcterms:modified xsi:type="dcterms:W3CDTF">2021-06-14T14:23:15Z</dcterms:modified>
</cp:coreProperties>
</file>