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  <p:sldMasterId id="2147483672" r:id="rId3"/>
  </p:sldMasterIdLst>
  <p:notesMasterIdLst>
    <p:notesMasterId r:id="rId15"/>
  </p:notesMasterIdLst>
  <p:sldIdLst>
    <p:sldId id="271" r:id="rId4"/>
    <p:sldId id="317" r:id="rId5"/>
    <p:sldId id="331" r:id="rId6"/>
    <p:sldId id="332" r:id="rId7"/>
    <p:sldId id="333" r:id="rId8"/>
    <p:sldId id="334" r:id="rId9"/>
    <p:sldId id="338" r:id="rId10"/>
    <p:sldId id="336" r:id="rId11"/>
    <p:sldId id="337" r:id="rId12"/>
    <p:sldId id="335" r:id="rId13"/>
    <p:sldId id="330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20" userDrawn="1">
          <p15:clr>
            <a:srgbClr val="A4A3A4"/>
          </p15:clr>
        </p15:guide>
        <p15:guide id="6" orient="horz" pos="913" userDrawn="1">
          <p15:clr>
            <a:srgbClr val="A4A3A4"/>
          </p15:clr>
        </p15:guide>
        <p15:guide id="8" pos="846" userDrawn="1">
          <p15:clr>
            <a:srgbClr val="A4A3A4"/>
          </p15:clr>
        </p15:guide>
        <p15:guide id="9" orient="horz" pos="5" userDrawn="1">
          <p15:clr>
            <a:srgbClr val="A4A3A4"/>
          </p15:clr>
        </p15:guide>
        <p15:guide id="10" pos="4135" userDrawn="1">
          <p15:clr>
            <a:srgbClr val="A4A3A4"/>
          </p15:clr>
        </p15:guide>
        <p15:guide id="11" pos="3704" userDrawn="1">
          <p15:clr>
            <a:srgbClr val="A4A3A4"/>
          </p15:clr>
        </p15:guide>
        <p15:guide id="12" orient="horz" pos="3407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ecilia" initials="C" lastIdx="1" clrIdx="0">
    <p:extLst>
      <p:ext uri="{19B8F6BF-5375-455C-9EA6-DF929625EA0E}">
        <p15:presenceInfo xmlns:p15="http://schemas.microsoft.com/office/powerpoint/2012/main" userId="Cecilia" providerId="None"/>
      </p:ext>
    </p:extLst>
  </p:cmAuthor>
  <p:cmAuthor id="2" name="Amanda Hartley" initials="AH" lastIdx="25" clrIdx="1">
    <p:extLst>
      <p:ext uri="{19B8F6BF-5375-455C-9EA6-DF929625EA0E}">
        <p15:presenceInfo xmlns:p15="http://schemas.microsoft.com/office/powerpoint/2012/main" userId="e65b0fb4b927df02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2626"/>
    <a:srgbClr val="27AAE1"/>
    <a:srgbClr val="E15D29"/>
    <a:srgbClr val="286AA6"/>
    <a:srgbClr val="3692C4"/>
    <a:srgbClr val="3FAA4C"/>
    <a:srgbClr val="39AB47"/>
    <a:srgbClr val="D92229"/>
    <a:srgbClr val="D9222A"/>
    <a:srgbClr val="41AE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266" autoAdjust="0"/>
    <p:restoredTop sz="94700"/>
  </p:normalViewPr>
  <p:slideViewPr>
    <p:cSldViewPr snapToGrid="0" snapToObjects="1">
      <p:cViewPr varScale="1">
        <p:scale>
          <a:sx n="124" d="100"/>
          <a:sy n="124" d="100"/>
        </p:scale>
        <p:origin x="1200" y="168"/>
      </p:cViewPr>
      <p:guideLst>
        <p:guide orient="horz" pos="4320"/>
        <p:guide orient="horz" pos="913"/>
        <p:guide pos="846"/>
        <p:guide orient="horz" pos="5"/>
        <p:guide pos="4135"/>
        <p:guide pos="3704"/>
        <p:guide orient="horz" pos="3407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9/8/23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9/8/23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9/8/23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9/8/23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F7AFA6-987F-154E-8022-2D2DFF0683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4C69BD1-8686-954F-AE01-109DC8A062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A1AF57-0BA0-134C-AD55-D6CE33A8BD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9/8/23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69ED82-6929-AE4B-AAA7-F4D4AD5DCE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DF868A-DDEA-1D4E-81D7-E59CF7C8F3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9051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AA9EE6-B3D8-7C4C-8BD3-14E78C3E7D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8CE54A-4C1E-7242-858B-41C6F30A2F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51040A-53F9-8041-A450-A2B65541B0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9/8/23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F0F6B-525A-1148-A37A-BAFC9D4E5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0A2532-0148-9F4B-B559-C8FF1D25F7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054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9C7DF6-F305-4140-9CBE-68679EF44F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BC6599-A7C6-1947-BD7D-F895FA2913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2E8E79-550D-B842-AEEA-5C55D17B43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9/8/23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310195-23CC-664D-8BFB-770E61CC8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116B5D-A569-6746-9E30-9DFD0E8656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99475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DB5C81-162C-564E-9D5A-74760FD866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7C1F8A-3C86-4246-9B6C-9493EB52FB5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0D2C7A-187B-F04B-BCCB-A3A0EE9C69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96C342-90B2-1944-B268-41E33AD8D9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9/8/23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C8AB84-42D5-434F-9D57-75A3278EBA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4F56140-AC47-3645-ACEF-7471423A42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07936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BE7ED7-DDFC-7144-ACA2-6F56CBB9B4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11AC4F-4582-C44C-AC10-71CD1ABE05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D00FBAF-10A1-A941-918E-69C4B43955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893D9F6-4553-2344-916B-8A6593745BF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54105EA-36FC-0844-AB4C-572E718E3C6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6F86211-67EF-1B49-A4B8-60E4238B75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9/8/23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348259E-D3E8-BE4D-84DE-A8839C77C2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FB9728-C8FA-3B40-928D-57BA1BE6F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4329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333CEB-A4DD-A24D-A483-95B04408C9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64F1CFE-7DC9-3F42-90C8-E0C5F8FECA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9/8/23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5CB998E-BF83-6244-80C0-AC04360AF4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BAF9B12-5623-3643-B615-33C8E7DAA5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63553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EBD8940-13AF-034D-B297-C420AACC17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9/8/23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8E6B3B-5B8A-DB4C-AE40-DD53E365D0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9FE551-9E91-4244-A6D2-C9A7132BCD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2953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27AD88-5F6B-8041-9002-52E4E36CC1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30751C-E92D-2545-879E-CDC3A405D6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ECBD2E-58C4-8B4F-A93D-12CD64CC39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90BE6E-8BCA-1A4D-88CD-D3B3A0C0B4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9/8/23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603F5E4-09D1-064C-8087-FE5803791C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D2F7A7-0EAA-CD4A-83E4-1E5967C51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7839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9/8/23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781BB2-DA6C-1044-B7A0-5F7CA71288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3FF4224-6F75-D147-8693-63EC69481DC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CE42B12-3D82-1F4D-9424-6BB0B2CE0A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648D7D5-F6FC-234C-871F-3247DBCED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9/8/23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082B2D1-8042-ED40-8ABE-D22D107FE2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B0C60B9-0C3A-8940-9D51-208CE0EDD8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2302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9176FC-9C19-6E47-91C8-E995CB8B84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6A612F6-88F2-8A43-861B-FBAA475BE9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0A1131-C5D5-9143-9097-7C190ADB11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9/8/23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220CD8-0AC9-B54C-80E0-BFF8D55EC8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64787D-619B-AD47-8BDE-4CAA7A412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73497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EFDC6EC-6AA9-514F-BC17-07B439FC2DB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8907E40-E068-9C4D-9A38-13AC10B4CF7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A8AB05-5068-BB44-A798-C7F3503D2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9/8/23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A036A5-3128-9946-8CAD-FA200BB50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EEA609-0301-0345-8D5F-BBD0C61919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74281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0BDC40-E66D-0349-9261-04A5DE153D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99D769-93F2-6E4C-A333-E32A5CA173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FC7E93-5B72-DC47-8C5D-8A8E35EFA5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9/8/23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461CD6-0570-A946-A3C6-6B046F9E0D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BCF00D-89BB-A443-ACFA-0CBE56BCCB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357008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8070AD-4487-8E4A-945B-E1CCF2CCEF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5F1402-7B59-B14B-B10D-691D023813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5C47C8-A621-CE4F-A2F8-F26A7CEFD0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9/8/23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E6815C-4AB1-1846-A578-2241E0B5A1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27A24C-11AB-5F4F-B577-73ED8C9CD5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757695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38385D-37B4-834D-B825-9CF6257DDB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E9803E-CC2C-CD45-B1C6-69BA9CC360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FD8A66-9B63-644A-8692-5C0AD45DCA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9/8/23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025F8B-EEC5-1446-B9B5-1C41C4308F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FEE92F-B983-0742-B77F-3121AD53DE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844487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2788FD-3B8D-FA41-A274-B8B57A6E46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15954E-1FCB-0449-B103-7A61EDC804A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0AD0969-F5AE-A040-8A4D-D2111E908F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14B2DA-8BAB-2D4E-84DA-6EC8CAB12B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9/8/23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4E6954-1640-F04D-A498-5D1EA94F24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013354-BB56-B44D-BBF5-AE5D0DAE58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55109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700780-8895-6F48-A7AB-B913B2548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BD5621-C8C2-8E41-B7DF-0AEA3FCC7A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6A71A45-0B26-C843-8F82-9ADAE27E31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0E85698-EAC4-214B-916E-03013A01F5A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3967851-BCFD-7548-BCCD-EB5C309707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550B510-68ED-0440-AC96-A0A399C8C4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9/8/23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633D7FC-C2D4-4B46-A8D7-3FD2AF46D1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E958464-36B1-C041-ABFA-37D335E645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598429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4FB7AF-5C18-CE43-B67D-42C2CB660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246F9EE-8B37-5F46-8C53-ACC64FC16E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9/8/23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A4C466D-0FD3-E141-AA73-73AE0902C1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EFFECFD-F143-A542-B058-36EDBDF4F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63811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9BBA86F-C4DD-8445-89B6-A64C7F593E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9/8/23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F13B13-2292-F047-B56A-4D3B77265F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E72139-456E-784B-8C0C-5FB88EF6F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1620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9/8/23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597209-9CD7-5D41-AB2A-3279DC757D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324493-A3F0-EF44-A480-3EECAE2380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C1217F-741B-7B42-90AC-10429DF6F9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1C267F8-9501-B440-8E2C-4A29268006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9/8/23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712C13-E7BE-D942-89BB-47E7164813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08F885-15CA-1444-A103-45953B6D6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044581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E29E7A-B6CE-8F45-9282-000F29F544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9309869-734A-AC40-9C4D-828B82B9005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1CB0D73-B145-144C-8597-F685E6270F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7D1C4F8-4814-1B44-8425-D8AD709CA4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9/8/23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12505E-CD13-F640-9897-FA161F701C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A4272F-8F36-A448-B96C-4B7AB395AB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997103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3B1A64-F563-B647-89F8-8949CB3F74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EDC7E2-73FF-1048-A209-90195EBAA7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E2E384-5181-F145-94A6-23EC1739D7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9/8/23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13C34B-354B-0B45-9455-8606F46548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2D7984-F619-7C46-A150-DA96A10533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55938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FE5824D-8201-764F-93DF-DFBB3327A16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58893D-C53B-E94C-BEFC-A5A33BA570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45AC85-348F-2141-A045-3903E58E83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9/8/23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E6539A-CB73-2C4B-BB31-25AFB78541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F92738-28A5-BA46-9163-090C29B135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99211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9/8/23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9/8/23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9/8/23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9/8/23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9/8/23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5D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34A27B-9AD7-7045-B0F9-6FFCE0EC5F6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AA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3DC8C2E-F0DC-9E4D-A67A-835613ADD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635AE1-7ACC-C149-91D2-A93D434247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13A446-DF37-7E49-B0FB-6666B38B3BA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083711-07B3-E741-BE38-7C034DBEDB85}" type="datetimeFigureOut">
              <a:rPr lang="en-US" smtClean="0"/>
              <a:t>9/8/23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8E56C1-3AEF-364C-9ACB-166C2BA17B0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E94B0B-4BE2-EE41-985E-DA3A9DAD04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631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0B0B47F-F0F9-3745-A90B-9B239293814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AA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pic>
        <p:nvPicPr>
          <p:cNvPr id="8" name="Picture 7" descr="Background pattern&#10;&#10;Description automatically generated with low confidence">
            <a:extLst>
              <a:ext uri="{FF2B5EF4-FFF2-40B4-BE49-F238E27FC236}">
                <a16:creationId xmlns:a16="http://schemas.microsoft.com/office/drawing/2014/main" id="{880AF6F1-394F-E24F-9078-7F313DF43AEA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8508" y="388526"/>
            <a:ext cx="11354984" cy="6080948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F4EA0D0-DE9B-6E40-B27E-D26E74C38370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B5E5DAC-A1ED-CA4D-A5B8-36AAEC5903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FB56A2D-1B9C-4646-9360-75D6BDA427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9C28BC-2A02-F24B-B262-12869213D8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0AB04-A9C3-7748-AB29-D0E2983B98FA}" type="datetimeFigureOut">
              <a:rPr lang="en-US" smtClean="0"/>
              <a:t>9/8/23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28D884-CDF4-7345-B4C6-64F69396BB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AB38E4-2865-8E4A-BFAB-35A48D6558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0128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4BC3EF89-C7FD-FB0F-0938-2096E4BC5F70}"/>
              </a:ext>
            </a:extLst>
          </p:cNvPr>
          <p:cNvGrpSpPr/>
          <p:nvPr/>
        </p:nvGrpSpPr>
        <p:grpSpPr>
          <a:xfrm>
            <a:off x="840557" y="1633457"/>
            <a:ext cx="10510886" cy="3591085"/>
            <a:chOff x="840557" y="1633457"/>
            <a:chExt cx="10510886" cy="3591085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EA5974AE-25BB-4949-8F6C-99373565C0A5}"/>
                </a:ext>
              </a:extLst>
            </p:cNvPr>
            <p:cNvSpPr/>
            <p:nvPr/>
          </p:nvSpPr>
          <p:spPr>
            <a:xfrm>
              <a:off x="840557" y="1633457"/>
              <a:ext cx="10510886" cy="35910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3" name="Picture 2" descr="A stack of flatbreads on a white surface&#10;&#10;Description automatically generated">
              <a:extLst>
                <a:ext uri="{FF2B5EF4-FFF2-40B4-BE49-F238E27FC236}">
                  <a16:creationId xmlns:a16="http://schemas.microsoft.com/office/drawing/2014/main" id="{C1028AB9-37DB-9B2E-C204-7FB410CEB93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21333" y="1713834"/>
              <a:ext cx="3379509" cy="3430328"/>
            </a:xfrm>
            <a:prstGeom prst="rect">
              <a:avLst/>
            </a:prstGeom>
          </p:spPr>
        </p:pic>
        <p:pic>
          <p:nvPicPr>
            <p:cNvPr id="5" name="Picture 4" descr="A silver cup with a liquid in it&#10;&#10;Description automatically generated">
              <a:extLst>
                <a:ext uri="{FF2B5EF4-FFF2-40B4-BE49-F238E27FC236}">
                  <a16:creationId xmlns:a16="http://schemas.microsoft.com/office/drawing/2014/main" id="{645E983C-E31F-D052-B683-4F8357DEDE6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891159" y="1709762"/>
              <a:ext cx="3379506" cy="3430328"/>
            </a:xfrm>
            <a:prstGeom prst="rect">
              <a:avLst/>
            </a:prstGeom>
          </p:spPr>
        </p:pic>
        <p:pic>
          <p:nvPicPr>
            <p:cNvPr id="7" name="Picture 6" descr="A plate of food on a table&#10;&#10;Description automatically generated">
              <a:extLst>
                <a:ext uri="{FF2B5EF4-FFF2-40B4-BE49-F238E27FC236}">
                  <a16:creationId xmlns:a16="http://schemas.microsoft.com/office/drawing/2014/main" id="{57AD8F9F-152B-9473-A6D2-14E9345F2AD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93746" y="1709761"/>
              <a:ext cx="3404509" cy="3434401"/>
            </a:xfrm>
            <a:prstGeom prst="rect">
              <a:avLst/>
            </a:prstGeom>
          </p:spPr>
        </p:pic>
      </p:grpSp>
      <p:sp>
        <p:nvSpPr>
          <p:cNvPr id="12" name="Title 1">
            <a:extLst>
              <a:ext uri="{FF2B5EF4-FFF2-40B4-BE49-F238E27FC236}">
                <a16:creationId xmlns:a16="http://schemas.microsoft.com/office/drawing/2014/main" id="{2FBAD0AC-E01F-284D-A466-36E73E823A66}"/>
              </a:ext>
            </a:extLst>
          </p:cNvPr>
          <p:cNvSpPr txBox="1">
            <a:spLocks/>
          </p:cNvSpPr>
          <p:nvPr/>
        </p:nvSpPr>
        <p:spPr>
          <a:xfrm>
            <a:off x="0" y="492557"/>
            <a:ext cx="12192000" cy="63094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Passover Religious Festival Story</a:t>
            </a:r>
          </a:p>
        </p:txBody>
      </p:sp>
      <p:pic>
        <p:nvPicPr>
          <p:cNvPr id="9" name="Picture 8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E7B17661-B3D1-DE4A-AE83-40193340EE2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3BFBC98B-9082-AE47-A085-66E8873C876E}"/>
              </a:ext>
            </a:extLst>
          </p:cNvPr>
          <p:cNvSpPr txBox="1">
            <a:spLocks/>
          </p:cNvSpPr>
          <p:nvPr/>
        </p:nvSpPr>
        <p:spPr>
          <a:xfrm>
            <a:off x="8976595" y="6022650"/>
            <a:ext cx="3013487" cy="707886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Religious Education KS1</a:t>
            </a:r>
          </a:p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Judaism</a:t>
            </a:r>
          </a:p>
        </p:txBody>
      </p:sp>
      <p:pic>
        <p:nvPicPr>
          <p:cNvPr id="14" name="Picture 1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5CF27FC-05C2-BE43-9178-43A90C18451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8EB37F33-D558-A84F-A2A7-0E197CD11A1F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89524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A862B8FC-B728-DB43-FC1A-F7D1BB7C3DEE}"/>
              </a:ext>
            </a:extLst>
          </p:cNvPr>
          <p:cNvSpPr txBox="1"/>
          <p:nvPr/>
        </p:nvSpPr>
        <p:spPr>
          <a:xfrm>
            <a:off x="6613241" y="1555410"/>
            <a:ext cx="4006270" cy="3747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>
              <a:spcAft>
                <a:spcPts val="1500"/>
              </a:spcAft>
            </a:pPr>
            <a:r>
              <a:rPr lang="en-GB" sz="2000" b="1" dirty="0">
                <a:solidFill>
                  <a:srgbClr val="272626"/>
                </a:solidFill>
                <a:latin typeface="Comic Sans MS" panose="030F0902030302020204" pitchFamily="66" charset="0"/>
              </a:rPr>
              <a:t>Questions to think about:</a:t>
            </a:r>
          </a:p>
          <a:p>
            <a:pPr hangingPunct="0">
              <a:spcAft>
                <a:spcPts val="1500"/>
              </a:spcAft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What was your favourite part of the story? And why?</a:t>
            </a:r>
          </a:p>
          <a:p>
            <a:pPr hangingPunct="0">
              <a:spcAft>
                <a:spcPts val="1500"/>
              </a:spcAft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During the feast of Passover, the youngest child present asks four questions. What do we think? Do we know anything more about the questions?</a:t>
            </a:r>
          </a:p>
          <a:p>
            <a:pPr hangingPunct="0">
              <a:spcAft>
                <a:spcPts val="1500"/>
              </a:spcAft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We could play ‘Hunt the Afikomen’ game!</a:t>
            </a:r>
            <a:endParaRPr lang="en-GB" sz="2000" dirty="0">
              <a:solidFill>
                <a:srgbClr val="272626"/>
              </a:solidFill>
            </a:endParaRPr>
          </a:p>
        </p:txBody>
      </p:sp>
      <p:pic>
        <p:nvPicPr>
          <p:cNvPr id="11" name="Picture 10" descr="A plate of food on a table&#10;&#10;Description automatically generated">
            <a:extLst>
              <a:ext uri="{FF2B5EF4-FFF2-40B4-BE49-F238E27FC236}">
                <a16:creationId xmlns:a16="http://schemas.microsoft.com/office/drawing/2014/main" id="{6C04B532-18B7-61FF-4242-1236641B1C3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43025" y="1449387"/>
            <a:ext cx="4537075" cy="397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1792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A5A2525A-58FE-42FC-EA11-93251DC5B959}"/>
              </a:ext>
            </a:extLst>
          </p:cNvPr>
          <p:cNvGrpSpPr/>
          <p:nvPr/>
        </p:nvGrpSpPr>
        <p:grpSpPr>
          <a:xfrm>
            <a:off x="1923390" y="1913242"/>
            <a:ext cx="8339159" cy="2849106"/>
            <a:chOff x="1923390" y="1913242"/>
            <a:chExt cx="8339159" cy="2849106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D63885DE-93AC-7A18-EB9A-EA7AE3957A49}"/>
                </a:ext>
              </a:extLst>
            </p:cNvPr>
            <p:cNvSpPr/>
            <p:nvPr/>
          </p:nvSpPr>
          <p:spPr>
            <a:xfrm>
              <a:off x="1923390" y="1913242"/>
              <a:ext cx="8339159" cy="28491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3" name="Picture 2" descr="A stack of flatbreads on a white surface&#10;&#10;Description automatically generated">
              <a:extLst>
                <a:ext uri="{FF2B5EF4-FFF2-40B4-BE49-F238E27FC236}">
                  <a16:creationId xmlns:a16="http://schemas.microsoft.com/office/drawing/2014/main" id="{810BBFF9-12A9-C3C7-6D06-8B4F17A4631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987477" y="1975129"/>
              <a:ext cx="2680332" cy="2721565"/>
            </a:xfrm>
            <a:prstGeom prst="rect">
              <a:avLst/>
            </a:prstGeom>
          </p:spPr>
        </p:pic>
        <p:pic>
          <p:nvPicPr>
            <p:cNvPr id="5" name="Picture 4" descr="A silver cup with a liquid in it&#10;&#10;Description automatically generated">
              <a:extLst>
                <a:ext uri="{FF2B5EF4-FFF2-40B4-BE49-F238E27FC236}">
                  <a16:creationId xmlns:a16="http://schemas.microsoft.com/office/drawing/2014/main" id="{34CACCFF-9C72-973E-F37A-6FB98AF7A7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-48"/>
            <a:stretch/>
          </p:blipFill>
          <p:spPr>
            <a:xfrm>
              <a:off x="7515393" y="1975128"/>
              <a:ext cx="2684365" cy="2721565"/>
            </a:xfrm>
            <a:prstGeom prst="rect">
              <a:avLst/>
            </a:prstGeom>
          </p:spPr>
        </p:pic>
        <p:pic>
          <p:nvPicPr>
            <p:cNvPr id="7" name="Picture 6" descr="A plate of food on a table&#10;&#10;Description automatically generated">
              <a:extLst>
                <a:ext uri="{FF2B5EF4-FFF2-40B4-BE49-F238E27FC236}">
                  <a16:creationId xmlns:a16="http://schemas.microsoft.com/office/drawing/2014/main" id="{96BD3EA0-F7F1-3EB7-00F1-FA46042481A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741517" y="1963990"/>
              <a:ext cx="2701080" cy="2732704"/>
            </a:xfrm>
            <a:prstGeom prst="rect">
              <a:avLst/>
            </a:prstGeom>
          </p:spPr>
        </p:pic>
      </p:grpSp>
      <p:sp>
        <p:nvSpPr>
          <p:cNvPr id="8" name="Subtitle 2">
            <a:extLst>
              <a:ext uri="{FF2B5EF4-FFF2-40B4-BE49-F238E27FC236}">
                <a16:creationId xmlns:a16="http://schemas.microsoft.com/office/drawing/2014/main" id="{64F33721-A788-CD43-86F1-DE8C74C45397}"/>
              </a:ext>
            </a:extLst>
          </p:cNvPr>
          <p:cNvSpPr txBox="1">
            <a:spLocks/>
          </p:cNvSpPr>
          <p:nvPr/>
        </p:nvSpPr>
        <p:spPr>
          <a:xfrm>
            <a:off x="0" y="693238"/>
            <a:ext cx="12192000" cy="115790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600" b="1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Passover Religious Festival Story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6E195D00-317E-0946-BF7E-3809AA427265}"/>
              </a:ext>
            </a:extLst>
          </p:cNvPr>
          <p:cNvSpPr txBox="1">
            <a:spLocks/>
          </p:cNvSpPr>
          <p:nvPr/>
        </p:nvSpPr>
        <p:spPr>
          <a:xfrm>
            <a:off x="0" y="535049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45DE7B4-C7DC-3047-882C-8EC6C79292F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11" name="Subtitle 2">
            <a:extLst>
              <a:ext uri="{FF2B5EF4-FFF2-40B4-BE49-F238E27FC236}">
                <a16:creationId xmlns:a16="http://schemas.microsoft.com/office/drawing/2014/main" id="{255F2D42-BD04-7449-9F38-19C51633EB9D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2023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</p:spTree>
    <p:extLst>
      <p:ext uri="{BB962C8B-B14F-4D97-AF65-F5344CB8AC3E}">
        <p14:creationId xmlns:p14="http://schemas.microsoft.com/office/powerpoint/2010/main" val="40761531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3677C16-B1E3-9379-80BE-A800643A9CD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43025" y="1741522"/>
            <a:ext cx="4537075" cy="377626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6444411" y="2563976"/>
            <a:ext cx="4777771" cy="2131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Passover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 is a Jewish festival. It reminds Jews of how their ancestors escaped from slavery in Egypt.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We’re going to find out how Jewish people celebrate this most important Jewish festival.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01AA520-BE1E-726F-E2FA-5DE3F0BE1D63}"/>
              </a:ext>
            </a:extLst>
          </p:cNvPr>
          <p:cNvSpPr txBox="1"/>
          <p:nvPr/>
        </p:nvSpPr>
        <p:spPr>
          <a:xfrm>
            <a:off x="0" y="728032"/>
            <a:ext cx="1211323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27AAE1"/>
                </a:solidFill>
                <a:latin typeface="Comic Sans MS" panose="030F0702030302020204" pitchFamily="66" charset="0"/>
              </a:rPr>
              <a:t>Passover</a:t>
            </a:r>
          </a:p>
        </p:txBody>
      </p:sp>
    </p:spTree>
    <p:extLst>
      <p:ext uri="{BB962C8B-B14F-4D97-AF65-F5344CB8AC3E}">
        <p14:creationId xmlns:p14="http://schemas.microsoft.com/office/powerpoint/2010/main" val="2410273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5832353" y="2560315"/>
            <a:ext cx="4041692" cy="2323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Mums and dads clean the house from top to bottom.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Families also search for yeast (or leaven).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It is forbidden to eat foods with yeast during Passover.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01AA520-BE1E-726F-E2FA-5DE3F0BE1D63}"/>
              </a:ext>
            </a:extLst>
          </p:cNvPr>
          <p:cNvSpPr txBox="1"/>
          <p:nvPr/>
        </p:nvSpPr>
        <p:spPr>
          <a:xfrm>
            <a:off x="0" y="728032"/>
            <a:ext cx="1211323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27AAE1"/>
                </a:solidFill>
                <a:latin typeface="Comic Sans MS" panose="030F0702030302020204" pitchFamily="66" charset="0"/>
              </a:rPr>
              <a:t>Preparation for Passover</a:t>
            </a:r>
          </a:p>
        </p:txBody>
      </p:sp>
      <p:pic>
        <p:nvPicPr>
          <p:cNvPr id="6" name="Picture 5" descr="A person vacuuming the floor&#10;&#10;Description automatically generated">
            <a:extLst>
              <a:ext uri="{FF2B5EF4-FFF2-40B4-BE49-F238E27FC236}">
                <a16:creationId xmlns:a16="http://schemas.microsoft.com/office/drawing/2014/main" id="{F77998A0-360B-DF28-2FD0-5FFDD9BE254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2789" y="1881038"/>
            <a:ext cx="2525252" cy="3791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874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6444411" y="2101425"/>
            <a:ext cx="4537075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Special food is bought and prepared.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Matzos are eaten to remind the people that the Exodus (when</a:t>
            </a:r>
            <a:b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the Jews fled from Egypt) was made in a hurry.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There was no time to allow the bread to rise.</a:t>
            </a:r>
          </a:p>
        </p:txBody>
      </p:sp>
      <p:pic>
        <p:nvPicPr>
          <p:cNvPr id="6" name="Picture 5" descr="A stack of flatbreads on a white surface&#10;&#10;Description automatically generated">
            <a:extLst>
              <a:ext uri="{FF2B5EF4-FFF2-40B4-BE49-F238E27FC236}">
                <a16:creationId xmlns:a16="http://schemas.microsoft.com/office/drawing/2014/main" id="{F588F169-5809-D7EE-69AB-47A3CABB918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43025" y="1449388"/>
            <a:ext cx="4537075" cy="395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41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late of food on a table&#10;&#10;Description automatically generated">
            <a:extLst>
              <a:ext uri="{FF2B5EF4-FFF2-40B4-BE49-F238E27FC236}">
                <a16:creationId xmlns:a16="http://schemas.microsoft.com/office/drawing/2014/main" id="{D575AFC8-6C81-F320-76D8-46FC8EF68C5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43025" y="1449388"/>
            <a:ext cx="4537075" cy="395922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6444411" y="1334002"/>
            <a:ext cx="4462021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This is the </a:t>
            </a: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Seder Dish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The items for the Seder Dish are:</a:t>
            </a:r>
          </a:p>
          <a:p>
            <a:pPr indent="-285750">
              <a:spcBef>
                <a:spcPts val="500"/>
              </a:spcBef>
              <a:buClr>
                <a:srgbClr val="DB2A6F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Shank-bone of lamb</a:t>
            </a:r>
          </a:p>
          <a:p>
            <a:pPr indent="-285750">
              <a:spcBef>
                <a:spcPts val="500"/>
              </a:spcBef>
              <a:buClr>
                <a:srgbClr val="DB2A6F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Egg</a:t>
            </a:r>
          </a:p>
          <a:p>
            <a:pPr indent="-285750">
              <a:spcBef>
                <a:spcPts val="500"/>
              </a:spcBef>
              <a:buClr>
                <a:srgbClr val="DB2A6F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Bitter herbs</a:t>
            </a:r>
          </a:p>
          <a:p>
            <a:pPr indent="-285750">
              <a:spcBef>
                <a:spcPts val="500"/>
              </a:spcBef>
              <a:buClr>
                <a:srgbClr val="DB2A6F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Parsley</a:t>
            </a:r>
          </a:p>
          <a:p>
            <a:pPr indent="-285750">
              <a:spcBef>
                <a:spcPts val="500"/>
              </a:spcBef>
              <a:buClr>
                <a:srgbClr val="DB2A6F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Lettuce</a:t>
            </a:r>
          </a:p>
          <a:p>
            <a:pPr marL="288925" indent="-288925">
              <a:spcBef>
                <a:spcPts val="500"/>
              </a:spcBef>
              <a:buClr>
                <a:srgbClr val="DB2A6F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Charoset (a mixture of apples, nuts and wine)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Also on the table is salt-water</a:t>
            </a:r>
            <a:b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and wine.</a:t>
            </a:r>
          </a:p>
        </p:txBody>
      </p:sp>
    </p:spTree>
    <p:extLst>
      <p:ext uri="{BB962C8B-B14F-4D97-AF65-F5344CB8AC3E}">
        <p14:creationId xmlns:p14="http://schemas.microsoft.com/office/powerpoint/2010/main" val="2635800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6481373" y="3075057"/>
            <a:ext cx="3835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The meal begins with the lighting of candles.</a:t>
            </a:r>
          </a:p>
        </p:txBody>
      </p:sp>
      <p:pic>
        <p:nvPicPr>
          <p:cNvPr id="8" name="Picture 7" descr="A pair of candlesticks with a lit candle&#10;&#10;Description automatically generated">
            <a:extLst>
              <a:ext uri="{FF2B5EF4-FFF2-40B4-BE49-F238E27FC236}">
                <a16:creationId xmlns:a16="http://schemas.microsoft.com/office/drawing/2014/main" id="{ECD68698-C5C6-4B32-2AA2-4DC2E7FE299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11604" y="1402774"/>
            <a:ext cx="2616679" cy="4055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9217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6460825" y="3075057"/>
            <a:ext cx="3835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Then the Kiddush, a blessing over the wine, is made.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55EF88D-CDA8-630F-8DCE-1E611F029AC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4772" b="25458"/>
          <a:stretch/>
        </p:blipFill>
        <p:spPr>
          <a:xfrm>
            <a:off x="1343024" y="1449388"/>
            <a:ext cx="4537075" cy="395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02864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6444411" y="2530043"/>
            <a:ext cx="4663471" cy="3093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1400"/>
              </a:spcBef>
              <a:buAutoNum type="arabicPeriod"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Why is this night different from all other nights?</a:t>
            </a:r>
          </a:p>
          <a:p>
            <a:pPr marL="342900" indent="-342900">
              <a:spcBef>
                <a:spcPts val="1400"/>
              </a:spcBef>
              <a:buAutoNum type="arabicPeriod"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Why do we eat Matzos at Passover?</a:t>
            </a:r>
          </a:p>
          <a:p>
            <a:pPr marL="342900" indent="-342900">
              <a:spcBef>
                <a:spcPts val="1400"/>
              </a:spcBef>
              <a:buAutoNum type="arabicPeriod"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Why do we eat bitter herbs and special vegetables?</a:t>
            </a:r>
          </a:p>
          <a:p>
            <a:pPr marL="342900" indent="-342900">
              <a:spcBef>
                <a:spcPts val="1400"/>
              </a:spcBef>
              <a:buAutoNum type="arabicPeriod"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Why do we lean on a pillow instead of sitting up straight?</a:t>
            </a:r>
          </a:p>
        </p:txBody>
      </p:sp>
      <p:pic>
        <p:nvPicPr>
          <p:cNvPr id="5" name="Picture 4" descr="A close-up of a book&#10;&#10;Description automatically generated">
            <a:extLst>
              <a:ext uri="{FF2B5EF4-FFF2-40B4-BE49-F238E27FC236}">
                <a16:creationId xmlns:a16="http://schemas.microsoft.com/office/drawing/2014/main" id="{CFEB23AD-BAB7-46D5-B5EF-2F4E1BA16A3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3025" y="2594205"/>
            <a:ext cx="4537075" cy="309890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FD1AEE7-CE9F-9A9F-57D1-ECE193461410}"/>
              </a:ext>
            </a:extLst>
          </p:cNvPr>
          <p:cNvSpPr txBox="1"/>
          <p:nvPr/>
        </p:nvSpPr>
        <p:spPr>
          <a:xfrm>
            <a:off x="1228175" y="1014285"/>
            <a:ext cx="9453680" cy="1579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0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The story of the escape from Egypt is read.</a:t>
            </a:r>
          </a:p>
          <a:p>
            <a:pPr>
              <a:spcBef>
                <a:spcPts val="10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This special book is called the Haggadah. Then the youngest child present asks four questions:</a:t>
            </a:r>
          </a:p>
          <a:p>
            <a:pPr>
              <a:spcBef>
                <a:spcPts val="1000"/>
              </a:spcBef>
            </a:pPr>
            <a:endParaRPr lang="en-GB" sz="2000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6138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-up of a matza&#10;&#10;Description automatically generated">
            <a:extLst>
              <a:ext uri="{FF2B5EF4-FFF2-40B4-BE49-F238E27FC236}">
                <a16:creationId xmlns:a16="http://schemas.microsoft.com/office/drawing/2014/main" id="{3F419A8D-CEA1-31C9-9B32-DCBE9FF9F77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43024" y="1438038"/>
            <a:ext cx="4537075" cy="397057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862B8FC-B728-DB43-FC1A-F7D1BB7C3DEE}"/>
              </a:ext>
            </a:extLst>
          </p:cNvPr>
          <p:cNvSpPr txBox="1"/>
          <p:nvPr/>
        </p:nvSpPr>
        <p:spPr>
          <a:xfrm>
            <a:off x="6436595" y="1396474"/>
            <a:ext cx="5128488" cy="4054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The children play a game called the Afikomen.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The piece of matzos which had been</a:t>
            </a:r>
            <a:b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set aside earlier is eaten as desert</a:t>
            </a:r>
            <a:b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(or pudding).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Different families have different traditions relating to the afikomen.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In some families, the children hide it, while the parents have to either find</a:t>
            </a:r>
            <a:b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it or ransom it back. In other families, the parents hide it.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1317171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Custom 34">
      <a:dk1>
        <a:srgbClr val="1C1C1C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16684</TotalTime>
  <Words>404</Words>
  <Application>Microsoft Macintosh PowerPoint</Application>
  <PresentationFormat>Widescreen</PresentationFormat>
  <Paragraphs>42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Calibri</vt:lpstr>
      <vt:lpstr>Calibri Light</vt:lpstr>
      <vt:lpstr>Comic Sans MS</vt:lpstr>
      <vt:lpstr>Office Theme</vt:lpstr>
      <vt:lpstr>Custom Design</vt:lpstr>
      <vt:lpstr>1_Custom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sandra moyes</cp:lastModifiedBy>
  <cp:revision>592</cp:revision>
  <dcterms:created xsi:type="dcterms:W3CDTF">2021-01-11T17:47:06Z</dcterms:created>
  <dcterms:modified xsi:type="dcterms:W3CDTF">2023-09-08T07:17:49Z</dcterms:modified>
</cp:coreProperties>
</file>