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7" r:id="rId2"/>
    <p:sldId id="259" r:id="rId3"/>
    <p:sldId id="258" r:id="rId4"/>
    <p:sldId id="261" r:id="rId5"/>
    <p:sldId id="260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2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EB8B2D"/>
    <a:srgbClr val="0A8B42"/>
    <a:srgbClr val="D8222A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51" autoAdjust="0"/>
    <p:restoredTop sz="94694"/>
  </p:normalViewPr>
  <p:slideViewPr>
    <p:cSldViewPr snapToGrid="0" snapToObjects="1">
      <p:cViewPr>
        <p:scale>
          <a:sx n="138" d="100"/>
          <a:sy n="138" d="100"/>
        </p:scale>
        <p:origin x="656" y="1568"/>
      </p:cViewPr>
      <p:guideLst>
        <p:guide orient="horz" pos="232"/>
        <p:guide pos="2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3/26/21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488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088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102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1278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4202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3/26/21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3/26/21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3/26/21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C0E064-C229-EE4B-8776-5AB4E735F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3/26/21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5001B6-7780-544F-AEE9-4E1C7CBAB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8AC258-AD44-E54D-A9C7-F697C1D87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3/26/21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3/26/21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3/26/21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g"/><Relationship Id="rId4" Type="http://schemas.openxmlformats.org/officeDocument/2006/relationships/hyperlink" Target="https://www.ichild.co.uk/activities/view/36im1Kwe4MA59WlGLh7zZg/Ramadan-Drawing-Templat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409BD0C-20B8-2045-8EF0-B1A7011124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8B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10" name="Round Diagonal Corner of Rectangle 9">
            <a:extLst>
              <a:ext uri="{FF2B5EF4-FFF2-40B4-BE49-F238E27FC236}">
                <a16:creationId xmlns:a16="http://schemas.microsoft.com/office/drawing/2014/main" id="{60337B3F-874D-7349-8E41-98A49B6D9E72}"/>
              </a:ext>
            </a:extLst>
          </p:cNvPr>
          <p:cNvSpPr/>
          <p:nvPr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E5AE6D4-DC35-9D45-9FEC-4E75D7D86A39}"/>
              </a:ext>
            </a:extLst>
          </p:cNvPr>
          <p:cNvSpPr txBox="1">
            <a:spLocks/>
          </p:cNvSpPr>
          <p:nvPr/>
        </p:nvSpPr>
        <p:spPr>
          <a:xfrm>
            <a:off x="0" y="1235271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>
                <a:solidFill>
                  <a:srgbClr val="EB8B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Ramadan</a:t>
            </a:r>
          </a:p>
        </p:txBody>
      </p:sp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F83BB6A-88B2-FC44-8C5E-FF5C221988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707" y="618145"/>
            <a:ext cx="2085861" cy="5146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34B210F-61E6-49D8-9297-FD7763192F9A}"/>
              </a:ext>
            </a:extLst>
          </p:cNvPr>
          <p:cNvSpPr txBox="1"/>
          <p:nvPr/>
        </p:nvSpPr>
        <p:spPr>
          <a:xfrm>
            <a:off x="6077637" y="2590049"/>
            <a:ext cx="469407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Ramadan is a very holy month. It remembers the month that the Qur’an (the Muslim holy book) was first revealed to the Prophet Mohammad.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Ramadan is the ninth month in the Muslim calendar.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We’re going to see how Muslims celebrate Ramadan.</a:t>
            </a:r>
          </a:p>
          <a:p>
            <a:endParaRPr lang="en-GB" sz="1900" dirty="0">
              <a:latin typeface="Comic Sans MS" panose="030F0702030302020204" pitchFamily="66" charset="0"/>
            </a:endParaRPr>
          </a:p>
        </p:txBody>
      </p:sp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AC9B21E7-8DAA-4863-BF49-B16208F290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3561" y="2184636"/>
            <a:ext cx="3502846" cy="3517517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5536407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409BD0C-20B8-2045-8EF0-B1A7011124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8B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10" name="Round Diagonal Corner of Rectangle 9">
            <a:extLst>
              <a:ext uri="{FF2B5EF4-FFF2-40B4-BE49-F238E27FC236}">
                <a16:creationId xmlns:a16="http://schemas.microsoft.com/office/drawing/2014/main" id="{60337B3F-874D-7349-8E41-98A49B6D9E72}"/>
              </a:ext>
            </a:extLst>
          </p:cNvPr>
          <p:cNvSpPr/>
          <p:nvPr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F83BB6A-88B2-FC44-8C5E-FF5C221988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707" y="618145"/>
            <a:ext cx="2085861" cy="514692"/>
          </a:xfrm>
          <a:prstGeom prst="rect">
            <a:avLst/>
          </a:prstGeom>
        </p:spPr>
      </p:pic>
      <p:pic>
        <p:nvPicPr>
          <p:cNvPr id="4" name="Picture 3" descr="Table&#10;&#10;Description automatically generated with medium confidence">
            <a:extLst>
              <a:ext uri="{FF2B5EF4-FFF2-40B4-BE49-F238E27FC236}">
                <a16:creationId xmlns:a16="http://schemas.microsoft.com/office/drawing/2014/main" id="{29215E89-2B2C-4C1B-B013-12E3D7836C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0051" y="1946732"/>
            <a:ext cx="5471898" cy="2685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1442A15-F2EE-4784-914B-A21B98C03451}"/>
              </a:ext>
            </a:extLst>
          </p:cNvPr>
          <p:cNvSpPr txBox="1"/>
          <p:nvPr/>
        </p:nvSpPr>
        <p:spPr>
          <a:xfrm>
            <a:off x="0" y="4848956"/>
            <a:ext cx="12176802" cy="1097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Ramadan is the ninth month of the Muslim calendar.</a:t>
            </a:r>
          </a:p>
          <a:p>
            <a:pPr algn="ctr"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date changes every year. This is because the Islamic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calendar is based on the cycles of the moon.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761A0615-5D04-724B-A6B9-901363096EE3}"/>
              </a:ext>
            </a:extLst>
          </p:cNvPr>
          <p:cNvSpPr txBox="1">
            <a:spLocks/>
          </p:cNvSpPr>
          <p:nvPr/>
        </p:nvSpPr>
        <p:spPr>
          <a:xfrm>
            <a:off x="0" y="1235271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EB8B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Months from the Muslim calendar</a:t>
            </a:r>
          </a:p>
        </p:txBody>
      </p:sp>
    </p:spTree>
    <p:extLst>
      <p:ext uri="{BB962C8B-B14F-4D97-AF65-F5344CB8AC3E}">
        <p14:creationId xmlns:p14="http://schemas.microsoft.com/office/powerpoint/2010/main" val="3612331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409BD0C-20B8-2045-8EF0-B1A7011124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8B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10" name="Round Diagonal Corner of Rectangle 9">
            <a:extLst>
              <a:ext uri="{FF2B5EF4-FFF2-40B4-BE49-F238E27FC236}">
                <a16:creationId xmlns:a16="http://schemas.microsoft.com/office/drawing/2014/main" id="{60337B3F-874D-7349-8E41-98A49B6D9E72}"/>
              </a:ext>
            </a:extLst>
          </p:cNvPr>
          <p:cNvSpPr/>
          <p:nvPr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F83BB6A-88B2-FC44-8C5E-FF5C221988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707" y="618145"/>
            <a:ext cx="2085861" cy="5146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121D1D6-AC33-4929-8122-783A46D213CF}"/>
              </a:ext>
            </a:extLst>
          </p:cNvPr>
          <p:cNvSpPr txBox="1"/>
          <p:nvPr/>
        </p:nvSpPr>
        <p:spPr>
          <a:xfrm>
            <a:off x="5875421" y="1812102"/>
            <a:ext cx="5192924" cy="3685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During Ramadan, Muslims fast from sunrise to sunset.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Fasting is also knows as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sawm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Fasting reminds Muslims of the sufferings of the poor. Fasting teaches self-discipline.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But not everyone has to fast.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Children don’t have to fast.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Neither do elderly people, pregnant women and people who are ill or travelling.   </a:t>
            </a:r>
          </a:p>
        </p:txBody>
      </p:sp>
      <p:pic>
        <p:nvPicPr>
          <p:cNvPr id="5" name="Picture 4" descr="A picture containing plate, table, food, dessert&#10;&#10;Description automatically generated">
            <a:extLst>
              <a:ext uri="{FF2B5EF4-FFF2-40B4-BE49-F238E27FC236}">
                <a16:creationId xmlns:a16="http://schemas.microsoft.com/office/drawing/2014/main" id="{6065DB3A-AF55-B74C-BD46-4E141150F6F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032" t="13503" r="5250" b="4307"/>
          <a:stretch/>
        </p:blipFill>
        <p:spPr>
          <a:xfrm>
            <a:off x="1121646" y="1812102"/>
            <a:ext cx="4335267" cy="4156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663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409BD0C-20B8-2045-8EF0-B1A7011124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8B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10" name="Round Diagonal Corner of Rectangle 9">
            <a:extLst>
              <a:ext uri="{FF2B5EF4-FFF2-40B4-BE49-F238E27FC236}">
                <a16:creationId xmlns:a16="http://schemas.microsoft.com/office/drawing/2014/main" id="{60337B3F-874D-7349-8E41-98A49B6D9E72}"/>
              </a:ext>
            </a:extLst>
          </p:cNvPr>
          <p:cNvSpPr/>
          <p:nvPr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F83BB6A-88B2-FC44-8C5E-FF5C221988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707" y="618145"/>
            <a:ext cx="2085861" cy="5146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216991-B2E3-4B3F-AD20-0319B8A3A3A5}"/>
              </a:ext>
            </a:extLst>
          </p:cNvPr>
          <p:cNvSpPr txBox="1"/>
          <p:nvPr/>
        </p:nvSpPr>
        <p:spPr>
          <a:xfrm>
            <a:off x="6262255" y="2593635"/>
            <a:ext cx="4209762" cy="2316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During Ramadan, Muslims eat their first meal just before sunrise, which is knows as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the </a:t>
            </a:r>
            <a:r>
              <a:rPr lang="en-GB" sz="1900" b="1" dirty="0" err="1">
                <a:solidFill>
                  <a:srgbClr val="272626"/>
                </a:solidFill>
                <a:latin typeface="Comic Sans MS" panose="030F0702030302020204" pitchFamily="66" charset="0"/>
              </a:rPr>
              <a:t>suhoor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After sunset, Muslims break their fast with a family meal. This is known as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the iftar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598B8EB-1493-3D48-96A8-1645FC33A2E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865" b="15364"/>
          <a:stretch/>
        </p:blipFill>
        <p:spPr>
          <a:xfrm>
            <a:off x="1958110" y="1623222"/>
            <a:ext cx="3494238" cy="4112455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630283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409BD0C-20B8-2045-8EF0-B1A7011124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8B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10" name="Round Diagonal Corner of Rectangle 9">
            <a:extLst>
              <a:ext uri="{FF2B5EF4-FFF2-40B4-BE49-F238E27FC236}">
                <a16:creationId xmlns:a16="http://schemas.microsoft.com/office/drawing/2014/main" id="{60337B3F-874D-7349-8E41-98A49B6D9E72}"/>
              </a:ext>
            </a:extLst>
          </p:cNvPr>
          <p:cNvSpPr/>
          <p:nvPr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F83BB6A-88B2-FC44-8C5E-FF5C221988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707" y="618145"/>
            <a:ext cx="2085861" cy="5146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3EF538F-5E9D-4B47-8545-0BDABF4DBC69}"/>
              </a:ext>
            </a:extLst>
          </p:cNvPr>
          <p:cNvSpPr txBox="1"/>
          <p:nvPr/>
        </p:nvSpPr>
        <p:spPr>
          <a:xfrm>
            <a:off x="6286874" y="2133265"/>
            <a:ext cx="4662584" cy="281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During the month of Ramadan, Muslims read the Qur’an.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The Qur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’an is the holy book, containing the special words of Allah (God), spoken to the Prophet Mohammad through the angel </a:t>
            </a:r>
            <a:r>
              <a:rPr lang="en-GB" sz="1900" dirty="0" err="1">
                <a:solidFill>
                  <a:srgbClr val="272626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Jibrial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Muslims also attend special services at the Mosque, where the Qur’an is read.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BD01FF6-37D2-EC49-AD45-FCBF39E654F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00" t="18341" r="14335"/>
          <a:stretch/>
        </p:blipFill>
        <p:spPr>
          <a:xfrm>
            <a:off x="738034" y="1946310"/>
            <a:ext cx="5145530" cy="3412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368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409BD0C-20B8-2045-8EF0-B1A7011124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8B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10" name="Round Diagonal Corner of Rectangle 9">
            <a:extLst>
              <a:ext uri="{FF2B5EF4-FFF2-40B4-BE49-F238E27FC236}">
                <a16:creationId xmlns:a16="http://schemas.microsoft.com/office/drawing/2014/main" id="{60337B3F-874D-7349-8E41-98A49B6D9E72}"/>
              </a:ext>
            </a:extLst>
          </p:cNvPr>
          <p:cNvSpPr/>
          <p:nvPr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F83BB6A-88B2-FC44-8C5E-FF5C221988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707" y="618145"/>
            <a:ext cx="2085861" cy="5146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34B210F-61E6-49D8-9297-FD7763192F9A}"/>
              </a:ext>
            </a:extLst>
          </p:cNvPr>
          <p:cNvSpPr txBox="1"/>
          <p:nvPr/>
        </p:nvSpPr>
        <p:spPr>
          <a:xfrm>
            <a:off x="6143695" y="2330421"/>
            <a:ext cx="4856815" cy="3300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500"/>
              </a:spcBef>
              <a:buClr>
                <a:srgbClr val="EB8B2D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What are your favourite foods?</a:t>
            </a:r>
          </a:p>
          <a:p>
            <a:pPr marL="342900" indent="-342900">
              <a:spcBef>
                <a:spcPts val="1500"/>
              </a:spcBef>
              <a:buClr>
                <a:srgbClr val="EB8B2D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Can you describe how you feel when you’re hungry?</a:t>
            </a:r>
          </a:p>
          <a:p>
            <a:pPr marL="342900" indent="-342900">
              <a:spcBef>
                <a:spcPts val="1500"/>
              </a:spcBef>
              <a:buClr>
                <a:srgbClr val="EB8B2D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We’ve learnt about the Muslim months. Can you name all the English months of the year?</a:t>
            </a:r>
          </a:p>
          <a:p>
            <a:pPr marL="342900" indent="-342900">
              <a:spcBef>
                <a:spcPts val="1500"/>
              </a:spcBef>
              <a:buClr>
                <a:srgbClr val="EB8B2D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Let’s draw an empty table and then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a table with some food. We can use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iChild’s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 </a:t>
            </a:r>
            <a:r>
              <a:rPr lang="en-GB" sz="1900" b="1" dirty="0">
                <a:solidFill>
                  <a:srgbClr val="EB8B2D"/>
                </a:solidFill>
                <a:latin typeface="Comic Sans MS" panose="030F0702030302020204" pitchFamily="66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Ramadan drawing template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18AF9B-6410-456D-939B-53F646EDDE59}"/>
              </a:ext>
            </a:extLst>
          </p:cNvPr>
          <p:cNvSpPr txBox="1"/>
          <p:nvPr/>
        </p:nvSpPr>
        <p:spPr>
          <a:xfrm>
            <a:off x="6143695" y="1827624"/>
            <a:ext cx="4706112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Questions to think about: </a:t>
            </a: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D48756F9-0275-D741-9430-F493926BD6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5556" y="1649754"/>
            <a:ext cx="4035497" cy="4052399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3348681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1363</TotalTime>
  <Words>301</Words>
  <Application>Microsoft Macintosh PowerPoint</Application>
  <PresentationFormat>Widescreen</PresentationFormat>
  <Paragraphs>28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74</cp:revision>
  <dcterms:created xsi:type="dcterms:W3CDTF">2021-01-11T17:47:06Z</dcterms:created>
  <dcterms:modified xsi:type="dcterms:W3CDTF">2021-03-26T10:17:56Z</dcterms:modified>
</cp:coreProperties>
</file>