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24"/>
  </p:notesMasterIdLst>
  <p:sldIdLst>
    <p:sldId id="274" r:id="rId3"/>
    <p:sldId id="271" r:id="rId4"/>
    <p:sldId id="276" r:id="rId5"/>
    <p:sldId id="277" r:id="rId6"/>
    <p:sldId id="278" r:id="rId7"/>
    <p:sldId id="279" r:id="rId8"/>
    <p:sldId id="280" r:id="rId9"/>
    <p:sldId id="281" r:id="rId10"/>
    <p:sldId id="282" r:id="rId11"/>
    <p:sldId id="283" r:id="rId12"/>
    <p:sldId id="284" r:id="rId13"/>
    <p:sldId id="285" r:id="rId14"/>
    <p:sldId id="286" r:id="rId15"/>
    <p:sldId id="287" r:id="rId16"/>
    <p:sldId id="288" r:id="rId17"/>
    <p:sldId id="289" r:id="rId18"/>
    <p:sldId id="290" r:id="rId19"/>
    <p:sldId id="291" r:id="rId20"/>
    <p:sldId id="292" r:id="rId21"/>
    <p:sldId id="293" r:id="rId22"/>
    <p:sldId id="275"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45" userDrawn="1">
          <p15:clr>
            <a:srgbClr val="A4A3A4"/>
          </p15:clr>
        </p15:guide>
        <p15:guide id="2" pos="869" userDrawn="1">
          <p15:clr>
            <a:srgbClr val="A4A3A4"/>
          </p15:clr>
        </p15:guide>
        <p15:guide id="3" orient="horz" pos="3475" userDrawn="1">
          <p15:clr>
            <a:srgbClr val="A4A3A4"/>
          </p15:clr>
        </p15:guide>
        <p15:guide id="4" pos="4021" userDrawn="1">
          <p15:clr>
            <a:srgbClr val="A4A3A4"/>
          </p15:clr>
        </p15:guide>
        <p15:guide id="5" pos="4407" userDrawn="1">
          <p15:clr>
            <a:srgbClr val="A4A3A4"/>
          </p15:clr>
        </p15:guide>
        <p15:guide id="6" orient="horz" userDrawn="1">
          <p15:clr>
            <a:srgbClr val="A4A3A4"/>
          </p15:clr>
        </p15:guide>
        <p15:guide id="7" orient="horz" pos="51"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8414DC6-8B94-DD4F-0828-127023D5B39B}" name="Yinka Olusoga" initials="YO" userId="S::e.olusoga@sheffield.ac.uk::9bab938d-0f3b-4498-a2f1-6e96557b1bc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286AA6"/>
    <a:srgbClr val="044C90"/>
    <a:srgbClr val="272626"/>
    <a:srgbClr val="39AB47"/>
    <a:srgbClr val="0A8B42"/>
    <a:srgbClr val="D8222A"/>
    <a:srgbClr val="B982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962"/>
    <p:restoredTop sz="95088"/>
  </p:normalViewPr>
  <p:slideViewPr>
    <p:cSldViewPr snapToGrid="0" snapToObjects="1">
      <p:cViewPr varScale="1">
        <p:scale>
          <a:sx n="78" d="100"/>
          <a:sy n="78" d="100"/>
        </p:scale>
        <p:origin x="1219" y="67"/>
      </p:cViewPr>
      <p:guideLst>
        <p:guide orient="horz" pos="845"/>
        <p:guide pos="869"/>
        <p:guide orient="horz" pos="3475"/>
        <p:guide pos="4021"/>
        <p:guide pos="4407"/>
        <p:guide orient="horz"/>
        <p:guide orient="horz" pos="5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 Maslin" userId="982d4e009d589f26" providerId="LiveId" clId="{ABB63AA7-2461-429B-837D-2FBCE32D7C3D}"/>
    <pc:docChg chg="undo custSel modSld">
      <pc:chgData name="Sara Maslin" userId="982d4e009d589f26" providerId="LiveId" clId="{ABB63AA7-2461-429B-837D-2FBCE32D7C3D}" dt="2022-08-01T21:05:01.742" v="14" actId="2711"/>
      <pc:docMkLst>
        <pc:docMk/>
      </pc:docMkLst>
      <pc:sldChg chg="modSp mod">
        <pc:chgData name="Sara Maslin" userId="982d4e009d589f26" providerId="LiveId" clId="{ABB63AA7-2461-429B-837D-2FBCE32D7C3D}" dt="2022-08-01T15:10:37.782" v="4" actId="13926"/>
        <pc:sldMkLst>
          <pc:docMk/>
          <pc:sldMk cId="1478698978" sldId="271"/>
        </pc:sldMkLst>
        <pc:spChg chg="mod">
          <ac:chgData name="Sara Maslin" userId="982d4e009d589f26" providerId="LiveId" clId="{ABB63AA7-2461-429B-837D-2FBCE32D7C3D}" dt="2022-08-01T15:10:37.782" v="4" actId="13926"/>
          <ac:spMkLst>
            <pc:docMk/>
            <pc:sldMk cId="1478698978" sldId="271"/>
            <ac:spMk id="9" creationId="{A791201B-5750-4A46-83A7-FE73AE63E75C}"/>
          </ac:spMkLst>
        </pc:spChg>
      </pc:sldChg>
      <pc:sldChg chg="delSp mod">
        <pc:chgData name="Sara Maslin" userId="982d4e009d589f26" providerId="LiveId" clId="{ABB63AA7-2461-429B-837D-2FBCE32D7C3D}" dt="2022-08-01T15:11:50.756" v="5" actId="478"/>
        <pc:sldMkLst>
          <pc:docMk/>
          <pc:sldMk cId="2312500791" sldId="274"/>
        </pc:sldMkLst>
        <pc:spChg chg="del">
          <ac:chgData name="Sara Maslin" userId="982d4e009d589f26" providerId="LiveId" clId="{ABB63AA7-2461-429B-837D-2FBCE32D7C3D}" dt="2022-08-01T15:11:50.756" v="5" actId="478"/>
          <ac:spMkLst>
            <pc:docMk/>
            <pc:sldMk cId="2312500791" sldId="274"/>
            <ac:spMk id="10" creationId="{CA3FAA9F-41C7-EEE6-75DB-457B046AFF67}"/>
          </ac:spMkLst>
        </pc:spChg>
      </pc:sldChg>
      <pc:sldChg chg="modSp">
        <pc:chgData name="Sara Maslin" userId="982d4e009d589f26" providerId="LiveId" clId="{ABB63AA7-2461-429B-837D-2FBCE32D7C3D}" dt="2022-08-01T15:13:44.458" v="10" actId="13926"/>
        <pc:sldMkLst>
          <pc:docMk/>
          <pc:sldMk cId="2163689070" sldId="284"/>
        </pc:sldMkLst>
        <pc:spChg chg="mod">
          <ac:chgData name="Sara Maslin" userId="982d4e009d589f26" providerId="LiveId" clId="{ABB63AA7-2461-429B-837D-2FBCE32D7C3D}" dt="2022-08-01T15:13:44.458" v="10" actId="13926"/>
          <ac:spMkLst>
            <pc:docMk/>
            <pc:sldMk cId="2163689070" sldId="284"/>
            <ac:spMk id="11" creationId="{5F3E6AC7-9780-B14D-8E44-5F08C0B09A00}"/>
          </ac:spMkLst>
        </pc:spChg>
      </pc:sldChg>
      <pc:sldChg chg="modSp">
        <pc:chgData name="Sara Maslin" userId="982d4e009d589f26" providerId="LiveId" clId="{ABB63AA7-2461-429B-837D-2FBCE32D7C3D}" dt="2022-08-01T15:14:13.083" v="11" actId="13926"/>
        <pc:sldMkLst>
          <pc:docMk/>
          <pc:sldMk cId="1143728349" sldId="286"/>
        </pc:sldMkLst>
        <pc:spChg chg="mod">
          <ac:chgData name="Sara Maslin" userId="982d4e009d589f26" providerId="LiveId" clId="{ABB63AA7-2461-429B-837D-2FBCE32D7C3D}" dt="2022-08-01T15:14:13.083" v="11" actId="13926"/>
          <ac:spMkLst>
            <pc:docMk/>
            <pc:sldMk cId="1143728349" sldId="286"/>
            <ac:spMk id="7" creationId="{212448CC-DC65-B14B-AC41-E46A0378F5E8}"/>
          </ac:spMkLst>
        </pc:spChg>
      </pc:sldChg>
      <pc:sldChg chg="modSp mod">
        <pc:chgData name="Sara Maslin" userId="982d4e009d589f26" providerId="LiveId" clId="{ABB63AA7-2461-429B-837D-2FBCE32D7C3D}" dt="2022-08-01T21:05:01.742" v="14" actId="2711"/>
        <pc:sldMkLst>
          <pc:docMk/>
          <pc:sldMk cId="2307523586" sldId="293"/>
        </pc:sldMkLst>
        <pc:spChg chg="mod">
          <ac:chgData name="Sara Maslin" userId="982d4e009d589f26" providerId="LiveId" clId="{ABB63AA7-2461-429B-837D-2FBCE32D7C3D}" dt="2022-08-01T21:05:01.742" v="14" actId="2711"/>
          <ac:spMkLst>
            <pc:docMk/>
            <pc:sldMk cId="2307523586" sldId="293"/>
            <ac:spMk id="8" creationId="{053804E3-9335-5343-A4E8-E0D91CEB271E}"/>
          </ac:spMkLst>
        </pc:spChg>
      </pc:sldChg>
    </pc:docChg>
  </pc:docChgLst>
  <pc:docChgLst>
    <pc:chgData name="Sara Maslin" userId="982d4e009d589f26" providerId="LiveId" clId="{DCD21D1A-FED1-473D-B405-AD30771CE22A}"/>
    <pc:docChg chg="">
      <pc:chgData name="Sara Maslin" userId="982d4e009d589f26" providerId="LiveId" clId="{DCD21D1A-FED1-473D-B405-AD30771CE22A}" dt="2022-08-24T15:14:37.794" v="0"/>
      <pc:docMkLst>
        <pc:docMk/>
      </pc:docMkLst>
      <pc:sldChg chg="delCm">
        <pc:chgData name="Sara Maslin" userId="982d4e009d589f26" providerId="LiveId" clId="{DCD21D1A-FED1-473D-B405-AD30771CE22A}" dt="2022-08-24T15:14:37.794" v="0"/>
        <pc:sldMkLst>
          <pc:docMk/>
          <pc:sldMk cId="2163689070" sldId="284"/>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9/20/2022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a:t>
            </a:fld>
            <a:endParaRPr lang="en-US"/>
          </a:p>
        </p:txBody>
      </p:sp>
    </p:spTree>
    <p:extLst>
      <p:ext uri="{BB962C8B-B14F-4D97-AF65-F5344CB8AC3E}">
        <p14:creationId xmlns:p14="http://schemas.microsoft.com/office/powerpoint/2010/main" val="16234269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10</a:t>
            </a:fld>
            <a:endParaRPr lang="en-US"/>
          </a:p>
        </p:txBody>
      </p:sp>
    </p:spTree>
    <p:extLst>
      <p:ext uri="{BB962C8B-B14F-4D97-AF65-F5344CB8AC3E}">
        <p14:creationId xmlns:p14="http://schemas.microsoft.com/office/powerpoint/2010/main" val="27939399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11</a:t>
            </a:fld>
            <a:endParaRPr lang="en-US"/>
          </a:p>
        </p:txBody>
      </p:sp>
    </p:spTree>
    <p:extLst>
      <p:ext uri="{BB962C8B-B14F-4D97-AF65-F5344CB8AC3E}">
        <p14:creationId xmlns:p14="http://schemas.microsoft.com/office/powerpoint/2010/main" val="13814371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12</a:t>
            </a:fld>
            <a:endParaRPr lang="en-US"/>
          </a:p>
        </p:txBody>
      </p:sp>
    </p:spTree>
    <p:extLst>
      <p:ext uri="{BB962C8B-B14F-4D97-AF65-F5344CB8AC3E}">
        <p14:creationId xmlns:p14="http://schemas.microsoft.com/office/powerpoint/2010/main" val="12413442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15</a:t>
            </a:fld>
            <a:endParaRPr lang="en-US"/>
          </a:p>
        </p:txBody>
      </p:sp>
    </p:spTree>
    <p:extLst>
      <p:ext uri="{BB962C8B-B14F-4D97-AF65-F5344CB8AC3E}">
        <p14:creationId xmlns:p14="http://schemas.microsoft.com/office/powerpoint/2010/main" val="21466983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17</a:t>
            </a:fld>
            <a:endParaRPr lang="en-US"/>
          </a:p>
        </p:txBody>
      </p:sp>
    </p:spTree>
    <p:extLst>
      <p:ext uri="{BB962C8B-B14F-4D97-AF65-F5344CB8AC3E}">
        <p14:creationId xmlns:p14="http://schemas.microsoft.com/office/powerpoint/2010/main" val="5611321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18</a:t>
            </a:fld>
            <a:endParaRPr lang="en-US"/>
          </a:p>
        </p:txBody>
      </p:sp>
    </p:spTree>
    <p:extLst>
      <p:ext uri="{BB962C8B-B14F-4D97-AF65-F5344CB8AC3E}">
        <p14:creationId xmlns:p14="http://schemas.microsoft.com/office/powerpoint/2010/main" val="37136071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19</a:t>
            </a:fld>
            <a:endParaRPr lang="en-US"/>
          </a:p>
        </p:txBody>
      </p:sp>
    </p:spTree>
    <p:extLst>
      <p:ext uri="{BB962C8B-B14F-4D97-AF65-F5344CB8AC3E}">
        <p14:creationId xmlns:p14="http://schemas.microsoft.com/office/powerpoint/2010/main" val="18728702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20</a:t>
            </a:fld>
            <a:endParaRPr lang="en-US"/>
          </a:p>
        </p:txBody>
      </p:sp>
    </p:spTree>
    <p:extLst>
      <p:ext uri="{BB962C8B-B14F-4D97-AF65-F5344CB8AC3E}">
        <p14:creationId xmlns:p14="http://schemas.microsoft.com/office/powerpoint/2010/main" val="31239954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7A567-C346-EC4C-81B3-352B4A2A7B58}"/>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2C477F3-E611-7E45-8AE2-097C8FF5FEB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50B24C5-4A46-314F-A6B0-A0AEA344FCFC}"/>
              </a:ext>
            </a:extLst>
          </p:cNvPr>
          <p:cNvSpPr>
            <a:spLocks noGrp="1"/>
          </p:cNvSpPr>
          <p:nvPr>
            <p:ph type="dt" sz="half" idx="10"/>
          </p:nvPr>
        </p:nvSpPr>
        <p:spPr/>
        <p:txBody>
          <a:bodyPr/>
          <a:lstStyle/>
          <a:p>
            <a:fld id="{8BC1247F-2DE8-CC44-8ECD-3989D5D66822}" type="datetimeFigureOut">
              <a:rPr lang="en-US" smtClean="0"/>
              <a:t>9/20/2022</a:t>
            </a:fld>
            <a:endParaRPr lang="en-US"/>
          </a:p>
        </p:txBody>
      </p:sp>
      <p:sp>
        <p:nvSpPr>
          <p:cNvPr id="5" name="Footer Placeholder 4">
            <a:extLst>
              <a:ext uri="{FF2B5EF4-FFF2-40B4-BE49-F238E27FC236}">
                <a16:creationId xmlns:a16="http://schemas.microsoft.com/office/drawing/2014/main" id="{BD60B5CB-F8E8-5C49-BD7A-A5A5566D629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87D686A-F2F0-6C44-BDCB-ADBE21F2F8C3}"/>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78777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E7217-BF18-5842-8490-C3A25B8A1368}"/>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D3EAF89-2F6F-0C47-A6E6-A5D6E671E73D}"/>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C8A7F3D-AFA3-4D48-8805-B3522C970715}"/>
              </a:ext>
            </a:extLst>
          </p:cNvPr>
          <p:cNvSpPr>
            <a:spLocks noGrp="1"/>
          </p:cNvSpPr>
          <p:nvPr>
            <p:ph type="dt" sz="half" idx="10"/>
          </p:nvPr>
        </p:nvSpPr>
        <p:spPr/>
        <p:txBody>
          <a:bodyPr/>
          <a:lstStyle/>
          <a:p>
            <a:fld id="{8BC1247F-2DE8-CC44-8ECD-3989D5D66822}" type="datetimeFigureOut">
              <a:rPr lang="en-US" smtClean="0"/>
              <a:t>9/20/2022</a:t>
            </a:fld>
            <a:endParaRPr lang="en-US"/>
          </a:p>
        </p:txBody>
      </p:sp>
      <p:sp>
        <p:nvSpPr>
          <p:cNvPr id="5" name="Footer Placeholder 4">
            <a:extLst>
              <a:ext uri="{FF2B5EF4-FFF2-40B4-BE49-F238E27FC236}">
                <a16:creationId xmlns:a16="http://schemas.microsoft.com/office/drawing/2014/main" id="{A04F82B3-3072-2441-B8E9-8C80F1D2FAE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4918DB-151F-9B45-9681-B0089BCA80D2}"/>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0334309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15F1F5-3193-6541-8C01-933BAF514808}"/>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57936C9-0818-2844-B013-6337779945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1F95CF6-002C-6F44-A17B-5A74FC426E63}"/>
              </a:ext>
            </a:extLst>
          </p:cNvPr>
          <p:cNvSpPr>
            <a:spLocks noGrp="1"/>
          </p:cNvSpPr>
          <p:nvPr>
            <p:ph type="dt" sz="half" idx="10"/>
          </p:nvPr>
        </p:nvSpPr>
        <p:spPr/>
        <p:txBody>
          <a:bodyPr/>
          <a:lstStyle/>
          <a:p>
            <a:fld id="{8BC1247F-2DE8-CC44-8ECD-3989D5D66822}" type="datetimeFigureOut">
              <a:rPr lang="en-US" smtClean="0"/>
              <a:t>9/20/2022</a:t>
            </a:fld>
            <a:endParaRPr lang="en-US"/>
          </a:p>
        </p:txBody>
      </p:sp>
      <p:sp>
        <p:nvSpPr>
          <p:cNvPr id="5" name="Footer Placeholder 4">
            <a:extLst>
              <a:ext uri="{FF2B5EF4-FFF2-40B4-BE49-F238E27FC236}">
                <a16:creationId xmlns:a16="http://schemas.microsoft.com/office/drawing/2014/main" id="{3D909011-E4F7-7A48-B4E9-20F25A239F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1A671D0-C0C6-F147-A8F4-B34324B11F26}"/>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1198424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5BF934-5A74-6C43-B1BD-F7C0766A2FA2}"/>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3FD05E36-E9AE-424F-9142-F5730F73D8F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737A8D94-01A9-B342-87D0-997C9A6A5FC0}"/>
              </a:ext>
            </a:extLst>
          </p:cNvPr>
          <p:cNvSpPr>
            <a:spLocks noGrp="1"/>
          </p:cNvSpPr>
          <p:nvPr>
            <p:ph type="dt" sz="half" idx="10"/>
          </p:nvPr>
        </p:nvSpPr>
        <p:spPr/>
        <p:txBody>
          <a:bodyPr/>
          <a:lstStyle/>
          <a:p>
            <a:fld id="{8D26316D-D7EC-B84C-94A1-826559B08D41}" type="datetimeFigureOut">
              <a:rPr lang="en-US" smtClean="0"/>
              <a:t>9/20/2022</a:t>
            </a:fld>
            <a:endParaRPr lang="en-US"/>
          </a:p>
        </p:txBody>
      </p:sp>
      <p:sp>
        <p:nvSpPr>
          <p:cNvPr id="5" name="Footer Placeholder 4">
            <a:extLst>
              <a:ext uri="{FF2B5EF4-FFF2-40B4-BE49-F238E27FC236}">
                <a16:creationId xmlns:a16="http://schemas.microsoft.com/office/drawing/2014/main" id="{9FE967F3-9461-1D45-BF1F-64D58435EE1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65939A8-4253-4344-9B05-E88F0F1390B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2997940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A3E36D-B655-FC4B-8888-8D144DEB2F3C}"/>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2C17E238-799E-4744-9468-89D1E16C9B8E}"/>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46CE837-BED2-574C-B743-068D7747617D}"/>
              </a:ext>
            </a:extLst>
          </p:cNvPr>
          <p:cNvSpPr>
            <a:spLocks noGrp="1"/>
          </p:cNvSpPr>
          <p:nvPr>
            <p:ph type="dt" sz="half" idx="10"/>
          </p:nvPr>
        </p:nvSpPr>
        <p:spPr/>
        <p:txBody>
          <a:bodyPr/>
          <a:lstStyle/>
          <a:p>
            <a:fld id="{8D26316D-D7EC-B84C-94A1-826559B08D41}" type="datetimeFigureOut">
              <a:rPr lang="en-US" smtClean="0"/>
              <a:t>9/20/2022</a:t>
            </a:fld>
            <a:endParaRPr lang="en-US"/>
          </a:p>
        </p:txBody>
      </p:sp>
      <p:sp>
        <p:nvSpPr>
          <p:cNvPr id="5" name="Footer Placeholder 4">
            <a:extLst>
              <a:ext uri="{FF2B5EF4-FFF2-40B4-BE49-F238E27FC236}">
                <a16:creationId xmlns:a16="http://schemas.microsoft.com/office/drawing/2014/main" id="{25C607CC-7328-EA4D-BD33-E29D90D0B5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90103FA-76A5-0349-829D-2CBF3C8D4CF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1755656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B59140-B8BC-B644-BE4A-EC58BA64A3EE}"/>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A18515A0-DB63-A140-A9EF-52B39FC20A6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93CE40FB-F314-BA45-9233-FF80AD04A13C}"/>
              </a:ext>
            </a:extLst>
          </p:cNvPr>
          <p:cNvSpPr>
            <a:spLocks noGrp="1"/>
          </p:cNvSpPr>
          <p:nvPr>
            <p:ph type="dt" sz="half" idx="10"/>
          </p:nvPr>
        </p:nvSpPr>
        <p:spPr/>
        <p:txBody>
          <a:bodyPr/>
          <a:lstStyle/>
          <a:p>
            <a:fld id="{8D26316D-D7EC-B84C-94A1-826559B08D41}" type="datetimeFigureOut">
              <a:rPr lang="en-US" smtClean="0"/>
              <a:t>9/20/2022</a:t>
            </a:fld>
            <a:endParaRPr lang="en-US"/>
          </a:p>
        </p:txBody>
      </p:sp>
      <p:sp>
        <p:nvSpPr>
          <p:cNvPr id="5" name="Footer Placeholder 4">
            <a:extLst>
              <a:ext uri="{FF2B5EF4-FFF2-40B4-BE49-F238E27FC236}">
                <a16:creationId xmlns:a16="http://schemas.microsoft.com/office/drawing/2014/main" id="{C8203FFA-83D6-A64F-ACC7-0D04EE428C7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12567B-AB46-F445-8ABC-A688B9F5C59F}"/>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5921960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B6296C-A298-FD4E-A077-F143397601E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4B2201F3-6168-0E44-B3BE-D43894014596}"/>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D242D10D-CF6C-E248-B157-3A14EC115304}"/>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141FECA9-9CC0-AB43-B671-13B5ECB552F9}"/>
              </a:ext>
            </a:extLst>
          </p:cNvPr>
          <p:cNvSpPr>
            <a:spLocks noGrp="1"/>
          </p:cNvSpPr>
          <p:nvPr>
            <p:ph type="dt" sz="half" idx="10"/>
          </p:nvPr>
        </p:nvSpPr>
        <p:spPr/>
        <p:txBody>
          <a:bodyPr/>
          <a:lstStyle/>
          <a:p>
            <a:fld id="{8D26316D-D7EC-B84C-94A1-826559B08D41}" type="datetimeFigureOut">
              <a:rPr lang="en-US" smtClean="0"/>
              <a:t>9/20/2022</a:t>
            </a:fld>
            <a:endParaRPr lang="en-US"/>
          </a:p>
        </p:txBody>
      </p:sp>
      <p:sp>
        <p:nvSpPr>
          <p:cNvPr id="6" name="Footer Placeholder 5">
            <a:extLst>
              <a:ext uri="{FF2B5EF4-FFF2-40B4-BE49-F238E27FC236}">
                <a16:creationId xmlns:a16="http://schemas.microsoft.com/office/drawing/2014/main" id="{02A89CE6-CD53-4348-B108-69EAFB7F7F0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CA5928-5F9B-5C4D-88B1-E3BE85AAA6B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1447274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08C05D-CB83-4D4F-8F50-AD3CA6B84B3C}"/>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467B956D-C093-334F-AB7E-69F7FA1247D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D7C661A4-1BE6-E743-8A1B-D79337A2DEF0}"/>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6888FBDB-1AE9-3448-A203-1A75AEBC66B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F2ACA87F-0FDD-4448-927A-499310D281BF}"/>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0D12FE9A-36B9-2B48-B106-5634DE3075EB}"/>
              </a:ext>
            </a:extLst>
          </p:cNvPr>
          <p:cNvSpPr>
            <a:spLocks noGrp="1"/>
          </p:cNvSpPr>
          <p:nvPr>
            <p:ph type="dt" sz="half" idx="10"/>
          </p:nvPr>
        </p:nvSpPr>
        <p:spPr/>
        <p:txBody>
          <a:bodyPr/>
          <a:lstStyle/>
          <a:p>
            <a:fld id="{8D26316D-D7EC-B84C-94A1-826559B08D41}" type="datetimeFigureOut">
              <a:rPr lang="en-US" smtClean="0"/>
              <a:t>9/20/2022</a:t>
            </a:fld>
            <a:endParaRPr lang="en-US"/>
          </a:p>
        </p:txBody>
      </p:sp>
      <p:sp>
        <p:nvSpPr>
          <p:cNvPr id="8" name="Footer Placeholder 7">
            <a:extLst>
              <a:ext uri="{FF2B5EF4-FFF2-40B4-BE49-F238E27FC236}">
                <a16:creationId xmlns:a16="http://schemas.microsoft.com/office/drawing/2014/main" id="{65ADDCDE-4D91-F24B-9591-D9289CB3976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32C4DEF-1E26-814E-8059-50331127E8D7}"/>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2089192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010B5B-FF7D-B446-876D-288646F4437F}"/>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B75FB0E9-6D39-F949-B7B9-6B99091FAA34}"/>
              </a:ext>
            </a:extLst>
          </p:cNvPr>
          <p:cNvSpPr>
            <a:spLocks noGrp="1"/>
          </p:cNvSpPr>
          <p:nvPr>
            <p:ph type="dt" sz="half" idx="10"/>
          </p:nvPr>
        </p:nvSpPr>
        <p:spPr/>
        <p:txBody>
          <a:bodyPr/>
          <a:lstStyle/>
          <a:p>
            <a:fld id="{8D26316D-D7EC-B84C-94A1-826559B08D41}" type="datetimeFigureOut">
              <a:rPr lang="en-US" smtClean="0"/>
              <a:t>9/20/2022</a:t>
            </a:fld>
            <a:endParaRPr lang="en-US"/>
          </a:p>
        </p:txBody>
      </p:sp>
      <p:sp>
        <p:nvSpPr>
          <p:cNvPr id="4" name="Footer Placeholder 3">
            <a:extLst>
              <a:ext uri="{FF2B5EF4-FFF2-40B4-BE49-F238E27FC236}">
                <a16:creationId xmlns:a16="http://schemas.microsoft.com/office/drawing/2014/main" id="{811F74CE-66C4-7240-AA38-99A7C54746C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423EA73-0A2A-554C-85E1-7782A2AE34B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29048576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6B1376D-99B5-994A-8235-B36D26EAD477}"/>
              </a:ext>
            </a:extLst>
          </p:cNvPr>
          <p:cNvSpPr>
            <a:spLocks noGrp="1"/>
          </p:cNvSpPr>
          <p:nvPr>
            <p:ph type="dt" sz="half" idx="10"/>
          </p:nvPr>
        </p:nvSpPr>
        <p:spPr/>
        <p:txBody>
          <a:bodyPr/>
          <a:lstStyle/>
          <a:p>
            <a:fld id="{8D26316D-D7EC-B84C-94A1-826559B08D41}" type="datetimeFigureOut">
              <a:rPr lang="en-US" smtClean="0"/>
              <a:t>9/20/2022</a:t>
            </a:fld>
            <a:endParaRPr lang="en-US"/>
          </a:p>
        </p:txBody>
      </p:sp>
      <p:sp>
        <p:nvSpPr>
          <p:cNvPr id="3" name="Footer Placeholder 2">
            <a:extLst>
              <a:ext uri="{FF2B5EF4-FFF2-40B4-BE49-F238E27FC236}">
                <a16:creationId xmlns:a16="http://schemas.microsoft.com/office/drawing/2014/main" id="{9CE4264F-2A8B-AD48-84E2-430B16E89D7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402366D-7776-BE46-80A7-372D908F4741}"/>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6624009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CA4C58-ED9B-304B-B608-73B7D1DF42E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87B51025-80BF-2B4D-AF9A-1D75E71D224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2D1025C7-71C5-8344-9392-64749A85E2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B0E769F-B02B-624E-B09D-71FB88CA015D}"/>
              </a:ext>
            </a:extLst>
          </p:cNvPr>
          <p:cNvSpPr>
            <a:spLocks noGrp="1"/>
          </p:cNvSpPr>
          <p:nvPr>
            <p:ph type="dt" sz="half" idx="10"/>
          </p:nvPr>
        </p:nvSpPr>
        <p:spPr/>
        <p:txBody>
          <a:bodyPr/>
          <a:lstStyle/>
          <a:p>
            <a:fld id="{8D26316D-D7EC-B84C-94A1-826559B08D41}" type="datetimeFigureOut">
              <a:rPr lang="en-US" smtClean="0"/>
              <a:t>9/20/2022</a:t>
            </a:fld>
            <a:endParaRPr lang="en-US"/>
          </a:p>
        </p:txBody>
      </p:sp>
      <p:sp>
        <p:nvSpPr>
          <p:cNvPr id="6" name="Footer Placeholder 5">
            <a:extLst>
              <a:ext uri="{FF2B5EF4-FFF2-40B4-BE49-F238E27FC236}">
                <a16:creationId xmlns:a16="http://schemas.microsoft.com/office/drawing/2014/main" id="{CC54A7E1-6B74-9D4C-B973-D50ED6D3CD3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A347543-0D01-2F4E-82C4-99DB637B6F8D}"/>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9173653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1F93E-6EEB-A341-94D4-2A1B66217AB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959CEC1-6291-D14E-A506-174AEEDB80F3}"/>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D6CA970-6B07-3144-9346-1D52D079DA22}"/>
              </a:ext>
            </a:extLst>
          </p:cNvPr>
          <p:cNvSpPr>
            <a:spLocks noGrp="1"/>
          </p:cNvSpPr>
          <p:nvPr>
            <p:ph type="dt" sz="half" idx="10"/>
          </p:nvPr>
        </p:nvSpPr>
        <p:spPr/>
        <p:txBody>
          <a:bodyPr/>
          <a:lstStyle/>
          <a:p>
            <a:fld id="{8BC1247F-2DE8-CC44-8ECD-3989D5D66822}" type="datetimeFigureOut">
              <a:rPr lang="en-US" smtClean="0"/>
              <a:t>9/20/2022</a:t>
            </a:fld>
            <a:endParaRPr lang="en-US"/>
          </a:p>
        </p:txBody>
      </p:sp>
      <p:sp>
        <p:nvSpPr>
          <p:cNvPr id="5" name="Footer Placeholder 4">
            <a:extLst>
              <a:ext uri="{FF2B5EF4-FFF2-40B4-BE49-F238E27FC236}">
                <a16:creationId xmlns:a16="http://schemas.microsoft.com/office/drawing/2014/main" id="{828DCC2B-6780-1440-90DA-0FA23ABC60F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0A26E3-9877-B245-B490-DDB5CB3C7B9D}"/>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324305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9EF514-73E9-2F4A-9352-2EFDCFE8CC51}"/>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FF6190A2-C7C1-F84A-A285-BE8DFDF7C22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D975F2D-B6B9-8043-B972-24B3BC38D1F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80A9022B-410C-6C41-BA15-955BA1D2508B}"/>
              </a:ext>
            </a:extLst>
          </p:cNvPr>
          <p:cNvSpPr>
            <a:spLocks noGrp="1"/>
          </p:cNvSpPr>
          <p:nvPr>
            <p:ph type="dt" sz="half" idx="10"/>
          </p:nvPr>
        </p:nvSpPr>
        <p:spPr/>
        <p:txBody>
          <a:bodyPr/>
          <a:lstStyle/>
          <a:p>
            <a:fld id="{8D26316D-D7EC-B84C-94A1-826559B08D41}" type="datetimeFigureOut">
              <a:rPr lang="en-US" smtClean="0"/>
              <a:t>9/20/2022</a:t>
            </a:fld>
            <a:endParaRPr lang="en-US"/>
          </a:p>
        </p:txBody>
      </p:sp>
      <p:sp>
        <p:nvSpPr>
          <p:cNvPr id="6" name="Footer Placeholder 5">
            <a:extLst>
              <a:ext uri="{FF2B5EF4-FFF2-40B4-BE49-F238E27FC236}">
                <a16:creationId xmlns:a16="http://schemas.microsoft.com/office/drawing/2014/main" id="{F0212ECB-C21B-D442-9CF5-BF128084AE3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7CF4F9-1505-3642-AB2A-E3B7D5703A9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384181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48C738-17DF-C443-AF94-6E9E42CF69F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1416EEF-AADD-CD4C-8549-8A6CFE12C246}"/>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C48C620-F289-6245-B484-3B8A81FF921E}"/>
              </a:ext>
            </a:extLst>
          </p:cNvPr>
          <p:cNvSpPr>
            <a:spLocks noGrp="1"/>
          </p:cNvSpPr>
          <p:nvPr>
            <p:ph type="dt" sz="half" idx="10"/>
          </p:nvPr>
        </p:nvSpPr>
        <p:spPr/>
        <p:txBody>
          <a:bodyPr/>
          <a:lstStyle/>
          <a:p>
            <a:fld id="{8D26316D-D7EC-B84C-94A1-826559B08D41}" type="datetimeFigureOut">
              <a:rPr lang="en-US" smtClean="0"/>
              <a:t>9/20/2022</a:t>
            </a:fld>
            <a:endParaRPr lang="en-US"/>
          </a:p>
        </p:txBody>
      </p:sp>
      <p:sp>
        <p:nvSpPr>
          <p:cNvPr id="5" name="Footer Placeholder 4">
            <a:extLst>
              <a:ext uri="{FF2B5EF4-FFF2-40B4-BE49-F238E27FC236}">
                <a16:creationId xmlns:a16="http://schemas.microsoft.com/office/drawing/2014/main" id="{B41FE161-C5D8-C345-9AE3-EA9E377750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157BEC-C4AD-CF48-9FF5-6DDFCF62217D}"/>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3215483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36C0CEA-8ED8-344C-997E-9CEFCD38F2A6}"/>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56A0BCAB-73EE-484A-A63A-9CE0A1783E20}"/>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CD5EE55B-EC15-F643-8148-9CF598D4B0FA}"/>
              </a:ext>
            </a:extLst>
          </p:cNvPr>
          <p:cNvSpPr>
            <a:spLocks noGrp="1"/>
          </p:cNvSpPr>
          <p:nvPr>
            <p:ph type="dt" sz="half" idx="10"/>
          </p:nvPr>
        </p:nvSpPr>
        <p:spPr/>
        <p:txBody>
          <a:bodyPr/>
          <a:lstStyle/>
          <a:p>
            <a:fld id="{8D26316D-D7EC-B84C-94A1-826559B08D41}" type="datetimeFigureOut">
              <a:rPr lang="en-US" smtClean="0"/>
              <a:t>9/20/2022</a:t>
            </a:fld>
            <a:endParaRPr lang="en-US"/>
          </a:p>
        </p:txBody>
      </p:sp>
      <p:sp>
        <p:nvSpPr>
          <p:cNvPr id="5" name="Footer Placeholder 4">
            <a:extLst>
              <a:ext uri="{FF2B5EF4-FFF2-40B4-BE49-F238E27FC236}">
                <a16:creationId xmlns:a16="http://schemas.microsoft.com/office/drawing/2014/main" id="{D5C3B771-C20E-B146-8E51-BE51522898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6D25EA-5082-4848-9363-ECB9826B852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4072746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32975-10CE-9241-ACC1-D48E9E832BBD}"/>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C33CDD5B-1DF2-224D-9333-262A23B6C96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D5FD22C-FF97-0B4A-A819-69EF854D7CA1}"/>
              </a:ext>
            </a:extLst>
          </p:cNvPr>
          <p:cNvSpPr>
            <a:spLocks noGrp="1"/>
          </p:cNvSpPr>
          <p:nvPr>
            <p:ph type="dt" sz="half" idx="10"/>
          </p:nvPr>
        </p:nvSpPr>
        <p:spPr/>
        <p:txBody>
          <a:bodyPr/>
          <a:lstStyle/>
          <a:p>
            <a:fld id="{8BC1247F-2DE8-CC44-8ECD-3989D5D66822}" type="datetimeFigureOut">
              <a:rPr lang="en-US" smtClean="0"/>
              <a:t>9/20/2022</a:t>
            </a:fld>
            <a:endParaRPr lang="en-US"/>
          </a:p>
        </p:txBody>
      </p:sp>
      <p:sp>
        <p:nvSpPr>
          <p:cNvPr id="5" name="Footer Placeholder 4">
            <a:extLst>
              <a:ext uri="{FF2B5EF4-FFF2-40B4-BE49-F238E27FC236}">
                <a16:creationId xmlns:a16="http://schemas.microsoft.com/office/drawing/2014/main" id="{4BE372C9-481C-CC40-9F15-774845EB483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455A42D-11B3-F34E-A1F6-F60981034DDA}"/>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0397243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3E0A1-35F4-474B-9E15-DAB0931A0641}"/>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81EEF4A-88B7-FE49-93F6-E0730760D8B9}"/>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5A60EAF-692B-3041-BEFA-1684645062F6}"/>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335E4078-3E81-4744-85EB-95583E8D4998}"/>
              </a:ext>
            </a:extLst>
          </p:cNvPr>
          <p:cNvSpPr>
            <a:spLocks noGrp="1"/>
          </p:cNvSpPr>
          <p:nvPr>
            <p:ph type="dt" sz="half" idx="10"/>
          </p:nvPr>
        </p:nvSpPr>
        <p:spPr/>
        <p:txBody>
          <a:bodyPr/>
          <a:lstStyle/>
          <a:p>
            <a:fld id="{8BC1247F-2DE8-CC44-8ECD-3989D5D66822}" type="datetimeFigureOut">
              <a:rPr lang="en-US" smtClean="0"/>
              <a:t>9/20/2022</a:t>
            </a:fld>
            <a:endParaRPr lang="en-US"/>
          </a:p>
        </p:txBody>
      </p:sp>
      <p:sp>
        <p:nvSpPr>
          <p:cNvPr id="6" name="Footer Placeholder 5">
            <a:extLst>
              <a:ext uri="{FF2B5EF4-FFF2-40B4-BE49-F238E27FC236}">
                <a16:creationId xmlns:a16="http://schemas.microsoft.com/office/drawing/2014/main" id="{C0557587-E802-8C43-9282-4E4236EF75A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B6DA22-F2E3-754C-87D2-F33F448E8B4A}"/>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905086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1F684-8CB6-8144-BD88-F2A228176809}"/>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D211B69-B12B-E041-9BA9-C2D2742C931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17129C1-C36E-AE49-A155-86CBB1FD6996}"/>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9D6945F-4ACF-E349-91E3-38505F648F7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CA55598-E616-5540-B231-F20BD617E37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BFC62E4-7F02-0B42-9712-B2B5DAE1A2F0}"/>
              </a:ext>
            </a:extLst>
          </p:cNvPr>
          <p:cNvSpPr>
            <a:spLocks noGrp="1"/>
          </p:cNvSpPr>
          <p:nvPr>
            <p:ph type="dt" sz="half" idx="10"/>
          </p:nvPr>
        </p:nvSpPr>
        <p:spPr/>
        <p:txBody>
          <a:bodyPr/>
          <a:lstStyle/>
          <a:p>
            <a:fld id="{8BC1247F-2DE8-CC44-8ECD-3989D5D66822}" type="datetimeFigureOut">
              <a:rPr lang="en-US" smtClean="0"/>
              <a:t>9/20/2022</a:t>
            </a:fld>
            <a:endParaRPr lang="en-US"/>
          </a:p>
        </p:txBody>
      </p:sp>
      <p:sp>
        <p:nvSpPr>
          <p:cNvPr id="8" name="Footer Placeholder 7">
            <a:extLst>
              <a:ext uri="{FF2B5EF4-FFF2-40B4-BE49-F238E27FC236}">
                <a16:creationId xmlns:a16="http://schemas.microsoft.com/office/drawing/2014/main" id="{74DD2559-C58C-DB4E-B4F5-3FC0119796F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A24B161-A867-8A46-9470-4B495EF20795}"/>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1219994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A97B-4198-144F-97BF-2449827F4023}"/>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FD4F5AB-2292-1F41-B665-8C3DF70F3ACC}"/>
              </a:ext>
            </a:extLst>
          </p:cNvPr>
          <p:cNvSpPr>
            <a:spLocks noGrp="1"/>
          </p:cNvSpPr>
          <p:nvPr>
            <p:ph type="dt" sz="half" idx="10"/>
          </p:nvPr>
        </p:nvSpPr>
        <p:spPr/>
        <p:txBody>
          <a:bodyPr/>
          <a:lstStyle/>
          <a:p>
            <a:fld id="{8BC1247F-2DE8-CC44-8ECD-3989D5D66822}" type="datetimeFigureOut">
              <a:rPr lang="en-US" smtClean="0"/>
              <a:t>9/20/2022</a:t>
            </a:fld>
            <a:endParaRPr lang="en-US"/>
          </a:p>
        </p:txBody>
      </p:sp>
      <p:sp>
        <p:nvSpPr>
          <p:cNvPr id="4" name="Footer Placeholder 3">
            <a:extLst>
              <a:ext uri="{FF2B5EF4-FFF2-40B4-BE49-F238E27FC236}">
                <a16:creationId xmlns:a16="http://schemas.microsoft.com/office/drawing/2014/main" id="{F975DF89-2EC4-8046-AD28-B77C3593FB3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6F74EC6-73B8-534E-8B77-CE42C8152A95}"/>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417108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C0E064-C229-EE4B-8776-5AB4E735F6F1}"/>
              </a:ext>
            </a:extLst>
          </p:cNvPr>
          <p:cNvSpPr>
            <a:spLocks noGrp="1"/>
          </p:cNvSpPr>
          <p:nvPr>
            <p:ph type="dt" sz="half" idx="10"/>
          </p:nvPr>
        </p:nvSpPr>
        <p:spPr/>
        <p:txBody>
          <a:bodyPr/>
          <a:lstStyle/>
          <a:p>
            <a:fld id="{8BC1247F-2DE8-CC44-8ECD-3989D5D66822}" type="datetimeFigureOut">
              <a:rPr lang="en-US" smtClean="0"/>
              <a:t>9/20/2022</a:t>
            </a:fld>
            <a:endParaRPr lang="en-US"/>
          </a:p>
        </p:txBody>
      </p:sp>
      <p:sp>
        <p:nvSpPr>
          <p:cNvPr id="3" name="Footer Placeholder 2">
            <a:extLst>
              <a:ext uri="{FF2B5EF4-FFF2-40B4-BE49-F238E27FC236}">
                <a16:creationId xmlns:a16="http://schemas.microsoft.com/office/drawing/2014/main" id="{265001B6-7780-544F-AEE9-4E1C7CBABCF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A8AC258-AD44-E54D-A9C7-F697C1D87B7E}"/>
              </a:ext>
            </a:extLst>
          </p:cNvPr>
          <p:cNvSpPr>
            <a:spLocks noGrp="1"/>
          </p:cNvSpPr>
          <p:nvPr>
            <p:ph type="sldNum" sz="quarter" idx="12"/>
          </p:nvPr>
        </p:nvSpPr>
        <p:spPr/>
        <p:txBody>
          <a:bodyPr/>
          <a:lstStyle/>
          <a:p>
            <a:fld id="{FD7072D2-F999-3646-A659-54FBF12B3CDB}" type="slidenum">
              <a:rPr lang="en-US" smtClean="0"/>
              <a:t>‹#›</a:t>
            </a:fld>
            <a:endParaRPr lang="en-US"/>
          </a:p>
        </p:txBody>
      </p:sp>
      <p:sp>
        <p:nvSpPr>
          <p:cNvPr id="7" name="Rectangle 6">
            <a:extLst>
              <a:ext uri="{FF2B5EF4-FFF2-40B4-BE49-F238E27FC236}">
                <a16:creationId xmlns:a16="http://schemas.microsoft.com/office/drawing/2014/main" id="{A43CA54A-DC32-CE48-92D0-2DF918885A0B}"/>
              </a:ext>
            </a:extLst>
          </p:cNvPr>
          <p:cNvSpPr/>
          <p:nvPr userDrawn="1"/>
        </p:nvSpPr>
        <p:spPr>
          <a:xfrm>
            <a:off x="0" y="0"/>
            <a:ext cx="12192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descr="Background pattern&#10;&#10;Description automatically generated with low confidence">
            <a:extLst>
              <a:ext uri="{FF2B5EF4-FFF2-40B4-BE49-F238E27FC236}">
                <a16:creationId xmlns:a16="http://schemas.microsoft.com/office/drawing/2014/main" id="{ADFD49C0-D173-B342-8CB1-D0F2B802E1E9}"/>
              </a:ext>
            </a:extLst>
          </p:cNvPr>
          <p:cNvPicPr>
            <a:picLocks noChangeAspect="1"/>
          </p:cNvPicPr>
          <p:nvPr userDrawn="1"/>
        </p:nvPicPr>
        <p:blipFill>
          <a:blip r:embed="rId2" cstate="screen">
            <a:alphaModFix/>
            <a:extLst>
              <a:ext uri="{28A0092B-C50C-407E-A947-70E740481C1C}">
                <a14:useLocalDpi xmlns:a14="http://schemas.microsoft.com/office/drawing/2010/main"/>
              </a:ext>
            </a:extLst>
          </a:blip>
          <a:stretch>
            <a:fillRect/>
          </a:stretch>
        </p:blipFill>
        <p:spPr>
          <a:xfrm>
            <a:off x="418508" y="388526"/>
            <a:ext cx="11354984" cy="6080948"/>
          </a:xfrm>
          <a:prstGeom prst="rect">
            <a:avLst/>
          </a:prstGeom>
          <a:effectLst>
            <a:outerShdw blurRad="50800" dist="50800" dir="5400000" algn="ctr" rotWithShape="0">
              <a:srgbClr val="000000">
                <a:alpha val="0"/>
              </a:srgbClr>
            </a:outerShdw>
          </a:effectLst>
        </p:spPr>
      </p:pic>
      <p:pic>
        <p:nvPicPr>
          <p:cNvPr id="9" name="Picture 8" descr="A picture containing text, clipart&#10;&#10;Description automatically generated">
            <a:extLst>
              <a:ext uri="{FF2B5EF4-FFF2-40B4-BE49-F238E27FC236}">
                <a16:creationId xmlns:a16="http://schemas.microsoft.com/office/drawing/2014/main" id="{6A84225A-8F72-E04E-9CA6-8CB5FB34EF7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3284162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AF654-4FDA-1F49-BD3A-27EA52954D0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292C7AE0-5C45-B549-822A-5297A8411D1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EB75C8A-B0E0-DD45-8F16-0FA8D8FB003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A70DFE5-98A6-8F4E-A544-69144B47F87D}"/>
              </a:ext>
            </a:extLst>
          </p:cNvPr>
          <p:cNvSpPr>
            <a:spLocks noGrp="1"/>
          </p:cNvSpPr>
          <p:nvPr>
            <p:ph type="dt" sz="half" idx="10"/>
          </p:nvPr>
        </p:nvSpPr>
        <p:spPr/>
        <p:txBody>
          <a:bodyPr/>
          <a:lstStyle/>
          <a:p>
            <a:fld id="{8BC1247F-2DE8-CC44-8ECD-3989D5D66822}" type="datetimeFigureOut">
              <a:rPr lang="en-US" smtClean="0"/>
              <a:t>9/20/2022</a:t>
            </a:fld>
            <a:endParaRPr lang="en-US"/>
          </a:p>
        </p:txBody>
      </p:sp>
      <p:sp>
        <p:nvSpPr>
          <p:cNvPr id="6" name="Footer Placeholder 5">
            <a:extLst>
              <a:ext uri="{FF2B5EF4-FFF2-40B4-BE49-F238E27FC236}">
                <a16:creationId xmlns:a16="http://schemas.microsoft.com/office/drawing/2014/main" id="{19CD1533-5E63-B740-8A36-B29960B7F66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00F822E-3322-5847-8BA9-C244DA1ABE1F}"/>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0215769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33041-C148-E84B-836B-E037BCCA1FEE}"/>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A75D008-E154-2E48-B20A-FB6B457C3C6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C422176-1C4A-5C4C-B297-7EB5FB7535E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51DA34E-3EB6-704C-AF7A-D25F397ED54E}"/>
              </a:ext>
            </a:extLst>
          </p:cNvPr>
          <p:cNvSpPr>
            <a:spLocks noGrp="1"/>
          </p:cNvSpPr>
          <p:nvPr>
            <p:ph type="dt" sz="half" idx="10"/>
          </p:nvPr>
        </p:nvSpPr>
        <p:spPr/>
        <p:txBody>
          <a:bodyPr/>
          <a:lstStyle/>
          <a:p>
            <a:fld id="{8BC1247F-2DE8-CC44-8ECD-3989D5D66822}" type="datetimeFigureOut">
              <a:rPr lang="en-US" smtClean="0"/>
              <a:t>9/20/2022</a:t>
            </a:fld>
            <a:endParaRPr lang="en-US"/>
          </a:p>
        </p:txBody>
      </p:sp>
      <p:sp>
        <p:nvSpPr>
          <p:cNvPr id="6" name="Footer Placeholder 5">
            <a:extLst>
              <a:ext uri="{FF2B5EF4-FFF2-40B4-BE49-F238E27FC236}">
                <a16:creationId xmlns:a16="http://schemas.microsoft.com/office/drawing/2014/main" id="{DCE9D187-EC78-6740-BFC7-898B315153C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0475F41-45AD-BA44-AA6A-E68CC8BEAFE6}"/>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171784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B49ED1-5C3E-BC45-A74C-BC1E818BBDA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B4C7C50-3F02-814B-9ADF-09B5850BE54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F6F91B6-4AB6-2141-8EAB-839690BC2C0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C1247F-2DE8-CC44-8ECD-3989D5D66822}" type="datetimeFigureOut">
              <a:rPr lang="en-US" smtClean="0"/>
              <a:t>9/20/2022</a:t>
            </a:fld>
            <a:endParaRPr lang="en-US"/>
          </a:p>
        </p:txBody>
      </p:sp>
      <p:sp>
        <p:nvSpPr>
          <p:cNvPr id="5" name="Footer Placeholder 4">
            <a:extLst>
              <a:ext uri="{FF2B5EF4-FFF2-40B4-BE49-F238E27FC236}">
                <a16:creationId xmlns:a16="http://schemas.microsoft.com/office/drawing/2014/main" id="{2B04C897-0B44-494A-ACD9-84E5440E789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7F0E058-33F6-7641-A604-1FF60B004CF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7072D2-F999-3646-A659-54FBF12B3CDB}" type="slidenum">
              <a:rPr lang="en-US" smtClean="0"/>
              <a:t>‹#›</a:t>
            </a:fld>
            <a:endParaRPr lang="en-US"/>
          </a:p>
        </p:txBody>
      </p:sp>
    </p:spTree>
    <p:extLst>
      <p:ext uri="{BB962C8B-B14F-4D97-AF65-F5344CB8AC3E}">
        <p14:creationId xmlns:p14="http://schemas.microsoft.com/office/powerpoint/2010/main" val="1840790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4285C48-9E6A-F641-B90C-20E95D7800A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200B2A97-F058-ED49-90BE-DEAEC208395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8CB40F6-8B45-054E-883E-3C1F7D40915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26316D-D7EC-B84C-94A1-826559B08D41}" type="datetimeFigureOut">
              <a:rPr lang="en-US" smtClean="0"/>
              <a:t>9/20/2022</a:t>
            </a:fld>
            <a:endParaRPr lang="en-US"/>
          </a:p>
        </p:txBody>
      </p:sp>
      <p:sp>
        <p:nvSpPr>
          <p:cNvPr id="5" name="Footer Placeholder 4">
            <a:extLst>
              <a:ext uri="{FF2B5EF4-FFF2-40B4-BE49-F238E27FC236}">
                <a16:creationId xmlns:a16="http://schemas.microsoft.com/office/drawing/2014/main" id="{7C76A92B-3F71-124E-8D1D-66BC357219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DAAF716-F929-A046-9112-2F19C821BFF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8E340D-ADA4-7F4C-B044-79293112E792}" type="slidenum">
              <a:rPr lang="en-US" smtClean="0"/>
              <a:t>‹#›</a:t>
            </a:fld>
            <a:endParaRPr lang="en-US"/>
          </a:p>
        </p:txBody>
      </p:sp>
      <p:sp>
        <p:nvSpPr>
          <p:cNvPr id="7" name="Rectangle 6">
            <a:extLst>
              <a:ext uri="{FF2B5EF4-FFF2-40B4-BE49-F238E27FC236}">
                <a16:creationId xmlns:a16="http://schemas.microsoft.com/office/drawing/2014/main" id="{A3532DB6-5868-5849-8579-505FB7E5E8D9}"/>
              </a:ext>
            </a:extLst>
          </p:cNvPr>
          <p:cNvSpPr/>
          <p:nvPr userDrawn="1"/>
        </p:nvSpPr>
        <p:spPr>
          <a:xfrm>
            <a:off x="0" y="0"/>
            <a:ext cx="12192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621730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hyperlink" Target="https://www.youtube.com/watch?v=v4oIXLBoi0Q" TargetMode="External"/><Relationship Id="rId3" Type="http://schemas.openxmlformats.org/officeDocument/2006/relationships/hyperlink" Target="https://blog.twmuseums.org.uk/africans-on-hadrians-wall-world-heritage-site/" TargetMode="External"/><Relationship Id="rId7" Type="http://schemas.openxmlformats.org/officeDocument/2006/relationships/hyperlink" Target="http://www.romansrevealed.com/" TargetMode="External"/><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hyperlink" Target="https://www.ourmigrationstory.org.uk/oms/roman-britain-the-ivory-bangle-lady" TargetMode="External"/><Relationship Id="rId5" Type="http://schemas.openxmlformats.org/officeDocument/2006/relationships/hyperlink" Target="https://www.yorkmuseumstrust.org.uk/blog/celebrating-ivory-bangle-lady/" TargetMode="External"/><Relationship Id="rId4" Type="http://schemas.openxmlformats.org/officeDocument/2006/relationships/hyperlink" Target="https://artsandculture.google.com/exhibit/places-of-black-history-from-roman-times-to-the-present-day-historic-england/mgLCexhg1Dg3Kw?hl=en-GB"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468C81D4-997A-E348-9ADA-B11E1B256096}"/>
              </a:ext>
            </a:extLst>
          </p:cNvPr>
          <p:cNvSpPr/>
          <p:nvPr/>
        </p:nvSpPr>
        <p:spPr>
          <a:xfrm>
            <a:off x="-4136" y="1845621"/>
            <a:ext cx="12196135" cy="3790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93163A10-7EC2-EC49-A62A-FD18BC0C5281}"/>
              </a:ext>
            </a:extLst>
          </p:cNvPr>
          <p:cNvSpPr/>
          <p:nvPr/>
        </p:nvSpPr>
        <p:spPr>
          <a:xfrm>
            <a:off x="-2" y="1948883"/>
            <a:ext cx="12192002" cy="3567768"/>
          </a:xfrm>
          <a:prstGeom prst="rect">
            <a:avLst/>
          </a:prstGeom>
          <a:solidFill>
            <a:srgbClr val="044C9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1">
            <a:extLst>
              <a:ext uri="{FF2B5EF4-FFF2-40B4-BE49-F238E27FC236}">
                <a16:creationId xmlns:a16="http://schemas.microsoft.com/office/drawing/2014/main" id="{54245B12-68AD-EC42-B82F-31144A27C33F}"/>
              </a:ext>
            </a:extLst>
          </p:cNvPr>
          <p:cNvSpPr txBox="1">
            <a:spLocks/>
          </p:cNvSpPr>
          <p:nvPr/>
        </p:nvSpPr>
        <p:spPr>
          <a:xfrm>
            <a:off x="-2" y="227451"/>
            <a:ext cx="12192002" cy="1259319"/>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600"/>
              </a:spcBef>
            </a:pPr>
            <a:r>
              <a:rPr lang="en-GB" sz="4000" b="1" dirty="0">
                <a:solidFill>
                  <a:schemeClr val="bg1"/>
                </a:solidFill>
                <a:latin typeface="Comic Sans MS" panose="030F0902030302020204" pitchFamily="66" charset="0"/>
                <a:cs typeface="Arial" panose="020B0604020202020204" pitchFamily="34" charset="0"/>
              </a:rPr>
              <a:t>Uncovering Black British History</a:t>
            </a:r>
          </a:p>
          <a:p>
            <a:pPr algn="ctr">
              <a:lnSpc>
                <a:spcPct val="100000"/>
              </a:lnSpc>
              <a:spcBef>
                <a:spcPts val="700"/>
              </a:spcBef>
            </a:pPr>
            <a:r>
              <a:rPr lang="en-GB" sz="3000" dirty="0">
                <a:solidFill>
                  <a:schemeClr val="bg1"/>
                </a:solidFill>
                <a:latin typeface="Comic Sans MS" panose="030F0702030302020204" pitchFamily="66" charset="0"/>
              </a:rPr>
              <a:t>Roman Britain 27BCE – 476CE</a:t>
            </a:r>
          </a:p>
        </p:txBody>
      </p:sp>
      <p:pic>
        <p:nvPicPr>
          <p:cNvPr id="7" name="Picture 6" descr="A picture containing clipart&#10;&#10;Description automatically generated">
            <a:extLst>
              <a:ext uri="{FF2B5EF4-FFF2-40B4-BE49-F238E27FC236}">
                <a16:creationId xmlns:a16="http://schemas.microsoft.com/office/drawing/2014/main" id="{CB3E8BD3-7A59-B94D-8A27-7CBEF6CF804D}"/>
              </a:ext>
            </a:extLst>
          </p:cNvPr>
          <p:cNvPicPr>
            <a:picLocks noChangeAspect="1"/>
          </p:cNvPicPr>
          <p:nvPr/>
        </p:nvPicPr>
        <p:blipFill>
          <a:blip r:embed="rId3" cstate="screen">
            <a:alphaModFix/>
            <a:extLst>
              <a:ext uri="{28A0092B-C50C-407E-A947-70E740481C1C}">
                <a14:useLocalDpi xmlns:a14="http://schemas.microsoft.com/office/drawing/2010/main"/>
              </a:ext>
            </a:extLst>
          </a:blip>
          <a:stretch>
            <a:fillRect/>
          </a:stretch>
        </p:blipFill>
        <p:spPr>
          <a:xfrm>
            <a:off x="823496" y="2324392"/>
            <a:ext cx="10536738" cy="2833408"/>
          </a:xfrm>
          <a:prstGeom prst="rect">
            <a:avLst/>
          </a:prstGeom>
        </p:spPr>
      </p:pic>
      <p:sp>
        <p:nvSpPr>
          <p:cNvPr id="14" name="Title 1">
            <a:extLst>
              <a:ext uri="{FF2B5EF4-FFF2-40B4-BE49-F238E27FC236}">
                <a16:creationId xmlns:a16="http://schemas.microsoft.com/office/drawing/2014/main" id="{C0D4E6E7-B4DD-D549-ADFA-E2A20EF60A4F}"/>
              </a:ext>
            </a:extLst>
          </p:cNvPr>
          <p:cNvSpPr txBox="1">
            <a:spLocks/>
          </p:cNvSpPr>
          <p:nvPr/>
        </p:nvSpPr>
        <p:spPr>
          <a:xfrm>
            <a:off x="8487784" y="6022650"/>
            <a:ext cx="3502298" cy="400110"/>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00000"/>
              </a:lnSpc>
              <a:spcBef>
                <a:spcPts val="0"/>
              </a:spcBef>
            </a:pPr>
            <a:r>
              <a:rPr lang="en-GB" sz="2000">
                <a:solidFill>
                  <a:schemeClr val="bg1"/>
                </a:solidFill>
                <a:latin typeface="Arial" panose="020B0604020202020204" pitchFamily="34" charset="0"/>
                <a:cs typeface="Arial" panose="020B0604020202020204" pitchFamily="34" charset="0"/>
              </a:rPr>
              <a:t>History KS2</a:t>
            </a:r>
            <a:endParaRPr lang="en-US" sz="2000" b="1" dirty="0">
              <a:solidFill>
                <a:schemeClr val="bg1"/>
              </a:solidFill>
              <a:latin typeface="Arial" panose="020B0604020202020204" pitchFamily="34" charset="0"/>
              <a:cs typeface="Arial" panose="020B0604020202020204" pitchFamily="34" charset="0"/>
            </a:endParaRPr>
          </a:p>
        </p:txBody>
      </p:sp>
      <p:pic>
        <p:nvPicPr>
          <p:cNvPr id="15" name="Picture 14" descr="Graphical user interface, text, application, chat or text message&#10;&#10;Description automatically generated">
            <a:extLst>
              <a:ext uri="{FF2B5EF4-FFF2-40B4-BE49-F238E27FC236}">
                <a16:creationId xmlns:a16="http://schemas.microsoft.com/office/drawing/2014/main" id="{4891A891-ECD8-8D49-8647-B1621BA0EF9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01918" y="5735456"/>
            <a:ext cx="1690777" cy="965741"/>
          </a:xfrm>
          <a:prstGeom prst="rect">
            <a:avLst/>
          </a:prstGeom>
        </p:spPr>
      </p:pic>
      <p:pic>
        <p:nvPicPr>
          <p:cNvPr id="16" name="Picture 15" descr="A picture containing text, clipart&#10;&#10;Description automatically generated">
            <a:extLst>
              <a:ext uri="{FF2B5EF4-FFF2-40B4-BE49-F238E27FC236}">
                <a16:creationId xmlns:a16="http://schemas.microsoft.com/office/drawing/2014/main" id="{0F1E5222-6948-C945-8768-FFBD1132940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161973" y="6134745"/>
            <a:ext cx="770062" cy="211458"/>
          </a:xfrm>
          <a:prstGeom prst="rect">
            <a:avLst/>
          </a:prstGeom>
        </p:spPr>
      </p:pic>
      <p:sp>
        <p:nvSpPr>
          <p:cNvPr id="17" name="Title 1">
            <a:extLst>
              <a:ext uri="{FF2B5EF4-FFF2-40B4-BE49-F238E27FC236}">
                <a16:creationId xmlns:a16="http://schemas.microsoft.com/office/drawing/2014/main" id="{1AC1684E-0081-D547-940E-8DCA29F625E6}"/>
              </a:ext>
            </a:extLst>
          </p:cNvPr>
          <p:cNvSpPr txBox="1">
            <a:spLocks/>
          </p:cNvSpPr>
          <p:nvPr/>
        </p:nvSpPr>
        <p:spPr>
          <a:xfrm>
            <a:off x="1812926" y="6122379"/>
            <a:ext cx="412749" cy="23083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900">
                <a:solidFill>
                  <a:schemeClr val="bg1"/>
                </a:solidFill>
                <a:latin typeface="Arial" panose="020B0604020202020204" pitchFamily="34" charset="0"/>
                <a:cs typeface="Arial" panose="020B0604020202020204" pitchFamily="34" charset="0"/>
              </a:rPr>
              <a:t>from</a:t>
            </a:r>
            <a:endParaRPr lang="en-US" sz="900" dirty="0">
              <a:solidFill>
                <a:schemeClr val="bg1"/>
              </a:solidFill>
              <a:latin typeface="Arial" panose="020B0604020202020204" pitchFamily="34" charset="0"/>
              <a:cs typeface="Arial" panose="020B0604020202020204" pitchFamily="34" charset="0"/>
            </a:endParaRPr>
          </a:p>
        </p:txBody>
      </p:sp>
      <p:grpSp>
        <p:nvGrpSpPr>
          <p:cNvPr id="11" name="Group 10">
            <a:extLst>
              <a:ext uri="{FF2B5EF4-FFF2-40B4-BE49-F238E27FC236}">
                <a16:creationId xmlns:a16="http://schemas.microsoft.com/office/drawing/2014/main" id="{3BB80ADB-C38C-254A-BF80-3B23B1AC98C2}"/>
              </a:ext>
            </a:extLst>
          </p:cNvPr>
          <p:cNvGrpSpPr/>
          <p:nvPr/>
        </p:nvGrpSpPr>
        <p:grpSpPr>
          <a:xfrm>
            <a:off x="3975421" y="5740863"/>
            <a:ext cx="4117538" cy="996720"/>
            <a:chOff x="4439321" y="5740863"/>
            <a:chExt cx="4117538" cy="996720"/>
          </a:xfrm>
        </p:grpSpPr>
        <p:sp>
          <p:nvSpPr>
            <p:cNvPr id="13" name="TextBox 12">
              <a:extLst>
                <a:ext uri="{FF2B5EF4-FFF2-40B4-BE49-F238E27FC236}">
                  <a16:creationId xmlns:a16="http://schemas.microsoft.com/office/drawing/2014/main" id="{A4398A42-AD8C-904F-8C4A-457306C21B00}"/>
                </a:ext>
              </a:extLst>
            </p:cNvPr>
            <p:cNvSpPr txBox="1"/>
            <p:nvPr/>
          </p:nvSpPr>
          <p:spPr>
            <a:xfrm>
              <a:off x="4439321" y="5951453"/>
              <a:ext cx="2922061" cy="553998"/>
            </a:xfrm>
            <a:prstGeom prst="rect">
              <a:avLst/>
            </a:prstGeom>
            <a:noFill/>
          </p:spPr>
          <p:txBody>
            <a:bodyPr wrap="square">
              <a:spAutoFit/>
            </a:bodyPr>
            <a:lstStyle/>
            <a:p>
              <a:r>
                <a:rPr lang="en-GB" sz="1500" dirty="0">
                  <a:solidFill>
                    <a:schemeClr val="bg1"/>
                  </a:solidFill>
                  <a:latin typeface="Arial" panose="020B0604020202020204" pitchFamily="34" charset="0"/>
                  <a:cs typeface="Arial" panose="020B0604020202020204" pitchFamily="34" charset="0"/>
                </a:rPr>
                <a:t>Written by Professor David </a:t>
              </a:r>
              <a:r>
                <a:rPr lang="en-GB" sz="1500" dirty="0" err="1">
                  <a:solidFill>
                    <a:schemeClr val="bg1"/>
                  </a:solidFill>
                  <a:latin typeface="Arial" panose="020B0604020202020204" pitchFamily="34" charset="0"/>
                  <a:cs typeface="Arial" panose="020B0604020202020204" pitchFamily="34" charset="0"/>
                </a:rPr>
                <a:t>Olusoga</a:t>
              </a:r>
              <a:r>
                <a:rPr lang="en-GB" sz="1500" dirty="0">
                  <a:solidFill>
                    <a:schemeClr val="bg1"/>
                  </a:solidFill>
                  <a:latin typeface="Arial" panose="020B0604020202020204" pitchFamily="34" charset="0"/>
                  <a:cs typeface="Arial" panose="020B0604020202020204" pitchFamily="34" charset="0"/>
                </a:rPr>
                <a:t> and Dr Yinka </a:t>
              </a:r>
              <a:r>
                <a:rPr lang="en-GB" sz="1500" dirty="0" err="1">
                  <a:solidFill>
                    <a:schemeClr val="bg1"/>
                  </a:solidFill>
                  <a:latin typeface="Arial" panose="020B0604020202020204" pitchFamily="34" charset="0"/>
                  <a:cs typeface="Arial" panose="020B0604020202020204" pitchFamily="34" charset="0"/>
                </a:rPr>
                <a:t>Olusoga</a:t>
              </a:r>
              <a:endParaRPr lang="en-US" sz="1500" dirty="0">
                <a:solidFill>
                  <a:schemeClr val="bg1"/>
                </a:solidFill>
                <a:latin typeface="Arial" panose="020B0604020202020204" pitchFamily="34" charset="0"/>
                <a:cs typeface="Arial" panose="020B0604020202020204" pitchFamily="34" charset="0"/>
              </a:endParaRPr>
            </a:p>
          </p:txBody>
        </p:sp>
        <p:grpSp>
          <p:nvGrpSpPr>
            <p:cNvPr id="18" name="Group 17">
              <a:extLst>
                <a:ext uri="{FF2B5EF4-FFF2-40B4-BE49-F238E27FC236}">
                  <a16:creationId xmlns:a16="http://schemas.microsoft.com/office/drawing/2014/main" id="{4EC7E935-4E61-5F44-8617-1CB470C974EB}"/>
                </a:ext>
              </a:extLst>
            </p:cNvPr>
            <p:cNvGrpSpPr/>
            <p:nvPr/>
          </p:nvGrpSpPr>
          <p:grpSpPr>
            <a:xfrm>
              <a:off x="7249552" y="5740863"/>
              <a:ext cx="1307307" cy="996720"/>
              <a:chOff x="7249552" y="5720473"/>
              <a:chExt cx="1359299" cy="1036360"/>
            </a:xfrm>
          </p:grpSpPr>
          <p:pic>
            <p:nvPicPr>
              <p:cNvPr id="19" name="Picture 18" descr="A person with dark hair&#10;&#10;Description automatically generated with low confidence">
                <a:extLst>
                  <a:ext uri="{FF2B5EF4-FFF2-40B4-BE49-F238E27FC236}">
                    <a16:creationId xmlns:a16="http://schemas.microsoft.com/office/drawing/2014/main" id="{29BF7988-38F7-2042-91F9-DA22C8D91FC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400058">
                <a:off x="7921324" y="5867038"/>
                <a:ext cx="687527" cy="889795"/>
              </a:xfrm>
              <a:prstGeom prst="rect">
                <a:avLst/>
              </a:prstGeom>
            </p:spPr>
          </p:pic>
          <p:pic>
            <p:nvPicPr>
              <p:cNvPr id="20" name="Picture 19" descr="A picture containing person, outdoor, person, grass&#10;&#10;Description automatically generated">
                <a:extLst>
                  <a:ext uri="{FF2B5EF4-FFF2-40B4-BE49-F238E27FC236}">
                    <a16:creationId xmlns:a16="http://schemas.microsoft.com/office/drawing/2014/main" id="{F7A9F85F-FB9A-7048-8588-25E427CA72F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28255">
                <a:off x="7249552" y="5720473"/>
                <a:ext cx="687527" cy="889795"/>
              </a:xfrm>
              <a:prstGeom prst="rect">
                <a:avLst/>
              </a:prstGeom>
            </p:spPr>
          </p:pic>
        </p:grpSp>
      </p:grpSp>
    </p:spTree>
    <p:extLst>
      <p:ext uri="{BB962C8B-B14F-4D97-AF65-F5344CB8AC3E}">
        <p14:creationId xmlns:p14="http://schemas.microsoft.com/office/powerpoint/2010/main" val="23125007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Content Placeholder 5" descr="A picture containing grass, sky, outdoor, field&#10;&#10;Description automatically generated">
            <a:extLst>
              <a:ext uri="{FF2B5EF4-FFF2-40B4-BE49-F238E27FC236}">
                <a16:creationId xmlns:a16="http://schemas.microsoft.com/office/drawing/2014/main" id="{D4E5D260-4902-F14A-A3BE-85A714B13DF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337704" y="1248940"/>
            <a:ext cx="5154190" cy="4188394"/>
          </a:xfrm>
          <a:prstGeom prst="rect">
            <a:avLst/>
          </a:prstGeom>
        </p:spPr>
      </p:pic>
      <p:sp>
        <p:nvSpPr>
          <p:cNvPr id="9" name="Content Placeholder 4">
            <a:extLst>
              <a:ext uri="{FF2B5EF4-FFF2-40B4-BE49-F238E27FC236}">
                <a16:creationId xmlns:a16="http://schemas.microsoft.com/office/drawing/2014/main" id="{F4C7ECD5-DB3A-444A-923D-CD5AEFAED3BB}"/>
              </a:ext>
            </a:extLst>
          </p:cNvPr>
          <p:cNvSpPr txBox="1">
            <a:spLocks/>
          </p:cNvSpPr>
          <p:nvPr/>
        </p:nvSpPr>
        <p:spPr>
          <a:xfrm>
            <a:off x="6980567" y="1597193"/>
            <a:ext cx="4083156" cy="418839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2000"/>
              </a:spcBef>
              <a:buClr>
                <a:srgbClr val="286AA6"/>
              </a:buClr>
              <a:buNone/>
            </a:pPr>
            <a:r>
              <a:rPr lang="en-GB" sz="2000" dirty="0">
                <a:solidFill>
                  <a:srgbClr val="272626"/>
                </a:solidFill>
                <a:latin typeface="Comic Sans MS" panose="030F0702030302020204" pitchFamily="66" charset="0"/>
              </a:rPr>
              <a:t>A vicus is a type of Roman settlement that grows next</a:t>
            </a:r>
            <a:br>
              <a:rPr lang="en-GB" sz="2000" dirty="0">
                <a:solidFill>
                  <a:srgbClr val="272626"/>
                </a:solidFill>
                <a:latin typeface="Comic Sans MS" panose="030F0702030302020204" pitchFamily="66" charset="0"/>
              </a:rPr>
            </a:br>
            <a:r>
              <a:rPr lang="en-GB" sz="2000" dirty="0">
                <a:solidFill>
                  <a:srgbClr val="272626"/>
                </a:solidFill>
                <a:latin typeface="Comic Sans MS" panose="030F0702030302020204" pitchFamily="66" charset="0"/>
              </a:rPr>
              <a:t>to a fort.</a:t>
            </a:r>
          </a:p>
          <a:p>
            <a:pPr marL="0" indent="0">
              <a:lnSpc>
                <a:spcPct val="100000"/>
              </a:lnSpc>
              <a:spcBef>
                <a:spcPts val="2000"/>
              </a:spcBef>
              <a:buClr>
                <a:srgbClr val="286AA6"/>
              </a:buClr>
              <a:buNone/>
            </a:pPr>
            <a:r>
              <a:rPr lang="en-GB" sz="2000" dirty="0">
                <a:solidFill>
                  <a:srgbClr val="272626"/>
                </a:solidFill>
                <a:latin typeface="Comic Sans MS" panose="030F0702030302020204" pitchFamily="66" charset="0"/>
              </a:rPr>
              <a:t>The families of the soldiers lived in them, as did people who wanted to trade.</a:t>
            </a:r>
          </a:p>
          <a:p>
            <a:pPr marL="0" indent="0">
              <a:lnSpc>
                <a:spcPct val="100000"/>
              </a:lnSpc>
              <a:spcBef>
                <a:spcPts val="2000"/>
              </a:spcBef>
              <a:buClr>
                <a:srgbClr val="286AA6"/>
              </a:buClr>
              <a:buNone/>
            </a:pPr>
            <a:r>
              <a:rPr lang="en-GB" sz="2000" dirty="0">
                <a:solidFill>
                  <a:srgbClr val="272626"/>
                </a:solidFill>
                <a:latin typeface="Comic Sans MS" panose="030F0702030302020204" pitchFamily="66" charset="0"/>
              </a:rPr>
              <a:t>This is a picture of the remains of the vicus to the south of </a:t>
            </a:r>
            <a:r>
              <a:rPr lang="en-GB" sz="2000" dirty="0" err="1">
                <a:solidFill>
                  <a:srgbClr val="272626"/>
                </a:solidFill>
                <a:latin typeface="Comic Sans MS" panose="030F0702030302020204" pitchFamily="66" charset="0"/>
              </a:rPr>
              <a:t>Housesteads</a:t>
            </a:r>
            <a:r>
              <a:rPr lang="en-GB" sz="2000" dirty="0">
                <a:solidFill>
                  <a:srgbClr val="272626"/>
                </a:solidFill>
                <a:latin typeface="Comic Sans MS" panose="030F0702030302020204" pitchFamily="66" charset="0"/>
              </a:rPr>
              <a:t> Roman Fort on Hadrian’s Wall.</a:t>
            </a:r>
          </a:p>
        </p:txBody>
      </p:sp>
      <p:sp>
        <p:nvSpPr>
          <p:cNvPr id="14" name="TextBox 13">
            <a:extLst>
              <a:ext uri="{FF2B5EF4-FFF2-40B4-BE49-F238E27FC236}">
                <a16:creationId xmlns:a16="http://schemas.microsoft.com/office/drawing/2014/main" id="{8032C6A1-66FF-AC48-BDE8-7D7F95B30232}"/>
              </a:ext>
            </a:extLst>
          </p:cNvPr>
          <p:cNvSpPr txBox="1"/>
          <p:nvPr/>
        </p:nvSpPr>
        <p:spPr>
          <a:xfrm>
            <a:off x="5494930" y="5221890"/>
            <a:ext cx="1202140" cy="215444"/>
          </a:xfrm>
          <a:prstGeom prst="rect">
            <a:avLst/>
          </a:prstGeom>
          <a:noFill/>
        </p:spPr>
        <p:txBody>
          <a:bodyPr wrap="square">
            <a:spAutoFit/>
          </a:bodyPr>
          <a:lstStyle/>
          <a:p>
            <a:r>
              <a:rPr lang="en-GB" sz="800" dirty="0">
                <a:solidFill>
                  <a:schemeClr val="bg1"/>
                </a:solidFill>
              </a:rPr>
              <a:t>© Following Hadrian</a:t>
            </a:r>
          </a:p>
        </p:txBody>
      </p:sp>
    </p:spTree>
    <p:extLst>
      <p:ext uri="{BB962C8B-B14F-4D97-AF65-F5344CB8AC3E}">
        <p14:creationId xmlns:p14="http://schemas.microsoft.com/office/powerpoint/2010/main" val="3339794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373FE41-02D5-FC40-A709-64FEEFCE444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19718" y="1557436"/>
            <a:ext cx="5154190" cy="4188395"/>
          </a:xfrm>
          <a:prstGeom prst="rect">
            <a:avLst/>
          </a:prstGeom>
        </p:spPr>
      </p:pic>
      <p:sp>
        <p:nvSpPr>
          <p:cNvPr id="11" name="Content Placeholder 4">
            <a:extLst>
              <a:ext uri="{FF2B5EF4-FFF2-40B4-BE49-F238E27FC236}">
                <a16:creationId xmlns:a16="http://schemas.microsoft.com/office/drawing/2014/main" id="{5F3E6AC7-9780-B14D-8E44-5F08C0B09A00}"/>
              </a:ext>
            </a:extLst>
          </p:cNvPr>
          <p:cNvSpPr txBox="1">
            <a:spLocks/>
          </p:cNvSpPr>
          <p:nvPr/>
        </p:nvSpPr>
        <p:spPr>
          <a:xfrm>
            <a:off x="6873224" y="1559451"/>
            <a:ext cx="4278685" cy="418839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286AA6"/>
              </a:buClr>
              <a:buNone/>
            </a:pPr>
            <a:r>
              <a:rPr lang="en-GB" sz="1900" dirty="0">
                <a:solidFill>
                  <a:srgbClr val="272626"/>
                </a:solidFill>
                <a:latin typeface="Comic Sans MS" panose="030F0702030302020204" pitchFamily="66" charset="0"/>
              </a:rPr>
              <a:t>The Romans left Britain in 410</a:t>
            </a:r>
            <a:r>
              <a:rPr lang="en-GB" sz="1900" dirty="0">
                <a:latin typeface="Comic Sans MS" panose="030F0702030302020204" pitchFamily="66" charset="0"/>
              </a:rPr>
              <a:t>CE</a:t>
            </a:r>
            <a:r>
              <a:rPr lang="en-GB" sz="1900" dirty="0">
                <a:solidFill>
                  <a:srgbClr val="272626"/>
                </a:solidFill>
                <a:latin typeface="Comic Sans MS" panose="030F0702030302020204" pitchFamily="66" charset="0"/>
              </a:rPr>
              <a:t>.</a:t>
            </a:r>
          </a:p>
          <a:p>
            <a:pPr marL="0" indent="0">
              <a:lnSpc>
                <a:spcPct val="100000"/>
              </a:lnSpc>
              <a:spcBef>
                <a:spcPts val="1500"/>
              </a:spcBef>
              <a:buClr>
                <a:srgbClr val="286AA6"/>
              </a:buClr>
              <a:buNone/>
            </a:pPr>
            <a:r>
              <a:rPr lang="en-GB" sz="1900" dirty="0">
                <a:solidFill>
                  <a:srgbClr val="272626"/>
                </a:solidFill>
                <a:latin typeface="Comic Sans MS" panose="030F0702030302020204" pitchFamily="66" charset="0"/>
              </a:rPr>
              <a:t>In the centuries following that, people living near the Roman wall reused stones from the wall to construct their own buildings.</a:t>
            </a:r>
          </a:p>
          <a:p>
            <a:pPr marL="0" indent="0">
              <a:lnSpc>
                <a:spcPct val="100000"/>
              </a:lnSpc>
              <a:spcBef>
                <a:spcPts val="1500"/>
              </a:spcBef>
              <a:buClr>
                <a:srgbClr val="286AA6"/>
              </a:buClr>
              <a:buNone/>
            </a:pPr>
            <a:r>
              <a:rPr lang="en-GB" sz="1900" dirty="0">
                <a:solidFill>
                  <a:srgbClr val="272626"/>
                </a:solidFill>
                <a:latin typeface="Comic Sans MS" panose="030F0702030302020204" pitchFamily="66" charset="0"/>
              </a:rPr>
              <a:t>In 1934, a 3</a:t>
            </a:r>
            <a:r>
              <a:rPr lang="en-GB" sz="1900" baseline="30000" dirty="0">
                <a:solidFill>
                  <a:srgbClr val="272626"/>
                </a:solidFill>
                <a:latin typeface="Comic Sans MS" panose="030F0702030302020204" pitchFamily="66" charset="0"/>
              </a:rPr>
              <a:t>rd</a:t>
            </a:r>
            <a:r>
              <a:rPr lang="en-GB" sz="1900" dirty="0">
                <a:solidFill>
                  <a:srgbClr val="272626"/>
                </a:solidFill>
                <a:latin typeface="Comic Sans MS" panose="030F0702030302020204" pitchFamily="66" charset="0"/>
              </a:rPr>
              <a:t> century Roman altar stone was found in a cottage near Burgh by Sands, reused as a building stone.</a:t>
            </a:r>
          </a:p>
          <a:p>
            <a:pPr marL="0" indent="0">
              <a:lnSpc>
                <a:spcPct val="100000"/>
              </a:lnSpc>
              <a:spcBef>
                <a:spcPts val="1500"/>
              </a:spcBef>
              <a:buClr>
                <a:srgbClr val="286AA6"/>
              </a:buClr>
              <a:buNone/>
            </a:pPr>
            <a:r>
              <a:rPr lang="en-GB" sz="1900" dirty="0">
                <a:solidFill>
                  <a:srgbClr val="272626"/>
                </a:solidFill>
                <a:latin typeface="Comic Sans MS" panose="030F0702030302020204" pitchFamily="66" charset="0"/>
              </a:rPr>
              <a:t>Altar stones have words carved on them (inscriptions) and some also have images.</a:t>
            </a:r>
          </a:p>
        </p:txBody>
      </p:sp>
      <p:sp>
        <p:nvSpPr>
          <p:cNvPr id="12" name="Title 1">
            <a:extLst>
              <a:ext uri="{FF2B5EF4-FFF2-40B4-BE49-F238E27FC236}">
                <a16:creationId xmlns:a16="http://schemas.microsoft.com/office/drawing/2014/main" id="{1B6DA67B-875D-BB43-8FC1-51720FE3FD28}"/>
              </a:ext>
            </a:extLst>
          </p:cNvPr>
          <p:cNvSpPr txBox="1">
            <a:spLocks/>
          </p:cNvSpPr>
          <p:nvPr/>
        </p:nvSpPr>
        <p:spPr>
          <a:xfrm>
            <a:off x="0" y="716576"/>
            <a:ext cx="12191999" cy="543309"/>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buClr>
                <a:srgbClr val="286AA6"/>
              </a:buClr>
            </a:pPr>
            <a:r>
              <a:rPr lang="en-GB" sz="3000" b="1" dirty="0">
                <a:solidFill>
                  <a:srgbClr val="0070C0"/>
                </a:solidFill>
                <a:latin typeface="Comic Sans MS" panose="030F0702030302020204" pitchFamily="66" charset="0"/>
              </a:rPr>
              <a:t>The Aurelian Moors</a:t>
            </a:r>
          </a:p>
        </p:txBody>
      </p:sp>
      <p:sp>
        <p:nvSpPr>
          <p:cNvPr id="3" name="TextBox 2">
            <a:extLst>
              <a:ext uri="{FF2B5EF4-FFF2-40B4-BE49-F238E27FC236}">
                <a16:creationId xmlns:a16="http://schemas.microsoft.com/office/drawing/2014/main" id="{CAFB6A15-EBA6-68AF-CA58-0C8EEDECDF2F}"/>
              </a:ext>
            </a:extLst>
          </p:cNvPr>
          <p:cNvSpPr txBox="1"/>
          <p:nvPr/>
        </p:nvSpPr>
        <p:spPr>
          <a:xfrm>
            <a:off x="5485925" y="5530387"/>
            <a:ext cx="1055131" cy="215444"/>
          </a:xfrm>
          <a:prstGeom prst="rect">
            <a:avLst/>
          </a:prstGeom>
          <a:noFill/>
        </p:spPr>
        <p:txBody>
          <a:bodyPr wrap="square">
            <a:spAutoFit/>
          </a:bodyPr>
          <a:lstStyle/>
          <a:p>
            <a:r>
              <a:rPr lang="en-GB" sz="800" dirty="0">
                <a:solidFill>
                  <a:schemeClr val="bg1"/>
                </a:solidFill>
              </a:rPr>
              <a:t>© Andrew Curtis</a:t>
            </a:r>
          </a:p>
        </p:txBody>
      </p:sp>
    </p:spTree>
    <p:extLst>
      <p:ext uri="{BB962C8B-B14F-4D97-AF65-F5344CB8AC3E}">
        <p14:creationId xmlns:p14="http://schemas.microsoft.com/office/powerpoint/2010/main" val="2163689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4">
            <a:extLst>
              <a:ext uri="{FF2B5EF4-FFF2-40B4-BE49-F238E27FC236}">
                <a16:creationId xmlns:a16="http://schemas.microsoft.com/office/drawing/2014/main" id="{5F3E6AC7-9780-B14D-8E44-5F08C0B09A00}"/>
              </a:ext>
            </a:extLst>
          </p:cNvPr>
          <p:cNvSpPr txBox="1">
            <a:spLocks/>
          </p:cNvSpPr>
          <p:nvPr/>
        </p:nvSpPr>
        <p:spPr>
          <a:xfrm>
            <a:off x="1231391" y="3780162"/>
            <a:ext cx="10008110" cy="476402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300"/>
              </a:spcBef>
              <a:buClr>
                <a:srgbClr val="286AA6"/>
              </a:buClr>
              <a:buNone/>
            </a:pPr>
            <a:r>
              <a:rPr lang="en-GB" sz="1800" dirty="0">
                <a:solidFill>
                  <a:srgbClr val="272626"/>
                </a:solidFill>
                <a:latin typeface="Comic Sans MS" panose="030F0702030302020204" pitchFamily="66" charset="0"/>
              </a:rPr>
              <a:t>This altar stone carried an inscription recording a dedication to the god Jupiter, from </a:t>
            </a:r>
            <a:r>
              <a:rPr lang="en-GB" sz="1800" dirty="0" err="1">
                <a:solidFill>
                  <a:srgbClr val="272626"/>
                </a:solidFill>
                <a:latin typeface="Comic Sans MS" panose="030F0702030302020204" pitchFamily="66" charset="0"/>
              </a:rPr>
              <a:t>Caelius</a:t>
            </a:r>
            <a:r>
              <a:rPr lang="en-GB" sz="1800" dirty="0">
                <a:solidFill>
                  <a:srgbClr val="272626"/>
                </a:solidFill>
                <a:latin typeface="Comic Sans MS" panose="030F0702030302020204" pitchFamily="66" charset="0"/>
              </a:rPr>
              <a:t> </a:t>
            </a:r>
            <a:r>
              <a:rPr lang="en-GB" sz="1800" dirty="0" err="1">
                <a:solidFill>
                  <a:srgbClr val="272626"/>
                </a:solidFill>
                <a:latin typeface="Comic Sans MS" panose="030F0702030302020204" pitchFamily="66" charset="0"/>
              </a:rPr>
              <a:t>Vibianus</a:t>
            </a:r>
            <a:r>
              <a:rPr lang="en-GB" sz="1800" dirty="0">
                <a:solidFill>
                  <a:srgbClr val="272626"/>
                </a:solidFill>
                <a:latin typeface="Comic Sans MS" panose="030F0702030302020204" pitchFamily="66" charset="0"/>
              </a:rPr>
              <a:t>, the commander of the ‘</a:t>
            </a:r>
            <a:r>
              <a:rPr lang="en-GB" sz="1800" i="1" dirty="0">
                <a:solidFill>
                  <a:srgbClr val="272626"/>
                </a:solidFill>
                <a:latin typeface="Comic Sans MS" panose="030F0702030302020204" pitchFamily="66" charset="0"/>
              </a:rPr>
              <a:t>Numerus </a:t>
            </a:r>
            <a:r>
              <a:rPr lang="en-GB" sz="1800" i="1" dirty="0" err="1">
                <a:solidFill>
                  <a:srgbClr val="272626"/>
                </a:solidFill>
                <a:latin typeface="Comic Sans MS" panose="030F0702030302020204" pitchFamily="66" charset="0"/>
              </a:rPr>
              <a:t>Maurorum</a:t>
            </a:r>
            <a:r>
              <a:rPr lang="en-GB" sz="1800" i="1" dirty="0">
                <a:solidFill>
                  <a:srgbClr val="272626"/>
                </a:solidFill>
                <a:latin typeface="Comic Sans MS" panose="030F0702030302020204" pitchFamily="66" charset="0"/>
              </a:rPr>
              <a:t> </a:t>
            </a:r>
            <a:r>
              <a:rPr lang="en-GB" sz="1800" i="1" dirty="0" err="1">
                <a:solidFill>
                  <a:srgbClr val="272626"/>
                </a:solidFill>
                <a:latin typeface="Comic Sans MS" panose="030F0702030302020204" pitchFamily="66" charset="0"/>
              </a:rPr>
              <a:t>Aurelianorum</a:t>
            </a:r>
            <a:r>
              <a:rPr lang="en-GB" sz="1800" dirty="0">
                <a:solidFill>
                  <a:srgbClr val="272626"/>
                </a:solidFill>
                <a:latin typeface="Comic Sans MS" panose="030F0702030302020204" pitchFamily="66" charset="0"/>
              </a:rPr>
              <a:t>’ – the Unit of Aurelian Moors.</a:t>
            </a:r>
          </a:p>
          <a:p>
            <a:pPr marL="0" indent="0">
              <a:lnSpc>
                <a:spcPct val="100000"/>
              </a:lnSpc>
              <a:spcBef>
                <a:spcPts val="1300"/>
              </a:spcBef>
              <a:buClr>
                <a:srgbClr val="286AA6"/>
              </a:buClr>
              <a:buNone/>
            </a:pPr>
            <a:r>
              <a:rPr lang="en-GB" sz="1800" dirty="0">
                <a:solidFill>
                  <a:srgbClr val="272626"/>
                </a:solidFill>
                <a:latin typeface="Comic Sans MS" panose="030F0702030302020204" pitchFamily="66" charset="0"/>
              </a:rPr>
              <a:t>This was an infantry unit of soldiers from the Roman province of Mauretania in North Africa, in what is now modern Morocco.</a:t>
            </a:r>
          </a:p>
          <a:p>
            <a:pPr marL="0" indent="0">
              <a:lnSpc>
                <a:spcPct val="100000"/>
              </a:lnSpc>
              <a:spcBef>
                <a:spcPts val="1300"/>
              </a:spcBef>
              <a:buClr>
                <a:srgbClr val="286AA6"/>
              </a:buClr>
              <a:buNone/>
            </a:pPr>
            <a:r>
              <a:rPr lang="en-GB" sz="1800" dirty="0">
                <a:solidFill>
                  <a:srgbClr val="272626"/>
                </a:solidFill>
                <a:latin typeface="Comic Sans MS" panose="030F0702030302020204" pitchFamily="66" charset="0"/>
              </a:rPr>
              <a:t>These African soldiers were stationed at the fort at </a:t>
            </a:r>
            <a:r>
              <a:rPr lang="en-GB" sz="1800" dirty="0" err="1">
                <a:solidFill>
                  <a:srgbClr val="272626"/>
                </a:solidFill>
                <a:latin typeface="Comic Sans MS" panose="030F0702030302020204" pitchFamily="66" charset="0"/>
              </a:rPr>
              <a:t>Aballava</a:t>
            </a:r>
            <a:r>
              <a:rPr lang="en-GB" sz="1800" dirty="0">
                <a:solidFill>
                  <a:srgbClr val="272626"/>
                </a:solidFill>
                <a:latin typeface="Comic Sans MS" panose="030F0702030302020204" pitchFamily="66" charset="0"/>
              </a:rPr>
              <a:t>, and their wives and their African or mixed race children would have lived in the vicus to the south of the fort.</a:t>
            </a:r>
          </a:p>
        </p:txBody>
      </p:sp>
      <p:pic>
        <p:nvPicPr>
          <p:cNvPr id="4" name="Picture 3" descr="Map&#10;&#10;Description automatically generated">
            <a:extLst>
              <a:ext uri="{FF2B5EF4-FFF2-40B4-BE49-F238E27FC236}">
                <a16:creationId xmlns:a16="http://schemas.microsoft.com/office/drawing/2014/main" id="{4A4C3262-5AC9-EE47-A834-384F13DB064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82240" y="855846"/>
            <a:ext cx="6820262" cy="2687454"/>
          </a:xfrm>
          <a:prstGeom prst="rect">
            <a:avLst/>
          </a:prstGeom>
        </p:spPr>
      </p:pic>
    </p:spTree>
    <p:extLst>
      <p:ext uri="{BB962C8B-B14F-4D97-AF65-F5344CB8AC3E}">
        <p14:creationId xmlns:p14="http://schemas.microsoft.com/office/powerpoint/2010/main" val="3198355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outdoor, sky, building, street&#10;&#10;Description automatically generated">
            <a:extLst>
              <a:ext uri="{FF2B5EF4-FFF2-40B4-BE49-F238E27FC236}">
                <a16:creationId xmlns:a16="http://schemas.microsoft.com/office/drawing/2014/main" id="{9986EC77-B625-7E4F-A671-34873339892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18430" y="387350"/>
            <a:ext cx="4296621" cy="6080124"/>
          </a:xfrm>
          <a:prstGeom prst="rect">
            <a:avLst/>
          </a:prstGeom>
        </p:spPr>
      </p:pic>
      <p:sp>
        <p:nvSpPr>
          <p:cNvPr id="7" name="Content Placeholder 2">
            <a:extLst>
              <a:ext uri="{FF2B5EF4-FFF2-40B4-BE49-F238E27FC236}">
                <a16:creationId xmlns:a16="http://schemas.microsoft.com/office/drawing/2014/main" id="{212448CC-DC65-B14B-AC41-E46A0378F5E8}"/>
              </a:ext>
            </a:extLst>
          </p:cNvPr>
          <p:cNvSpPr txBox="1">
            <a:spLocks/>
          </p:cNvSpPr>
          <p:nvPr/>
        </p:nvSpPr>
        <p:spPr>
          <a:xfrm>
            <a:off x="5598477" y="2054305"/>
            <a:ext cx="5358959" cy="392483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286AA6"/>
              </a:buClr>
              <a:buNone/>
            </a:pPr>
            <a:r>
              <a:rPr lang="en-GB" sz="2000" dirty="0">
                <a:solidFill>
                  <a:srgbClr val="272626"/>
                </a:solidFill>
                <a:latin typeface="Comic Sans MS" panose="030F0702030302020204" pitchFamily="66" charset="0"/>
              </a:rPr>
              <a:t>Next we travel south to the Roman city of Eboracum, or York as it is known today.</a:t>
            </a:r>
          </a:p>
          <a:p>
            <a:pPr marL="0" indent="0">
              <a:lnSpc>
                <a:spcPct val="100000"/>
              </a:lnSpc>
              <a:spcBef>
                <a:spcPts val="1500"/>
              </a:spcBef>
              <a:buClr>
                <a:srgbClr val="286AA6"/>
              </a:buClr>
              <a:buNone/>
            </a:pPr>
            <a:r>
              <a:rPr lang="en-GB" sz="2000" dirty="0">
                <a:solidFill>
                  <a:srgbClr val="272626"/>
                </a:solidFill>
                <a:latin typeface="Comic Sans MS" panose="030F0702030302020204" pitchFamily="66" charset="0"/>
              </a:rPr>
              <a:t>If you have ever visited York you may</a:t>
            </a:r>
            <a:br>
              <a:rPr lang="en-GB" sz="2000" dirty="0">
                <a:solidFill>
                  <a:srgbClr val="272626"/>
                </a:solidFill>
                <a:latin typeface="Comic Sans MS" panose="030F0702030302020204" pitchFamily="66" charset="0"/>
              </a:rPr>
            </a:br>
            <a:r>
              <a:rPr lang="en-GB" sz="2000" dirty="0">
                <a:solidFill>
                  <a:srgbClr val="272626"/>
                </a:solidFill>
                <a:latin typeface="Comic Sans MS" panose="030F0702030302020204" pitchFamily="66" charset="0"/>
              </a:rPr>
              <a:t>have seen this Roman column outside</a:t>
            </a:r>
            <a:br>
              <a:rPr lang="en-GB" sz="2000" dirty="0">
                <a:solidFill>
                  <a:srgbClr val="272626"/>
                </a:solidFill>
                <a:latin typeface="Comic Sans MS" panose="030F0702030302020204" pitchFamily="66" charset="0"/>
              </a:rPr>
            </a:br>
            <a:r>
              <a:rPr lang="en-GB" sz="2000" dirty="0">
                <a:solidFill>
                  <a:srgbClr val="272626"/>
                </a:solidFill>
                <a:latin typeface="Comic Sans MS" panose="030F0702030302020204" pitchFamily="66" charset="0"/>
              </a:rPr>
              <a:t>York Minster.</a:t>
            </a:r>
          </a:p>
          <a:p>
            <a:pPr marL="0" indent="0">
              <a:lnSpc>
                <a:spcPct val="100000"/>
              </a:lnSpc>
              <a:spcBef>
                <a:spcPts val="1500"/>
              </a:spcBef>
              <a:buClr>
                <a:srgbClr val="286AA6"/>
              </a:buClr>
              <a:buNone/>
            </a:pPr>
            <a:r>
              <a:rPr lang="en-GB" sz="2000" dirty="0">
                <a:solidFill>
                  <a:srgbClr val="272626"/>
                </a:solidFill>
                <a:latin typeface="Comic Sans MS" panose="030F0702030302020204" pitchFamily="66" charset="0"/>
              </a:rPr>
              <a:t>It once stood in the Great Hall of the Headquarters building of the fortress</a:t>
            </a:r>
            <a:br>
              <a:rPr lang="en-GB" sz="2000" dirty="0">
                <a:solidFill>
                  <a:srgbClr val="272626"/>
                </a:solidFill>
                <a:latin typeface="Comic Sans MS" panose="030F0702030302020204" pitchFamily="66" charset="0"/>
              </a:rPr>
            </a:br>
            <a:r>
              <a:rPr lang="en-GB" sz="2000" dirty="0">
                <a:solidFill>
                  <a:srgbClr val="272626"/>
                </a:solidFill>
                <a:latin typeface="Comic Sans MS" panose="030F0702030302020204" pitchFamily="66" charset="0"/>
              </a:rPr>
              <a:t>of the Sixth Legion.</a:t>
            </a:r>
          </a:p>
          <a:p>
            <a:pPr marL="0" indent="0">
              <a:lnSpc>
                <a:spcPct val="100000"/>
              </a:lnSpc>
              <a:spcBef>
                <a:spcPts val="1500"/>
              </a:spcBef>
              <a:buClr>
                <a:srgbClr val="286AA6"/>
              </a:buClr>
              <a:buNone/>
            </a:pPr>
            <a:r>
              <a:rPr lang="en-GB" sz="2000" dirty="0">
                <a:solidFill>
                  <a:srgbClr val="272626"/>
                </a:solidFill>
                <a:latin typeface="Comic Sans MS" panose="030F0702030302020204" pitchFamily="66" charset="0"/>
              </a:rPr>
              <a:t>Eboracum is where Ivory Bangle Lady lived.</a:t>
            </a:r>
          </a:p>
        </p:txBody>
      </p:sp>
      <p:sp>
        <p:nvSpPr>
          <p:cNvPr id="8" name="Title 3">
            <a:extLst>
              <a:ext uri="{FF2B5EF4-FFF2-40B4-BE49-F238E27FC236}">
                <a16:creationId xmlns:a16="http://schemas.microsoft.com/office/drawing/2014/main" id="{F10FD5D6-C251-4348-99DF-FEAA0F209228}"/>
              </a:ext>
            </a:extLst>
          </p:cNvPr>
          <p:cNvSpPr txBox="1">
            <a:spLocks/>
          </p:cNvSpPr>
          <p:nvPr/>
        </p:nvSpPr>
        <p:spPr>
          <a:xfrm>
            <a:off x="4711701" y="1113916"/>
            <a:ext cx="7061868" cy="598932"/>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000" b="1" dirty="0">
                <a:solidFill>
                  <a:srgbClr val="0070C0"/>
                </a:solidFill>
                <a:latin typeface="Comic Sans MS" panose="030F0702030302020204" pitchFamily="66" charset="0"/>
              </a:rPr>
              <a:t>Ivory Bangle Lady</a:t>
            </a:r>
          </a:p>
        </p:txBody>
      </p:sp>
    </p:spTree>
    <p:extLst>
      <p:ext uri="{BB962C8B-B14F-4D97-AF65-F5344CB8AC3E}">
        <p14:creationId xmlns:p14="http://schemas.microsoft.com/office/powerpoint/2010/main" val="1143728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Shape, circle&#10;&#10;Description automatically generated">
            <a:extLst>
              <a:ext uri="{FF2B5EF4-FFF2-40B4-BE49-F238E27FC236}">
                <a16:creationId xmlns:a16="http://schemas.microsoft.com/office/drawing/2014/main" id="{F8BCE7C5-D61C-C24B-BF3A-0774261B461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811833" y="1883664"/>
            <a:ext cx="3845016" cy="3927990"/>
          </a:xfrm>
          <a:prstGeom prst="rect">
            <a:avLst/>
          </a:prstGeom>
        </p:spPr>
      </p:pic>
      <p:sp>
        <p:nvSpPr>
          <p:cNvPr id="6" name="Title 1">
            <a:extLst>
              <a:ext uri="{FF2B5EF4-FFF2-40B4-BE49-F238E27FC236}">
                <a16:creationId xmlns:a16="http://schemas.microsoft.com/office/drawing/2014/main" id="{A765FA84-877E-AD46-B55F-05285CA210DF}"/>
              </a:ext>
            </a:extLst>
          </p:cNvPr>
          <p:cNvSpPr txBox="1">
            <a:spLocks/>
          </p:cNvSpPr>
          <p:nvPr/>
        </p:nvSpPr>
        <p:spPr>
          <a:xfrm>
            <a:off x="0" y="892663"/>
            <a:ext cx="12192000" cy="1325563"/>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500" b="1" dirty="0">
                <a:solidFill>
                  <a:srgbClr val="0070C0"/>
                </a:solidFill>
                <a:latin typeface="Comic Sans MS" panose="030F0702030302020204" pitchFamily="66" charset="0"/>
              </a:rPr>
              <a:t>What was life like for women in Roman Britain?</a:t>
            </a:r>
          </a:p>
        </p:txBody>
      </p:sp>
      <p:sp>
        <p:nvSpPr>
          <p:cNvPr id="10" name="Content Placeholder 5">
            <a:extLst>
              <a:ext uri="{FF2B5EF4-FFF2-40B4-BE49-F238E27FC236}">
                <a16:creationId xmlns:a16="http://schemas.microsoft.com/office/drawing/2014/main" id="{EDF8FA8C-94E2-D34A-8405-E8B76C6C2ADE}"/>
              </a:ext>
            </a:extLst>
          </p:cNvPr>
          <p:cNvSpPr txBox="1">
            <a:spLocks/>
          </p:cNvSpPr>
          <p:nvPr/>
        </p:nvSpPr>
        <p:spPr>
          <a:xfrm>
            <a:off x="1005552" y="1773283"/>
            <a:ext cx="6806282" cy="435133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286AA6"/>
              </a:buClr>
              <a:buNone/>
            </a:pPr>
            <a:r>
              <a:rPr lang="en-GB" sz="2000" dirty="0">
                <a:solidFill>
                  <a:srgbClr val="272626"/>
                </a:solidFill>
                <a:latin typeface="Comic Sans MS" panose="030F0702030302020204" pitchFamily="66" charset="0"/>
              </a:rPr>
              <a:t>What kind of life do you think that Ivory Bangle Lady might have lived in Eboracum?</a:t>
            </a:r>
          </a:p>
          <a:p>
            <a:pPr marL="0" indent="0">
              <a:lnSpc>
                <a:spcPct val="100000"/>
              </a:lnSpc>
              <a:spcBef>
                <a:spcPts val="1500"/>
              </a:spcBef>
              <a:buClr>
                <a:srgbClr val="286AA6"/>
              </a:buClr>
              <a:buNone/>
            </a:pPr>
            <a:r>
              <a:rPr lang="en-GB" sz="2000" dirty="0">
                <a:solidFill>
                  <a:srgbClr val="272626"/>
                </a:solidFill>
                <a:latin typeface="Comic Sans MS" panose="030F0702030302020204" pitchFamily="66" charset="0"/>
              </a:rPr>
              <a:t>What things would you need to know about her to be able to picture her life?</a:t>
            </a:r>
          </a:p>
          <a:p>
            <a:pPr marL="0" indent="0">
              <a:lnSpc>
                <a:spcPct val="100000"/>
              </a:lnSpc>
              <a:spcBef>
                <a:spcPts val="1500"/>
              </a:spcBef>
              <a:buClr>
                <a:srgbClr val="286AA6"/>
              </a:buClr>
              <a:buNone/>
            </a:pPr>
            <a:r>
              <a:rPr lang="en-GB" sz="2000" dirty="0">
                <a:solidFill>
                  <a:srgbClr val="272626"/>
                </a:solidFill>
                <a:latin typeface="Comic Sans MS" panose="030F0702030302020204" pitchFamily="66" charset="0"/>
              </a:rPr>
              <a:t>We can’t talk to her or read any documents about her, but thanks to an excavation of her grave we do have her skeleton.</a:t>
            </a:r>
          </a:p>
          <a:p>
            <a:pPr marL="0" indent="0">
              <a:lnSpc>
                <a:spcPct val="100000"/>
              </a:lnSpc>
              <a:spcBef>
                <a:spcPts val="1500"/>
              </a:spcBef>
              <a:buClr>
                <a:srgbClr val="286AA6"/>
              </a:buClr>
              <a:buNone/>
            </a:pPr>
            <a:r>
              <a:rPr lang="en-GB" sz="2000" dirty="0">
                <a:solidFill>
                  <a:srgbClr val="272626"/>
                </a:solidFill>
                <a:latin typeface="Comic Sans MS" panose="030F0702030302020204" pitchFamily="66" charset="0"/>
              </a:rPr>
              <a:t>We also have some of the things she owned.</a:t>
            </a:r>
          </a:p>
          <a:p>
            <a:pPr marL="0" indent="0">
              <a:lnSpc>
                <a:spcPct val="100000"/>
              </a:lnSpc>
              <a:spcBef>
                <a:spcPts val="1500"/>
              </a:spcBef>
              <a:buClr>
                <a:srgbClr val="286AA6"/>
              </a:buClr>
              <a:buNone/>
            </a:pPr>
            <a:r>
              <a:rPr lang="en-GB" sz="2000" dirty="0">
                <a:solidFill>
                  <a:srgbClr val="272626"/>
                </a:solidFill>
                <a:latin typeface="Comic Sans MS" panose="030F0702030302020204" pitchFamily="66" charset="0"/>
              </a:rPr>
              <a:t>These were things that someone thought were important enough to be buried with her when she died.</a:t>
            </a:r>
          </a:p>
        </p:txBody>
      </p:sp>
    </p:spTree>
    <p:extLst>
      <p:ext uri="{BB962C8B-B14F-4D97-AF65-F5344CB8AC3E}">
        <p14:creationId xmlns:p14="http://schemas.microsoft.com/office/powerpoint/2010/main" val="3578734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7" descr="A glass vase on a red surface&#10;&#10;Description automatically generated with low confidence">
            <a:extLst>
              <a:ext uri="{FF2B5EF4-FFF2-40B4-BE49-F238E27FC236}">
                <a16:creationId xmlns:a16="http://schemas.microsoft.com/office/drawing/2014/main" id="{1E41CB83-475B-6D4D-A418-0164222B34D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397"/>
          <a:stretch/>
        </p:blipFill>
        <p:spPr>
          <a:xfrm>
            <a:off x="1529057" y="1378857"/>
            <a:ext cx="3588066" cy="4525074"/>
          </a:xfrm>
          <a:prstGeom prst="rect">
            <a:avLst/>
          </a:prstGeom>
        </p:spPr>
      </p:pic>
      <p:sp>
        <p:nvSpPr>
          <p:cNvPr id="6" name="Title 3">
            <a:extLst>
              <a:ext uri="{FF2B5EF4-FFF2-40B4-BE49-F238E27FC236}">
                <a16:creationId xmlns:a16="http://schemas.microsoft.com/office/drawing/2014/main" id="{5266A432-261B-A94F-9624-2AC5DD5918AC}"/>
              </a:ext>
            </a:extLst>
          </p:cNvPr>
          <p:cNvSpPr txBox="1">
            <a:spLocks/>
          </p:cNvSpPr>
          <p:nvPr/>
        </p:nvSpPr>
        <p:spPr>
          <a:xfrm>
            <a:off x="0" y="685136"/>
            <a:ext cx="12192000" cy="53786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500" b="1" dirty="0">
                <a:solidFill>
                  <a:srgbClr val="0070C0"/>
                </a:solidFill>
                <a:latin typeface="Comic Sans MS" panose="030F0702030302020204" pitchFamily="66" charset="0"/>
              </a:rPr>
              <a:t>Why is she called ‘Ivory Bangle Lady’?</a:t>
            </a:r>
          </a:p>
        </p:txBody>
      </p:sp>
      <p:sp>
        <p:nvSpPr>
          <p:cNvPr id="11" name="Content Placeholder 15">
            <a:extLst>
              <a:ext uri="{FF2B5EF4-FFF2-40B4-BE49-F238E27FC236}">
                <a16:creationId xmlns:a16="http://schemas.microsoft.com/office/drawing/2014/main" id="{1C262910-5F92-2441-B46C-AC2DD7109689}"/>
              </a:ext>
            </a:extLst>
          </p:cNvPr>
          <p:cNvSpPr txBox="1">
            <a:spLocks/>
          </p:cNvSpPr>
          <p:nvPr/>
        </p:nvSpPr>
        <p:spPr>
          <a:xfrm>
            <a:off x="5670578" y="1483681"/>
            <a:ext cx="5576542" cy="442025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Clr>
                <a:srgbClr val="286AA6"/>
              </a:buClr>
              <a:buNone/>
            </a:pPr>
            <a:r>
              <a:rPr lang="en-GB" sz="1800" dirty="0">
                <a:solidFill>
                  <a:srgbClr val="272626"/>
                </a:solidFill>
                <a:latin typeface="Comic Sans MS" panose="030F0702030302020204" pitchFamily="66" charset="0"/>
              </a:rPr>
              <a:t>In 1901 a stone sarcophagus was excavated from a site in Sycamore Terrace in York.</a:t>
            </a:r>
          </a:p>
          <a:p>
            <a:pPr marL="0" indent="0">
              <a:lnSpc>
                <a:spcPct val="100000"/>
              </a:lnSpc>
              <a:buClr>
                <a:srgbClr val="286AA6"/>
              </a:buClr>
              <a:buNone/>
            </a:pPr>
            <a:r>
              <a:rPr lang="en-GB" sz="1800" dirty="0">
                <a:solidFill>
                  <a:srgbClr val="272626"/>
                </a:solidFill>
                <a:latin typeface="Comic Sans MS" panose="030F0702030302020204" pitchFamily="66" charset="0"/>
              </a:rPr>
              <a:t>Inside were the remains of a woman and</a:t>
            </a:r>
            <a:br>
              <a:rPr lang="en-GB" sz="1800" dirty="0">
                <a:solidFill>
                  <a:srgbClr val="272626"/>
                </a:solidFill>
                <a:latin typeface="Comic Sans MS" panose="030F0702030302020204" pitchFamily="66" charset="0"/>
              </a:rPr>
            </a:br>
            <a:r>
              <a:rPr lang="en-GB" sz="1800" dirty="0">
                <a:solidFill>
                  <a:srgbClr val="272626"/>
                </a:solidFill>
                <a:latin typeface="Comic Sans MS" panose="030F0702030302020204" pitchFamily="66" charset="0"/>
              </a:rPr>
              <a:t>several artefacts.</a:t>
            </a:r>
          </a:p>
          <a:p>
            <a:pPr marL="0" indent="0">
              <a:lnSpc>
                <a:spcPct val="100000"/>
              </a:lnSpc>
              <a:buClr>
                <a:srgbClr val="286AA6"/>
              </a:buClr>
              <a:buNone/>
            </a:pPr>
            <a:r>
              <a:rPr lang="en-GB" sz="1800" dirty="0">
                <a:solidFill>
                  <a:srgbClr val="272626"/>
                </a:solidFill>
                <a:latin typeface="Comic Sans MS" panose="030F0702030302020204" pitchFamily="66" charset="0"/>
              </a:rPr>
              <a:t>These were a collection of luxury goods, including:</a:t>
            </a:r>
          </a:p>
          <a:p>
            <a:pPr marL="6350" lvl="1" indent="265113">
              <a:lnSpc>
                <a:spcPct val="100000"/>
              </a:lnSpc>
              <a:spcBef>
                <a:spcPts val="1500"/>
              </a:spcBef>
              <a:buClr>
                <a:srgbClr val="0070C0"/>
              </a:buClr>
            </a:pPr>
            <a:r>
              <a:rPr lang="en-GB" sz="1800" dirty="0">
                <a:solidFill>
                  <a:srgbClr val="272626"/>
                </a:solidFill>
                <a:latin typeface="Comic Sans MS" panose="030F0702030302020204" pitchFamily="66" charset="0"/>
              </a:rPr>
              <a:t>a blue glass perfume bottle;</a:t>
            </a:r>
          </a:p>
          <a:p>
            <a:pPr marL="6350" lvl="1" indent="265113">
              <a:lnSpc>
                <a:spcPct val="100000"/>
              </a:lnSpc>
              <a:buClr>
                <a:srgbClr val="0070C0"/>
              </a:buClr>
            </a:pPr>
            <a:r>
              <a:rPr lang="en-GB" sz="1800" dirty="0">
                <a:solidFill>
                  <a:srgbClr val="272626"/>
                </a:solidFill>
                <a:latin typeface="Comic Sans MS" panose="030F0702030302020204" pitchFamily="66" charset="0"/>
              </a:rPr>
              <a:t>silver and bronze lockets;</a:t>
            </a:r>
          </a:p>
          <a:p>
            <a:pPr marL="6350" lvl="1" indent="265113">
              <a:lnSpc>
                <a:spcPct val="100000"/>
              </a:lnSpc>
              <a:buClr>
                <a:srgbClr val="0070C0"/>
              </a:buClr>
            </a:pPr>
            <a:r>
              <a:rPr lang="en-GB" sz="1800" dirty="0">
                <a:solidFill>
                  <a:srgbClr val="272626"/>
                </a:solidFill>
                <a:latin typeface="Comic Sans MS" panose="030F0702030302020204" pitchFamily="66" charset="0"/>
              </a:rPr>
              <a:t>glass earrings and beads; and</a:t>
            </a:r>
          </a:p>
          <a:p>
            <a:pPr marL="6350" lvl="1" indent="265113">
              <a:lnSpc>
                <a:spcPct val="100000"/>
              </a:lnSpc>
              <a:buClr>
                <a:srgbClr val="0070C0"/>
              </a:buClr>
            </a:pPr>
            <a:r>
              <a:rPr lang="en-GB" sz="1800" dirty="0">
                <a:solidFill>
                  <a:srgbClr val="272626"/>
                </a:solidFill>
                <a:latin typeface="Comic Sans MS" panose="030F0702030302020204" pitchFamily="66" charset="0"/>
              </a:rPr>
              <a:t>a small glass mirror.</a:t>
            </a:r>
          </a:p>
          <a:p>
            <a:pPr marL="0" indent="0">
              <a:lnSpc>
                <a:spcPct val="100000"/>
              </a:lnSpc>
              <a:buClr>
                <a:srgbClr val="286AA6"/>
              </a:buClr>
              <a:buNone/>
            </a:pPr>
            <a:r>
              <a:rPr lang="en-GB" sz="1800" dirty="0">
                <a:solidFill>
                  <a:srgbClr val="272626"/>
                </a:solidFill>
                <a:latin typeface="Comic Sans MS" panose="030F0702030302020204" pitchFamily="66" charset="0"/>
              </a:rPr>
              <a:t>Alongside a bracelet made from jet, most</a:t>
            </a:r>
            <a:br>
              <a:rPr lang="en-GB" sz="1800" dirty="0">
                <a:solidFill>
                  <a:srgbClr val="272626"/>
                </a:solidFill>
                <a:latin typeface="Comic Sans MS" panose="030F0702030302020204" pitchFamily="66" charset="0"/>
              </a:rPr>
            </a:br>
            <a:r>
              <a:rPr lang="en-GB" sz="1800" dirty="0">
                <a:solidFill>
                  <a:srgbClr val="272626"/>
                </a:solidFill>
                <a:latin typeface="Comic Sans MS" panose="030F0702030302020204" pitchFamily="66" charset="0"/>
              </a:rPr>
              <a:t>likely from nearby Whitby, was a bangle</a:t>
            </a:r>
            <a:br>
              <a:rPr lang="en-GB" sz="1800" dirty="0">
                <a:solidFill>
                  <a:srgbClr val="272626"/>
                </a:solidFill>
                <a:latin typeface="Comic Sans MS" panose="030F0702030302020204" pitchFamily="66" charset="0"/>
              </a:rPr>
            </a:br>
            <a:r>
              <a:rPr lang="en-GB" sz="1800" dirty="0">
                <a:solidFill>
                  <a:srgbClr val="272626"/>
                </a:solidFill>
                <a:latin typeface="Comic Sans MS" panose="030F0702030302020204" pitchFamily="66" charset="0"/>
              </a:rPr>
              <a:t>made from African ivory.</a:t>
            </a:r>
          </a:p>
        </p:txBody>
      </p:sp>
      <p:sp>
        <p:nvSpPr>
          <p:cNvPr id="3" name="TextBox 2">
            <a:extLst>
              <a:ext uri="{FF2B5EF4-FFF2-40B4-BE49-F238E27FC236}">
                <a16:creationId xmlns:a16="http://schemas.microsoft.com/office/drawing/2014/main" id="{3DBAB91E-9E06-3270-70A3-18878E1159EC}"/>
              </a:ext>
            </a:extLst>
          </p:cNvPr>
          <p:cNvSpPr txBox="1"/>
          <p:nvPr/>
        </p:nvSpPr>
        <p:spPr>
          <a:xfrm>
            <a:off x="4285255" y="5643603"/>
            <a:ext cx="895210" cy="230832"/>
          </a:xfrm>
          <a:prstGeom prst="rect">
            <a:avLst/>
          </a:prstGeom>
          <a:noFill/>
        </p:spPr>
        <p:txBody>
          <a:bodyPr wrap="square">
            <a:spAutoFit/>
          </a:bodyPr>
          <a:lstStyle/>
          <a:p>
            <a:r>
              <a:rPr lang="en-GB" sz="900" dirty="0">
                <a:solidFill>
                  <a:schemeClr val="bg1"/>
                </a:solidFill>
              </a:rPr>
              <a:t>© Kate Donkin</a:t>
            </a:r>
          </a:p>
        </p:txBody>
      </p:sp>
    </p:spTree>
    <p:extLst>
      <p:ext uri="{BB962C8B-B14F-4D97-AF65-F5344CB8AC3E}">
        <p14:creationId xmlns:p14="http://schemas.microsoft.com/office/powerpoint/2010/main" val="1318402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4">
            <a:extLst>
              <a:ext uri="{FF2B5EF4-FFF2-40B4-BE49-F238E27FC236}">
                <a16:creationId xmlns:a16="http://schemas.microsoft.com/office/drawing/2014/main" id="{F4C7ECD5-DB3A-444A-923D-CD5AEFAED3BB}"/>
              </a:ext>
            </a:extLst>
          </p:cNvPr>
          <p:cNvSpPr txBox="1">
            <a:spLocks/>
          </p:cNvSpPr>
          <p:nvPr/>
        </p:nvSpPr>
        <p:spPr>
          <a:xfrm>
            <a:off x="5671802" y="2068536"/>
            <a:ext cx="5072397" cy="418839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2000"/>
              </a:spcBef>
              <a:buClr>
                <a:srgbClr val="286AA6"/>
              </a:buClr>
              <a:buNone/>
            </a:pPr>
            <a:r>
              <a:rPr lang="en-GB" sz="2000" dirty="0">
                <a:solidFill>
                  <a:srgbClr val="272626"/>
                </a:solidFill>
                <a:latin typeface="Comic Sans MS" panose="030F0702030302020204" pitchFamily="66" charset="0"/>
              </a:rPr>
              <a:t>Years after Ivory Bangle Lady was found, craniometric analysis and isotope analysis were carried out on her remains.</a:t>
            </a:r>
          </a:p>
          <a:p>
            <a:pPr marL="0" indent="0">
              <a:lnSpc>
                <a:spcPct val="100000"/>
              </a:lnSpc>
              <a:spcBef>
                <a:spcPts val="2000"/>
              </a:spcBef>
              <a:buClr>
                <a:srgbClr val="286AA6"/>
              </a:buClr>
              <a:buNone/>
            </a:pPr>
            <a:r>
              <a:rPr lang="en-GB" sz="2000" dirty="0">
                <a:solidFill>
                  <a:srgbClr val="272626"/>
                </a:solidFill>
                <a:latin typeface="Comic Sans MS" panose="030F0702030302020204" pitchFamily="66" charset="0"/>
              </a:rPr>
              <a:t>Craniometric analysis found that the skull of Ivory Bangle Lady was similar to those of people with a mix of African and white ancestors.</a:t>
            </a:r>
          </a:p>
          <a:p>
            <a:endParaRPr lang="en-GB" sz="2000" dirty="0"/>
          </a:p>
        </p:txBody>
      </p:sp>
      <p:pic>
        <p:nvPicPr>
          <p:cNvPr id="5" name="Picture 4" descr="A skull&#10;&#10;Description automatically generated with low confidence">
            <a:extLst>
              <a:ext uri="{FF2B5EF4-FFF2-40B4-BE49-F238E27FC236}">
                <a16:creationId xmlns:a16="http://schemas.microsoft.com/office/drawing/2014/main" id="{F87EE006-52F4-3746-B9BB-37AE7CC3C8E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18196" y="386385"/>
            <a:ext cx="4169679" cy="6082232"/>
          </a:xfrm>
          <a:prstGeom prst="rect">
            <a:avLst/>
          </a:prstGeom>
        </p:spPr>
      </p:pic>
    </p:spTree>
    <p:extLst>
      <p:ext uri="{BB962C8B-B14F-4D97-AF65-F5344CB8AC3E}">
        <p14:creationId xmlns:p14="http://schemas.microsoft.com/office/powerpoint/2010/main" val="3953298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sky, outdoor, water, grass&#10;&#10;Description automatically generated">
            <a:extLst>
              <a:ext uri="{FF2B5EF4-FFF2-40B4-BE49-F238E27FC236}">
                <a16:creationId xmlns:a16="http://schemas.microsoft.com/office/drawing/2014/main" id="{47DF35F1-BCBB-E447-A3A3-FA9BA10BE08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19715" y="1334803"/>
            <a:ext cx="5154191" cy="4188394"/>
          </a:xfrm>
          <a:prstGeom prst="rect">
            <a:avLst/>
          </a:prstGeom>
        </p:spPr>
      </p:pic>
      <p:sp>
        <p:nvSpPr>
          <p:cNvPr id="9" name="Content Placeholder 4">
            <a:extLst>
              <a:ext uri="{FF2B5EF4-FFF2-40B4-BE49-F238E27FC236}">
                <a16:creationId xmlns:a16="http://schemas.microsoft.com/office/drawing/2014/main" id="{F4C7ECD5-DB3A-444A-923D-CD5AEFAED3BB}"/>
              </a:ext>
            </a:extLst>
          </p:cNvPr>
          <p:cNvSpPr txBox="1">
            <a:spLocks/>
          </p:cNvSpPr>
          <p:nvPr/>
        </p:nvSpPr>
        <p:spPr>
          <a:xfrm>
            <a:off x="6882189" y="1764486"/>
            <a:ext cx="4183016" cy="357522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2000"/>
              </a:spcBef>
              <a:buClr>
                <a:srgbClr val="286AA6"/>
              </a:buClr>
              <a:buNone/>
            </a:pPr>
            <a:r>
              <a:rPr lang="en-GB" sz="2000" dirty="0">
                <a:solidFill>
                  <a:srgbClr val="272626"/>
                </a:solidFill>
                <a:latin typeface="Comic Sans MS" panose="030F0702030302020204" pitchFamily="66" charset="0"/>
              </a:rPr>
              <a:t>She was between 18 and 23 when she died and had no signs of disease or injury.</a:t>
            </a:r>
          </a:p>
          <a:p>
            <a:pPr marL="0" indent="0">
              <a:lnSpc>
                <a:spcPct val="100000"/>
              </a:lnSpc>
              <a:spcBef>
                <a:spcPts val="2000"/>
              </a:spcBef>
              <a:buClr>
                <a:srgbClr val="286AA6"/>
              </a:buClr>
              <a:buNone/>
            </a:pPr>
            <a:r>
              <a:rPr lang="en-GB" sz="2000" dirty="0">
                <a:solidFill>
                  <a:srgbClr val="272626"/>
                </a:solidFill>
                <a:latin typeface="Comic Sans MS" panose="030F0702030302020204" pitchFamily="66" charset="0"/>
              </a:rPr>
              <a:t>Isotope analysis of her teeth and bones found that she had not grown up in York.</a:t>
            </a:r>
          </a:p>
          <a:p>
            <a:pPr marL="0" indent="0">
              <a:lnSpc>
                <a:spcPct val="100000"/>
              </a:lnSpc>
              <a:spcBef>
                <a:spcPts val="2000"/>
              </a:spcBef>
              <a:buClr>
                <a:srgbClr val="286AA6"/>
              </a:buClr>
              <a:buNone/>
            </a:pPr>
            <a:r>
              <a:rPr lang="en-GB" sz="2000" dirty="0">
                <a:solidFill>
                  <a:srgbClr val="272626"/>
                </a:solidFill>
                <a:latin typeface="Comic Sans MS" panose="030F0702030302020204" pitchFamily="66" charset="0"/>
              </a:rPr>
              <a:t>Instead she had spent her childhood in Mediterranean North Africa.</a:t>
            </a:r>
          </a:p>
        </p:txBody>
      </p:sp>
    </p:spTree>
    <p:extLst>
      <p:ext uri="{BB962C8B-B14F-4D97-AF65-F5344CB8AC3E}">
        <p14:creationId xmlns:p14="http://schemas.microsoft.com/office/powerpoint/2010/main" val="3683635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A14D97A-7CB4-B547-AAF5-DE1CEF95E29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1670" r="14908"/>
          <a:stretch/>
        </p:blipFill>
        <p:spPr>
          <a:xfrm>
            <a:off x="1219718" y="1557436"/>
            <a:ext cx="5154190" cy="4188393"/>
          </a:xfrm>
          <a:prstGeom prst="rect">
            <a:avLst/>
          </a:prstGeom>
        </p:spPr>
      </p:pic>
      <p:sp>
        <p:nvSpPr>
          <p:cNvPr id="11" name="Content Placeholder 4">
            <a:extLst>
              <a:ext uri="{FF2B5EF4-FFF2-40B4-BE49-F238E27FC236}">
                <a16:creationId xmlns:a16="http://schemas.microsoft.com/office/drawing/2014/main" id="{5F3E6AC7-9780-B14D-8E44-5F08C0B09A00}"/>
              </a:ext>
            </a:extLst>
          </p:cNvPr>
          <p:cNvSpPr txBox="1">
            <a:spLocks/>
          </p:cNvSpPr>
          <p:nvPr/>
        </p:nvSpPr>
        <p:spPr>
          <a:xfrm>
            <a:off x="6811230" y="1538582"/>
            <a:ext cx="4254703" cy="578875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Clr>
                <a:srgbClr val="286AA6"/>
              </a:buClr>
              <a:buNone/>
            </a:pPr>
            <a:r>
              <a:rPr lang="en-GB" sz="1800" dirty="0">
                <a:solidFill>
                  <a:srgbClr val="272626"/>
                </a:solidFill>
                <a:latin typeface="Comic Sans MS" panose="030F0702030302020204" pitchFamily="66" charset="0"/>
              </a:rPr>
              <a:t>So, looking back at all of these clues, who was Ivory Bangle Lady?</a:t>
            </a:r>
          </a:p>
          <a:p>
            <a:pPr>
              <a:lnSpc>
                <a:spcPct val="100000"/>
              </a:lnSpc>
              <a:buClr>
                <a:srgbClr val="0070C0"/>
              </a:buClr>
            </a:pPr>
            <a:r>
              <a:rPr lang="en-GB" sz="1800" dirty="0">
                <a:solidFill>
                  <a:srgbClr val="272626"/>
                </a:solidFill>
                <a:latin typeface="Comic Sans MS" panose="030F0702030302020204" pitchFamily="66" charset="0"/>
              </a:rPr>
              <a:t>What might she have looked like?</a:t>
            </a:r>
          </a:p>
          <a:p>
            <a:pPr>
              <a:lnSpc>
                <a:spcPct val="100000"/>
              </a:lnSpc>
              <a:buClr>
                <a:srgbClr val="0070C0"/>
              </a:buClr>
            </a:pPr>
            <a:r>
              <a:rPr lang="en-GB" sz="1800" dirty="0">
                <a:solidFill>
                  <a:srgbClr val="272626"/>
                </a:solidFill>
                <a:latin typeface="Comic Sans MS" panose="030F0702030302020204" pitchFamily="66" charset="0"/>
              </a:rPr>
              <a:t>What kind of life do you think she had lived?</a:t>
            </a:r>
          </a:p>
          <a:p>
            <a:pPr>
              <a:lnSpc>
                <a:spcPct val="100000"/>
              </a:lnSpc>
              <a:buClr>
                <a:srgbClr val="0070C0"/>
              </a:buClr>
            </a:pPr>
            <a:r>
              <a:rPr lang="en-GB" sz="1800" dirty="0">
                <a:solidFill>
                  <a:srgbClr val="272626"/>
                </a:solidFill>
                <a:latin typeface="Comic Sans MS" panose="030F0702030302020204" pitchFamily="66" charset="0"/>
              </a:rPr>
              <a:t>She migrated right across the Empire. What do you think that journey was like?</a:t>
            </a:r>
          </a:p>
          <a:p>
            <a:pPr>
              <a:lnSpc>
                <a:spcPct val="100000"/>
              </a:lnSpc>
              <a:buClr>
                <a:srgbClr val="0070C0"/>
              </a:buClr>
            </a:pPr>
            <a:r>
              <a:rPr lang="en-GB" sz="1800" dirty="0">
                <a:solidFill>
                  <a:srgbClr val="272626"/>
                </a:solidFill>
                <a:latin typeface="Comic Sans MS" panose="030F0702030302020204" pitchFamily="66" charset="0"/>
              </a:rPr>
              <a:t>Did she come straight to Britain or did she perhaps live in other places in the Empire first?</a:t>
            </a:r>
          </a:p>
          <a:p>
            <a:pPr>
              <a:lnSpc>
                <a:spcPct val="100000"/>
              </a:lnSpc>
              <a:buClr>
                <a:srgbClr val="0070C0"/>
              </a:buClr>
            </a:pPr>
            <a:r>
              <a:rPr lang="en-GB" sz="1800" dirty="0">
                <a:solidFill>
                  <a:srgbClr val="272626"/>
                </a:solidFill>
                <a:latin typeface="Comic Sans MS" panose="030F0702030302020204" pitchFamily="66" charset="0"/>
              </a:rPr>
              <a:t>Could you write a possible version of her life story? </a:t>
            </a:r>
          </a:p>
        </p:txBody>
      </p:sp>
      <p:sp>
        <p:nvSpPr>
          <p:cNvPr id="12" name="Title 1">
            <a:extLst>
              <a:ext uri="{FF2B5EF4-FFF2-40B4-BE49-F238E27FC236}">
                <a16:creationId xmlns:a16="http://schemas.microsoft.com/office/drawing/2014/main" id="{1B6DA67B-875D-BB43-8FC1-51720FE3FD28}"/>
              </a:ext>
            </a:extLst>
          </p:cNvPr>
          <p:cNvSpPr txBox="1">
            <a:spLocks/>
          </p:cNvSpPr>
          <p:nvPr/>
        </p:nvSpPr>
        <p:spPr>
          <a:xfrm>
            <a:off x="0" y="716576"/>
            <a:ext cx="12191999" cy="543309"/>
          </a:xfrm>
          <a:prstGeom prst="rect">
            <a:avLst/>
          </a:prstGeom>
        </p:spPr>
        <p:txBody>
          <a:bodyP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en-GB" sz="3000" b="1" dirty="0">
                <a:solidFill>
                  <a:srgbClr val="0070C0"/>
                </a:solidFill>
                <a:latin typeface="Comic Sans MS" panose="030F0702030302020204" pitchFamily="66" charset="0"/>
              </a:rPr>
              <a:t>Putting the clues together…</a:t>
            </a:r>
          </a:p>
        </p:txBody>
      </p:sp>
      <p:sp>
        <p:nvSpPr>
          <p:cNvPr id="3" name="TextBox 2">
            <a:extLst>
              <a:ext uri="{FF2B5EF4-FFF2-40B4-BE49-F238E27FC236}">
                <a16:creationId xmlns:a16="http://schemas.microsoft.com/office/drawing/2014/main" id="{4237BFA1-453D-3200-07FE-B23075AE494A}"/>
              </a:ext>
            </a:extLst>
          </p:cNvPr>
          <p:cNvSpPr txBox="1"/>
          <p:nvPr/>
        </p:nvSpPr>
        <p:spPr>
          <a:xfrm>
            <a:off x="5309418" y="5499916"/>
            <a:ext cx="1202140" cy="215444"/>
          </a:xfrm>
          <a:prstGeom prst="rect">
            <a:avLst/>
          </a:prstGeom>
          <a:noFill/>
        </p:spPr>
        <p:txBody>
          <a:bodyPr wrap="square">
            <a:spAutoFit/>
          </a:bodyPr>
          <a:lstStyle/>
          <a:p>
            <a:r>
              <a:rPr lang="en-GB" sz="800" dirty="0">
                <a:solidFill>
                  <a:schemeClr val="bg1"/>
                </a:solidFill>
              </a:rPr>
              <a:t>© Yorkshire Museum</a:t>
            </a:r>
          </a:p>
        </p:txBody>
      </p:sp>
    </p:spTree>
    <p:extLst>
      <p:ext uri="{BB962C8B-B14F-4D97-AF65-F5344CB8AC3E}">
        <p14:creationId xmlns:p14="http://schemas.microsoft.com/office/powerpoint/2010/main" val="2439262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1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1B6DA67B-875D-BB43-8FC1-51720FE3FD28}"/>
              </a:ext>
            </a:extLst>
          </p:cNvPr>
          <p:cNvSpPr txBox="1">
            <a:spLocks/>
          </p:cNvSpPr>
          <p:nvPr/>
        </p:nvSpPr>
        <p:spPr>
          <a:xfrm>
            <a:off x="0" y="716576"/>
            <a:ext cx="12191999" cy="90299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en-GB" sz="2500" b="1" dirty="0">
                <a:solidFill>
                  <a:srgbClr val="0070C0"/>
                </a:solidFill>
                <a:latin typeface="Comic Sans MS" panose="030F0702030302020204" pitchFamily="66" charset="0"/>
              </a:rPr>
              <a:t>Now that you know about the Aurelian Moors</a:t>
            </a:r>
            <a:br>
              <a:rPr lang="en-GB" sz="2500" b="1" dirty="0">
                <a:solidFill>
                  <a:srgbClr val="0070C0"/>
                </a:solidFill>
                <a:latin typeface="Comic Sans MS" panose="030F0702030302020204" pitchFamily="66" charset="0"/>
              </a:rPr>
            </a:br>
            <a:r>
              <a:rPr lang="en-GB" sz="2500" b="1" dirty="0">
                <a:solidFill>
                  <a:srgbClr val="0070C0"/>
                </a:solidFill>
                <a:latin typeface="Comic Sans MS" panose="030F0702030302020204" pitchFamily="66" charset="0"/>
              </a:rPr>
              <a:t>and Ivory Bangle Lady…</a:t>
            </a:r>
          </a:p>
        </p:txBody>
      </p:sp>
      <p:sp>
        <p:nvSpPr>
          <p:cNvPr id="9" name="Content Placeholder 2">
            <a:extLst>
              <a:ext uri="{FF2B5EF4-FFF2-40B4-BE49-F238E27FC236}">
                <a16:creationId xmlns:a16="http://schemas.microsoft.com/office/drawing/2014/main" id="{A28E1BE2-E490-8543-89E9-F230192FD2C7}"/>
              </a:ext>
            </a:extLst>
          </p:cNvPr>
          <p:cNvSpPr txBox="1">
            <a:spLocks/>
          </p:cNvSpPr>
          <p:nvPr/>
        </p:nvSpPr>
        <p:spPr>
          <a:xfrm>
            <a:off x="1496878" y="1998608"/>
            <a:ext cx="9460424" cy="435133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286AA6"/>
              </a:buClr>
              <a:buNone/>
            </a:pPr>
            <a:r>
              <a:rPr lang="en-GB" sz="2000" dirty="0">
                <a:solidFill>
                  <a:srgbClr val="272626"/>
                </a:solidFill>
                <a:latin typeface="Comic Sans MS" panose="030F0702030302020204" pitchFamily="66" charset="0"/>
              </a:rPr>
              <a:t>Has that changed how you would answer the questions we started with at the beginning of this lesson?</a:t>
            </a:r>
          </a:p>
          <a:p>
            <a:pPr marL="0" indent="0">
              <a:lnSpc>
                <a:spcPct val="100000"/>
              </a:lnSpc>
              <a:spcBef>
                <a:spcPts val="1500"/>
              </a:spcBef>
              <a:buClr>
                <a:srgbClr val="286AA6"/>
              </a:buClr>
              <a:buNone/>
            </a:pPr>
            <a:r>
              <a:rPr lang="en-GB" sz="2000" dirty="0">
                <a:solidFill>
                  <a:srgbClr val="272626"/>
                </a:solidFill>
                <a:latin typeface="Comic Sans MS" panose="030F0702030302020204" pitchFamily="66" charset="0"/>
              </a:rPr>
              <a:t>They were:</a:t>
            </a:r>
          </a:p>
          <a:p>
            <a:pPr marL="49213" lvl="1" indent="261938">
              <a:lnSpc>
                <a:spcPct val="100000"/>
              </a:lnSpc>
              <a:spcBef>
                <a:spcPts val="700"/>
              </a:spcBef>
              <a:buClr>
                <a:srgbClr val="0070C0"/>
              </a:buClr>
            </a:pPr>
            <a:r>
              <a:rPr lang="en-GB" sz="2000" dirty="0">
                <a:solidFill>
                  <a:srgbClr val="272626"/>
                </a:solidFill>
                <a:latin typeface="Comic Sans MS" panose="030F0702030302020204" pitchFamily="66" charset="0"/>
              </a:rPr>
              <a:t>When you think about Romans in Britain, what do you imagine?</a:t>
            </a:r>
          </a:p>
          <a:p>
            <a:pPr marL="49213" lvl="1" indent="261938">
              <a:lnSpc>
                <a:spcPct val="100000"/>
              </a:lnSpc>
              <a:spcBef>
                <a:spcPts val="700"/>
              </a:spcBef>
              <a:buClr>
                <a:srgbClr val="0070C0"/>
              </a:buClr>
            </a:pPr>
            <a:r>
              <a:rPr lang="en-GB" sz="2000" dirty="0">
                <a:solidFill>
                  <a:srgbClr val="272626"/>
                </a:solidFill>
                <a:latin typeface="Comic Sans MS" panose="030F0702030302020204" pitchFamily="66" charset="0"/>
              </a:rPr>
              <a:t>Can you draw a Roman?</a:t>
            </a:r>
          </a:p>
          <a:p>
            <a:pPr marL="49213" lvl="1" indent="261938">
              <a:lnSpc>
                <a:spcPct val="100000"/>
              </a:lnSpc>
              <a:spcBef>
                <a:spcPts val="700"/>
              </a:spcBef>
              <a:buClr>
                <a:srgbClr val="0070C0"/>
              </a:buClr>
            </a:pPr>
            <a:r>
              <a:rPr lang="en-GB" sz="2000" dirty="0">
                <a:solidFill>
                  <a:srgbClr val="272626"/>
                </a:solidFill>
                <a:latin typeface="Comic Sans MS" panose="030F0702030302020204" pitchFamily="66" charset="0"/>
              </a:rPr>
              <a:t>How do you think they lived? </a:t>
            </a:r>
          </a:p>
          <a:p>
            <a:pPr marL="49213" lvl="1" indent="261938">
              <a:lnSpc>
                <a:spcPct val="100000"/>
              </a:lnSpc>
              <a:spcBef>
                <a:spcPts val="700"/>
              </a:spcBef>
              <a:buClr>
                <a:srgbClr val="0070C0"/>
              </a:buClr>
            </a:pPr>
            <a:r>
              <a:rPr lang="en-GB" sz="2000" dirty="0">
                <a:solidFill>
                  <a:srgbClr val="272626"/>
                </a:solidFill>
                <a:latin typeface="Comic Sans MS" panose="030F0702030302020204" pitchFamily="66" charset="0"/>
              </a:rPr>
              <a:t>Can you draw that?</a:t>
            </a:r>
          </a:p>
          <a:p>
            <a:pPr marL="0" indent="0">
              <a:lnSpc>
                <a:spcPct val="100000"/>
              </a:lnSpc>
              <a:spcBef>
                <a:spcPts val="1500"/>
              </a:spcBef>
              <a:buClr>
                <a:srgbClr val="286AA6"/>
              </a:buClr>
              <a:buNone/>
            </a:pPr>
            <a:r>
              <a:rPr lang="en-GB" sz="2000" dirty="0">
                <a:solidFill>
                  <a:srgbClr val="272626"/>
                </a:solidFill>
                <a:latin typeface="Comic Sans MS" panose="030F0702030302020204" pitchFamily="66" charset="0"/>
              </a:rPr>
              <a:t>If you did any drawings, can you now add something to them based on what you have learned today? </a:t>
            </a:r>
          </a:p>
        </p:txBody>
      </p:sp>
    </p:spTree>
    <p:extLst>
      <p:ext uri="{BB962C8B-B14F-4D97-AF65-F5344CB8AC3E}">
        <p14:creationId xmlns:p14="http://schemas.microsoft.com/office/powerpoint/2010/main" val="2725393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EAD0314-B746-B245-B205-1E1C05B70F1C}"/>
              </a:ext>
            </a:extLst>
          </p:cNvPr>
          <p:cNvSpPr txBox="1"/>
          <p:nvPr/>
        </p:nvSpPr>
        <p:spPr>
          <a:xfrm>
            <a:off x="1" y="4750154"/>
            <a:ext cx="12191999" cy="833370"/>
          </a:xfrm>
          <a:prstGeom prst="rect">
            <a:avLst/>
          </a:prstGeom>
          <a:noFill/>
        </p:spPr>
        <p:txBody>
          <a:bodyPr wrap="square" rtlCol="0">
            <a:noAutofit/>
          </a:bodyPr>
          <a:lstStyle/>
          <a:p>
            <a:pPr algn="ctr"/>
            <a:r>
              <a:rPr lang="en-GB" sz="2000" dirty="0">
                <a:solidFill>
                  <a:srgbClr val="272626"/>
                </a:solidFill>
                <a:latin typeface="Comic Sans MS" panose="030F0702030302020204" pitchFamily="66" charset="0"/>
              </a:rPr>
              <a:t>Learning about The Roman Empire, in particular a group of people called</a:t>
            </a:r>
            <a:br>
              <a:rPr lang="en-GB" sz="2000" dirty="0">
                <a:solidFill>
                  <a:srgbClr val="272626"/>
                </a:solidFill>
                <a:latin typeface="Comic Sans MS" panose="030F0702030302020204" pitchFamily="66" charset="0"/>
              </a:rPr>
            </a:br>
            <a:r>
              <a:rPr lang="en-GB" sz="2000" dirty="0">
                <a:solidFill>
                  <a:srgbClr val="272626"/>
                </a:solidFill>
                <a:latin typeface="Comic Sans MS" panose="030F0702030302020204" pitchFamily="66" charset="0"/>
              </a:rPr>
              <a:t>the </a:t>
            </a:r>
            <a:r>
              <a:rPr lang="en-GB" sz="2000" b="1" dirty="0">
                <a:solidFill>
                  <a:srgbClr val="272626"/>
                </a:solidFill>
                <a:latin typeface="Comic Sans MS" panose="030F0702030302020204" pitchFamily="66" charset="0"/>
              </a:rPr>
              <a:t>Aurelian Moors </a:t>
            </a:r>
            <a:r>
              <a:rPr lang="en-GB" sz="2000" dirty="0">
                <a:solidFill>
                  <a:srgbClr val="272626"/>
                </a:solidFill>
                <a:latin typeface="Comic Sans MS" panose="030F0702030302020204" pitchFamily="66" charset="0"/>
              </a:rPr>
              <a:t>and a woman called the </a:t>
            </a:r>
            <a:r>
              <a:rPr lang="en-GB" sz="2000" b="1" dirty="0">
                <a:solidFill>
                  <a:srgbClr val="272626"/>
                </a:solidFill>
                <a:latin typeface="Comic Sans MS" panose="030F0702030302020204" pitchFamily="66" charset="0"/>
              </a:rPr>
              <a:t>Ivory Bangle Lady.</a:t>
            </a:r>
            <a:endParaRPr lang="en-GB" sz="2000" dirty="0">
              <a:solidFill>
                <a:srgbClr val="272626"/>
              </a:solidFill>
              <a:latin typeface="Comic Sans MS" panose="030F0702030302020204" pitchFamily="66" charset="0"/>
            </a:endParaRPr>
          </a:p>
        </p:txBody>
      </p:sp>
      <p:sp>
        <p:nvSpPr>
          <p:cNvPr id="7" name="Subtitle 2">
            <a:extLst>
              <a:ext uri="{FF2B5EF4-FFF2-40B4-BE49-F238E27FC236}">
                <a16:creationId xmlns:a16="http://schemas.microsoft.com/office/drawing/2014/main" id="{D38FCAB2-0F36-774C-AFF6-ABF2FE7D3A63}"/>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b="1" dirty="0">
                <a:solidFill>
                  <a:srgbClr val="0070C0"/>
                </a:solidFill>
                <a:latin typeface="Comic Sans MS" panose="030F0902030302020204" pitchFamily="66" charset="0"/>
              </a:rPr>
              <a:t>Roman Britain 27BCE - 476CE </a:t>
            </a:r>
            <a:br>
              <a:rPr lang="en-US" sz="3000" b="1" dirty="0">
                <a:solidFill>
                  <a:srgbClr val="0070C0"/>
                </a:solidFill>
                <a:latin typeface="Comic Sans MS" panose="030F0902030302020204" pitchFamily="66" charset="0"/>
                <a:cs typeface="Arial" panose="020B0604020202020204" pitchFamily="34" charset="0"/>
              </a:rPr>
            </a:br>
            <a:r>
              <a:rPr lang="en-US" sz="3000" b="1" dirty="0">
                <a:solidFill>
                  <a:srgbClr val="0070C0"/>
                </a:solidFill>
                <a:latin typeface="Comic Sans MS" panose="030F0902030302020204" pitchFamily="66" charset="0"/>
                <a:cs typeface="Arial" panose="020B0604020202020204" pitchFamily="34" charset="0"/>
              </a:rPr>
              <a:t>Lesson aims</a:t>
            </a:r>
          </a:p>
        </p:txBody>
      </p:sp>
      <p:sp>
        <p:nvSpPr>
          <p:cNvPr id="9" name="TextBox 8">
            <a:extLst>
              <a:ext uri="{FF2B5EF4-FFF2-40B4-BE49-F238E27FC236}">
                <a16:creationId xmlns:a16="http://schemas.microsoft.com/office/drawing/2014/main" id="{A791201B-5750-4A46-83A7-FE73AE63E75C}"/>
              </a:ext>
            </a:extLst>
          </p:cNvPr>
          <p:cNvSpPr txBox="1"/>
          <p:nvPr/>
        </p:nvSpPr>
        <p:spPr>
          <a:xfrm>
            <a:off x="494924" y="5612068"/>
            <a:ext cx="8963151" cy="769441"/>
          </a:xfrm>
          <a:prstGeom prst="rect">
            <a:avLst/>
          </a:prstGeom>
          <a:noFill/>
        </p:spPr>
        <p:txBody>
          <a:bodyPr wrap="square" rtlCol="0">
            <a:spAutoFit/>
          </a:bodyPr>
          <a:lstStyle/>
          <a:p>
            <a:r>
              <a:rPr lang="en-GB" sz="1100" b="1" dirty="0">
                <a:solidFill>
                  <a:srgbClr val="0070C0"/>
                </a:solidFill>
                <a:latin typeface="Arial" panose="020B0604020202020204" pitchFamily="34" charset="0"/>
                <a:cs typeface="Arial" panose="020B0604020202020204" pitchFamily="34" charset="0"/>
              </a:rPr>
              <a:t>Curriculum links: </a:t>
            </a:r>
            <a:r>
              <a:rPr lang="en-GB" sz="1100" dirty="0">
                <a:solidFill>
                  <a:srgbClr val="0070C0"/>
                </a:solidFill>
                <a:latin typeface="Arial" panose="020B0604020202020204" pitchFamily="34" charset="0"/>
                <a:cs typeface="Arial" panose="020B0604020202020204" pitchFamily="34" charset="0"/>
              </a:rPr>
              <a:t>Know and understand the history of these islands. </a:t>
            </a:r>
          </a:p>
          <a:p>
            <a:r>
              <a:rPr lang="en-GB" sz="1100" dirty="0">
                <a:solidFill>
                  <a:srgbClr val="0070C0"/>
                </a:solidFill>
                <a:latin typeface="Arial" panose="020B0604020202020204" pitchFamily="34" charset="0"/>
                <a:cs typeface="Arial" panose="020B0604020202020204" pitchFamily="34" charset="0"/>
              </a:rPr>
              <a:t>Appreciate how people’s lives have shaped this nation and how Britain has influenced and been influenced by the wider world.</a:t>
            </a:r>
          </a:p>
          <a:p>
            <a:r>
              <a:rPr lang="en-GB" sz="1100" dirty="0">
                <a:solidFill>
                  <a:srgbClr val="0070C0"/>
                </a:solidFill>
                <a:latin typeface="Arial" panose="020B0604020202020204" pitchFamily="34" charset="0"/>
                <a:cs typeface="Arial" panose="020B0604020202020204" pitchFamily="34" charset="0"/>
              </a:rPr>
              <a:t>Understand the methods of historical enquiry, including how evidence is used rigorously to make historical claims.</a:t>
            </a:r>
          </a:p>
          <a:p>
            <a:r>
              <a:rPr lang="en-GB" sz="1100" dirty="0">
                <a:solidFill>
                  <a:srgbClr val="0070C0"/>
                </a:solidFill>
                <a:latin typeface="Arial" panose="020B0604020202020204" pitchFamily="34" charset="0"/>
                <a:cs typeface="Arial" panose="020B0604020202020204" pitchFamily="34" charset="0"/>
              </a:rPr>
              <a:t>Know and understand how and why contrasting arguments and interpretations of the past have been constructed.</a:t>
            </a:r>
            <a:endParaRPr lang="en-GB" sz="1100" dirty="0">
              <a:solidFill>
                <a:srgbClr val="0070C0"/>
              </a:solidFill>
              <a:latin typeface="Comic Sans MS" panose="030F0702030302020204" pitchFamily="66" charset="0"/>
            </a:endParaRPr>
          </a:p>
        </p:txBody>
      </p:sp>
      <p:pic>
        <p:nvPicPr>
          <p:cNvPr id="3" name="Picture 2" descr="A picture containing text&#10;&#10;Description automatically generated">
            <a:extLst>
              <a:ext uri="{FF2B5EF4-FFF2-40B4-BE49-F238E27FC236}">
                <a16:creationId xmlns:a16="http://schemas.microsoft.com/office/drawing/2014/main" id="{9DB0A65E-FBC9-6F40-8ECE-F46FBA19B46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64494" y="1745886"/>
            <a:ext cx="5594597" cy="2817151"/>
          </a:xfrm>
          <a:prstGeom prst="rect">
            <a:avLst/>
          </a:prstGeom>
        </p:spPr>
      </p:pic>
    </p:spTree>
    <p:extLst>
      <p:ext uri="{BB962C8B-B14F-4D97-AF65-F5344CB8AC3E}">
        <p14:creationId xmlns:p14="http://schemas.microsoft.com/office/powerpoint/2010/main" val="14786989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6BF9D2EB-20A3-8F45-860C-B2E9750C7ABC}"/>
              </a:ext>
            </a:extLst>
          </p:cNvPr>
          <p:cNvSpPr txBox="1">
            <a:spLocks/>
          </p:cNvSpPr>
          <p:nvPr/>
        </p:nvSpPr>
        <p:spPr>
          <a:xfrm>
            <a:off x="1117283" y="1271791"/>
            <a:ext cx="9957431" cy="512929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GB" sz="1600" b="1" dirty="0">
                <a:solidFill>
                  <a:srgbClr val="0070C0"/>
                </a:solidFill>
                <a:latin typeface="Comic Sans MS" panose="030F0702030302020204" pitchFamily="66" charset="0"/>
              </a:rPr>
              <a:t>The Aurelian Moors</a:t>
            </a:r>
          </a:p>
          <a:p>
            <a:pPr marL="0" indent="0">
              <a:lnSpc>
                <a:spcPct val="100000"/>
              </a:lnSpc>
              <a:spcBef>
                <a:spcPts val="700"/>
              </a:spcBef>
              <a:buNone/>
            </a:pPr>
            <a:r>
              <a:rPr lang="en-GB" sz="1400" dirty="0">
                <a:solidFill>
                  <a:srgbClr val="272626"/>
                </a:solidFill>
                <a:latin typeface="Comic Sans MS" panose="030F0702030302020204" pitchFamily="66" charset="0"/>
              </a:rPr>
              <a:t>Africans on Hadrian’s Wall World Heritage Site</a:t>
            </a:r>
            <a:br>
              <a:rPr lang="en-GB" sz="1400" dirty="0">
                <a:solidFill>
                  <a:srgbClr val="272626"/>
                </a:solidFill>
                <a:latin typeface="Comic Sans MS" panose="030F0702030302020204" pitchFamily="66" charset="0"/>
              </a:rPr>
            </a:br>
            <a:r>
              <a:rPr lang="en-GB" sz="1400" dirty="0">
                <a:solidFill>
                  <a:srgbClr val="0070C0"/>
                </a:solidFill>
                <a:latin typeface="Comic Sans MS" panose="030F0702030302020204" pitchFamily="66" charset="0"/>
                <a:hlinkClick r:id="rId3">
                  <a:extLst>
                    <a:ext uri="{A12FA001-AC4F-418D-AE19-62706E023703}">
                      <ahyp:hlinkClr xmlns:ahyp="http://schemas.microsoft.com/office/drawing/2018/hyperlinkcolor" val="tx"/>
                    </a:ext>
                  </a:extLst>
                </a:hlinkClick>
              </a:rPr>
              <a:t>https://blog.twmuseums.org.uk/africans-on-hadrians-wall-world-heritage-site/</a:t>
            </a:r>
            <a:r>
              <a:rPr lang="en-GB" sz="1400" dirty="0">
                <a:solidFill>
                  <a:srgbClr val="0070C0"/>
                </a:solidFill>
                <a:latin typeface="Comic Sans MS" panose="030F0702030302020204" pitchFamily="66" charset="0"/>
              </a:rPr>
              <a:t>  </a:t>
            </a:r>
          </a:p>
          <a:p>
            <a:pPr marL="0" indent="0">
              <a:lnSpc>
                <a:spcPct val="100000"/>
              </a:lnSpc>
              <a:spcBef>
                <a:spcPts val="1200"/>
              </a:spcBef>
              <a:buNone/>
            </a:pPr>
            <a:r>
              <a:rPr lang="en-GB" sz="1400" dirty="0">
                <a:solidFill>
                  <a:srgbClr val="272626"/>
                </a:solidFill>
                <a:latin typeface="Comic Sans MS" panose="030F0702030302020204" pitchFamily="66" charset="0"/>
              </a:rPr>
              <a:t>Places of Black History: from Roman times to the present day</a:t>
            </a:r>
            <a:br>
              <a:rPr lang="en-GB" sz="1400" dirty="0">
                <a:solidFill>
                  <a:srgbClr val="272626"/>
                </a:solidFill>
                <a:latin typeface="Comic Sans MS" panose="030F0702030302020204" pitchFamily="66" charset="0"/>
              </a:rPr>
            </a:br>
            <a:r>
              <a:rPr lang="en-GB" sz="1400" dirty="0">
                <a:solidFill>
                  <a:srgbClr val="0070C0"/>
                </a:solidFill>
                <a:latin typeface="Comic Sans MS" panose="030F0702030302020204" pitchFamily="66" charset="0"/>
                <a:hlinkClick r:id="rId4">
                  <a:extLst>
                    <a:ext uri="{A12FA001-AC4F-418D-AE19-62706E023703}">
                      <ahyp:hlinkClr xmlns:ahyp="http://schemas.microsoft.com/office/drawing/2018/hyperlinkcolor" val="tx"/>
                    </a:ext>
                  </a:extLst>
                </a:hlinkClick>
              </a:rPr>
              <a:t>https://artsandculture.google.com/exhibit/places-of-black-history-from-roman-times-to-the-present-day-historic-england/mgLCexhg1Dg3Kw?hl=en-GB</a:t>
            </a:r>
            <a:r>
              <a:rPr lang="en-GB" sz="1400" dirty="0">
                <a:solidFill>
                  <a:srgbClr val="0070C0"/>
                </a:solidFill>
                <a:latin typeface="Comic Sans MS" panose="030F0702030302020204" pitchFamily="66" charset="0"/>
              </a:rPr>
              <a:t>  </a:t>
            </a:r>
          </a:p>
          <a:p>
            <a:pPr marL="0" indent="0">
              <a:lnSpc>
                <a:spcPct val="100000"/>
              </a:lnSpc>
              <a:spcBef>
                <a:spcPts val="2000"/>
              </a:spcBef>
              <a:buNone/>
            </a:pPr>
            <a:r>
              <a:rPr lang="en-GB" sz="1600" b="1" dirty="0">
                <a:solidFill>
                  <a:srgbClr val="0070C0"/>
                </a:solidFill>
                <a:latin typeface="Comic Sans MS" panose="030F0702030302020204" pitchFamily="66" charset="0"/>
              </a:rPr>
              <a:t>Ivory Bangle Lady</a:t>
            </a:r>
          </a:p>
          <a:p>
            <a:pPr marL="0" indent="0">
              <a:lnSpc>
                <a:spcPct val="100000"/>
              </a:lnSpc>
              <a:spcBef>
                <a:spcPts val="700"/>
              </a:spcBef>
              <a:buNone/>
            </a:pPr>
            <a:r>
              <a:rPr lang="en-GB" sz="1400" dirty="0">
                <a:solidFill>
                  <a:srgbClr val="272626"/>
                </a:solidFill>
                <a:latin typeface="Comic Sans MS" panose="030F0702030302020204" pitchFamily="66" charset="0"/>
              </a:rPr>
              <a:t>Celebrating Ivory Bangle Lady</a:t>
            </a:r>
            <a:br>
              <a:rPr lang="en-GB" sz="1400" dirty="0">
                <a:solidFill>
                  <a:srgbClr val="272626"/>
                </a:solidFill>
                <a:latin typeface="Comic Sans MS" panose="030F0702030302020204" pitchFamily="66" charset="0"/>
              </a:rPr>
            </a:br>
            <a:r>
              <a:rPr lang="en-GB" sz="1400" dirty="0">
                <a:solidFill>
                  <a:srgbClr val="0070C0"/>
                </a:solidFill>
                <a:latin typeface="Comic Sans MS" panose="030F0702030302020204" pitchFamily="66" charset="0"/>
                <a:hlinkClick r:id="rId5">
                  <a:extLst>
                    <a:ext uri="{A12FA001-AC4F-418D-AE19-62706E023703}">
                      <ahyp:hlinkClr xmlns:ahyp="http://schemas.microsoft.com/office/drawing/2018/hyperlinkcolor" val="tx"/>
                    </a:ext>
                  </a:extLst>
                </a:hlinkClick>
              </a:rPr>
              <a:t>https://www.yorkmuseumstrust.org.uk/blog/celebrating-ivory-bangle-lady/</a:t>
            </a:r>
            <a:r>
              <a:rPr lang="en-GB" sz="1400" dirty="0">
                <a:solidFill>
                  <a:srgbClr val="0070C0"/>
                </a:solidFill>
                <a:latin typeface="Comic Sans MS" panose="030F0702030302020204" pitchFamily="66" charset="0"/>
              </a:rPr>
              <a:t>  </a:t>
            </a:r>
          </a:p>
          <a:p>
            <a:pPr marL="0" indent="0">
              <a:lnSpc>
                <a:spcPct val="100000"/>
              </a:lnSpc>
              <a:spcBef>
                <a:spcPts val="1200"/>
              </a:spcBef>
              <a:buNone/>
            </a:pPr>
            <a:r>
              <a:rPr lang="en-GB" sz="1400" dirty="0">
                <a:solidFill>
                  <a:srgbClr val="272626"/>
                </a:solidFill>
                <a:latin typeface="Comic Sans MS" panose="030F0702030302020204" pitchFamily="66" charset="0"/>
              </a:rPr>
              <a:t>Early and Medieval Migrations AD43 – 1500 Roman Britain: the Ivory Bangle Lady </a:t>
            </a:r>
            <a:r>
              <a:rPr lang="en-GB" sz="1400" dirty="0">
                <a:solidFill>
                  <a:srgbClr val="0070C0"/>
                </a:solidFill>
                <a:latin typeface="Comic Sans MS" panose="030F0702030302020204" pitchFamily="66" charset="0"/>
                <a:hlinkClick r:id="rId6">
                  <a:extLst>
                    <a:ext uri="{A12FA001-AC4F-418D-AE19-62706E023703}">
                      <ahyp:hlinkClr xmlns:ahyp="http://schemas.microsoft.com/office/drawing/2018/hyperlinkcolor" val="tx"/>
                    </a:ext>
                  </a:extLst>
                </a:hlinkClick>
              </a:rPr>
              <a:t>https://www.ourmigrationstory.org.uk/oms/roman-britain-the-ivory-bangle-lady</a:t>
            </a:r>
            <a:r>
              <a:rPr lang="en-GB" sz="1400" dirty="0">
                <a:solidFill>
                  <a:srgbClr val="0070C0"/>
                </a:solidFill>
                <a:latin typeface="Comic Sans MS" panose="030F0702030302020204" pitchFamily="66" charset="0"/>
              </a:rPr>
              <a:t>  </a:t>
            </a:r>
          </a:p>
          <a:p>
            <a:pPr marL="0" indent="0">
              <a:lnSpc>
                <a:spcPct val="100000"/>
              </a:lnSpc>
              <a:spcBef>
                <a:spcPts val="1200"/>
              </a:spcBef>
              <a:buNone/>
            </a:pPr>
            <a:r>
              <a:rPr lang="en-GB" sz="1400" dirty="0">
                <a:solidFill>
                  <a:srgbClr val="272626"/>
                </a:solidFill>
                <a:latin typeface="Comic Sans MS" panose="030F0702030302020204" pitchFamily="66" charset="0"/>
              </a:rPr>
              <a:t>Romans Revealed </a:t>
            </a:r>
            <a:r>
              <a:rPr lang="en-GB" sz="1400" dirty="0">
                <a:solidFill>
                  <a:srgbClr val="0070C0"/>
                </a:solidFill>
                <a:latin typeface="Comic Sans MS" panose="030F0702030302020204" pitchFamily="66" charset="0"/>
                <a:hlinkClick r:id="rId7">
                  <a:extLst>
                    <a:ext uri="{A12FA001-AC4F-418D-AE19-62706E023703}">
                      <ahyp:hlinkClr xmlns:ahyp="http://schemas.microsoft.com/office/drawing/2018/hyperlinkcolor" val="tx"/>
                    </a:ext>
                  </a:extLst>
                </a:hlinkClick>
              </a:rPr>
              <a:t>www.romansrevealed.com</a:t>
            </a:r>
            <a:r>
              <a:rPr lang="en-GB" sz="1400" dirty="0">
                <a:solidFill>
                  <a:srgbClr val="286AA6"/>
                </a:solidFill>
                <a:latin typeface="Comic Sans MS" panose="030F0702030302020204" pitchFamily="66" charset="0"/>
              </a:rPr>
              <a:t> </a:t>
            </a:r>
            <a:r>
              <a:rPr lang="en-GB" sz="1400" dirty="0">
                <a:solidFill>
                  <a:srgbClr val="272626"/>
                </a:solidFill>
                <a:latin typeface="Comic Sans MS" panose="030F0702030302020204" pitchFamily="66" charset="0"/>
              </a:rPr>
              <a:t>A KS2 project from the University of Reading and the Runneymede Trust</a:t>
            </a:r>
          </a:p>
          <a:p>
            <a:pPr marL="0" indent="0">
              <a:lnSpc>
                <a:spcPct val="100000"/>
              </a:lnSpc>
              <a:spcBef>
                <a:spcPts val="2000"/>
              </a:spcBef>
              <a:buNone/>
            </a:pPr>
            <a:r>
              <a:rPr lang="en-GB" sz="1600" b="1" dirty="0">
                <a:solidFill>
                  <a:srgbClr val="0070C0"/>
                </a:solidFill>
                <a:latin typeface="Comic Sans MS" panose="030F0702030302020204" pitchFamily="66" charset="0"/>
              </a:rPr>
              <a:t>Black Romans</a:t>
            </a:r>
          </a:p>
          <a:p>
            <a:pPr marL="0" indent="0">
              <a:lnSpc>
                <a:spcPct val="100000"/>
              </a:lnSpc>
              <a:spcBef>
                <a:spcPts val="700"/>
              </a:spcBef>
              <a:buNone/>
            </a:pPr>
            <a:r>
              <a:rPr lang="en-GB" sz="1400" dirty="0">
                <a:solidFill>
                  <a:srgbClr val="272626"/>
                </a:solidFill>
                <a:latin typeface="Comic Sans MS" panose="030F0702030302020204" pitchFamily="66" charset="0"/>
              </a:rPr>
              <a:t>Discovering the First Black Briton and Race in the Roman Era, with Mary Beard and David Olusoga | Black and British </a:t>
            </a:r>
            <a:r>
              <a:rPr lang="en-GB" sz="1400" dirty="0">
                <a:solidFill>
                  <a:srgbClr val="0070C0"/>
                </a:solidFill>
                <a:latin typeface="Comic Sans MS" panose="030F0702030302020204" pitchFamily="66" charset="0"/>
                <a:hlinkClick r:id="rId8">
                  <a:extLst>
                    <a:ext uri="{A12FA001-AC4F-418D-AE19-62706E023703}">
                      <ahyp:hlinkClr xmlns:ahyp="http://schemas.microsoft.com/office/drawing/2018/hyperlinkcolor" val="tx"/>
                    </a:ext>
                  </a:extLst>
                </a:hlinkClick>
              </a:rPr>
              <a:t>https://www.youtube.com/watch?v=v4oIXLBoi0Q</a:t>
            </a:r>
            <a:r>
              <a:rPr lang="en-GB" sz="1400" dirty="0">
                <a:solidFill>
                  <a:srgbClr val="0070C0"/>
                </a:solidFill>
                <a:latin typeface="Comic Sans MS" panose="030F0702030302020204" pitchFamily="66" charset="0"/>
              </a:rPr>
              <a:t>  </a:t>
            </a:r>
          </a:p>
          <a:p>
            <a:pPr>
              <a:lnSpc>
                <a:spcPct val="100000"/>
              </a:lnSpc>
            </a:pPr>
            <a:endParaRPr lang="en-GB" sz="1400" dirty="0">
              <a:solidFill>
                <a:srgbClr val="272626"/>
              </a:solidFill>
              <a:latin typeface="Comic Sans MS" panose="030F0702030302020204" pitchFamily="66" charset="0"/>
            </a:endParaRPr>
          </a:p>
        </p:txBody>
      </p:sp>
      <p:sp>
        <p:nvSpPr>
          <p:cNvPr id="8" name="TextBox 7">
            <a:extLst>
              <a:ext uri="{FF2B5EF4-FFF2-40B4-BE49-F238E27FC236}">
                <a16:creationId xmlns:a16="http://schemas.microsoft.com/office/drawing/2014/main" id="{053804E3-9335-5343-A4E8-E0D91CEB271E}"/>
              </a:ext>
            </a:extLst>
          </p:cNvPr>
          <p:cNvSpPr txBox="1"/>
          <p:nvPr/>
        </p:nvSpPr>
        <p:spPr>
          <a:xfrm>
            <a:off x="0" y="587140"/>
            <a:ext cx="12191999" cy="477054"/>
          </a:xfrm>
          <a:prstGeom prst="rect">
            <a:avLst/>
          </a:prstGeom>
          <a:noFill/>
        </p:spPr>
        <p:txBody>
          <a:bodyPr wrap="square" rtlCol="0">
            <a:spAutoFit/>
          </a:bodyPr>
          <a:lstStyle/>
          <a:p>
            <a:pPr algn="ctr"/>
            <a:r>
              <a:rPr lang="en-GB" sz="2500" b="1" dirty="0">
                <a:solidFill>
                  <a:srgbClr val="0070C0"/>
                </a:solidFill>
                <a:latin typeface="Comic Sans MS" panose="030F0702030302020204" pitchFamily="66" charset="0"/>
                <a:cs typeface="Arial" panose="020B0604020202020204" pitchFamily="34" charset="0"/>
              </a:rPr>
              <a:t>Useful Links</a:t>
            </a:r>
          </a:p>
        </p:txBody>
      </p:sp>
    </p:spTree>
    <p:extLst>
      <p:ext uri="{BB962C8B-B14F-4D97-AF65-F5344CB8AC3E}">
        <p14:creationId xmlns:p14="http://schemas.microsoft.com/office/powerpoint/2010/main" val="23075235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172807E4-FF4E-BB4F-8EC3-E357B657C802}"/>
              </a:ext>
            </a:extLst>
          </p:cNvPr>
          <p:cNvSpPr/>
          <p:nvPr/>
        </p:nvSpPr>
        <p:spPr>
          <a:xfrm>
            <a:off x="1963918" y="2293749"/>
            <a:ext cx="8245312" cy="2526223"/>
          </a:xfrm>
          <a:prstGeom prst="rect">
            <a:avLst/>
          </a:prstGeom>
          <a:solidFill>
            <a:srgbClr val="044C9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ubtitle 2">
            <a:extLst>
              <a:ext uri="{FF2B5EF4-FFF2-40B4-BE49-F238E27FC236}">
                <a16:creationId xmlns:a16="http://schemas.microsoft.com/office/drawing/2014/main" id="{BA27D233-5F65-F343-A75B-D3C72F3CCA94}"/>
              </a:ext>
            </a:extLst>
          </p:cNvPr>
          <p:cNvSpPr txBox="1">
            <a:spLocks/>
          </p:cNvSpPr>
          <p:nvPr/>
        </p:nvSpPr>
        <p:spPr>
          <a:xfrm>
            <a:off x="0" y="580193"/>
            <a:ext cx="12192000" cy="115790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700"/>
              </a:spcBef>
              <a:buNone/>
            </a:pPr>
            <a:r>
              <a:rPr lang="en-US" sz="3500" b="1" dirty="0">
                <a:solidFill>
                  <a:schemeClr val="bg1"/>
                </a:solidFill>
                <a:latin typeface="Comic Sans MS" panose="030F0902030302020204" pitchFamily="66" charset="0"/>
                <a:cs typeface="Arial" panose="020B0604020202020204" pitchFamily="34" charset="0"/>
              </a:rPr>
              <a:t>Uncovering Black British History</a:t>
            </a:r>
          </a:p>
          <a:p>
            <a:pPr marL="0" indent="0" algn="ctr">
              <a:lnSpc>
                <a:spcPct val="100000"/>
              </a:lnSpc>
              <a:spcBef>
                <a:spcPts val="800"/>
              </a:spcBef>
              <a:buNone/>
            </a:pPr>
            <a:r>
              <a:rPr lang="en-GB" sz="2600" dirty="0">
                <a:solidFill>
                  <a:schemeClr val="bg1"/>
                </a:solidFill>
                <a:latin typeface="Comic Sans MS" panose="030F0702030302020204" pitchFamily="66" charset="0"/>
              </a:rPr>
              <a:t>Roman Britain 27BCE – 476CE</a:t>
            </a:r>
          </a:p>
          <a:p>
            <a:pPr marL="0" indent="0" algn="ctr">
              <a:buNone/>
            </a:pPr>
            <a:endParaRPr lang="en-US" sz="3500" b="1" dirty="0">
              <a:solidFill>
                <a:schemeClr val="bg1"/>
              </a:solidFill>
              <a:latin typeface="Comic Sans MS" panose="030F0902030302020204" pitchFamily="66" charset="0"/>
              <a:cs typeface="Arial" panose="020B0604020202020204" pitchFamily="34" charset="0"/>
            </a:endParaRPr>
          </a:p>
        </p:txBody>
      </p:sp>
      <p:sp>
        <p:nvSpPr>
          <p:cNvPr id="9" name="Subtitle 2">
            <a:extLst>
              <a:ext uri="{FF2B5EF4-FFF2-40B4-BE49-F238E27FC236}">
                <a16:creationId xmlns:a16="http://schemas.microsoft.com/office/drawing/2014/main" id="{26032633-BE41-AF4B-A356-06EC88700DC6}"/>
              </a:ext>
            </a:extLst>
          </p:cNvPr>
          <p:cNvSpPr txBox="1">
            <a:spLocks/>
          </p:cNvSpPr>
          <p:nvPr/>
        </p:nvSpPr>
        <p:spPr>
          <a:xfrm>
            <a:off x="0" y="5508338"/>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Well done!</a:t>
            </a:r>
          </a:p>
        </p:txBody>
      </p:sp>
      <p:pic>
        <p:nvPicPr>
          <p:cNvPr id="11" name="Picture 10" descr="A picture containing text, clipart&#10;&#10;Description automatically generated">
            <a:extLst>
              <a:ext uri="{FF2B5EF4-FFF2-40B4-BE49-F238E27FC236}">
                <a16:creationId xmlns:a16="http://schemas.microsoft.com/office/drawing/2014/main" id="{33D0A675-D815-0B42-B7C1-CE32046CF3D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
        <p:nvSpPr>
          <p:cNvPr id="12" name="Subtitle 2">
            <a:extLst>
              <a:ext uri="{FF2B5EF4-FFF2-40B4-BE49-F238E27FC236}">
                <a16:creationId xmlns:a16="http://schemas.microsoft.com/office/drawing/2014/main" id="{B53D07D4-A2E2-1942-BED9-A705B16CD35D}"/>
              </a:ext>
            </a:extLst>
          </p:cNvPr>
          <p:cNvSpPr txBox="1">
            <a:spLocks/>
          </p:cNvSpPr>
          <p:nvPr/>
        </p:nvSpPr>
        <p:spPr>
          <a:xfrm>
            <a:off x="8256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2022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pic>
        <p:nvPicPr>
          <p:cNvPr id="14" name="Picture 13" descr="A picture containing clipart&#10;&#10;Description automatically generated">
            <a:extLst>
              <a:ext uri="{FF2B5EF4-FFF2-40B4-BE49-F238E27FC236}">
                <a16:creationId xmlns:a16="http://schemas.microsoft.com/office/drawing/2014/main" id="{07497BF6-5C53-BD48-ACD0-25093F9D576A}"/>
              </a:ext>
            </a:extLst>
          </p:cNvPr>
          <p:cNvPicPr>
            <a:picLocks noChangeAspect="1"/>
          </p:cNvPicPr>
          <p:nvPr/>
        </p:nvPicPr>
        <p:blipFill>
          <a:blip r:embed="rId3" cstate="screen">
            <a:alphaModFix/>
            <a:extLst>
              <a:ext uri="{28A0092B-C50C-407E-A947-70E740481C1C}">
                <a14:useLocalDpi xmlns:a14="http://schemas.microsoft.com/office/drawing/2010/main"/>
              </a:ext>
            </a:extLst>
          </a:blip>
          <a:stretch>
            <a:fillRect/>
          </a:stretch>
        </p:blipFill>
        <p:spPr>
          <a:xfrm>
            <a:off x="2665245" y="2637038"/>
            <a:ext cx="7036694" cy="1892220"/>
          </a:xfrm>
          <a:prstGeom prst="rect">
            <a:avLst/>
          </a:prstGeom>
        </p:spPr>
      </p:pic>
    </p:spTree>
    <p:extLst>
      <p:ext uri="{BB962C8B-B14F-4D97-AF65-F5344CB8AC3E}">
        <p14:creationId xmlns:p14="http://schemas.microsoft.com/office/powerpoint/2010/main" val="10004680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063430EE-4EF4-E242-B636-1AA21E3884DF}"/>
              </a:ext>
            </a:extLst>
          </p:cNvPr>
          <p:cNvSpPr txBox="1">
            <a:spLocks/>
          </p:cNvSpPr>
          <p:nvPr/>
        </p:nvSpPr>
        <p:spPr>
          <a:xfrm>
            <a:off x="1297293" y="2155094"/>
            <a:ext cx="4536787" cy="360873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2000"/>
              </a:spcBef>
              <a:buClr>
                <a:srgbClr val="286AA6"/>
              </a:buClr>
              <a:buNone/>
            </a:pPr>
            <a:r>
              <a:rPr lang="en-GB" sz="2200" dirty="0">
                <a:solidFill>
                  <a:srgbClr val="272626"/>
                </a:solidFill>
                <a:latin typeface="Comic Sans MS" panose="030F0702030302020204" pitchFamily="66" charset="0"/>
              </a:rPr>
              <a:t>When you think about Romans in Britain, what do you imagine?</a:t>
            </a:r>
          </a:p>
          <a:p>
            <a:pPr marL="0" indent="0">
              <a:lnSpc>
                <a:spcPct val="100000"/>
              </a:lnSpc>
              <a:spcBef>
                <a:spcPts val="2000"/>
              </a:spcBef>
              <a:buClr>
                <a:srgbClr val="286AA6"/>
              </a:buClr>
              <a:buNone/>
            </a:pPr>
            <a:r>
              <a:rPr lang="en-GB" sz="2200" dirty="0">
                <a:solidFill>
                  <a:srgbClr val="272626"/>
                </a:solidFill>
                <a:latin typeface="Comic Sans MS" panose="030F0702030302020204" pitchFamily="66" charset="0"/>
              </a:rPr>
              <a:t>Can you draw a Roman?</a:t>
            </a:r>
          </a:p>
          <a:p>
            <a:pPr marL="0" indent="0">
              <a:lnSpc>
                <a:spcPct val="100000"/>
              </a:lnSpc>
              <a:spcBef>
                <a:spcPts val="2000"/>
              </a:spcBef>
              <a:buClr>
                <a:srgbClr val="286AA6"/>
              </a:buClr>
              <a:buNone/>
            </a:pPr>
            <a:r>
              <a:rPr lang="en-GB" sz="2200" dirty="0">
                <a:solidFill>
                  <a:srgbClr val="272626"/>
                </a:solidFill>
                <a:latin typeface="Comic Sans MS" panose="030F0702030302020204" pitchFamily="66" charset="0"/>
              </a:rPr>
              <a:t>How do you think they lived? </a:t>
            </a:r>
          </a:p>
          <a:p>
            <a:pPr marL="0" indent="0">
              <a:lnSpc>
                <a:spcPct val="100000"/>
              </a:lnSpc>
              <a:spcBef>
                <a:spcPts val="2000"/>
              </a:spcBef>
              <a:buClr>
                <a:srgbClr val="286AA6"/>
              </a:buClr>
              <a:buNone/>
            </a:pPr>
            <a:r>
              <a:rPr lang="en-GB" sz="2200" dirty="0">
                <a:solidFill>
                  <a:srgbClr val="272626"/>
                </a:solidFill>
                <a:latin typeface="Comic Sans MS" panose="030F0702030302020204" pitchFamily="66" charset="0"/>
              </a:rPr>
              <a:t>Can you draw that?</a:t>
            </a:r>
          </a:p>
          <a:p>
            <a:endParaRPr lang="en-GB" dirty="0"/>
          </a:p>
        </p:txBody>
      </p:sp>
      <p:pic>
        <p:nvPicPr>
          <p:cNvPr id="9" name="Picture 8">
            <a:extLst>
              <a:ext uri="{FF2B5EF4-FFF2-40B4-BE49-F238E27FC236}">
                <a16:creationId xmlns:a16="http://schemas.microsoft.com/office/drawing/2014/main" id="{EC88650F-37C5-A740-B5D2-348794654AA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93892" y="842181"/>
            <a:ext cx="4375015" cy="4986051"/>
          </a:xfrm>
          <a:prstGeom prst="rect">
            <a:avLst/>
          </a:prstGeom>
        </p:spPr>
      </p:pic>
    </p:spTree>
    <p:extLst>
      <p:ext uri="{BB962C8B-B14F-4D97-AF65-F5344CB8AC3E}">
        <p14:creationId xmlns:p14="http://schemas.microsoft.com/office/powerpoint/2010/main" val="693754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76879399-6A01-EA4E-AFE7-F1BFF623842D}"/>
              </a:ext>
            </a:extLst>
          </p:cNvPr>
          <p:cNvSpPr txBox="1">
            <a:spLocks/>
          </p:cNvSpPr>
          <p:nvPr/>
        </p:nvSpPr>
        <p:spPr>
          <a:xfrm>
            <a:off x="0" y="781505"/>
            <a:ext cx="12192000" cy="639082"/>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000" b="1" dirty="0">
                <a:solidFill>
                  <a:srgbClr val="0070C0"/>
                </a:solidFill>
                <a:latin typeface="Comic Sans MS" panose="030F0702030302020204" pitchFamily="66" charset="0"/>
              </a:rPr>
              <a:t>Who were the Romans?</a:t>
            </a:r>
          </a:p>
        </p:txBody>
      </p:sp>
      <p:sp>
        <p:nvSpPr>
          <p:cNvPr id="12" name="Content Placeholder 2">
            <a:extLst>
              <a:ext uri="{FF2B5EF4-FFF2-40B4-BE49-F238E27FC236}">
                <a16:creationId xmlns:a16="http://schemas.microsoft.com/office/drawing/2014/main" id="{55CE3B5A-B1AF-0443-B5C0-2B3D4ED40833}"/>
              </a:ext>
            </a:extLst>
          </p:cNvPr>
          <p:cNvSpPr txBox="1">
            <a:spLocks/>
          </p:cNvSpPr>
          <p:nvPr/>
        </p:nvSpPr>
        <p:spPr>
          <a:xfrm>
            <a:off x="6571514" y="1825625"/>
            <a:ext cx="4424146" cy="391103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286AA6"/>
              </a:buClr>
              <a:buNone/>
            </a:pPr>
            <a:r>
              <a:rPr lang="en-GB" sz="1900" dirty="0">
                <a:solidFill>
                  <a:srgbClr val="272626"/>
                </a:solidFill>
                <a:latin typeface="Comic Sans MS" panose="030F0702030302020204" pitchFamily="66" charset="0"/>
              </a:rPr>
              <a:t>They were soldiers, but also civilians.</a:t>
            </a:r>
          </a:p>
          <a:p>
            <a:pPr marL="0" indent="0">
              <a:lnSpc>
                <a:spcPct val="100000"/>
              </a:lnSpc>
              <a:spcBef>
                <a:spcPts val="1500"/>
              </a:spcBef>
              <a:buClr>
                <a:srgbClr val="286AA6"/>
              </a:buClr>
              <a:buNone/>
            </a:pPr>
            <a:r>
              <a:rPr lang="en-GB" sz="1900" dirty="0">
                <a:solidFill>
                  <a:srgbClr val="272626"/>
                </a:solidFill>
                <a:latin typeface="Comic Sans MS" panose="030F0702030302020204" pitchFamily="66" charset="0"/>
              </a:rPr>
              <a:t>They came from all over the</a:t>
            </a:r>
            <a:br>
              <a:rPr lang="en-GB" sz="1900" dirty="0">
                <a:solidFill>
                  <a:srgbClr val="272626"/>
                </a:solidFill>
                <a:latin typeface="Comic Sans MS" panose="030F0702030302020204" pitchFamily="66" charset="0"/>
              </a:rPr>
            </a:br>
            <a:r>
              <a:rPr lang="en-GB" sz="1900" dirty="0">
                <a:solidFill>
                  <a:srgbClr val="272626"/>
                </a:solidFill>
                <a:latin typeface="Comic Sans MS" panose="030F0702030302020204" pitchFamily="66" charset="0"/>
              </a:rPr>
              <a:t>Roman Empire. </a:t>
            </a:r>
          </a:p>
          <a:p>
            <a:pPr marL="0" indent="0">
              <a:lnSpc>
                <a:spcPct val="100000"/>
              </a:lnSpc>
              <a:spcBef>
                <a:spcPts val="1500"/>
              </a:spcBef>
              <a:buClr>
                <a:srgbClr val="286AA6"/>
              </a:buClr>
              <a:buNone/>
            </a:pPr>
            <a:r>
              <a:rPr lang="en-GB" sz="1900" dirty="0">
                <a:solidFill>
                  <a:srgbClr val="272626"/>
                </a:solidFill>
                <a:latin typeface="Comic Sans MS" panose="030F0702030302020204" pitchFamily="66" charset="0"/>
              </a:rPr>
              <a:t>As well as most of Europe, the Empire included North Africa and the Middle East.</a:t>
            </a:r>
          </a:p>
          <a:p>
            <a:pPr marL="0" indent="0">
              <a:lnSpc>
                <a:spcPct val="100000"/>
              </a:lnSpc>
              <a:spcBef>
                <a:spcPts val="1500"/>
              </a:spcBef>
              <a:buClr>
                <a:srgbClr val="286AA6"/>
              </a:buClr>
              <a:buNone/>
            </a:pPr>
            <a:r>
              <a:rPr lang="en-GB" sz="1900" dirty="0">
                <a:solidFill>
                  <a:srgbClr val="272626"/>
                </a:solidFill>
                <a:latin typeface="Comic Sans MS" panose="030F0702030302020204" pitchFamily="66" charset="0"/>
              </a:rPr>
              <a:t>When Rome conquered a territory, they recruited men from that territory into the Roman Army,</a:t>
            </a:r>
            <a:br>
              <a:rPr lang="en-GB" sz="1900" dirty="0">
                <a:solidFill>
                  <a:srgbClr val="272626"/>
                </a:solidFill>
                <a:latin typeface="Comic Sans MS" panose="030F0702030302020204" pitchFamily="66" charset="0"/>
              </a:rPr>
            </a:br>
            <a:r>
              <a:rPr lang="en-GB" sz="1900" dirty="0">
                <a:solidFill>
                  <a:srgbClr val="272626"/>
                </a:solidFill>
                <a:latin typeface="Comic Sans MS" panose="030F0702030302020204" pitchFamily="66" charset="0"/>
              </a:rPr>
              <a:t>and sent them to protect other</a:t>
            </a:r>
            <a:br>
              <a:rPr lang="en-GB" sz="1900" dirty="0">
                <a:solidFill>
                  <a:srgbClr val="272626"/>
                </a:solidFill>
                <a:latin typeface="Comic Sans MS" panose="030F0702030302020204" pitchFamily="66" charset="0"/>
              </a:rPr>
            </a:br>
            <a:r>
              <a:rPr lang="en-GB" sz="1900" dirty="0">
                <a:solidFill>
                  <a:srgbClr val="272626"/>
                </a:solidFill>
                <a:latin typeface="Comic Sans MS" panose="030F0702030302020204" pitchFamily="66" charset="0"/>
              </a:rPr>
              <a:t>parts of the Empire.</a:t>
            </a:r>
          </a:p>
        </p:txBody>
      </p:sp>
      <p:pic>
        <p:nvPicPr>
          <p:cNvPr id="4" name="Picture 3" descr="Map&#10;&#10;Description automatically generated">
            <a:extLst>
              <a:ext uri="{FF2B5EF4-FFF2-40B4-BE49-F238E27FC236}">
                <a16:creationId xmlns:a16="http://schemas.microsoft.com/office/drawing/2014/main" id="{35517AF4-448C-664E-B673-AFDCF195FD2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67777" y="1825625"/>
            <a:ext cx="5028223" cy="3776755"/>
          </a:xfrm>
          <a:prstGeom prst="rect">
            <a:avLst/>
          </a:prstGeom>
        </p:spPr>
      </p:pic>
    </p:spTree>
    <p:extLst>
      <p:ext uri="{BB962C8B-B14F-4D97-AF65-F5344CB8AC3E}">
        <p14:creationId xmlns:p14="http://schemas.microsoft.com/office/powerpoint/2010/main" val="4207215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063430EE-4EF4-E242-B636-1AA21E3884DF}"/>
              </a:ext>
            </a:extLst>
          </p:cNvPr>
          <p:cNvSpPr txBox="1">
            <a:spLocks/>
          </p:cNvSpPr>
          <p:nvPr/>
        </p:nvSpPr>
        <p:spPr>
          <a:xfrm>
            <a:off x="1286955" y="1152751"/>
            <a:ext cx="4536787" cy="502465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286AA6"/>
              </a:buClr>
              <a:buNone/>
            </a:pPr>
            <a:r>
              <a:rPr lang="en-GB" sz="2000" dirty="0">
                <a:solidFill>
                  <a:srgbClr val="272626"/>
                </a:solidFill>
                <a:latin typeface="Comic Sans MS" panose="030F0702030302020204" pitchFamily="66" charset="0"/>
              </a:rPr>
              <a:t>Serving as a soldier was a way to earn Roman citizenship.</a:t>
            </a:r>
          </a:p>
          <a:p>
            <a:pPr marL="0" indent="0">
              <a:lnSpc>
                <a:spcPct val="100000"/>
              </a:lnSpc>
              <a:spcBef>
                <a:spcPts val="1500"/>
              </a:spcBef>
              <a:buClr>
                <a:srgbClr val="286AA6"/>
              </a:buClr>
              <a:buNone/>
            </a:pPr>
            <a:r>
              <a:rPr lang="en-GB" sz="2000" dirty="0">
                <a:solidFill>
                  <a:srgbClr val="272626"/>
                </a:solidFill>
                <a:latin typeface="Comic Sans MS" panose="030F0702030302020204" pitchFamily="66" charset="0"/>
              </a:rPr>
              <a:t>Where the soldiers went, their wives and children went too.</a:t>
            </a:r>
          </a:p>
          <a:p>
            <a:pPr marL="0" indent="0">
              <a:lnSpc>
                <a:spcPct val="100000"/>
              </a:lnSpc>
              <a:spcBef>
                <a:spcPts val="1500"/>
              </a:spcBef>
              <a:buClr>
                <a:srgbClr val="286AA6"/>
              </a:buClr>
              <a:buNone/>
            </a:pPr>
            <a:r>
              <a:rPr lang="en-GB" sz="2000" dirty="0">
                <a:solidFill>
                  <a:srgbClr val="272626"/>
                </a:solidFill>
                <a:latin typeface="Comic Sans MS" panose="030F0702030302020204" pitchFamily="66" charset="0"/>
              </a:rPr>
              <a:t>The Romans would build towns and roads and Roman citizens would move to live and trade in them.</a:t>
            </a:r>
          </a:p>
          <a:p>
            <a:pPr marL="0" indent="0">
              <a:lnSpc>
                <a:spcPct val="100000"/>
              </a:lnSpc>
              <a:spcBef>
                <a:spcPts val="1500"/>
              </a:spcBef>
              <a:buClr>
                <a:srgbClr val="286AA6"/>
              </a:buClr>
              <a:buNone/>
            </a:pPr>
            <a:r>
              <a:rPr lang="en-GB" sz="2000" dirty="0">
                <a:solidFill>
                  <a:srgbClr val="272626"/>
                </a:solidFill>
                <a:latin typeface="Comic Sans MS" panose="030F0702030302020204" pitchFamily="66" charset="0"/>
              </a:rPr>
              <a:t>Moving, or migrating, across the Empire was very common.</a:t>
            </a:r>
          </a:p>
          <a:p>
            <a:pPr marL="0" indent="0">
              <a:lnSpc>
                <a:spcPct val="100000"/>
              </a:lnSpc>
              <a:spcBef>
                <a:spcPts val="1500"/>
              </a:spcBef>
              <a:buClr>
                <a:srgbClr val="286AA6"/>
              </a:buClr>
              <a:buNone/>
            </a:pPr>
            <a:r>
              <a:rPr lang="en-GB" sz="2000" dirty="0">
                <a:solidFill>
                  <a:srgbClr val="272626"/>
                </a:solidFill>
                <a:latin typeface="Comic Sans MS" panose="030F0702030302020204" pitchFamily="66" charset="0"/>
              </a:rPr>
              <a:t>In this way the Roman way of life was established all over the Empire, including in Britain. </a:t>
            </a:r>
          </a:p>
        </p:txBody>
      </p:sp>
      <p:pic>
        <p:nvPicPr>
          <p:cNvPr id="4" name="Picture 3" descr="A picture containing toy&#10;&#10;Description automatically generated">
            <a:extLst>
              <a:ext uri="{FF2B5EF4-FFF2-40B4-BE49-F238E27FC236}">
                <a16:creationId xmlns:a16="http://schemas.microsoft.com/office/drawing/2014/main" id="{C700B83C-158B-3345-8C9B-0F031250B1F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262977" y="916671"/>
            <a:ext cx="2579271" cy="5024658"/>
          </a:xfrm>
          <a:prstGeom prst="rect">
            <a:avLst/>
          </a:prstGeom>
        </p:spPr>
      </p:pic>
      <p:pic>
        <p:nvPicPr>
          <p:cNvPr id="7" name="Picture 6">
            <a:extLst>
              <a:ext uri="{FF2B5EF4-FFF2-40B4-BE49-F238E27FC236}">
                <a16:creationId xmlns:a16="http://schemas.microsoft.com/office/drawing/2014/main" id="{C498A475-D107-5E46-947F-D7E07845716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084749" y="1152751"/>
            <a:ext cx="2050844" cy="4583008"/>
          </a:xfrm>
          <a:prstGeom prst="rect">
            <a:avLst/>
          </a:prstGeom>
        </p:spPr>
      </p:pic>
    </p:spTree>
    <p:extLst>
      <p:ext uri="{BB962C8B-B14F-4D97-AF65-F5344CB8AC3E}">
        <p14:creationId xmlns:p14="http://schemas.microsoft.com/office/powerpoint/2010/main" val="872837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212448CC-DC65-B14B-AC41-E46A0378F5E8}"/>
              </a:ext>
            </a:extLst>
          </p:cNvPr>
          <p:cNvSpPr txBox="1">
            <a:spLocks/>
          </p:cNvSpPr>
          <p:nvPr/>
        </p:nvSpPr>
        <p:spPr>
          <a:xfrm>
            <a:off x="5841022" y="2040507"/>
            <a:ext cx="4883471" cy="392483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2000"/>
              </a:spcBef>
              <a:buFont typeface="Arial" panose="020B0604020202020204" pitchFamily="34" charset="0"/>
              <a:buNone/>
            </a:pPr>
            <a:r>
              <a:rPr lang="en-GB" sz="2000" dirty="0">
                <a:solidFill>
                  <a:srgbClr val="272626"/>
                </a:solidFill>
                <a:latin typeface="Comic Sans MS" panose="030F0702030302020204" pitchFamily="66" charset="0"/>
              </a:rPr>
              <a:t>The first is a group of people known as the </a:t>
            </a:r>
            <a:r>
              <a:rPr lang="en-GB" sz="2000" b="1" dirty="0">
                <a:solidFill>
                  <a:srgbClr val="272626"/>
                </a:solidFill>
                <a:latin typeface="Comic Sans MS" panose="030F0702030302020204" pitchFamily="66" charset="0"/>
              </a:rPr>
              <a:t>Aurelian Moors </a:t>
            </a:r>
            <a:r>
              <a:rPr lang="en-GB" sz="2000" dirty="0">
                <a:solidFill>
                  <a:srgbClr val="272626"/>
                </a:solidFill>
                <a:latin typeface="Comic Sans MS" panose="030F0702030302020204" pitchFamily="66" charset="0"/>
              </a:rPr>
              <a:t>and the second is a woman called the </a:t>
            </a:r>
            <a:r>
              <a:rPr lang="en-GB" sz="2000" b="1" dirty="0">
                <a:solidFill>
                  <a:srgbClr val="272626"/>
                </a:solidFill>
                <a:latin typeface="Comic Sans MS" panose="030F0702030302020204" pitchFamily="66" charset="0"/>
              </a:rPr>
              <a:t>Ivory Bangle Lady.</a:t>
            </a:r>
          </a:p>
          <a:p>
            <a:pPr marL="0" indent="0">
              <a:lnSpc>
                <a:spcPct val="100000"/>
              </a:lnSpc>
              <a:spcBef>
                <a:spcPts val="2000"/>
              </a:spcBef>
              <a:buFont typeface="Arial" panose="020B0604020202020204" pitchFamily="34" charset="0"/>
              <a:buNone/>
            </a:pPr>
            <a:r>
              <a:rPr lang="en-GB" sz="2000" dirty="0">
                <a:solidFill>
                  <a:srgbClr val="272626"/>
                </a:solidFill>
                <a:latin typeface="Comic Sans MS" panose="030F0702030302020204" pitchFamily="66" charset="0"/>
              </a:rPr>
              <a:t>Starting with the Aurelian Moors, with the people around you, discuss:</a:t>
            </a:r>
          </a:p>
          <a:p>
            <a:pPr>
              <a:lnSpc>
                <a:spcPct val="100000"/>
              </a:lnSpc>
              <a:spcBef>
                <a:spcPts val="2000"/>
              </a:spcBef>
              <a:buClr>
                <a:srgbClr val="0070C0"/>
              </a:buClr>
            </a:pPr>
            <a:r>
              <a:rPr lang="en-GB" sz="2000" dirty="0">
                <a:solidFill>
                  <a:srgbClr val="272626"/>
                </a:solidFill>
                <a:latin typeface="Comic Sans MS" panose="030F0702030302020204" pitchFamily="66" charset="0"/>
              </a:rPr>
              <a:t>Who you think they might be?</a:t>
            </a:r>
          </a:p>
          <a:p>
            <a:pPr>
              <a:lnSpc>
                <a:spcPct val="100000"/>
              </a:lnSpc>
              <a:spcBef>
                <a:spcPts val="2000"/>
              </a:spcBef>
              <a:buClr>
                <a:srgbClr val="0070C0"/>
              </a:buClr>
            </a:pPr>
            <a:r>
              <a:rPr lang="en-GB" sz="2000" dirty="0">
                <a:solidFill>
                  <a:srgbClr val="272626"/>
                </a:solidFill>
                <a:latin typeface="Comic Sans MS" panose="030F0702030302020204" pitchFamily="66" charset="0"/>
              </a:rPr>
              <a:t>What you think they were doing</a:t>
            </a:r>
            <a:br>
              <a:rPr lang="en-GB" sz="2000" dirty="0">
                <a:solidFill>
                  <a:srgbClr val="272626"/>
                </a:solidFill>
                <a:latin typeface="Comic Sans MS" panose="030F0702030302020204" pitchFamily="66" charset="0"/>
              </a:rPr>
            </a:br>
            <a:r>
              <a:rPr lang="en-GB" sz="2000" dirty="0">
                <a:solidFill>
                  <a:srgbClr val="272626"/>
                </a:solidFill>
                <a:latin typeface="Comic Sans MS" panose="030F0702030302020204" pitchFamily="66" charset="0"/>
              </a:rPr>
              <a:t>in Roman Britain? </a:t>
            </a:r>
          </a:p>
          <a:p>
            <a:pPr marL="0" indent="0">
              <a:buFont typeface="Arial" panose="020B0604020202020204" pitchFamily="34" charset="0"/>
              <a:buNone/>
            </a:pPr>
            <a:endParaRPr lang="en-GB" sz="2000" dirty="0">
              <a:solidFill>
                <a:srgbClr val="272626"/>
              </a:solidFill>
            </a:endParaRPr>
          </a:p>
        </p:txBody>
      </p:sp>
      <p:pic>
        <p:nvPicPr>
          <p:cNvPr id="9" name="Picture 8" descr="Shape, circle&#10;&#10;Description automatically generated">
            <a:extLst>
              <a:ext uri="{FF2B5EF4-FFF2-40B4-BE49-F238E27FC236}">
                <a16:creationId xmlns:a16="http://schemas.microsoft.com/office/drawing/2014/main" id="{F8BCE7C5-D61C-C24B-BF3A-0774261B461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48026" y="1555444"/>
            <a:ext cx="4423783" cy="4519246"/>
          </a:xfrm>
          <a:prstGeom prst="rect">
            <a:avLst/>
          </a:prstGeom>
        </p:spPr>
      </p:pic>
      <p:sp>
        <p:nvSpPr>
          <p:cNvPr id="6" name="Title 1">
            <a:extLst>
              <a:ext uri="{FF2B5EF4-FFF2-40B4-BE49-F238E27FC236}">
                <a16:creationId xmlns:a16="http://schemas.microsoft.com/office/drawing/2014/main" id="{A765FA84-877E-AD46-B55F-05285CA210DF}"/>
              </a:ext>
            </a:extLst>
          </p:cNvPr>
          <p:cNvSpPr txBox="1">
            <a:spLocks/>
          </p:cNvSpPr>
          <p:nvPr/>
        </p:nvSpPr>
        <p:spPr>
          <a:xfrm>
            <a:off x="0" y="892663"/>
            <a:ext cx="12192000" cy="1325563"/>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1000"/>
              </a:spcBef>
            </a:pPr>
            <a:r>
              <a:rPr lang="en-GB" sz="2500" b="1" dirty="0">
                <a:solidFill>
                  <a:srgbClr val="0070C0"/>
                </a:solidFill>
                <a:latin typeface="Comic Sans MS" panose="030F0702030302020204" pitchFamily="66" charset="0"/>
              </a:rPr>
              <a:t>In this lesson we are going to look at two</a:t>
            </a:r>
            <a:br>
              <a:rPr lang="en-GB" sz="2500" b="1" dirty="0">
                <a:solidFill>
                  <a:srgbClr val="0070C0"/>
                </a:solidFill>
                <a:latin typeface="Comic Sans MS" panose="030F0702030302020204" pitchFamily="66" charset="0"/>
              </a:rPr>
            </a:br>
            <a:r>
              <a:rPr lang="en-GB" sz="2500" b="1" dirty="0">
                <a:solidFill>
                  <a:srgbClr val="0070C0"/>
                </a:solidFill>
                <a:latin typeface="Comic Sans MS" panose="030F0702030302020204" pitchFamily="66" charset="0"/>
              </a:rPr>
              <a:t>things from Roman Britain:</a:t>
            </a:r>
          </a:p>
        </p:txBody>
      </p:sp>
    </p:spTree>
    <p:extLst>
      <p:ext uri="{BB962C8B-B14F-4D97-AF65-F5344CB8AC3E}">
        <p14:creationId xmlns:p14="http://schemas.microsoft.com/office/powerpoint/2010/main" val="1649982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212448CC-DC65-B14B-AC41-E46A0378F5E8}"/>
              </a:ext>
            </a:extLst>
          </p:cNvPr>
          <p:cNvSpPr txBox="1">
            <a:spLocks/>
          </p:cNvSpPr>
          <p:nvPr/>
        </p:nvSpPr>
        <p:spPr>
          <a:xfrm>
            <a:off x="6007673" y="2289206"/>
            <a:ext cx="4655272" cy="392483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2000"/>
              </a:spcBef>
              <a:buClr>
                <a:srgbClr val="286AA6"/>
              </a:buClr>
              <a:buNone/>
            </a:pPr>
            <a:r>
              <a:rPr lang="en-GB" sz="2000" dirty="0">
                <a:solidFill>
                  <a:srgbClr val="272626"/>
                </a:solidFill>
                <a:latin typeface="Comic Sans MS" panose="030F0702030302020204" pitchFamily="66" charset="0"/>
              </a:rPr>
              <a:t>Britain sat at the very edge of the Roman Empire.</a:t>
            </a:r>
          </a:p>
          <a:p>
            <a:pPr marL="0" indent="0">
              <a:lnSpc>
                <a:spcPct val="100000"/>
              </a:lnSpc>
              <a:spcBef>
                <a:spcPts val="2000"/>
              </a:spcBef>
              <a:buClr>
                <a:srgbClr val="286AA6"/>
              </a:buClr>
              <a:buNone/>
            </a:pPr>
            <a:r>
              <a:rPr lang="en-GB" sz="2000" dirty="0">
                <a:solidFill>
                  <a:srgbClr val="272626"/>
                </a:solidFill>
                <a:latin typeface="Comic Sans MS" panose="030F0702030302020204" pitchFamily="66" charset="0"/>
              </a:rPr>
              <a:t>A border wall was built some time after 120CE on the orders of the Emperor Hadrian, and soldiers were sent to defend the wall and to control movement of people and goods across it.</a:t>
            </a:r>
          </a:p>
        </p:txBody>
      </p:sp>
      <p:pic>
        <p:nvPicPr>
          <p:cNvPr id="4" name="Picture 3" descr="Map&#10;&#10;Description automatically generated">
            <a:extLst>
              <a:ext uri="{FF2B5EF4-FFF2-40B4-BE49-F238E27FC236}">
                <a16:creationId xmlns:a16="http://schemas.microsoft.com/office/drawing/2014/main" id="{B6F807E3-FF72-F14B-9A3F-2F398414754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529056" y="826477"/>
            <a:ext cx="3588067" cy="5077454"/>
          </a:xfrm>
          <a:prstGeom prst="rect">
            <a:avLst/>
          </a:prstGeom>
        </p:spPr>
      </p:pic>
      <p:sp>
        <p:nvSpPr>
          <p:cNvPr id="8" name="Title 3">
            <a:extLst>
              <a:ext uri="{FF2B5EF4-FFF2-40B4-BE49-F238E27FC236}">
                <a16:creationId xmlns:a16="http://schemas.microsoft.com/office/drawing/2014/main" id="{F10FD5D6-C251-4348-99DF-FEAA0F209228}"/>
              </a:ext>
            </a:extLst>
          </p:cNvPr>
          <p:cNvSpPr txBox="1">
            <a:spLocks/>
          </p:cNvSpPr>
          <p:nvPr/>
        </p:nvSpPr>
        <p:spPr>
          <a:xfrm>
            <a:off x="5117123" y="1467612"/>
            <a:ext cx="6644571" cy="149538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000" b="1" dirty="0">
                <a:solidFill>
                  <a:srgbClr val="0070C0"/>
                </a:solidFill>
                <a:latin typeface="Comic Sans MS" panose="030F0702030302020204" pitchFamily="66" charset="0"/>
              </a:rPr>
              <a:t>Hadrian’s Wall</a:t>
            </a:r>
          </a:p>
        </p:txBody>
      </p:sp>
    </p:spTree>
    <p:extLst>
      <p:ext uri="{BB962C8B-B14F-4D97-AF65-F5344CB8AC3E}">
        <p14:creationId xmlns:p14="http://schemas.microsoft.com/office/powerpoint/2010/main" val="56533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outdoor, grass, sky, nature&#10;&#10;Description automatically generated">
            <a:extLst>
              <a:ext uri="{FF2B5EF4-FFF2-40B4-BE49-F238E27FC236}">
                <a16:creationId xmlns:a16="http://schemas.microsoft.com/office/drawing/2014/main" id="{6C853486-C6D7-5C47-9D1A-EA61C28A06C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219717" y="1334803"/>
            <a:ext cx="5154190" cy="4188394"/>
          </a:xfrm>
          <a:prstGeom prst="rect">
            <a:avLst/>
          </a:prstGeom>
        </p:spPr>
      </p:pic>
      <p:sp>
        <p:nvSpPr>
          <p:cNvPr id="9" name="Content Placeholder 4">
            <a:extLst>
              <a:ext uri="{FF2B5EF4-FFF2-40B4-BE49-F238E27FC236}">
                <a16:creationId xmlns:a16="http://schemas.microsoft.com/office/drawing/2014/main" id="{F4C7ECD5-DB3A-444A-923D-CD5AEFAED3BB}"/>
              </a:ext>
            </a:extLst>
          </p:cNvPr>
          <p:cNvSpPr txBox="1">
            <a:spLocks/>
          </p:cNvSpPr>
          <p:nvPr/>
        </p:nvSpPr>
        <p:spPr>
          <a:xfrm>
            <a:off x="7056757" y="2051204"/>
            <a:ext cx="4014411" cy="357522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2000"/>
              </a:spcBef>
              <a:buClr>
                <a:srgbClr val="286AA6"/>
              </a:buClr>
              <a:buNone/>
            </a:pPr>
            <a:r>
              <a:rPr lang="en-GB" sz="2000" dirty="0">
                <a:solidFill>
                  <a:srgbClr val="272626"/>
                </a:solidFill>
                <a:latin typeface="Comic Sans MS" panose="030F0702030302020204" pitchFamily="66" charset="0"/>
              </a:rPr>
              <a:t>We know the wall today as Hadrian’s Wall and it stretches 70 miles across the country from Wallsend in the east to Bowness-on-Solway in the west.</a:t>
            </a:r>
          </a:p>
          <a:p>
            <a:pPr marL="0" indent="0">
              <a:lnSpc>
                <a:spcPct val="100000"/>
              </a:lnSpc>
              <a:spcBef>
                <a:spcPts val="2000"/>
              </a:spcBef>
              <a:buClr>
                <a:srgbClr val="286AA6"/>
              </a:buClr>
              <a:buNone/>
            </a:pPr>
            <a:r>
              <a:rPr lang="en-GB" sz="2000" dirty="0">
                <a:solidFill>
                  <a:srgbClr val="272626"/>
                </a:solidFill>
                <a:latin typeface="Comic Sans MS" panose="030F0702030302020204" pitchFamily="66" charset="0"/>
              </a:rPr>
              <a:t>Dotted along the wall were forts and milecastles, controlled by soldiers.</a:t>
            </a:r>
          </a:p>
        </p:txBody>
      </p:sp>
    </p:spTree>
    <p:extLst>
      <p:ext uri="{BB962C8B-B14F-4D97-AF65-F5344CB8AC3E}">
        <p14:creationId xmlns:p14="http://schemas.microsoft.com/office/powerpoint/2010/main" val="4072877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outdoor, sky, grass, cloudy&#10;&#10;Description automatically generated">
            <a:extLst>
              <a:ext uri="{FF2B5EF4-FFF2-40B4-BE49-F238E27FC236}">
                <a16:creationId xmlns:a16="http://schemas.microsoft.com/office/drawing/2014/main" id="{C05C3455-B745-E642-99A1-CCC7FA3A3E8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219716" y="1544024"/>
            <a:ext cx="5154191" cy="4200533"/>
          </a:xfrm>
          <a:prstGeom prst="rect">
            <a:avLst/>
          </a:prstGeom>
        </p:spPr>
      </p:pic>
      <p:sp>
        <p:nvSpPr>
          <p:cNvPr id="9" name="Content Placeholder 4">
            <a:extLst>
              <a:ext uri="{FF2B5EF4-FFF2-40B4-BE49-F238E27FC236}">
                <a16:creationId xmlns:a16="http://schemas.microsoft.com/office/drawing/2014/main" id="{F4C7ECD5-DB3A-444A-923D-CD5AEFAED3BB}"/>
              </a:ext>
            </a:extLst>
          </p:cNvPr>
          <p:cNvSpPr txBox="1">
            <a:spLocks/>
          </p:cNvSpPr>
          <p:nvPr/>
        </p:nvSpPr>
        <p:spPr>
          <a:xfrm>
            <a:off x="6873224" y="1515103"/>
            <a:ext cx="4183016" cy="418839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2000"/>
              </a:spcBef>
              <a:buClr>
                <a:srgbClr val="286AA6"/>
              </a:buClr>
              <a:buNone/>
            </a:pPr>
            <a:r>
              <a:rPr lang="en-GB" sz="2000" b="1" dirty="0" err="1">
                <a:solidFill>
                  <a:srgbClr val="272626"/>
                </a:solidFill>
                <a:latin typeface="Comic Sans MS" panose="030F0702030302020204" pitchFamily="66" charset="0"/>
              </a:rPr>
              <a:t>Aballava</a:t>
            </a:r>
            <a:r>
              <a:rPr lang="en-GB" sz="2000" dirty="0">
                <a:solidFill>
                  <a:srgbClr val="272626"/>
                </a:solidFill>
                <a:latin typeface="Comic Sans MS" panose="030F0702030302020204" pitchFamily="66" charset="0"/>
              </a:rPr>
              <a:t> was one of the forts towards the western end of Hadrian’s wall.</a:t>
            </a:r>
          </a:p>
          <a:p>
            <a:pPr marL="0" indent="0">
              <a:lnSpc>
                <a:spcPct val="100000"/>
              </a:lnSpc>
              <a:spcBef>
                <a:spcPts val="2000"/>
              </a:spcBef>
              <a:buClr>
                <a:srgbClr val="286AA6"/>
              </a:buClr>
              <a:buNone/>
            </a:pPr>
            <a:r>
              <a:rPr lang="en-GB" sz="2000" dirty="0">
                <a:solidFill>
                  <a:srgbClr val="272626"/>
                </a:solidFill>
                <a:latin typeface="Comic Sans MS" panose="030F0702030302020204" pitchFamily="66" charset="0"/>
              </a:rPr>
              <a:t>It stood where the modern day Cumbrian village of Burgh by Sands is today.</a:t>
            </a:r>
          </a:p>
          <a:p>
            <a:pPr marL="0" indent="0">
              <a:lnSpc>
                <a:spcPct val="100000"/>
              </a:lnSpc>
              <a:spcBef>
                <a:spcPts val="2000"/>
              </a:spcBef>
              <a:buClr>
                <a:srgbClr val="286AA6"/>
              </a:buClr>
              <a:buNone/>
            </a:pPr>
            <a:r>
              <a:rPr lang="en-GB" sz="2000" dirty="0">
                <a:solidFill>
                  <a:srgbClr val="272626"/>
                </a:solidFill>
                <a:latin typeface="Comic Sans MS" panose="030F0702030302020204" pitchFamily="66" charset="0"/>
              </a:rPr>
              <a:t>The first excavations there were carried out in 1922.</a:t>
            </a:r>
          </a:p>
          <a:p>
            <a:pPr marL="0" indent="0">
              <a:lnSpc>
                <a:spcPct val="100000"/>
              </a:lnSpc>
              <a:spcBef>
                <a:spcPts val="2000"/>
              </a:spcBef>
              <a:buClr>
                <a:srgbClr val="286AA6"/>
              </a:buClr>
              <a:buNone/>
            </a:pPr>
            <a:r>
              <a:rPr lang="en-GB" sz="2000" dirty="0">
                <a:solidFill>
                  <a:srgbClr val="272626"/>
                </a:solidFill>
                <a:latin typeface="Comic Sans MS" panose="030F0702030302020204" pitchFamily="66" charset="0"/>
              </a:rPr>
              <a:t>Archaeologists have found remains of the fort and also</a:t>
            </a:r>
            <a:br>
              <a:rPr lang="en-GB" sz="2000" dirty="0">
                <a:solidFill>
                  <a:srgbClr val="272626"/>
                </a:solidFill>
                <a:latin typeface="Comic Sans MS" panose="030F0702030302020204" pitchFamily="66" charset="0"/>
              </a:rPr>
            </a:br>
            <a:r>
              <a:rPr lang="en-GB" sz="2000" dirty="0">
                <a:solidFill>
                  <a:srgbClr val="272626"/>
                </a:solidFill>
                <a:latin typeface="Comic Sans MS" panose="030F0702030302020204" pitchFamily="66" charset="0"/>
              </a:rPr>
              <a:t>of the vicus. </a:t>
            </a:r>
          </a:p>
        </p:txBody>
      </p:sp>
      <p:sp>
        <p:nvSpPr>
          <p:cNvPr id="8" name="Title 1">
            <a:extLst>
              <a:ext uri="{FF2B5EF4-FFF2-40B4-BE49-F238E27FC236}">
                <a16:creationId xmlns:a16="http://schemas.microsoft.com/office/drawing/2014/main" id="{160F213B-C61C-3746-9611-35E28ECFF0CE}"/>
              </a:ext>
            </a:extLst>
          </p:cNvPr>
          <p:cNvSpPr txBox="1">
            <a:spLocks/>
          </p:cNvSpPr>
          <p:nvPr/>
        </p:nvSpPr>
        <p:spPr>
          <a:xfrm>
            <a:off x="0" y="716576"/>
            <a:ext cx="12191999" cy="543309"/>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000" b="1" dirty="0" err="1">
                <a:solidFill>
                  <a:srgbClr val="0070C0"/>
                </a:solidFill>
                <a:latin typeface="Comic Sans MS" panose="030F0702030302020204" pitchFamily="66" charset="0"/>
              </a:rPr>
              <a:t>Aballava</a:t>
            </a:r>
            <a:endParaRPr lang="en-GB" sz="3000" b="1" dirty="0">
              <a:solidFill>
                <a:srgbClr val="0070C0"/>
              </a:solidFill>
              <a:latin typeface="Comic Sans MS" panose="030F0702030302020204" pitchFamily="66" charset="0"/>
            </a:endParaRPr>
          </a:p>
        </p:txBody>
      </p:sp>
    </p:spTree>
    <p:extLst>
      <p:ext uri="{BB962C8B-B14F-4D97-AF65-F5344CB8AC3E}">
        <p14:creationId xmlns:p14="http://schemas.microsoft.com/office/powerpoint/2010/main" val="2345027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5856</TotalTime>
  <Words>1466</Words>
  <Application>Microsoft Office PowerPoint</Application>
  <PresentationFormat>Widescreen</PresentationFormat>
  <Paragraphs>118</Paragraphs>
  <Slides>21</Slides>
  <Notes>9</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21</vt:i4>
      </vt:variant>
    </vt:vector>
  </HeadingPairs>
  <TitlesOfParts>
    <vt:vector size="27" baseType="lpstr">
      <vt:lpstr>Arial</vt:lpstr>
      <vt:lpstr>Calibri</vt:lpstr>
      <vt:lpstr>Calibri Light</vt:lpstr>
      <vt:lpstr>Comic Sans MS</vt: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Sara Maslin</cp:lastModifiedBy>
  <cp:revision>425</cp:revision>
  <dcterms:created xsi:type="dcterms:W3CDTF">2021-01-11T17:47:06Z</dcterms:created>
  <dcterms:modified xsi:type="dcterms:W3CDTF">2022-09-20T20:02:04Z</dcterms:modified>
</cp:coreProperties>
</file>