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0"/>
  </p:notesMasterIdLst>
  <p:sldIdLst>
    <p:sldId id="274" r:id="rId3"/>
    <p:sldId id="271" r:id="rId4"/>
    <p:sldId id="29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94" r:id="rId18"/>
    <p:sldId id="288" r:id="rId19"/>
    <p:sldId id="295" r:id="rId20"/>
    <p:sldId id="289" r:id="rId21"/>
    <p:sldId id="296" r:id="rId22"/>
    <p:sldId id="290" r:id="rId23"/>
    <p:sldId id="291" r:id="rId24"/>
    <p:sldId id="298" r:id="rId25"/>
    <p:sldId id="292" r:id="rId26"/>
    <p:sldId id="297" r:id="rId27"/>
    <p:sldId id="300" r:id="rId28"/>
    <p:sldId id="27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7650" userDrawn="1">
          <p15:clr>
            <a:srgbClr val="A4A3A4"/>
          </p15:clr>
        </p15:guide>
        <p15:guide id="6" orient="horz" userDrawn="1">
          <p15:clr>
            <a:srgbClr val="A4A3A4"/>
          </p15:clr>
        </p15:guide>
        <p15:guide id="7" orient="horz" pos="12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0070C0"/>
    <a:srgbClr val="286AA6"/>
    <a:srgbClr val="39AB47"/>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A3711C-B060-4827-8E7E-1154FA1C9247}" v="1" dt="2022-08-17T10:12:47.2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56"/>
    <p:restoredTop sz="94939"/>
  </p:normalViewPr>
  <p:slideViewPr>
    <p:cSldViewPr snapToGrid="0" snapToObjects="1">
      <p:cViewPr varScale="1">
        <p:scale>
          <a:sx n="78" d="100"/>
          <a:sy n="78" d="100"/>
        </p:scale>
        <p:origin x="1051" y="67"/>
      </p:cViewPr>
      <p:guideLst>
        <p:guide pos="7650"/>
        <p:guide orient="horz"/>
        <p:guide orient="horz" pos="12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F83CC1E9-C5F1-45DE-9FE9-19E4F2977707}"/>
    <pc:docChg chg="modSld">
      <pc:chgData name="Sara Maslin" userId="982d4e009d589f26" providerId="LiveId" clId="{F83CC1E9-C5F1-45DE-9FE9-19E4F2977707}" dt="2022-08-01T15:11:09.292" v="185" actId="20577"/>
      <pc:docMkLst>
        <pc:docMk/>
      </pc:docMkLst>
      <pc:sldChg chg="modSp mod">
        <pc:chgData name="Sara Maslin" userId="982d4e009d589f26" providerId="LiveId" clId="{F83CC1E9-C5F1-45DE-9FE9-19E4F2977707}" dt="2022-08-01T15:11:09.292" v="185" actId="20577"/>
        <pc:sldMkLst>
          <pc:docMk/>
          <pc:sldMk cId="1478698978" sldId="271"/>
        </pc:sldMkLst>
        <pc:spChg chg="mod">
          <ac:chgData name="Sara Maslin" userId="982d4e009d589f26" providerId="LiveId" clId="{F83CC1E9-C5F1-45DE-9FE9-19E4F2977707}" dt="2022-08-01T15:11:09.292" v="185" actId="20577"/>
          <ac:spMkLst>
            <pc:docMk/>
            <pc:sldMk cId="1478698978" sldId="271"/>
            <ac:spMk id="9" creationId="{A791201B-5750-4A46-83A7-FE73AE63E75C}"/>
          </ac:spMkLst>
        </pc:spChg>
      </pc:sldChg>
      <pc:sldChg chg="modSp mod">
        <pc:chgData name="Sara Maslin" userId="982d4e009d589f26" providerId="LiveId" clId="{F83CC1E9-C5F1-45DE-9FE9-19E4F2977707}" dt="2022-08-01T14:50:47.811" v="3" actId="1076"/>
        <pc:sldMkLst>
          <pc:docMk/>
          <pc:sldMk cId="1073594045" sldId="281"/>
        </pc:sldMkLst>
        <pc:picChg chg="mod">
          <ac:chgData name="Sara Maslin" userId="982d4e009d589f26" providerId="LiveId" clId="{F83CC1E9-C5F1-45DE-9FE9-19E4F2977707}" dt="2022-08-01T14:50:47.811" v="3" actId="1076"/>
          <ac:picMkLst>
            <pc:docMk/>
            <pc:sldMk cId="1073594045" sldId="281"/>
            <ac:picMk id="13" creationId="{D72CA309-B3EF-024D-9764-7E615D91FACF}"/>
          </ac:picMkLst>
        </pc:picChg>
      </pc:sldChg>
      <pc:sldChg chg="modSp">
        <pc:chgData name="Sara Maslin" userId="982d4e009d589f26" providerId="LiveId" clId="{F83CC1E9-C5F1-45DE-9FE9-19E4F2977707}" dt="2022-08-01T14:57:50.685" v="52" actId="255"/>
        <pc:sldMkLst>
          <pc:docMk/>
          <pc:sldMk cId="2880305442" sldId="297"/>
        </pc:sldMkLst>
        <pc:spChg chg="mod">
          <ac:chgData name="Sara Maslin" userId="982d4e009d589f26" providerId="LiveId" clId="{F83CC1E9-C5F1-45DE-9FE9-19E4F2977707}" dt="2022-08-01T14:57:50.685" v="52" actId="255"/>
          <ac:spMkLst>
            <pc:docMk/>
            <pc:sldMk cId="2880305442" sldId="297"/>
            <ac:spMk id="8" creationId="{021A4C51-CC43-3649-B84E-0ED64451358D}"/>
          </ac:spMkLst>
        </pc:spChg>
      </pc:sldChg>
      <pc:sldChg chg="addSp modSp mod">
        <pc:chgData name="Sara Maslin" userId="982d4e009d589f26" providerId="LiveId" clId="{F83CC1E9-C5F1-45DE-9FE9-19E4F2977707}" dt="2022-08-01T15:06:15.444" v="181" actId="1076"/>
        <pc:sldMkLst>
          <pc:docMk/>
          <pc:sldMk cId="3484570650" sldId="300"/>
        </pc:sldMkLst>
        <pc:spChg chg="add mod">
          <ac:chgData name="Sara Maslin" userId="982d4e009d589f26" providerId="LiveId" clId="{F83CC1E9-C5F1-45DE-9FE9-19E4F2977707}" dt="2022-08-01T15:05:39.556" v="155" actId="1076"/>
          <ac:spMkLst>
            <pc:docMk/>
            <pc:sldMk cId="3484570650" sldId="300"/>
            <ac:spMk id="5" creationId="{3FB11B78-FD65-88B8-60DE-BDC162A9A943}"/>
          </ac:spMkLst>
        </pc:spChg>
        <pc:spChg chg="mod">
          <ac:chgData name="Sara Maslin" userId="982d4e009d589f26" providerId="LiveId" clId="{F83CC1E9-C5F1-45DE-9FE9-19E4F2977707}" dt="2022-08-01T14:58:04.213" v="55" actId="14100"/>
          <ac:spMkLst>
            <pc:docMk/>
            <pc:sldMk cId="3484570650" sldId="300"/>
            <ac:spMk id="7" creationId="{B9716EDD-D196-F04E-AC12-D45BACE019A4}"/>
          </ac:spMkLst>
        </pc:spChg>
        <pc:spChg chg="add mod">
          <ac:chgData name="Sara Maslin" userId="982d4e009d589f26" providerId="LiveId" clId="{F83CC1E9-C5F1-45DE-9FE9-19E4F2977707}" dt="2022-08-01T15:06:15.444" v="181" actId="1076"/>
          <ac:spMkLst>
            <pc:docMk/>
            <pc:sldMk cId="3484570650" sldId="300"/>
            <ac:spMk id="8" creationId="{A06D8325-BC8F-2CB1-CF1F-111E7C19821C}"/>
          </ac:spMkLst>
        </pc:spChg>
        <pc:picChg chg="add mod">
          <ac:chgData name="Sara Maslin" userId="982d4e009d589f26" providerId="LiveId" clId="{F83CC1E9-C5F1-45DE-9FE9-19E4F2977707}" dt="2022-08-01T15:03:55.517" v="58" actId="1076"/>
          <ac:picMkLst>
            <pc:docMk/>
            <pc:sldMk cId="3484570650" sldId="300"/>
            <ac:picMk id="6" creationId="{A4F3D31B-FDF4-0BA6-17AF-31B82BFBDABC}"/>
          </ac:picMkLst>
        </pc:picChg>
      </pc:sldChg>
    </pc:docChg>
  </pc:docChgLst>
  <pc:docChgLst>
    <pc:chgData name="Sara Maslin" userId="982d4e009d589f26" providerId="LiveId" clId="{08A3711C-B060-4827-8E7E-1154FA1C9247}"/>
    <pc:docChg chg="custSel modSld">
      <pc:chgData name="Sara Maslin" userId="982d4e009d589f26" providerId="LiveId" clId="{08A3711C-B060-4827-8E7E-1154FA1C9247}" dt="2022-08-17T10:13:20.157" v="3" actId="478"/>
      <pc:docMkLst>
        <pc:docMk/>
      </pc:docMkLst>
      <pc:sldChg chg="addSp modSp">
        <pc:chgData name="Sara Maslin" userId="982d4e009d589f26" providerId="LiveId" clId="{08A3711C-B060-4827-8E7E-1154FA1C9247}" dt="2022-08-17T10:12:47.194" v="0"/>
        <pc:sldMkLst>
          <pc:docMk/>
          <pc:sldMk cId="1478698978" sldId="271"/>
        </pc:sldMkLst>
        <pc:spChg chg="add mod">
          <ac:chgData name="Sara Maslin" userId="982d4e009d589f26" providerId="LiveId" clId="{08A3711C-B060-4827-8E7E-1154FA1C9247}" dt="2022-08-17T10:12:47.194" v="0"/>
          <ac:spMkLst>
            <pc:docMk/>
            <pc:sldMk cId="1478698978" sldId="271"/>
            <ac:spMk id="2" creationId="{296B0C3E-4119-DD00-8D38-D6085138B225}"/>
          </ac:spMkLst>
        </pc:spChg>
      </pc:sldChg>
      <pc:sldChg chg="delSp mod">
        <pc:chgData name="Sara Maslin" userId="982d4e009d589f26" providerId="LiveId" clId="{08A3711C-B060-4827-8E7E-1154FA1C9247}" dt="2022-08-17T10:13:11.234" v="2" actId="478"/>
        <pc:sldMkLst>
          <pc:docMk/>
          <pc:sldMk cId="1080101757" sldId="278"/>
        </pc:sldMkLst>
        <pc:spChg chg="del">
          <ac:chgData name="Sara Maslin" userId="982d4e009d589f26" providerId="LiveId" clId="{08A3711C-B060-4827-8E7E-1154FA1C9247}" dt="2022-08-17T10:13:11.234" v="2" actId="478"/>
          <ac:spMkLst>
            <pc:docMk/>
            <pc:sldMk cId="1080101757" sldId="278"/>
            <ac:spMk id="11" creationId="{2C02656D-8298-CE43-9AE3-74E4946CE6F3}"/>
          </ac:spMkLst>
        </pc:spChg>
      </pc:sldChg>
      <pc:sldChg chg="delSp mod">
        <pc:chgData name="Sara Maslin" userId="982d4e009d589f26" providerId="LiveId" clId="{08A3711C-B060-4827-8E7E-1154FA1C9247}" dt="2022-08-17T10:13:07.654" v="1" actId="478"/>
        <pc:sldMkLst>
          <pc:docMk/>
          <pc:sldMk cId="3298464620" sldId="279"/>
        </pc:sldMkLst>
        <pc:spChg chg="del">
          <ac:chgData name="Sara Maslin" userId="982d4e009d589f26" providerId="LiveId" clId="{08A3711C-B060-4827-8E7E-1154FA1C9247}" dt="2022-08-17T10:13:07.654" v="1" actId="478"/>
          <ac:spMkLst>
            <pc:docMk/>
            <pc:sldMk cId="3298464620" sldId="279"/>
            <ac:spMk id="11" creationId="{2C02656D-8298-CE43-9AE3-74E4946CE6F3}"/>
          </ac:spMkLst>
        </pc:spChg>
      </pc:sldChg>
      <pc:sldChg chg="delSp mod">
        <pc:chgData name="Sara Maslin" userId="982d4e009d589f26" providerId="LiveId" clId="{08A3711C-B060-4827-8E7E-1154FA1C9247}" dt="2022-08-17T10:13:20.157" v="3" actId="478"/>
        <pc:sldMkLst>
          <pc:docMk/>
          <pc:sldMk cId="3648962345" sldId="280"/>
        </pc:sldMkLst>
        <pc:spChg chg="del">
          <ac:chgData name="Sara Maslin" userId="982d4e009d589f26" providerId="LiveId" clId="{08A3711C-B060-4827-8E7E-1154FA1C9247}" dt="2022-08-17T10:13:20.157" v="3" actId="478"/>
          <ac:spMkLst>
            <pc:docMk/>
            <pc:sldMk cId="3648962345" sldId="280"/>
            <ac:spMk id="3" creationId="{BD491199-D28A-0C4B-8658-823CDD5FA2B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694290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546729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1234500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347605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449096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1562204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571079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657602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3516250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556498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30083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2153248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129878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653898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Background pattern&#10;&#10;Description automatically generated with low confidence">
            <a:extLst>
              <a:ext uri="{FF2B5EF4-FFF2-40B4-BE49-F238E27FC236}">
                <a16:creationId xmlns:a16="http://schemas.microsoft.com/office/drawing/2014/main" id="{AE31FF25-9132-0640-9ED7-16898749BA1F}"/>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20232" y="388178"/>
            <a:ext cx="11345826" cy="6076043"/>
          </a:xfrm>
          <a:prstGeom prst="rect">
            <a:avLst/>
          </a:prstGeom>
          <a:effectLst/>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9/20/2022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9/20/2022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9/20/2022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1061A4-297B-A448-9148-A7D89E45C534}"/>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29580"/>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Uncovering Black British History</a:t>
            </a:r>
          </a:p>
          <a:p>
            <a:pPr algn="ctr">
              <a:lnSpc>
                <a:spcPct val="100000"/>
              </a:lnSpc>
              <a:spcBef>
                <a:spcPts val="600"/>
              </a:spcBef>
            </a:pPr>
            <a:r>
              <a:rPr lang="en-GB" sz="3000" b="1" dirty="0">
                <a:solidFill>
                  <a:schemeClr val="bg1"/>
                </a:solidFill>
                <a:latin typeface="Comic Sans MS" panose="030F0902030302020204" pitchFamily="66" charset="0"/>
                <a:cs typeface="Arial" panose="020B0604020202020204" pitchFamily="34" charset="0"/>
              </a:rPr>
              <a:t>Introduction</a:t>
            </a:r>
          </a:p>
        </p:txBody>
      </p:sp>
      <p:pic>
        <p:nvPicPr>
          <p:cNvPr id="8" name="Picture 7" descr="A picture containing handwear&#10;&#10;Description automatically generated">
            <a:extLst>
              <a:ext uri="{FF2B5EF4-FFF2-40B4-BE49-F238E27FC236}">
                <a16:creationId xmlns:a16="http://schemas.microsoft.com/office/drawing/2014/main" id="{0D1D7FC7-F1AE-5C45-88CE-EFEE3A724EC6}"/>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229915" y="1839533"/>
            <a:ext cx="11962086" cy="3790949"/>
          </a:xfrm>
          <a:prstGeom prst="rect">
            <a:avLst/>
          </a:prstGeom>
        </p:spPr>
      </p:pic>
      <p:grpSp>
        <p:nvGrpSpPr>
          <p:cNvPr id="10" name="Group 9">
            <a:extLst>
              <a:ext uri="{FF2B5EF4-FFF2-40B4-BE49-F238E27FC236}">
                <a16:creationId xmlns:a16="http://schemas.microsoft.com/office/drawing/2014/main" id="{1BB41654-AF4D-EF48-B6B9-1C3493259350}"/>
              </a:ext>
            </a:extLst>
          </p:cNvPr>
          <p:cNvGrpSpPr/>
          <p:nvPr/>
        </p:nvGrpSpPr>
        <p:grpSpPr>
          <a:xfrm>
            <a:off x="3975421" y="5740863"/>
            <a:ext cx="4117538" cy="996720"/>
            <a:chOff x="4439321" y="5740863"/>
            <a:chExt cx="4117538" cy="996720"/>
          </a:xfrm>
        </p:grpSpPr>
        <p:sp>
          <p:nvSpPr>
            <p:cNvPr id="11" name="TextBox 10">
              <a:extLst>
                <a:ext uri="{FF2B5EF4-FFF2-40B4-BE49-F238E27FC236}">
                  <a16:creationId xmlns:a16="http://schemas.microsoft.com/office/drawing/2014/main" id="{00FAA3D8-F251-B741-87C2-FA645A4AB08F}"/>
                </a:ext>
              </a:extLst>
            </p:cNvPr>
            <p:cNvSpPr txBox="1"/>
            <p:nvPr/>
          </p:nvSpPr>
          <p:spPr>
            <a:xfrm>
              <a:off x="4439321" y="5951453"/>
              <a:ext cx="2922061" cy="553998"/>
            </a:xfrm>
            <a:prstGeom prst="rect">
              <a:avLst/>
            </a:prstGeom>
            <a:noFill/>
          </p:spPr>
          <p:txBody>
            <a:bodyPr wrap="square">
              <a:spAutoFit/>
            </a:bodyPr>
            <a:lstStyle/>
            <a:p>
              <a:r>
                <a:rPr lang="en-GB" sz="1500" dirty="0">
                  <a:solidFill>
                    <a:schemeClr val="bg1"/>
                  </a:solidFill>
                  <a:latin typeface="Arial" panose="020B0604020202020204" pitchFamily="34" charset="0"/>
                  <a:cs typeface="Arial" panose="020B0604020202020204" pitchFamily="34" charset="0"/>
                </a:rPr>
                <a:t>Written by Professor David </a:t>
              </a:r>
              <a:r>
                <a:rPr lang="en-GB" sz="1500" dirty="0" err="1">
                  <a:solidFill>
                    <a:schemeClr val="bg1"/>
                  </a:solidFill>
                  <a:latin typeface="Arial" panose="020B0604020202020204" pitchFamily="34" charset="0"/>
                  <a:cs typeface="Arial" panose="020B0604020202020204" pitchFamily="34" charset="0"/>
                </a:rPr>
                <a:t>Olusoga</a:t>
              </a:r>
              <a:r>
                <a:rPr lang="en-GB" sz="1500" dirty="0">
                  <a:solidFill>
                    <a:schemeClr val="bg1"/>
                  </a:solidFill>
                  <a:latin typeface="Arial" panose="020B0604020202020204" pitchFamily="34" charset="0"/>
                  <a:cs typeface="Arial" panose="020B0604020202020204" pitchFamily="34" charset="0"/>
                </a:rPr>
                <a:t> and Dr Yinka </a:t>
              </a:r>
              <a:r>
                <a:rPr lang="en-GB" sz="1500" dirty="0" err="1">
                  <a:solidFill>
                    <a:schemeClr val="bg1"/>
                  </a:solidFill>
                  <a:latin typeface="Arial" panose="020B0604020202020204" pitchFamily="34" charset="0"/>
                  <a:cs typeface="Arial" panose="020B0604020202020204" pitchFamily="34" charset="0"/>
                </a:rPr>
                <a:t>Olusoga</a:t>
              </a:r>
              <a:endParaRPr lang="en-US" sz="1500" dirty="0">
                <a:solidFill>
                  <a:schemeClr val="bg1"/>
                </a:solidFill>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05CC00BC-E57D-4B46-BF25-48C7EF1E115E}"/>
                </a:ext>
              </a:extLst>
            </p:cNvPr>
            <p:cNvGrpSpPr/>
            <p:nvPr/>
          </p:nvGrpSpPr>
          <p:grpSpPr>
            <a:xfrm>
              <a:off x="7249552" y="5740863"/>
              <a:ext cx="1307307" cy="996720"/>
              <a:chOff x="7249552" y="5720473"/>
              <a:chExt cx="1359299" cy="1036360"/>
            </a:xfrm>
          </p:grpSpPr>
          <p:pic>
            <p:nvPicPr>
              <p:cNvPr id="13" name="Picture 12" descr="A person with dark hair&#10;&#10;Description automatically generated with low confidence">
                <a:extLst>
                  <a:ext uri="{FF2B5EF4-FFF2-40B4-BE49-F238E27FC236}">
                    <a16:creationId xmlns:a16="http://schemas.microsoft.com/office/drawing/2014/main" id="{C59CF57F-6A18-6C45-9D91-451D41774F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00058">
                <a:off x="7921324" y="5867038"/>
                <a:ext cx="687527" cy="889795"/>
              </a:xfrm>
              <a:prstGeom prst="rect">
                <a:avLst/>
              </a:prstGeom>
            </p:spPr>
          </p:pic>
          <p:pic>
            <p:nvPicPr>
              <p:cNvPr id="14" name="Picture 13" descr="A picture containing person, outdoor, person, grass&#10;&#10;Description automatically generated">
                <a:extLst>
                  <a:ext uri="{FF2B5EF4-FFF2-40B4-BE49-F238E27FC236}">
                    <a16:creationId xmlns:a16="http://schemas.microsoft.com/office/drawing/2014/main" id="{A09C34F7-DA7B-BB44-A918-9CB9CC75F4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328255">
                <a:off x="7249552" y="5720473"/>
                <a:ext cx="687527" cy="889795"/>
              </a:xfrm>
              <a:prstGeom prst="rect">
                <a:avLst/>
              </a:prstGeom>
            </p:spPr>
          </p:pic>
        </p:grpSp>
      </p:grpSp>
      <p:pic>
        <p:nvPicPr>
          <p:cNvPr id="15" name="Picture 14" descr="Graphical user interface, text, application, chat or text message&#10;&#10;Description automatically generated">
            <a:extLst>
              <a:ext uri="{FF2B5EF4-FFF2-40B4-BE49-F238E27FC236}">
                <a16:creationId xmlns:a16="http://schemas.microsoft.com/office/drawing/2014/main" id="{B51621A7-F028-F04D-B255-96B2F6DEC04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5740F308-5CB0-E24D-BABC-8D482DA0659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8" name="Title 1">
            <a:extLst>
              <a:ext uri="{FF2B5EF4-FFF2-40B4-BE49-F238E27FC236}">
                <a16:creationId xmlns:a16="http://schemas.microsoft.com/office/drawing/2014/main" id="{EA1B3E50-F7FB-A641-857A-048B18483EFC}"/>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D9B76FF3-4AEF-C440-B8F3-6B7B8F85A58E}"/>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 KS2</a:t>
            </a:r>
            <a:endParaRPr 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Content Placeholder 2">
            <a:extLst>
              <a:ext uri="{FF2B5EF4-FFF2-40B4-BE49-F238E27FC236}">
                <a16:creationId xmlns:a16="http://schemas.microsoft.com/office/drawing/2014/main" id="{B9716EDD-D196-F04E-AC12-D45BACE019A4}"/>
              </a:ext>
            </a:extLst>
          </p:cNvPr>
          <p:cNvSpPr txBox="1">
            <a:spLocks/>
          </p:cNvSpPr>
          <p:nvPr/>
        </p:nvSpPr>
        <p:spPr>
          <a:xfrm>
            <a:off x="6350204" y="1293278"/>
            <a:ext cx="4921855" cy="44626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Having the right magnifying glass allows us to zoom in on particular times, particular places, particular groups of people and, if we are lucky, on particular people.</a:t>
            </a:r>
          </a:p>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Sometimes we can zoom in just for a snapshot, perhaps for a particular day and event.</a:t>
            </a:r>
          </a:p>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Sometimes, however, we are able to zoom in and stay long enough to watch a person’s life, or parts of it, and perhaps even hear their voice in the historical traces they leave behind.</a:t>
            </a:r>
          </a:p>
        </p:txBody>
      </p:sp>
      <p:pic>
        <p:nvPicPr>
          <p:cNvPr id="4" name="Picture 3" descr="A picture containing indoor, close, projector&#10;&#10;Description automatically generated">
            <a:extLst>
              <a:ext uri="{FF2B5EF4-FFF2-40B4-BE49-F238E27FC236}">
                <a16:creationId xmlns:a16="http://schemas.microsoft.com/office/drawing/2014/main" id="{2746FC9E-40F6-B44A-84D6-DAB5FAFEF5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5075" y="1293278"/>
            <a:ext cx="4681538" cy="4209919"/>
          </a:xfrm>
          <a:prstGeom prst="rect">
            <a:avLst/>
          </a:prstGeom>
        </p:spPr>
      </p:pic>
    </p:spTree>
    <p:extLst>
      <p:ext uri="{BB962C8B-B14F-4D97-AF65-F5344CB8AC3E}">
        <p14:creationId xmlns:p14="http://schemas.microsoft.com/office/powerpoint/2010/main" val="840040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Content Placeholder 2">
            <a:extLst>
              <a:ext uri="{FF2B5EF4-FFF2-40B4-BE49-F238E27FC236}">
                <a16:creationId xmlns:a16="http://schemas.microsoft.com/office/drawing/2014/main" id="{B9716EDD-D196-F04E-AC12-D45BACE019A4}"/>
              </a:ext>
            </a:extLst>
          </p:cNvPr>
          <p:cNvSpPr txBox="1">
            <a:spLocks/>
          </p:cNvSpPr>
          <p:nvPr/>
        </p:nvSpPr>
        <p:spPr>
          <a:xfrm>
            <a:off x="6500106" y="1872857"/>
            <a:ext cx="4681539" cy="44626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To uncover this longer Black British history we need to ask the right questions and use the right tools. </a:t>
            </a:r>
          </a:p>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These help us to build the right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set of magnifying glasses for</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re-examining British history.</a:t>
            </a:r>
          </a:p>
          <a:p>
            <a:pPr marL="0" indent="0" fontAlgn="base">
              <a:lnSpc>
                <a:spcPct val="100000"/>
              </a:lnSpc>
              <a:spcBef>
                <a:spcPts val="1500"/>
              </a:spcBef>
              <a:buClr>
                <a:srgbClr val="286AA6"/>
              </a:buClr>
              <a:buNone/>
            </a:pPr>
            <a:r>
              <a:rPr lang="en-GB" sz="1900" dirty="0">
                <a:solidFill>
                  <a:srgbClr val="272626"/>
                </a:solidFill>
                <a:latin typeface="Comic Sans MS" panose="030F0902030302020204" pitchFamily="66" charset="0"/>
              </a:rPr>
              <a:t>In this series of lessons on Black British history we will learn about different sources of historical evidence have been used to</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re-examine the past.</a:t>
            </a:r>
          </a:p>
        </p:txBody>
      </p:sp>
      <p:pic>
        <p:nvPicPr>
          <p:cNvPr id="5" name="Picture 4" descr="A picture containing indoor, black&#10;&#10;Description automatically generated">
            <a:extLst>
              <a:ext uri="{FF2B5EF4-FFF2-40B4-BE49-F238E27FC236}">
                <a16:creationId xmlns:a16="http://schemas.microsoft.com/office/drawing/2014/main" id="{66A68D7B-5F11-7B43-A189-88E55F8CB6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5075" y="1862052"/>
            <a:ext cx="4681538" cy="3707476"/>
          </a:xfrm>
          <a:prstGeom prst="rect">
            <a:avLst/>
          </a:prstGeom>
        </p:spPr>
      </p:pic>
      <p:sp>
        <p:nvSpPr>
          <p:cNvPr id="10" name="Title 1">
            <a:extLst>
              <a:ext uri="{FF2B5EF4-FFF2-40B4-BE49-F238E27FC236}">
                <a16:creationId xmlns:a16="http://schemas.microsoft.com/office/drawing/2014/main" id="{F89AD32D-E038-2140-B125-97A741E368E1}"/>
              </a:ext>
            </a:extLst>
          </p:cNvPr>
          <p:cNvSpPr txBox="1">
            <a:spLocks/>
          </p:cNvSpPr>
          <p:nvPr/>
        </p:nvSpPr>
        <p:spPr>
          <a:xfrm>
            <a:off x="0" y="835969"/>
            <a:ext cx="12192000" cy="63068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70C0"/>
                </a:solidFill>
                <a:latin typeface="Comic Sans MS" panose="030F0902030302020204" pitchFamily="66" charset="0"/>
              </a:rPr>
              <a:t>Finding the right Magnifying Glass</a:t>
            </a:r>
          </a:p>
        </p:txBody>
      </p:sp>
    </p:spTree>
    <p:extLst>
      <p:ext uri="{BB962C8B-B14F-4D97-AF65-F5344CB8AC3E}">
        <p14:creationId xmlns:p14="http://schemas.microsoft.com/office/powerpoint/2010/main" val="114569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Content Placeholder 2">
            <a:extLst>
              <a:ext uri="{FF2B5EF4-FFF2-40B4-BE49-F238E27FC236}">
                <a16:creationId xmlns:a16="http://schemas.microsoft.com/office/drawing/2014/main" id="{B0C22207-98F0-084F-9B9C-AD2BD547D95A}"/>
              </a:ext>
            </a:extLst>
          </p:cNvPr>
          <p:cNvSpPr txBox="1">
            <a:spLocks/>
          </p:cNvSpPr>
          <p:nvPr/>
        </p:nvSpPr>
        <p:spPr>
          <a:xfrm>
            <a:off x="1992397" y="2492905"/>
            <a:ext cx="8572966" cy="32540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Clr>
                <a:srgbClr val="286AA6"/>
              </a:buClr>
              <a:buNone/>
            </a:pPr>
            <a:r>
              <a:rPr lang="en-GB" sz="2300" dirty="0">
                <a:solidFill>
                  <a:srgbClr val="272626"/>
                </a:solidFill>
                <a:latin typeface="Comic Sans MS" panose="030F0902030302020204" pitchFamily="66" charset="0"/>
              </a:rPr>
              <a:t>The </a:t>
            </a:r>
            <a:r>
              <a:rPr lang="en-GB" sz="2300" b="1" dirty="0">
                <a:solidFill>
                  <a:srgbClr val="272626"/>
                </a:solidFill>
                <a:latin typeface="Comic Sans MS" panose="030F0902030302020204" pitchFamily="66" charset="0"/>
              </a:rPr>
              <a:t>archaeological record </a:t>
            </a:r>
            <a:r>
              <a:rPr lang="en-GB" sz="2300" dirty="0">
                <a:solidFill>
                  <a:srgbClr val="272626"/>
                </a:solidFill>
                <a:latin typeface="Comic Sans MS" panose="030F0902030302020204" pitchFamily="66" charset="0"/>
              </a:rPr>
              <a:t>is the </a:t>
            </a:r>
            <a:r>
              <a:rPr lang="en-GB" sz="2300" b="1" dirty="0">
                <a:solidFill>
                  <a:srgbClr val="272626"/>
                </a:solidFill>
                <a:latin typeface="Comic Sans MS" panose="030F0902030302020204" pitchFamily="66" charset="0"/>
              </a:rPr>
              <a:t>physical evidence of the past</a:t>
            </a:r>
            <a:r>
              <a:rPr lang="en-GB" sz="2300" dirty="0">
                <a:solidFill>
                  <a:srgbClr val="272626"/>
                </a:solidFill>
                <a:latin typeface="Comic Sans MS" panose="030F0902030302020204" pitchFamily="66" charset="0"/>
              </a:rPr>
              <a:t>. Archaeology involves the digging up and analysis of artefacts and remains.</a:t>
            </a:r>
          </a:p>
          <a:p>
            <a:pPr marL="0" indent="0">
              <a:lnSpc>
                <a:spcPct val="100000"/>
              </a:lnSpc>
              <a:spcBef>
                <a:spcPts val="2000"/>
              </a:spcBef>
              <a:buClr>
                <a:srgbClr val="286AA6"/>
              </a:buClr>
              <a:buNone/>
            </a:pPr>
            <a:r>
              <a:rPr lang="en-GB" sz="2300" dirty="0">
                <a:solidFill>
                  <a:srgbClr val="272626"/>
                </a:solidFill>
                <a:latin typeface="Comic Sans MS" panose="030F0902030302020204" pitchFamily="66" charset="0"/>
              </a:rPr>
              <a:t>The </a:t>
            </a:r>
            <a:r>
              <a:rPr lang="en-GB" sz="2300" b="1" dirty="0">
                <a:solidFill>
                  <a:srgbClr val="272626"/>
                </a:solidFill>
                <a:latin typeface="Comic Sans MS" panose="030F0902030302020204" pitchFamily="66" charset="0"/>
              </a:rPr>
              <a:t>historical record </a:t>
            </a:r>
            <a:r>
              <a:rPr lang="en-GB" sz="2300" dirty="0">
                <a:solidFill>
                  <a:srgbClr val="272626"/>
                </a:solidFill>
                <a:latin typeface="Comic Sans MS" panose="030F0902030302020204" pitchFamily="66" charset="0"/>
              </a:rPr>
              <a:t>is the record of </a:t>
            </a:r>
            <a:r>
              <a:rPr lang="en-GB" sz="2300" b="1" dirty="0">
                <a:solidFill>
                  <a:srgbClr val="272626"/>
                </a:solidFill>
                <a:latin typeface="Comic Sans MS" panose="030F0902030302020204" pitchFamily="66" charset="0"/>
              </a:rPr>
              <a:t>written information left behind at different points of time in the past.</a:t>
            </a:r>
          </a:p>
          <a:p>
            <a:pPr marL="0" indent="0">
              <a:lnSpc>
                <a:spcPct val="100000"/>
              </a:lnSpc>
              <a:spcBef>
                <a:spcPts val="2000"/>
              </a:spcBef>
              <a:buClr>
                <a:srgbClr val="286AA6"/>
              </a:buClr>
              <a:buNone/>
            </a:pPr>
            <a:r>
              <a:rPr lang="en-GB" sz="2300" dirty="0">
                <a:solidFill>
                  <a:srgbClr val="272626"/>
                </a:solidFill>
                <a:latin typeface="Comic Sans MS" panose="030F0902030302020204" pitchFamily="66" charset="0"/>
              </a:rPr>
              <a:t>There is some overlap between them.</a:t>
            </a:r>
          </a:p>
        </p:txBody>
      </p:sp>
      <p:sp>
        <p:nvSpPr>
          <p:cNvPr id="9" name="Title 1">
            <a:extLst>
              <a:ext uri="{FF2B5EF4-FFF2-40B4-BE49-F238E27FC236}">
                <a16:creationId xmlns:a16="http://schemas.microsoft.com/office/drawing/2014/main" id="{F04A57D8-8786-774B-91DE-7D41A180CBE2}"/>
              </a:ext>
            </a:extLst>
          </p:cNvPr>
          <p:cNvSpPr txBox="1">
            <a:spLocks/>
          </p:cNvSpPr>
          <p:nvPr/>
        </p:nvSpPr>
        <p:spPr>
          <a:xfrm>
            <a:off x="0" y="79039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0070C0"/>
                </a:solidFill>
                <a:latin typeface="Comic Sans MS" panose="030F0902030302020204" pitchFamily="66" charset="0"/>
              </a:rPr>
              <a:t>What is the difference between</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archaeological evidence and historical evidence?</a:t>
            </a:r>
          </a:p>
        </p:txBody>
      </p:sp>
    </p:spTree>
    <p:extLst>
      <p:ext uri="{BB962C8B-B14F-4D97-AF65-F5344CB8AC3E}">
        <p14:creationId xmlns:p14="http://schemas.microsoft.com/office/powerpoint/2010/main" val="174713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Content Placeholder 2">
            <a:extLst>
              <a:ext uri="{FF2B5EF4-FFF2-40B4-BE49-F238E27FC236}">
                <a16:creationId xmlns:a16="http://schemas.microsoft.com/office/drawing/2014/main" id="{B0C22207-98F0-084F-9B9C-AD2BD547D95A}"/>
              </a:ext>
            </a:extLst>
          </p:cNvPr>
          <p:cNvSpPr txBox="1">
            <a:spLocks/>
          </p:cNvSpPr>
          <p:nvPr/>
        </p:nvSpPr>
        <p:spPr>
          <a:xfrm>
            <a:off x="6356304" y="2318094"/>
            <a:ext cx="4681539" cy="3780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What clues tell us about people’s ‘race’ and ancestry today?</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Are all of these clues also in the archaeological record and in the historical record?</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Does the historical record tell everyone’s story?</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Or does it tend to tell the stories of the people in charge?</a:t>
            </a:r>
          </a:p>
        </p:txBody>
      </p:sp>
      <p:sp>
        <p:nvSpPr>
          <p:cNvPr id="9" name="Title 1">
            <a:extLst>
              <a:ext uri="{FF2B5EF4-FFF2-40B4-BE49-F238E27FC236}">
                <a16:creationId xmlns:a16="http://schemas.microsoft.com/office/drawing/2014/main" id="{F04A57D8-8786-774B-91DE-7D41A180CBE2}"/>
              </a:ext>
            </a:extLst>
          </p:cNvPr>
          <p:cNvSpPr txBox="1">
            <a:spLocks/>
          </p:cNvSpPr>
          <p:nvPr/>
        </p:nvSpPr>
        <p:spPr>
          <a:xfrm>
            <a:off x="0" y="79039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0070C0"/>
                </a:solidFill>
                <a:latin typeface="Comic Sans MS" panose="030F0902030302020204" pitchFamily="66" charset="0"/>
              </a:rPr>
              <a:t>Why might it be difficult to find evidence</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of Black people in the past?</a:t>
            </a:r>
          </a:p>
        </p:txBody>
      </p:sp>
      <p:pic>
        <p:nvPicPr>
          <p:cNvPr id="10" name="Picture 9" descr="A picture containing pool ball, gambling house, room, red&#10;&#10;Description automatically generated">
            <a:extLst>
              <a:ext uri="{FF2B5EF4-FFF2-40B4-BE49-F238E27FC236}">
                <a16:creationId xmlns:a16="http://schemas.microsoft.com/office/drawing/2014/main" id="{F2F2CC59-B0B3-E841-B84D-748EBF5CE0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5075" y="2181068"/>
            <a:ext cx="4639694" cy="3711439"/>
          </a:xfrm>
          <a:prstGeom prst="rect">
            <a:avLst/>
          </a:prstGeom>
        </p:spPr>
      </p:pic>
    </p:spTree>
    <p:extLst>
      <p:ext uri="{BB962C8B-B14F-4D97-AF65-F5344CB8AC3E}">
        <p14:creationId xmlns:p14="http://schemas.microsoft.com/office/powerpoint/2010/main" val="407789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fabric&#10;&#10;Description automatically generated">
            <a:extLst>
              <a:ext uri="{FF2B5EF4-FFF2-40B4-BE49-F238E27FC236}">
                <a16:creationId xmlns:a16="http://schemas.microsoft.com/office/drawing/2014/main" id="{648B3DBA-72D2-FA4B-A5D6-17094AAC54BB}"/>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261278" y="1800313"/>
            <a:ext cx="2823698" cy="4006925"/>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Content Placeholder 2">
            <a:extLst>
              <a:ext uri="{FF2B5EF4-FFF2-40B4-BE49-F238E27FC236}">
                <a16:creationId xmlns:a16="http://schemas.microsoft.com/office/drawing/2014/main" id="{B0C22207-98F0-084F-9B9C-AD2BD547D95A}"/>
              </a:ext>
            </a:extLst>
          </p:cNvPr>
          <p:cNvSpPr txBox="1">
            <a:spLocks/>
          </p:cNvSpPr>
          <p:nvPr/>
        </p:nvSpPr>
        <p:spPr>
          <a:xfrm>
            <a:off x="4639456" y="2230507"/>
            <a:ext cx="6382112" cy="34230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Black British History involves examining times of movement of people to and from Britain, Africa, America, and the Caribbean.</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And tracing the histories of groups of people and of individual people.</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How far back in time we go affects how much detail we can uncover - the first Black person in England for whom we have a name, is John </a:t>
            </a:r>
            <a:r>
              <a:rPr lang="en-GB" sz="2000" dirty="0" err="1">
                <a:solidFill>
                  <a:srgbClr val="272626"/>
                </a:solidFill>
                <a:latin typeface="Comic Sans MS" panose="030F0902030302020204" pitchFamily="66" charset="0"/>
              </a:rPr>
              <a:t>Blanke</a:t>
            </a:r>
            <a:r>
              <a:rPr lang="en-GB" sz="2000" dirty="0">
                <a:solidFill>
                  <a:srgbClr val="272626"/>
                </a:solidFill>
                <a:latin typeface="Comic Sans MS" panose="030F0902030302020204" pitchFamily="66" charset="0"/>
              </a:rPr>
              <a:t> who served in the court of King Henry VIII.</a:t>
            </a:r>
          </a:p>
        </p:txBody>
      </p:sp>
      <p:sp>
        <p:nvSpPr>
          <p:cNvPr id="9" name="Title 1">
            <a:extLst>
              <a:ext uri="{FF2B5EF4-FFF2-40B4-BE49-F238E27FC236}">
                <a16:creationId xmlns:a16="http://schemas.microsoft.com/office/drawing/2014/main" id="{F04A57D8-8786-774B-91DE-7D41A180CBE2}"/>
              </a:ext>
            </a:extLst>
          </p:cNvPr>
          <p:cNvSpPr txBox="1">
            <a:spLocks/>
          </p:cNvSpPr>
          <p:nvPr/>
        </p:nvSpPr>
        <p:spPr>
          <a:xfrm>
            <a:off x="0" y="83955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902030302020204" pitchFamily="66" charset="0"/>
              </a:rPr>
              <a:t>What does researching Black British History involve?</a:t>
            </a:r>
            <a:endParaRPr lang="en-US" sz="30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4264027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Content Placeholder 2">
            <a:extLst>
              <a:ext uri="{FF2B5EF4-FFF2-40B4-BE49-F238E27FC236}">
                <a16:creationId xmlns:a16="http://schemas.microsoft.com/office/drawing/2014/main" id="{B0C22207-98F0-084F-9B9C-AD2BD547D95A}"/>
              </a:ext>
            </a:extLst>
          </p:cNvPr>
          <p:cNvSpPr txBox="1">
            <a:spLocks/>
          </p:cNvSpPr>
          <p:nvPr/>
        </p:nvSpPr>
        <p:spPr>
          <a:xfrm>
            <a:off x="6583018" y="1549951"/>
            <a:ext cx="4866300" cy="4267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None/>
            </a:pPr>
            <a:r>
              <a:rPr lang="en-GB" sz="2000" dirty="0">
                <a:solidFill>
                  <a:srgbClr val="272626"/>
                </a:solidFill>
                <a:latin typeface="Comic Sans MS" panose="030F0902030302020204" pitchFamily="66" charset="0"/>
              </a:rPr>
              <a:t>Different types of evidence are available from different points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history.</a:t>
            </a:r>
          </a:p>
          <a:p>
            <a:pPr marL="0" indent="0" fontAlgn="base">
              <a:lnSpc>
                <a:spcPct val="100000"/>
              </a:lnSpc>
              <a:spcBef>
                <a:spcPts val="1500"/>
              </a:spcBef>
              <a:buNone/>
            </a:pPr>
            <a:r>
              <a:rPr lang="en-GB" sz="2000" dirty="0">
                <a:solidFill>
                  <a:srgbClr val="272626"/>
                </a:solidFill>
                <a:latin typeface="Comic Sans MS" panose="030F0902030302020204" pitchFamily="66" charset="0"/>
              </a:rPr>
              <a:t>For </a:t>
            </a:r>
            <a:r>
              <a:rPr lang="en-GB" sz="2000" b="1" dirty="0">
                <a:solidFill>
                  <a:srgbClr val="272626"/>
                </a:solidFill>
                <a:latin typeface="Comic Sans MS" panose="030F0902030302020204" pitchFamily="66" charset="0"/>
              </a:rPr>
              <a:t>archaeological remains </a:t>
            </a:r>
            <a:r>
              <a:rPr lang="en-GB" sz="2000" dirty="0">
                <a:solidFill>
                  <a:srgbClr val="272626"/>
                </a:solidFill>
                <a:latin typeface="Comic Sans MS" panose="030F0902030302020204" pitchFamily="66" charset="0"/>
              </a:rPr>
              <a:t>we can:</a:t>
            </a:r>
          </a:p>
          <a:p>
            <a:pPr fontAlgn="base">
              <a:lnSpc>
                <a:spcPct val="100000"/>
              </a:lnSpc>
              <a:spcBef>
                <a:spcPts val="1500"/>
              </a:spcBef>
              <a:buClr>
                <a:srgbClr val="0070C0"/>
              </a:buClr>
            </a:pPr>
            <a:r>
              <a:rPr lang="en-GB" sz="2000" dirty="0">
                <a:solidFill>
                  <a:srgbClr val="272626"/>
                </a:solidFill>
                <a:latin typeface="Comic Sans MS" panose="030F0902030302020204" pitchFamily="66" charset="0"/>
              </a:rPr>
              <a:t>Use scientific methods to examine bones and artefacts.</a:t>
            </a:r>
          </a:p>
          <a:p>
            <a:pPr fontAlgn="base">
              <a:lnSpc>
                <a:spcPct val="100000"/>
              </a:lnSpc>
              <a:spcBef>
                <a:spcPts val="1500"/>
              </a:spcBef>
              <a:buClr>
                <a:srgbClr val="0070C0"/>
              </a:buClr>
            </a:pPr>
            <a:r>
              <a:rPr lang="en-GB" sz="2000" dirty="0">
                <a:solidFill>
                  <a:srgbClr val="272626"/>
                </a:solidFill>
                <a:latin typeface="Comic Sans MS" panose="030F0902030302020204" pitchFamily="66" charset="0"/>
              </a:rPr>
              <a:t>Study inscriptions (this is called epigraphy) and examine carvings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and statues for clues such as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names, clothing and hair styles.</a:t>
            </a:r>
          </a:p>
        </p:txBody>
      </p:sp>
      <p:pic>
        <p:nvPicPr>
          <p:cNvPr id="5" name="Picture 4" descr="A picture containing cluttered, several&#10;&#10;Description automatically generated">
            <a:extLst>
              <a:ext uri="{FF2B5EF4-FFF2-40B4-BE49-F238E27FC236}">
                <a16:creationId xmlns:a16="http://schemas.microsoft.com/office/drawing/2014/main" id="{B2B59DBE-21B8-A24E-8DF6-CEA81F534A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35075" y="1304925"/>
            <a:ext cx="4681538" cy="4176713"/>
          </a:xfrm>
          <a:prstGeom prst="rect">
            <a:avLst/>
          </a:prstGeom>
        </p:spPr>
      </p:pic>
    </p:spTree>
    <p:extLst>
      <p:ext uri="{BB962C8B-B14F-4D97-AF65-F5344CB8AC3E}">
        <p14:creationId xmlns:p14="http://schemas.microsoft.com/office/powerpoint/2010/main" val="99927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Content Placeholder 2">
            <a:extLst>
              <a:ext uri="{FF2B5EF4-FFF2-40B4-BE49-F238E27FC236}">
                <a16:creationId xmlns:a16="http://schemas.microsoft.com/office/drawing/2014/main" id="{B0C22207-98F0-084F-9B9C-AD2BD547D95A}"/>
              </a:ext>
            </a:extLst>
          </p:cNvPr>
          <p:cNvSpPr txBox="1">
            <a:spLocks/>
          </p:cNvSpPr>
          <p:nvPr/>
        </p:nvSpPr>
        <p:spPr>
          <a:xfrm>
            <a:off x="6580330" y="1941007"/>
            <a:ext cx="4298202" cy="41928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None/>
            </a:pPr>
            <a:r>
              <a:rPr lang="en-GB" sz="2000" dirty="0">
                <a:solidFill>
                  <a:srgbClr val="272626"/>
                </a:solidFill>
                <a:latin typeface="Comic Sans MS" panose="030F0902030302020204" pitchFamily="66" charset="0"/>
              </a:rPr>
              <a:t>In the </a:t>
            </a:r>
            <a:r>
              <a:rPr lang="en-GB" sz="2000" b="1" dirty="0">
                <a:solidFill>
                  <a:srgbClr val="272626"/>
                </a:solidFill>
                <a:latin typeface="Comic Sans MS" panose="030F0902030302020204" pitchFamily="66" charset="0"/>
              </a:rPr>
              <a:t>historical record </a:t>
            </a:r>
            <a:r>
              <a:rPr lang="en-GB" sz="2000" dirty="0">
                <a:solidFill>
                  <a:srgbClr val="272626"/>
                </a:solidFill>
                <a:latin typeface="Comic Sans MS" panose="030F0902030302020204" pitchFamily="66" charset="0"/>
              </a:rPr>
              <a:t>we can look for evidence of Black people:</a:t>
            </a:r>
          </a:p>
          <a:p>
            <a:pPr fontAlgn="base">
              <a:lnSpc>
                <a:spcPct val="100000"/>
              </a:lnSpc>
              <a:spcBef>
                <a:spcPts val="1500"/>
              </a:spcBef>
              <a:buClr>
                <a:srgbClr val="0070C0"/>
              </a:buClr>
            </a:pPr>
            <a:r>
              <a:rPr lang="en-GB" sz="2000" dirty="0">
                <a:solidFill>
                  <a:srgbClr val="272626"/>
                </a:solidFill>
                <a:latin typeface="Comic Sans MS" panose="030F0902030302020204" pitchFamily="66" charset="0"/>
              </a:rPr>
              <a:t>In official records such as the census, Royal Navy muster lists, inheritance records.</a:t>
            </a:r>
          </a:p>
          <a:p>
            <a:pPr fontAlgn="base">
              <a:lnSpc>
                <a:spcPct val="100000"/>
              </a:lnSpc>
              <a:spcBef>
                <a:spcPts val="1500"/>
              </a:spcBef>
              <a:buClr>
                <a:srgbClr val="0070C0"/>
              </a:buClr>
            </a:pPr>
            <a:r>
              <a:rPr lang="en-GB" sz="2000" dirty="0">
                <a:solidFill>
                  <a:srgbClr val="272626"/>
                </a:solidFill>
                <a:latin typeface="Comic Sans MS" panose="030F0902030302020204" pitchFamily="66" charset="0"/>
              </a:rPr>
              <a:t>In art. </a:t>
            </a:r>
          </a:p>
          <a:p>
            <a:pPr fontAlgn="base">
              <a:lnSpc>
                <a:spcPct val="100000"/>
              </a:lnSpc>
              <a:spcBef>
                <a:spcPts val="1500"/>
              </a:spcBef>
              <a:buClr>
                <a:srgbClr val="0070C0"/>
              </a:buClr>
            </a:pPr>
            <a:r>
              <a:rPr lang="en-GB" sz="2000" dirty="0">
                <a:solidFill>
                  <a:srgbClr val="272626"/>
                </a:solidFill>
                <a:latin typeface="Comic Sans MS" panose="030F0902030302020204" pitchFamily="66" charset="0"/>
              </a:rPr>
              <a:t>In newspaper archives. </a:t>
            </a:r>
          </a:p>
        </p:txBody>
      </p:sp>
      <p:pic>
        <p:nvPicPr>
          <p:cNvPr id="5" name="Picture 4" descr="A picture containing text&#10;&#10;Description automatically generated">
            <a:extLst>
              <a:ext uri="{FF2B5EF4-FFF2-40B4-BE49-F238E27FC236}">
                <a16:creationId xmlns:a16="http://schemas.microsoft.com/office/drawing/2014/main" id="{259A715B-6C25-B843-A91A-2C7E6C5A1D6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35076" y="1304925"/>
            <a:ext cx="4681538" cy="4192804"/>
          </a:xfrm>
          <a:prstGeom prst="rect">
            <a:avLst/>
          </a:prstGeom>
        </p:spPr>
      </p:pic>
    </p:spTree>
    <p:extLst>
      <p:ext uri="{BB962C8B-B14F-4D97-AF65-F5344CB8AC3E}">
        <p14:creationId xmlns:p14="http://schemas.microsoft.com/office/powerpoint/2010/main" val="346982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itle 1">
            <a:extLst>
              <a:ext uri="{FF2B5EF4-FFF2-40B4-BE49-F238E27FC236}">
                <a16:creationId xmlns:a16="http://schemas.microsoft.com/office/drawing/2014/main" id="{F04A57D8-8786-774B-91DE-7D41A180CBE2}"/>
              </a:ext>
            </a:extLst>
          </p:cNvPr>
          <p:cNvSpPr txBox="1">
            <a:spLocks/>
          </p:cNvSpPr>
          <p:nvPr/>
        </p:nvSpPr>
        <p:spPr>
          <a:xfrm>
            <a:off x="0" y="83955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902030302020204" pitchFamily="66" charset="0"/>
              </a:rPr>
              <a:t>Scientific methods for archaeological remains include:</a:t>
            </a:r>
            <a:endParaRPr lang="en-US" sz="3000" b="1" dirty="0">
              <a:solidFill>
                <a:srgbClr val="0070C0"/>
              </a:solidFill>
              <a:latin typeface="Comic Sans MS" panose="030F0902030302020204" pitchFamily="66" charset="0"/>
            </a:endParaRPr>
          </a:p>
        </p:txBody>
      </p:sp>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1" name="Content Placeholder 2">
            <a:extLst>
              <a:ext uri="{FF2B5EF4-FFF2-40B4-BE49-F238E27FC236}">
                <a16:creationId xmlns:a16="http://schemas.microsoft.com/office/drawing/2014/main" id="{1277E56A-7888-8A44-979C-50CD6FBBF48F}"/>
              </a:ext>
            </a:extLst>
          </p:cNvPr>
          <p:cNvSpPr txBox="1">
            <a:spLocks/>
          </p:cNvSpPr>
          <p:nvPr/>
        </p:nvSpPr>
        <p:spPr>
          <a:xfrm>
            <a:off x="6565689" y="2085139"/>
            <a:ext cx="4681538" cy="36295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Bef>
                <a:spcPts val="1500"/>
              </a:spcBef>
              <a:buFont typeface="Arial" panose="020B0604020202020204" pitchFamily="34" charset="0"/>
              <a:buNone/>
            </a:pPr>
            <a:r>
              <a:rPr lang="en-GB" sz="2300" b="1" dirty="0">
                <a:solidFill>
                  <a:srgbClr val="0070C0"/>
                </a:solidFill>
                <a:latin typeface="Comic Sans MS" panose="030F0902030302020204" pitchFamily="66" charset="0"/>
              </a:rPr>
              <a:t>Isotope analysis</a:t>
            </a:r>
          </a:p>
          <a:p>
            <a:pPr marL="0" indent="0" fontAlgn="base">
              <a:lnSpc>
                <a:spcPct val="100000"/>
              </a:lnSpc>
              <a:spcBef>
                <a:spcPts val="1500"/>
              </a:spcBef>
              <a:buClr>
                <a:srgbClr val="0070C0"/>
              </a:buClr>
              <a:buNone/>
            </a:pPr>
            <a:r>
              <a:rPr lang="en-GB" sz="2000" dirty="0">
                <a:solidFill>
                  <a:srgbClr val="272626"/>
                </a:solidFill>
                <a:latin typeface="Comic Sans MS" panose="030F0902030302020204" pitchFamily="66" charset="0"/>
              </a:rPr>
              <a:t>The study of chemicals left in the teeth and bones of people.</a:t>
            </a:r>
          </a:p>
          <a:p>
            <a:pPr marL="0" indent="0" fontAlgn="base">
              <a:lnSpc>
                <a:spcPct val="110000"/>
              </a:lnSpc>
              <a:spcBef>
                <a:spcPts val="1500"/>
              </a:spcBef>
              <a:buClr>
                <a:srgbClr val="0070C0"/>
              </a:buClr>
              <a:buNone/>
            </a:pPr>
            <a:r>
              <a:rPr lang="en-GB" sz="2000" dirty="0">
                <a:solidFill>
                  <a:srgbClr val="272626"/>
                </a:solidFill>
                <a:latin typeface="Comic Sans MS" panose="030F0902030302020204" pitchFamily="66" charset="0"/>
              </a:rPr>
              <a:t>These come from what the person ate and drank as a child.</a:t>
            </a:r>
          </a:p>
          <a:p>
            <a:pPr marL="0" indent="0" fontAlgn="base">
              <a:lnSpc>
                <a:spcPct val="110000"/>
              </a:lnSpc>
              <a:spcBef>
                <a:spcPts val="1500"/>
              </a:spcBef>
              <a:buClr>
                <a:srgbClr val="0070C0"/>
              </a:buClr>
              <a:buNone/>
            </a:pPr>
            <a:r>
              <a:rPr lang="en-GB" sz="2000" dirty="0">
                <a:solidFill>
                  <a:srgbClr val="272626"/>
                </a:solidFill>
                <a:latin typeface="Comic Sans MS" panose="030F0902030302020204" pitchFamily="66" charset="0"/>
              </a:rPr>
              <a:t>Analysis can help archaeologists tell where in the world a person spent their childhood.</a:t>
            </a:r>
          </a:p>
          <a:p>
            <a:pPr fontAlgn="base"/>
            <a:endParaRPr lang="en-GB" sz="2400" dirty="0">
              <a:solidFill>
                <a:srgbClr val="000000"/>
              </a:solidFill>
              <a:latin typeface="Comic Sans MS" panose="030F0902030302020204" pitchFamily="66" charset="0"/>
            </a:endParaRPr>
          </a:p>
        </p:txBody>
      </p:sp>
      <p:pic>
        <p:nvPicPr>
          <p:cNvPr id="5" name="Picture 4" descr="A person in a lab coat using a microscope&#10;&#10;Description automatically generated with low confidence">
            <a:extLst>
              <a:ext uri="{FF2B5EF4-FFF2-40B4-BE49-F238E27FC236}">
                <a16:creationId xmlns:a16="http://schemas.microsoft.com/office/drawing/2014/main" id="{26109141-6D7C-3D42-BE9C-7452B06FD2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73"/>
          <a:stretch/>
        </p:blipFill>
        <p:spPr>
          <a:xfrm>
            <a:off x="1235076" y="1857323"/>
            <a:ext cx="4681538" cy="3745022"/>
          </a:xfrm>
          <a:prstGeom prst="rect">
            <a:avLst/>
          </a:prstGeom>
        </p:spPr>
      </p:pic>
    </p:spTree>
    <p:extLst>
      <p:ext uri="{BB962C8B-B14F-4D97-AF65-F5344CB8AC3E}">
        <p14:creationId xmlns:p14="http://schemas.microsoft.com/office/powerpoint/2010/main" val="31063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2" name="Content Placeholder 3">
            <a:extLst>
              <a:ext uri="{FF2B5EF4-FFF2-40B4-BE49-F238E27FC236}">
                <a16:creationId xmlns:a16="http://schemas.microsoft.com/office/drawing/2014/main" id="{37087CBE-0033-4E47-B7AE-8E2642E91A80}"/>
              </a:ext>
            </a:extLst>
          </p:cNvPr>
          <p:cNvSpPr txBox="1">
            <a:spLocks/>
          </p:cNvSpPr>
          <p:nvPr/>
        </p:nvSpPr>
        <p:spPr>
          <a:xfrm>
            <a:off x="6757462" y="1465783"/>
            <a:ext cx="5434538" cy="44858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300" b="1" dirty="0">
                <a:solidFill>
                  <a:srgbClr val="0070C0"/>
                </a:solidFill>
                <a:latin typeface="Comic Sans MS" panose="030F0902030302020204" pitchFamily="66" charset="0"/>
              </a:rPr>
              <a:t>Craniometrics</a:t>
            </a:r>
          </a:p>
          <a:p>
            <a:pPr marL="0" indent="0">
              <a:lnSpc>
                <a:spcPct val="100000"/>
              </a:lnSpc>
              <a:spcBef>
                <a:spcPts val="1500"/>
              </a:spcBef>
              <a:buClr>
                <a:srgbClr val="0070C0"/>
              </a:buClr>
              <a:buNone/>
            </a:pPr>
            <a:r>
              <a:rPr lang="en-GB" sz="2000" dirty="0">
                <a:solidFill>
                  <a:srgbClr val="272626"/>
                </a:solidFill>
                <a:latin typeface="Comic Sans MS" panose="030F0902030302020204" pitchFamily="66" charset="0"/>
              </a:rPr>
              <a:t>The study of bones and skulls.</a:t>
            </a:r>
          </a:p>
          <a:p>
            <a:pPr marL="0" indent="0">
              <a:lnSpc>
                <a:spcPct val="100000"/>
              </a:lnSpc>
              <a:spcBef>
                <a:spcPts val="1500"/>
              </a:spcBef>
              <a:buClr>
                <a:srgbClr val="0070C0"/>
              </a:buClr>
              <a:buNone/>
            </a:pPr>
            <a:r>
              <a:rPr lang="en-GB" sz="2000" dirty="0">
                <a:solidFill>
                  <a:srgbClr val="272626"/>
                </a:solidFill>
                <a:latin typeface="Comic Sans MS" panose="030F0902030302020204" pitchFamily="66" charset="0"/>
              </a:rPr>
              <a:t>Careful measuring can detect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patterns in the size and shape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bones and skulls in different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populations around the world.</a:t>
            </a:r>
          </a:p>
          <a:p>
            <a:pPr marL="0" indent="0">
              <a:lnSpc>
                <a:spcPct val="100000"/>
              </a:lnSpc>
              <a:spcBef>
                <a:spcPts val="1500"/>
              </a:spcBef>
              <a:buClr>
                <a:srgbClr val="0070C0"/>
              </a:buClr>
              <a:buNone/>
            </a:pPr>
            <a:r>
              <a:rPr lang="en-GB" sz="2000" dirty="0">
                <a:solidFill>
                  <a:srgbClr val="272626"/>
                </a:solidFill>
                <a:latin typeface="Comic Sans MS" panose="030F0902030302020204" pitchFamily="66" charset="0"/>
              </a:rPr>
              <a:t>This can help archaeologists to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tell whether skulls or skeletons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come from people who were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European, African or mixed race.</a:t>
            </a:r>
          </a:p>
        </p:txBody>
      </p:sp>
      <p:pic>
        <p:nvPicPr>
          <p:cNvPr id="4" name="Picture 3" descr="A skull&#10;&#10;Description automatically generated with low confidence">
            <a:extLst>
              <a:ext uri="{FF2B5EF4-FFF2-40B4-BE49-F238E27FC236}">
                <a16:creationId xmlns:a16="http://schemas.microsoft.com/office/drawing/2014/main" id="{1D900F22-BBE6-CB4E-ABE5-E3B54263516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6"/>
          <a:stretch/>
        </p:blipFill>
        <p:spPr>
          <a:xfrm>
            <a:off x="418196" y="386385"/>
            <a:ext cx="5434538" cy="6082232"/>
          </a:xfrm>
          <a:prstGeom prst="rect">
            <a:avLst/>
          </a:prstGeom>
        </p:spPr>
      </p:pic>
    </p:spTree>
    <p:extLst>
      <p:ext uri="{BB962C8B-B14F-4D97-AF65-F5344CB8AC3E}">
        <p14:creationId xmlns:p14="http://schemas.microsoft.com/office/powerpoint/2010/main" val="274210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itle 1">
            <a:extLst>
              <a:ext uri="{FF2B5EF4-FFF2-40B4-BE49-F238E27FC236}">
                <a16:creationId xmlns:a16="http://schemas.microsoft.com/office/drawing/2014/main" id="{F04A57D8-8786-774B-91DE-7D41A180CBE2}"/>
              </a:ext>
            </a:extLst>
          </p:cNvPr>
          <p:cNvSpPr txBox="1">
            <a:spLocks/>
          </p:cNvSpPr>
          <p:nvPr/>
        </p:nvSpPr>
        <p:spPr>
          <a:xfrm>
            <a:off x="0" y="83955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902030302020204" pitchFamily="66" charset="0"/>
              </a:rPr>
              <a:t>Clues about ancestry in the historical record:</a:t>
            </a:r>
            <a:endParaRPr lang="en-US" sz="3000" b="1" dirty="0">
              <a:solidFill>
                <a:srgbClr val="0070C0"/>
              </a:solidFill>
              <a:latin typeface="Comic Sans MS" panose="030F0902030302020204" pitchFamily="66" charset="0"/>
            </a:endParaRPr>
          </a:p>
        </p:txBody>
      </p:sp>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E6077B84-68DB-B64F-8F5A-6EB031F79EE5}"/>
              </a:ext>
            </a:extLst>
          </p:cNvPr>
          <p:cNvSpPr txBox="1">
            <a:spLocks/>
          </p:cNvSpPr>
          <p:nvPr/>
        </p:nvSpPr>
        <p:spPr>
          <a:xfrm>
            <a:off x="5347036" y="2281519"/>
            <a:ext cx="5337412" cy="38426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As we move into the age of the British Empire, places of birth and people’s names can be misleading.</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There was movement of people across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countries of the Empire, into 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out of Britain.</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Many people of white ancestry were born in places like India and the West Indies.</a:t>
            </a:r>
          </a:p>
        </p:txBody>
      </p:sp>
      <p:pic>
        <p:nvPicPr>
          <p:cNvPr id="4" name="Picture 3" descr="Map&#10;&#10;Description automatically generated">
            <a:extLst>
              <a:ext uri="{FF2B5EF4-FFF2-40B4-BE49-F238E27FC236}">
                <a16:creationId xmlns:a16="http://schemas.microsoft.com/office/drawing/2014/main" id="{4515F09A-9003-1842-8914-CC3BBFCA7C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0735" y="1628558"/>
            <a:ext cx="3387931" cy="4234914"/>
          </a:xfrm>
          <a:prstGeom prst="rect">
            <a:avLst/>
          </a:prstGeom>
        </p:spPr>
      </p:pic>
    </p:spTree>
    <p:extLst>
      <p:ext uri="{BB962C8B-B14F-4D97-AF65-F5344CB8AC3E}">
        <p14:creationId xmlns:p14="http://schemas.microsoft.com/office/powerpoint/2010/main" val="33183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r of hands holding each other&#10;&#10;Description automatically generated with low confidence">
            <a:extLst>
              <a:ext uri="{FF2B5EF4-FFF2-40B4-BE49-F238E27FC236}">
                <a16:creationId xmlns:a16="http://schemas.microsoft.com/office/drawing/2014/main" id="{EB719C0F-A97F-3B4A-99C4-BE0871AB28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5148" y="2075046"/>
            <a:ext cx="5141871" cy="3040655"/>
          </a:xfrm>
          <a:prstGeom prst="rect">
            <a:avLst/>
          </a:prstGeom>
        </p:spPr>
      </p:pic>
      <p:sp>
        <p:nvSpPr>
          <p:cNvPr id="5" name="TextBox 4">
            <a:extLst>
              <a:ext uri="{FF2B5EF4-FFF2-40B4-BE49-F238E27FC236}">
                <a16:creationId xmlns:a16="http://schemas.microsoft.com/office/drawing/2014/main" id="{9EAD0314-B746-B245-B205-1E1C05B70F1C}"/>
              </a:ext>
            </a:extLst>
          </p:cNvPr>
          <p:cNvSpPr txBox="1"/>
          <p:nvPr/>
        </p:nvSpPr>
        <p:spPr>
          <a:xfrm>
            <a:off x="7285994" y="2526049"/>
            <a:ext cx="3387003" cy="2123658"/>
          </a:xfrm>
          <a:prstGeom prst="rect">
            <a:avLst/>
          </a:prstGeom>
          <a:noFill/>
        </p:spPr>
        <p:txBody>
          <a:bodyPr wrap="square" rtlCol="0">
            <a:spAutoFit/>
          </a:bodyPr>
          <a:lstStyle/>
          <a:p>
            <a:pPr>
              <a:spcBef>
                <a:spcPts val="1500"/>
              </a:spcBef>
            </a:pPr>
            <a:r>
              <a:rPr lang="en-GB" sz="2200" dirty="0">
                <a:solidFill>
                  <a:srgbClr val="272626"/>
                </a:solidFill>
                <a:latin typeface="Comic Sans MS" panose="030F0902030302020204" pitchFamily="66" charset="0"/>
              </a:rPr>
              <a:t>Understanding how Black history is a vital part of Britain’s history. This history helps us connect and understand Britain today.</a:t>
            </a:r>
            <a:endParaRPr lang="en-GB" sz="2200" dirty="0">
              <a:solidFill>
                <a:srgbClr val="272626"/>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38FCAB2-0F36-774C-AFF6-ABF2FE7D3A63}"/>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Uncovering Black British History</a:t>
            </a:r>
            <a:br>
              <a:rPr lang="en-US" sz="3000" b="1" dirty="0">
                <a:solidFill>
                  <a:srgbClr val="0070C0"/>
                </a:solidFill>
                <a:latin typeface="Comic Sans MS" panose="030F0902030302020204" pitchFamily="66" charset="0"/>
                <a:cs typeface="Arial" panose="020B0604020202020204" pitchFamily="34" charset="0"/>
              </a:rPr>
            </a:br>
            <a:r>
              <a:rPr lang="en-US" sz="3000" b="1" dirty="0">
                <a:solidFill>
                  <a:srgbClr val="0070C0"/>
                </a:solidFill>
                <a:latin typeface="Comic Sans MS" panose="030F0902030302020204" pitchFamily="66" charset="0"/>
                <a:cs typeface="Arial" panose="020B0604020202020204" pitchFamily="34" charset="0"/>
              </a:rPr>
              <a:t>Lesson aims</a:t>
            </a:r>
          </a:p>
        </p:txBody>
      </p:sp>
      <p:pic>
        <p:nvPicPr>
          <p:cNvPr id="6" name="Picture 5" descr="A picture containing text, clipart&#10;&#10;Description automatically generated">
            <a:extLst>
              <a:ext uri="{FF2B5EF4-FFF2-40B4-BE49-F238E27FC236}">
                <a16:creationId xmlns:a16="http://schemas.microsoft.com/office/drawing/2014/main" id="{5DB554C7-CEE4-2044-91B1-2199CF8589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extBox 8">
            <a:extLst>
              <a:ext uri="{FF2B5EF4-FFF2-40B4-BE49-F238E27FC236}">
                <a16:creationId xmlns:a16="http://schemas.microsoft.com/office/drawing/2014/main" id="{A791201B-5750-4A46-83A7-FE73AE63E75C}"/>
              </a:ext>
            </a:extLst>
          </p:cNvPr>
          <p:cNvSpPr txBox="1"/>
          <p:nvPr/>
        </p:nvSpPr>
        <p:spPr>
          <a:xfrm>
            <a:off x="506579" y="5399419"/>
            <a:ext cx="8963151" cy="938719"/>
          </a:xfrm>
          <a:prstGeom prst="rect">
            <a:avLst/>
          </a:prstGeom>
          <a:noFill/>
        </p:spPr>
        <p:txBody>
          <a:bodyPr wrap="square" rtlCol="0">
            <a:spAutoFit/>
          </a:bodyPr>
          <a:lstStyle/>
          <a:p>
            <a:r>
              <a:rPr lang="en-GB" sz="1100" b="1" dirty="0">
                <a:solidFill>
                  <a:srgbClr val="0070C0"/>
                </a:solidFill>
                <a:latin typeface="Arial" panose="020B0604020202020204" pitchFamily="34" charset="0"/>
                <a:cs typeface="Arial" panose="020B0604020202020204" pitchFamily="34" charset="0"/>
              </a:rPr>
              <a:t>Curriculum links: </a:t>
            </a:r>
          </a:p>
          <a:p>
            <a:r>
              <a:rPr lang="en-GB" sz="1100" dirty="0">
                <a:solidFill>
                  <a:srgbClr val="0070C0"/>
                </a:solidFill>
                <a:latin typeface="Arial" panose="020B0604020202020204" pitchFamily="34" charset="0"/>
                <a:cs typeface="Arial" panose="020B0604020202020204" pitchFamily="34" charset="0"/>
              </a:rPr>
              <a:t>Know and understand the history of these islands. </a:t>
            </a:r>
          </a:p>
          <a:p>
            <a:r>
              <a:rPr lang="en-GB" sz="1100" dirty="0">
                <a:solidFill>
                  <a:srgbClr val="0070C0"/>
                </a:solidFill>
                <a:latin typeface="Arial" panose="020B0604020202020204" pitchFamily="34" charset="0"/>
                <a:cs typeface="Arial" panose="020B0604020202020204" pitchFamily="34" charset="0"/>
              </a:rPr>
              <a:t>Appreciate how people’s lives have shaped this nation and how Britain has influenced and been influenced by the wider world.</a:t>
            </a:r>
          </a:p>
          <a:p>
            <a:r>
              <a:rPr lang="en-GB" sz="1100" dirty="0">
                <a:solidFill>
                  <a:srgbClr val="0070C0"/>
                </a:solidFill>
                <a:latin typeface="Arial" panose="020B0604020202020204" pitchFamily="34" charset="0"/>
                <a:cs typeface="Arial" panose="020B0604020202020204" pitchFamily="34" charset="0"/>
              </a:rPr>
              <a:t>Understand the methods of historical enquiry, including how evidence is used rigorously to make historical claims.</a:t>
            </a:r>
          </a:p>
          <a:p>
            <a:r>
              <a:rPr lang="en-GB" sz="1100" dirty="0">
                <a:solidFill>
                  <a:srgbClr val="0070C0"/>
                </a:solidFill>
                <a:latin typeface="Arial" panose="020B0604020202020204" pitchFamily="34" charset="0"/>
                <a:cs typeface="Arial" panose="020B0604020202020204" pitchFamily="34" charset="0"/>
              </a:rPr>
              <a:t>Know and understand how and why contrasting arguments and interpretations of the past have been constructed. </a:t>
            </a:r>
          </a:p>
        </p:txBody>
      </p:sp>
    </p:spTree>
    <p:extLst>
      <p:ext uri="{BB962C8B-B14F-4D97-AF65-F5344CB8AC3E}">
        <p14:creationId xmlns:p14="http://schemas.microsoft.com/office/powerpoint/2010/main" val="1478698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E6077B84-68DB-B64F-8F5A-6EB031F79EE5}"/>
              </a:ext>
            </a:extLst>
          </p:cNvPr>
          <p:cNvSpPr txBox="1">
            <a:spLocks/>
          </p:cNvSpPr>
          <p:nvPr/>
        </p:nvSpPr>
        <p:spPr>
          <a:xfrm>
            <a:off x="6445058" y="1451818"/>
            <a:ext cx="4918574" cy="44638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Many people of black and mixed ancestry had names that were </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no different from traditional</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British names.</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In fact, enslaved people were often given the surnames of their owners.</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Also, the visible traces of African ancestry – such as hair texture and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skin colour - can disappear within just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 few generations, as black and white people marry and have children.</a:t>
            </a:r>
          </a:p>
        </p:txBody>
      </p:sp>
      <p:pic>
        <p:nvPicPr>
          <p:cNvPr id="8" name="Picture 7" descr="A picture containing person, indoor, sitting, window&#10;&#10;Description automatically generated">
            <a:extLst>
              <a:ext uri="{FF2B5EF4-FFF2-40B4-BE49-F238E27FC236}">
                <a16:creationId xmlns:a16="http://schemas.microsoft.com/office/drawing/2014/main" id="{21783E0D-F847-834E-A854-6954E07142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35075" y="1304925"/>
            <a:ext cx="4681538" cy="4211638"/>
          </a:xfrm>
          <a:prstGeom prst="rect">
            <a:avLst/>
          </a:prstGeom>
        </p:spPr>
      </p:pic>
    </p:spTree>
    <p:extLst>
      <p:ext uri="{BB962C8B-B14F-4D97-AF65-F5344CB8AC3E}">
        <p14:creationId xmlns:p14="http://schemas.microsoft.com/office/powerpoint/2010/main" val="255886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itle 1">
            <a:extLst>
              <a:ext uri="{FF2B5EF4-FFF2-40B4-BE49-F238E27FC236}">
                <a16:creationId xmlns:a16="http://schemas.microsoft.com/office/drawing/2014/main" id="{F04A57D8-8786-774B-91DE-7D41A180CBE2}"/>
              </a:ext>
            </a:extLst>
          </p:cNvPr>
          <p:cNvSpPr txBox="1">
            <a:spLocks/>
          </p:cNvSpPr>
          <p:nvPr/>
        </p:nvSpPr>
        <p:spPr>
          <a:xfrm>
            <a:off x="0" y="839554"/>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0070C0"/>
                </a:solidFill>
                <a:latin typeface="Comic Sans MS" panose="030F0902030302020204" pitchFamily="66" charset="0"/>
              </a:rPr>
              <a:t>But…</a:t>
            </a:r>
            <a:endParaRPr lang="en-US" sz="3000" b="1" dirty="0">
              <a:solidFill>
                <a:srgbClr val="0070C0"/>
              </a:solidFill>
              <a:latin typeface="Comic Sans MS" panose="030F0902030302020204" pitchFamily="66" charset="0"/>
            </a:endParaRPr>
          </a:p>
        </p:txBody>
      </p:sp>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7" name="Content Placeholder 2">
            <a:extLst>
              <a:ext uri="{FF2B5EF4-FFF2-40B4-BE49-F238E27FC236}">
                <a16:creationId xmlns:a16="http://schemas.microsoft.com/office/drawing/2014/main" id="{20E6E818-B82E-1347-8EF0-72B8E7D57DE7}"/>
              </a:ext>
            </a:extLst>
          </p:cNvPr>
          <p:cNvSpPr txBox="1">
            <a:spLocks/>
          </p:cNvSpPr>
          <p:nvPr/>
        </p:nvSpPr>
        <p:spPr>
          <a:xfrm>
            <a:off x="6309842" y="1650351"/>
            <a:ext cx="4888869" cy="48716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We also need to remember that how societies have thought about skin</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colour was very different before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 Stuart era.</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In Roman and medieval times, society did not have the same concept of ‘race’. </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People were not labelled as being ‘black’ or ‘white’.</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The term ‘foreigner’ could be used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describe someone from the neighbouring village. </a:t>
            </a:r>
          </a:p>
          <a:p>
            <a:pPr>
              <a:lnSpc>
                <a:spcPct val="100000"/>
              </a:lnSpc>
              <a:spcBef>
                <a:spcPts val="1500"/>
              </a:spcBef>
              <a:buClr>
                <a:srgbClr val="286AA6"/>
              </a:buClr>
            </a:pPr>
            <a:endParaRPr lang="en-GB" sz="2200" dirty="0">
              <a:solidFill>
                <a:srgbClr val="272626"/>
              </a:solidFill>
              <a:latin typeface="Comic Sans MS" panose="030F0902030302020204" pitchFamily="66" charset="0"/>
            </a:endParaRPr>
          </a:p>
        </p:txBody>
      </p:sp>
      <p:pic>
        <p:nvPicPr>
          <p:cNvPr id="5" name="Picture 4" descr="A picture containing text, book, posing, old&#10;&#10;Description automatically generated">
            <a:extLst>
              <a:ext uri="{FF2B5EF4-FFF2-40B4-BE49-F238E27FC236}">
                <a16:creationId xmlns:a16="http://schemas.microsoft.com/office/drawing/2014/main" id="{FD3FFB91-0690-E146-AF63-9BEDEFD7F23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19200" y="1763486"/>
            <a:ext cx="4386943" cy="3831771"/>
          </a:xfrm>
          <a:prstGeom prst="rect">
            <a:avLst/>
          </a:prstGeom>
        </p:spPr>
      </p:pic>
    </p:spTree>
    <p:extLst>
      <p:ext uri="{BB962C8B-B14F-4D97-AF65-F5344CB8AC3E}">
        <p14:creationId xmlns:p14="http://schemas.microsoft.com/office/powerpoint/2010/main" val="1213694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itle 1">
            <a:extLst>
              <a:ext uri="{FF2B5EF4-FFF2-40B4-BE49-F238E27FC236}">
                <a16:creationId xmlns:a16="http://schemas.microsoft.com/office/drawing/2014/main" id="{F04A57D8-8786-774B-91DE-7D41A180CBE2}"/>
              </a:ext>
            </a:extLst>
          </p:cNvPr>
          <p:cNvSpPr txBox="1">
            <a:spLocks/>
          </p:cNvSpPr>
          <p:nvPr/>
        </p:nvSpPr>
        <p:spPr>
          <a:xfrm>
            <a:off x="0" y="663072"/>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000" b="1" dirty="0">
                <a:solidFill>
                  <a:srgbClr val="0070C0"/>
                </a:solidFill>
                <a:latin typeface="Comic Sans MS" panose="030F0902030302020204" pitchFamily="66" charset="0"/>
              </a:rPr>
              <a:t>Re-examining words and terms that hide</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parts of Black British history:</a:t>
            </a:r>
            <a:endParaRPr lang="en-US" sz="3000" b="1" dirty="0">
              <a:solidFill>
                <a:srgbClr val="0070C0"/>
              </a:solidFill>
              <a:latin typeface="Comic Sans MS" panose="030F0902030302020204" pitchFamily="66" charset="0"/>
            </a:endParaRPr>
          </a:p>
        </p:txBody>
      </p:sp>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D9289290-E7A1-CD45-870B-64E4584C1CB7}"/>
              </a:ext>
            </a:extLst>
          </p:cNvPr>
          <p:cNvSpPr txBox="1">
            <a:spLocks/>
          </p:cNvSpPr>
          <p:nvPr/>
        </p:nvSpPr>
        <p:spPr>
          <a:xfrm>
            <a:off x="5761241" y="1948074"/>
            <a:ext cx="5444645" cy="43933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10000"/>
              </a:lnSpc>
              <a:buNone/>
            </a:pPr>
            <a:r>
              <a:rPr lang="en-GB" sz="2300" b="1" dirty="0">
                <a:solidFill>
                  <a:srgbClr val="0070C0"/>
                </a:solidFill>
                <a:latin typeface="Comic Sans MS" panose="030F0902030302020204" pitchFamily="66" charset="0"/>
              </a:rPr>
              <a:t>Merchant adventurer</a:t>
            </a:r>
          </a:p>
          <a:p>
            <a:pPr marL="0" indent="0" fontAlgn="base">
              <a:lnSpc>
                <a:spcPct val="100000"/>
              </a:lnSpc>
              <a:spcBef>
                <a:spcPts val="500"/>
              </a:spcBef>
              <a:buClr>
                <a:srgbClr val="286AA6"/>
              </a:buClr>
              <a:buNone/>
            </a:pPr>
            <a:r>
              <a:rPr lang="en-GB" sz="2000" dirty="0">
                <a:solidFill>
                  <a:srgbClr val="272626"/>
                </a:solidFill>
                <a:latin typeface="Comic Sans MS" panose="030F0902030302020204" pitchFamily="66" charset="0"/>
              </a:rPr>
              <a:t>A term used to describe people, some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whom were actually slave traders.</a:t>
            </a:r>
          </a:p>
          <a:p>
            <a:pPr marL="0" indent="0" fontAlgn="base">
              <a:lnSpc>
                <a:spcPct val="110000"/>
              </a:lnSpc>
              <a:spcBef>
                <a:spcPts val="1500"/>
              </a:spcBef>
              <a:buNone/>
            </a:pPr>
            <a:r>
              <a:rPr lang="en-GB" sz="2300" b="1" dirty="0">
                <a:solidFill>
                  <a:srgbClr val="0070C0"/>
                </a:solidFill>
                <a:latin typeface="Comic Sans MS" panose="030F0902030302020204" pitchFamily="66" charset="0"/>
              </a:rPr>
              <a:t>Slaves</a:t>
            </a:r>
          </a:p>
          <a:p>
            <a:pPr marL="0" indent="0" fontAlgn="base">
              <a:lnSpc>
                <a:spcPct val="100000"/>
              </a:lnSpc>
              <a:spcBef>
                <a:spcPts val="500"/>
              </a:spcBef>
              <a:buClr>
                <a:srgbClr val="286AA6"/>
              </a:buClr>
              <a:buNone/>
            </a:pPr>
            <a:r>
              <a:rPr lang="en-GB" sz="2000" dirty="0">
                <a:solidFill>
                  <a:srgbClr val="272626"/>
                </a:solidFill>
                <a:latin typeface="Comic Sans MS" panose="030F0902030302020204" pitchFamily="66" charset="0"/>
              </a:rPr>
              <a:t>Using the term ‘enslaved people’ instead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of the term ‘slaves’ reminds us that people’s actions caused African people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to have their freedom taken from them, to become enslaved, have their children born enslaved, and to be kept enslaved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degrading conditions.</a:t>
            </a:r>
          </a:p>
        </p:txBody>
      </p:sp>
      <p:pic>
        <p:nvPicPr>
          <p:cNvPr id="4" name="Picture 3" descr="A picture containing text, tree, outdoor, old&#10;&#10;Description automatically generated">
            <a:extLst>
              <a:ext uri="{FF2B5EF4-FFF2-40B4-BE49-F238E27FC236}">
                <a16:creationId xmlns:a16="http://schemas.microsoft.com/office/drawing/2014/main" id="{2068FC16-6A21-5A46-8FB8-8E2CF1019D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50065" y="2060576"/>
            <a:ext cx="3896970" cy="3708400"/>
          </a:xfrm>
          <a:prstGeom prst="rect">
            <a:avLst/>
          </a:prstGeom>
        </p:spPr>
      </p:pic>
    </p:spTree>
    <p:extLst>
      <p:ext uri="{BB962C8B-B14F-4D97-AF65-F5344CB8AC3E}">
        <p14:creationId xmlns:p14="http://schemas.microsoft.com/office/powerpoint/2010/main" val="92752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D9289290-E7A1-CD45-870B-64E4584C1CB7}"/>
              </a:ext>
            </a:extLst>
          </p:cNvPr>
          <p:cNvSpPr txBox="1">
            <a:spLocks/>
          </p:cNvSpPr>
          <p:nvPr/>
        </p:nvSpPr>
        <p:spPr>
          <a:xfrm>
            <a:off x="6468148" y="1886442"/>
            <a:ext cx="4352252" cy="34813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10000"/>
              </a:lnSpc>
              <a:buClr>
                <a:srgbClr val="286AA6"/>
              </a:buClr>
              <a:buNone/>
            </a:pPr>
            <a:r>
              <a:rPr lang="en-GB" sz="2000" dirty="0">
                <a:solidFill>
                  <a:srgbClr val="272626"/>
                </a:solidFill>
                <a:latin typeface="Comic Sans MS" panose="030F0902030302020204" pitchFamily="66" charset="0"/>
              </a:rPr>
              <a:t>It helps to remind us that there was a range of people and jobs involved in slavery and the slave trade, from the captains and crews of slave ships. The overseers on plantations and people who manufactured chains and chattels, or who processed the goods grown by enslaved people. </a:t>
            </a:r>
          </a:p>
        </p:txBody>
      </p:sp>
      <p:pic>
        <p:nvPicPr>
          <p:cNvPr id="4" name="Picture 3" descr="A picture containing text, outdoor, posing&#10;&#10;Description automatically generated">
            <a:extLst>
              <a:ext uri="{FF2B5EF4-FFF2-40B4-BE49-F238E27FC236}">
                <a16:creationId xmlns:a16="http://schemas.microsoft.com/office/drawing/2014/main" id="{689A95F9-399B-9243-BD58-170D3AFECD1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551" y="386024"/>
            <a:ext cx="4985599" cy="6074225"/>
          </a:xfrm>
          <a:prstGeom prst="rect">
            <a:avLst/>
          </a:prstGeom>
        </p:spPr>
      </p:pic>
    </p:spTree>
    <p:extLst>
      <p:ext uri="{BB962C8B-B14F-4D97-AF65-F5344CB8AC3E}">
        <p14:creationId xmlns:p14="http://schemas.microsoft.com/office/powerpoint/2010/main" val="181649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8" name="Content Placeholder 2">
            <a:extLst>
              <a:ext uri="{FF2B5EF4-FFF2-40B4-BE49-F238E27FC236}">
                <a16:creationId xmlns:a16="http://schemas.microsoft.com/office/drawing/2014/main" id="{021A4C51-CC43-3649-B84E-0ED64451358D}"/>
              </a:ext>
            </a:extLst>
          </p:cNvPr>
          <p:cNvSpPr txBox="1">
            <a:spLocks/>
          </p:cNvSpPr>
          <p:nvPr/>
        </p:nvSpPr>
        <p:spPr>
          <a:xfrm>
            <a:off x="1260023" y="4623956"/>
            <a:ext cx="10089850" cy="1710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GB" sz="2300" b="1" dirty="0">
                <a:solidFill>
                  <a:srgbClr val="0070C0"/>
                </a:solidFill>
                <a:latin typeface="Comic Sans MS" panose="030F0902030302020204" pitchFamily="66" charset="0"/>
              </a:rPr>
              <a:t>The Atlantic Trade</a:t>
            </a:r>
          </a:p>
          <a:p>
            <a:pPr marL="0" indent="0" fontAlgn="base">
              <a:lnSpc>
                <a:spcPct val="100000"/>
              </a:lnSpc>
              <a:buClr>
                <a:srgbClr val="286AA6"/>
              </a:buClr>
              <a:buNone/>
            </a:pPr>
            <a:r>
              <a:rPr lang="en-GB" sz="2000" dirty="0">
                <a:solidFill>
                  <a:srgbClr val="272626"/>
                </a:solidFill>
                <a:latin typeface="Comic Sans MS" panose="030F0902030302020204" pitchFamily="66" charset="0"/>
              </a:rPr>
              <a:t>This is the bland name given to the three-part system that connected Britain, Africa and the Americas/West Indies, and that relied on the enslavement and forced transportation of 3.5 million African people between 1640 and 1807. </a:t>
            </a:r>
          </a:p>
        </p:txBody>
      </p:sp>
      <p:pic>
        <p:nvPicPr>
          <p:cNvPr id="5" name="Picture 4" descr="Map&#10;&#10;Description automatically generated">
            <a:extLst>
              <a:ext uri="{FF2B5EF4-FFF2-40B4-BE49-F238E27FC236}">
                <a16:creationId xmlns:a16="http://schemas.microsoft.com/office/drawing/2014/main" id="{CF1236FF-298C-E24B-8EAE-D8EBB36E3D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84113" y="874445"/>
            <a:ext cx="6013745" cy="3407789"/>
          </a:xfrm>
          <a:prstGeom prst="rect">
            <a:avLst/>
          </a:prstGeom>
        </p:spPr>
      </p:pic>
    </p:spTree>
    <p:extLst>
      <p:ext uri="{BB962C8B-B14F-4D97-AF65-F5344CB8AC3E}">
        <p14:creationId xmlns:p14="http://schemas.microsoft.com/office/powerpoint/2010/main" val="2336587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8" name="Content Placeholder 2">
            <a:extLst>
              <a:ext uri="{FF2B5EF4-FFF2-40B4-BE49-F238E27FC236}">
                <a16:creationId xmlns:a16="http://schemas.microsoft.com/office/drawing/2014/main" id="{021A4C51-CC43-3649-B84E-0ED64451358D}"/>
              </a:ext>
            </a:extLst>
          </p:cNvPr>
          <p:cNvSpPr txBox="1">
            <a:spLocks/>
          </p:cNvSpPr>
          <p:nvPr/>
        </p:nvSpPr>
        <p:spPr>
          <a:xfrm>
            <a:off x="6431014" y="1304925"/>
            <a:ext cx="5006188" cy="46657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Goods were made in Britain to trade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Africa and use in the purchase of African people (though some people were actually kidnapped).</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The enslaved people were taken to the Americas and West Indies and sold to provide free labour on plantations.</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The crops from the plantations (sugar, but also tobacco and cotton) were then shipped to Britain and were much cheaper to buy because the enslaved people did not have to be paid.</a:t>
            </a:r>
          </a:p>
        </p:txBody>
      </p:sp>
      <p:pic>
        <p:nvPicPr>
          <p:cNvPr id="4" name="Picture 3" descr="A picture containing outdoor, sky, grass, rock&#10;&#10;Description automatically generated">
            <a:extLst>
              <a:ext uri="{FF2B5EF4-FFF2-40B4-BE49-F238E27FC236}">
                <a16:creationId xmlns:a16="http://schemas.microsoft.com/office/drawing/2014/main" id="{D3F7F0C9-7564-194D-8CC8-7E3C66E49FB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4494" y="383013"/>
            <a:ext cx="5446140" cy="6080760"/>
          </a:xfrm>
          <a:prstGeom prst="rect">
            <a:avLst/>
          </a:prstGeom>
        </p:spPr>
      </p:pic>
    </p:spTree>
    <p:extLst>
      <p:ext uri="{BB962C8B-B14F-4D97-AF65-F5344CB8AC3E}">
        <p14:creationId xmlns:p14="http://schemas.microsoft.com/office/powerpoint/2010/main" val="288030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Content Placeholder 2">
            <a:extLst>
              <a:ext uri="{FF2B5EF4-FFF2-40B4-BE49-F238E27FC236}">
                <a16:creationId xmlns:a16="http://schemas.microsoft.com/office/drawing/2014/main" id="{B9716EDD-D196-F04E-AC12-D45BACE019A4}"/>
              </a:ext>
            </a:extLst>
          </p:cNvPr>
          <p:cNvSpPr txBox="1">
            <a:spLocks/>
          </p:cNvSpPr>
          <p:nvPr/>
        </p:nvSpPr>
        <p:spPr>
          <a:xfrm>
            <a:off x="1174145" y="1217830"/>
            <a:ext cx="4921855" cy="48715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Britain as it is today has been shaped by its connections to Africa over hundreds of years.</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Money from Britain’s involvement in the enslavement of African people, paid for many of our buildings, streets and transport systems.</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Wealth from the slave trade was used by men and women to pay for museums, art galleries, charities and schools. </a:t>
            </a:r>
          </a:p>
          <a:p>
            <a:pPr marL="0" indent="0" fontAlgn="base">
              <a:lnSpc>
                <a:spcPct val="100000"/>
              </a:lnSpc>
              <a:spcBef>
                <a:spcPts val="1500"/>
              </a:spcBef>
              <a:buClr>
                <a:srgbClr val="286AA6"/>
              </a:buClr>
              <a:buNone/>
            </a:pPr>
            <a:r>
              <a:rPr lang="en-GB" sz="2000" dirty="0">
                <a:solidFill>
                  <a:srgbClr val="272626"/>
                </a:solidFill>
                <a:latin typeface="Comic Sans MS" panose="030F0902030302020204" pitchFamily="66" charset="0"/>
              </a:rPr>
              <a:t>Our lessons in Black British History are part of telling the </a:t>
            </a:r>
            <a:r>
              <a:rPr lang="en-GB" sz="2000" u="sng" dirty="0">
                <a:solidFill>
                  <a:srgbClr val="272626"/>
                </a:solidFill>
                <a:latin typeface="Comic Sans MS" panose="030F0902030302020204" pitchFamily="66" charset="0"/>
              </a:rPr>
              <a:t>full</a:t>
            </a:r>
            <a:r>
              <a:rPr lang="en-GB" sz="2000" dirty="0">
                <a:solidFill>
                  <a:srgbClr val="272626"/>
                </a:solidFill>
                <a:latin typeface="Comic Sans MS" panose="030F0902030302020204" pitchFamily="66" charset="0"/>
              </a:rPr>
              <a:t> story of Britain.</a:t>
            </a:r>
          </a:p>
        </p:txBody>
      </p:sp>
      <p:sp>
        <p:nvSpPr>
          <p:cNvPr id="14" name="Rectangle 13">
            <a:extLst>
              <a:ext uri="{FF2B5EF4-FFF2-40B4-BE49-F238E27FC236}">
                <a16:creationId xmlns:a16="http://schemas.microsoft.com/office/drawing/2014/main" id="{A5CB7138-8E3A-6F43-BABD-DD3218B41A28}"/>
              </a:ext>
            </a:extLst>
          </p:cNvPr>
          <p:cNvSpPr/>
          <p:nvPr/>
        </p:nvSpPr>
        <p:spPr>
          <a:xfrm>
            <a:off x="6786397" y="4452754"/>
            <a:ext cx="4451380" cy="12180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large building with a car parked in front of it&#10;&#10;Description automatically generated with medium confidence">
            <a:extLst>
              <a:ext uri="{FF2B5EF4-FFF2-40B4-BE49-F238E27FC236}">
                <a16:creationId xmlns:a16="http://schemas.microsoft.com/office/drawing/2014/main" id="{4F6C81EB-01BD-794E-AE40-8C73D11F9F5C}"/>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rot="291964">
            <a:off x="6703282" y="1284704"/>
            <a:ext cx="4476780" cy="2983551"/>
          </a:xfrm>
          <a:prstGeom prst="rect">
            <a:avLst/>
          </a:prstGeom>
          <a:solidFill>
            <a:srgbClr val="FFFFFF">
              <a:shade val="85000"/>
            </a:srgbClr>
          </a:solidFill>
          <a:ln w="1143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3FB11B78-FD65-88B8-60DE-BDC162A9A943}"/>
              </a:ext>
            </a:extLst>
          </p:cNvPr>
          <p:cNvSpPr txBox="1"/>
          <p:nvPr/>
        </p:nvSpPr>
        <p:spPr>
          <a:xfrm>
            <a:off x="6786396" y="4558916"/>
            <a:ext cx="4451381" cy="954107"/>
          </a:xfrm>
          <a:prstGeom prst="rect">
            <a:avLst/>
          </a:prstGeom>
          <a:noFill/>
        </p:spPr>
        <p:txBody>
          <a:bodyPr wrap="square">
            <a:noAutofit/>
          </a:bodyPr>
          <a:lstStyle/>
          <a:p>
            <a:pPr algn="ctr"/>
            <a:r>
              <a:rPr lang="en-GB" sz="1400" dirty="0">
                <a:solidFill>
                  <a:schemeClr val="bg1"/>
                </a:solidFill>
                <a:latin typeface="Comic Sans MS" panose="030F0702030302020204" pitchFamily="66" charset="0"/>
              </a:rPr>
              <a:t>Harewood House on the Harewood Estate</a:t>
            </a:r>
            <a:br>
              <a:rPr lang="en-GB" sz="1400" dirty="0">
                <a:solidFill>
                  <a:schemeClr val="bg1"/>
                </a:solidFill>
                <a:latin typeface="Comic Sans MS" panose="030F0702030302020204" pitchFamily="66" charset="0"/>
              </a:rPr>
            </a:br>
            <a:r>
              <a:rPr lang="en-GB" sz="1400" dirty="0">
                <a:solidFill>
                  <a:schemeClr val="bg1"/>
                </a:solidFill>
                <a:latin typeface="Comic Sans MS" panose="030F0702030302020204" pitchFamily="66" charset="0"/>
              </a:rPr>
              <a:t>in Leeds. Edwin Lascelles built Harewood</a:t>
            </a:r>
            <a:br>
              <a:rPr lang="en-GB" sz="1400" dirty="0">
                <a:solidFill>
                  <a:schemeClr val="bg1"/>
                </a:solidFill>
                <a:latin typeface="Comic Sans MS" panose="030F0702030302020204" pitchFamily="66" charset="0"/>
              </a:rPr>
            </a:br>
            <a:r>
              <a:rPr lang="en-GB" sz="1400" dirty="0">
                <a:solidFill>
                  <a:schemeClr val="bg1"/>
                </a:solidFill>
                <a:latin typeface="Comic Sans MS" panose="030F0702030302020204" pitchFamily="66" charset="0"/>
              </a:rPr>
              <a:t>House after he made his fortune in</a:t>
            </a:r>
            <a:br>
              <a:rPr lang="en-GB" sz="1400" dirty="0">
                <a:solidFill>
                  <a:schemeClr val="bg1"/>
                </a:solidFill>
                <a:latin typeface="Comic Sans MS" panose="030F0702030302020204" pitchFamily="66" charset="0"/>
              </a:rPr>
            </a:br>
            <a:r>
              <a:rPr lang="en-GB" sz="1400" dirty="0">
                <a:solidFill>
                  <a:schemeClr val="bg1"/>
                </a:solidFill>
                <a:latin typeface="Comic Sans MS" panose="030F0702030302020204" pitchFamily="66" charset="0"/>
              </a:rPr>
              <a:t>Jamaican sugar and the slave trade.</a:t>
            </a:r>
          </a:p>
        </p:txBody>
      </p:sp>
    </p:spTree>
    <p:extLst>
      <p:ext uri="{BB962C8B-B14F-4D97-AF65-F5344CB8AC3E}">
        <p14:creationId xmlns:p14="http://schemas.microsoft.com/office/powerpoint/2010/main" val="348457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handwear&#10;&#10;Description automatically generated">
            <a:extLst>
              <a:ext uri="{FF2B5EF4-FFF2-40B4-BE49-F238E27FC236}">
                <a16:creationId xmlns:a16="http://schemas.microsoft.com/office/drawing/2014/main" id="{B0C3F6C7-2B7A-A944-8437-4FD41487043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4164795" y="1713268"/>
            <a:ext cx="3845349" cy="3399009"/>
          </a:xfrm>
          <a:prstGeom prst="rect">
            <a:avLst/>
          </a:prstGeom>
        </p:spPr>
      </p:pic>
      <p:sp>
        <p:nvSpPr>
          <p:cNvPr id="2" name="Subtitle 2">
            <a:extLst>
              <a:ext uri="{FF2B5EF4-FFF2-40B4-BE49-F238E27FC236}">
                <a16:creationId xmlns:a16="http://schemas.microsoft.com/office/drawing/2014/main" id="{02BA0FCC-B14A-474D-84B2-2A1DE0CE6B64}"/>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Black British History Introductory lesson</a:t>
            </a:r>
          </a:p>
        </p:txBody>
      </p:sp>
      <p:sp>
        <p:nvSpPr>
          <p:cNvPr id="3" name="Subtitle 2">
            <a:extLst>
              <a:ext uri="{FF2B5EF4-FFF2-40B4-BE49-F238E27FC236}">
                <a16:creationId xmlns:a16="http://schemas.microsoft.com/office/drawing/2014/main" id="{C0D292DE-BD13-2D4C-BE2C-98AAA8E388D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4" name="Picture 3" descr="A picture containing text, clipart&#10;&#10;Description automatically generated">
            <a:extLst>
              <a:ext uri="{FF2B5EF4-FFF2-40B4-BE49-F238E27FC236}">
                <a16:creationId xmlns:a16="http://schemas.microsoft.com/office/drawing/2014/main" id="{0459404E-D48C-6B42-B844-B89E37D915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E6113D65-A9DA-0740-888F-9300DCF5A93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DA999D5D-8ECE-F441-87F7-11BD9580556B}"/>
              </a:ext>
            </a:extLst>
          </p:cNvPr>
          <p:cNvSpPr txBox="1"/>
          <p:nvPr/>
        </p:nvSpPr>
        <p:spPr>
          <a:xfrm>
            <a:off x="522514" y="8654143"/>
            <a:ext cx="184731" cy="369332"/>
          </a:xfrm>
          <a:prstGeom prst="rect">
            <a:avLst/>
          </a:prstGeom>
          <a:noFill/>
        </p:spPr>
        <p:txBody>
          <a:bodyPr wrap="none" rtlCol="0">
            <a:spAutoFit/>
          </a:bodyPr>
          <a:lstStyle/>
          <a:p>
            <a:endParaRPr lang="en-US" dirty="0"/>
          </a:p>
        </p:txBody>
      </p:sp>
      <p:sp>
        <p:nvSpPr>
          <p:cNvPr id="11" name="Title 1">
            <a:extLst>
              <a:ext uri="{FF2B5EF4-FFF2-40B4-BE49-F238E27FC236}">
                <a16:creationId xmlns:a16="http://schemas.microsoft.com/office/drawing/2014/main" id="{9BBED2B3-9AAC-454D-B510-52D5A22B1807}"/>
              </a:ext>
            </a:extLst>
          </p:cNvPr>
          <p:cNvSpPr txBox="1">
            <a:spLocks/>
          </p:cNvSpPr>
          <p:nvPr/>
        </p:nvSpPr>
        <p:spPr>
          <a:xfrm>
            <a:off x="1113182" y="914231"/>
            <a:ext cx="12192000" cy="1017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000" b="1" dirty="0">
                <a:solidFill>
                  <a:srgbClr val="0070C0"/>
                </a:solidFill>
                <a:latin typeface="Comic Sans MS" panose="030F0902030302020204" pitchFamily="66" charset="0"/>
              </a:rPr>
              <a:t>In KS2 history we need to know and understand:</a:t>
            </a:r>
          </a:p>
        </p:txBody>
      </p:sp>
      <p:sp>
        <p:nvSpPr>
          <p:cNvPr id="9" name="Content Placeholder 2">
            <a:extLst>
              <a:ext uri="{FF2B5EF4-FFF2-40B4-BE49-F238E27FC236}">
                <a16:creationId xmlns:a16="http://schemas.microsoft.com/office/drawing/2014/main" id="{D42FCB6E-2E78-BD47-A9DD-EAB897846557}"/>
              </a:ext>
            </a:extLst>
          </p:cNvPr>
          <p:cNvSpPr txBox="1">
            <a:spLocks/>
          </p:cNvSpPr>
          <p:nvPr/>
        </p:nvSpPr>
        <p:spPr>
          <a:xfrm>
            <a:off x="1171465" y="1804494"/>
            <a:ext cx="8047821"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0070C0"/>
              </a:buClr>
            </a:pPr>
            <a:r>
              <a:rPr lang="en-GB" sz="2200" dirty="0">
                <a:solidFill>
                  <a:srgbClr val="272626"/>
                </a:solidFill>
                <a:latin typeface="Comic Sans MS" panose="030F0902030302020204" pitchFamily="66" charset="0"/>
              </a:rPr>
              <a:t>The history of these islands.</a:t>
            </a:r>
          </a:p>
          <a:p>
            <a:pPr>
              <a:lnSpc>
                <a:spcPct val="100000"/>
              </a:lnSpc>
              <a:spcBef>
                <a:spcPts val="1500"/>
              </a:spcBef>
              <a:buClr>
                <a:srgbClr val="0070C0"/>
              </a:buClr>
            </a:pPr>
            <a:r>
              <a:rPr lang="en-GB" sz="2200" dirty="0">
                <a:solidFill>
                  <a:srgbClr val="272626"/>
                </a:solidFill>
                <a:latin typeface="Comic Sans MS" panose="030F0902030302020204" pitchFamily="66" charset="0"/>
              </a:rPr>
              <a:t>How people’s lives have shaped this nation and how Britain has influenced and been influenced by the wider world.</a:t>
            </a:r>
          </a:p>
          <a:p>
            <a:pPr>
              <a:lnSpc>
                <a:spcPct val="100000"/>
              </a:lnSpc>
              <a:spcBef>
                <a:spcPts val="1500"/>
              </a:spcBef>
              <a:buClr>
                <a:srgbClr val="0070C0"/>
              </a:buClr>
            </a:pPr>
            <a:r>
              <a:rPr lang="en-GB" sz="2200" dirty="0">
                <a:solidFill>
                  <a:srgbClr val="272626"/>
                </a:solidFill>
                <a:latin typeface="Comic Sans MS" panose="030F0902030302020204" pitchFamily="66" charset="0"/>
              </a:rPr>
              <a:t>Abstract terms such as ‘empire’.</a:t>
            </a:r>
          </a:p>
          <a:p>
            <a:pPr>
              <a:lnSpc>
                <a:spcPct val="100000"/>
              </a:lnSpc>
              <a:spcBef>
                <a:spcPts val="1500"/>
              </a:spcBef>
              <a:buClr>
                <a:srgbClr val="0070C0"/>
              </a:buClr>
            </a:pPr>
            <a:r>
              <a:rPr lang="en-GB" sz="2200" dirty="0">
                <a:solidFill>
                  <a:srgbClr val="272626"/>
                </a:solidFill>
                <a:latin typeface="Comic Sans MS" panose="030F0902030302020204" pitchFamily="66" charset="0"/>
              </a:rPr>
              <a:t>How evidence is used to make historical claims.</a:t>
            </a:r>
          </a:p>
          <a:p>
            <a:pPr>
              <a:lnSpc>
                <a:spcPct val="100000"/>
              </a:lnSpc>
              <a:spcBef>
                <a:spcPts val="1500"/>
              </a:spcBef>
              <a:buClr>
                <a:srgbClr val="0070C0"/>
              </a:buClr>
            </a:pPr>
            <a:r>
              <a:rPr lang="en-GB" sz="2200" dirty="0">
                <a:solidFill>
                  <a:srgbClr val="272626"/>
                </a:solidFill>
                <a:latin typeface="Comic Sans MS" panose="030F0902030302020204" pitchFamily="66" charset="0"/>
              </a:rPr>
              <a:t>How and why contrasting arguments and interpretations of the past have been constructed.</a:t>
            </a:r>
          </a:p>
          <a:p>
            <a:endParaRPr lang="en-GB" dirty="0"/>
          </a:p>
        </p:txBody>
      </p:sp>
      <p:sp>
        <p:nvSpPr>
          <p:cNvPr id="3" name="Rectangle 2">
            <a:extLst>
              <a:ext uri="{FF2B5EF4-FFF2-40B4-BE49-F238E27FC236}">
                <a16:creationId xmlns:a16="http://schemas.microsoft.com/office/drawing/2014/main" id="{FDE044B8-4B10-244F-B0E8-FAE7752ADF7D}"/>
              </a:ext>
            </a:extLst>
          </p:cNvPr>
          <p:cNvSpPr/>
          <p:nvPr/>
        </p:nvSpPr>
        <p:spPr>
          <a:xfrm>
            <a:off x="1113182" y="5389669"/>
            <a:ext cx="12191999" cy="477054"/>
          </a:xfrm>
          <a:prstGeom prst="rect">
            <a:avLst/>
          </a:prstGeom>
        </p:spPr>
        <p:txBody>
          <a:bodyPr wrap="square">
            <a:spAutoFit/>
          </a:bodyPr>
          <a:lstStyle/>
          <a:p>
            <a:r>
              <a:rPr lang="en-GB" sz="2500" b="1" dirty="0">
                <a:solidFill>
                  <a:srgbClr val="0070C0"/>
                </a:solidFill>
                <a:latin typeface="Comic Sans MS" panose="030F0902030302020204" pitchFamily="66" charset="0"/>
              </a:rPr>
              <a:t>Studying Black British History is part of all of this.</a:t>
            </a:r>
            <a:endParaRPr lang="en-GB" sz="2500" b="1" dirty="0">
              <a:solidFill>
                <a:srgbClr val="0070C0"/>
              </a:solidFill>
            </a:endParaRPr>
          </a:p>
        </p:txBody>
      </p:sp>
    </p:spTree>
    <p:extLst>
      <p:ext uri="{BB962C8B-B14F-4D97-AF65-F5344CB8AC3E}">
        <p14:creationId xmlns:p14="http://schemas.microsoft.com/office/powerpoint/2010/main" val="810117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Content Placeholder 2">
            <a:extLst>
              <a:ext uri="{FF2B5EF4-FFF2-40B4-BE49-F238E27FC236}">
                <a16:creationId xmlns:a16="http://schemas.microsoft.com/office/drawing/2014/main" id="{FB05D6B3-DD95-DE4D-A266-757CD5C4C91F}"/>
              </a:ext>
            </a:extLst>
          </p:cNvPr>
          <p:cNvSpPr txBox="1">
            <a:spLocks/>
          </p:cNvSpPr>
          <p:nvPr/>
        </p:nvSpPr>
        <p:spPr>
          <a:xfrm>
            <a:off x="4765431" y="2819080"/>
            <a:ext cx="5099538" cy="244187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1638" indent="-401638">
              <a:spcBef>
                <a:spcPts val="1500"/>
              </a:spcBef>
              <a:buFont typeface="+mj-lt"/>
              <a:buAutoNum type="alphaUcPeriod"/>
              <a:tabLst>
                <a:tab pos="261938" algn="l"/>
              </a:tabLst>
            </a:pPr>
            <a:r>
              <a:rPr lang="en-GB" sz="2200" dirty="0">
                <a:solidFill>
                  <a:srgbClr val="272626"/>
                </a:solidFill>
                <a:latin typeface="Comic Sans MS" panose="030F0902030302020204" pitchFamily="66" charset="0"/>
              </a:rPr>
              <a:t>World War I (1914-1918)?</a:t>
            </a:r>
          </a:p>
          <a:p>
            <a:pPr marL="401638" indent="-401638">
              <a:spcBef>
                <a:spcPts val="1500"/>
              </a:spcBef>
              <a:buFont typeface="+mj-lt"/>
              <a:buAutoNum type="alphaUcPeriod"/>
              <a:tabLst>
                <a:tab pos="261938" algn="l"/>
              </a:tabLst>
            </a:pPr>
            <a:r>
              <a:rPr lang="en-GB" sz="2200" dirty="0">
                <a:solidFill>
                  <a:srgbClr val="272626"/>
                </a:solidFill>
                <a:latin typeface="Comic Sans MS" panose="030F0902030302020204" pitchFamily="66" charset="0"/>
              </a:rPr>
              <a:t>World War II (1939-1945)?</a:t>
            </a:r>
          </a:p>
          <a:p>
            <a:pPr marL="401638" indent="-401638">
              <a:spcBef>
                <a:spcPts val="1500"/>
              </a:spcBef>
              <a:buFont typeface="+mj-lt"/>
              <a:buAutoNum type="alphaUcPeriod"/>
              <a:tabLst>
                <a:tab pos="261938" algn="l"/>
              </a:tabLst>
            </a:pPr>
            <a:r>
              <a:rPr lang="en-GB" sz="2200" dirty="0">
                <a:solidFill>
                  <a:srgbClr val="272626"/>
                </a:solidFill>
                <a:latin typeface="Comic Sans MS" panose="030F0902030302020204" pitchFamily="66" charset="0"/>
              </a:rPr>
              <a:t>The Battle of Trafalgar (1805)?</a:t>
            </a:r>
          </a:p>
          <a:p>
            <a:pPr marL="0" indent="0">
              <a:spcBef>
                <a:spcPts val="2000"/>
              </a:spcBef>
              <a:buNone/>
            </a:pPr>
            <a:r>
              <a:rPr lang="en-GB" sz="2200" b="1" dirty="0">
                <a:solidFill>
                  <a:srgbClr val="0070C0"/>
                </a:solidFill>
                <a:latin typeface="Comic Sans MS" panose="030F0902030302020204" pitchFamily="66" charset="0"/>
              </a:rPr>
              <a:t>Answer is…</a:t>
            </a:r>
          </a:p>
          <a:p>
            <a:pPr marL="0" indent="0">
              <a:buFont typeface="Arial" panose="020B0604020202020204" pitchFamily="34" charset="0"/>
              <a:buNone/>
            </a:pPr>
            <a:r>
              <a:rPr lang="en-GB" sz="2200" dirty="0">
                <a:solidFill>
                  <a:srgbClr val="272626"/>
                </a:solidFill>
                <a:latin typeface="Comic Sans MS" panose="030F0902030302020204" pitchFamily="66" charset="0"/>
              </a:rPr>
              <a:t>…in all 3 of them!</a:t>
            </a:r>
          </a:p>
          <a:p>
            <a:pPr marL="0" indent="0">
              <a:buFont typeface="Arial" panose="020B0604020202020204" pitchFamily="34" charset="0"/>
              <a:buNone/>
            </a:pPr>
            <a:endParaRPr lang="en-GB" sz="2200" dirty="0">
              <a:latin typeface="Comic Sans MS" panose="030F0902030302020204" pitchFamily="66" charset="0"/>
            </a:endParaRPr>
          </a:p>
        </p:txBody>
      </p:sp>
      <p:sp>
        <p:nvSpPr>
          <p:cNvPr id="7" name="Rectangle 6">
            <a:extLst>
              <a:ext uri="{FF2B5EF4-FFF2-40B4-BE49-F238E27FC236}">
                <a16:creationId xmlns:a16="http://schemas.microsoft.com/office/drawing/2014/main" id="{4AECB8E0-8232-B140-BCB1-693C9C871DBA}"/>
              </a:ext>
            </a:extLst>
          </p:cNvPr>
          <p:cNvSpPr/>
          <p:nvPr/>
        </p:nvSpPr>
        <p:spPr>
          <a:xfrm>
            <a:off x="4765431" y="1742016"/>
            <a:ext cx="6638192" cy="861774"/>
          </a:xfrm>
          <a:prstGeom prst="rect">
            <a:avLst/>
          </a:prstGeom>
        </p:spPr>
        <p:txBody>
          <a:bodyPr wrap="square">
            <a:spAutoFit/>
          </a:bodyPr>
          <a:lstStyle/>
          <a:p>
            <a:r>
              <a:rPr lang="en-GB" sz="2500" b="1" dirty="0">
                <a:solidFill>
                  <a:srgbClr val="0070C0"/>
                </a:solidFill>
                <a:latin typeface="Comic Sans MS" panose="030F0902030302020204" pitchFamily="66" charset="0"/>
              </a:rPr>
              <a:t>In which wars/battles did Black British troops fight?</a:t>
            </a:r>
          </a:p>
        </p:txBody>
      </p:sp>
      <p:pic>
        <p:nvPicPr>
          <p:cNvPr id="9" name="Picture 8" descr="A person wearing a hat&#10;&#10;Description automatically generated with medium confidence">
            <a:extLst>
              <a:ext uri="{FF2B5EF4-FFF2-40B4-BE49-F238E27FC236}">
                <a16:creationId xmlns:a16="http://schemas.microsoft.com/office/drawing/2014/main" id="{3904D468-63BA-AB48-829F-747AB23BA5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19612" y="1859756"/>
            <a:ext cx="2490327" cy="3265243"/>
          </a:xfrm>
          <a:prstGeom prst="rect">
            <a:avLst/>
          </a:prstGeom>
        </p:spPr>
      </p:pic>
    </p:spTree>
    <p:extLst>
      <p:ext uri="{BB962C8B-B14F-4D97-AF65-F5344CB8AC3E}">
        <p14:creationId xmlns:p14="http://schemas.microsoft.com/office/powerpoint/2010/main" val="6937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on a boat&#10;&#10;Description automatically generated with medium confidence">
            <a:extLst>
              <a:ext uri="{FF2B5EF4-FFF2-40B4-BE49-F238E27FC236}">
                <a16:creationId xmlns:a16="http://schemas.microsoft.com/office/drawing/2014/main" id="{310F65D6-B09C-6A44-90BA-142DE5A378BB}"/>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257300" y="1842031"/>
            <a:ext cx="4677987" cy="3750971"/>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itle 1">
            <a:extLst>
              <a:ext uri="{FF2B5EF4-FFF2-40B4-BE49-F238E27FC236}">
                <a16:creationId xmlns:a16="http://schemas.microsoft.com/office/drawing/2014/main" id="{1DBDD61F-9B0E-6D4C-AE0F-E4060580EA48}"/>
              </a:ext>
            </a:extLst>
          </p:cNvPr>
          <p:cNvSpPr txBox="1">
            <a:spLocks/>
          </p:cNvSpPr>
          <p:nvPr/>
        </p:nvSpPr>
        <p:spPr>
          <a:xfrm>
            <a:off x="0" y="835969"/>
            <a:ext cx="12192000" cy="63068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dirty="0">
                <a:solidFill>
                  <a:srgbClr val="0070C0"/>
                </a:solidFill>
                <a:latin typeface="Comic Sans MS" panose="030F0902030302020204" pitchFamily="66" charset="0"/>
              </a:rPr>
              <a:t>The History of Black British History</a:t>
            </a:r>
          </a:p>
        </p:txBody>
      </p:sp>
      <p:sp>
        <p:nvSpPr>
          <p:cNvPr id="9" name="Content Placeholder 2">
            <a:extLst>
              <a:ext uri="{FF2B5EF4-FFF2-40B4-BE49-F238E27FC236}">
                <a16:creationId xmlns:a16="http://schemas.microsoft.com/office/drawing/2014/main" id="{B221A39E-966F-E14F-A694-C41D409FDC43}"/>
              </a:ext>
            </a:extLst>
          </p:cNvPr>
          <p:cNvSpPr txBox="1">
            <a:spLocks/>
          </p:cNvSpPr>
          <p:nvPr/>
        </p:nvSpPr>
        <p:spPr>
          <a:xfrm>
            <a:off x="6362487" y="1738335"/>
            <a:ext cx="4762499" cy="39352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0070C0"/>
              </a:buClr>
              <a:buNone/>
            </a:pPr>
            <a:r>
              <a:rPr lang="en-GB" sz="1700" dirty="0">
                <a:solidFill>
                  <a:srgbClr val="272626"/>
                </a:solidFill>
                <a:latin typeface="Comic Sans MS" panose="030F0902030302020204" pitchFamily="66" charset="0"/>
              </a:rPr>
              <a:t>Historians didn’t use to look for the presence of black people in British history, because it was assumed that they wouldn’t be there.</a:t>
            </a:r>
          </a:p>
          <a:p>
            <a:pPr marL="0" indent="0" fontAlgn="base">
              <a:lnSpc>
                <a:spcPct val="100000"/>
              </a:lnSpc>
              <a:buClr>
                <a:srgbClr val="0070C0"/>
              </a:buClr>
              <a:buNone/>
            </a:pPr>
            <a:r>
              <a:rPr lang="en-GB" sz="1700" dirty="0">
                <a:solidFill>
                  <a:srgbClr val="272626"/>
                </a:solidFill>
                <a:latin typeface="Comic Sans MS" panose="030F0902030302020204" pitchFamily="66" charset="0"/>
              </a:rPr>
              <a:t>The arrival of the ship the Empire Windrush in 1948, carrying black West Indian people from Jamaica, was generally assumed to be the start of the presence of Black people</a:t>
            </a:r>
            <a:br>
              <a:rPr lang="en-GB" sz="1700" dirty="0">
                <a:solidFill>
                  <a:srgbClr val="272626"/>
                </a:solidFill>
                <a:latin typeface="Comic Sans MS" panose="030F0902030302020204" pitchFamily="66" charset="0"/>
              </a:rPr>
            </a:br>
            <a:r>
              <a:rPr lang="en-GB" sz="1700" dirty="0">
                <a:solidFill>
                  <a:srgbClr val="272626"/>
                </a:solidFill>
                <a:latin typeface="Comic Sans MS" panose="030F0902030302020204" pitchFamily="66" charset="0"/>
              </a:rPr>
              <a:t>in Britain.</a:t>
            </a:r>
          </a:p>
          <a:p>
            <a:pPr marL="0" indent="0" fontAlgn="base">
              <a:lnSpc>
                <a:spcPct val="100000"/>
              </a:lnSpc>
              <a:buClr>
                <a:srgbClr val="0070C0"/>
              </a:buClr>
              <a:buNone/>
            </a:pPr>
            <a:r>
              <a:rPr lang="en-GB" sz="1700" dirty="0">
                <a:solidFill>
                  <a:srgbClr val="272626"/>
                </a:solidFill>
                <a:latin typeface="Comic Sans MS" panose="030F0902030302020204" pitchFamily="66" charset="0"/>
              </a:rPr>
              <a:t>The arrival of the Windrush was the start</a:t>
            </a:r>
            <a:br>
              <a:rPr lang="en-GB" sz="1700" dirty="0">
                <a:solidFill>
                  <a:srgbClr val="272626"/>
                </a:solidFill>
                <a:latin typeface="Comic Sans MS" panose="030F0902030302020204" pitchFamily="66" charset="0"/>
              </a:rPr>
            </a:br>
            <a:r>
              <a:rPr lang="en-GB" sz="1700" dirty="0">
                <a:solidFill>
                  <a:srgbClr val="272626"/>
                </a:solidFill>
                <a:latin typeface="Comic Sans MS" panose="030F0902030302020204" pitchFamily="66" charset="0"/>
              </a:rPr>
              <a:t>of a period of migration of people from the West Indies, who were needed to take up jobs in Britain in the period after the end</a:t>
            </a:r>
            <a:br>
              <a:rPr lang="en-GB" sz="1700" dirty="0">
                <a:solidFill>
                  <a:srgbClr val="272626"/>
                </a:solidFill>
                <a:latin typeface="Comic Sans MS" panose="030F0902030302020204" pitchFamily="66" charset="0"/>
              </a:rPr>
            </a:br>
            <a:r>
              <a:rPr lang="en-GB" sz="1700" dirty="0">
                <a:solidFill>
                  <a:srgbClr val="272626"/>
                </a:solidFill>
                <a:latin typeface="Comic Sans MS" panose="030F0902030302020204" pitchFamily="66" charset="0"/>
              </a:rPr>
              <a:t>of World War 2.</a:t>
            </a:r>
          </a:p>
        </p:txBody>
      </p:sp>
    </p:spTree>
    <p:extLst>
      <p:ext uri="{BB962C8B-B14F-4D97-AF65-F5344CB8AC3E}">
        <p14:creationId xmlns:p14="http://schemas.microsoft.com/office/powerpoint/2010/main" val="420721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a:extLst>
              <a:ext uri="{FF2B5EF4-FFF2-40B4-BE49-F238E27FC236}">
                <a16:creationId xmlns:a16="http://schemas.microsoft.com/office/drawing/2014/main" id="{0CBE3998-5A3B-B344-9235-4C6FE1E158E1}"/>
              </a:ext>
            </a:extLst>
          </p:cNvPr>
          <p:cNvPicPr>
            <a:picLocks noChangeAspect="1"/>
          </p:cNvPicPr>
          <p:nvPr/>
        </p:nvPicPr>
        <p:blipFill>
          <a:blip r:embed="rId3"/>
          <a:stretch>
            <a:fillRect/>
          </a:stretch>
        </p:blipFill>
        <p:spPr>
          <a:xfrm rot="21189747">
            <a:off x="1703284" y="1086991"/>
            <a:ext cx="2992981" cy="4684016"/>
          </a:xfrm>
          <a:prstGeom prst="rect">
            <a:avLst/>
          </a:prstGeom>
          <a:effectLst>
            <a:outerShdw blurRad="241300" dist="38100" dir="2700000" sx="101000" sy="101000" algn="tl" rotWithShape="0">
              <a:prstClr val="black">
                <a:alpha val="34000"/>
              </a:prstClr>
            </a:outerShdw>
          </a:effectLst>
        </p:spPr>
      </p:pic>
      <p:sp>
        <p:nvSpPr>
          <p:cNvPr id="12" name="Content Placeholder 2">
            <a:extLst>
              <a:ext uri="{FF2B5EF4-FFF2-40B4-BE49-F238E27FC236}">
                <a16:creationId xmlns:a16="http://schemas.microsoft.com/office/drawing/2014/main" id="{A5614C1D-78A6-C84C-93AF-D8E923AF2698}"/>
              </a:ext>
            </a:extLst>
          </p:cNvPr>
          <p:cNvSpPr txBox="1">
            <a:spLocks/>
          </p:cNvSpPr>
          <p:nvPr/>
        </p:nvSpPr>
        <p:spPr>
          <a:xfrm>
            <a:off x="5994059" y="1417206"/>
            <a:ext cx="4933772" cy="46026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1500"/>
              </a:spcBef>
              <a:buClr>
                <a:srgbClr val="0070C0"/>
              </a:buClr>
              <a:buNone/>
            </a:pPr>
            <a:r>
              <a:rPr lang="en-GB" sz="1900" dirty="0">
                <a:solidFill>
                  <a:srgbClr val="272626"/>
                </a:solidFill>
                <a:latin typeface="Comic Sans MS" panose="030F0902030302020204" pitchFamily="66" charset="0"/>
              </a:rPr>
              <a:t>But, in 1984 a journalist called Peter Fryer wrote a book that was the first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to challenge this assumption.</a:t>
            </a:r>
          </a:p>
          <a:p>
            <a:pPr marL="0" indent="0" fontAlgn="base">
              <a:lnSpc>
                <a:spcPct val="100000"/>
              </a:lnSpc>
              <a:spcBef>
                <a:spcPts val="1500"/>
              </a:spcBef>
              <a:buClr>
                <a:srgbClr val="0070C0"/>
              </a:buClr>
              <a:buNone/>
            </a:pPr>
            <a:r>
              <a:rPr lang="en-GB" sz="1900" dirty="0">
                <a:solidFill>
                  <a:srgbClr val="272626"/>
                </a:solidFill>
                <a:latin typeface="Comic Sans MS" panose="030F0902030302020204" pitchFamily="66" charset="0"/>
              </a:rPr>
              <a:t>His book was called Staying Power:</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The History of Black People in Britain.</a:t>
            </a:r>
          </a:p>
          <a:p>
            <a:pPr marL="0" indent="0" fontAlgn="base">
              <a:lnSpc>
                <a:spcPct val="100000"/>
              </a:lnSpc>
              <a:spcBef>
                <a:spcPts val="1500"/>
              </a:spcBef>
              <a:buClr>
                <a:srgbClr val="0070C0"/>
              </a:buClr>
              <a:buNone/>
            </a:pPr>
            <a:r>
              <a:rPr lang="en-GB" sz="1900" dirty="0">
                <a:solidFill>
                  <a:srgbClr val="272626"/>
                </a:solidFill>
                <a:latin typeface="Comic Sans MS" panose="030F0902030302020204" pitchFamily="66" charset="0"/>
              </a:rPr>
              <a:t>In it Fryer traced a much longer history of black people in Britain that stretched all the way back to Roman times.</a:t>
            </a:r>
          </a:p>
          <a:p>
            <a:pPr marL="0" indent="0" fontAlgn="base">
              <a:lnSpc>
                <a:spcPct val="100000"/>
              </a:lnSpc>
              <a:spcBef>
                <a:spcPts val="1500"/>
              </a:spcBef>
              <a:buClr>
                <a:srgbClr val="0070C0"/>
              </a:buClr>
              <a:buNone/>
            </a:pPr>
            <a:r>
              <a:rPr lang="en-GB" sz="1900" dirty="0">
                <a:solidFill>
                  <a:srgbClr val="272626"/>
                </a:solidFill>
                <a:latin typeface="Comic Sans MS" panose="030F0902030302020204" pitchFamily="66" charset="0"/>
              </a:rPr>
              <a:t>The book inspired others to research and uncover more and since then we have seen the growth of Black British History.</a:t>
            </a:r>
          </a:p>
        </p:txBody>
      </p:sp>
    </p:spTree>
    <p:extLst>
      <p:ext uri="{BB962C8B-B14F-4D97-AF65-F5344CB8AC3E}">
        <p14:creationId xmlns:p14="http://schemas.microsoft.com/office/powerpoint/2010/main" val="108010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itle 1">
            <a:extLst>
              <a:ext uri="{FF2B5EF4-FFF2-40B4-BE49-F238E27FC236}">
                <a16:creationId xmlns:a16="http://schemas.microsoft.com/office/drawing/2014/main" id="{D4CF68DE-C7E7-804C-9067-E0C9A9A36071}"/>
              </a:ext>
            </a:extLst>
          </p:cNvPr>
          <p:cNvSpPr txBox="1">
            <a:spLocks/>
          </p:cNvSpPr>
          <p:nvPr/>
        </p:nvSpPr>
        <p:spPr>
          <a:xfrm>
            <a:off x="0" y="903982"/>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200" dirty="0">
                <a:solidFill>
                  <a:srgbClr val="272626"/>
                </a:solidFill>
                <a:latin typeface="Comic Sans MS" panose="030F0902030302020204" pitchFamily="66" charset="0"/>
              </a:rPr>
              <a:t>Today we have more books and TV </a:t>
            </a:r>
            <a:r>
              <a:rPr lang="en-GB" sz="2200" dirty="0">
                <a:solidFill>
                  <a:srgbClr val="272626"/>
                </a:solidFill>
                <a:latin typeface="Comic Sans MS" panose="030F0902030302020204" pitchFamily="66" charset="0"/>
              </a:rPr>
              <a:t>programmes</a:t>
            </a:r>
            <a:r>
              <a:rPr lang="en-US" sz="2200" dirty="0">
                <a:solidFill>
                  <a:srgbClr val="272626"/>
                </a:solidFill>
                <a:latin typeface="Comic Sans MS" panose="030F0902030302020204" pitchFamily="66" charset="0"/>
              </a:rPr>
              <a:t> about Black British History</a:t>
            </a:r>
          </a:p>
        </p:txBody>
      </p:sp>
      <p:sp>
        <p:nvSpPr>
          <p:cNvPr id="8" name="Content Placeholder 11">
            <a:extLst>
              <a:ext uri="{FF2B5EF4-FFF2-40B4-BE49-F238E27FC236}">
                <a16:creationId xmlns:a16="http://schemas.microsoft.com/office/drawing/2014/main" id="{9EE80B9B-8963-FD40-90A2-95798595BE7E}"/>
              </a:ext>
            </a:extLst>
          </p:cNvPr>
          <p:cNvSpPr txBox="1">
            <a:spLocks/>
          </p:cNvSpPr>
          <p:nvPr/>
        </p:nvSpPr>
        <p:spPr>
          <a:xfrm>
            <a:off x="4006737" y="1641292"/>
            <a:ext cx="3848728" cy="5882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Television</a:t>
            </a:r>
            <a:br>
              <a:rPr lang="en-GB" sz="2200" b="1" dirty="0">
                <a:solidFill>
                  <a:srgbClr val="0070C0"/>
                </a:solidFill>
                <a:latin typeface="Comic Sans MS" panose="030F0902030302020204" pitchFamily="66" charset="0"/>
              </a:rPr>
            </a:br>
            <a:r>
              <a:rPr lang="en-GB" sz="2200" b="1" dirty="0">
                <a:solidFill>
                  <a:srgbClr val="0070C0"/>
                </a:solidFill>
                <a:latin typeface="Comic Sans MS" panose="030F0902030302020204" pitchFamily="66" charset="0"/>
              </a:rPr>
              <a:t>Programmes</a:t>
            </a:r>
          </a:p>
          <a:p>
            <a:pPr marL="0" indent="0" algn="ctr">
              <a:buNone/>
            </a:pPr>
            <a:endParaRPr lang="en-GB" sz="2200" b="1" dirty="0">
              <a:solidFill>
                <a:srgbClr val="0070C0"/>
              </a:solidFill>
              <a:latin typeface="Comic Sans MS" panose="030F0902030302020204" pitchFamily="66" charset="0"/>
            </a:endParaRPr>
          </a:p>
          <a:p>
            <a:pPr marL="0" indent="0" algn="ctr">
              <a:buNone/>
            </a:pPr>
            <a:endParaRPr lang="en-GB" sz="2200" b="1" dirty="0">
              <a:solidFill>
                <a:srgbClr val="0070C0"/>
              </a:solidFill>
              <a:latin typeface="Comic Sans MS" panose="030F0902030302020204" pitchFamily="66" charset="0"/>
            </a:endParaRPr>
          </a:p>
        </p:txBody>
      </p:sp>
      <p:sp>
        <p:nvSpPr>
          <p:cNvPr id="9" name="Content Placeholder 13">
            <a:extLst>
              <a:ext uri="{FF2B5EF4-FFF2-40B4-BE49-F238E27FC236}">
                <a16:creationId xmlns:a16="http://schemas.microsoft.com/office/drawing/2014/main" id="{D273A894-9883-9A4C-945C-F500DFEFB789}"/>
              </a:ext>
            </a:extLst>
          </p:cNvPr>
          <p:cNvSpPr txBox="1">
            <a:spLocks/>
          </p:cNvSpPr>
          <p:nvPr/>
        </p:nvSpPr>
        <p:spPr>
          <a:xfrm>
            <a:off x="762996" y="1594772"/>
            <a:ext cx="2737109" cy="6347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Books</a:t>
            </a:r>
          </a:p>
        </p:txBody>
      </p:sp>
      <p:sp>
        <p:nvSpPr>
          <p:cNvPr id="10" name="Content Placeholder 11">
            <a:extLst>
              <a:ext uri="{FF2B5EF4-FFF2-40B4-BE49-F238E27FC236}">
                <a16:creationId xmlns:a16="http://schemas.microsoft.com/office/drawing/2014/main" id="{5D3BF7E6-F536-2149-B19C-CCAC1EC525A5}"/>
              </a:ext>
            </a:extLst>
          </p:cNvPr>
          <p:cNvSpPr txBox="1">
            <a:spLocks/>
          </p:cNvSpPr>
          <p:nvPr/>
        </p:nvSpPr>
        <p:spPr>
          <a:xfrm>
            <a:off x="8520547" y="1641292"/>
            <a:ext cx="2452255" cy="9187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Online</a:t>
            </a:r>
            <a:br>
              <a:rPr lang="en-GB" sz="2200" b="1" dirty="0">
                <a:solidFill>
                  <a:srgbClr val="0070C0"/>
                </a:solidFill>
                <a:latin typeface="Comic Sans MS" panose="030F0902030302020204" pitchFamily="66" charset="0"/>
              </a:rPr>
            </a:br>
            <a:r>
              <a:rPr lang="en-GB" sz="2200" b="1" dirty="0">
                <a:solidFill>
                  <a:srgbClr val="0070C0"/>
                </a:solidFill>
                <a:latin typeface="Comic Sans MS" panose="030F0902030302020204" pitchFamily="66" charset="0"/>
              </a:rPr>
              <a:t>Courses</a:t>
            </a:r>
          </a:p>
        </p:txBody>
      </p:sp>
      <p:pic>
        <p:nvPicPr>
          <p:cNvPr id="13" name="Picture 12" descr="A picture containing text&#10;&#10;Description automatically generated">
            <a:extLst>
              <a:ext uri="{FF2B5EF4-FFF2-40B4-BE49-F238E27FC236}">
                <a16:creationId xmlns:a16="http://schemas.microsoft.com/office/drawing/2014/main" id="{5E5B0446-AB53-C943-8BD2-422DED517C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13744">
            <a:off x="1761667" y="4234539"/>
            <a:ext cx="1302530" cy="1565541"/>
          </a:xfrm>
          <a:prstGeom prst="rect">
            <a:avLst/>
          </a:prstGeom>
          <a:effectLst>
            <a:outerShdw blurRad="165100" dist="38100" dir="8100000" algn="tr" rotWithShape="0">
              <a:prstClr val="black">
                <a:alpha val="40000"/>
              </a:prstClr>
            </a:outerShdw>
          </a:effectLst>
        </p:spPr>
      </p:pic>
      <p:pic>
        <p:nvPicPr>
          <p:cNvPr id="14" name="Picture 13" descr="A picture containing text, newspaper, sign&#10;&#10;Description automatically generated">
            <a:extLst>
              <a:ext uri="{FF2B5EF4-FFF2-40B4-BE49-F238E27FC236}">
                <a16:creationId xmlns:a16="http://schemas.microsoft.com/office/drawing/2014/main" id="{8E38E398-838F-B04B-9941-B9F77CA192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13744">
            <a:off x="2307769" y="2205159"/>
            <a:ext cx="1082166" cy="1639646"/>
          </a:xfrm>
          <a:prstGeom prst="rect">
            <a:avLst/>
          </a:prstGeom>
          <a:effectLst>
            <a:outerShdw blurRad="165100" dist="38100" dir="8100000" algn="tr" rotWithShape="0">
              <a:prstClr val="black">
                <a:alpha val="40000"/>
              </a:prstClr>
            </a:outerShdw>
          </a:effectLst>
        </p:spPr>
      </p:pic>
      <p:pic>
        <p:nvPicPr>
          <p:cNvPr id="15" name="Picture 14" descr="Logo, company name&#10;&#10;Description automatically generated">
            <a:extLst>
              <a:ext uri="{FF2B5EF4-FFF2-40B4-BE49-F238E27FC236}">
                <a16:creationId xmlns:a16="http://schemas.microsoft.com/office/drawing/2014/main" id="{17FE8404-37C2-9943-9BD5-E0ACC72588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13744">
            <a:off x="874759" y="2420107"/>
            <a:ext cx="1083847" cy="1662341"/>
          </a:xfrm>
          <a:prstGeom prst="rect">
            <a:avLst/>
          </a:prstGeom>
          <a:effectLst>
            <a:outerShdw blurRad="165100" dist="38100" dir="8100000" algn="tr" rotWithShape="0">
              <a:prstClr val="black">
                <a:alpha val="40000"/>
              </a:prstClr>
            </a:outerShdw>
          </a:effectLst>
        </p:spPr>
      </p:pic>
      <p:pic>
        <p:nvPicPr>
          <p:cNvPr id="25" name="Picture 24" descr="Graphical user interface, application&#10;&#10;Description automatically generated">
            <a:extLst>
              <a:ext uri="{FF2B5EF4-FFF2-40B4-BE49-F238E27FC236}">
                <a16:creationId xmlns:a16="http://schemas.microsoft.com/office/drawing/2014/main" id="{A05275FB-422B-534A-8679-D43DFB52C67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52234" y="2920156"/>
            <a:ext cx="3410022" cy="1865700"/>
          </a:xfrm>
          <a:prstGeom prst="rect">
            <a:avLst/>
          </a:prstGeom>
        </p:spPr>
      </p:pic>
      <p:pic>
        <p:nvPicPr>
          <p:cNvPr id="5" name="Picture 4" descr="A picture containing text, electronics, display, grass&#10;&#10;Description automatically generated">
            <a:extLst>
              <a:ext uri="{FF2B5EF4-FFF2-40B4-BE49-F238E27FC236}">
                <a16:creationId xmlns:a16="http://schemas.microsoft.com/office/drawing/2014/main" id="{C87A2A82-80E8-6B4A-BAC3-4D380E7CAD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06737" y="2680277"/>
            <a:ext cx="3848728" cy="2779211"/>
          </a:xfrm>
          <a:prstGeom prst="rect">
            <a:avLst/>
          </a:prstGeom>
        </p:spPr>
      </p:pic>
    </p:spTree>
    <p:extLst>
      <p:ext uri="{BB962C8B-B14F-4D97-AF65-F5344CB8AC3E}">
        <p14:creationId xmlns:p14="http://schemas.microsoft.com/office/powerpoint/2010/main" val="329846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53671750-DEA1-B246-A405-1FF30FCC1595}"/>
              </a:ext>
            </a:extLst>
          </p:cNvPr>
          <p:cNvSpPr txBox="1">
            <a:spLocks/>
          </p:cNvSpPr>
          <p:nvPr/>
        </p:nvSpPr>
        <p:spPr>
          <a:xfrm>
            <a:off x="4466756" y="5122078"/>
            <a:ext cx="3274186" cy="6378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286AA6"/>
              </a:buClr>
              <a:buNone/>
            </a:pPr>
            <a:r>
              <a:rPr lang="en-GB" sz="2000" dirty="0">
                <a:solidFill>
                  <a:srgbClr val="272626"/>
                </a:solidFill>
                <a:latin typeface="Comic Sans MS" panose="030F0902030302020204" pitchFamily="66" charset="0"/>
              </a:rPr>
              <a:t>Professor Olivette </a:t>
            </a:r>
            <a:r>
              <a:rPr lang="en-GB" sz="2000" dirty="0" err="1">
                <a:solidFill>
                  <a:srgbClr val="272626"/>
                </a:solidFill>
                <a:latin typeface="Comic Sans MS" panose="030F0902030302020204" pitchFamily="66" charset="0"/>
              </a:rPr>
              <a:t>Otele</a:t>
            </a:r>
            <a:endParaRPr lang="en-GB" sz="2200" dirty="0">
              <a:solidFill>
                <a:srgbClr val="272626"/>
              </a:solidFill>
              <a:latin typeface="Comic Sans MS" panose="030F0902030302020204" pitchFamily="66" charset="0"/>
            </a:endParaRPr>
          </a:p>
        </p:txBody>
      </p:sp>
      <p:pic>
        <p:nvPicPr>
          <p:cNvPr id="4" name="Picture 3" descr="A person with curly hair&#10;&#10;Description automatically generated with medium confidence">
            <a:extLst>
              <a:ext uri="{FF2B5EF4-FFF2-40B4-BE49-F238E27FC236}">
                <a16:creationId xmlns:a16="http://schemas.microsoft.com/office/drawing/2014/main" id="{68A62653-5556-724F-B5CD-2B95AF8B46E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58907" y="1891286"/>
            <a:ext cx="3274186" cy="295630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0" name="Title 1">
            <a:extLst>
              <a:ext uri="{FF2B5EF4-FFF2-40B4-BE49-F238E27FC236}">
                <a16:creationId xmlns:a16="http://schemas.microsoft.com/office/drawing/2014/main" id="{80B7C829-A2E4-3945-8748-E7252F73994E}"/>
              </a:ext>
            </a:extLst>
          </p:cNvPr>
          <p:cNvSpPr txBox="1">
            <a:spLocks/>
          </p:cNvSpPr>
          <p:nvPr/>
        </p:nvSpPr>
        <p:spPr>
          <a:xfrm>
            <a:off x="0" y="907166"/>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200" dirty="0">
                <a:solidFill>
                  <a:srgbClr val="272626"/>
                </a:solidFill>
                <a:latin typeface="Comic Sans MS" panose="030F0902030302020204" pitchFamily="66" charset="0"/>
              </a:rPr>
              <a:t>And a growing number of Black historians, such as: </a:t>
            </a:r>
          </a:p>
        </p:txBody>
      </p:sp>
      <p:pic>
        <p:nvPicPr>
          <p:cNvPr id="18" name="Picture 17" descr="A picture containing grass, outdoor, person, sky&#10;&#10;Description automatically generated">
            <a:extLst>
              <a:ext uri="{FF2B5EF4-FFF2-40B4-BE49-F238E27FC236}">
                <a16:creationId xmlns:a16="http://schemas.microsoft.com/office/drawing/2014/main" id="{D8B4D45F-153B-834D-8809-376A4B0EEE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00596" y="1891286"/>
            <a:ext cx="3274186" cy="2956302"/>
          </a:xfrm>
          <a:prstGeom prst="rect">
            <a:avLst/>
          </a:prstGeom>
        </p:spPr>
      </p:pic>
      <p:sp>
        <p:nvSpPr>
          <p:cNvPr id="26" name="Content Placeholder 5">
            <a:extLst>
              <a:ext uri="{FF2B5EF4-FFF2-40B4-BE49-F238E27FC236}">
                <a16:creationId xmlns:a16="http://schemas.microsoft.com/office/drawing/2014/main" id="{E6E494EB-66DF-564A-8455-C45C28B0E818}"/>
              </a:ext>
            </a:extLst>
          </p:cNvPr>
          <p:cNvSpPr txBox="1">
            <a:spLocks/>
          </p:cNvSpPr>
          <p:nvPr/>
        </p:nvSpPr>
        <p:spPr>
          <a:xfrm>
            <a:off x="900596" y="5122078"/>
            <a:ext cx="3274186" cy="6378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286AA6"/>
              </a:buClr>
              <a:buNone/>
            </a:pPr>
            <a:r>
              <a:rPr lang="en-GB" sz="2000" dirty="0">
                <a:solidFill>
                  <a:srgbClr val="272626"/>
                </a:solidFill>
                <a:latin typeface="Comic Sans MS" panose="030F0902030302020204" pitchFamily="66" charset="0"/>
              </a:rPr>
              <a:t>Professor David </a:t>
            </a:r>
            <a:r>
              <a:rPr lang="en-GB" sz="2000" dirty="0" err="1">
                <a:solidFill>
                  <a:srgbClr val="272626"/>
                </a:solidFill>
                <a:latin typeface="Comic Sans MS" panose="030F0902030302020204" pitchFamily="66" charset="0"/>
              </a:rPr>
              <a:t>Olusoga</a:t>
            </a:r>
            <a:endParaRPr lang="en-GB" sz="2000" dirty="0">
              <a:solidFill>
                <a:srgbClr val="272626"/>
              </a:solidFill>
              <a:latin typeface="Comic Sans MS" panose="030F0902030302020204" pitchFamily="66" charset="0"/>
            </a:endParaRPr>
          </a:p>
          <a:p>
            <a:pPr marL="0" indent="0" algn="ctr">
              <a:buNone/>
            </a:pPr>
            <a:endParaRPr lang="en-GB" sz="2200" dirty="0">
              <a:latin typeface="Comic Sans MS" panose="030F0902030302020204" pitchFamily="66" charset="0"/>
            </a:endParaRPr>
          </a:p>
        </p:txBody>
      </p:sp>
      <p:sp>
        <p:nvSpPr>
          <p:cNvPr id="28" name="Content Placeholder 5">
            <a:extLst>
              <a:ext uri="{FF2B5EF4-FFF2-40B4-BE49-F238E27FC236}">
                <a16:creationId xmlns:a16="http://schemas.microsoft.com/office/drawing/2014/main" id="{3126DFD3-0B99-C54E-9A1C-DF750EBD4618}"/>
              </a:ext>
            </a:extLst>
          </p:cNvPr>
          <p:cNvSpPr txBox="1">
            <a:spLocks/>
          </p:cNvSpPr>
          <p:nvPr/>
        </p:nvSpPr>
        <p:spPr>
          <a:xfrm>
            <a:off x="8016291" y="5122078"/>
            <a:ext cx="3274186" cy="6378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286AA6"/>
              </a:buClr>
              <a:buNone/>
            </a:pPr>
            <a:r>
              <a:rPr lang="en-GB" sz="2000" dirty="0">
                <a:solidFill>
                  <a:srgbClr val="272626"/>
                </a:solidFill>
                <a:latin typeface="Comic Sans MS" panose="030F0902030302020204" pitchFamily="66" charset="0"/>
              </a:rPr>
              <a:t>Dr Caroline </a:t>
            </a:r>
            <a:r>
              <a:rPr lang="en-GB" sz="2000" dirty="0" err="1">
                <a:solidFill>
                  <a:srgbClr val="272626"/>
                </a:solidFill>
                <a:latin typeface="Comic Sans MS" panose="030F0902030302020204" pitchFamily="66" charset="0"/>
              </a:rPr>
              <a:t>Bressey</a:t>
            </a:r>
            <a:endParaRPr lang="en-GB" sz="2200" dirty="0">
              <a:solidFill>
                <a:srgbClr val="272626"/>
              </a:solidFill>
              <a:latin typeface="Comic Sans MS" panose="030F0902030302020204" pitchFamily="66" charset="0"/>
            </a:endParaRPr>
          </a:p>
        </p:txBody>
      </p:sp>
      <p:pic>
        <p:nvPicPr>
          <p:cNvPr id="11" name="Picture 10" descr="A person holding a book&#10;&#10;Description automatically generated with medium confidence">
            <a:extLst>
              <a:ext uri="{FF2B5EF4-FFF2-40B4-BE49-F238E27FC236}">
                <a16:creationId xmlns:a16="http://schemas.microsoft.com/office/drawing/2014/main" id="{28EAE4ED-AFBD-B141-B9C8-2A791B3F75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13161" y="1891286"/>
            <a:ext cx="3274187" cy="2956302"/>
          </a:xfrm>
          <a:prstGeom prst="rect">
            <a:avLst/>
          </a:prstGeom>
        </p:spPr>
      </p:pic>
    </p:spTree>
    <p:extLst>
      <p:ext uri="{BB962C8B-B14F-4D97-AF65-F5344CB8AC3E}">
        <p14:creationId xmlns:p14="http://schemas.microsoft.com/office/powerpoint/2010/main" val="364896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hand holding a light bulb&#10;&#10;Description automatically generated">
            <a:extLst>
              <a:ext uri="{FF2B5EF4-FFF2-40B4-BE49-F238E27FC236}">
                <a16:creationId xmlns:a16="http://schemas.microsoft.com/office/drawing/2014/main" id="{D72CA309-B3EF-024D-9764-7E615D91FA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765679">
            <a:off x="766876" y="599539"/>
            <a:ext cx="3689670" cy="8211213"/>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36BA7D07-7ADE-4C42-95D2-D00C06AD0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5" name="Content Placeholder 2">
            <a:extLst>
              <a:ext uri="{FF2B5EF4-FFF2-40B4-BE49-F238E27FC236}">
                <a16:creationId xmlns:a16="http://schemas.microsoft.com/office/drawing/2014/main" id="{10970DA1-4D2B-3540-8529-B16B9BD599FD}"/>
              </a:ext>
            </a:extLst>
          </p:cNvPr>
          <p:cNvSpPr txBox="1">
            <a:spLocks/>
          </p:cNvSpPr>
          <p:nvPr/>
        </p:nvSpPr>
        <p:spPr>
          <a:xfrm>
            <a:off x="6235719" y="1758663"/>
            <a:ext cx="4569502" cy="40931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Now that we know that at different times and places in the past, British history involved Black people, historians are looking for them in the historical record.</a:t>
            </a:r>
          </a:p>
          <a:p>
            <a:pPr marL="0" indent="0">
              <a:lnSpc>
                <a:spcPct val="100000"/>
              </a:lnSpc>
              <a:spcBef>
                <a:spcPts val="1500"/>
              </a:spcBef>
              <a:buClr>
                <a:srgbClr val="286AA6"/>
              </a:buClr>
              <a:buNone/>
            </a:pPr>
            <a:r>
              <a:rPr lang="en-GB" sz="2000" dirty="0">
                <a:solidFill>
                  <a:srgbClr val="272626"/>
                </a:solidFill>
                <a:latin typeface="Comic Sans MS" panose="030F0902030302020204" pitchFamily="66" charset="0"/>
              </a:rPr>
              <a:t>Being a historian is like trying to find magnifying glasses that will let you zoom in on the past, to examine the people and events more closely.</a:t>
            </a:r>
          </a:p>
        </p:txBody>
      </p:sp>
      <p:sp>
        <p:nvSpPr>
          <p:cNvPr id="22" name="Title 1">
            <a:extLst>
              <a:ext uri="{FF2B5EF4-FFF2-40B4-BE49-F238E27FC236}">
                <a16:creationId xmlns:a16="http://schemas.microsoft.com/office/drawing/2014/main" id="{FB6D6D7B-1464-1D49-812E-478AAE4F644C}"/>
              </a:ext>
            </a:extLst>
          </p:cNvPr>
          <p:cNvSpPr txBox="1">
            <a:spLocks/>
          </p:cNvSpPr>
          <p:nvPr/>
        </p:nvSpPr>
        <p:spPr>
          <a:xfrm>
            <a:off x="1964765" y="1698703"/>
            <a:ext cx="3541223" cy="4738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2500" b="1" dirty="0">
                <a:solidFill>
                  <a:srgbClr val="0070C0"/>
                </a:solidFill>
                <a:latin typeface="Comic Sans MS" panose="030F0902030302020204" pitchFamily="66" charset="0"/>
              </a:rPr>
              <a:t>Zooming in on</a:t>
            </a:r>
            <a:endParaRPr lang="en-US" sz="4000" b="1" dirty="0">
              <a:solidFill>
                <a:srgbClr val="0070C0"/>
              </a:solidFill>
              <a:latin typeface="Comic Sans MS" panose="030F0902030302020204" pitchFamily="66" charset="0"/>
            </a:endParaRPr>
          </a:p>
        </p:txBody>
      </p:sp>
      <p:sp>
        <p:nvSpPr>
          <p:cNvPr id="23" name="Title 1">
            <a:extLst>
              <a:ext uri="{FF2B5EF4-FFF2-40B4-BE49-F238E27FC236}">
                <a16:creationId xmlns:a16="http://schemas.microsoft.com/office/drawing/2014/main" id="{602E6786-7447-6041-AF4F-D6AE41434DBC}"/>
              </a:ext>
            </a:extLst>
          </p:cNvPr>
          <p:cNvSpPr txBox="1">
            <a:spLocks/>
          </p:cNvSpPr>
          <p:nvPr/>
        </p:nvSpPr>
        <p:spPr>
          <a:xfrm>
            <a:off x="1964765" y="2237261"/>
            <a:ext cx="3618807" cy="141677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rgbClr val="0070C0"/>
                </a:solidFill>
                <a:latin typeface="Comic Sans MS" panose="030F0902030302020204" pitchFamily="66" charset="0"/>
              </a:rPr>
              <a:t>Black British</a:t>
            </a:r>
            <a:br>
              <a:rPr lang="en-GB" sz="4000" b="1" dirty="0">
                <a:solidFill>
                  <a:srgbClr val="0070C0"/>
                </a:solidFill>
                <a:latin typeface="Comic Sans MS" panose="030F0902030302020204" pitchFamily="66" charset="0"/>
              </a:rPr>
            </a:br>
            <a:r>
              <a:rPr lang="en-GB" sz="4000" b="1" dirty="0">
                <a:solidFill>
                  <a:srgbClr val="0070C0"/>
                </a:solidFill>
                <a:latin typeface="Comic Sans MS" panose="030F0902030302020204" pitchFamily="66" charset="0"/>
              </a:rPr>
              <a:t>History</a:t>
            </a:r>
            <a:endParaRPr lang="en-US" sz="40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1073594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p:cTn id="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5461</TotalTime>
  <Words>1719</Words>
  <Application>Microsoft Office PowerPoint</Application>
  <PresentationFormat>Widescreen</PresentationFormat>
  <Paragraphs>128</Paragraphs>
  <Slides>27</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27</vt:i4>
      </vt:variant>
    </vt:vector>
  </HeadingPairs>
  <TitlesOfParts>
    <vt:vector size="33"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361</cp:revision>
  <dcterms:created xsi:type="dcterms:W3CDTF">2021-01-11T17:47:06Z</dcterms:created>
  <dcterms:modified xsi:type="dcterms:W3CDTF">2022-09-20T20:01:40Z</dcterms:modified>
</cp:coreProperties>
</file>