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8"/>
  </p:notesMasterIdLst>
  <p:sldIdLst>
    <p:sldId id="274" r:id="rId3"/>
    <p:sldId id="271" r:id="rId4"/>
    <p:sldId id="276" r:id="rId5"/>
    <p:sldId id="277" r:id="rId6"/>
    <p:sldId id="278" r:id="rId7"/>
    <p:sldId id="294" r:id="rId8"/>
    <p:sldId id="295" r:id="rId9"/>
    <p:sldId id="296" r:id="rId10"/>
    <p:sldId id="297" r:id="rId11"/>
    <p:sldId id="298" r:id="rId12"/>
    <p:sldId id="299" r:id="rId13"/>
    <p:sldId id="300" r:id="rId14"/>
    <p:sldId id="301" r:id="rId15"/>
    <p:sldId id="302" r:id="rId16"/>
    <p:sldId id="304" r:id="rId17"/>
    <p:sldId id="303" r:id="rId18"/>
    <p:sldId id="305" r:id="rId19"/>
    <p:sldId id="306" r:id="rId20"/>
    <p:sldId id="307" r:id="rId21"/>
    <p:sldId id="309" r:id="rId22"/>
    <p:sldId id="308" r:id="rId23"/>
    <p:sldId id="310" r:id="rId24"/>
    <p:sldId id="311" r:id="rId25"/>
    <p:sldId id="323" r:id="rId26"/>
    <p:sldId id="322" r:id="rId27"/>
    <p:sldId id="313" r:id="rId28"/>
    <p:sldId id="314" r:id="rId29"/>
    <p:sldId id="315" r:id="rId30"/>
    <p:sldId id="316" r:id="rId31"/>
    <p:sldId id="317" r:id="rId32"/>
    <p:sldId id="318" r:id="rId33"/>
    <p:sldId id="319" r:id="rId34"/>
    <p:sldId id="320" r:id="rId35"/>
    <p:sldId id="321" r:id="rId36"/>
    <p:sldId id="27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368" userDrawn="1">
          <p15:clr>
            <a:srgbClr val="A4A3A4"/>
          </p15:clr>
        </p15:guide>
        <p15:guide id="3" orient="horz" pos="3657" userDrawn="1">
          <p15:clr>
            <a:srgbClr val="A4A3A4"/>
          </p15:clr>
        </p15:guide>
        <p15:guide id="4" pos="7537" userDrawn="1">
          <p15:clr>
            <a:srgbClr val="A4A3A4"/>
          </p15:clr>
        </p15:guide>
        <p15:guide id="5" pos="7491" userDrawn="1">
          <p15:clr>
            <a:srgbClr val="A4A3A4"/>
          </p15:clr>
        </p15:guide>
        <p15:guide id="6" orient="horz" pos="1321" userDrawn="1">
          <p15:clr>
            <a:srgbClr val="A4A3A4"/>
          </p15:clr>
        </p15:guide>
        <p15:guide id="7" orient="horz" pos="777"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14DC6-8B94-DD4F-0828-127023D5B39B}" name="Yinka Olusoga" initials="YO" userId="S::e.olusoga@sheffield.ac.uk::9bab938d-0f3b-4498-a2f1-6e96557b1b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B2D"/>
    <a:srgbClr val="272626"/>
    <a:srgbClr val="E9E9E9"/>
    <a:srgbClr val="286AA6"/>
    <a:srgbClr val="B982AD"/>
    <a:srgbClr val="39AB47"/>
    <a:srgbClr val="0A8B42"/>
    <a:srgbClr val="D82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66"/>
    <p:restoredTop sz="96327"/>
  </p:normalViewPr>
  <p:slideViewPr>
    <p:cSldViewPr snapToGrid="0" snapToObjects="1">
      <p:cViewPr varScale="1">
        <p:scale>
          <a:sx n="45" d="100"/>
          <a:sy n="45" d="100"/>
        </p:scale>
        <p:origin x="48" y="581"/>
      </p:cViewPr>
      <p:guideLst>
        <p:guide pos="1368"/>
        <p:guide orient="horz" pos="3657"/>
        <p:guide pos="7537"/>
        <p:guide pos="7491"/>
        <p:guide orient="horz" pos="1321"/>
        <p:guide orient="horz" pos="7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AF86662C-B2DA-4161-AB4D-40BA263C584C}"/>
    <pc:docChg chg="custSel modSld">
      <pc:chgData name="Sara Maslin" userId="982d4e009d589f26" providerId="LiveId" clId="{AF86662C-B2DA-4161-AB4D-40BA263C584C}" dt="2022-08-24T15:30:49.306" v="2" actId="478"/>
      <pc:docMkLst>
        <pc:docMk/>
      </pc:docMkLst>
      <pc:sldChg chg="modNotesTx">
        <pc:chgData name="Sara Maslin" userId="982d4e009d589f26" providerId="LiveId" clId="{AF86662C-B2DA-4161-AB4D-40BA263C584C}" dt="2022-08-24T15:19:49.641" v="0" actId="6549"/>
        <pc:sldMkLst>
          <pc:docMk/>
          <pc:sldMk cId="3732662685" sldId="303"/>
        </pc:sldMkLst>
      </pc:sldChg>
      <pc:sldChg chg="delSp mod modNotesTx">
        <pc:chgData name="Sara Maslin" userId="982d4e009d589f26" providerId="LiveId" clId="{AF86662C-B2DA-4161-AB4D-40BA263C584C}" dt="2022-08-24T15:30:49.306" v="2" actId="478"/>
        <pc:sldMkLst>
          <pc:docMk/>
          <pc:sldMk cId="287032173" sldId="305"/>
        </pc:sldMkLst>
        <pc:spChg chg="del">
          <ac:chgData name="Sara Maslin" userId="982d4e009d589f26" providerId="LiveId" clId="{AF86662C-B2DA-4161-AB4D-40BA263C584C}" dt="2022-08-24T15:30:49.306" v="2" actId="478"/>
          <ac:spMkLst>
            <pc:docMk/>
            <pc:sldMk cId="287032173" sldId="305"/>
            <ac:spMk id="7" creationId="{3766C0B7-273C-0354-5005-44B556773E4B}"/>
          </ac:spMkLst>
        </pc:spChg>
      </pc:sldChg>
    </pc:docChg>
  </pc:docChgLst>
  <pc:docChgLst>
    <pc:chgData name="Sara Maslin" userId="982d4e009d589f26" providerId="LiveId" clId="{3B94EAB7-8A78-44DA-8E05-5C36F1A84C29}"/>
    <pc:docChg chg="custSel addSld delSld modSld">
      <pc:chgData name="Sara Maslin" userId="982d4e009d589f26" providerId="LiveId" clId="{3B94EAB7-8A78-44DA-8E05-5C36F1A84C29}" dt="2022-08-01T15:57:42.531" v="121" actId="20577"/>
      <pc:docMkLst>
        <pc:docMk/>
      </pc:docMkLst>
      <pc:sldChg chg="delSp mod">
        <pc:chgData name="Sara Maslin" userId="982d4e009d589f26" providerId="LiveId" clId="{3B94EAB7-8A78-44DA-8E05-5C36F1A84C29}" dt="2022-08-01T15:20:31.353" v="0" actId="478"/>
        <pc:sldMkLst>
          <pc:docMk/>
          <pc:sldMk cId="2312500791" sldId="274"/>
        </pc:sldMkLst>
        <pc:spChg chg="del">
          <ac:chgData name="Sara Maslin" userId="982d4e009d589f26" providerId="LiveId" clId="{3B94EAB7-8A78-44DA-8E05-5C36F1A84C29}" dt="2022-08-01T15:20:31.353" v="0" actId="478"/>
          <ac:spMkLst>
            <pc:docMk/>
            <pc:sldMk cId="2312500791" sldId="274"/>
            <ac:spMk id="16" creationId="{2E71B232-9FB9-6B62-E7F0-14E43B82961F}"/>
          </ac:spMkLst>
        </pc:spChg>
      </pc:sldChg>
      <pc:sldChg chg="modSp">
        <pc:chgData name="Sara Maslin" userId="982d4e009d589f26" providerId="LiveId" clId="{3B94EAB7-8A78-44DA-8E05-5C36F1A84C29}" dt="2022-08-01T15:22:47.554" v="1" actId="13926"/>
        <pc:sldMkLst>
          <pc:docMk/>
          <pc:sldMk cId="1169998511" sldId="298"/>
        </pc:sldMkLst>
        <pc:spChg chg="mod">
          <ac:chgData name="Sara Maslin" userId="982d4e009d589f26" providerId="LiveId" clId="{3B94EAB7-8A78-44DA-8E05-5C36F1A84C29}" dt="2022-08-01T15:22:47.554" v="1" actId="13926"/>
          <ac:spMkLst>
            <pc:docMk/>
            <pc:sldMk cId="1169998511" sldId="298"/>
            <ac:spMk id="14" creationId="{C9F2D564-0F30-404A-8CBB-7C0436E3B52F}"/>
          </ac:spMkLst>
        </pc:spChg>
      </pc:sldChg>
      <pc:sldChg chg="addSp delSp modSp mod delAnim">
        <pc:chgData name="Sara Maslin" userId="982d4e009d589f26" providerId="LiveId" clId="{3B94EAB7-8A78-44DA-8E05-5C36F1A84C29}" dt="2022-08-01T15:57:42.531" v="121" actId="20577"/>
        <pc:sldMkLst>
          <pc:docMk/>
          <pc:sldMk cId="558534630" sldId="312"/>
        </pc:sldMkLst>
        <pc:spChg chg="add mod">
          <ac:chgData name="Sara Maslin" userId="982d4e009d589f26" providerId="LiveId" clId="{3B94EAB7-8A78-44DA-8E05-5C36F1A84C29}" dt="2022-08-01T15:56:57.226" v="108" actId="113"/>
          <ac:spMkLst>
            <pc:docMk/>
            <pc:sldMk cId="558534630" sldId="312"/>
            <ac:spMk id="7" creationId="{6F10A1C8-CDFD-3AC1-956E-EADFC3DCFC8F}"/>
          </ac:spMkLst>
        </pc:spChg>
        <pc:spChg chg="del mod">
          <ac:chgData name="Sara Maslin" userId="982d4e009d589f26" providerId="LiveId" clId="{3B94EAB7-8A78-44DA-8E05-5C36F1A84C29}" dt="2022-08-01T15:55:22.386" v="6" actId="478"/>
          <ac:spMkLst>
            <pc:docMk/>
            <pc:sldMk cId="558534630" sldId="312"/>
            <ac:spMk id="8" creationId="{CE283B76-4E05-9143-B571-62EA0DDD5BE8}"/>
          </ac:spMkLst>
        </pc:spChg>
        <pc:spChg chg="mod">
          <ac:chgData name="Sara Maslin" userId="982d4e009d589f26" providerId="LiveId" clId="{3B94EAB7-8A78-44DA-8E05-5C36F1A84C29}" dt="2022-08-01T15:57:42.531" v="121" actId="20577"/>
          <ac:spMkLst>
            <pc:docMk/>
            <pc:sldMk cId="558534630" sldId="312"/>
            <ac:spMk id="10" creationId="{AADA8F2A-B7C6-0848-ABE8-B5654478C12A}"/>
          </ac:spMkLst>
        </pc:spChg>
        <pc:picChg chg="del">
          <ac:chgData name="Sara Maslin" userId="982d4e009d589f26" providerId="LiveId" clId="{3B94EAB7-8A78-44DA-8E05-5C36F1A84C29}" dt="2022-08-01T15:55:18.660" v="4" actId="478"/>
          <ac:picMkLst>
            <pc:docMk/>
            <pc:sldMk cId="558534630" sldId="312"/>
            <ac:picMk id="6" creationId="{189BFC67-067A-6242-8614-D8D6ED6A5BD8}"/>
          </ac:picMkLst>
        </pc:picChg>
      </pc:sldChg>
      <pc:sldChg chg="modSp mod">
        <pc:chgData name="Sara Maslin" userId="982d4e009d589f26" providerId="LiveId" clId="{3B94EAB7-8A78-44DA-8E05-5C36F1A84C29}" dt="2022-08-01T15:54:32.594" v="2" actId="13926"/>
        <pc:sldMkLst>
          <pc:docMk/>
          <pc:sldMk cId="4250296030" sldId="314"/>
        </pc:sldMkLst>
        <pc:spChg chg="mod">
          <ac:chgData name="Sara Maslin" userId="982d4e009d589f26" providerId="LiveId" clId="{3B94EAB7-8A78-44DA-8E05-5C36F1A84C29}" dt="2022-08-01T15:54:32.594" v="2" actId="13926"/>
          <ac:spMkLst>
            <pc:docMk/>
            <pc:sldMk cId="4250296030" sldId="314"/>
            <ac:spMk id="10" creationId="{468F00F2-1773-1C4D-9972-A6B514CBEA5D}"/>
          </ac:spMkLst>
        </pc:spChg>
      </pc:sldChg>
      <pc:sldChg chg="add">
        <pc:chgData name="Sara Maslin" userId="982d4e009d589f26" providerId="LiveId" clId="{3B94EAB7-8A78-44DA-8E05-5C36F1A84C29}" dt="2022-08-01T15:55:14.797" v="3"/>
        <pc:sldMkLst>
          <pc:docMk/>
          <pc:sldMk cId="1600994655" sldId="322"/>
        </pc:sldMkLst>
      </pc:sldChg>
      <pc:sldChg chg="add del">
        <pc:chgData name="Sara Maslin" userId="982d4e009d589f26" providerId="LiveId" clId="{3B94EAB7-8A78-44DA-8E05-5C36F1A84C29}" dt="2022-08-01T15:55:48.296" v="9"/>
        <pc:sldMkLst>
          <pc:docMk/>
          <pc:sldMk cId="398538511" sldId="32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1548685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49863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942781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251800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2241747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407147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3776672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1521361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835162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1337420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992812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247750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553209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628516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074049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13873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2830413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2105259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4513321-9A78-9D46-8C05-A360326FE362}"/>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1B8FD720-47C7-9C44-8375-62BDA35D9645}"/>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5749"/>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41A1A77E-A2B6-B340-A592-A967D3AD0FA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18.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0" y="18395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205355"/>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Early Georgians 1714-1776</a:t>
            </a:r>
          </a:p>
        </p:txBody>
      </p:sp>
      <p:sp>
        <p:nvSpPr>
          <p:cNvPr id="12" name="Title 1">
            <a:extLst>
              <a:ext uri="{FF2B5EF4-FFF2-40B4-BE49-F238E27FC236}">
                <a16:creationId xmlns:a16="http://schemas.microsoft.com/office/drawing/2014/main" id="{6183BA00-34DB-BA4F-8224-A66D16141D91}"/>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35E490F4-5752-664E-9F3C-88FAE49CF4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85EDCDD8-1382-2E41-B14F-2E29D6CB74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6DF477FD-7189-EE4C-B80C-DFDB0999C6D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6" name="Picture 5" descr="A black and white drawing of a person with a beard&#10;&#10;Description automatically generated with low confidence">
            <a:extLst>
              <a:ext uri="{FF2B5EF4-FFF2-40B4-BE49-F238E27FC236}">
                <a16:creationId xmlns:a16="http://schemas.microsoft.com/office/drawing/2014/main" id="{398F1C4B-D8C9-0E43-9E82-2C480A20F9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15834" y="2342743"/>
            <a:ext cx="2604650" cy="2675308"/>
          </a:xfrm>
          <a:prstGeom prst="rect">
            <a:avLst/>
          </a:prstGeom>
        </p:spPr>
      </p:pic>
      <p:pic>
        <p:nvPicPr>
          <p:cNvPr id="9" name="Picture 8" descr="A picture containing text, linedrawing&#10;&#10;Description automatically generated">
            <a:extLst>
              <a:ext uri="{FF2B5EF4-FFF2-40B4-BE49-F238E27FC236}">
                <a16:creationId xmlns:a16="http://schemas.microsoft.com/office/drawing/2014/main" id="{FFDBD85B-31ED-9240-B698-CE662D18A3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70196" y="2172720"/>
            <a:ext cx="2672572" cy="3073591"/>
          </a:xfrm>
          <a:prstGeom prst="rect">
            <a:avLst/>
          </a:prstGeom>
        </p:spPr>
      </p:pic>
      <p:pic>
        <p:nvPicPr>
          <p:cNvPr id="11" name="Picture 10">
            <a:extLst>
              <a:ext uri="{FF2B5EF4-FFF2-40B4-BE49-F238E27FC236}">
                <a16:creationId xmlns:a16="http://schemas.microsoft.com/office/drawing/2014/main" id="{72143133-330C-3F4D-B8E8-BF47111A10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224064" y="2147230"/>
            <a:ext cx="2672572" cy="3124573"/>
          </a:xfrm>
          <a:prstGeom prst="rect">
            <a:avLst/>
          </a:prstGeom>
        </p:spPr>
      </p:pic>
      <p:pic>
        <p:nvPicPr>
          <p:cNvPr id="19" name="Picture 18" descr="A black and white image of a brain&#10;&#10;Description automatically generated with low confidence">
            <a:extLst>
              <a:ext uri="{FF2B5EF4-FFF2-40B4-BE49-F238E27FC236}">
                <a16:creationId xmlns:a16="http://schemas.microsoft.com/office/drawing/2014/main" id="{F39470E7-93BF-574E-93EB-E6E45A873E2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7970" y="1973324"/>
            <a:ext cx="3193373" cy="3414146"/>
          </a:xfrm>
          <a:prstGeom prst="rect">
            <a:avLst/>
          </a:prstGeom>
        </p:spPr>
      </p:pic>
      <p:grpSp>
        <p:nvGrpSpPr>
          <p:cNvPr id="16" name="Group 15">
            <a:extLst>
              <a:ext uri="{FF2B5EF4-FFF2-40B4-BE49-F238E27FC236}">
                <a16:creationId xmlns:a16="http://schemas.microsoft.com/office/drawing/2014/main" id="{B6A0568D-6976-504A-AC19-C31029DE0F48}"/>
              </a:ext>
            </a:extLst>
          </p:cNvPr>
          <p:cNvGrpSpPr/>
          <p:nvPr/>
        </p:nvGrpSpPr>
        <p:grpSpPr>
          <a:xfrm>
            <a:off x="3975421" y="5740863"/>
            <a:ext cx="4117538" cy="996720"/>
            <a:chOff x="4439321" y="5740863"/>
            <a:chExt cx="4117538" cy="996720"/>
          </a:xfrm>
        </p:grpSpPr>
        <p:sp>
          <p:nvSpPr>
            <p:cNvPr id="18" name="TextBox 17">
              <a:extLst>
                <a:ext uri="{FF2B5EF4-FFF2-40B4-BE49-F238E27FC236}">
                  <a16:creationId xmlns:a16="http://schemas.microsoft.com/office/drawing/2014/main" id="{94DC0B00-CE24-B842-B5C0-E2877D6FA0DB}"/>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20" name="Group 19">
              <a:extLst>
                <a:ext uri="{FF2B5EF4-FFF2-40B4-BE49-F238E27FC236}">
                  <a16:creationId xmlns:a16="http://schemas.microsoft.com/office/drawing/2014/main" id="{C10517C1-F51C-BA49-8629-808A21D38CBE}"/>
                </a:ext>
              </a:extLst>
            </p:cNvPr>
            <p:cNvGrpSpPr/>
            <p:nvPr/>
          </p:nvGrpSpPr>
          <p:grpSpPr>
            <a:xfrm>
              <a:off x="7249552" y="5740863"/>
              <a:ext cx="1307307" cy="996720"/>
              <a:chOff x="7249552" y="5720473"/>
              <a:chExt cx="1359299" cy="1036360"/>
            </a:xfrm>
          </p:grpSpPr>
          <p:pic>
            <p:nvPicPr>
              <p:cNvPr id="21" name="Picture 20" descr="A person with dark hair&#10;&#10;Description automatically generated with low confidence">
                <a:extLst>
                  <a:ext uri="{FF2B5EF4-FFF2-40B4-BE49-F238E27FC236}">
                    <a16:creationId xmlns:a16="http://schemas.microsoft.com/office/drawing/2014/main" id="{D4F62884-C37E-8A44-9A5B-A63B4F9744A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2" name="Picture 21" descr="A picture containing person, outdoor, person, grass&#10;&#10;Description automatically generated">
                <a:extLst>
                  <a:ext uri="{FF2B5EF4-FFF2-40B4-BE49-F238E27FC236}">
                    <a16:creationId xmlns:a16="http://schemas.microsoft.com/office/drawing/2014/main" id="{795534CF-B34C-C244-ADD5-C7AF0586045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ainting of a person and a child with a dog&#10;&#10;Description automatically generated with low confidence">
            <a:extLst>
              <a:ext uri="{FF2B5EF4-FFF2-40B4-BE49-F238E27FC236}">
                <a16:creationId xmlns:a16="http://schemas.microsoft.com/office/drawing/2014/main" id="{21B154ED-DD50-EB46-A20D-C69B70B30F13}"/>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02836" y="1492928"/>
            <a:ext cx="4267200" cy="4320924"/>
          </a:xfrm>
          <a:prstGeom prst="rect">
            <a:avLst/>
          </a:prstGeom>
        </p:spPr>
      </p:pic>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6174254" y="1732694"/>
            <a:ext cx="4899213" cy="40721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One of the main sources, which tell us that Black servants from Africa were a part of British society in the Georgian era, are paintings.</a:t>
            </a:r>
          </a:p>
          <a:p>
            <a:pPr>
              <a:lnSpc>
                <a:spcPct val="100000"/>
              </a:lnSpc>
              <a:spcBef>
                <a:spcPts val="1500"/>
              </a:spcBef>
              <a:buClr>
                <a:srgbClr val="EB8B2D"/>
              </a:buClr>
            </a:pPr>
            <a:r>
              <a:rPr lang="en-GB" sz="2000" dirty="0">
                <a:solidFill>
                  <a:srgbClr val="272626"/>
                </a:solidFill>
                <a:latin typeface="Comic Sans MS" panose="030F0902030302020204" pitchFamily="66" charset="0"/>
              </a:rPr>
              <a:t>Can you have a close look at the composition of some paintings in the next few slides, including this one by Bartholomew Dandridge?</a:t>
            </a:r>
          </a:p>
          <a:p>
            <a:pPr>
              <a:lnSpc>
                <a:spcPct val="100000"/>
              </a:lnSpc>
              <a:spcBef>
                <a:spcPts val="1500"/>
              </a:spcBef>
              <a:buClr>
                <a:srgbClr val="EB8B2D"/>
              </a:buClr>
            </a:pPr>
            <a:r>
              <a:rPr lang="en-GB" sz="2000" dirty="0">
                <a:solidFill>
                  <a:srgbClr val="272626"/>
                </a:solidFill>
                <a:latin typeface="Comic Sans MS" panose="030F0902030302020204" pitchFamily="66" charset="0"/>
              </a:rPr>
              <a:t>What do you notice about the people and items in these examples?</a:t>
            </a:r>
          </a:p>
        </p:txBody>
      </p: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Georgian paintings </a:t>
            </a:r>
          </a:p>
        </p:txBody>
      </p:sp>
    </p:spTree>
    <p:extLst>
      <p:ext uri="{BB962C8B-B14F-4D97-AF65-F5344CB8AC3E}">
        <p14:creationId xmlns:p14="http://schemas.microsoft.com/office/powerpoint/2010/main" val="116999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white house with trees in front of it&#10;&#10;Description automatically generated with medium confidence">
            <a:extLst>
              <a:ext uri="{FF2B5EF4-FFF2-40B4-BE49-F238E27FC236}">
                <a16:creationId xmlns:a16="http://schemas.microsoft.com/office/drawing/2014/main" id="{BBBE2C7E-517F-5549-822C-526908A2074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05676" y="1492928"/>
            <a:ext cx="4264359" cy="4320924"/>
          </a:xfrm>
          <a:prstGeom prst="rect">
            <a:avLst/>
          </a:prstGeom>
        </p:spPr>
      </p:pic>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6174254" y="1581116"/>
            <a:ext cx="4899213" cy="40721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b="1" dirty="0">
                <a:solidFill>
                  <a:srgbClr val="272626"/>
                </a:solidFill>
                <a:latin typeface="Comic Sans MS" panose="030F0902030302020204" pitchFamily="66" charset="0"/>
              </a:rPr>
              <a:t>Dido Elizabeth Belle</a:t>
            </a:r>
            <a:r>
              <a:rPr lang="en-GB" sz="1900" dirty="0">
                <a:solidFill>
                  <a:srgbClr val="272626"/>
                </a:solidFill>
                <a:latin typeface="Comic Sans MS" panose="030F0902030302020204" pitchFamily="66" charset="0"/>
              </a:rPr>
              <a:t>, lived with her great-uncle, Lord Mansfield at Kenwood House in Hampstead, London.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She was the daughter of his nephew and an enslaved African woman named Maria.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Dido was born in the West Indies, but brought to England by her father to be placed under the care of Lord Mansfield and his wife when she was just 4.</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We know that she was treated kindly by Lord Mansfield and his wife, and that he left her money in his will.</a:t>
            </a:r>
          </a:p>
        </p:txBody>
      </p: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Dido Belle</a:t>
            </a:r>
          </a:p>
        </p:txBody>
      </p:sp>
    </p:spTree>
    <p:extLst>
      <p:ext uri="{BB962C8B-B14F-4D97-AF65-F5344CB8AC3E}">
        <p14:creationId xmlns:p14="http://schemas.microsoft.com/office/powerpoint/2010/main" val="74764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person, skirt&#10;&#10;Description automatically generated">
            <a:extLst>
              <a:ext uri="{FF2B5EF4-FFF2-40B4-BE49-F238E27FC236}">
                <a16:creationId xmlns:a16="http://schemas.microsoft.com/office/drawing/2014/main" id="{C68AC33F-9E17-0D4E-B547-C2F0CE9E44DF}"/>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05676" y="1258037"/>
            <a:ext cx="4264360" cy="4320924"/>
          </a:xfrm>
          <a:prstGeom prst="rect">
            <a:avLst/>
          </a:prstGeom>
        </p:spPr>
      </p:pic>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6174254" y="1739684"/>
            <a:ext cx="4899213" cy="40721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However, she was not treated the same as her white cousin, Lady Elizabeth Murray, who also lived with them.</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 portrait of Dido and Elizabeth is</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one of the most famous paintings of Black Georgians. </a:t>
            </a:r>
          </a:p>
          <a:p>
            <a:pPr>
              <a:lnSpc>
                <a:spcPct val="100000"/>
              </a:lnSpc>
              <a:spcBef>
                <a:spcPts val="1500"/>
              </a:spcBef>
              <a:buClr>
                <a:srgbClr val="EB8B2D"/>
              </a:buClr>
            </a:pPr>
            <a:r>
              <a:rPr lang="en-GB" sz="1900" dirty="0">
                <a:solidFill>
                  <a:srgbClr val="272626"/>
                </a:solidFill>
                <a:latin typeface="Comic Sans MS" panose="030F0902030302020204" pitchFamily="66" charset="0"/>
              </a:rPr>
              <a:t>Have a look at the picture.</a:t>
            </a:r>
          </a:p>
          <a:p>
            <a:pPr>
              <a:lnSpc>
                <a:spcPct val="100000"/>
              </a:lnSpc>
              <a:spcBef>
                <a:spcPts val="1500"/>
              </a:spcBef>
              <a:buClr>
                <a:srgbClr val="EB8B2D"/>
              </a:buClr>
            </a:pPr>
            <a:r>
              <a:rPr lang="en-GB" sz="1900" dirty="0">
                <a:solidFill>
                  <a:srgbClr val="272626"/>
                </a:solidFill>
                <a:latin typeface="Comic Sans MS" panose="030F0902030302020204" pitchFamily="66" charset="0"/>
              </a:rPr>
              <a:t>What do you notice about how Dido</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and her cousin are portrayed?</a:t>
            </a:r>
          </a:p>
        </p:txBody>
      </p:sp>
    </p:spTree>
    <p:extLst>
      <p:ext uri="{BB962C8B-B14F-4D97-AF65-F5344CB8AC3E}">
        <p14:creationId xmlns:p14="http://schemas.microsoft.com/office/powerpoint/2010/main" val="424368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nature, sunset, painting&#10;&#10;Description automatically generated">
            <a:extLst>
              <a:ext uri="{FF2B5EF4-FFF2-40B4-BE49-F238E27FC236}">
                <a16:creationId xmlns:a16="http://schemas.microsoft.com/office/drawing/2014/main" id="{DD49F38C-731A-314C-972A-21DD13D7E2C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05676" y="1488913"/>
            <a:ext cx="4264359" cy="4320925"/>
          </a:xfrm>
          <a:prstGeom prst="rect">
            <a:avLst/>
          </a:prstGeom>
        </p:spPr>
      </p:pic>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6188279" y="1465392"/>
            <a:ext cx="5187193" cy="45129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800"/>
              </a:spcBef>
              <a:buClr>
                <a:srgbClr val="EB8B2D"/>
              </a:buClr>
              <a:buNone/>
            </a:pPr>
            <a:r>
              <a:rPr lang="en-GB" sz="1750" dirty="0">
                <a:solidFill>
                  <a:srgbClr val="272626"/>
                </a:solidFill>
                <a:latin typeface="Comic Sans MS" panose="030F0902030302020204" pitchFamily="66" charset="0"/>
              </a:rPr>
              <a:t>Amongst the wealthy there was a fashion for young African servants, especially young boys.</a:t>
            </a:r>
          </a:p>
          <a:p>
            <a:pPr marL="0" indent="0">
              <a:lnSpc>
                <a:spcPct val="100000"/>
              </a:lnSpc>
              <a:spcBef>
                <a:spcPts val="800"/>
              </a:spcBef>
              <a:buClr>
                <a:srgbClr val="EB8B2D"/>
              </a:buClr>
              <a:buNone/>
            </a:pPr>
            <a:r>
              <a:rPr lang="en-GB" sz="1750" dirty="0">
                <a:solidFill>
                  <a:srgbClr val="272626"/>
                </a:solidFill>
                <a:latin typeface="Comic Sans MS" panose="030F0902030302020204" pitchFamily="66" charset="0"/>
              </a:rPr>
              <a:t>They were taken to England when they were very young and brought up as close servants of their owners.</a:t>
            </a:r>
          </a:p>
          <a:p>
            <a:pPr marL="0" indent="0">
              <a:lnSpc>
                <a:spcPct val="100000"/>
              </a:lnSpc>
              <a:spcBef>
                <a:spcPts val="800"/>
              </a:spcBef>
              <a:buClr>
                <a:srgbClr val="EB8B2D"/>
              </a:buClr>
              <a:buNone/>
            </a:pPr>
            <a:r>
              <a:rPr lang="en-GB" sz="1750" dirty="0">
                <a:solidFill>
                  <a:srgbClr val="272626"/>
                </a:solidFill>
                <a:latin typeface="Comic Sans MS" panose="030F0902030302020204" pitchFamily="66" charset="0"/>
              </a:rPr>
              <a:t>They were given uniforms to wear and lived in the grand houses of the wealthy.</a:t>
            </a:r>
          </a:p>
          <a:p>
            <a:pPr marL="0" indent="0">
              <a:lnSpc>
                <a:spcPct val="100000"/>
              </a:lnSpc>
              <a:spcBef>
                <a:spcPts val="800"/>
              </a:spcBef>
              <a:buClr>
                <a:srgbClr val="EB8B2D"/>
              </a:buClr>
              <a:buNone/>
            </a:pPr>
            <a:r>
              <a:rPr lang="en-GB" sz="1750" dirty="0">
                <a:solidFill>
                  <a:srgbClr val="272626"/>
                </a:solidFill>
                <a:latin typeface="Comic Sans MS" panose="030F0902030302020204" pitchFamily="66" charset="0"/>
              </a:rPr>
              <a:t>But, once they grew up, these African children were often discarded and sent to the colonies to the dangerous work on the plantations. </a:t>
            </a:r>
          </a:p>
          <a:p>
            <a:pPr>
              <a:lnSpc>
                <a:spcPct val="100000"/>
              </a:lnSpc>
              <a:spcBef>
                <a:spcPts val="800"/>
              </a:spcBef>
              <a:buClr>
                <a:srgbClr val="EB8B2D"/>
              </a:buClr>
            </a:pPr>
            <a:r>
              <a:rPr lang="en-GB" sz="1750" dirty="0">
                <a:solidFill>
                  <a:srgbClr val="272626"/>
                </a:solidFill>
                <a:latin typeface="Comic Sans MS" panose="030F0902030302020204" pitchFamily="66" charset="0"/>
              </a:rPr>
              <a:t>Can you imagine what that felt like for</a:t>
            </a:r>
            <a:br>
              <a:rPr lang="en-GB" sz="1750" dirty="0">
                <a:solidFill>
                  <a:srgbClr val="272626"/>
                </a:solidFill>
                <a:latin typeface="Comic Sans MS" panose="030F0902030302020204" pitchFamily="66" charset="0"/>
              </a:rPr>
            </a:br>
            <a:r>
              <a:rPr lang="en-GB" sz="1750" dirty="0">
                <a:solidFill>
                  <a:srgbClr val="272626"/>
                </a:solidFill>
                <a:latin typeface="Comic Sans MS" panose="030F0902030302020204" pitchFamily="66" charset="0"/>
              </a:rPr>
              <a:t>the children?</a:t>
            </a:r>
          </a:p>
          <a:p>
            <a:pPr>
              <a:lnSpc>
                <a:spcPct val="100000"/>
              </a:lnSpc>
              <a:spcBef>
                <a:spcPts val="800"/>
              </a:spcBef>
              <a:buClr>
                <a:srgbClr val="EB8B2D"/>
              </a:buClr>
            </a:pPr>
            <a:r>
              <a:rPr lang="en-GB" sz="1750" dirty="0">
                <a:solidFill>
                  <a:srgbClr val="272626"/>
                </a:solidFill>
                <a:latin typeface="Comic Sans MS" panose="030F0902030302020204" pitchFamily="66" charset="0"/>
              </a:rPr>
              <a:t>Have a close look at this painting.</a:t>
            </a:r>
            <a:br>
              <a:rPr lang="en-GB" sz="1750" dirty="0">
                <a:solidFill>
                  <a:srgbClr val="272626"/>
                </a:solidFill>
                <a:latin typeface="Comic Sans MS" panose="030F0902030302020204" pitchFamily="66" charset="0"/>
              </a:rPr>
            </a:br>
            <a:r>
              <a:rPr lang="en-GB" sz="1750" dirty="0">
                <a:solidFill>
                  <a:srgbClr val="272626"/>
                </a:solidFill>
                <a:latin typeface="Comic Sans MS" panose="030F0902030302020204" pitchFamily="66" charset="0"/>
              </a:rPr>
              <a:t>What do you notice?</a:t>
            </a:r>
          </a:p>
        </p:txBody>
      </p: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63680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Black children</a:t>
            </a:r>
          </a:p>
        </p:txBody>
      </p:sp>
    </p:spTree>
    <p:extLst>
      <p:ext uri="{BB962C8B-B14F-4D97-AF65-F5344CB8AC3E}">
        <p14:creationId xmlns:p14="http://schemas.microsoft.com/office/powerpoint/2010/main" val="44616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6188279" y="1492928"/>
            <a:ext cx="4885189" cy="45129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EB8B2D"/>
              </a:buClr>
            </a:pPr>
            <a:r>
              <a:rPr lang="en-GB" sz="1750" dirty="0">
                <a:solidFill>
                  <a:srgbClr val="272626"/>
                </a:solidFill>
                <a:latin typeface="Comic Sans MS" panose="030F0902030302020204" pitchFamily="66" charset="0"/>
              </a:rPr>
              <a:t>Black people were usually painted towards the edge of the picture, not in the centre.</a:t>
            </a:r>
          </a:p>
          <a:p>
            <a:pPr>
              <a:lnSpc>
                <a:spcPct val="100000"/>
              </a:lnSpc>
              <a:spcBef>
                <a:spcPts val="1500"/>
              </a:spcBef>
              <a:buClr>
                <a:srgbClr val="EB8B2D"/>
              </a:buClr>
            </a:pPr>
            <a:r>
              <a:rPr lang="en-GB" sz="1750" dirty="0">
                <a:solidFill>
                  <a:srgbClr val="272626"/>
                </a:solidFill>
                <a:latin typeface="Comic Sans MS" panose="030F0902030302020204" pitchFamily="66" charset="0"/>
              </a:rPr>
              <a:t>Their clothes were different from those of white people in the pictures.</a:t>
            </a:r>
          </a:p>
          <a:p>
            <a:pPr>
              <a:lnSpc>
                <a:spcPct val="100000"/>
              </a:lnSpc>
              <a:spcBef>
                <a:spcPts val="1500"/>
              </a:spcBef>
              <a:buClr>
                <a:srgbClr val="EB8B2D"/>
              </a:buClr>
            </a:pPr>
            <a:r>
              <a:rPr lang="en-GB" sz="1750" dirty="0">
                <a:solidFill>
                  <a:srgbClr val="272626"/>
                </a:solidFill>
                <a:latin typeface="Comic Sans MS" panose="030F0902030302020204" pitchFamily="66" charset="0"/>
              </a:rPr>
              <a:t>They often wore uniforms called liveries to show that they were servants.</a:t>
            </a:r>
          </a:p>
          <a:p>
            <a:pPr>
              <a:lnSpc>
                <a:spcPct val="100000"/>
              </a:lnSpc>
              <a:spcBef>
                <a:spcPts val="1500"/>
              </a:spcBef>
              <a:buClr>
                <a:srgbClr val="EB8B2D"/>
              </a:buClr>
            </a:pPr>
            <a:r>
              <a:rPr lang="en-GB" sz="1750" dirty="0">
                <a:solidFill>
                  <a:srgbClr val="272626"/>
                </a:solidFill>
                <a:latin typeface="Comic Sans MS" panose="030F0902030302020204" pitchFamily="66" charset="0"/>
              </a:rPr>
              <a:t>Or, they wore colours like white to contrast with their skin.</a:t>
            </a:r>
          </a:p>
          <a:p>
            <a:pPr>
              <a:lnSpc>
                <a:spcPct val="100000"/>
              </a:lnSpc>
              <a:spcBef>
                <a:spcPts val="1500"/>
              </a:spcBef>
              <a:buClr>
                <a:srgbClr val="EB8B2D"/>
              </a:buClr>
            </a:pPr>
            <a:r>
              <a:rPr lang="en-GB" sz="1750" dirty="0">
                <a:solidFill>
                  <a:srgbClr val="272626"/>
                </a:solidFill>
                <a:latin typeface="Comic Sans MS" panose="030F0902030302020204" pitchFamily="66" charset="0"/>
              </a:rPr>
              <a:t>They often were painted wearing turbans or other exotic looking headwear.</a:t>
            </a:r>
          </a:p>
          <a:p>
            <a:pPr>
              <a:lnSpc>
                <a:spcPct val="100000"/>
              </a:lnSpc>
              <a:spcBef>
                <a:spcPts val="1500"/>
              </a:spcBef>
              <a:buClr>
                <a:srgbClr val="EB8B2D"/>
              </a:buClr>
            </a:pPr>
            <a:r>
              <a:rPr lang="en-GB" sz="1750" dirty="0">
                <a:solidFill>
                  <a:srgbClr val="272626"/>
                </a:solidFill>
                <a:latin typeface="Comic Sans MS" panose="030F0902030302020204" pitchFamily="66" charset="0"/>
              </a:rPr>
              <a:t>Exotic birds, animals and fruit are often placed near them.</a:t>
            </a:r>
          </a:p>
        </p:txBody>
      </p: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647699"/>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Did you spot these?</a:t>
            </a:r>
          </a:p>
        </p:txBody>
      </p:sp>
      <p:pic>
        <p:nvPicPr>
          <p:cNvPr id="8" name="Picture 7" descr="A picture containing text, nature, sunset, painting&#10;&#10;Description automatically generated">
            <a:extLst>
              <a:ext uri="{FF2B5EF4-FFF2-40B4-BE49-F238E27FC236}">
                <a16:creationId xmlns:a16="http://schemas.microsoft.com/office/drawing/2014/main" id="{1E1BBA03-2969-2844-A3BB-09FEBA77077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05676" y="1488913"/>
            <a:ext cx="4264359" cy="4320925"/>
          </a:xfrm>
          <a:prstGeom prst="rect">
            <a:avLst/>
          </a:prstGeom>
        </p:spPr>
      </p:pic>
    </p:spTree>
    <p:extLst>
      <p:ext uri="{BB962C8B-B14F-4D97-AF65-F5344CB8AC3E}">
        <p14:creationId xmlns:p14="http://schemas.microsoft.com/office/powerpoint/2010/main" val="315647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0842E6BB-AB9E-A442-9D2C-ADE39B850A7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05676" y="1492928"/>
            <a:ext cx="4264359" cy="4320924"/>
          </a:xfrm>
          <a:prstGeom prst="rect">
            <a:avLst/>
          </a:prstGeom>
        </p:spPr>
      </p:pic>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6188279" y="1532943"/>
            <a:ext cx="4885189" cy="45129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Clr>
                <a:srgbClr val="EB8B2D"/>
              </a:buClr>
              <a:buNone/>
            </a:pPr>
            <a:r>
              <a:rPr lang="en-GB" sz="2000" dirty="0">
                <a:solidFill>
                  <a:srgbClr val="272626"/>
                </a:solidFill>
                <a:latin typeface="Comic Sans MS" panose="030F0902030302020204" pitchFamily="66" charset="0"/>
              </a:rPr>
              <a:t>In recent years historians have been examining the archives, looking at newspapers and pamphlets from the Georgian period.</a:t>
            </a:r>
          </a:p>
          <a:p>
            <a:pPr marL="0" indent="0">
              <a:lnSpc>
                <a:spcPct val="100000"/>
              </a:lnSpc>
              <a:spcBef>
                <a:spcPts val="1200"/>
              </a:spcBef>
              <a:buClr>
                <a:srgbClr val="EB8B2D"/>
              </a:buClr>
              <a:buNone/>
            </a:pPr>
            <a:r>
              <a:rPr lang="en-GB" sz="2000" dirty="0">
                <a:solidFill>
                  <a:srgbClr val="272626"/>
                </a:solidFill>
                <a:latin typeface="Comic Sans MS" panose="030F0902030302020204" pitchFamily="66" charset="0"/>
              </a:rPr>
              <a:t>In these documents they have found more historical evidence about the lives of Black Georgians.</a:t>
            </a:r>
          </a:p>
          <a:p>
            <a:pPr marL="0" indent="0">
              <a:lnSpc>
                <a:spcPct val="100000"/>
              </a:lnSpc>
              <a:spcBef>
                <a:spcPts val="1200"/>
              </a:spcBef>
              <a:buClr>
                <a:srgbClr val="EB8B2D"/>
              </a:buClr>
              <a:buNone/>
            </a:pPr>
            <a:r>
              <a:rPr lang="en-GB" sz="2000" dirty="0">
                <a:solidFill>
                  <a:srgbClr val="272626"/>
                </a:solidFill>
                <a:latin typeface="Comic Sans MS" panose="030F0902030302020204" pitchFamily="66" charset="0"/>
              </a:rPr>
              <a:t>As well as news stories, these papers and pamphlets carried advertisements.</a:t>
            </a:r>
          </a:p>
          <a:p>
            <a:pPr marL="0" indent="0">
              <a:lnSpc>
                <a:spcPct val="100000"/>
              </a:lnSpc>
              <a:spcBef>
                <a:spcPts val="1200"/>
              </a:spcBef>
              <a:buClr>
                <a:srgbClr val="EB8B2D"/>
              </a:buClr>
              <a:buNone/>
            </a:pPr>
            <a:r>
              <a:rPr lang="en-GB" sz="2000" dirty="0">
                <a:solidFill>
                  <a:srgbClr val="272626"/>
                </a:solidFill>
                <a:latin typeface="Comic Sans MS" panose="030F0902030302020204" pitchFamily="66" charset="0"/>
              </a:rPr>
              <a:t>Historians have found advertisements placed by people who were putting enslaved Africans up for sale.</a:t>
            </a:r>
          </a:p>
        </p:txBody>
      </p: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64564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Georgian newspaper advertisements</a:t>
            </a:r>
          </a:p>
        </p:txBody>
      </p:sp>
    </p:spTree>
    <p:extLst>
      <p:ext uri="{BB962C8B-B14F-4D97-AF65-F5344CB8AC3E}">
        <p14:creationId xmlns:p14="http://schemas.microsoft.com/office/powerpoint/2010/main" val="445640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B4C0317-23AC-7841-9354-9C5F61FEC4AF}"/>
              </a:ext>
            </a:extLst>
          </p:cNvPr>
          <p:cNvSpPr/>
          <p:nvPr/>
        </p:nvSpPr>
        <p:spPr>
          <a:xfrm>
            <a:off x="6963225" y="1880753"/>
            <a:ext cx="4292600" cy="3293918"/>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BCD3557-CCEF-9C4C-A6A5-04484A51070E}"/>
              </a:ext>
            </a:extLst>
          </p:cNvPr>
          <p:cNvSpPr txBox="1"/>
          <p:nvPr/>
        </p:nvSpPr>
        <p:spPr>
          <a:xfrm>
            <a:off x="7218217" y="2214523"/>
            <a:ext cx="3820392" cy="2545415"/>
          </a:xfrm>
          <a:prstGeom prst="rect">
            <a:avLst/>
          </a:prstGeom>
          <a:noFill/>
        </p:spPr>
        <p:txBody>
          <a:bodyPr wrap="square" rtlCol="0">
            <a:noAutofit/>
          </a:bodyPr>
          <a:lstStyle/>
          <a:p>
            <a:pPr algn="ctr">
              <a:lnSpc>
                <a:spcPts val="1800"/>
              </a:lnSpc>
            </a:pPr>
            <a:r>
              <a:rPr lang="en-GB" sz="1600" dirty="0">
                <a:latin typeface="Times" pitchFamily="2" charset="0"/>
              </a:rPr>
              <a:t>To be disposed of</a:t>
            </a:r>
          </a:p>
          <a:p>
            <a:pPr algn="just">
              <a:lnSpc>
                <a:spcPts val="1800"/>
              </a:lnSpc>
            </a:pPr>
            <a:r>
              <a:rPr lang="en-GB" sz="1600" dirty="0">
                <a:latin typeface="Times" pitchFamily="2" charset="0"/>
              </a:rPr>
              <a:t>A NEGRO WOMAN, named Peggy, about nineteen years of age, born and brought up in Charlestown, in the Province of South Carolina, speaks good English, an exceedingly good House-wench, and washer and dresser, and is very tender and careful of children. She has a young Child, a Negro boy, about a year old, which will be disposed of with the mother. For particulars inquire at the publisher of this paper.</a:t>
            </a:r>
          </a:p>
        </p:txBody>
      </p:sp>
      <p:sp>
        <p:nvSpPr>
          <p:cNvPr id="4" name="Rectangle 3">
            <a:extLst>
              <a:ext uri="{FF2B5EF4-FFF2-40B4-BE49-F238E27FC236}">
                <a16:creationId xmlns:a16="http://schemas.microsoft.com/office/drawing/2014/main" id="{6DEFB451-434B-0740-8A6A-2D679EE1DAF7}"/>
              </a:ext>
            </a:extLst>
          </p:cNvPr>
          <p:cNvSpPr/>
          <p:nvPr/>
        </p:nvSpPr>
        <p:spPr>
          <a:xfrm>
            <a:off x="904009" y="1880753"/>
            <a:ext cx="5652655" cy="1963882"/>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4B08848-9B17-5F48-83F7-852E41FDB576}"/>
              </a:ext>
            </a:extLst>
          </p:cNvPr>
          <p:cNvSpPr txBox="1"/>
          <p:nvPr/>
        </p:nvSpPr>
        <p:spPr>
          <a:xfrm>
            <a:off x="1087580" y="2141787"/>
            <a:ext cx="5234871" cy="1506682"/>
          </a:xfrm>
          <a:prstGeom prst="rect">
            <a:avLst/>
          </a:prstGeom>
          <a:noFill/>
        </p:spPr>
        <p:txBody>
          <a:bodyPr wrap="square" rtlCol="0">
            <a:noAutofit/>
          </a:bodyPr>
          <a:lstStyle/>
          <a:p>
            <a:pPr algn="ctr"/>
            <a:r>
              <a:rPr lang="en-GB" i="1" dirty="0">
                <a:latin typeface="Times" pitchFamily="2" charset="0"/>
              </a:rPr>
              <a:t>To  be  </a:t>
            </a:r>
            <a:r>
              <a:rPr lang="en-GB" dirty="0">
                <a:latin typeface="Times" pitchFamily="2" charset="0"/>
              </a:rPr>
              <a:t>SOLD,</a:t>
            </a:r>
          </a:p>
          <a:p>
            <a:pPr algn="just"/>
            <a:r>
              <a:rPr lang="en-GB" dirty="0">
                <a:latin typeface="Times" pitchFamily="2" charset="0"/>
              </a:rPr>
              <a:t>A Pretty little Negro Boy, about nine Years old</a:t>
            </a:r>
            <a:br>
              <a:rPr lang="en-GB" dirty="0">
                <a:latin typeface="Times" pitchFamily="2" charset="0"/>
              </a:rPr>
            </a:br>
            <a:r>
              <a:rPr lang="en-GB" dirty="0">
                <a:latin typeface="Times" pitchFamily="2" charset="0"/>
              </a:rPr>
              <a:t>and well </a:t>
            </a:r>
            <a:r>
              <a:rPr lang="en-GB" dirty="0" err="1">
                <a:latin typeface="Times" pitchFamily="2" charset="0"/>
              </a:rPr>
              <a:t>limb’d</a:t>
            </a:r>
            <a:r>
              <a:rPr lang="en-GB" dirty="0">
                <a:latin typeface="Times" pitchFamily="2" charset="0"/>
              </a:rPr>
              <a:t>. If not </a:t>
            </a:r>
            <a:r>
              <a:rPr lang="en-GB" dirty="0" err="1">
                <a:latin typeface="Times" pitchFamily="2" charset="0"/>
              </a:rPr>
              <a:t>dispos’d</a:t>
            </a:r>
            <a:r>
              <a:rPr lang="en-GB" dirty="0">
                <a:latin typeface="Times" pitchFamily="2" charset="0"/>
              </a:rPr>
              <a:t> of, is to be sent to the West Indies in six Days Time.</a:t>
            </a:r>
          </a:p>
          <a:p>
            <a:pPr algn="just"/>
            <a:r>
              <a:rPr lang="en-GB" dirty="0">
                <a:latin typeface="Times" pitchFamily="2" charset="0"/>
              </a:rPr>
              <a:t>He is to be seen at the Dolphin Tavern in Tower-Street.</a:t>
            </a:r>
          </a:p>
        </p:txBody>
      </p:sp>
      <p:cxnSp>
        <p:nvCxnSpPr>
          <p:cNvPr id="6" name="Straight Connector 5">
            <a:extLst>
              <a:ext uri="{FF2B5EF4-FFF2-40B4-BE49-F238E27FC236}">
                <a16:creationId xmlns:a16="http://schemas.microsoft.com/office/drawing/2014/main" id="{F52B27CB-AE00-6041-A62E-6FD5302F5B41}"/>
              </a:ext>
            </a:extLst>
          </p:cNvPr>
          <p:cNvCxnSpPr>
            <a:cxnSpLocks/>
          </p:cNvCxnSpPr>
          <p:nvPr/>
        </p:nvCxnSpPr>
        <p:spPr>
          <a:xfrm>
            <a:off x="1087581" y="2077015"/>
            <a:ext cx="5209310"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414E5FE-2725-6245-8EC7-47929EB12344}"/>
              </a:ext>
            </a:extLst>
          </p:cNvPr>
          <p:cNvCxnSpPr>
            <a:cxnSpLocks/>
          </p:cNvCxnSpPr>
          <p:nvPr/>
        </p:nvCxnSpPr>
        <p:spPr>
          <a:xfrm>
            <a:off x="1087581" y="3690033"/>
            <a:ext cx="5209310"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564956"/>
            <a:ext cx="12192000" cy="1097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What details do you notice in</a:t>
            </a:r>
            <a:br>
              <a:rPr lang="en-US" sz="3000" b="1" dirty="0">
                <a:solidFill>
                  <a:srgbClr val="EB8B2D"/>
                </a:solidFill>
                <a:latin typeface="Comic Sans MS" panose="030F0902030302020204" pitchFamily="66" charset="0"/>
                <a:cs typeface="Arial" panose="020B0604020202020204" pitchFamily="34" charset="0"/>
              </a:rPr>
            </a:br>
            <a:r>
              <a:rPr lang="en-US" sz="3000" b="1" dirty="0">
                <a:solidFill>
                  <a:srgbClr val="EB8B2D"/>
                </a:solidFill>
                <a:latin typeface="Comic Sans MS" panose="030F0902030302020204" pitchFamily="66" charset="0"/>
                <a:cs typeface="Arial" panose="020B0604020202020204" pitchFamily="34" charset="0"/>
              </a:rPr>
              <a:t>these advertisements?</a:t>
            </a:r>
          </a:p>
        </p:txBody>
      </p:sp>
      <p:sp>
        <p:nvSpPr>
          <p:cNvPr id="12" name="TextBox 11">
            <a:extLst>
              <a:ext uri="{FF2B5EF4-FFF2-40B4-BE49-F238E27FC236}">
                <a16:creationId xmlns:a16="http://schemas.microsoft.com/office/drawing/2014/main" id="{19CFF96D-9123-8B4C-B8B8-0A1DF1FFFFDC}"/>
              </a:ext>
            </a:extLst>
          </p:cNvPr>
          <p:cNvSpPr txBox="1"/>
          <p:nvPr/>
        </p:nvSpPr>
        <p:spPr>
          <a:xfrm>
            <a:off x="1087580" y="4040897"/>
            <a:ext cx="4525108" cy="461665"/>
          </a:xfrm>
          <a:prstGeom prst="rect">
            <a:avLst/>
          </a:prstGeom>
          <a:noFill/>
        </p:spPr>
        <p:txBody>
          <a:bodyPr wrap="square">
            <a:spAutoFit/>
          </a:bodyPr>
          <a:lstStyle/>
          <a:p>
            <a:r>
              <a:rPr lang="en-GB" sz="1200" dirty="0">
                <a:solidFill>
                  <a:srgbClr val="272626"/>
                </a:solidFill>
                <a:latin typeface="Comic Sans MS" panose="030F0902030302020204" pitchFamily="66" charset="0"/>
              </a:rPr>
              <a:t>Daily Advertiser (London),</a:t>
            </a:r>
          </a:p>
          <a:p>
            <a:r>
              <a:rPr lang="en-GB" sz="1200" dirty="0">
                <a:solidFill>
                  <a:srgbClr val="272626"/>
                </a:solidFill>
                <a:latin typeface="Comic Sans MS" panose="030F0902030302020204" pitchFamily="66" charset="0"/>
              </a:rPr>
              <a:t>11 December 1744.</a:t>
            </a:r>
          </a:p>
        </p:txBody>
      </p:sp>
      <p:sp>
        <p:nvSpPr>
          <p:cNvPr id="13" name="TextBox 12">
            <a:extLst>
              <a:ext uri="{FF2B5EF4-FFF2-40B4-BE49-F238E27FC236}">
                <a16:creationId xmlns:a16="http://schemas.microsoft.com/office/drawing/2014/main" id="{D66BAC0B-D186-1F40-85FB-8E272248BE95}"/>
              </a:ext>
            </a:extLst>
          </p:cNvPr>
          <p:cNvSpPr txBox="1"/>
          <p:nvPr/>
        </p:nvSpPr>
        <p:spPr>
          <a:xfrm>
            <a:off x="7129479" y="5320266"/>
            <a:ext cx="3313384" cy="461665"/>
          </a:xfrm>
          <a:prstGeom prst="rect">
            <a:avLst/>
          </a:prstGeom>
          <a:noFill/>
        </p:spPr>
        <p:txBody>
          <a:bodyPr wrap="square">
            <a:spAutoFit/>
          </a:bodyPr>
          <a:lstStyle/>
          <a:p>
            <a:r>
              <a:rPr lang="en-GB" sz="1200" dirty="0">
                <a:solidFill>
                  <a:srgbClr val="272626"/>
                </a:solidFill>
                <a:latin typeface="Comic Sans MS" panose="030F0902030302020204" pitchFamily="66" charset="0"/>
              </a:rPr>
              <a:t>Edinburgh Evening Courant (Edinburgh),</a:t>
            </a:r>
          </a:p>
          <a:p>
            <a:r>
              <a:rPr lang="en-GB" sz="1200" dirty="0">
                <a:solidFill>
                  <a:srgbClr val="272626"/>
                </a:solidFill>
                <a:latin typeface="Comic Sans MS" panose="030F0902030302020204" pitchFamily="66" charset="0"/>
              </a:rPr>
              <a:t>30 August 1766.</a:t>
            </a:r>
          </a:p>
        </p:txBody>
      </p:sp>
      <p:cxnSp>
        <p:nvCxnSpPr>
          <p:cNvPr id="19" name="Straight Connector 18">
            <a:extLst>
              <a:ext uri="{FF2B5EF4-FFF2-40B4-BE49-F238E27FC236}">
                <a16:creationId xmlns:a16="http://schemas.microsoft.com/office/drawing/2014/main" id="{8A7ED085-21C3-1F4D-8827-EA1A91513354}"/>
              </a:ext>
            </a:extLst>
          </p:cNvPr>
          <p:cNvCxnSpPr>
            <a:cxnSpLocks/>
          </p:cNvCxnSpPr>
          <p:nvPr/>
        </p:nvCxnSpPr>
        <p:spPr>
          <a:xfrm>
            <a:off x="7239161" y="2077015"/>
            <a:ext cx="374072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0DF9512-05A6-5040-9BAE-2BF1A3DAF63F}"/>
              </a:ext>
            </a:extLst>
          </p:cNvPr>
          <p:cNvCxnSpPr>
            <a:cxnSpLocks/>
          </p:cNvCxnSpPr>
          <p:nvPr/>
        </p:nvCxnSpPr>
        <p:spPr>
          <a:xfrm>
            <a:off x="7239161" y="4989826"/>
            <a:ext cx="374072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662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1D707DA-15FE-F74A-BC5B-9E03557541BF}"/>
              </a:ext>
            </a:extLst>
          </p:cNvPr>
          <p:cNvSpPr/>
          <p:nvPr/>
        </p:nvSpPr>
        <p:spPr>
          <a:xfrm>
            <a:off x="836317" y="1880752"/>
            <a:ext cx="6728265" cy="344978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A3EB9AA6-A7FD-7044-BCD9-810BE5E1CDFC}"/>
              </a:ext>
            </a:extLst>
          </p:cNvPr>
          <p:cNvCxnSpPr>
            <a:cxnSpLocks/>
          </p:cNvCxnSpPr>
          <p:nvPr/>
        </p:nvCxnSpPr>
        <p:spPr>
          <a:xfrm>
            <a:off x="1112254" y="5166467"/>
            <a:ext cx="608864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 name="Subtitle 2">
            <a:extLst>
              <a:ext uri="{FF2B5EF4-FFF2-40B4-BE49-F238E27FC236}">
                <a16:creationId xmlns:a16="http://schemas.microsoft.com/office/drawing/2014/main" id="{4DC12DCF-1792-F540-88E4-97956E716208}"/>
              </a:ext>
            </a:extLst>
          </p:cNvPr>
          <p:cNvSpPr txBox="1">
            <a:spLocks/>
          </p:cNvSpPr>
          <p:nvPr/>
        </p:nvSpPr>
        <p:spPr>
          <a:xfrm>
            <a:off x="0" y="564956"/>
            <a:ext cx="12192000" cy="1097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What details do you notice in</a:t>
            </a:r>
            <a:br>
              <a:rPr lang="en-US" sz="3000" b="1" dirty="0">
                <a:solidFill>
                  <a:srgbClr val="EB8B2D"/>
                </a:solidFill>
                <a:latin typeface="Comic Sans MS" panose="030F0902030302020204" pitchFamily="66" charset="0"/>
                <a:cs typeface="Arial" panose="020B0604020202020204" pitchFamily="34" charset="0"/>
              </a:rPr>
            </a:br>
            <a:r>
              <a:rPr lang="en-US" sz="3000" b="1" dirty="0">
                <a:solidFill>
                  <a:srgbClr val="EB8B2D"/>
                </a:solidFill>
                <a:latin typeface="Comic Sans MS" panose="030F0902030302020204" pitchFamily="66" charset="0"/>
                <a:cs typeface="Arial" panose="020B0604020202020204" pitchFamily="34" charset="0"/>
              </a:rPr>
              <a:t>these advertisements?</a:t>
            </a:r>
          </a:p>
        </p:txBody>
      </p:sp>
      <p:sp>
        <p:nvSpPr>
          <p:cNvPr id="13" name="TextBox 12">
            <a:extLst>
              <a:ext uri="{FF2B5EF4-FFF2-40B4-BE49-F238E27FC236}">
                <a16:creationId xmlns:a16="http://schemas.microsoft.com/office/drawing/2014/main" id="{D66BAC0B-D186-1F40-85FB-8E272248BE95}"/>
              </a:ext>
            </a:extLst>
          </p:cNvPr>
          <p:cNvSpPr txBox="1"/>
          <p:nvPr/>
        </p:nvSpPr>
        <p:spPr>
          <a:xfrm>
            <a:off x="1049907" y="5526798"/>
            <a:ext cx="4525108" cy="461665"/>
          </a:xfrm>
          <a:prstGeom prst="rect">
            <a:avLst/>
          </a:prstGeom>
          <a:noFill/>
        </p:spPr>
        <p:txBody>
          <a:bodyPr wrap="square">
            <a:spAutoFit/>
          </a:bodyPr>
          <a:lstStyle/>
          <a:p>
            <a:r>
              <a:rPr lang="en-GB" sz="1200" dirty="0">
                <a:solidFill>
                  <a:srgbClr val="272626"/>
                </a:solidFill>
                <a:latin typeface="Comic Sans MS" panose="030F0902030302020204" pitchFamily="66" charset="0"/>
              </a:rPr>
              <a:t>Covent Garden Journal (London),</a:t>
            </a:r>
          </a:p>
          <a:p>
            <a:r>
              <a:rPr lang="en-GB" sz="1200" dirty="0">
                <a:solidFill>
                  <a:srgbClr val="272626"/>
                </a:solidFill>
                <a:latin typeface="Comic Sans MS" panose="030F0902030302020204" pitchFamily="66" charset="0"/>
              </a:rPr>
              <a:t>25 January 1752.</a:t>
            </a:r>
          </a:p>
        </p:txBody>
      </p:sp>
      <p:sp>
        <p:nvSpPr>
          <p:cNvPr id="11" name="Content Placeholder 2">
            <a:extLst>
              <a:ext uri="{FF2B5EF4-FFF2-40B4-BE49-F238E27FC236}">
                <a16:creationId xmlns:a16="http://schemas.microsoft.com/office/drawing/2014/main" id="{D578DECE-00ED-FA43-BDFE-9A387037FE42}"/>
              </a:ext>
            </a:extLst>
          </p:cNvPr>
          <p:cNvSpPr txBox="1">
            <a:spLocks/>
          </p:cNvSpPr>
          <p:nvPr/>
        </p:nvSpPr>
        <p:spPr>
          <a:xfrm>
            <a:off x="8262229" y="2101237"/>
            <a:ext cx="3093454" cy="41490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There are also adverts offering rewards for the capture of escaped/runaway slaves.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Have a look at this example:</a:t>
            </a:r>
          </a:p>
          <a:p>
            <a:pPr marL="0" indent="0">
              <a:lnSpc>
                <a:spcPct val="100000"/>
              </a:lnSpc>
              <a:buClr>
                <a:srgbClr val="EB8B2D"/>
              </a:buClr>
              <a:buNone/>
            </a:pPr>
            <a:r>
              <a:rPr lang="en-GB" sz="2000" dirty="0">
                <a:solidFill>
                  <a:srgbClr val="272626"/>
                </a:solidFill>
                <a:latin typeface="Comic Sans MS" panose="030F0902030302020204" pitchFamily="66" charset="0"/>
              </a:rPr>
              <a:t>What details do you notice in this advertisement?</a:t>
            </a:r>
          </a:p>
        </p:txBody>
      </p:sp>
      <p:sp>
        <p:nvSpPr>
          <p:cNvPr id="2" name="TextBox 1">
            <a:extLst>
              <a:ext uri="{FF2B5EF4-FFF2-40B4-BE49-F238E27FC236}">
                <a16:creationId xmlns:a16="http://schemas.microsoft.com/office/drawing/2014/main" id="{7DE7003F-9A15-6A07-16B2-CFE63DC4BE2D}"/>
              </a:ext>
            </a:extLst>
          </p:cNvPr>
          <p:cNvSpPr txBox="1"/>
          <p:nvPr/>
        </p:nvSpPr>
        <p:spPr>
          <a:xfrm>
            <a:off x="1049907" y="2223563"/>
            <a:ext cx="6254902" cy="2951105"/>
          </a:xfrm>
          <a:prstGeom prst="rect">
            <a:avLst/>
          </a:prstGeom>
          <a:noFill/>
        </p:spPr>
        <p:txBody>
          <a:bodyPr wrap="square" rtlCol="0">
            <a:noAutofit/>
          </a:bodyPr>
          <a:lstStyle/>
          <a:p>
            <a:pPr algn="just">
              <a:lnSpc>
                <a:spcPts val="1800"/>
              </a:lnSpc>
            </a:pPr>
            <a:r>
              <a:rPr lang="en-GB" sz="1600" dirty="0">
                <a:latin typeface="Times" pitchFamily="2" charset="0"/>
              </a:rPr>
              <a:t>RUN away from Joshua Steele, Esq; of Place Hall, Berks, a handsome tight-made black Slave, about five Foot four Inches high, the Property of Mrs. Sarah Steele, of the Island of </a:t>
            </a:r>
            <a:r>
              <a:rPr lang="en-GB" sz="1600" dirty="0" err="1">
                <a:latin typeface="Times" pitchFamily="2" charset="0"/>
              </a:rPr>
              <a:t>Barbadoes</a:t>
            </a:r>
            <a:r>
              <a:rPr lang="en-GB" sz="1600" dirty="0">
                <a:latin typeface="Times" pitchFamily="2" charset="0"/>
              </a:rPr>
              <a:t>; he had on when he went away a brown stable Frock, a yellow livery Waistcoat, old leather Breeches, Boots and a black velvet Cap with a silver tassel: He had in his Bundle an old blue-grey mourning Frock; and it is suspected that he has taken his Livery-Coat, which was blue faced with yellow: His Plantation Name is Sambo, but he has assumed the Name of William Gardener: This is therefore to warn all Persons not to harbour or entertain him, either as a Guest or Servant; or they will be prosecuted as the Law directs; and whoever will give Intelligence of him, so as he may be apprehended, to the aforesaid Joshua Steele, Esq; shall have a Guinea Reward.</a:t>
            </a:r>
          </a:p>
        </p:txBody>
      </p:sp>
      <p:cxnSp>
        <p:nvCxnSpPr>
          <p:cNvPr id="3" name="Straight Connector 2">
            <a:extLst>
              <a:ext uri="{FF2B5EF4-FFF2-40B4-BE49-F238E27FC236}">
                <a16:creationId xmlns:a16="http://schemas.microsoft.com/office/drawing/2014/main" id="{CD462042-DDC0-A298-7697-2B7766429A1C}"/>
              </a:ext>
            </a:extLst>
          </p:cNvPr>
          <p:cNvCxnSpPr>
            <a:cxnSpLocks/>
          </p:cNvCxnSpPr>
          <p:nvPr/>
        </p:nvCxnSpPr>
        <p:spPr>
          <a:xfrm>
            <a:off x="1112254" y="2077015"/>
            <a:ext cx="608864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032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4DC12DCF-1792-F540-88E4-97956E716208}"/>
              </a:ext>
            </a:extLst>
          </p:cNvPr>
          <p:cNvSpPr txBox="1">
            <a:spLocks/>
          </p:cNvSpPr>
          <p:nvPr/>
        </p:nvSpPr>
        <p:spPr>
          <a:xfrm>
            <a:off x="0" y="835413"/>
            <a:ext cx="12192000" cy="6616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Georgian newspaper advertisements</a:t>
            </a:r>
          </a:p>
        </p:txBody>
      </p:sp>
      <p:sp>
        <p:nvSpPr>
          <p:cNvPr id="7" name="Content Placeholder 2">
            <a:extLst>
              <a:ext uri="{FF2B5EF4-FFF2-40B4-BE49-F238E27FC236}">
                <a16:creationId xmlns:a16="http://schemas.microsoft.com/office/drawing/2014/main" id="{37E1B9E1-8DDD-254D-ABA6-66D9B4AFB721}"/>
              </a:ext>
            </a:extLst>
          </p:cNvPr>
          <p:cNvSpPr txBox="1">
            <a:spLocks/>
          </p:cNvSpPr>
          <p:nvPr/>
        </p:nvSpPr>
        <p:spPr>
          <a:xfrm>
            <a:off x="2052323" y="1821140"/>
            <a:ext cx="8087353" cy="39203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These often describe what the escapees were wearing.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As well as uniforms/liveries they sometimes also mention things like slave collars.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Advertisements often give the names of the enslaved person.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Instead of being allowed to use their real, African names, there was a fashion amongst the wealthy for giving enslaved people Roman-sounding names or English names.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advertisements sometimes mention scars, indicating that the enslaved person had been given physical punishment in the past.</a:t>
            </a:r>
          </a:p>
        </p:txBody>
      </p:sp>
    </p:spTree>
    <p:extLst>
      <p:ext uri="{BB962C8B-B14F-4D97-AF65-F5344CB8AC3E}">
        <p14:creationId xmlns:p14="http://schemas.microsoft.com/office/powerpoint/2010/main" val="320584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4DC12DCF-1792-F540-88E4-97956E716208}"/>
              </a:ext>
            </a:extLst>
          </p:cNvPr>
          <p:cNvSpPr txBox="1">
            <a:spLocks/>
          </p:cNvSpPr>
          <p:nvPr/>
        </p:nvSpPr>
        <p:spPr>
          <a:xfrm>
            <a:off x="0" y="835412"/>
            <a:ext cx="12192000" cy="1097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Routes to freedom</a:t>
            </a:r>
          </a:p>
        </p:txBody>
      </p:sp>
      <p:sp>
        <p:nvSpPr>
          <p:cNvPr id="7" name="Content Placeholder 2">
            <a:extLst>
              <a:ext uri="{FF2B5EF4-FFF2-40B4-BE49-F238E27FC236}">
                <a16:creationId xmlns:a16="http://schemas.microsoft.com/office/drawing/2014/main" id="{37E1B9E1-8DDD-254D-ABA6-66D9B4AFB721}"/>
              </a:ext>
            </a:extLst>
          </p:cNvPr>
          <p:cNvSpPr txBox="1">
            <a:spLocks/>
          </p:cNvSpPr>
          <p:nvPr/>
        </p:nvSpPr>
        <p:spPr>
          <a:xfrm>
            <a:off x="1131047" y="1701038"/>
            <a:ext cx="6998594" cy="45025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For some Black people, coming to Georgian England provided them with a route out of slavery.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Rather than working and dying from the harsh conditions of the plantations in the colonies, they became members of staff in wealthy English households.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Some became favourite servants, were taught to read and write and were freed and left money by their former owners or by friends.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Whilst many would have lived in poverty, some were able to live comfortable lives, and to join in the cultural world of Georgian England.</a:t>
            </a:r>
          </a:p>
        </p:txBody>
      </p:sp>
      <p:pic>
        <p:nvPicPr>
          <p:cNvPr id="5" name="Picture 4" descr="A painting of a person&#10;&#10;Description automatically generated with medium confidence">
            <a:extLst>
              <a:ext uri="{FF2B5EF4-FFF2-40B4-BE49-F238E27FC236}">
                <a16:creationId xmlns:a16="http://schemas.microsoft.com/office/drawing/2014/main" id="{98E8091A-D8D5-9349-A482-6C80D09C9A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rot="21042267">
            <a:off x="8427842" y="1365727"/>
            <a:ext cx="2193422" cy="2205572"/>
          </a:xfrm>
          <a:prstGeom prst="rect">
            <a:avLst/>
          </a:prstGeom>
        </p:spPr>
      </p:pic>
      <p:pic>
        <p:nvPicPr>
          <p:cNvPr id="6" name="Picture 5" descr="A picture containing text, person, skirt&#10;&#10;Description automatically generated">
            <a:extLst>
              <a:ext uri="{FF2B5EF4-FFF2-40B4-BE49-F238E27FC236}">
                <a16:creationId xmlns:a16="http://schemas.microsoft.com/office/drawing/2014/main" id="{9C0DA159-B80C-6F44-BB0F-DA12F81FB111}"/>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rot="670278">
            <a:off x="8824498" y="3620082"/>
            <a:ext cx="2189495" cy="2218538"/>
          </a:xfrm>
          <a:prstGeom prst="rect">
            <a:avLst/>
          </a:prstGeom>
        </p:spPr>
      </p:pic>
    </p:spTree>
    <p:extLst>
      <p:ext uri="{BB962C8B-B14F-4D97-AF65-F5344CB8AC3E}">
        <p14:creationId xmlns:p14="http://schemas.microsoft.com/office/powerpoint/2010/main" val="5464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uniform&#10;&#10;Description automatically generated with low confidence">
            <a:extLst>
              <a:ext uri="{FF2B5EF4-FFF2-40B4-BE49-F238E27FC236}">
                <a16:creationId xmlns:a16="http://schemas.microsoft.com/office/drawing/2014/main" id="{13730E5D-C1A6-174D-B232-2E4A9B15D3B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7187" y="1970610"/>
            <a:ext cx="2966674" cy="3288332"/>
          </a:xfrm>
          <a:prstGeom prst="rect">
            <a:avLst/>
          </a:prstGeom>
        </p:spPr>
      </p:pic>
      <p:sp>
        <p:nvSpPr>
          <p:cNvPr id="5" name="TextBox 4">
            <a:extLst>
              <a:ext uri="{FF2B5EF4-FFF2-40B4-BE49-F238E27FC236}">
                <a16:creationId xmlns:a16="http://schemas.microsoft.com/office/drawing/2014/main" id="{9EAD0314-B746-B245-B205-1E1C05B70F1C}"/>
              </a:ext>
            </a:extLst>
          </p:cNvPr>
          <p:cNvSpPr txBox="1"/>
          <p:nvPr/>
        </p:nvSpPr>
        <p:spPr>
          <a:xfrm>
            <a:off x="4995799" y="1896065"/>
            <a:ext cx="5943445" cy="3808449"/>
          </a:xfrm>
          <a:prstGeom prst="rect">
            <a:avLst/>
          </a:prstGeom>
          <a:noFill/>
        </p:spPr>
        <p:txBody>
          <a:bodyPr wrap="square" rtlCol="0">
            <a:noAutofit/>
          </a:bodyPr>
          <a:lstStyle/>
          <a:p>
            <a:pPr>
              <a:spcBef>
                <a:spcPts val="1000"/>
              </a:spcBef>
            </a:pPr>
            <a:r>
              <a:rPr lang="en-GB" dirty="0">
                <a:solidFill>
                  <a:srgbClr val="272626"/>
                </a:solidFill>
                <a:latin typeface="Comic Sans MS" panose="030F0902030302020204" pitchFamily="66" charset="0"/>
              </a:rPr>
              <a:t>We will examine how the relationship between Britain and its American and West Indian colonies helped to create a population of Black Georgians, most of whom lived in London. We will also look at some of the port cities involved in the Atlantic Slave Trade.</a:t>
            </a:r>
          </a:p>
          <a:p>
            <a:pPr>
              <a:spcBef>
                <a:spcPts val="1000"/>
              </a:spcBef>
            </a:pPr>
            <a:r>
              <a:rPr lang="en-GB" dirty="0">
                <a:solidFill>
                  <a:srgbClr val="272626"/>
                </a:solidFill>
                <a:latin typeface="Comic Sans MS" panose="030F0902030302020204" pitchFamily="66" charset="0"/>
              </a:rPr>
              <a:t>We will meet some famous Black Georgians and learn about the range of historical sources that can tell us about their lives.</a:t>
            </a:r>
          </a:p>
          <a:p>
            <a:pPr>
              <a:spcBef>
                <a:spcPts val="1000"/>
              </a:spcBef>
            </a:pPr>
            <a:r>
              <a:rPr lang="en-GB" dirty="0">
                <a:solidFill>
                  <a:srgbClr val="272626"/>
                </a:solidFill>
                <a:latin typeface="Comic Sans MS" panose="030F0902030302020204" pitchFamily="66" charset="0"/>
              </a:rPr>
              <a:t>We will see how some of them played a part in legal cases that tested whether slavery was something that could happen in Britain as well as in the colonies.</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Early Georgians 1714-1776</a:t>
            </a:r>
            <a:br>
              <a:rPr lang="en-US" sz="3000" b="1" dirty="0">
                <a:solidFill>
                  <a:srgbClr val="EB8B2D"/>
                </a:solidFill>
                <a:latin typeface="Comic Sans MS" panose="030F0902030302020204" pitchFamily="66" charset="0"/>
                <a:cs typeface="Arial" panose="020B0604020202020204" pitchFamily="34" charset="0"/>
              </a:rPr>
            </a:br>
            <a:r>
              <a:rPr lang="en-US" sz="3000" b="1" dirty="0">
                <a:solidFill>
                  <a:srgbClr val="EB8B2D"/>
                </a:solidFill>
                <a:latin typeface="Comic Sans MS" panose="030F0902030302020204" pitchFamily="66" charset="0"/>
                <a:cs typeface="Arial" panose="020B0604020202020204" pitchFamily="34" charset="0"/>
              </a:rPr>
              <a:t>Lesson aims</a:t>
            </a:r>
          </a:p>
        </p:txBody>
      </p:sp>
      <p:sp>
        <p:nvSpPr>
          <p:cNvPr id="11" name="TextBox 10">
            <a:extLst>
              <a:ext uri="{FF2B5EF4-FFF2-40B4-BE49-F238E27FC236}">
                <a16:creationId xmlns:a16="http://schemas.microsoft.com/office/drawing/2014/main" id="{D5636CCB-3BF9-D744-91FE-866DFB5C57B3}"/>
              </a:ext>
            </a:extLst>
          </p:cNvPr>
          <p:cNvSpPr txBox="1"/>
          <p:nvPr/>
        </p:nvSpPr>
        <p:spPr>
          <a:xfrm>
            <a:off x="550451" y="5474618"/>
            <a:ext cx="10464294" cy="1456809"/>
          </a:xfrm>
          <a:prstGeom prst="rect">
            <a:avLst/>
          </a:prstGeom>
          <a:noFill/>
        </p:spPr>
        <p:txBody>
          <a:bodyPr wrap="square" rtlCol="0">
            <a:noAutofit/>
          </a:bodyPr>
          <a:lstStyle/>
          <a:p>
            <a:pPr>
              <a:spcBef>
                <a:spcPts val="500"/>
              </a:spcBef>
            </a:pPr>
            <a:r>
              <a:rPr lang="en-GB" sz="1000" b="1" dirty="0">
                <a:solidFill>
                  <a:srgbClr val="EB8B2D"/>
                </a:solidFill>
                <a:latin typeface="Arial" panose="020B0604020202020204" pitchFamily="34" charset="0"/>
                <a:cs typeface="Arial" panose="020B0604020202020204" pitchFamily="34" charset="0"/>
              </a:rPr>
              <a:t>Curriculum links:</a:t>
            </a:r>
            <a:br>
              <a:rPr lang="en-GB" sz="1000" b="1" dirty="0">
                <a:solidFill>
                  <a:srgbClr val="EB8B2D"/>
                </a:solidFill>
                <a:latin typeface="Arial" panose="020B060402020202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understand historical concepts such as similarity, difference and significance, and use them to make connections, draw contrasts and frame historically-valid questions.</a:t>
            </a:r>
            <a:b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understand the methods of historical enquiry, including how evidence is used rigorously to make historical claims.</a:t>
            </a:r>
            <a:b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construct informed responses that involve thoughtful selection and organisation of relevant historical information.</a:t>
            </a:r>
            <a:b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br>
            <a:r>
              <a:rPr lang="en-GB" sz="1000" dirty="0">
                <a:solidFill>
                  <a:srgbClr val="EB8B2D"/>
                </a:solidFill>
                <a:latin typeface="Arial" panose="020B0604020202020204" pitchFamily="34" charset="0"/>
                <a:ea typeface="Calibri" panose="020F0502020204030204" pitchFamily="34" charset="0"/>
                <a:cs typeface="Arial" panose="020B0604020202020204" pitchFamily="34" charset="0"/>
              </a:rPr>
              <a:t>To study and understand a significant turning point in British history.</a:t>
            </a:r>
          </a:p>
        </p:txBody>
      </p:sp>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97E649A9-68EB-0349-BA7E-77265B2A4C9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75398" y="1492929"/>
            <a:ext cx="4288802" cy="431256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4" y="1412243"/>
            <a:ext cx="5033677" cy="45122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750" b="1" dirty="0">
                <a:solidFill>
                  <a:srgbClr val="272626"/>
                </a:solidFill>
                <a:latin typeface="Comic Sans MS" panose="030F0902030302020204" pitchFamily="66" charset="0"/>
              </a:rPr>
              <a:t>Scipio Africanus </a:t>
            </a:r>
            <a:r>
              <a:rPr lang="en-GB" sz="1750" dirty="0">
                <a:solidFill>
                  <a:srgbClr val="272626"/>
                </a:solidFill>
                <a:latin typeface="Comic Sans MS" panose="030F0902030302020204" pitchFamily="66" charset="0"/>
              </a:rPr>
              <a:t>died at just 18 years of age.</a:t>
            </a:r>
          </a:p>
          <a:p>
            <a:pPr marL="0" indent="0">
              <a:lnSpc>
                <a:spcPct val="100000"/>
              </a:lnSpc>
              <a:buClr>
                <a:srgbClr val="EB8B2D"/>
              </a:buClr>
              <a:buNone/>
            </a:pPr>
            <a:r>
              <a:rPr lang="en-GB" sz="1750" dirty="0">
                <a:solidFill>
                  <a:srgbClr val="272626"/>
                </a:solidFill>
                <a:latin typeface="Comic Sans MS" panose="030F0902030302020204" pitchFamily="66" charset="0"/>
              </a:rPr>
              <a:t>He lived in Bristol at the home of the Earl</a:t>
            </a:r>
            <a:br>
              <a:rPr lang="en-GB" sz="1750" dirty="0">
                <a:solidFill>
                  <a:srgbClr val="272626"/>
                </a:solidFill>
                <a:latin typeface="Comic Sans MS" panose="030F0902030302020204" pitchFamily="66" charset="0"/>
              </a:rPr>
            </a:br>
            <a:r>
              <a:rPr lang="en-GB" sz="1750" dirty="0">
                <a:solidFill>
                  <a:srgbClr val="272626"/>
                </a:solidFill>
                <a:latin typeface="Comic Sans MS" panose="030F0902030302020204" pitchFamily="66" charset="0"/>
              </a:rPr>
              <a:t>of Suffolk.</a:t>
            </a:r>
          </a:p>
          <a:p>
            <a:pPr marL="0" indent="0">
              <a:lnSpc>
                <a:spcPct val="100000"/>
              </a:lnSpc>
              <a:buClr>
                <a:srgbClr val="EB8B2D"/>
              </a:buClr>
              <a:buNone/>
            </a:pPr>
            <a:r>
              <a:rPr lang="en-GB" sz="1750" dirty="0">
                <a:solidFill>
                  <a:srgbClr val="272626"/>
                </a:solidFill>
                <a:latin typeface="Comic Sans MS" panose="030F0902030302020204" pitchFamily="66" charset="0"/>
              </a:rPr>
              <a:t>The boy had been given the name Scipio Africanus, after a Roman general who had freed his slaves.</a:t>
            </a:r>
          </a:p>
          <a:p>
            <a:pPr marL="0" indent="0">
              <a:lnSpc>
                <a:spcPct val="100000"/>
              </a:lnSpc>
              <a:buClr>
                <a:srgbClr val="EB8B2D"/>
              </a:buClr>
              <a:buNone/>
            </a:pPr>
            <a:r>
              <a:rPr lang="en-GB" sz="1750" dirty="0">
                <a:solidFill>
                  <a:srgbClr val="272626"/>
                </a:solidFill>
                <a:latin typeface="Comic Sans MS" panose="030F0902030302020204" pitchFamily="66" charset="0"/>
              </a:rPr>
              <a:t>It is thought that he was born a slave and it is not clear whether was treated as a slave, or as a paid servant.</a:t>
            </a:r>
          </a:p>
          <a:p>
            <a:pPr marL="0" indent="0">
              <a:lnSpc>
                <a:spcPct val="100000"/>
              </a:lnSpc>
              <a:buClr>
                <a:srgbClr val="EB8B2D"/>
              </a:buClr>
              <a:buNone/>
            </a:pPr>
            <a:r>
              <a:rPr lang="en-GB" sz="1750" dirty="0">
                <a:solidFill>
                  <a:srgbClr val="272626"/>
                </a:solidFill>
                <a:latin typeface="Comic Sans MS" panose="030F0902030302020204" pitchFamily="66" charset="0"/>
              </a:rPr>
              <a:t>His grave tells us that Scipio Africanus was born a ‘pagan’ and had become a Christian. </a:t>
            </a:r>
          </a:p>
          <a:p>
            <a:pPr marL="0" indent="0">
              <a:lnSpc>
                <a:spcPct val="100000"/>
              </a:lnSpc>
              <a:buClr>
                <a:srgbClr val="EB8B2D"/>
              </a:buClr>
              <a:buNone/>
            </a:pPr>
            <a:r>
              <a:rPr lang="en-GB" sz="1750" dirty="0">
                <a:solidFill>
                  <a:srgbClr val="272626"/>
                </a:solidFill>
                <a:latin typeface="Comic Sans MS" panose="030F0902030302020204" pitchFamily="66" charset="0"/>
              </a:rPr>
              <a:t>Some people argued that once an enslaved person became a Christian that they were free and could not be owned like property.</a:t>
            </a: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38317"/>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Scipio Africanus</a:t>
            </a:r>
          </a:p>
        </p:txBody>
      </p:sp>
      <p:sp>
        <p:nvSpPr>
          <p:cNvPr id="11" name="TextBox 10">
            <a:extLst>
              <a:ext uri="{FF2B5EF4-FFF2-40B4-BE49-F238E27FC236}">
                <a16:creationId xmlns:a16="http://schemas.microsoft.com/office/drawing/2014/main" id="{475D00CD-3144-CD48-B8B4-E691C42B6A22}"/>
              </a:ext>
            </a:extLst>
          </p:cNvPr>
          <p:cNvSpPr txBox="1"/>
          <p:nvPr/>
        </p:nvSpPr>
        <p:spPr>
          <a:xfrm>
            <a:off x="4777847" y="5590045"/>
            <a:ext cx="1003521" cy="215444"/>
          </a:xfrm>
          <a:prstGeom prst="rect">
            <a:avLst/>
          </a:prstGeom>
          <a:noFill/>
        </p:spPr>
        <p:txBody>
          <a:bodyPr wrap="square">
            <a:spAutoFit/>
          </a:bodyPr>
          <a:lstStyle/>
          <a:p>
            <a:r>
              <a:rPr lang="en-GB" sz="800" dirty="0">
                <a:solidFill>
                  <a:schemeClr val="bg1"/>
                </a:solidFill>
                <a:latin typeface="Lato" panose="020F0502020204030203" pitchFamily="34" charset="0"/>
              </a:rPr>
              <a:t>© William Avery</a:t>
            </a:r>
          </a:p>
        </p:txBody>
      </p:sp>
    </p:spTree>
    <p:extLst>
      <p:ext uri="{BB962C8B-B14F-4D97-AF65-F5344CB8AC3E}">
        <p14:creationId xmlns:p14="http://schemas.microsoft.com/office/powerpoint/2010/main" val="422632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uniform&#10;&#10;Description automatically generated with low confidence">
            <a:extLst>
              <a:ext uri="{FF2B5EF4-FFF2-40B4-BE49-F238E27FC236}">
                <a16:creationId xmlns:a16="http://schemas.microsoft.com/office/drawing/2014/main" id="{3EDF7867-CEBF-5942-8249-3A1B23A608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84364" y="1492929"/>
            <a:ext cx="4279836" cy="4312560"/>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5" y="1439138"/>
            <a:ext cx="4955300" cy="4378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900" b="1" dirty="0">
                <a:solidFill>
                  <a:srgbClr val="272626"/>
                </a:solidFill>
                <a:latin typeface="Comic Sans MS" panose="030F0902030302020204" pitchFamily="66" charset="0"/>
              </a:rPr>
              <a:t>Ignatius Sancho </a:t>
            </a:r>
            <a:r>
              <a:rPr lang="en-GB" sz="1900" dirty="0">
                <a:solidFill>
                  <a:srgbClr val="272626"/>
                </a:solidFill>
                <a:latin typeface="Comic Sans MS" panose="030F0902030302020204" pitchFamily="66" charset="0"/>
              </a:rPr>
              <a:t>was born on a slave ship in 1729.</a:t>
            </a:r>
          </a:p>
          <a:p>
            <a:pPr marL="0" indent="0">
              <a:lnSpc>
                <a:spcPct val="100000"/>
              </a:lnSpc>
              <a:buClr>
                <a:srgbClr val="EB8B2D"/>
              </a:buClr>
              <a:buNone/>
            </a:pPr>
            <a:r>
              <a:rPr lang="en-GB" sz="1900" dirty="0">
                <a:solidFill>
                  <a:srgbClr val="272626"/>
                </a:solidFill>
                <a:latin typeface="Comic Sans MS" panose="030F0902030302020204" pitchFamily="66" charset="0"/>
              </a:rPr>
              <a:t>When he was two, his owner took him to England and gave him to three sisters in London as a gift.</a:t>
            </a:r>
          </a:p>
          <a:p>
            <a:pPr marL="0" indent="0">
              <a:lnSpc>
                <a:spcPct val="100000"/>
              </a:lnSpc>
              <a:buClr>
                <a:srgbClr val="EB8B2D"/>
              </a:buClr>
              <a:buNone/>
            </a:pPr>
            <a:r>
              <a:rPr lang="en-GB" sz="1900" dirty="0">
                <a:solidFill>
                  <a:srgbClr val="272626"/>
                </a:solidFill>
                <a:latin typeface="Comic Sans MS" panose="030F0902030302020204" pitchFamily="66" charset="0"/>
              </a:rPr>
              <a:t>The Duke and Duchess of Montague lived nearby.</a:t>
            </a:r>
          </a:p>
          <a:p>
            <a:pPr marL="0" indent="0">
              <a:lnSpc>
                <a:spcPct val="100000"/>
              </a:lnSpc>
              <a:buClr>
                <a:srgbClr val="EB8B2D"/>
              </a:buClr>
              <a:buNone/>
            </a:pPr>
            <a:r>
              <a:rPr lang="en-GB" sz="1900" dirty="0">
                <a:solidFill>
                  <a:srgbClr val="272626"/>
                </a:solidFill>
                <a:latin typeface="Comic Sans MS" panose="030F0902030302020204" pitchFamily="66" charset="0"/>
              </a:rPr>
              <a:t>They helped him to learn to become literate. Eventually he became their butler and married a free Black woman called Anne.</a:t>
            </a:r>
          </a:p>
          <a:p>
            <a:pPr marL="0" indent="0">
              <a:lnSpc>
                <a:spcPct val="100000"/>
              </a:lnSpc>
              <a:buClr>
                <a:srgbClr val="EB8B2D"/>
              </a:buClr>
              <a:buNone/>
            </a:pPr>
            <a:r>
              <a:rPr lang="en-GB" sz="1900" dirty="0">
                <a:solidFill>
                  <a:srgbClr val="272626"/>
                </a:solidFill>
                <a:latin typeface="Comic Sans MS" panose="030F0902030302020204" pitchFamily="66" charset="0"/>
              </a:rPr>
              <a:t>When the Montagues died they left him some money.</a:t>
            </a:r>
          </a:p>
          <a:p>
            <a:pPr marL="0" indent="0">
              <a:lnSpc>
                <a:spcPct val="100000"/>
              </a:lnSpc>
              <a:buClr>
                <a:srgbClr val="EB8B2D"/>
              </a:buClr>
              <a:buNone/>
            </a:pPr>
            <a:endParaRPr lang="en-GB" sz="1750" dirty="0">
              <a:solidFill>
                <a:srgbClr val="272626"/>
              </a:solidFill>
              <a:latin typeface="Comic Sans MS" panose="030F0902030302020204" pitchFamily="66" charset="0"/>
            </a:endParaRP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Ignatius Sancho</a:t>
            </a:r>
          </a:p>
        </p:txBody>
      </p:sp>
    </p:spTree>
    <p:extLst>
      <p:ext uri="{BB962C8B-B14F-4D97-AF65-F5344CB8AC3E}">
        <p14:creationId xmlns:p14="http://schemas.microsoft.com/office/powerpoint/2010/main" val="296978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5" y="969217"/>
            <a:ext cx="4955300" cy="49914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Sancho became a shopkeeper, writer and musical composer.</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He wrote letters to friends and to newspapers that were collected and published after his death.</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He was friends with some of London’s famous writers, actors and artists.</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His portrait was painted by the famous artist Thomas Gainsborough.</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In 1774 he became the first Black Briton to vote in a British general election.</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And when he died he became the first African-born Black person to have an obituary in the British newspapers.</a:t>
            </a:r>
          </a:p>
          <a:p>
            <a:pPr marL="0" indent="0">
              <a:lnSpc>
                <a:spcPct val="100000"/>
              </a:lnSpc>
              <a:buClr>
                <a:srgbClr val="EB8B2D"/>
              </a:buClr>
              <a:buNone/>
            </a:pPr>
            <a:endParaRPr lang="en-GB" sz="1900" dirty="0">
              <a:solidFill>
                <a:srgbClr val="272626"/>
              </a:solidFill>
              <a:latin typeface="Comic Sans MS" panose="030F0902030302020204" pitchFamily="66" charset="0"/>
            </a:endParaRPr>
          </a:p>
        </p:txBody>
      </p:sp>
      <p:pic>
        <p:nvPicPr>
          <p:cNvPr id="7" name="Picture 6" descr="A person in a uniform&#10;&#10;Description automatically generated with low confidence">
            <a:extLst>
              <a:ext uri="{FF2B5EF4-FFF2-40B4-BE49-F238E27FC236}">
                <a16:creationId xmlns:a16="http://schemas.microsoft.com/office/drawing/2014/main" id="{40A52BD0-4F63-774A-A09D-B66D7C52ED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810" y="378674"/>
            <a:ext cx="5070765" cy="6088178"/>
          </a:xfrm>
          <a:prstGeom prst="rect">
            <a:avLst/>
          </a:prstGeom>
        </p:spPr>
      </p:pic>
    </p:spTree>
    <p:extLst>
      <p:ext uri="{BB962C8B-B14F-4D97-AF65-F5344CB8AC3E}">
        <p14:creationId xmlns:p14="http://schemas.microsoft.com/office/powerpoint/2010/main" val="46514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ainting of a person&#10;&#10;Description automatically generated with medium confidence">
            <a:extLst>
              <a:ext uri="{FF2B5EF4-FFF2-40B4-BE49-F238E27FC236}">
                <a16:creationId xmlns:a16="http://schemas.microsoft.com/office/drawing/2014/main" id="{7DEACC33-2D45-E541-A8DB-92218A04AF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1375398" y="1492929"/>
            <a:ext cx="4288802" cy="4312560"/>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4" y="1412243"/>
            <a:ext cx="5079899" cy="4378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900" b="1" dirty="0">
                <a:solidFill>
                  <a:srgbClr val="272626"/>
                </a:solidFill>
                <a:latin typeface="Comic Sans MS" panose="030F0902030302020204" pitchFamily="66" charset="0"/>
              </a:rPr>
              <a:t>Francis Barber </a:t>
            </a:r>
            <a:r>
              <a:rPr lang="en-GB" sz="1900" dirty="0">
                <a:solidFill>
                  <a:srgbClr val="272626"/>
                </a:solidFill>
                <a:latin typeface="Comic Sans MS" panose="030F0902030302020204" pitchFamily="66" charset="0"/>
              </a:rPr>
              <a:t>was born into slavery in Jamaica in the 1740s.</a:t>
            </a:r>
          </a:p>
          <a:p>
            <a:pPr marL="0" indent="0">
              <a:lnSpc>
                <a:spcPct val="100000"/>
              </a:lnSpc>
              <a:buClr>
                <a:srgbClr val="EB8B2D"/>
              </a:buClr>
              <a:buNone/>
            </a:pPr>
            <a:r>
              <a:rPr lang="en-GB" sz="1900" dirty="0">
                <a:solidFill>
                  <a:srgbClr val="272626"/>
                </a:solidFill>
                <a:latin typeface="Comic Sans MS" panose="030F0902030302020204" pitchFamily="66" charset="0"/>
              </a:rPr>
              <a:t>When he was 15, his owner brought him to England and Barber was sent to school.</a:t>
            </a:r>
          </a:p>
          <a:p>
            <a:pPr marL="0" indent="0">
              <a:lnSpc>
                <a:spcPct val="100000"/>
              </a:lnSpc>
              <a:buClr>
                <a:srgbClr val="EB8B2D"/>
              </a:buClr>
              <a:buNone/>
            </a:pPr>
            <a:r>
              <a:rPr lang="en-GB" sz="1900" dirty="0">
                <a:solidFill>
                  <a:srgbClr val="272626"/>
                </a:solidFill>
                <a:latin typeface="Comic Sans MS" panose="030F0902030302020204" pitchFamily="66" charset="0"/>
              </a:rPr>
              <a:t>When the writer Samuel Johnson (a friend of the family) was suddenly widowed, his owner sent Barber to work for him.</a:t>
            </a:r>
          </a:p>
          <a:p>
            <a:pPr marL="0" indent="0">
              <a:lnSpc>
                <a:spcPct val="100000"/>
              </a:lnSpc>
              <a:buClr>
                <a:srgbClr val="EB8B2D"/>
              </a:buClr>
              <a:buNone/>
            </a:pPr>
            <a:r>
              <a:rPr lang="en-GB" sz="1900" dirty="0">
                <a:solidFill>
                  <a:srgbClr val="272626"/>
                </a:solidFill>
                <a:latin typeface="Comic Sans MS" panose="030F0902030302020204" pitchFamily="66" charset="0"/>
              </a:rPr>
              <a:t>Barber became Johnson’s companion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and assistant.</a:t>
            </a:r>
          </a:p>
          <a:p>
            <a:pPr marL="0" indent="0">
              <a:lnSpc>
                <a:spcPct val="100000"/>
              </a:lnSpc>
              <a:buClr>
                <a:srgbClr val="EB8B2D"/>
              </a:buClr>
              <a:buNone/>
            </a:pPr>
            <a:r>
              <a:rPr lang="en-GB" sz="1900" dirty="0">
                <a:solidFill>
                  <a:srgbClr val="272626"/>
                </a:solidFill>
                <a:latin typeface="Comic Sans MS" panose="030F0902030302020204" pitchFamily="66" charset="0"/>
              </a:rPr>
              <a:t>Johnson left Barber money in his will.</a:t>
            </a:r>
          </a:p>
          <a:p>
            <a:pPr marL="0" indent="0">
              <a:lnSpc>
                <a:spcPct val="100000"/>
              </a:lnSpc>
              <a:buClr>
                <a:srgbClr val="EB8B2D"/>
              </a:buClr>
              <a:buNone/>
            </a:pPr>
            <a:r>
              <a:rPr lang="en-GB" sz="1900" dirty="0">
                <a:solidFill>
                  <a:srgbClr val="272626"/>
                </a:solidFill>
                <a:latin typeface="Comic Sans MS" panose="030F0902030302020204" pitchFamily="66" charset="0"/>
              </a:rPr>
              <a:t>Barber moved to Johnson’s home town of Lichfield, married a white woman called Elizabeth and started a family.  </a:t>
            </a: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Francis Barber</a:t>
            </a:r>
          </a:p>
        </p:txBody>
      </p:sp>
    </p:spTree>
    <p:extLst>
      <p:ext uri="{BB962C8B-B14F-4D97-AF65-F5344CB8AC3E}">
        <p14:creationId xmlns:p14="http://schemas.microsoft.com/office/powerpoint/2010/main" val="1417984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text, book&#10;&#10;Description automatically generated">
            <a:extLst>
              <a:ext uri="{FF2B5EF4-FFF2-40B4-BE49-F238E27FC236}">
                <a16:creationId xmlns:a16="http://schemas.microsoft.com/office/drawing/2014/main" id="{1CD20EEF-E659-AA49-BBEF-454BE2C91A32}"/>
              </a:ext>
            </a:extLst>
          </p:cNvPr>
          <p:cNvPicPr>
            <a:picLocks noChangeAspect="1"/>
          </p:cNvPicPr>
          <p:nvPr/>
        </p:nvPicPr>
        <p:blipFill rotWithShape="1">
          <a:blip r:embed="rId2" cstate="screen">
            <a:alphaModFix amt="14000"/>
            <a:extLst>
              <a:ext uri="{28A0092B-C50C-407E-A947-70E740481C1C}">
                <a14:useLocalDpi xmlns:a14="http://schemas.microsoft.com/office/drawing/2010/main"/>
              </a:ext>
            </a:extLst>
          </a:blip>
          <a:srcRect/>
          <a:stretch/>
        </p:blipFill>
        <p:spPr>
          <a:xfrm>
            <a:off x="0" y="0"/>
            <a:ext cx="7390852" cy="6858000"/>
          </a:xfrm>
          <a:prstGeom prst="rect">
            <a:avLst/>
          </a:prstGeom>
        </p:spPr>
      </p:pic>
      <p:sp>
        <p:nvSpPr>
          <p:cNvPr id="2" name="Subtitle 2">
            <a:extLst>
              <a:ext uri="{FF2B5EF4-FFF2-40B4-BE49-F238E27FC236}">
                <a16:creationId xmlns:a16="http://schemas.microsoft.com/office/drawing/2014/main" id="{82005649-8D83-7241-BC67-F457A1FDCBDF}"/>
              </a:ext>
            </a:extLst>
          </p:cNvPr>
          <p:cNvSpPr txBox="1">
            <a:spLocks/>
          </p:cNvSpPr>
          <p:nvPr/>
        </p:nvSpPr>
        <p:spPr>
          <a:xfrm>
            <a:off x="0" y="2923167"/>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5000" b="1" dirty="0">
                <a:solidFill>
                  <a:schemeClr val="bg1"/>
                </a:solidFill>
                <a:latin typeface="Comic Sans MS" panose="030F0902030302020204" pitchFamily="66" charset="0"/>
                <a:cs typeface="Arial" panose="020B0604020202020204" pitchFamily="34" charset="0"/>
              </a:rPr>
              <a:t>Slavery in England</a:t>
            </a:r>
          </a:p>
        </p:txBody>
      </p:sp>
    </p:spTree>
    <p:extLst>
      <p:ext uri="{BB962C8B-B14F-4D97-AF65-F5344CB8AC3E}">
        <p14:creationId xmlns:p14="http://schemas.microsoft.com/office/powerpoint/2010/main" val="1377002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5" y="1569829"/>
            <a:ext cx="4781128" cy="4378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Whether slavery was legal in England became an important question in Georgian Britain. </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For free Black people in England the risk of being kidnapped on the street, sold into slavery and put on a ship bound for the plantations in the West Indies or America was ever present.</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For enslaved Africans brought to Britain by their masters and put to work in their households, the sight of free Black people raised the possibility that they might also be free.</a:t>
            </a: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Was slavery legal in England?</a:t>
            </a:r>
          </a:p>
        </p:txBody>
      </p:sp>
      <p:pic>
        <p:nvPicPr>
          <p:cNvPr id="6" name="Picture 5" descr="A picture containing text&#10;&#10;Description automatically generated">
            <a:extLst>
              <a:ext uri="{FF2B5EF4-FFF2-40B4-BE49-F238E27FC236}">
                <a16:creationId xmlns:a16="http://schemas.microsoft.com/office/drawing/2014/main" id="{189BFC67-067A-6242-8614-D8D6ED6A5B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5997" y="1734538"/>
            <a:ext cx="4471031" cy="4048696"/>
          </a:xfrm>
          <a:prstGeom prst="rect">
            <a:avLst/>
          </a:prstGeom>
        </p:spPr>
      </p:pic>
    </p:spTree>
    <p:extLst>
      <p:ext uri="{BB962C8B-B14F-4D97-AF65-F5344CB8AC3E}">
        <p14:creationId xmlns:p14="http://schemas.microsoft.com/office/powerpoint/2010/main" val="160099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metalware, chain, toggle, accessory&#10;&#10;Description automatically generated">
            <a:extLst>
              <a:ext uri="{FF2B5EF4-FFF2-40B4-BE49-F238E27FC236}">
                <a16:creationId xmlns:a16="http://schemas.microsoft.com/office/drawing/2014/main" id="{B95D7171-A112-8144-9407-9B1F0B8347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69973" y="3045822"/>
            <a:ext cx="4063194" cy="2283377"/>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1197428" y="1430492"/>
            <a:ext cx="9688286" cy="14781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Two groups of white British people held opposing views on the subject of slavery.</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Plantation owners, slave traders and those who supported them, felt that the right to own and sell enslaved people in the colonies meant that when they brought those enslaved people to England, they remained their property. </a:t>
            </a:r>
          </a:p>
        </p:txBody>
      </p:sp>
      <p:sp>
        <p:nvSpPr>
          <p:cNvPr id="9" name="Content Placeholder 2">
            <a:extLst>
              <a:ext uri="{FF2B5EF4-FFF2-40B4-BE49-F238E27FC236}">
                <a16:creationId xmlns:a16="http://schemas.microsoft.com/office/drawing/2014/main" id="{9E148900-981B-084B-ACB6-0698512121BC}"/>
              </a:ext>
            </a:extLst>
          </p:cNvPr>
          <p:cNvSpPr txBox="1">
            <a:spLocks/>
          </p:cNvSpPr>
          <p:nvPr/>
        </p:nvSpPr>
        <p:spPr>
          <a:xfrm>
            <a:off x="1197428" y="2908660"/>
            <a:ext cx="5621383" cy="32122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Others, for a range of moral, legal and religious reasons, believed that slavery did not and should not exist in England. </a:t>
            </a:r>
          </a:p>
          <a:p>
            <a:pPr marL="0" indent="0">
              <a:lnSpc>
                <a:spcPct val="100000"/>
              </a:lnSpc>
              <a:spcBef>
                <a:spcPts val="1200"/>
              </a:spcBef>
              <a:buClr>
                <a:srgbClr val="EB8B2D"/>
              </a:buClr>
              <a:buNone/>
            </a:pPr>
            <a:r>
              <a:rPr lang="en-GB" sz="1900" dirty="0">
                <a:solidFill>
                  <a:srgbClr val="272626"/>
                </a:solidFill>
                <a:latin typeface="Comic Sans MS" panose="030F0902030302020204" pitchFamily="66" charset="0"/>
              </a:rPr>
              <a:t>Over many years, different court cases involving Black people and white slave owners came to the courts, seeking a formal decision on the legality of slavery in England.</a:t>
            </a:r>
          </a:p>
        </p:txBody>
      </p:sp>
    </p:spTree>
    <p:extLst>
      <p:ext uri="{BB962C8B-B14F-4D97-AF65-F5344CB8AC3E}">
        <p14:creationId xmlns:p14="http://schemas.microsoft.com/office/powerpoint/2010/main" val="56170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person&#10;&#10;Description automatically generated">
            <a:extLst>
              <a:ext uri="{FF2B5EF4-FFF2-40B4-BE49-F238E27FC236}">
                <a16:creationId xmlns:a16="http://schemas.microsoft.com/office/drawing/2014/main" id="{0530570A-611D-6C40-A1F9-48551E6A6C92}"/>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744408" y="1468816"/>
            <a:ext cx="3626374" cy="4475129"/>
          </a:xfrm>
          <a:prstGeom prst="ellipse">
            <a:avLst/>
          </a:prstGeom>
        </p:spPr>
      </p:pic>
      <p:sp>
        <p:nvSpPr>
          <p:cNvPr id="6" name="Subtitle 2">
            <a:extLst>
              <a:ext uri="{FF2B5EF4-FFF2-40B4-BE49-F238E27FC236}">
                <a16:creationId xmlns:a16="http://schemas.microsoft.com/office/drawing/2014/main" id="{6E55F2D5-2BF5-D340-B827-EB7188BC1E1F}"/>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Was slavery legal in England?</a:t>
            </a:r>
          </a:p>
        </p:txBody>
      </p:sp>
      <p:sp>
        <p:nvSpPr>
          <p:cNvPr id="10" name="Content Placeholder 2">
            <a:extLst>
              <a:ext uri="{FF2B5EF4-FFF2-40B4-BE49-F238E27FC236}">
                <a16:creationId xmlns:a16="http://schemas.microsoft.com/office/drawing/2014/main" id="{468F00F2-1773-1C4D-9972-A6B514CBEA5D}"/>
              </a:ext>
            </a:extLst>
          </p:cNvPr>
          <p:cNvSpPr txBox="1">
            <a:spLocks/>
          </p:cNvSpPr>
          <p:nvPr/>
        </p:nvSpPr>
        <p:spPr>
          <a:xfrm>
            <a:off x="1404377" y="1468816"/>
            <a:ext cx="4909337" cy="13005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story of how the question about whether or not slavery was legal in England was answered, involved these three men:</a:t>
            </a:r>
          </a:p>
        </p:txBody>
      </p:sp>
      <p:sp>
        <p:nvSpPr>
          <p:cNvPr id="11" name="Content Placeholder 2">
            <a:extLst>
              <a:ext uri="{FF2B5EF4-FFF2-40B4-BE49-F238E27FC236}">
                <a16:creationId xmlns:a16="http://schemas.microsoft.com/office/drawing/2014/main" id="{5C4071E0-2C29-D34A-870E-E75B4ECCA25E}"/>
              </a:ext>
            </a:extLst>
          </p:cNvPr>
          <p:cNvSpPr txBox="1">
            <a:spLocks/>
          </p:cNvSpPr>
          <p:nvPr/>
        </p:nvSpPr>
        <p:spPr>
          <a:xfrm>
            <a:off x="1465337" y="2769326"/>
            <a:ext cx="2401269" cy="6183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b="1" dirty="0">
                <a:solidFill>
                  <a:srgbClr val="EB8B2D"/>
                </a:solidFill>
                <a:latin typeface="Comic Sans MS" panose="030F0902030302020204" pitchFamily="66" charset="0"/>
              </a:rPr>
              <a:t>Jonathan Strong</a:t>
            </a:r>
          </a:p>
        </p:txBody>
      </p:sp>
      <p:sp>
        <p:nvSpPr>
          <p:cNvPr id="14" name="Content Placeholder 2">
            <a:extLst>
              <a:ext uri="{FF2B5EF4-FFF2-40B4-BE49-F238E27FC236}">
                <a16:creationId xmlns:a16="http://schemas.microsoft.com/office/drawing/2014/main" id="{A3292585-DC98-EA43-8148-864EFF580778}"/>
              </a:ext>
            </a:extLst>
          </p:cNvPr>
          <p:cNvSpPr txBox="1">
            <a:spLocks/>
          </p:cNvSpPr>
          <p:nvPr/>
        </p:nvSpPr>
        <p:spPr>
          <a:xfrm>
            <a:off x="1465337" y="3361509"/>
            <a:ext cx="2401269" cy="6183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b="1" dirty="0">
                <a:solidFill>
                  <a:srgbClr val="EB8B2D"/>
                </a:solidFill>
                <a:latin typeface="Comic Sans MS" panose="030F0902030302020204" pitchFamily="66" charset="0"/>
              </a:rPr>
              <a:t>Granville Sharp</a:t>
            </a:r>
          </a:p>
        </p:txBody>
      </p:sp>
      <p:sp>
        <p:nvSpPr>
          <p:cNvPr id="15" name="Content Placeholder 2">
            <a:extLst>
              <a:ext uri="{FF2B5EF4-FFF2-40B4-BE49-F238E27FC236}">
                <a16:creationId xmlns:a16="http://schemas.microsoft.com/office/drawing/2014/main" id="{DD97591C-B251-5F46-BC6F-AF77FA6D12D3}"/>
              </a:ext>
            </a:extLst>
          </p:cNvPr>
          <p:cNvSpPr txBox="1">
            <a:spLocks/>
          </p:cNvSpPr>
          <p:nvPr/>
        </p:nvSpPr>
        <p:spPr>
          <a:xfrm>
            <a:off x="1465337" y="3988526"/>
            <a:ext cx="2401269" cy="6183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b="1" dirty="0">
                <a:solidFill>
                  <a:srgbClr val="EB8B2D"/>
                </a:solidFill>
                <a:latin typeface="Comic Sans MS" panose="030F0902030302020204" pitchFamily="66" charset="0"/>
              </a:rPr>
              <a:t>James Somerset</a:t>
            </a:r>
          </a:p>
        </p:txBody>
      </p:sp>
    </p:spTree>
    <p:extLst>
      <p:ext uri="{BB962C8B-B14F-4D97-AF65-F5344CB8AC3E}">
        <p14:creationId xmlns:p14="http://schemas.microsoft.com/office/powerpoint/2010/main" val="425029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 outdoor&#10;&#10;Description automatically generated">
            <a:extLst>
              <a:ext uri="{FF2B5EF4-FFF2-40B4-BE49-F238E27FC236}">
                <a16:creationId xmlns:a16="http://schemas.microsoft.com/office/drawing/2014/main" id="{E8C72282-FEFA-604D-8574-D40D7D5E976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1375398" y="1492928"/>
            <a:ext cx="4288802" cy="4312560"/>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5" y="1517515"/>
            <a:ext cx="4815962" cy="4378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300"/>
              </a:spcBef>
              <a:buClr>
                <a:srgbClr val="EB8B2D"/>
              </a:buClr>
              <a:buNone/>
            </a:pPr>
            <a:r>
              <a:rPr lang="en-GB" sz="1900" b="1" dirty="0">
                <a:solidFill>
                  <a:srgbClr val="272626"/>
                </a:solidFill>
                <a:latin typeface="Comic Sans MS" panose="030F0902030302020204" pitchFamily="66" charset="0"/>
              </a:rPr>
              <a:t>Jonathan Strong </a:t>
            </a:r>
            <a:r>
              <a:rPr lang="en-GB" sz="1900" dirty="0">
                <a:solidFill>
                  <a:srgbClr val="272626"/>
                </a:solidFill>
                <a:latin typeface="Comic Sans MS" panose="030F0902030302020204" pitchFamily="66" charset="0"/>
              </a:rPr>
              <a:t>was an enslaved African boy. </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In 1765 he was badly beaten by his owner and thrown out on the street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to die.</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But he was found and helped to health, and to a new life and job, by Dr William Sharp and his brother Granville Sharp.</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Two years later, the man who had owned Jonathan Strong saw him on the street.</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He decided to have Strong followed and kidnapped and he sold him. </a:t>
            </a: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38317"/>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Jonathan Strong </a:t>
            </a:r>
          </a:p>
        </p:txBody>
      </p:sp>
    </p:spTree>
    <p:extLst>
      <p:ext uri="{BB962C8B-B14F-4D97-AF65-F5344CB8AC3E}">
        <p14:creationId xmlns:p14="http://schemas.microsoft.com/office/powerpoint/2010/main" val="137176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person, outdoor&#10;&#10;Description automatically generated">
            <a:extLst>
              <a:ext uri="{FF2B5EF4-FFF2-40B4-BE49-F238E27FC236}">
                <a16:creationId xmlns:a16="http://schemas.microsoft.com/office/drawing/2014/main" id="{D2A94AFA-597C-AB44-8E7E-7D34B5ACFC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662" y="385462"/>
            <a:ext cx="5188387" cy="6083071"/>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288555" y="1109751"/>
            <a:ext cx="4815962" cy="47612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Strong had learned to read and write and managed to contact Granville Sharp asking for help.</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Granville Sharp helped to free Strong, and that experience made him determined to fight against slavery.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Sharp decided to study the law in his spare time and wrote a book in which he argued that slavery went against the laws of England.</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What he needed was a case to take to the courts that would force the judges to decide once and for all if slavery was legal in England.</a:t>
            </a:r>
          </a:p>
        </p:txBody>
      </p:sp>
    </p:spTree>
    <p:extLst>
      <p:ext uri="{BB962C8B-B14F-4D97-AF65-F5344CB8AC3E}">
        <p14:creationId xmlns:p14="http://schemas.microsoft.com/office/powerpoint/2010/main" val="46898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0" y="701443"/>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EB8B2D"/>
                </a:solidFill>
                <a:latin typeface="Comic Sans MS" panose="030F0902030302020204" pitchFamily="66" charset="0"/>
              </a:rPr>
              <a:t>The Georgians</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095230" y="1925627"/>
            <a:ext cx="5152746"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Georgian period is named after the Hanoverian kings, four of whom were named George.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Georgian period is an important one in Black British History.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We have known about the existence of Black people in Britain in this period for centuries, because of their appearance in paintings by famous artists.  </a:t>
            </a:r>
          </a:p>
        </p:txBody>
      </p:sp>
      <p:pic>
        <p:nvPicPr>
          <p:cNvPr id="8" name="Picture 7" descr="A black and white drawing of a person with a beard&#10;&#10;Description automatically generated with low confidence">
            <a:extLst>
              <a:ext uri="{FF2B5EF4-FFF2-40B4-BE49-F238E27FC236}">
                <a16:creationId xmlns:a16="http://schemas.microsoft.com/office/drawing/2014/main" id="{585CEB19-E8DE-F746-88CD-90E08B7F15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060204" y="3875687"/>
            <a:ext cx="1736749" cy="1783863"/>
          </a:xfrm>
          <a:prstGeom prst="rect">
            <a:avLst/>
          </a:prstGeom>
        </p:spPr>
      </p:pic>
      <p:pic>
        <p:nvPicPr>
          <p:cNvPr id="9" name="Picture 8" descr="A picture containing text, linedrawing&#10;&#10;Description automatically generated">
            <a:extLst>
              <a:ext uri="{FF2B5EF4-FFF2-40B4-BE49-F238E27FC236}">
                <a16:creationId xmlns:a16="http://schemas.microsoft.com/office/drawing/2014/main" id="{7B4CFB80-098F-574B-9380-C500C5B8B0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42455" y="3626873"/>
            <a:ext cx="1782039" cy="2049434"/>
          </a:xfrm>
          <a:prstGeom prst="rect">
            <a:avLst/>
          </a:prstGeom>
        </p:spPr>
      </p:pic>
      <p:pic>
        <p:nvPicPr>
          <p:cNvPr id="10" name="Picture 9">
            <a:extLst>
              <a:ext uri="{FF2B5EF4-FFF2-40B4-BE49-F238E27FC236}">
                <a16:creationId xmlns:a16="http://schemas.microsoft.com/office/drawing/2014/main" id="{ED5C9192-3F99-AB4A-A277-9DDD220383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01551" y="1255584"/>
            <a:ext cx="1782039" cy="2083428"/>
          </a:xfrm>
          <a:prstGeom prst="rect">
            <a:avLst/>
          </a:prstGeom>
        </p:spPr>
      </p:pic>
      <p:pic>
        <p:nvPicPr>
          <p:cNvPr id="11" name="Picture 10" descr="A black and white image of a brain&#10;&#10;Description automatically generated with low confidence">
            <a:extLst>
              <a:ext uri="{FF2B5EF4-FFF2-40B4-BE49-F238E27FC236}">
                <a16:creationId xmlns:a16="http://schemas.microsoft.com/office/drawing/2014/main" id="{9F9896A4-B2EA-DD45-BEA5-7E289662CC4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94616" y="1092842"/>
            <a:ext cx="2129303" cy="2276511"/>
          </a:xfrm>
          <a:prstGeom prst="rect">
            <a:avLst/>
          </a:prstGeom>
        </p:spPr>
      </p:pic>
      <p:sp>
        <p:nvSpPr>
          <p:cNvPr id="16" name="TextBox 15">
            <a:extLst>
              <a:ext uri="{FF2B5EF4-FFF2-40B4-BE49-F238E27FC236}">
                <a16:creationId xmlns:a16="http://schemas.microsoft.com/office/drawing/2014/main" id="{5AA60632-84ED-584C-888E-5A66965787B2}"/>
              </a:ext>
            </a:extLst>
          </p:cNvPr>
          <p:cNvSpPr txBox="1"/>
          <p:nvPr/>
        </p:nvSpPr>
        <p:spPr>
          <a:xfrm>
            <a:off x="9269494" y="5659550"/>
            <a:ext cx="1318169" cy="323165"/>
          </a:xfrm>
          <a:prstGeom prst="rect">
            <a:avLst/>
          </a:prstGeom>
          <a:noFill/>
        </p:spPr>
        <p:txBody>
          <a:bodyPr wrap="square">
            <a:spAutoFit/>
          </a:bodyPr>
          <a:lstStyle/>
          <a:p>
            <a:pPr algn="ctr"/>
            <a:r>
              <a:rPr lang="en-GB" sz="1500" dirty="0">
                <a:solidFill>
                  <a:srgbClr val="272626"/>
                </a:solidFill>
                <a:effectLst/>
                <a:latin typeface="Comic Sans MS" panose="030F0902030302020204" pitchFamily="66" charset="0"/>
              </a:rPr>
              <a:t>George IV</a:t>
            </a:r>
            <a:endParaRPr lang="en-US" sz="1500" dirty="0">
              <a:solidFill>
                <a:srgbClr val="272626"/>
              </a:solidFill>
              <a:latin typeface="Comic Sans MS" panose="030F0902030302020204" pitchFamily="66" charset="0"/>
            </a:endParaRPr>
          </a:p>
        </p:txBody>
      </p:sp>
      <p:sp>
        <p:nvSpPr>
          <p:cNvPr id="17" name="TextBox 16">
            <a:extLst>
              <a:ext uri="{FF2B5EF4-FFF2-40B4-BE49-F238E27FC236}">
                <a16:creationId xmlns:a16="http://schemas.microsoft.com/office/drawing/2014/main" id="{0D464A79-0E9E-544F-8468-EEB1969B3086}"/>
              </a:ext>
            </a:extLst>
          </p:cNvPr>
          <p:cNvSpPr txBox="1"/>
          <p:nvPr/>
        </p:nvSpPr>
        <p:spPr>
          <a:xfrm>
            <a:off x="7152496" y="5659550"/>
            <a:ext cx="1318169" cy="323165"/>
          </a:xfrm>
          <a:prstGeom prst="rect">
            <a:avLst/>
          </a:prstGeom>
          <a:noFill/>
        </p:spPr>
        <p:txBody>
          <a:bodyPr wrap="square">
            <a:spAutoFit/>
          </a:bodyPr>
          <a:lstStyle/>
          <a:p>
            <a:pPr algn="ctr"/>
            <a:r>
              <a:rPr lang="en-GB" sz="1500" dirty="0">
                <a:solidFill>
                  <a:srgbClr val="272626"/>
                </a:solidFill>
                <a:effectLst/>
                <a:latin typeface="Comic Sans MS" panose="030F0902030302020204" pitchFamily="66" charset="0"/>
              </a:rPr>
              <a:t>George III</a:t>
            </a:r>
            <a:endParaRPr lang="en-US" sz="1500" dirty="0">
              <a:solidFill>
                <a:srgbClr val="272626"/>
              </a:solidFill>
              <a:latin typeface="Comic Sans MS" panose="030F0902030302020204" pitchFamily="66" charset="0"/>
            </a:endParaRPr>
          </a:p>
        </p:txBody>
      </p:sp>
      <p:sp>
        <p:nvSpPr>
          <p:cNvPr id="18" name="TextBox 17">
            <a:extLst>
              <a:ext uri="{FF2B5EF4-FFF2-40B4-BE49-F238E27FC236}">
                <a16:creationId xmlns:a16="http://schemas.microsoft.com/office/drawing/2014/main" id="{B056B5B5-4D9F-9145-B9EA-D1FE771B62D9}"/>
              </a:ext>
            </a:extLst>
          </p:cNvPr>
          <p:cNvSpPr txBox="1"/>
          <p:nvPr/>
        </p:nvSpPr>
        <p:spPr>
          <a:xfrm>
            <a:off x="9269494" y="3339731"/>
            <a:ext cx="1318169" cy="323165"/>
          </a:xfrm>
          <a:prstGeom prst="rect">
            <a:avLst/>
          </a:prstGeom>
          <a:noFill/>
        </p:spPr>
        <p:txBody>
          <a:bodyPr wrap="square">
            <a:spAutoFit/>
          </a:bodyPr>
          <a:lstStyle/>
          <a:p>
            <a:pPr algn="ctr"/>
            <a:r>
              <a:rPr lang="en-GB" sz="1500" dirty="0">
                <a:solidFill>
                  <a:srgbClr val="272626"/>
                </a:solidFill>
                <a:effectLst/>
                <a:latin typeface="Comic Sans MS" panose="030F0902030302020204" pitchFamily="66" charset="0"/>
              </a:rPr>
              <a:t>George II</a:t>
            </a:r>
            <a:endParaRPr lang="en-US" sz="1500" dirty="0">
              <a:solidFill>
                <a:srgbClr val="272626"/>
              </a:solidFill>
              <a:latin typeface="Comic Sans MS" panose="030F0902030302020204" pitchFamily="66" charset="0"/>
            </a:endParaRPr>
          </a:p>
        </p:txBody>
      </p:sp>
      <p:sp>
        <p:nvSpPr>
          <p:cNvPr id="19" name="TextBox 18">
            <a:extLst>
              <a:ext uri="{FF2B5EF4-FFF2-40B4-BE49-F238E27FC236}">
                <a16:creationId xmlns:a16="http://schemas.microsoft.com/office/drawing/2014/main" id="{FE9C6269-3768-BA4B-88C9-657242A49A5F}"/>
              </a:ext>
            </a:extLst>
          </p:cNvPr>
          <p:cNvSpPr txBox="1"/>
          <p:nvPr/>
        </p:nvSpPr>
        <p:spPr>
          <a:xfrm>
            <a:off x="7152496" y="3339731"/>
            <a:ext cx="1318169" cy="323165"/>
          </a:xfrm>
          <a:prstGeom prst="rect">
            <a:avLst/>
          </a:prstGeom>
          <a:noFill/>
        </p:spPr>
        <p:txBody>
          <a:bodyPr wrap="square">
            <a:spAutoFit/>
          </a:bodyPr>
          <a:lstStyle/>
          <a:p>
            <a:pPr algn="ctr"/>
            <a:r>
              <a:rPr lang="en-GB" sz="1500" dirty="0">
                <a:solidFill>
                  <a:srgbClr val="272626"/>
                </a:solidFill>
                <a:effectLst/>
                <a:latin typeface="Comic Sans MS" panose="030F0902030302020204" pitchFamily="66" charset="0"/>
              </a:rPr>
              <a:t>George I</a:t>
            </a:r>
            <a:endParaRPr lang="en-US" sz="15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6937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in clothing&#10;&#10;Description automatically generated with medium confidence">
            <a:extLst>
              <a:ext uri="{FF2B5EF4-FFF2-40B4-BE49-F238E27FC236}">
                <a16:creationId xmlns:a16="http://schemas.microsoft.com/office/drawing/2014/main" id="{7DCCCE77-74C1-EC43-BD04-7EBC6BB580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8643" y="1503200"/>
            <a:ext cx="5627643" cy="4303779"/>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7413228" y="1412244"/>
            <a:ext cx="3785995" cy="4378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In 1772 the case of James Somerset came Granville Sharp’s way. </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Somerset had come to England with his owner, Charles Stewart, and had noticed the free Black people in London.</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This made him think that he should escape, and that Stewart didn’t have the right to keep him as a slave. Especially as Somerset had been baptised and welcomed into the Christian church.</a:t>
            </a:r>
          </a:p>
          <a:p>
            <a:pPr marL="0" indent="0">
              <a:lnSpc>
                <a:spcPct val="100000"/>
              </a:lnSpc>
              <a:buClr>
                <a:srgbClr val="EB8B2D"/>
              </a:buClr>
              <a:buNone/>
            </a:pPr>
            <a:endParaRPr lang="en-GB" sz="1900" b="1" dirty="0">
              <a:solidFill>
                <a:srgbClr val="272626"/>
              </a:solidFill>
              <a:latin typeface="Comic Sans MS" panose="030F0902030302020204" pitchFamily="66" charset="0"/>
            </a:endParaRP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James Somerset</a:t>
            </a:r>
          </a:p>
        </p:txBody>
      </p:sp>
    </p:spTree>
    <p:extLst>
      <p:ext uri="{BB962C8B-B14F-4D97-AF65-F5344CB8AC3E}">
        <p14:creationId xmlns:p14="http://schemas.microsoft.com/office/powerpoint/2010/main" val="292799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oup of people in clothing&#10;&#10;Description automatically generated with medium confidence">
            <a:extLst>
              <a:ext uri="{FF2B5EF4-FFF2-40B4-BE49-F238E27FC236}">
                <a16:creationId xmlns:a16="http://schemas.microsoft.com/office/drawing/2014/main" id="{A3A1B37C-2A04-F64A-BD39-2540642D80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870" r="4751"/>
          <a:stretch/>
        </p:blipFill>
        <p:spPr>
          <a:xfrm>
            <a:off x="423333" y="385462"/>
            <a:ext cx="5672667" cy="6077667"/>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7193095" y="1743588"/>
            <a:ext cx="3690201" cy="4378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However, Stewart hired slave-hunters and after two months Somerset was caught and put in chains on a slave ship on the Thames, to be taken to his owner’s plantations in Jamaica.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Somerset’s friends from church had him released and he took his case against Stewart to court, with Granville Sharp’s help.</a:t>
            </a:r>
          </a:p>
          <a:p>
            <a:pPr marL="0" indent="0">
              <a:lnSpc>
                <a:spcPct val="100000"/>
              </a:lnSpc>
              <a:buClr>
                <a:srgbClr val="EB8B2D"/>
              </a:buClr>
              <a:buNone/>
            </a:pPr>
            <a:endParaRPr lang="en-GB" sz="1900" b="1"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81611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10;&#10;Description automatically generated">
            <a:extLst>
              <a:ext uri="{FF2B5EF4-FFF2-40B4-BE49-F238E27FC236}">
                <a16:creationId xmlns:a16="http://schemas.microsoft.com/office/drawing/2014/main" id="{1178EE9C-DB9F-9A4E-87ED-7504710A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5396" y="1484313"/>
            <a:ext cx="4288803" cy="4386731"/>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5" y="1356406"/>
            <a:ext cx="5033676" cy="54478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800" b="1" dirty="0">
                <a:solidFill>
                  <a:srgbClr val="272626"/>
                </a:solidFill>
                <a:latin typeface="Comic Sans MS" panose="030F0902030302020204" pitchFamily="66" charset="0"/>
              </a:rPr>
              <a:t>Lord Mansfield </a:t>
            </a:r>
            <a:r>
              <a:rPr lang="en-GB" sz="1800" dirty="0">
                <a:solidFill>
                  <a:srgbClr val="272626"/>
                </a:solidFill>
                <a:latin typeface="Comic Sans MS" panose="030F0902030302020204" pitchFamily="66" charset="0"/>
              </a:rPr>
              <a:t>was the judge in the case.</a:t>
            </a:r>
          </a:p>
          <a:p>
            <a:pPr marL="0" indent="0">
              <a:lnSpc>
                <a:spcPct val="100000"/>
              </a:lnSpc>
              <a:buClr>
                <a:srgbClr val="EB8B2D"/>
              </a:buClr>
              <a:buNone/>
            </a:pPr>
            <a:r>
              <a:rPr lang="en-GB" sz="1800" dirty="0">
                <a:solidFill>
                  <a:srgbClr val="272626"/>
                </a:solidFill>
                <a:latin typeface="Comic Sans MS" panose="030F0902030302020204" pitchFamily="66" charset="0"/>
              </a:rPr>
              <a:t>Can you remember where we heard his name earlier?</a:t>
            </a:r>
          </a:p>
          <a:p>
            <a:pPr marL="0" indent="0">
              <a:lnSpc>
                <a:spcPct val="100000"/>
              </a:lnSpc>
              <a:buClr>
                <a:srgbClr val="EB8B2D"/>
              </a:buClr>
              <a:buNone/>
            </a:pPr>
            <a:r>
              <a:rPr lang="en-GB" sz="1800" dirty="0">
                <a:solidFill>
                  <a:srgbClr val="272626"/>
                </a:solidFill>
                <a:latin typeface="Comic Sans MS" panose="030F0902030302020204" pitchFamily="66" charset="0"/>
              </a:rPr>
              <a:t>Lord Mansfield really did not want to have to make a decision about whether slavery was or was not legal in England.</a:t>
            </a:r>
          </a:p>
          <a:p>
            <a:pPr marL="0" indent="0">
              <a:lnSpc>
                <a:spcPct val="100000"/>
              </a:lnSpc>
              <a:buClr>
                <a:srgbClr val="EB8B2D"/>
              </a:buClr>
              <a:buNone/>
            </a:pPr>
            <a:r>
              <a:rPr lang="en-GB" sz="1800" dirty="0">
                <a:solidFill>
                  <a:srgbClr val="272626"/>
                </a:solidFill>
                <a:latin typeface="Comic Sans MS" panose="030F0902030302020204" pitchFamily="66" charset="0"/>
              </a:rPr>
              <a:t>He kept delaying the case, which only made it become even more interesting to the public.</a:t>
            </a:r>
          </a:p>
          <a:p>
            <a:pPr marL="0" indent="0">
              <a:lnSpc>
                <a:spcPct val="100000"/>
              </a:lnSpc>
              <a:buClr>
                <a:srgbClr val="EB8B2D"/>
              </a:buClr>
              <a:buNone/>
            </a:pPr>
            <a:r>
              <a:rPr lang="en-GB" sz="1800" dirty="0">
                <a:solidFill>
                  <a:srgbClr val="272626"/>
                </a:solidFill>
                <a:latin typeface="Comic Sans MS" panose="030F0902030302020204" pitchFamily="66" charset="0"/>
              </a:rPr>
              <a:t>Eventually, on 22 June 1772, Mansfield made his legal ruling.</a:t>
            </a:r>
          </a:p>
          <a:p>
            <a:pPr marL="0" indent="0">
              <a:lnSpc>
                <a:spcPct val="100000"/>
              </a:lnSpc>
              <a:buClr>
                <a:srgbClr val="EB8B2D"/>
              </a:buClr>
              <a:buNone/>
            </a:pPr>
            <a:r>
              <a:rPr lang="en-GB" sz="1800" dirty="0">
                <a:solidFill>
                  <a:srgbClr val="272626"/>
                </a:solidFill>
                <a:latin typeface="Comic Sans MS" panose="030F0902030302020204" pitchFamily="66" charset="0"/>
              </a:rPr>
              <a:t>He had decided that under English law Charles Stewart did not have the right to kidnap James Somerset and sell him to work on the plantations of the colonies.</a:t>
            </a: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Lord Mansfield</a:t>
            </a:r>
          </a:p>
        </p:txBody>
      </p:sp>
    </p:spTree>
    <p:extLst>
      <p:ext uri="{BB962C8B-B14F-4D97-AF65-F5344CB8AC3E}">
        <p14:creationId xmlns:p14="http://schemas.microsoft.com/office/powerpoint/2010/main" val="81350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red robe&#10;&#10;Description automatically generated with low confidence">
            <a:extLst>
              <a:ext uri="{FF2B5EF4-FFF2-40B4-BE49-F238E27FC236}">
                <a16:creationId xmlns:a16="http://schemas.microsoft.com/office/drawing/2014/main" id="{07EE3760-C4F7-B640-9021-B17999F017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5395" y="1492929"/>
            <a:ext cx="4288805" cy="4312560"/>
          </a:xfrm>
          <a:prstGeom prst="rect">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6174254" y="1684024"/>
            <a:ext cx="5042385" cy="46234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Although Lord Mansfield did not say that his ruling meant that slaves in England were in fact free, that is what most people came to think the the ruling meant.</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The newspaper, Public Advertiser, reported that 200 Black men and their ladies celebrated the ruling in a pub</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in Westminster.</a:t>
            </a:r>
          </a:p>
          <a:p>
            <a:pPr marL="0" indent="0">
              <a:lnSpc>
                <a:spcPct val="100000"/>
              </a:lnSpc>
              <a:spcBef>
                <a:spcPts val="1300"/>
              </a:spcBef>
              <a:buClr>
                <a:srgbClr val="EB8B2D"/>
              </a:buClr>
              <a:buNone/>
            </a:pPr>
            <a:r>
              <a:rPr lang="en-GB" sz="1900" dirty="0">
                <a:solidFill>
                  <a:srgbClr val="272626"/>
                </a:solidFill>
                <a:latin typeface="Comic Sans MS" panose="030F0902030302020204" pitchFamily="66" charset="0"/>
              </a:rPr>
              <a:t>And court records report that in Scotland, an enslaved man called Joseph Knight read about the Mansfield ruling and demanded payment for his work.</a:t>
            </a:r>
          </a:p>
        </p:txBody>
      </p:sp>
      <p:sp>
        <p:nvSpPr>
          <p:cNvPr id="10" name="Subtitle 2">
            <a:extLst>
              <a:ext uri="{FF2B5EF4-FFF2-40B4-BE49-F238E27FC236}">
                <a16:creationId xmlns:a16="http://schemas.microsoft.com/office/drawing/2014/main" id="{AADA8F2A-B7C6-0848-ABE8-B5654478C12A}"/>
              </a:ext>
            </a:extLst>
          </p:cNvPr>
          <p:cNvSpPr txBox="1">
            <a:spLocks/>
          </p:cNvSpPr>
          <p:nvPr/>
        </p:nvSpPr>
        <p:spPr>
          <a:xfrm>
            <a:off x="0" y="62935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After the Somerset case</a:t>
            </a:r>
          </a:p>
        </p:txBody>
      </p:sp>
    </p:spTree>
    <p:extLst>
      <p:ext uri="{BB962C8B-B14F-4D97-AF65-F5344CB8AC3E}">
        <p14:creationId xmlns:p14="http://schemas.microsoft.com/office/powerpoint/2010/main" val="410608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ortrait of a person&#10;&#10;Description automatically generated with medium confidence">
            <a:extLst>
              <a:ext uri="{FF2B5EF4-FFF2-40B4-BE49-F238E27FC236}">
                <a16:creationId xmlns:a16="http://schemas.microsoft.com/office/drawing/2014/main" id="{3B3DC05F-BF15-E54B-90F1-924F593F37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1333" y="809869"/>
            <a:ext cx="3410603" cy="5297720"/>
          </a:xfrm>
          <a:prstGeom prst="ellipse">
            <a:avLst/>
          </a:prstGeom>
        </p:spPr>
      </p:pic>
      <p:sp>
        <p:nvSpPr>
          <p:cNvPr id="8" name="Content Placeholder 2">
            <a:extLst>
              <a:ext uri="{FF2B5EF4-FFF2-40B4-BE49-F238E27FC236}">
                <a16:creationId xmlns:a16="http://schemas.microsoft.com/office/drawing/2014/main" id="{CE283B76-4E05-9143-B571-62EA0DDD5BE8}"/>
              </a:ext>
            </a:extLst>
          </p:cNvPr>
          <p:cNvSpPr txBox="1">
            <a:spLocks/>
          </p:cNvSpPr>
          <p:nvPr/>
        </p:nvSpPr>
        <p:spPr>
          <a:xfrm>
            <a:off x="5873338" y="1701954"/>
            <a:ext cx="4958786" cy="54478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300"/>
              </a:spcBef>
              <a:buClr>
                <a:srgbClr val="EB8B2D"/>
              </a:buClr>
              <a:buNone/>
            </a:pPr>
            <a:r>
              <a:rPr lang="en-GB" sz="2000" dirty="0">
                <a:solidFill>
                  <a:srgbClr val="272626"/>
                </a:solidFill>
                <a:latin typeface="Comic Sans MS" panose="030F0902030302020204" pitchFamily="66" charset="0"/>
              </a:rPr>
              <a:t>When John Wedderburn, the man who ‘owned’ him refused, Knight left and began living as a free man.</a:t>
            </a:r>
          </a:p>
          <a:p>
            <a:pPr marL="0" indent="0">
              <a:lnSpc>
                <a:spcPct val="100000"/>
              </a:lnSpc>
              <a:spcBef>
                <a:spcPts val="1300"/>
              </a:spcBef>
              <a:buClr>
                <a:srgbClr val="EB8B2D"/>
              </a:buClr>
              <a:buNone/>
            </a:pPr>
            <a:r>
              <a:rPr lang="en-GB" sz="2000" dirty="0">
                <a:solidFill>
                  <a:srgbClr val="272626"/>
                </a:solidFill>
                <a:latin typeface="Comic Sans MS" panose="030F0902030302020204" pitchFamily="66" charset="0"/>
              </a:rPr>
              <a:t>Wedderburn took Knight to court and won his case, but Knight took his case to a higher court and the decision was overturned.</a:t>
            </a:r>
          </a:p>
          <a:p>
            <a:pPr marL="0" indent="0">
              <a:lnSpc>
                <a:spcPct val="100000"/>
              </a:lnSpc>
              <a:spcBef>
                <a:spcPts val="1300"/>
              </a:spcBef>
              <a:buClr>
                <a:srgbClr val="EB8B2D"/>
              </a:buClr>
              <a:buNone/>
            </a:pPr>
            <a:r>
              <a:rPr lang="en-GB" sz="2000" dirty="0">
                <a:solidFill>
                  <a:srgbClr val="272626"/>
                </a:solidFill>
                <a:latin typeface="Comic Sans MS" panose="030F0902030302020204" pitchFamily="66" charset="0"/>
              </a:rPr>
              <a:t>A final judgement was made on appeal in 1777 and it was ruled that slavery was not legal in Scotland.</a:t>
            </a:r>
          </a:p>
        </p:txBody>
      </p:sp>
    </p:spTree>
    <p:extLst>
      <p:ext uri="{BB962C8B-B14F-4D97-AF65-F5344CB8AC3E}">
        <p14:creationId xmlns:p14="http://schemas.microsoft.com/office/powerpoint/2010/main" val="230343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600"/>
              </a:spcBef>
              <a:buNone/>
            </a:pPr>
            <a:r>
              <a:rPr lang="en-GB" sz="2500" b="1" dirty="0">
                <a:solidFill>
                  <a:schemeClr val="bg1"/>
                </a:solidFill>
                <a:latin typeface="Comic Sans MS" panose="030F0902030302020204" pitchFamily="66" charset="0"/>
                <a:cs typeface="Arial" panose="020B0604020202020204" pitchFamily="34" charset="0"/>
              </a:rPr>
              <a:t>Early Georgians 1714-1776</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grpSp>
        <p:nvGrpSpPr>
          <p:cNvPr id="5" name="Group 4">
            <a:extLst>
              <a:ext uri="{FF2B5EF4-FFF2-40B4-BE49-F238E27FC236}">
                <a16:creationId xmlns:a16="http://schemas.microsoft.com/office/drawing/2014/main" id="{F3F97B28-D47A-9D41-9A15-501ECF6ADA53}"/>
              </a:ext>
            </a:extLst>
          </p:cNvPr>
          <p:cNvGrpSpPr/>
          <p:nvPr/>
        </p:nvGrpSpPr>
        <p:grpSpPr>
          <a:xfrm>
            <a:off x="1961322" y="2449382"/>
            <a:ext cx="8269356" cy="2571252"/>
            <a:chOff x="0" y="1839533"/>
            <a:chExt cx="12192000" cy="3790950"/>
          </a:xfrm>
        </p:grpSpPr>
        <p:sp>
          <p:nvSpPr>
            <p:cNvPr id="14" name="Rectangle 13">
              <a:extLst>
                <a:ext uri="{FF2B5EF4-FFF2-40B4-BE49-F238E27FC236}">
                  <a16:creationId xmlns:a16="http://schemas.microsoft.com/office/drawing/2014/main" id="{DC14EBE2-3A22-8A40-BBAD-1DBDFD46C6F6}"/>
                </a:ext>
              </a:extLst>
            </p:cNvPr>
            <p:cNvSpPr/>
            <p:nvPr/>
          </p:nvSpPr>
          <p:spPr>
            <a:xfrm>
              <a:off x="0" y="18395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drawing of a person with a beard&#10;&#10;Description automatically generated with low confidence">
              <a:extLst>
                <a:ext uri="{FF2B5EF4-FFF2-40B4-BE49-F238E27FC236}">
                  <a16:creationId xmlns:a16="http://schemas.microsoft.com/office/drawing/2014/main" id="{AC05F81E-597D-4246-9D35-B3F04F8F50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15834" y="2342743"/>
              <a:ext cx="2604650" cy="2675308"/>
            </a:xfrm>
            <a:prstGeom prst="rect">
              <a:avLst/>
            </a:prstGeom>
          </p:spPr>
        </p:pic>
        <p:pic>
          <p:nvPicPr>
            <p:cNvPr id="16" name="Picture 15" descr="A picture containing text, linedrawing&#10;&#10;Description automatically generated">
              <a:extLst>
                <a:ext uri="{FF2B5EF4-FFF2-40B4-BE49-F238E27FC236}">
                  <a16:creationId xmlns:a16="http://schemas.microsoft.com/office/drawing/2014/main" id="{AAC552F4-CE1E-854F-B0BB-7EBE2ACE554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70196" y="2172720"/>
              <a:ext cx="2672572" cy="3073591"/>
            </a:xfrm>
            <a:prstGeom prst="rect">
              <a:avLst/>
            </a:prstGeom>
          </p:spPr>
        </p:pic>
        <p:pic>
          <p:nvPicPr>
            <p:cNvPr id="17" name="Picture 16">
              <a:extLst>
                <a:ext uri="{FF2B5EF4-FFF2-40B4-BE49-F238E27FC236}">
                  <a16:creationId xmlns:a16="http://schemas.microsoft.com/office/drawing/2014/main" id="{39BF0AE3-3E49-1548-B619-24B26BE169B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24064" y="2147230"/>
              <a:ext cx="2672572" cy="3124573"/>
            </a:xfrm>
            <a:prstGeom prst="rect">
              <a:avLst/>
            </a:prstGeom>
          </p:spPr>
        </p:pic>
        <p:pic>
          <p:nvPicPr>
            <p:cNvPr id="18" name="Picture 17" descr="A black and white image of a brain&#10;&#10;Description automatically generated with low confidence">
              <a:extLst>
                <a:ext uri="{FF2B5EF4-FFF2-40B4-BE49-F238E27FC236}">
                  <a16:creationId xmlns:a16="http://schemas.microsoft.com/office/drawing/2014/main" id="{02FF7C57-4789-4E4F-B46B-9AA71FD4C3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7970" y="1973324"/>
              <a:ext cx="3193373" cy="3414146"/>
            </a:xfrm>
            <a:prstGeom prst="rect">
              <a:avLst/>
            </a:prstGeom>
          </p:spPr>
        </p:pic>
      </p:grpSp>
    </p:spTree>
    <p:extLst>
      <p:ext uri="{BB962C8B-B14F-4D97-AF65-F5344CB8AC3E}">
        <p14:creationId xmlns:p14="http://schemas.microsoft.com/office/powerpoint/2010/main" val="1000468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B656787-66F7-234E-98B6-520A4BE240E6}"/>
              </a:ext>
            </a:extLst>
          </p:cNvPr>
          <p:cNvSpPr txBox="1">
            <a:spLocks/>
          </p:cNvSpPr>
          <p:nvPr/>
        </p:nvSpPr>
        <p:spPr>
          <a:xfrm>
            <a:off x="1522096" y="1022176"/>
            <a:ext cx="8958335" cy="12261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work by historians has located a wider range of sources to help us build a broader picture of the Black Georgian population in Britain.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lesson focuses on the…</a:t>
            </a:r>
          </a:p>
        </p:txBody>
      </p:sp>
      <p:sp>
        <p:nvSpPr>
          <p:cNvPr id="13" name="Content Placeholder 2">
            <a:extLst>
              <a:ext uri="{FF2B5EF4-FFF2-40B4-BE49-F238E27FC236}">
                <a16:creationId xmlns:a16="http://schemas.microsoft.com/office/drawing/2014/main" id="{B3B08CB5-9694-A844-8F86-5F07E9606398}"/>
              </a:ext>
            </a:extLst>
          </p:cNvPr>
          <p:cNvSpPr txBox="1">
            <a:spLocks/>
          </p:cNvSpPr>
          <p:nvPr/>
        </p:nvSpPr>
        <p:spPr>
          <a:xfrm>
            <a:off x="1627603" y="3934985"/>
            <a:ext cx="9147808" cy="7800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There is a separate lesson that looks at the…</a:t>
            </a:r>
          </a:p>
        </p:txBody>
      </p:sp>
      <p:sp>
        <p:nvSpPr>
          <p:cNvPr id="14" name="Content Placeholder 2">
            <a:extLst>
              <a:ext uri="{FF2B5EF4-FFF2-40B4-BE49-F238E27FC236}">
                <a16:creationId xmlns:a16="http://schemas.microsoft.com/office/drawing/2014/main" id="{E0077C5A-AA94-124E-B89F-51C5A67E86CB}"/>
              </a:ext>
            </a:extLst>
          </p:cNvPr>
          <p:cNvSpPr txBox="1">
            <a:spLocks/>
          </p:cNvSpPr>
          <p:nvPr/>
        </p:nvSpPr>
        <p:spPr>
          <a:xfrm>
            <a:off x="0" y="2516966"/>
            <a:ext cx="12192000" cy="12261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Clr>
                <a:srgbClr val="EB8B2D"/>
              </a:buClr>
              <a:buNone/>
            </a:pPr>
            <a:r>
              <a:rPr lang="en-GB" sz="4000" b="1" dirty="0">
                <a:solidFill>
                  <a:srgbClr val="EB8B2D"/>
                </a:solidFill>
                <a:latin typeface="Comic Sans MS" panose="030F0902030302020204" pitchFamily="66" charset="0"/>
              </a:rPr>
              <a:t>Early Georgians</a:t>
            </a:r>
          </a:p>
          <a:p>
            <a:pPr marL="0" indent="0" algn="ctr">
              <a:lnSpc>
                <a:spcPct val="100000"/>
              </a:lnSpc>
              <a:spcBef>
                <a:spcPts val="700"/>
              </a:spcBef>
              <a:buClr>
                <a:srgbClr val="EB8B2D"/>
              </a:buClr>
              <a:buNone/>
            </a:pPr>
            <a:r>
              <a:rPr lang="en-GB" sz="2500" dirty="0">
                <a:solidFill>
                  <a:srgbClr val="272626"/>
                </a:solidFill>
                <a:latin typeface="Comic Sans MS" panose="030F0902030302020204" pitchFamily="66" charset="0"/>
              </a:rPr>
              <a:t>from 1714-1776</a:t>
            </a:r>
            <a:endParaRPr lang="en-GB" sz="2500" b="1" dirty="0">
              <a:solidFill>
                <a:srgbClr val="EB8B2D"/>
              </a:solidFill>
              <a:latin typeface="Comic Sans MS" panose="030F0902030302020204" pitchFamily="66" charset="0"/>
            </a:endParaRPr>
          </a:p>
        </p:txBody>
      </p:sp>
      <p:sp>
        <p:nvSpPr>
          <p:cNvPr id="15" name="Content Placeholder 2">
            <a:extLst>
              <a:ext uri="{FF2B5EF4-FFF2-40B4-BE49-F238E27FC236}">
                <a16:creationId xmlns:a16="http://schemas.microsoft.com/office/drawing/2014/main" id="{23FF019C-62A1-1D4D-8F68-902F844E9980}"/>
              </a:ext>
            </a:extLst>
          </p:cNvPr>
          <p:cNvSpPr txBox="1">
            <a:spLocks/>
          </p:cNvSpPr>
          <p:nvPr/>
        </p:nvSpPr>
        <p:spPr>
          <a:xfrm>
            <a:off x="0" y="4620696"/>
            <a:ext cx="12192000" cy="12261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Clr>
                <a:srgbClr val="EB8B2D"/>
              </a:buClr>
              <a:buNone/>
            </a:pPr>
            <a:r>
              <a:rPr lang="en-GB" sz="4000" b="1" dirty="0">
                <a:solidFill>
                  <a:srgbClr val="EB8B2D"/>
                </a:solidFill>
                <a:latin typeface="Comic Sans MS" panose="030F0902030302020204" pitchFamily="66" charset="0"/>
              </a:rPr>
              <a:t>Late Georgians</a:t>
            </a:r>
          </a:p>
          <a:p>
            <a:pPr marL="0" indent="0" algn="ctr">
              <a:lnSpc>
                <a:spcPct val="100000"/>
              </a:lnSpc>
              <a:spcBef>
                <a:spcPts val="700"/>
              </a:spcBef>
              <a:buClr>
                <a:srgbClr val="EB8B2D"/>
              </a:buClr>
              <a:buNone/>
            </a:pPr>
            <a:r>
              <a:rPr lang="en-GB" sz="2500" dirty="0">
                <a:solidFill>
                  <a:srgbClr val="272626"/>
                </a:solidFill>
                <a:latin typeface="Comic Sans MS" panose="030F0902030302020204" pitchFamily="66" charset="0"/>
              </a:rPr>
              <a:t>from 1777-1837</a:t>
            </a:r>
            <a:endParaRPr lang="en-GB" sz="2500" b="1" dirty="0">
              <a:solidFill>
                <a:srgbClr val="EB8B2D"/>
              </a:solidFill>
              <a:latin typeface="Comic Sans MS" panose="030F0902030302020204" pitchFamily="66" charset="0"/>
            </a:endParaRPr>
          </a:p>
        </p:txBody>
      </p:sp>
    </p:spTree>
    <p:extLst>
      <p:ext uri="{BB962C8B-B14F-4D97-AF65-F5344CB8AC3E}">
        <p14:creationId xmlns:p14="http://schemas.microsoft.com/office/powerpoint/2010/main" val="420721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D7C0D1B1-EBBD-6E45-B940-E778A23D1B8E}"/>
              </a:ext>
            </a:extLst>
          </p:cNvPr>
          <p:cNvSpPr txBox="1">
            <a:spLocks/>
          </p:cNvSpPr>
          <p:nvPr/>
        </p:nvSpPr>
        <p:spPr>
          <a:xfrm>
            <a:off x="0" y="752783"/>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Movement between Britain and the Colonies</a:t>
            </a:r>
          </a:p>
        </p:txBody>
      </p:sp>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7092113" y="1909981"/>
            <a:ext cx="3936249" cy="35467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By the Early Georgian period, Britain had established colonies in North America and the West Indies.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these colonies, it had established economies founded on the labour of enslaved African people to grow the cash crops of sugar, tobacco, and later, cotton.</a:t>
            </a:r>
          </a:p>
          <a:p>
            <a:pPr>
              <a:lnSpc>
                <a:spcPct val="100000"/>
              </a:lnSpc>
              <a:spcBef>
                <a:spcPts val="1500"/>
              </a:spcBef>
              <a:buClr>
                <a:srgbClr val="EB8B2D"/>
              </a:buClr>
            </a:pPr>
            <a:endParaRPr lang="en-GB" sz="2000" dirty="0">
              <a:solidFill>
                <a:srgbClr val="272626"/>
              </a:solidFill>
              <a:latin typeface="Comic Sans MS" panose="030F0902030302020204" pitchFamily="66" charset="0"/>
            </a:endParaRPr>
          </a:p>
        </p:txBody>
      </p:sp>
      <p:pic>
        <p:nvPicPr>
          <p:cNvPr id="16" name="Picture 15" descr="A picture containing outdoor, plant, tree, leaf&#10;&#10;Description automatically generated">
            <a:extLst>
              <a:ext uri="{FF2B5EF4-FFF2-40B4-BE49-F238E27FC236}">
                <a16:creationId xmlns:a16="http://schemas.microsoft.com/office/drawing/2014/main" id="{F8DAFD7B-C350-9042-B24A-D170AFECCB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17"/>
          <a:stretch/>
        </p:blipFill>
        <p:spPr>
          <a:xfrm>
            <a:off x="1163638" y="1724600"/>
            <a:ext cx="5412250" cy="3732091"/>
          </a:xfrm>
          <a:prstGeom prst="rect">
            <a:avLst/>
          </a:prstGeom>
        </p:spPr>
      </p:pic>
    </p:spTree>
    <p:extLst>
      <p:ext uri="{BB962C8B-B14F-4D97-AF65-F5344CB8AC3E}">
        <p14:creationId xmlns:p14="http://schemas.microsoft.com/office/powerpoint/2010/main" val="108010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posing for a photo&#10;&#10;Description automatically generated with medium confidence">
            <a:extLst>
              <a:ext uri="{FF2B5EF4-FFF2-40B4-BE49-F238E27FC236}">
                <a16:creationId xmlns:a16="http://schemas.microsoft.com/office/drawing/2014/main" id="{6ED81057-FFE5-F745-AFEB-E9602C8A173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57289" y="1531653"/>
            <a:ext cx="5437376" cy="3732091"/>
          </a:xfrm>
          <a:prstGeom prst="rect">
            <a:avLst/>
          </a:prstGeom>
        </p:spPr>
      </p:pic>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7092113" y="1531652"/>
            <a:ext cx="4137585" cy="40721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These colonies relied on the movement of people, and this included the movement in and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out of Britain of:</a:t>
            </a:r>
          </a:p>
          <a:p>
            <a:pPr>
              <a:lnSpc>
                <a:spcPct val="100000"/>
              </a:lnSpc>
              <a:spcBef>
                <a:spcPts val="1500"/>
              </a:spcBef>
              <a:buClr>
                <a:srgbClr val="EB8B2D"/>
              </a:buClr>
            </a:pPr>
            <a:r>
              <a:rPr lang="en-GB" sz="2000" dirty="0">
                <a:solidFill>
                  <a:srgbClr val="272626"/>
                </a:solidFill>
                <a:latin typeface="Comic Sans MS" panose="030F0902030302020204" pitchFamily="66" charset="0"/>
              </a:rPr>
              <a:t>Slave traders, captains and crews of slave ships.</a:t>
            </a:r>
          </a:p>
          <a:p>
            <a:pPr>
              <a:lnSpc>
                <a:spcPct val="100000"/>
              </a:lnSpc>
              <a:spcBef>
                <a:spcPts val="1500"/>
              </a:spcBef>
              <a:buClr>
                <a:srgbClr val="EB8B2D"/>
              </a:buClr>
            </a:pPr>
            <a:r>
              <a:rPr lang="en-GB" sz="2000" dirty="0">
                <a:solidFill>
                  <a:srgbClr val="272626"/>
                </a:solidFill>
                <a:latin typeface="Comic Sans MS" panose="030F0902030302020204" pitchFamily="66" charset="0"/>
              </a:rPr>
              <a:t>Landowners from the colonies who owned and worked slaves on their colonial plantations. </a:t>
            </a:r>
          </a:p>
          <a:p>
            <a:pPr>
              <a:lnSpc>
                <a:spcPct val="100000"/>
              </a:lnSpc>
              <a:spcBef>
                <a:spcPts val="1500"/>
              </a:spcBef>
              <a:buClr>
                <a:srgbClr val="EB8B2D"/>
              </a:buClr>
            </a:pPr>
            <a:r>
              <a:rPr lang="en-GB" sz="2000" dirty="0">
                <a:solidFill>
                  <a:srgbClr val="272626"/>
                </a:solidFill>
                <a:latin typeface="Comic Sans MS" panose="030F0902030302020204" pitchFamily="66" charset="0"/>
              </a:rPr>
              <a:t>A number of Black people.</a:t>
            </a:r>
          </a:p>
          <a:p>
            <a:pPr>
              <a:lnSpc>
                <a:spcPct val="100000"/>
              </a:lnSpc>
              <a:spcBef>
                <a:spcPts val="1500"/>
              </a:spcBef>
              <a:buClr>
                <a:srgbClr val="EB8B2D"/>
              </a:buClr>
            </a:pPr>
            <a:endParaRPr lang="en-GB" sz="2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77677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text, person, skirt&#10;&#10;Description automatically generated">
            <a:extLst>
              <a:ext uri="{FF2B5EF4-FFF2-40B4-BE49-F238E27FC236}">
                <a16:creationId xmlns:a16="http://schemas.microsoft.com/office/drawing/2014/main" id="{959CF1B4-B2A4-BF48-86D0-7CD6C49213A5}"/>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8847233" y="1702260"/>
            <a:ext cx="1997115" cy="1996600"/>
          </a:xfrm>
          <a:prstGeom prst="rect">
            <a:avLst/>
          </a:prstGeom>
        </p:spPr>
      </p:pic>
      <p:pic>
        <p:nvPicPr>
          <p:cNvPr id="23" name="Picture 22" descr="A group of people in clothing&#10;&#10;Description automatically generated with medium confidence">
            <a:extLst>
              <a:ext uri="{FF2B5EF4-FFF2-40B4-BE49-F238E27FC236}">
                <a16:creationId xmlns:a16="http://schemas.microsoft.com/office/drawing/2014/main" id="{34775D2B-9E82-3846-814D-065D0B0258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58396" y="3801138"/>
            <a:ext cx="4085952" cy="1996600"/>
          </a:xfrm>
          <a:prstGeom prst="rect">
            <a:avLst/>
          </a:prstGeom>
        </p:spPr>
      </p:pic>
      <p:pic>
        <p:nvPicPr>
          <p:cNvPr id="21" name="Picture 20" descr="A person in a uniform&#10;&#10;Description automatically generated with low confidence">
            <a:extLst>
              <a:ext uri="{FF2B5EF4-FFF2-40B4-BE49-F238E27FC236}">
                <a16:creationId xmlns:a16="http://schemas.microsoft.com/office/drawing/2014/main" id="{6C2E1D28-2365-4F4B-8E49-1585AF42CC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58395" y="1707552"/>
            <a:ext cx="1987464" cy="1996600"/>
          </a:xfrm>
          <a:prstGeom prst="rect">
            <a:avLst/>
          </a:prstGeom>
        </p:spPr>
      </p:pic>
      <p:sp>
        <p:nvSpPr>
          <p:cNvPr id="13" name="Subtitle 2">
            <a:extLst>
              <a:ext uri="{FF2B5EF4-FFF2-40B4-BE49-F238E27FC236}">
                <a16:creationId xmlns:a16="http://schemas.microsoft.com/office/drawing/2014/main" id="{D7C0D1B1-EBBD-6E45-B940-E778A23D1B8E}"/>
              </a:ext>
            </a:extLst>
          </p:cNvPr>
          <p:cNvSpPr txBox="1">
            <a:spLocks/>
          </p:cNvSpPr>
          <p:nvPr/>
        </p:nvSpPr>
        <p:spPr>
          <a:xfrm>
            <a:off x="0" y="780812"/>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Black Georgians </a:t>
            </a:r>
          </a:p>
        </p:txBody>
      </p:sp>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1134215" y="1812175"/>
            <a:ext cx="5128308" cy="39203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As with earlier periods, there are some Black Georgians who were living in Britain of whom we have little or nothing in the historical record.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thanks to a patchwork of sources, we do know the names of some Black men and women living in Georgian Britain, and that they experienced a range of fortunes.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Some of them were free people, many of them working as servants.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some seem to have been kept as slaves.</a:t>
            </a:r>
          </a:p>
        </p:txBody>
      </p:sp>
    </p:spTree>
    <p:extLst>
      <p:ext uri="{BB962C8B-B14F-4D97-AF65-F5344CB8AC3E}">
        <p14:creationId xmlns:p14="http://schemas.microsoft.com/office/powerpoint/2010/main" val="197464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D7C0D1B1-EBBD-6E45-B940-E778A23D1B8E}"/>
              </a:ext>
            </a:extLst>
          </p:cNvPr>
          <p:cNvSpPr txBox="1">
            <a:spLocks/>
          </p:cNvSpPr>
          <p:nvPr/>
        </p:nvSpPr>
        <p:spPr>
          <a:xfrm>
            <a:off x="0" y="789201"/>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Black Georgians </a:t>
            </a:r>
          </a:p>
        </p:txBody>
      </p:sp>
      <p:sp>
        <p:nvSpPr>
          <p:cNvPr id="14" name="Content Placeholder 2">
            <a:extLst>
              <a:ext uri="{FF2B5EF4-FFF2-40B4-BE49-F238E27FC236}">
                <a16:creationId xmlns:a16="http://schemas.microsoft.com/office/drawing/2014/main" id="{C9F2D564-0F30-404A-8CBB-7C0436E3B52F}"/>
              </a:ext>
            </a:extLst>
          </p:cNvPr>
          <p:cNvSpPr txBox="1">
            <a:spLocks/>
          </p:cNvSpPr>
          <p:nvPr/>
        </p:nvSpPr>
        <p:spPr>
          <a:xfrm>
            <a:off x="1140608" y="1631545"/>
            <a:ext cx="5576715" cy="48556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some cases, free Black people living in Britain were kidnapped from the street and put onboard slave ships heading for the colonies.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Whether slavery was legal in the British Isles, like it was in the British colonies, was a matter of great argument in Georgian Britain.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And some Black Georgians were involved in legal cases to challenge the right of other people to own them as property.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This laid the foundations for what was to become the Abolitionist movement of the late Georgian period.</a:t>
            </a:r>
          </a:p>
        </p:txBody>
      </p:sp>
      <p:pic>
        <p:nvPicPr>
          <p:cNvPr id="18" name="Picture 17" descr="A picture containing text&#10;&#10;Description automatically generated">
            <a:extLst>
              <a:ext uri="{FF2B5EF4-FFF2-40B4-BE49-F238E27FC236}">
                <a16:creationId xmlns:a16="http://schemas.microsoft.com/office/drawing/2014/main" id="{37183E02-9D50-0F43-BC38-CCEC6DA1F11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01338" y="1631545"/>
            <a:ext cx="4471031" cy="4048696"/>
          </a:xfrm>
          <a:prstGeom prst="rect">
            <a:avLst/>
          </a:prstGeom>
        </p:spPr>
      </p:pic>
    </p:spTree>
    <p:extLst>
      <p:ext uri="{BB962C8B-B14F-4D97-AF65-F5344CB8AC3E}">
        <p14:creationId xmlns:p14="http://schemas.microsoft.com/office/powerpoint/2010/main" val="306793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25">
            <a:extLst>
              <a:ext uri="{FF2B5EF4-FFF2-40B4-BE49-F238E27FC236}">
                <a16:creationId xmlns:a16="http://schemas.microsoft.com/office/drawing/2014/main" id="{E4592F6E-4393-AC48-B3B2-5C7C9EF2DD9D}"/>
              </a:ext>
            </a:extLst>
          </p:cNvPr>
          <p:cNvSpPr/>
          <p:nvPr/>
        </p:nvSpPr>
        <p:spPr>
          <a:xfrm>
            <a:off x="4500401" y="2808234"/>
            <a:ext cx="3353897" cy="1748469"/>
          </a:xfrm>
          <a:custGeom>
            <a:avLst/>
            <a:gdLst>
              <a:gd name="connsiteX0" fmla="*/ 0 w 1748469"/>
              <a:gd name="connsiteY0" fmla="*/ 874235 h 1748469"/>
              <a:gd name="connsiteX1" fmla="*/ 874235 w 1748469"/>
              <a:gd name="connsiteY1" fmla="*/ 0 h 1748469"/>
              <a:gd name="connsiteX2" fmla="*/ 1748470 w 1748469"/>
              <a:gd name="connsiteY2" fmla="*/ 874235 h 1748469"/>
              <a:gd name="connsiteX3" fmla="*/ 874235 w 1748469"/>
              <a:gd name="connsiteY3" fmla="*/ 1748470 h 1748469"/>
              <a:gd name="connsiteX4" fmla="*/ 0 w 1748469"/>
              <a:gd name="connsiteY4" fmla="*/ 874235 h 1748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8469" h="1748469">
                <a:moveTo>
                  <a:pt x="0" y="874235"/>
                </a:moveTo>
                <a:cubicBezTo>
                  <a:pt x="0" y="391408"/>
                  <a:pt x="391408" y="0"/>
                  <a:pt x="874235" y="0"/>
                </a:cubicBezTo>
                <a:cubicBezTo>
                  <a:pt x="1357062" y="0"/>
                  <a:pt x="1748470" y="391408"/>
                  <a:pt x="1748470" y="874235"/>
                </a:cubicBezTo>
                <a:cubicBezTo>
                  <a:pt x="1748470" y="1357062"/>
                  <a:pt x="1357062" y="1748470"/>
                  <a:pt x="874235" y="1748470"/>
                </a:cubicBezTo>
                <a:cubicBezTo>
                  <a:pt x="391408" y="1748470"/>
                  <a:pt x="0" y="1357062"/>
                  <a:pt x="0" y="874235"/>
                </a:cubicBezTo>
                <a:close/>
              </a:path>
            </a:pathLst>
          </a:custGeom>
          <a:solidFill>
            <a:srgbClr val="EB8B2D"/>
          </a:solidFill>
          <a:ln w="152400">
            <a:solidFill>
              <a:srgbClr val="EB8B2D">
                <a:alpha val="31000"/>
              </a:srgb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3997" tIns="283997" rIns="283997" bIns="283997" numCol="1" spcCol="1270" anchor="ctr" anchorCtr="0">
            <a:noAutofit/>
          </a:bodyPr>
          <a:lstStyle/>
          <a:p>
            <a:pPr marL="0" lvl="0" indent="0" algn="ctr" defTabSz="977900">
              <a:lnSpc>
                <a:spcPct val="90000"/>
              </a:lnSpc>
              <a:spcBef>
                <a:spcPct val="0"/>
              </a:spcBef>
              <a:spcAft>
                <a:spcPct val="35000"/>
              </a:spcAft>
              <a:buNone/>
            </a:pPr>
            <a:endParaRPr lang="en-GB" sz="2200" b="0" i="0" kern="1200" dirty="0">
              <a:latin typeface="Comic Sans MS" panose="030F0902030302020204" pitchFamily="66" charset="0"/>
            </a:endParaRPr>
          </a:p>
        </p:txBody>
      </p:sp>
      <p:sp>
        <p:nvSpPr>
          <p:cNvPr id="25" name="Oval 24">
            <a:extLst>
              <a:ext uri="{FF2B5EF4-FFF2-40B4-BE49-F238E27FC236}">
                <a16:creationId xmlns:a16="http://schemas.microsoft.com/office/drawing/2014/main" id="{BFAC8865-26A9-5942-BE20-1D23153B5B52}"/>
              </a:ext>
            </a:extLst>
          </p:cNvPr>
          <p:cNvSpPr/>
          <p:nvPr/>
        </p:nvSpPr>
        <p:spPr>
          <a:xfrm>
            <a:off x="2617063" y="1821427"/>
            <a:ext cx="7139662" cy="3722082"/>
          </a:xfrm>
          <a:prstGeom prst="ellipse">
            <a:avLst/>
          </a:prstGeom>
          <a:noFill/>
          <a:ln w="304800">
            <a:solidFill>
              <a:srgbClr val="EB8B2D">
                <a:alpha val="3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2">
            <a:extLst>
              <a:ext uri="{FF2B5EF4-FFF2-40B4-BE49-F238E27FC236}">
                <a16:creationId xmlns:a16="http://schemas.microsoft.com/office/drawing/2014/main" id="{FD63F6C8-5703-3140-A237-22850E873019}"/>
              </a:ext>
            </a:extLst>
          </p:cNvPr>
          <p:cNvSpPr txBox="1">
            <a:spLocks/>
          </p:cNvSpPr>
          <p:nvPr/>
        </p:nvSpPr>
        <p:spPr>
          <a:xfrm>
            <a:off x="0" y="585285"/>
            <a:ext cx="12192000" cy="7292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EB8B2D"/>
                </a:solidFill>
                <a:latin typeface="Comic Sans MS" panose="030F0902030302020204" pitchFamily="66" charset="0"/>
                <a:cs typeface="Arial" panose="020B0604020202020204" pitchFamily="34" charset="0"/>
              </a:rPr>
              <a:t>Key historical sources for the Georgian period</a:t>
            </a:r>
          </a:p>
        </p:txBody>
      </p:sp>
      <p:sp>
        <p:nvSpPr>
          <p:cNvPr id="15" name="Freeform 14">
            <a:extLst>
              <a:ext uri="{FF2B5EF4-FFF2-40B4-BE49-F238E27FC236}">
                <a16:creationId xmlns:a16="http://schemas.microsoft.com/office/drawing/2014/main" id="{354D0FAA-7727-4749-B916-84AFB6C6963C}"/>
              </a:ext>
            </a:extLst>
          </p:cNvPr>
          <p:cNvSpPr/>
          <p:nvPr/>
        </p:nvSpPr>
        <p:spPr>
          <a:xfrm>
            <a:off x="4509946" y="2808233"/>
            <a:ext cx="3353897" cy="1748469"/>
          </a:xfrm>
          <a:custGeom>
            <a:avLst/>
            <a:gdLst>
              <a:gd name="connsiteX0" fmla="*/ 0 w 1748469"/>
              <a:gd name="connsiteY0" fmla="*/ 874235 h 1748469"/>
              <a:gd name="connsiteX1" fmla="*/ 874235 w 1748469"/>
              <a:gd name="connsiteY1" fmla="*/ 0 h 1748469"/>
              <a:gd name="connsiteX2" fmla="*/ 1748470 w 1748469"/>
              <a:gd name="connsiteY2" fmla="*/ 874235 h 1748469"/>
              <a:gd name="connsiteX3" fmla="*/ 874235 w 1748469"/>
              <a:gd name="connsiteY3" fmla="*/ 1748470 h 1748469"/>
              <a:gd name="connsiteX4" fmla="*/ 0 w 1748469"/>
              <a:gd name="connsiteY4" fmla="*/ 874235 h 1748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8469" h="1748469">
                <a:moveTo>
                  <a:pt x="0" y="874235"/>
                </a:moveTo>
                <a:cubicBezTo>
                  <a:pt x="0" y="391408"/>
                  <a:pt x="391408" y="0"/>
                  <a:pt x="874235" y="0"/>
                </a:cubicBezTo>
                <a:cubicBezTo>
                  <a:pt x="1357062" y="0"/>
                  <a:pt x="1748470" y="391408"/>
                  <a:pt x="1748470" y="874235"/>
                </a:cubicBezTo>
                <a:cubicBezTo>
                  <a:pt x="1748470" y="1357062"/>
                  <a:pt x="1357062" y="1748470"/>
                  <a:pt x="874235" y="1748470"/>
                </a:cubicBezTo>
                <a:cubicBezTo>
                  <a:pt x="391408" y="1748470"/>
                  <a:pt x="0" y="1357062"/>
                  <a:pt x="0" y="874235"/>
                </a:cubicBezTo>
                <a:close/>
              </a:path>
            </a:pathLst>
          </a:custGeom>
          <a:solidFill>
            <a:srgbClr val="EB8B2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3997" tIns="283997" rIns="283997" bIns="283997" numCol="1" spcCol="1270" anchor="ctr" anchorCtr="0">
            <a:noAutofit/>
          </a:bodyPr>
          <a:lstStyle/>
          <a:p>
            <a:pPr marL="0" lvl="0" indent="0" algn="ctr" defTabSz="977900">
              <a:lnSpc>
                <a:spcPct val="90000"/>
              </a:lnSpc>
              <a:spcBef>
                <a:spcPct val="0"/>
              </a:spcBef>
              <a:spcAft>
                <a:spcPct val="35000"/>
              </a:spcAft>
              <a:buNone/>
            </a:pPr>
            <a:r>
              <a:rPr lang="en-GB" sz="2200" b="0" i="0" kern="1200" dirty="0">
                <a:latin typeface="Comic Sans MS" panose="030F0902030302020204" pitchFamily="66" charset="0"/>
              </a:rPr>
              <a:t>Sources of</a:t>
            </a:r>
            <a:br>
              <a:rPr lang="en-GB" sz="2200" b="0" i="0" kern="1200" dirty="0">
                <a:latin typeface="Comic Sans MS" panose="030F0902030302020204" pitchFamily="66" charset="0"/>
              </a:rPr>
            </a:br>
            <a:r>
              <a:rPr lang="en-GB" sz="2200" b="0" i="0" kern="1200" dirty="0">
                <a:latin typeface="Comic Sans MS" panose="030F0902030302020204" pitchFamily="66" charset="0"/>
              </a:rPr>
              <a:t>evidence</a:t>
            </a:r>
          </a:p>
        </p:txBody>
      </p:sp>
      <p:sp>
        <p:nvSpPr>
          <p:cNvPr id="22" name="Oval 21">
            <a:extLst>
              <a:ext uri="{FF2B5EF4-FFF2-40B4-BE49-F238E27FC236}">
                <a16:creationId xmlns:a16="http://schemas.microsoft.com/office/drawing/2014/main" id="{76BEF3C0-6732-0742-88A4-C797C8FFCE06}"/>
              </a:ext>
            </a:extLst>
          </p:cNvPr>
          <p:cNvSpPr/>
          <p:nvPr/>
        </p:nvSpPr>
        <p:spPr>
          <a:xfrm>
            <a:off x="2617063" y="1821427"/>
            <a:ext cx="7139662" cy="3722082"/>
          </a:xfrm>
          <a:prstGeom prst="ellipse">
            <a:avLst/>
          </a:prstGeom>
          <a:noFill/>
          <a:ln w="152400">
            <a:solidFill>
              <a:srgbClr val="EB8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a:extLst>
              <a:ext uri="{FF2B5EF4-FFF2-40B4-BE49-F238E27FC236}">
                <a16:creationId xmlns:a16="http://schemas.microsoft.com/office/drawing/2014/main" id="{A475C4C6-2999-4843-B5B3-B553DA231EC1}"/>
              </a:ext>
            </a:extLst>
          </p:cNvPr>
          <p:cNvSpPr/>
          <p:nvPr/>
        </p:nvSpPr>
        <p:spPr>
          <a:xfrm>
            <a:off x="5013031" y="1244914"/>
            <a:ext cx="2347727" cy="1223928"/>
          </a:xfrm>
          <a:custGeom>
            <a:avLst/>
            <a:gdLst>
              <a:gd name="connsiteX0" fmla="*/ 0 w 1223928"/>
              <a:gd name="connsiteY0" fmla="*/ 611964 h 1223928"/>
              <a:gd name="connsiteX1" fmla="*/ 611964 w 1223928"/>
              <a:gd name="connsiteY1" fmla="*/ 0 h 1223928"/>
              <a:gd name="connsiteX2" fmla="*/ 1223928 w 1223928"/>
              <a:gd name="connsiteY2" fmla="*/ 611964 h 1223928"/>
              <a:gd name="connsiteX3" fmla="*/ 611964 w 1223928"/>
              <a:gd name="connsiteY3" fmla="*/ 1223928 h 1223928"/>
              <a:gd name="connsiteX4" fmla="*/ 0 w 1223928"/>
              <a:gd name="connsiteY4" fmla="*/ 611964 h 1223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928" h="1223928">
                <a:moveTo>
                  <a:pt x="0" y="611964"/>
                </a:moveTo>
                <a:cubicBezTo>
                  <a:pt x="0" y="273986"/>
                  <a:pt x="273986" y="0"/>
                  <a:pt x="611964" y="0"/>
                </a:cubicBezTo>
                <a:cubicBezTo>
                  <a:pt x="949942" y="0"/>
                  <a:pt x="1223928" y="273986"/>
                  <a:pt x="1223928" y="611964"/>
                </a:cubicBezTo>
                <a:cubicBezTo>
                  <a:pt x="1223928" y="949942"/>
                  <a:pt x="949942" y="1223928"/>
                  <a:pt x="611964" y="1223928"/>
                </a:cubicBezTo>
                <a:cubicBezTo>
                  <a:pt x="273986" y="1223928"/>
                  <a:pt x="0" y="949942"/>
                  <a:pt x="0" y="611964"/>
                </a:cubicBezTo>
                <a:close/>
              </a:path>
            </a:pathLst>
          </a:custGeom>
          <a:ln w="381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830" tIns="200830" rIns="200830" bIns="200830" numCol="1" spcCol="1270" anchor="ctr" anchorCtr="0">
            <a:noAutofit/>
          </a:bodyPr>
          <a:lstStyle/>
          <a:p>
            <a:pPr marL="0" lvl="0" indent="0" algn="ctr" defTabSz="755650">
              <a:lnSpc>
                <a:spcPct val="90000"/>
              </a:lnSpc>
              <a:spcBef>
                <a:spcPct val="0"/>
              </a:spcBef>
              <a:spcAft>
                <a:spcPct val="35000"/>
              </a:spcAft>
              <a:buNone/>
            </a:pPr>
            <a:r>
              <a:rPr lang="en-GB" sz="1900" b="0" i="0" kern="1200" dirty="0">
                <a:latin typeface="Comic Sans MS" panose="030F0902030302020204" pitchFamily="66" charset="0"/>
              </a:rPr>
              <a:t>Paintings</a:t>
            </a:r>
          </a:p>
        </p:txBody>
      </p:sp>
      <p:sp>
        <p:nvSpPr>
          <p:cNvPr id="17" name="Freeform 16">
            <a:extLst>
              <a:ext uri="{FF2B5EF4-FFF2-40B4-BE49-F238E27FC236}">
                <a16:creationId xmlns:a16="http://schemas.microsoft.com/office/drawing/2014/main" id="{A2C83581-8D45-884B-8FE5-D2BD073D2209}"/>
              </a:ext>
            </a:extLst>
          </p:cNvPr>
          <p:cNvSpPr/>
          <p:nvPr/>
        </p:nvSpPr>
        <p:spPr>
          <a:xfrm>
            <a:off x="7873388" y="2196270"/>
            <a:ext cx="2347727" cy="1223928"/>
          </a:xfrm>
          <a:custGeom>
            <a:avLst/>
            <a:gdLst>
              <a:gd name="connsiteX0" fmla="*/ 0 w 1223928"/>
              <a:gd name="connsiteY0" fmla="*/ 611964 h 1223928"/>
              <a:gd name="connsiteX1" fmla="*/ 611964 w 1223928"/>
              <a:gd name="connsiteY1" fmla="*/ 0 h 1223928"/>
              <a:gd name="connsiteX2" fmla="*/ 1223928 w 1223928"/>
              <a:gd name="connsiteY2" fmla="*/ 611964 h 1223928"/>
              <a:gd name="connsiteX3" fmla="*/ 611964 w 1223928"/>
              <a:gd name="connsiteY3" fmla="*/ 1223928 h 1223928"/>
              <a:gd name="connsiteX4" fmla="*/ 0 w 1223928"/>
              <a:gd name="connsiteY4" fmla="*/ 611964 h 1223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928" h="1223928">
                <a:moveTo>
                  <a:pt x="0" y="611964"/>
                </a:moveTo>
                <a:cubicBezTo>
                  <a:pt x="0" y="273986"/>
                  <a:pt x="273986" y="0"/>
                  <a:pt x="611964" y="0"/>
                </a:cubicBezTo>
                <a:cubicBezTo>
                  <a:pt x="949942" y="0"/>
                  <a:pt x="1223928" y="273986"/>
                  <a:pt x="1223928" y="611964"/>
                </a:cubicBezTo>
                <a:cubicBezTo>
                  <a:pt x="1223928" y="949942"/>
                  <a:pt x="949942" y="1223928"/>
                  <a:pt x="611964" y="1223928"/>
                </a:cubicBezTo>
                <a:cubicBezTo>
                  <a:pt x="273986" y="1223928"/>
                  <a:pt x="0" y="949942"/>
                  <a:pt x="0" y="611964"/>
                </a:cubicBezTo>
                <a:close/>
              </a:path>
            </a:pathLst>
          </a:custGeom>
          <a:ln w="381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9400" tIns="189400" rIns="189400" bIns="189400" numCol="1" spcCol="1270" anchor="ctr" anchorCtr="0">
            <a:noAutofit/>
          </a:bodyPr>
          <a:lstStyle/>
          <a:p>
            <a:pPr marL="0" lvl="0" indent="0" algn="ctr" defTabSz="355600">
              <a:lnSpc>
                <a:spcPct val="90000"/>
              </a:lnSpc>
              <a:spcBef>
                <a:spcPct val="0"/>
              </a:spcBef>
              <a:spcAft>
                <a:spcPct val="35000"/>
              </a:spcAft>
              <a:buNone/>
            </a:pPr>
            <a:r>
              <a:rPr lang="en-GB" sz="1900" b="0" i="0" kern="1200" dirty="0">
                <a:latin typeface="Comic Sans MS" panose="030F0902030302020204" pitchFamily="66" charset="0"/>
              </a:rPr>
              <a:t>Advertisements</a:t>
            </a:r>
          </a:p>
        </p:txBody>
      </p:sp>
      <p:sp>
        <p:nvSpPr>
          <p:cNvPr id="18" name="Freeform 17">
            <a:extLst>
              <a:ext uri="{FF2B5EF4-FFF2-40B4-BE49-F238E27FC236}">
                <a16:creationId xmlns:a16="http://schemas.microsoft.com/office/drawing/2014/main" id="{768BF9C3-F078-E64D-A08A-0BAAEF6D0FD2}"/>
              </a:ext>
            </a:extLst>
          </p:cNvPr>
          <p:cNvSpPr/>
          <p:nvPr/>
        </p:nvSpPr>
        <p:spPr>
          <a:xfrm>
            <a:off x="7873388" y="4098983"/>
            <a:ext cx="2347727" cy="1223928"/>
          </a:xfrm>
          <a:custGeom>
            <a:avLst/>
            <a:gdLst>
              <a:gd name="connsiteX0" fmla="*/ 0 w 1223928"/>
              <a:gd name="connsiteY0" fmla="*/ 611964 h 1223928"/>
              <a:gd name="connsiteX1" fmla="*/ 611964 w 1223928"/>
              <a:gd name="connsiteY1" fmla="*/ 0 h 1223928"/>
              <a:gd name="connsiteX2" fmla="*/ 1223928 w 1223928"/>
              <a:gd name="connsiteY2" fmla="*/ 611964 h 1223928"/>
              <a:gd name="connsiteX3" fmla="*/ 611964 w 1223928"/>
              <a:gd name="connsiteY3" fmla="*/ 1223928 h 1223928"/>
              <a:gd name="connsiteX4" fmla="*/ 0 w 1223928"/>
              <a:gd name="connsiteY4" fmla="*/ 611964 h 1223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928" h="1223928">
                <a:moveTo>
                  <a:pt x="0" y="611964"/>
                </a:moveTo>
                <a:cubicBezTo>
                  <a:pt x="0" y="273986"/>
                  <a:pt x="273986" y="0"/>
                  <a:pt x="611964" y="0"/>
                </a:cubicBezTo>
                <a:cubicBezTo>
                  <a:pt x="949942" y="0"/>
                  <a:pt x="1223928" y="273986"/>
                  <a:pt x="1223928" y="611964"/>
                </a:cubicBezTo>
                <a:cubicBezTo>
                  <a:pt x="1223928" y="949942"/>
                  <a:pt x="949942" y="1223928"/>
                  <a:pt x="611964" y="1223928"/>
                </a:cubicBezTo>
                <a:cubicBezTo>
                  <a:pt x="273986" y="1223928"/>
                  <a:pt x="0" y="949942"/>
                  <a:pt x="0" y="611964"/>
                </a:cubicBezTo>
                <a:close/>
              </a:path>
            </a:pathLst>
          </a:custGeom>
          <a:ln w="381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830" tIns="200830" rIns="200830" bIns="200830" numCol="1" spcCol="1270" anchor="ctr" anchorCtr="0">
            <a:noAutofit/>
          </a:bodyPr>
          <a:lstStyle/>
          <a:p>
            <a:pPr marL="0" lvl="0" indent="0" algn="ctr" defTabSz="755650">
              <a:lnSpc>
                <a:spcPct val="90000"/>
              </a:lnSpc>
              <a:spcBef>
                <a:spcPct val="0"/>
              </a:spcBef>
              <a:spcAft>
                <a:spcPct val="35000"/>
              </a:spcAft>
              <a:buNone/>
            </a:pPr>
            <a:r>
              <a:rPr lang="en-GB" sz="1900" b="0" i="0" kern="1200" dirty="0">
                <a:latin typeface="Comic Sans MS" panose="030F0902030302020204" pitchFamily="66" charset="0"/>
              </a:rPr>
              <a:t>Church records</a:t>
            </a:r>
          </a:p>
        </p:txBody>
      </p:sp>
      <p:sp>
        <p:nvSpPr>
          <p:cNvPr id="19" name="Freeform 18">
            <a:extLst>
              <a:ext uri="{FF2B5EF4-FFF2-40B4-BE49-F238E27FC236}">
                <a16:creationId xmlns:a16="http://schemas.microsoft.com/office/drawing/2014/main" id="{CF7BEC59-BC0B-4D4B-B215-9C40D5E1CE5A}"/>
              </a:ext>
            </a:extLst>
          </p:cNvPr>
          <p:cNvSpPr/>
          <p:nvPr/>
        </p:nvSpPr>
        <p:spPr>
          <a:xfrm>
            <a:off x="5013031" y="4931545"/>
            <a:ext cx="2347727" cy="1223928"/>
          </a:xfrm>
          <a:custGeom>
            <a:avLst/>
            <a:gdLst>
              <a:gd name="connsiteX0" fmla="*/ 0 w 1223928"/>
              <a:gd name="connsiteY0" fmla="*/ 611964 h 1223928"/>
              <a:gd name="connsiteX1" fmla="*/ 611964 w 1223928"/>
              <a:gd name="connsiteY1" fmla="*/ 0 h 1223928"/>
              <a:gd name="connsiteX2" fmla="*/ 1223928 w 1223928"/>
              <a:gd name="connsiteY2" fmla="*/ 611964 h 1223928"/>
              <a:gd name="connsiteX3" fmla="*/ 611964 w 1223928"/>
              <a:gd name="connsiteY3" fmla="*/ 1223928 h 1223928"/>
              <a:gd name="connsiteX4" fmla="*/ 0 w 1223928"/>
              <a:gd name="connsiteY4" fmla="*/ 611964 h 1223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928" h="1223928">
                <a:moveTo>
                  <a:pt x="0" y="611964"/>
                </a:moveTo>
                <a:cubicBezTo>
                  <a:pt x="0" y="273986"/>
                  <a:pt x="273986" y="0"/>
                  <a:pt x="611964" y="0"/>
                </a:cubicBezTo>
                <a:cubicBezTo>
                  <a:pt x="949942" y="0"/>
                  <a:pt x="1223928" y="273986"/>
                  <a:pt x="1223928" y="611964"/>
                </a:cubicBezTo>
                <a:cubicBezTo>
                  <a:pt x="1223928" y="949942"/>
                  <a:pt x="949942" y="1223928"/>
                  <a:pt x="611964" y="1223928"/>
                </a:cubicBezTo>
                <a:cubicBezTo>
                  <a:pt x="273986" y="1223928"/>
                  <a:pt x="0" y="949942"/>
                  <a:pt x="0" y="611964"/>
                </a:cubicBezTo>
                <a:close/>
              </a:path>
            </a:pathLst>
          </a:custGeom>
          <a:ln w="381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830" tIns="200830" rIns="200830" bIns="200830" numCol="1" spcCol="1270" anchor="ctr" anchorCtr="0">
            <a:noAutofit/>
          </a:bodyPr>
          <a:lstStyle/>
          <a:p>
            <a:pPr marL="0" lvl="0" indent="0" algn="ctr" defTabSz="755650">
              <a:lnSpc>
                <a:spcPct val="90000"/>
              </a:lnSpc>
              <a:spcBef>
                <a:spcPct val="0"/>
              </a:spcBef>
              <a:spcAft>
                <a:spcPct val="35000"/>
              </a:spcAft>
              <a:buNone/>
            </a:pPr>
            <a:r>
              <a:rPr lang="en-GB" sz="1900" b="0" i="0" kern="1200" dirty="0">
                <a:latin typeface="Comic Sans MS" panose="030F0902030302020204" pitchFamily="66" charset="0"/>
              </a:rPr>
              <a:t>Books</a:t>
            </a:r>
          </a:p>
        </p:txBody>
      </p:sp>
      <p:sp>
        <p:nvSpPr>
          <p:cNvPr id="20" name="Freeform 19">
            <a:extLst>
              <a:ext uri="{FF2B5EF4-FFF2-40B4-BE49-F238E27FC236}">
                <a16:creationId xmlns:a16="http://schemas.microsoft.com/office/drawing/2014/main" id="{80F0C78F-97BC-A14C-933B-3FA03D491E80}"/>
              </a:ext>
            </a:extLst>
          </p:cNvPr>
          <p:cNvSpPr/>
          <p:nvPr/>
        </p:nvSpPr>
        <p:spPr>
          <a:xfrm>
            <a:off x="1920479" y="4098983"/>
            <a:ext cx="2347727" cy="1223928"/>
          </a:xfrm>
          <a:custGeom>
            <a:avLst/>
            <a:gdLst>
              <a:gd name="connsiteX0" fmla="*/ 0 w 1223928"/>
              <a:gd name="connsiteY0" fmla="*/ 611964 h 1223928"/>
              <a:gd name="connsiteX1" fmla="*/ 611964 w 1223928"/>
              <a:gd name="connsiteY1" fmla="*/ 0 h 1223928"/>
              <a:gd name="connsiteX2" fmla="*/ 1223928 w 1223928"/>
              <a:gd name="connsiteY2" fmla="*/ 611964 h 1223928"/>
              <a:gd name="connsiteX3" fmla="*/ 611964 w 1223928"/>
              <a:gd name="connsiteY3" fmla="*/ 1223928 h 1223928"/>
              <a:gd name="connsiteX4" fmla="*/ 0 w 1223928"/>
              <a:gd name="connsiteY4" fmla="*/ 611964 h 1223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928" h="1223928">
                <a:moveTo>
                  <a:pt x="0" y="611964"/>
                </a:moveTo>
                <a:cubicBezTo>
                  <a:pt x="0" y="273986"/>
                  <a:pt x="273986" y="0"/>
                  <a:pt x="611964" y="0"/>
                </a:cubicBezTo>
                <a:cubicBezTo>
                  <a:pt x="949942" y="0"/>
                  <a:pt x="1223928" y="273986"/>
                  <a:pt x="1223928" y="611964"/>
                </a:cubicBezTo>
                <a:cubicBezTo>
                  <a:pt x="1223928" y="949942"/>
                  <a:pt x="949942" y="1223928"/>
                  <a:pt x="611964" y="1223928"/>
                </a:cubicBezTo>
                <a:cubicBezTo>
                  <a:pt x="273986" y="1223928"/>
                  <a:pt x="0" y="949942"/>
                  <a:pt x="0" y="611964"/>
                </a:cubicBezTo>
                <a:close/>
              </a:path>
            </a:pathLst>
          </a:custGeom>
          <a:ln w="381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3210" tIns="193210" rIns="193210" bIns="193210" numCol="1" spcCol="1270" anchor="ctr" anchorCtr="0">
            <a:noAutofit/>
          </a:bodyPr>
          <a:lstStyle/>
          <a:p>
            <a:pPr marL="0" lvl="0" indent="0" algn="ctr" defTabSz="488950">
              <a:lnSpc>
                <a:spcPct val="90000"/>
              </a:lnSpc>
              <a:spcBef>
                <a:spcPct val="0"/>
              </a:spcBef>
              <a:spcAft>
                <a:spcPct val="35000"/>
              </a:spcAft>
              <a:buNone/>
            </a:pPr>
            <a:r>
              <a:rPr lang="en-GB" sz="1900" b="0" i="0" kern="1200" dirty="0">
                <a:latin typeface="Comic Sans MS" panose="030F0902030302020204" pitchFamily="66" charset="0"/>
              </a:rPr>
              <a:t>Newspapers</a:t>
            </a:r>
            <a:br>
              <a:rPr lang="en-GB" sz="1900" b="0" i="0" kern="1200" dirty="0">
                <a:latin typeface="Comic Sans MS" panose="030F0902030302020204" pitchFamily="66" charset="0"/>
              </a:rPr>
            </a:br>
            <a:r>
              <a:rPr lang="en-GB" sz="1900" b="0" i="0" kern="1200" dirty="0">
                <a:latin typeface="Comic Sans MS" panose="030F0902030302020204" pitchFamily="66" charset="0"/>
              </a:rPr>
              <a:t>and pamphlets</a:t>
            </a:r>
          </a:p>
        </p:txBody>
      </p:sp>
      <p:sp>
        <p:nvSpPr>
          <p:cNvPr id="21" name="Freeform 20">
            <a:extLst>
              <a:ext uri="{FF2B5EF4-FFF2-40B4-BE49-F238E27FC236}">
                <a16:creationId xmlns:a16="http://schemas.microsoft.com/office/drawing/2014/main" id="{4B43F9FC-CDD5-EA4B-95D8-4C5505666D85}"/>
              </a:ext>
            </a:extLst>
          </p:cNvPr>
          <p:cNvSpPr/>
          <p:nvPr/>
        </p:nvSpPr>
        <p:spPr>
          <a:xfrm>
            <a:off x="1920479" y="2196270"/>
            <a:ext cx="2347727" cy="1223928"/>
          </a:xfrm>
          <a:custGeom>
            <a:avLst/>
            <a:gdLst>
              <a:gd name="connsiteX0" fmla="*/ 0 w 1223928"/>
              <a:gd name="connsiteY0" fmla="*/ 611964 h 1223928"/>
              <a:gd name="connsiteX1" fmla="*/ 611964 w 1223928"/>
              <a:gd name="connsiteY1" fmla="*/ 0 h 1223928"/>
              <a:gd name="connsiteX2" fmla="*/ 1223928 w 1223928"/>
              <a:gd name="connsiteY2" fmla="*/ 611964 h 1223928"/>
              <a:gd name="connsiteX3" fmla="*/ 611964 w 1223928"/>
              <a:gd name="connsiteY3" fmla="*/ 1223928 h 1223928"/>
              <a:gd name="connsiteX4" fmla="*/ 0 w 1223928"/>
              <a:gd name="connsiteY4" fmla="*/ 611964 h 1223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928" h="1223928">
                <a:moveTo>
                  <a:pt x="0" y="611964"/>
                </a:moveTo>
                <a:cubicBezTo>
                  <a:pt x="0" y="273986"/>
                  <a:pt x="273986" y="0"/>
                  <a:pt x="611964" y="0"/>
                </a:cubicBezTo>
                <a:cubicBezTo>
                  <a:pt x="949942" y="0"/>
                  <a:pt x="1223928" y="273986"/>
                  <a:pt x="1223928" y="611964"/>
                </a:cubicBezTo>
                <a:cubicBezTo>
                  <a:pt x="1223928" y="949942"/>
                  <a:pt x="949942" y="1223928"/>
                  <a:pt x="611964" y="1223928"/>
                </a:cubicBezTo>
                <a:cubicBezTo>
                  <a:pt x="273986" y="1223928"/>
                  <a:pt x="0" y="949942"/>
                  <a:pt x="0" y="611964"/>
                </a:cubicBezTo>
                <a:close/>
              </a:path>
            </a:pathLst>
          </a:custGeom>
          <a:ln w="381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830" tIns="200830" rIns="200830" bIns="200830" numCol="1" spcCol="1270" anchor="ctr" anchorCtr="0">
            <a:noAutofit/>
          </a:bodyPr>
          <a:lstStyle/>
          <a:p>
            <a:pPr marL="0" lvl="0" indent="0" algn="ctr" defTabSz="755650">
              <a:lnSpc>
                <a:spcPct val="90000"/>
              </a:lnSpc>
              <a:spcBef>
                <a:spcPct val="0"/>
              </a:spcBef>
              <a:spcAft>
                <a:spcPct val="35000"/>
              </a:spcAft>
              <a:buNone/>
            </a:pPr>
            <a:r>
              <a:rPr lang="en-GB" sz="1900" b="0" i="0" kern="1200" dirty="0">
                <a:latin typeface="Comic Sans MS" panose="030F0902030302020204" pitchFamily="66" charset="0"/>
              </a:rPr>
              <a:t>Legal records</a:t>
            </a:r>
          </a:p>
        </p:txBody>
      </p:sp>
    </p:spTree>
    <p:extLst>
      <p:ext uri="{BB962C8B-B14F-4D97-AF65-F5344CB8AC3E}">
        <p14:creationId xmlns:p14="http://schemas.microsoft.com/office/powerpoint/2010/main" val="225642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6836</TotalTime>
  <Words>2923</Words>
  <Application>Microsoft Office PowerPoint</Application>
  <PresentationFormat>Widescreen</PresentationFormat>
  <Paragraphs>204</Paragraphs>
  <Slides>35</Slides>
  <Notes>19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Arial</vt:lpstr>
      <vt:lpstr>Calibri</vt:lpstr>
      <vt:lpstr>Calibri Light</vt:lpstr>
      <vt:lpstr>Comic Sans MS</vt:lpstr>
      <vt:lpstr>Lato</vt:lpstr>
      <vt:lpstr>Times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470</cp:revision>
  <dcterms:created xsi:type="dcterms:W3CDTF">2021-01-11T17:47:06Z</dcterms:created>
  <dcterms:modified xsi:type="dcterms:W3CDTF">2022-09-21T16:25:54Z</dcterms:modified>
</cp:coreProperties>
</file>