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5"/>
  </p:notesMasterIdLst>
  <p:sldIdLst>
    <p:sldId id="274" r:id="rId3"/>
    <p:sldId id="271" r:id="rId4"/>
    <p:sldId id="359" r:id="rId5"/>
    <p:sldId id="429" r:id="rId6"/>
    <p:sldId id="400" r:id="rId7"/>
    <p:sldId id="430" r:id="rId8"/>
    <p:sldId id="432" r:id="rId9"/>
    <p:sldId id="431" r:id="rId10"/>
    <p:sldId id="433" r:id="rId11"/>
    <p:sldId id="408" r:id="rId12"/>
    <p:sldId id="434" r:id="rId13"/>
    <p:sldId id="435" r:id="rId14"/>
    <p:sldId id="436" r:id="rId15"/>
    <p:sldId id="437" r:id="rId16"/>
    <p:sldId id="438" r:id="rId17"/>
    <p:sldId id="439" r:id="rId18"/>
    <p:sldId id="440" r:id="rId19"/>
    <p:sldId id="464" r:id="rId20"/>
    <p:sldId id="460" r:id="rId21"/>
    <p:sldId id="443" r:id="rId22"/>
    <p:sldId id="444" r:id="rId23"/>
    <p:sldId id="442" r:id="rId24"/>
    <p:sldId id="445" r:id="rId25"/>
    <p:sldId id="446" r:id="rId26"/>
    <p:sldId id="447" r:id="rId27"/>
    <p:sldId id="448" r:id="rId28"/>
    <p:sldId id="449" r:id="rId29"/>
    <p:sldId id="450" r:id="rId30"/>
    <p:sldId id="451" r:id="rId31"/>
    <p:sldId id="452" r:id="rId32"/>
    <p:sldId id="453" r:id="rId33"/>
    <p:sldId id="454" r:id="rId34"/>
    <p:sldId id="465" r:id="rId35"/>
    <p:sldId id="461" r:id="rId36"/>
    <p:sldId id="462" r:id="rId37"/>
    <p:sldId id="456" r:id="rId38"/>
    <p:sldId id="463" r:id="rId39"/>
    <p:sldId id="457" r:id="rId40"/>
    <p:sldId id="458" r:id="rId41"/>
    <p:sldId id="459" r:id="rId42"/>
    <p:sldId id="399" r:id="rId43"/>
    <p:sldId id="27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3884" userDrawn="1">
          <p15:clr>
            <a:srgbClr val="A4A3A4"/>
          </p15:clr>
        </p15:guide>
        <p15:guide id="4" pos="7537" userDrawn="1">
          <p15:clr>
            <a:srgbClr val="A4A3A4"/>
          </p15:clr>
        </p15:guide>
        <p15:guide id="5" pos="7628" userDrawn="1">
          <p15:clr>
            <a:srgbClr val="A4A3A4"/>
          </p15:clr>
        </p15:guide>
        <p15:guide id="6" orient="horz" pos="4178" userDrawn="1">
          <p15:clr>
            <a:srgbClr val="A4A3A4"/>
          </p15:clr>
        </p15:guide>
        <p15:guide id="7" orient="horz" pos="142" userDrawn="1">
          <p15:clr>
            <a:srgbClr val="A4A3A4"/>
          </p15:clr>
        </p15:guide>
        <p15:guide id="8" pos="3727" userDrawn="1">
          <p15:clr>
            <a:srgbClr val="A4A3A4"/>
          </p15:clr>
        </p15:guide>
        <p15:guide id="9" pos="31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AAD6"/>
    <a:srgbClr val="272626"/>
    <a:srgbClr val="D8222A"/>
    <a:srgbClr val="00A3A6"/>
    <a:srgbClr val="EB8B2D"/>
    <a:srgbClr val="286AA6"/>
    <a:srgbClr val="B982AD"/>
    <a:srgbClr val="39AB47"/>
    <a:srgbClr val="0A8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58"/>
    <p:restoredTop sz="95226" autoAdjust="0"/>
  </p:normalViewPr>
  <p:slideViewPr>
    <p:cSldViewPr snapToGrid="0" snapToObjects="1">
      <p:cViewPr varScale="1">
        <p:scale>
          <a:sx n="82" d="100"/>
          <a:sy n="82" d="100"/>
        </p:scale>
        <p:origin x="1037" y="72"/>
      </p:cViewPr>
      <p:guideLst>
        <p:guide orient="horz" pos="3884"/>
        <p:guide pos="7537"/>
        <p:guide pos="7628"/>
        <p:guide orient="horz" pos="4178"/>
        <p:guide orient="horz" pos="142"/>
        <p:guide pos="3727"/>
        <p:guide pos="31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357D0FCE-669C-4852-A484-A007F0436F72}"/>
    <pc:docChg chg="custSel modSld">
      <pc:chgData name="Sara Maslin" userId="982d4e009d589f26" providerId="LiveId" clId="{357D0FCE-669C-4852-A484-A007F0436F72}" dt="2022-08-24T20:17:41.835" v="107" actId="20577"/>
      <pc:docMkLst>
        <pc:docMk/>
      </pc:docMkLst>
      <pc:sldChg chg="modSp mod">
        <pc:chgData name="Sara Maslin" userId="982d4e009d589f26" providerId="LiveId" clId="{357D0FCE-669C-4852-A484-A007F0436F72}" dt="2022-08-24T15:49:27.207" v="1" actId="20577"/>
        <pc:sldMkLst>
          <pc:docMk/>
          <pc:sldMk cId="999144392" sldId="430"/>
        </pc:sldMkLst>
        <pc:spChg chg="mod">
          <ac:chgData name="Sara Maslin" userId="982d4e009d589f26" providerId="LiveId" clId="{357D0FCE-669C-4852-A484-A007F0436F72}" dt="2022-08-24T15:49:27.207" v="1" actId="20577"/>
          <ac:spMkLst>
            <pc:docMk/>
            <pc:sldMk cId="999144392" sldId="430"/>
            <ac:spMk id="13" creationId="{13F9B123-460F-D04D-AF40-E7023E3308DE}"/>
          </ac:spMkLst>
        </pc:spChg>
      </pc:sldChg>
      <pc:sldChg chg="delSp mod">
        <pc:chgData name="Sara Maslin" userId="982d4e009d589f26" providerId="LiveId" clId="{357D0FCE-669C-4852-A484-A007F0436F72}" dt="2022-08-24T15:50:24.256" v="2" actId="478"/>
        <pc:sldMkLst>
          <pc:docMk/>
          <pc:sldMk cId="2382898991" sldId="436"/>
        </pc:sldMkLst>
        <pc:spChg chg="del">
          <ac:chgData name="Sara Maslin" userId="982d4e009d589f26" providerId="LiveId" clId="{357D0FCE-669C-4852-A484-A007F0436F72}" dt="2022-08-24T15:50:24.256" v="2" actId="478"/>
          <ac:spMkLst>
            <pc:docMk/>
            <pc:sldMk cId="2382898991" sldId="436"/>
            <ac:spMk id="12" creationId="{0F5862A8-A8E4-D84C-9F48-48203F20065D}"/>
          </ac:spMkLst>
        </pc:spChg>
      </pc:sldChg>
      <pc:sldChg chg="delSp modSp mod">
        <pc:chgData name="Sara Maslin" userId="982d4e009d589f26" providerId="LiveId" clId="{357D0FCE-669C-4852-A484-A007F0436F72}" dt="2022-08-24T20:17:41.835" v="107" actId="20577"/>
        <pc:sldMkLst>
          <pc:docMk/>
          <pc:sldMk cId="175810397" sldId="440"/>
        </pc:sldMkLst>
        <pc:spChg chg="mod">
          <ac:chgData name="Sara Maslin" userId="982d4e009d589f26" providerId="LiveId" clId="{357D0FCE-669C-4852-A484-A007F0436F72}" dt="2022-08-24T15:53:05.292" v="101" actId="1076"/>
          <ac:spMkLst>
            <pc:docMk/>
            <pc:sldMk cId="175810397" sldId="440"/>
            <ac:spMk id="9" creationId="{DDB01062-D992-8843-9E80-D2785207EEEE}"/>
          </ac:spMkLst>
        </pc:spChg>
        <pc:spChg chg="del">
          <ac:chgData name="Sara Maslin" userId="982d4e009d589f26" providerId="LiveId" clId="{357D0FCE-669C-4852-A484-A007F0436F72}" dt="2022-08-24T15:50:35.513" v="3" actId="478"/>
          <ac:spMkLst>
            <pc:docMk/>
            <pc:sldMk cId="175810397" sldId="440"/>
            <ac:spMk id="10" creationId="{B10EFFBC-E891-1E47-8AB1-4F1FE7308CC1}"/>
          </ac:spMkLst>
        </pc:spChg>
        <pc:spChg chg="mod">
          <ac:chgData name="Sara Maslin" userId="982d4e009d589f26" providerId="LiveId" clId="{357D0FCE-669C-4852-A484-A007F0436F72}" dt="2022-08-24T20:17:41.835" v="107" actId="20577"/>
          <ac:spMkLst>
            <pc:docMk/>
            <pc:sldMk cId="175810397" sldId="440"/>
            <ac:spMk id="11" creationId="{95D3B46F-428F-3B45-949F-23217DBFE288}"/>
          </ac:spMkLst>
        </pc:spChg>
        <pc:spChg chg="del">
          <ac:chgData name="Sara Maslin" userId="982d4e009d589f26" providerId="LiveId" clId="{357D0FCE-669C-4852-A484-A007F0436F72}" dt="2022-08-24T15:50:40.587" v="4" actId="478"/>
          <ac:spMkLst>
            <pc:docMk/>
            <pc:sldMk cId="175810397" sldId="440"/>
            <ac:spMk id="12" creationId="{C7E9F266-103F-1441-B41A-99B149DF5769}"/>
          </ac:spMkLst>
        </pc:spChg>
        <pc:picChg chg="mod">
          <ac:chgData name="Sara Maslin" userId="982d4e009d589f26" providerId="LiveId" clId="{357D0FCE-669C-4852-A484-A007F0436F72}" dt="2022-08-24T15:53:00.976" v="100" actId="1076"/>
          <ac:picMkLst>
            <pc:docMk/>
            <pc:sldMk cId="175810397" sldId="440"/>
            <ac:picMk id="8" creationId="{2BDEE188-37DC-774B-A425-F2F36DBA0041}"/>
          </ac:picMkLst>
        </pc:picChg>
      </pc:sldChg>
    </pc:docChg>
  </pc:docChgLst>
  <pc:docChgLst>
    <pc:chgData name="Sara Maslin" userId="982d4e009d589f26" providerId="LiveId" clId="{D77B453A-3138-4687-BA28-7410F3C69C3F}"/>
    <pc:docChg chg="custSel addSld modSld">
      <pc:chgData name="Sara Maslin" userId="982d4e009d589f26" providerId="LiveId" clId="{D77B453A-3138-4687-BA28-7410F3C69C3F}" dt="2022-08-03T13:28:49.538" v="672" actId="1076"/>
      <pc:docMkLst>
        <pc:docMk/>
      </pc:docMkLst>
      <pc:sldChg chg="delSp mod">
        <pc:chgData name="Sara Maslin" userId="982d4e009d589f26" providerId="LiveId" clId="{D77B453A-3138-4687-BA28-7410F3C69C3F}" dt="2022-08-01T20:30:39.578" v="0" actId="478"/>
        <pc:sldMkLst>
          <pc:docMk/>
          <pc:sldMk cId="2312500791" sldId="274"/>
        </pc:sldMkLst>
        <pc:spChg chg="del">
          <ac:chgData name="Sara Maslin" userId="982d4e009d589f26" providerId="LiveId" clId="{D77B453A-3138-4687-BA28-7410F3C69C3F}" dt="2022-08-01T20:30:39.578" v="0" actId="478"/>
          <ac:spMkLst>
            <pc:docMk/>
            <pc:sldMk cId="2312500791" sldId="274"/>
            <ac:spMk id="11" creationId="{BE0FDD69-639E-7AC2-29B9-361A31950569}"/>
          </ac:spMkLst>
        </pc:spChg>
      </pc:sldChg>
      <pc:sldChg chg="modSp mod">
        <pc:chgData name="Sara Maslin" userId="982d4e009d589f26" providerId="LiveId" clId="{D77B453A-3138-4687-BA28-7410F3C69C3F}" dt="2022-08-03T08:42:42.829" v="41" actId="14100"/>
        <pc:sldMkLst>
          <pc:docMk/>
          <pc:sldMk cId="1602818866" sldId="399"/>
        </pc:sldMkLst>
        <pc:spChg chg="mod">
          <ac:chgData name="Sara Maslin" userId="982d4e009d589f26" providerId="LiveId" clId="{D77B453A-3138-4687-BA28-7410F3C69C3F}" dt="2022-08-03T08:42:42.829" v="41" actId="14100"/>
          <ac:spMkLst>
            <pc:docMk/>
            <pc:sldMk cId="1602818866" sldId="399"/>
            <ac:spMk id="4" creationId="{57F7F325-169B-8D49-A4C4-FCC00BD19FD9}"/>
          </ac:spMkLst>
        </pc:spChg>
        <pc:spChg chg="mod">
          <ac:chgData name="Sara Maslin" userId="982d4e009d589f26" providerId="LiveId" clId="{D77B453A-3138-4687-BA28-7410F3C69C3F}" dt="2022-08-03T08:40:26.206" v="15" actId="20577"/>
          <ac:spMkLst>
            <pc:docMk/>
            <pc:sldMk cId="1602818866" sldId="399"/>
            <ac:spMk id="8" creationId="{95341A2C-5990-E94F-8868-94708133126A}"/>
          </ac:spMkLst>
        </pc:spChg>
      </pc:sldChg>
      <pc:sldChg chg="modSp mod">
        <pc:chgData name="Sara Maslin" userId="982d4e009d589f26" providerId="LiveId" clId="{D77B453A-3138-4687-BA28-7410F3C69C3F}" dt="2022-08-03T13:28:49.538" v="672" actId="1076"/>
        <pc:sldMkLst>
          <pc:docMk/>
          <pc:sldMk cId="2382898991" sldId="436"/>
        </pc:sldMkLst>
        <pc:picChg chg="mod">
          <ac:chgData name="Sara Maslin" userId="982d4e009d589f26" providerId="LiveId" clId="{D77B453A-3138-4687-BA28-7410F3C69C3F}" dt="2022-08-03T13:28:49.538" v="672" actId="1076"/>
          <ac:picMkLst>
            <pc:docMk/>
            <pc:sldMk cId="2382898991" sldId="436"/>
            <ac:picMk id="7" creationId="{CB9B0A78-6852-9F4B-97DB-4BA12A2DACB9}"/>
          </ac:picMkLst>
        </pc:picChg>
        <pc:picChg chg="mod">
          <ac:chgData name="Sara Maslin" userId="982d4e009d589f26" providerId="LiveId" clId="{D77B453A-3138-4687-BA28-7410F3C69C3F}" dt="2022-08-03T13:28:47.778" v="671" actId="1076"/>
          <ac:picMkLst>
            <pc:docMk/>
            <pc:sldMk cId="2382898991" sldId="436"/>
            <ac:picMk id="8" creationId="{A693B8B0-CD64-6746-AC55-77BC81A9BACF}"/>
          </ac:picMkLst>
        </pc:picChg>
      </pc:sldChg>
      <pc:sldChg chg="delSp modSp mod delAnim">
        <pc:chgData name="Sara Maslin" userId="982d4e009d589f26" providerId="LiveId" clId="{D77B453A-3138-4687-BA28-7410F3C69C3F}" dt="2022-08-03T13:07:50.605" v="324" actId="313"/>
        <pc:sldMkLst>
          <pc:docMk/>
          <pc:sldMk cId="1671975812" sldId="441"/>
        </pc:sldMkLst>
        <pc:spChg chg="del">
          <ac:chgData name="Sara Maslin" userId="982d4e009d589f26" providerId="LiveId" clId="{D77B453A-3138-4687-BA28-7410F3C69C3F}" dt="2022-08-03T13:07:30.906" v="318" actId="478"/>
          <ac:spMkLst>
            <pc:docMk/>
            <pc:sldMk cId="1671975812" sldId="441"/>
            <ac:spMk id="5" creationId="{DAB0E657-D3F0-D043-BDFF-C46403234C9A}"/>
          </ac:spMkLst>
        </pc:spChg>
        <pc:spChg chg="mod">
          <ac:chgData name="Sara Maslin" userId="982d4e009d589f26" providerId="LiveId" clId="{D77B453A-3138-4687-BA28-7410F3C69C3F}" dt="2022-08-03T13:07:50.605" v="324" actId="313"/>
          <ac:spMkLst>
            <pc:docMk/>
            <pc:sldMk cId="1671975812" sldId="441"/>
            <ac:spMk id="7" creationId="{D38FCAB2-0F36-774C-AFF6-ABF2FE7D3A63}"/>
          </ac:spMkLst>
        </pc:spChg>
        <pc:picChg chg="del">
          <ac:chgData name="Sara Maslin" userId="982d4e009d589f26" providerId="LiveId" clId="{D77B453A-3138-4687-BA28-7410F3C69C3F}" dt="2022-08-03T13:07:32.015" v="319" actId="478"/>
          <ac:picMkLst>
            <pc:docMk/>
            <pc:sldMk cId="1671975812" sldId="441"/>
            <ac:picMk id="6" creationId="{33A8946D-68D4-894B-AA92-7C3790F7EF69}"/>
          </ac:picMkLst>
        </pc:picChg>
      </pc:sldChg>
      <pc:sldChg chg="modSp">
        <pc:chgData name="Sara Maslin" userId="982d4e009d589f26" providerId="LiveId" clId="{D77B453A-3138-4687-BA28-7410F3C69C3F}" dt="2022-08-03T08:43:48.830" v="42" actId="13926"/>
        <pc:sldMkLst>
          <pc:docMk/>
          <pc:sldMk cId="2768177224" sldId="446"/>
        </pc:sldMkLst>
        <pc:spChg chg="mod">
          <ac:chgData name="Sara Maslin" userId="982d4e009d589f26" providerId="LiveId" clId="{D77B453A-3138-4687-BA28-7410F3C69C3F}" dt="2022-08-03T08:43:48.830" v="42" actId="13926"/>
          <ac:spMkLst>
            <pc:docMk/>
            <pc:sldMk cId="2768177224" sldId="446"/>
            <ac:spMk id="5" creationId="{DAB0E657-D3F0-D043-BDFF-C46403234C9A}"/>
          </ac:spMkLst>
        </pc:spChg>
      </pc:sldChg>
      <pc:sldChg chg="delSp modSp mod delAnim">
        <pc:chgData name="Sara Maslin" userId="982d4e009d589f26" providerId="LiveId" clId="{D77B453A-3138-4687-BA28-7410F3C69C3F}" dt="2022-08-03T13:09:33.177" v="333" actId="1076"/>
        <pc:sldMkLst>
          <pc:docMk/>
          <pc:sldMk cId="3092599967" sldId="455"/>
        </pc:sldMkLst>
        <pc:spChg chg="del mod">
          <ac:chgData name="Sara Maslin" userId="982d4e009d589f26" providerId="LiveId" clId="{D77B453A-3138-4687-BA28-7410F3C69C3F}" dt="2022-08-03T13:09:21.796" v="327" actId="478"/>
          <ac:spMkLst>
            <pc:docMk/>
            <pc:sldMk cId="3092599967" sldId="455"/>
            <ac:spMk id="5" creationId="{DAB0E657-D3F0-D043-BDFF-C46403234C9A}"/>
          </ac:spMkLst>
        </pc:spChg>
        <pc:spChg chg="mod">
          <ac:chgData name="Sara Maslin" userId="982d4e009d589f26" providerId="LiveId" clId="{D77B453A-3138-4687-BA28-7410F3C69C3F}" dt="2022-08-03T13:09:33.177" v="333" actId="1076"/>
          <ac:spMkLst>
            <pc:docMk/>
            <pc:sldMk cId="3092599967" sldId="455"/>
            <ac:spMk id="7" creationId="{D38FCAB2-0F36-774C-AFF6-ABF2FE7D3A63}"/>
          </ac:spMkLst>
        </pc:spChg>
        <pc:picChg chg="del">
          <ac:chgData name="Sara Maslin" userId="982d4e009d589f26" providerId="LiveId" clId="{D77B453A-3138-4687-BA28-7410F3C69C3F}" dt="2022-08-03T13:09:22.461" v="328" actId="478"/>
          <ac:picMkLst>
            <pc:docMk/>
            <pc:sldMk cId="3092599967" sldId="455"/>
            <ac:picMk id="3" creationId="{B9ED1377-D578-344B-80BD-A90A60730B27}"/>
          </ac:picMkLst>
        </pc:picChg>
      </pc:sldChg>
      <pc:sldChg chg="addSp modSp mod modAnim">
        <pc:chgData name="Sara Maslin" userId="982d4e009d589f26" providerId="LiveId" clId="{D77B453A-3138-4687-BA28-7410F3C69C3F}" dt="2022-08-03T13:21:03.169" v="591" actId="1076"/>
        <pc:sldMkLst>
          <pc:docMk/>
          <pc:sldMk cId="3951928796" sldId="456"/>
        </pc:sldMkLst>
        <pc:spChg chg="mod">
          <ac:chgData name="Sara Maslin" userId="982d4e009d589f26" providerId="LiveId" clId="{D77B453A-3138-4687-BA28-7410F3C69C3F}" dt="2022-08-03T13:21:03.169" v="591" actId="1076"/>
          <ac:spMkLst>
            <pc:docMk/>
            <pc:sldMk cId="3951928796" sldId="456"/>
            <ac:spMk id="5" creationId="{DAB0E657-D3F0-D043-BDFF-C46403234C9A}"/>
          </ac:spMkLst>
        </pc:spChg>
        <pc:spChg chg="add mod">
          <ac:chgData name="Sara Maslin" userId="982d4e009d589f26" providerId="LiveId" clId="{D77B453A-3138-4687-BA28-7410F3C69C3F}" dt="2022-08-03T13:14:07.725" v="493" actId="20577"/>
          <ac:spMkLst>
            <pc:docMk/>
            <pc:sldMk cId="3951928796" sldId="456"/>
            <ac:spMk id="6" creationId="{4B0BE9EF-E89A-E124-4192-7E467B5AB500}"/>
          </ac:spMkLst>
        </pc:spChg>
        <pc:spChg chg="mod">
          <ac:chgData name="Sara Maslin" userId="982d4e009d589f26" providerId="LiveId" clId="{D77B453A-3138-4687-BA28-7410F3C69C3F}" dt="2022-08-03T13:13:20.026" v="449" actId="1076"/>
          <ac:spMkLst>
            <pc:docMk/>
            <pc:sldMk cId="3951928796" sldId="456"/>
            <ac:spMk id="8" creationId="{9D8F39BC-F574-D747-9E3C-0A9238DB8DA8}"/>
          </ac:spMkLst>
        </pc:spChg>
        <pc:picChg chg="mod">
          <ac:chgData name="Sara Maslin" userId="982d4e009d589f26" providerId="LiveId" clId="{D77B453A-3138-4687-BA28-7410F3C69C3F}" dt="2022-08-03T13:13:16.843" v="448" actId="1076"/>
          <ac:picMkLst>
            <pc:docMk/>
            <pc:sldMk cId="3951928796" sldId="456"/>
            <ac:picMk id="4" creationId="{865F2EB0-747E-944A-9A00-AC79F3484031}"/>
          </ac:picMkLst>
        </pc:picChg>
      </pc:sldChg>
      <pc:sldChg chg="addSp delSp modSp mod">
        <pc:chgData name="Sara Maslin" userId="982d4e009d589f26" providerId="LiveId" clId="{D77B453A-3138-4687-BA28-7410F3C69C3F}" dt="2022-08-03T13:15:55.990" v="546" actId="20577"/>
        <pc:sldMkLst>
          <pc:docMk/>
          <pc:sldMk cId="3954142911" sldId="457"/>
        </pc:sldMkLst>
        <pc:spChg chg="add mod">
          <ac:chgData name="Sara Maslin" userId="982d4e009d589f26" providerId="LiveId" clId="{D77B453A-3138-4687-BA28-7410F3C69C3F}" dt="2022-08-03T13:15:55.990" v="546" actId="20577"/>
          <ac:spMkLst>
            <pc:docMk/>
            <pc:sldMk cId="3954142911" sldId="457"/>
            <ac:spMk id="14" creationId="{8C7483AB-48F9-EB9D-B3AF-C555FB85EC10}"/>
          </ac:spMkLst>
        </pc:spChg>
        <pc:grpChg chg="mod">
          <ac:chgData name="Sara Maslin" userId="982d4e009d589f26" providerId="LiveId" clId="{D77B453A-3138-4687-BA28-7410F3C69C3F}" dt="2022-08-03T13:02:22.995" v="260" actId="1076"/>
          <ac:grpSpMkLst>
            <pc:docMk/>
            <pc:sldMk cId="3954142911" sldId="457"/>
            <ac:grpSpMk id="18" creationId="{9C6F51C7-8F17-B243-8DB0-8DBB8D68261D}"/>
          </ac:grpSpMkLst>
        </pc:grpChg>
        <pc:grpChg chg="del mod">
          <ac:chgData name="Sara Maslin" userId="982d4e009d589f26" providerId="LiveId" clId="{D77B453A-3138-4687-BA28-7410F3C69C3F}" dt="2022-08-03T13:15:00.854" v="497" actId="21"/>
          <ac:grpSpMkLst>
            <pc:docMk/>
            <pc:sldMk cId="3954142911" sldId="457"/>
            <ac:grpSpMk id="19" creationId="{F8C8F4A2-FB17-074B-97FD-6D48666FE5EF}"/>
          </ac:grpSpMkLst>
        </pc:grpChg>
      </pc:sldChg>
      <pc:sldChg chg="add">
        <pc:chgData name="Sara Maslin" userId="982d4e009d589f26" providerId="LiveId" clId="{D77B453A-3138-4687-BA28-7410F3C69C3F}" dt="2022-08-03T13:07:21.221" v="317"/>
        <pc:sldMkLst>
          <pc:docMk/>
          <pc:sldMk cId="1998165818" sldId="460"/>
        </pc:sldMkLst>
      </pc:sldChg>
      <pc:sldChg chg="addSp modSp add mod modAnim">
        <pc:chgData name="Sara Maslin" userId="982d4e009d589f26" providerId="LiveId" clId="{D77B453A-3138-4687-BA28-7410F3C69C3F}" dt="2022-08-03T13:15:44.091" v="545" actId="1076"/>
        <pc:sldMkLst>
          <pc:docMk/>
          <pc:sldMk cId="889193619" sldId="461"/>
        </pc:sldMkLst>
        <pc:spChg chg="mod">
          <ac:chgData name="Sara Maslin" userId="982d4e009d589f26" providerId="LiveId" clId="{D77B453A-3138-4687-BA28-7410F3C69C3F}" dt="2022-08-03T13:10:47.679" v="372" actId="20577"/>
          <ac:spMkLst>
            <pc:docMk/>
            <pc:sldMk cId="889193619" sldId="461"/>
            <ac:spMk id="5" creationId="{DAB0E657-D3F0-D043-BDFF-C46403234C9A}"/>
          </ac:spMkLst>
        </pc:spChg>
        <pc:spChg chg="mod">
          <ac:chgData name="Sara Maslin" userId="982d4e009d589f26" providerId="LiveId" clId="{D77B453A-3138-4687-BA28-7410F3C69C3F}" dt="2022-08-03T13:10:01.399" v="365" actId="20577"/>
          <ac:spMkLst>
            <pc:docMk/>
            <pc:sldMk cId="889193619" sldId="461"/>
            <ac:spMk id="7" creationId="{D38FCAB2-0F36-774C-AFF6-ABF2FE7D3A63}"/>
          </ac:spMkLst>
        </pc:spChg>
        <pc:spChg chg="mod">
          <ac:chgData name="Sara Maslin" userId="982d4e009d589f26" providerId="LiveId" clId="{D77B453A-3138-4687-BA28-7410F3C69C3F}" dt="2022-08-03T13:15:04.357" v="498"/>
          <ac:spMkLst>
            <pc:docMk/>
            <pc:sldMk cId="889193619" sldId="461"/>
            <ac:spMk id="8" creationId="{B6196055-C6C3-2308-069C-AF55D40F9A98}"/>
          </ac:spMkLst>
        </pc:spChg>
        <pc:spChg chg="mod">
          <ac:chgData name="Sara Maslin" userId="982d4e009d589f26" providerId="LiveId" clId="{D77B453A-3138-4687-BA28-7410F3C69C3F}" dt="2022-08-03T13:15:04.357" v="498"/>
          <ac:spMkLst>
            <pc:docMk/>
            <pc:sldMk cId="889193619" sldId="461"/>
            <ac:spMk id="10" creationId="{C0E9B953-35A8-0708-4805-9A1EB39B883D}"/>
          </ac:spMkLst>
        </pc:spChg>
        <pc:spChg chg="add mod">
          <ac:chgData name="Sara Maslin" userId="982d4e009d589f26" providerId="LiveId" clId="{D77B453A-3138-4687-BA28-7410F3C69C3F}" dt="2022-08-03T13:15:44.091" v="545" actId="1076"/>
          <ac:spMkLst>
            <pc:docMk/>
            <pc:sldMk cId="889193619" sldId="461"/>
            <ac:spMk id="11" creationId="{204765CC-520D-F141-013F-0ADF60F948C5}"/>
          </ac:spMkLst>
        </pc:spChg>
        <pc:grpChg chg="add mod">
          <ac:chgData name="Sara Maslin" userId="982d4e009d589f26" providerId="LiveId" clId="{D77B453A-3138-4687-BA28-7410F3C69C3F}" dt="2022-08-03T13:15:06.027" v="499" actId="1076"/>
          <ac:grpSpMkLst>
            <pc:docMk/>
            <pc:sldMk cId="889193619" sldId="461"/>
            <ac:grpSpMk id="6" creationId="{F94D9827-1226-96F3-FAC4-F4D2F15F5742}"/>
          </ac:grpSpMkLst>
        </pc:grpChg>
        <pc:picChg chg="mod">
          <ac:chgData name="Sara Maslin" userId="982d4e009d589f26" providerId="LiveId" clId="{D77B453A-3138-4687-BA28-7410F3C69C3F}" dt="2022-08-03T13:14:45.131" v="495" actId="1076"/>
          <ac:picMkLst>
            <pc:docMk/>
            <pc:sldMk cId="889193619" sldId="461"/>
            <ac:picMk id="3" creationId="{B9ED1377-D578-344B-80BD-A90A60730B27}"/>
          </ac:picMkLst>
        </pc:picChg>
        <pc:picChg chg="mod">
          <ac:chgData name="Sara Maslin" userId="982d4e009d589f26" providerId="LiveId" clId="{D77B453A-3138-4687-BA28-7410F3C69C3F}" dt="2022-08-03T13:15:04.357" v="498"/>
          <ac:picMkLst>
            <pc:docMk/>
            <pc:sldMk cId="889193619" sldId="461"/>
            <ac:picMk id="9" creationId="{E85FC86F-80F4-1DD7-E00D-AF62E9A9F0A3}"/>
          </ac:picMkLst>
        </pc:picChg>
      </pc:sldChg>
      <pc:sldChg chg="addSp delSp modSp add mod modAnim">
        <pc:chgData name="Sara Maslin" userId="982d4e009d589f26" providerId="LiveId" clId="{D77B453A-3138-4687-BA28-7410F3C69C3F}" dt="2022-08-03T13:19:12.490" v="580" actId="1076"/>
        <pc:sldMkLst>
          <pc:docMk/>
          <pc:sldMk cId="2491940865" sldId="462"/>
        </pc:sldMkLst>
        <pc:spChg chg="mod">
          <ac:chgData name="Sara Maslin" userId="982d4e009d589f26" providerId="LiveId" clId="{D77B453A-3138-4687-BA28-7410F3C69C3F}" dt="2022-08-03T13:18:40.337" v="557" actId="14100"/>
          <ac:spMkLst>
            <pc:docMk/>
            <pc:sldMk cId="2491940865" sldId="462"/>
            <ac:spMk id="5" creationId="{DAB0E657-D3F0-D043-BDFF-C46403234C9A}"/>
          </ac:spMkLst>
        </pc:spChg>
        <pc:spChg chg="add mod">
          <ac:chgData name="Sara Maslin" userId="982d4e009d589f26" providerId="LiveId" clId="{D77B453A-3138-4687-BA28-7410F3C69C3F}" dt="2022-08-03T13:11:34.130" v="400" actId="20577"/>
          <ac:spMkLst>
            <pc:docMk/>
            <pc:sldMk cId="2491940865" sldId="462"/>
            <ac:spMk id="6" creationId="{F06577F0-281B-B153-01A3-756134E45654}"/>
          </ac:spMkLst>
        </pc:spChg>
        <pc:spChg chg="del">
          <ac:chgData name="Sara Maslin" userId="982d4e009d589f26" providerId="LiveId" clId="{D77B453A-3138-4687-BA28-7410F3C69C3F}" dt="2022-08-03T13:11:06.307" v="374" actId="478"/>
          <ac:spMkLst>
            <pc:docMk/>
            <pc:sldMk cId="2491940865" sldId="462"/>
            <ac:spMk id="7" creationId="{D38FCAB2-0F36-774C-AFF6-ABF2FE7D3A63}"/>
          </ac:spMkLst>
        </pc:spChg>
        <pc:spChg chg="add mod">
          <ac:chgData name="Sara Maslin" userId="982d4e009d589f26" providerId="LiveId" clId="{D77B453A-3138-4687-BA28-7410F3C69C3F}" dt="2022-08-03T13:19:12.490" v="580" actId="1076"/>
          <ac:spMkLst>
            <pc:docMk/>
            <pc:sldMk cId="2491940865" sldId="462"/>
            <ac:spMk id="11" creationId="{24FF833E-46BF-DCAE-5601-A7BF667322BE}"/>
          </ac:spMkLst>
        </pc:spChg>
        <pc:picChg chg="del">
          <ac:chgData name="Sara Maslin" userId="982d4e009d589f26" providerId="LiveId" clId="{D77B453A-3138-4687-BA28-7410F3C69C3F}" dt="2022-08-03T13:11:07.134" v="375" actId="478"/>
          <ac:picMkLst>
            <pc:docMk/>
            <pc:sldMk cId="2491940865" sldId="462"/>
            <ac:picMk id="3" creationId="{B9ED1377-D578-344B-80BD-A90A60730B27}"/>
          </ac:picMkLst>
        </pc:picChg>
        <pc:picChg chg="add del mod">
          <ac:chgData name="Sara Maslin" userId="982d4e009d589f26" providerId="LiveId" clId="{D77B453A-3138-4687-BA28-7410F3C69C3F}" dt="2022-08-03T13:18:22.589" v="553" actId="478"/>
          <ac:picMkLst>
            <pc:docMk/>
            <pc:sldMk cId="2491940865" sldId="462"/>
            <ac:picMk id="4" creationId="{7D550608-5063-62A5-EEF7-80CA36F644CE}"/>
          </ac:picMkLst>
        </pc:picChg>
        <pc:picChg chg="add mod">
          <ac:chgData name="Sara Maslin" userId="982d4e009d589f26" providerId="LiveId" clId="{D77B453A-3138-4687-BA28-7410F3C69C3F}" dt="2022-08-03T13:18:38.500" v="556" actId="1076"/>
          <ac:picMkLst>
            <pc:docMk/>
            <pc:sldMk cId="2491940865" sldId="462"/>
            <ac:picMk id="9" creationId="{091CE34D-4150-5E3C-F12B-7B44D1F5E30F}"/>
          </ac:picMkLst>
        </pc:picChg>
      </pc:sldChg>
      <pc:sldChg chg="addSp delSp modSp add mod modAnim">
        <pc:chgData name="Sara Maslin" userId="982d4e009d589f26" providerId="LiveId" clId="{D77B453A-3138-4687-BA28-7410F3C69C3F}" dt="2022-08-03T13:24:31.506" v="665" actId="14100"/>
        <pc:sldMkLst>
          <pc:docMk/>
          <pc:sldMk cId="172608345" sldId="463"/>
        </pc:sldMkLst>
        <pc:spChg chg="mod">
          <ac:chgData name="Sara Maslin" userId="982d4e009d589f26" providerId="LiveId" clId="{D77B453A-3138-4687-BA28-7410F3C69C3F}" dt="2022-08-03T13:24:31.506" v="665" actId="14100"/>
          <ac:spMkLst>
            <pc:docMk/>
            <pc:sldMk cId="172608345" sldId="463"/>
            <ac:spMk id="5" creationId="{DAB0E657-D3F0-D043-BDFF-C46403234C9A}"/>
          </ac:spMkLst>
        </pc:spChg>
        <pc:spChg chg="del">
          <ac:chgData name="Sara Maslin" userId="982d4e009d589f26" providerId="LiveId" clId="{D77B453A-3138-4687-BA28-7410F3C69C3F}" dt="2022-08-03T13:21:19.121" v="594" actId="478"/>
          <ac:spMkLst>
            <pc:docMk/>
            <pc:sldMk cId="172608345" sldId="463"/>
            <ac:spMk id="6" creationId="{4B0BE9EF-E89A-E124-4192-7E467B5AB500}"/>
          </ac:spMkLst>
        </pc:spChg>
        <pc:spChg chg="mod">
          <ac:chgData name="Sara Maslin" userId="982d4e009d589f26" providerId="LiveId" clId="{D77B453A-3138-4687-BA28-7410F3C69C3F}" dt="2022-08-03T13:24:20.019" v="664" actId="207"/>
          <ac:spMkLst>
            <pc:docMk/>
            <pc:sldMk cId="172608345" sldId="463"/>
            <ac:spMk id="8" creationId="{9D8F39BC-F574-D747-9E3C-0A9238DB8DA8}"/>
          </ac:spMkLst>
        </pc:spChg>
        <pc:picChg chg="add mod">
          <ac:chgData name="Sara Maslin" userId="982d4e009d589f26" providerId="LiveId" clId="{D77B453A-3138-4687-BA28-7410F3C69C3F}" dt="2022-08-03T13:23:32.065" v="600" actId="1076"/>
          <ac:picMkLst>
            <pc:docMk/>
            <pc:sldMk cId="172608345" sldId="463"/>
            <ac:picMk id="3" creationId="{1FF565F1-F2EB-74E7-FAA5-0298563B8CF8}"/>
          </ac:picMkLst>
        </pc:picChg>
        <pc:picChg chg="del">
          <ac:chgData name="Sara Maslin" userId="982d4e009d589f26" providerId="LiveId" clId="{D77B453A-3138-4687-BA28-7410F3C69C3F}" dt="2022-08-03T13:21:20.724" v="595" actId="478"/>
          <ac:picMkLst>
            <pc:docMk/>
            <pc:sldMk cId="172608345" sldId="463"/>
            <ac:picMk id="4" creationId="{865F2EB0-747E-944A-9A00-AC79F348403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3041764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037222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805476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2999101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2705108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395544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3715722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1224541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1910441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58000"/>
          </a:xfrm>
          <a:prstGeom prst="rect">
            <a:avLst/>
          </a:pr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Background pattern&#10;&#10;Description automatically generated with low confidence">
            <a:extLst>
              <a:ext uri="{FF2B5EF4-FFF2-40B4-BE49-F238E27FC236}">
                <a16:creationId xmlns:a16="http://schemas.microsoft.com/office/drawing/2014/main" id="{332028D2-A553-B049-80A7-449AA11B0D65}"/>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10" name="Picture 9" descr="A picture containing text, clipart&#10;&#10;Description automatically generated">
            <a:extLst>
              <a:ext uri="{FF2B5EF4-FFF2-40B4-BE49-F238E27FC236}">
                <a16:creationId xmlns:a16="http://schemas.microsoft.com/office/drawing/2014/main" id="{D967B843-61C8-F345-9691-0851D8560E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blackculturalarchives.org/"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hyperlink" Target="https://www.bl.uk/windrush" TargetMode="External"/><Relationship Id="rId5" Type="http://schemas.openxmlformats.org/officeDocument/2006/relationships/hyperlink" Target="https://www.blackhistorymonth.org.uk/section/bhm-firsts/" TargetMode="External"/><Relationship Id="rId4" Type="http://schemas.openxmlformats.org/officeDocument/2006/relationships/hyperlink" Target="https://www.blackhistorymonth.org.uk/"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8.xml"/><Relationship Id="rId5" Type="http://schemas.openxmlformats.org/officeDocument/2006/relationships/image" Target="../media/image59.png"/><Relationship Id="rId4" Type="http://schemas.openxmlformats.org/officeDocument/2006/relationships/image" Target="../media/image58.jpeg"/></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1061A4-297B-A448-9148-A7D89E45C534}"/>
              </a:ext>
            </a:extLst>
          </p:cNvPr>
          <p:cNvSpPr/>
          <p:nvPr/>
        </p:nvSpPr>
        <p:spPr>
          <a:xfrm>
            <a:off x="0" y="1835104"/>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209845"/>
            <a:ext cx="12192002" cy="1277273"/>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600"/>
              </a:spcBef>
            </a:pPr>
            <a:r>
              <a:rPr lang="en-GB" sz="3000" b="1" dirty="0">
                <a:solidFill>
                  <a:schemeClr val="bg1"/>
                </a:solidFill>
                <a:latin typeface="Comic Sans MS" panose="030F0902030302020204" pitchFamily="66" charset="0"/>
                <a:cs typeface="Arial" panose="020B0604020202020204" pitchFamily="34" charset="0"/>
              </a:rPr>
              <a:t>The Windrush and Afterwards</a:t>
            </a:r>
          </a:p>
        </p:txBody>
      </p:sp>
      <p:sp>
        <p:nvSpPr>
          <p:cNvPr id="12" name="Title 1">
            <a:extLst>
              <a:ext uri="{FF2B5EF4-FFF2-40B4-BE49-F238E27FC236}">
                <a16:creationId xmlns:a16="http://schemas.microsoft.com/office/drawing/2014/main" id="{6183BA00-34DB-BA4F-8224-A66D16141D91}"/>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35E490F4-5752-664E-9F3C-88FAE49CF4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85EDCDD8-1382-2E41-B14F-2E29D6CB74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6DF477FD-7189-EE4C-B80C-DFDB0999C6D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7" name="Picture 6" descr="A group of people on a boat&#10;&#10;Description automatically generated with medium confidence">
            <a:extLst>
              <a:ext uri="{FF2B5EF4-FFF2-40B4-BE49-F238E27FC236}">
                <a16:creationId xmlns:a16="http://schemas.microsoft.com/office/drawing/2014/main" id="{B3B480E3-6B8C-3743-A1FE-9A9CE414D50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1"/>
          <a:stretch/>
        </p:blipFill>
        <p:spPr>
          <a:xfrm>
            <a:off x="8450957" y="1938833"/>
            <a:ext cx="3741043" cy="3583493"/>
          </a:xfrm>
          <a:prstGeom prst="rect">
            <a:avLst/>
          </a:prstGeom>
        </p:spPr>
      </p:pic>
      <p:pic>
        <p:nvPicPr>
          <p:cNvPr id="22" name="Picture 21" descr="A large ship in the water&#10;&#10;Description automatically generated with medium confidence">
            <a:extLst>
              <a:ext uri="{FF2B5EF4-FFF2-40B4-BE49-F238E27FC236}">
                <a16:creationId xmlns:a16="http://schemas.microsoft.com/office/drawing/2014/main" id="{D11D597B-A437-3148-94B6-81F33FF8906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818316" y="1938833"/>
            <a:ext cx="4555365" cy="3583493"/>
          </a:xfrm>
          <a:prstGeom prst="rect">
            <a:avLst/>
          </a:prstGeom>
        </p:spPr>
      </p:pic>
      <p:pic>
        <p:nvPicPr>
          <p:cNvPr id="25" name="Picture 24" descr="A group of people sitting on a bench&#10;&#10;Description automatically generated with medium confidence">
            <a:extLst>
              <a:ext uri="{FF2B5EF4-FFF2-40B4-BE49-F238E27FC236}">
                <a16:creationId xmlns:a16="http://schemas.microsoft.com/office/drawing/2014/main" id="{58B4E302-6654-9F49-98A9-595FF44DF34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1938833"/>
            <a:ext cx="3741040" cy="3583493"/>
          </a:xfrm>
          <a:prstGeom prst="rect">
            <a:avLst/>
          </a:prstGeom>
        </p:spPr>
      </p:pic>
      <p:grpSp>
        <p:nvGrpSpPr>
          <p:cNvPr id="11" name="Group 10">
            <a:extLst>
              <a:ext uri="{FF2B5EF4-FFF2-40B4-BE49-F238E27FC236}">
                <a16:creationId xmlns:a16="http://schemas.microsoft.com/office/drawing/2014/main" id="{EEE1E36C-83B0-0F40-9CCF-248495700EAD}"/>
              </a:ext>
            </a:extLst>
          </p:cNvPr>
          <p:cNvGrpSpPr/>
          <p:nvPr/>
        </p:nvGrpSpPr>
        <p:grpSpPr>
          <a:xfrm>
            <a:off x="3975421" y="5740863"/>
            <a:ext cx="4117538" cy="996720"/>
            <a:chOff x="4439321" y="5740863"/>
            <a:chExt cx="4117538" cy="996720"/>
          </a:xfrm>
        </p:grpSpPr>
        <p:sp>
          <p:nvSpPr>
            <p:cNvPr id="16" name="TextBox 15">
              <a:extLst>
                <a:ext uri="{FF2B5EF4-FFF2-40B4-BE49-F238E27FC236}">
                  <a16:creationId xmlns:a16="http://schemas.microsoft.com/office/drawing/2014/main" id="{9879F685-6D08-9C4D-890A-7776390B85F5}"/>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2998F7A1-595C-054D-A027-A89A09215EC5}"/>
                </a:ext>
              </a:extLst>
            </p:cNvPr>
            <p:cNvGrpSpPr/>
            <p:nvPr/>
          </p:nvGrpSpPr>
          <p:grpSpPr>
            <a:xfrm>
              <a:off x="7249552" y="5740863"/>
              <a:ext cx="1307307" cy="996720"/>
              <a:chOff x="7249552" y="5720473"/>
              <a:chExt cx="1359299" cy="1036360"/>
            </a:xfrm>
          </p:grpSpPr>
          <p:pic>
            <p:nvPicPr>
              <p:cNvPr id="19" name="Picture 18" descr="A person with dark hair&#10;&#10;Description automatically generated with low confidence">
                <a:extLst>
                  <a:ext uri="{FF2B5EF4-FFF2-40B4-BE49-F238E27FC236}">
                    <a16:creationId xmlns:a16="http://schemas.microsoft.com/office/drawing/2014/main" id="{C7A47BC0-EDAE-4B44-B3CF-6532CF070CA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20" name="Picture 19" descr="A picture containing person, outdoor, person, grass&#10;&#10;Description automatically generated">
                <a:extLst>
                  <a:ext uri="{FF2B5EF4-FFF2-40B4-BE49-F238E27FC236}">
                    <a16:creationId xmlns:a16="http://schemas.microsoft.com/office/drawing/2014/main" id="{DC8F3B66-3AB2-A34B-BA78-881F9C246F0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ith a mustache&#10;&#10;Description automatically generated with medium confidence">
            <a:extLst>
              <a:ext uri="{FF2B5EF4-FFF2-40B4-BE49-F238E27FC236}">
                <a16:creationId xmlns:a16="http://schemas.microsoft.com/office/drawing/2014/main" id="{2B18C272-AF8C-944D-B8E6-A421811196C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9996" y="384229"/>
            <a:ext cx="4641429" cy="6085705"/>
          </a:xfrm>
          <a:prstGeom prst="rect">
            <a:avLst/>
          </a:prstGeom>
        </p:spPr>
      </p:pic>
      <p:sp>
        <p:nvSpPr>
          <p:cNvPr id="7" name="Rectangle 6">
            <a:extLst>
              <a:ext uri="{FF2B5EF4-FFF2-40B4-BE49-F238E27FC236}">
                <a16:creationId xmlns:a16="http://schemas.microsoft.com/office/drawing/2014/main" id="{55A9A987-7A40-5943-957C-39C4867D7257}"/>
              </a:ext>
            </a:extLst>
          </p:cNvPr>
          <p:cNvSpPr/>
          <p:nvPr/>
        </p:nvSpPr>
        <p:spPr>
          <a:xfrm>
            <a:off x="359881" y="6150958"/>
            <a:ext cx="2212041" cy="433276"/>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2041" h="433276">
                <a:moveTo>
                  <a:pt x="0" y="0"/>
                </a:moveTo>
                <a:lnTo>
                  <a:pt x="1922929" y="6723"/>
                </a:lnTo>
                <a:lnTo>
                  <a:pt x="2212041" y="433276"/>
                </a:lnTo>
                <a:lnTo>
                  <a:pt x="0" y="433276"/>
                </a:lnTo>
                <a:lnTo>
                  <a:pt x="0" y="0"/>
                </a:lnTo>
                <a:close/>
              </a:path>
            </a:pathLst>
          </a:cu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a:extLst>
              <a:ext uri="{FF2B5EF4-FFF2-40B4-BE49-F238E27FC236}">
                <a16:creationId xmlns:a16="http://schemas.microsoft.com/office/drawing/2014/main" id="{A2852C0D-C254-A249-A198-3A6DD88A8D15}"/>
              </a:ext>
            </a:extLst>
          </p:cNvPr>
          <p:cNvSpPr txBox="1">
            <a:spLocks/>
          </p:cNvSpPr>
          <p:nvPr/>
        </p:nvSpPr>
        <p:spPr>
          <a:xfrm>
            <a:off x="6199456" y="1872612"/>
            <a:ext cx="4708608" cy="52281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Despite the ongoing labour shortage, Isaacs felt that their arrival would “result in considerable difficulty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disappointment”.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Prime Minister, Clement Atlee, tried to arrange for work in East Africa for the Jamaican passengers onboard and to have the ship redirected there instead. </a:t>
            </a:r>
          </a:p>
          <a:p>
            <a:pPr marL="0" indent="0">
              <a:lnSpc>
                <a:spcPct val="100000"/>
              </a:lnSpc>
              <a:spcBef>
                <a:spcPts val="1500"/>
              </a:spcBef>
              <a:buClr>
                <a:srgbClr val="EB8B2D"/>
              </a:buClr>
              <a:buNone/>
            </a:pPr>
            <a:endParaRPr lang="en-GB" sz="2000" dirty="0">
              <a:solidFill>
                <a:srgbClr val="272626"/>
              </a:solidFill>
              <a:latin typeface="Comic Sans MS" panose="030F0902030302020204" pitchFamily="66" charset="0"/>
            </a:endParaRPr>
          </a:p>
        </p:txBody>
      </p:sp>
      <p:sp>
        <p:nvSpPr>
          <p:cNvPr id="8" name="TextBox 7">
            <a:extLst>
              <a:ext uri="{FF2B5EF4-FFF2-40B4-BE49-F238E27FC236}">
                <a16:creationId xmlns:a16="http://schemas.microsoft.com/office/drawing/2014/main" id="{BFC5A410-737D-A448-A5F0-1D81476FBF71}"/>
              </a:ext>
            </a:extLst>
          </p:cNvPr>
          <p:cNvSpPr txBox="1"/>
          <p:nvPr/>
        </p:nvSpPr>
        <p:spPr>
          <a:xfrm>
            <a:off x="0" y="6269879"/>
            <a:ext cx="2571922" cy="400110"/>
          </a:xfrm>
          <a:prstGeom prst="rect">
            <a:avLst/>
          </a:prstGeom>
          <a:noFill/>
        </p:spPr>
        <p:txBody>
          <a:bodyPr wrap="square">
            <a:spAutoFit/>
          </a:bodyPr>
          <a:lstStyle/>
          <a:p>
            <a:pPr algn="ctr"/>
            <a:r>
              <a:rPr lang="en-GB" sz="2000" b="1" dirty="0">
                <a:solidFill>
                  <a:schemeClr val="bg1"/>
                </a:solidFill>
                <a:latin typeface="Comic Sans MS" panose="030F0902030302020204" pitchFamily="66" charset="0"/>
              </a:rPr>
              <a:t>Clement Atlee</a:t>
            </a:r>
          </a:p>
        </p:txBody>
      </p:sp>
    </p:spTree>
    <p:extLst>
      <p:ext uri="{BB962C8B-B14F-4D97-AF65-F5344CB8AC3E}">
        <p14:creationId xmlns:p14="http://schemas.microsoft.com/office/powerpoint/2010/main" val="271031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men in military uniforms&#10;&#10;Description automatically generated with medium confidence">
            <a:extLst>
              <a:ext uri="{FF2B5EF4-FFF2-40B4-BE49-F238E27FC236}">
                <a16:creationId xmlns:a16="http://schemas.microsoft.com/office/drawing/2014/main" id="{B28A913E-ABF3-5549-905E-6FBA425577F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79421" y="1453889"/>
            <a:ext cx="4722436" cy="3950221"/>
          </a:xfrm>
          <a:prstGeom prst="rect">
            <a:avLst/>
          </a:prstGeom>
        </p:spPr>
      </p:pic>
      <p:sp>
        <p:nvSpPr>
          <p:cNvPr id="10" name="TextBox 9">
            <a:extLst>
              <a:ext uri="{FF2B5EF4-FFF2-40B4-BE49-F238E27FC236}">
                <a16:creationId xmlns:a16="http://schemas.microsoft.com/office/drawing/2014/main" id="{E48D01C4-7CFA-3647-9AEC-F510237830D3}"/>
              </a:ext>
            </a:extLst>
          </p:cNvPr>
          <p:cNvSpPr txBox="1"/>
          <p:nvPr/>
        </p:nvSpPr>
        <p:spPr>
          <a:xfrm>
            <a:off x="1098436" y="2210455"/>
            <a:ext cx="4722436"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the end, within a month of arriving in Britain, only 12 of the West Indian passengers had not managed to find employment.</a:t>
            </a:r>
          </a:p>
          <a:p>
            <a:pPr>
              <a:spcBef>
                <a:spcPts val="1500"/>
              </a:spcBef>
              <a:buClr>
                <a:srgbClr val="00A3A6"/>
              </a:buClr>
            </a:pPr>
            <a:r>
              <a:rPr lang="en-GB" sz="2000" dirty="0">
                <a:solidFill>
                  <a:srgbClr val="272626"/>
                </a:solidFill>
                <a:latin typeface="Comic Sans MS" panose="030F0902030302020204" pitchFamily="66" charset="0"/>
              </a:rPr>
              <a:t>60% were living in London and the rest were scattered across many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Britain’s major cities.</a:t>
            </a:r>
          </a:p>
        </p:txBody>
      </p:sp>
    </p:spTree>
    <p:extLst>
      <p:ext uri="{BB962C8B-B14F-4D97-AF65-F5344CB8AC3E}">
        <p14:creationId xmlns:p14="http://schemas.microsoft.com/office/powerpoint/2010/main" val="193219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BBF196FD-024A-FA49-918C-32152330035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9727" y="1185482"/>
            <a:ext cx="4656602" cy="3279040"/>
          </a:xfrm>
          <a:prstGeom prst="rect">
            <a:avLst/>
          </a:prstGeom>
        </p:spPr>
      </p:pic>
      <p:sp>
        <p:nvSpPr>
          <p:cNvPr id="5" name="Subtitle 2">
            <a:extLst>
              <a:ext uri="{FF2B5EF4-FFF2-40B4-BE49-F238E27FC236}">
                <a16:creationId xmlns:a16="http://schemas.microsoft.com/office/drawing/2014/main" id="{5428AB34-FAF5-1E41-BA53-58D8A8C9CE2F}"/>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1948 Newspaper Reports about the Windrush</a:t>
            </a:r>
          </a:p>
        </p:txBody>
      </p:sp>
      <p:sp>
        <p:nvSpPr>
          <p:cNvPr id="6" name="TextBox 5">
            <a:extLst>
              <a:ext uri="{FF2B5EF4-FFF2-40B4-BE49-F238E27FC236}">
                <a16:creationId xmlns:a16="http://schemas.microsoft.com/office/drawing/2014/main" id="{3F804AE6-8065-D242-9DDB-CF6A0F09B9D9}"/>
              </a:ext>
            </a:extLst>
          </p:cNvPr>
          <p:cNvSpPr txBox="1"/>
          <p:nvPr/>
        </p:nvSpPr>
        <p:spPr>
          <a:xfrm>
            <a:off x="1341493" y="1665260"/>
            <a:ext cx="5537717" cy="400725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The arrival of the Empire Windrush, on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21st June 1948, was widely reported in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national and local British press.</a:t>
            </a:r>
          </a:p>
          <a:p>
            <a:pPr>
              <a:spcBef>
                <a:spcPts val="1500"/>
              </a:spcBef>
              <a:buClr>
                <a:srgbClr val="00A3A6"/>
              </a:buClr>
            </a:pPr>
            <a:r>
              <a:rPr lang="en-GB" sz="2000" dirty="0">
                <a:solidFill>
                  <a:srgbClr val="272626"/>
                </a:solidFill>
                <a:latin typeface="Comic Sans MS" panose="030F0902030302020204" pitchFamily="66" charset="0"/>
              </a:rPr>
              <a:t>Some reports were much more welcoming than the government had been, but some were not.</a:t>
            </a:r>
          </a:p>
          <a:p>
            <a:pPr>
              <a:spcBef>
                <a:spcPts val="1500"/>
              </a:spcBef>
              <a:buClr>
                <a:srgbClr val="00A3A6"/>
              </a:buClr>
            </a:pPr>
            <a:r>
              <a:rPr lang="en-GB" sz="2000" dirty="0">
                <a:solidFill>
                  <a:srgbClr val="272626"/>
                </a:solidFill>
                <a:latin typeface="Comic Sans MS" panose="030F0902030302020204" pitchFamily="66" charset="0"/>
              </a:rPr>
              <a:t>On the 22nd June 1948, the Shields Daily News ran the story with the headline ‘200 Jobless Jamaicans Come to Britain’.</a:t>
            </a:r>
          </a:p>
          <a:p>
            <a:pPr>
              <a:spcBef>
                <a:spcPts val="1500"/>
              </a:spcBef>
              <a:buClr>
                <a:srgbClr val="00A3A6"/>
              </a:buClr>
            </a:pPr>
            <a:r>
              <a:rPr lang="en-GB" sz="2000" dirty="0">
                <a:solidFill>
                  <a:srgbClr val="272626"/>
                </a:solidFill>
                <a:latin typeface="Comic Sans MS" panose="030F0902030302020204" pitchFamily="66" charset="0"/>
              </a:rPr>
              <a:t>On the 23rd June 1948, the Aberdeen Press and Journal ran a story about the Windrush with the headline ‘492 Confident Jamaicans’.</a:t>
            </a:r>
          </a:p>
        </p:txBody>
      </p:sp>
      <p:pic>
        <p:nvPicPr>
          <p:cNvPr id="14" name="Picture 13" descr="A picture containing text&#10;&#10;Description automatically generated">
            <a:extLst>
              <a:ext uri="{FF2B5EF4-FFF2-40B4-BE49-F238E27FC236}">
                <a16:creationId xmlns:a16="http://schemas.microsoft.com/office/drawing/2014/main" id="{33B34AAD-6096-0144-B935-E1DB1C5EE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99351" y="2835943"/>
            <a:ext cx="5116400" cy="3601734"/>
          </a:xfrm>
          <a:prstGeom prst="rect">
            <a:avLst/>
          </a:prstGeom>
        </p:spPr>
      </p:pic>
    </p:spTree>
    <p:extLst>
      <p:ext uri="{BB962C8B-B14F-4D97-AF65-F5344CB8AC3E}">
        <p14:creationId xmlns:p14="http://schemas.microsoft.com/office/powerpoint/2010/main" val="26527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par>
                          <p:cTn id="11" fill="hold">
                            <p:stCondLst>
                              <p:cond delay="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par>
                          <p:cTn id="21" fill="hold">
                            <p:stCondLst>
                              <p:cond delay="0"/>
                            </p:stCondLst>
                            <p:childTnLst>
                              <p:par>
                                <p:cTn id="22" presetID="2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0FC67BD-0288-2345-B0A5-92ED5E566076}"/>
              </a:ext>
            </a:extLst>
          </p:cNvPr>
          <p:cNvSpPr txBox="1"/>
          <p:nvPr/>
        </p:nvSpPr>
        <p:spPr>
          <a:xfrm>
            <a:off x="8593620" y="5316083"/>
            <a:ext cx="4138865" cy="461665"/>
          </a:xfrm>
          <a:prstGeom prst="rect">
            <a:avLst/>
          </a:prstGeom>
          <a:noFill/>
        </p:spPr>
        <p:txBody>
          <a:bodyPr wrap="square">
            <a:spAutoFit/>
          </a:bodyPr>
          <a:lstStyle/>
          <a:p>
            <a:r>
              <a:rPr lang="en-GB" sz="1200" b="1" dirty="0">
                <a:solidFill>
                  <a:srgbClr val="272626"/>
                </a:solidFill>
                <a:latin typeface="Comic Sans MS" panose="030F0902030302020204" pitchFamily="66" charset="0"/>
              </a:rPr>
              <a:t>Aberdeen Press and Journal</a:t>
            </a:r>
            <a:r>
              <a:rPr lang="en-GB" sz="1200" dirty="0">
                <a:solidFill>
                  <a:srgbClr val="272626"/>
                </a:solidFill>
                <a:latin typeface="Comic Sans MS" panose="030F0902030302020204" pitchFamily="66" charset="0"/>
              </a:rPr>
              <a:t>,</a:t>
            </a:r>
            <a:br>
              <a:rPr lang="en-GB" sz="1200" dirty="0">
                <a:solidFill>
                  <a:srgbClr val="272626"/>
                </a:solidFill>
                <a:latin typeface="Comic Sans MS" panose="030F0902030302020204" pitchFamily="66" charset="0"/>
              </a:rPr>
            </a:br>
            <a:r>
              <a:rPr lang="en-GB" sz="1200" dirty="0">
                <a:solidFill>
                  <a:srgbClr val="272626"/>
                </a:solidFill>
                <a:latin typeface="Comic Sans MS" panose="030F0902030302020204" pitchFamily="66" charset="0"/>
              </a:rPr>
              <a:t>23rd June 1948</a:t>
            </a:r>
          </a:p>
        </p:txBody>
      </p:sp>
      <p:sp>
        <p:nvSpPr>
          <p:cNvPr id="10" name="TextBox 9">
            <a:extLst>
              <a:ext uri="{FF2B5EF4-FFF2-40B4-BE49-F238E27FC236}">
                <a16:creationId xmlns:a16="http://schemas.microsoft.com/office/drawing/2014/main" id="{EDC53FAF-9C3B-A94E-A182-3CD06EBFC417}"/>
              </a:ext>
            </a:extLst>
          </p:cNvPr>
          <p:cNvSpPr txBox="1"/>
          <p:nvPr/>
        </p:nvSpPr>
        <p:spPr>
          <a:xfrm>
            <a:off x="715713" y="5903325"/>
            <a:ext cx="3559629" cy="276999"/>
          </a:xfrm>
          <a:prstGeom prst="rect">
            <a:avLst/>
          </a:prstGeom>
          <a:noFill/>
        </p:spPr>
        <p:txBody>
          <a:bodyPr wrap="square">
            <a:spAutoFit/>
          </a:bodyPr>
          <a:lstStyle/>
          <a:p>
            <a:pPr algn="ctr"/>
            <a:r>
              <a:rPr lang="en-GB" sz="1200" b="1" dirty="0">
                <a:solidFill>
                  <a:srgbClr val="272626"/>
                </a:solidFill>
                <a:latin typeface="Comic Sans MS" panose="030F0902030302020204" pitchFamily="66" charset="0"/>
              </a:rPr>
              <a:t>Shields Daily News</a:t>
            </a:r>
            <a:r>
              <a:rPr lang="en-GB" sz="1200" dirty="0">
                <a:solidFill>
                  <a:srgbClr val="272626"/>
                </a:solidFill>
                <a:latin typeface="Comic Sans MS" panose="030F0902030302020204" pitchFamily="66" charset="0"/>
              </a:rPr>
              <a:t>, 22nd June 1948</a:t>
            </a:r>
          </a:p>
        </p:txBody>
      </p:sp>
      <p:grpSp>
        <p:nvGrpSpPr>
          <p:cNvPr id="3" name="Group 2">
            <a:extLst>
              <a:ext uri="{FF2B5EF4-FFF2-40B4-BE49-F238E27FC236}">
                <a16:creationId xmlns:a16="http://schemas.microsoft.com/office/drawing/2014/main" id="{0BBD0B74-801B-DE48-A45E-DBA1C6E37973}"/>
              </a:ext>
            </a:extLst>
          </p:cNvPr>
          <p:cNvGrpSpPr/>
          <p:nvPr/>
        </p:nvGrpSpPr>
        <p:grpSpPr>
          <a:xfrm>
            <a:off x="8458795" y="886243"/>
            <a:ext cx="2702691" cy="4370906"/>
            <a:chOff x="8458795" y="886243"/>
            <a:chExt cx="2702691" cy="4370906"/>
          </a:xfrm>
        </p:grpSpPr>
        <p:sp>
          <p:nvSpPr>
            <p:cNvPr id="17" name="Rectangle 16">
              <a:extLst>
                <a:ext uri="{FF2B5EF4-FFF2-40B4-BE49-F238E27FC236}">
                  <a16:creationId xmlns:a16="http://schemas.microsoft.com/office/drawing/2014/main" id="{60745875-907A-B747-88E6-647A43A4540F}"/>
                </a:ext>
              </a:extLst>
            </p:cNvPr>
            <p:cNvSpPr/>
            <p:nvPr/>
          </p:nvSpPr>
          <p:spPr>
            <a:xfrm>
              <a:off x="8458795" y="886243"/>
              <a:ext cx="2702691" cy="4370906"/>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6DFB8A18-00AC-3C44-ACAB-1DD0D738EAE1}"/>
                </a:ext>
              </a:extLst>
            </p:cNvPr>
            <p:cNvSpPr txBox="1"/>
            <p:nvPr/>
          </p:nvSpPr>
          <p:spPr>
            <a:xfrm>
              <a:off x="8593620" y="1208305"/>
              <a:ext cx="2426600" cy="3797763"/>
            </a:xfrm>
            <a:prstGeom prst="rect">
              <a:avLst/>
            </a:prstGeom>
            <a:noFill/>
          </p:spPr>
          <p:txBody>
            <a:bodyPr wrap="square" rtlCol="0">
              <a:noAutofit/>
            </a:bodyPr>
            <a:lstStyle/>
            <a:p>
              <a:pPr algn="ctr">
                <a:lnSpc>
                  <a:spcPts val="2800"/>
                </a:lnSpc>
                <a:spcBef>
                  <a:spcPts val="300"/>
                </a:spcBef>
              </a:pPr>
              <a:r>
                <a:rPr lang="en-GB" sz="2500" b="1" dirty="0">
                  <a:latin typeface="Times" pitchFamily="2" charset="0"/>
                </a:rPr>
                <a:t>492 Confident</a:t>
              </a:r>
              <a:br>
                <a:rPr lang="en-GB" sz="2500" b="1" dirty="0">
                  <a:latin typeface="Times" pitchFamily="2" charset="0"/>
                </a:rPr>
              </a:br>
              <a:r>
                <a:rPr lang="en-GB" sz="2500" b="1" dirty="0">
                  <a:latin typeface="Times" pitchFamily="2" charset="0"/>
                </a:rPr>
                <a:t>Jamaicans</a:t>
              </a:r>
            </a:p>
            <a:p>
              <a:pPr algn="just">
                <a:spcBef>
                  <a:spcPts val="500"/>
                </a:spcBef>
              </a:pPr>
              <a:r>
                <a:rPr lang="en-GB" sz="1200" dirty="0">
                  <a:latin typeface="Times" pitchFamily="2" charset="0"/>
                </a:rPr>
                <a:t>Most of the 492 West Indians who arrived at Tilbury yesterday aboard the liner Empire Windrush will start to look for work to-day- and they are confident of finding jobs, although the Colonial Office has warned them that only skilled men are needed in Britain.</a:t>
              </a:r>
            </a:p>
            <a:p>
              <a:pPr algn="just">
                <a:spcBef>
                  <a:spcPts val="500"/>
                </a:spcBef>
              </a:pPr>
              <a:r>
                <a:rPr lang="en-GB" sz="1200" dirty="0">
                  <a:latin typeface="Times" pitchFamily="2" charset="0"/>
                </a:rPr>
                <a:t>Nearly forty of the West Indians have volunteered for the mines, and a further fifty-two have volunteered for the Forces.</a:t>
              </a:r>
            </a:p>
            <a:p>
              <a:pPr algn="just">
                <a:spcBef>
                  <a:spcPts val="500"/>
                </a:spcBef>
              </a:pPr>
              <a:r>
                <a:rPr lang="en-GB" sz="1200" dirty="0">
                  <a:latin typeface="Times" pitchFamily="2" charset="0"/>
                </a:rPr>
                <a:t>Three stowaways on board included Miss Evelyn Wauchope, a Kingston dressmaker.</a:t>
              </a:r>
            </a:p>
          </p:txBody>
        </p:sp>
        <p:cxnSp>
          <p:nvCxnSpPr>
            <p:cNvPr id="19" name="Straight Connector 18">
              <a:extLst>
                <a:ext uri="{FF2B5EF4-FFF2-40B4-BE49-F238E27FC236}">
                  <a16:creationId xmlns:a16="http://schemas.microsoft.com/office/drawing/2014/main" id="{0A74CECF-D1ED-4348-A5DB-795471FB5249}"/>
                </a:ext>
              </a:extLst>
            </p:cNvPr>
            <p:cNvCxnSpPr>
              <a:cxnSpLocks/>
            </p:cNvCxnSpPr>
            <p:nvPr/>
          </p:nvCxnSpPr>
          <p:spPr>
            <a:xfrm>
              <a:off x="8675038" y="1116244"/>
              <a:ext cx="2254219"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9DF8B0C-79C4-5141-898F-7004183B0D04}"/>
                </a:ext>
              </a:extLst>
            </p:cNvPr>
            <p:cNvCxnSpPr>
              <a:cxnSpLocks/>
            </p:cNvCxnSpPr>
            <p:nvPr/>
          </p:nvCxnSpPr>
          <p:spPr>
            <a:xfrm>
              <a:off x="8675038" y="5006073"/>
              <a:ext cx="2254219"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8BFD705D-575E-7B47-8FD4-F04C7558604A}"/>
              </a:ext>
            </a:extLst>
          </p:cNvPr>
          <p:cNvGrpSpPr/>
          <p:nvPr/>
        </p:nvGrpSpPr>
        <p:grpSpPr>
          <a:xfrm>
            <a:off x="959483" y="694580"/>
            <a:ext cx="6834688" cy="5143432"/>
            <a:chOff x="959483" y="694580"/>
            <a:chExt cx="6834688" cy="5143432"/>
          </a:xfrm>
        </p:grpSpPr>
        <p:sp>
          <p:nvSpPr>
            <p:cNvPr id="13" name="Rectangle 12">
              <a:extLst>
                <a:ext uri="{FF2B5EF4-FFF2-40B4-BE49-F238E27FC236}">
                  <a16:creationId xmlns:a16="http://schemas.microsoft.com/office/drawing/2014/main" id="{C4761D31-1639-544E-A7D6-E4A1A98193D8}"/>
                </a:ext>
              </a:extLst>
            </p:cNvPr>
            <p:cNvSpPr/>
            <p:nvPr/>
          </p:nvSpPr>
          <p:spPr>
            <a:xfrm>
              <a:off x="959483" y="694580"/>
              <a:ext cx="6834688" cy="5123760"/>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69A4518C-6BBD-BB45-97F0-8E68157BE718}"/>
                </a:ext>
              </a:extLst>
            </p:cNvPr>
            <p:cNvSpPr txBox="1"/>
            <p:nvPr/>
          </p:nvSpPr>
          <p:spPr>
            <a:xfrm>
              <a:off x="1101564" y="1027516"/>
              <a:ext cx="6424093" cy="4810496"/>
            </a:xfrm>
            <a:prstGeom prst="rect">
              <a:avLst/>
            </a:prstGeom>
            <a:noFill/>
          </p:spPr>
          <p:txBody>
            <a:bodyPr wrap="square" rtlCol="0">
              <a:noAutofit/>
            </a:bodyPr>
            <a:lstStyle/>
            <a:p>
              <a:pPr algn="ctr"/>
              <a:r>
                <a:rPr lang="en-GB" sz="2100" b="1" dirty="0">
                  <a:latin typeface="Times" pitchFamily="2" charset="0"/>
                </a:rPr>
                <a:t>200 Jobless Jamaicans Come To Britain</a:t>
              </a:r>
            </a:p>
            <a:p>
              <a:pPr algn="just">
                <a:spcBef>
                  <a:spcPts val="300"/>
                </a:spcBef>
              </a:pPr>
              <a:r>
                <a:rPr lang="en-GB" sz="1200" dirty="0">
                  <a:latin typeface="Times" pitchFamily="2" charset="0"/>
                </a:rPr>
                <a:t>When the ex-troopship Empire Windrush slid alongside the landing stage at Tilbury (London) early today her deck was crowded with 492 Jamaicans, who have come to Britain to seek work.</a:t>
              </a:r>
            </a:p>
            <a:p>
              <a:pPr algn="just">
                <a:spcBef>
                  <a:spcPts val="300"/>
                </a:spcBef>
              </a:pPr>
              <a:r>
                <a:rPr lang="en-GB" sz="1200" dirty="0">
                  <a:latin typeface="Times" pitchFamily="2" charset="0"/>
                </a:rPr>
                <a:t>Unloading was organised by the Jamaicans themselves because of the dock strike.</a:t>
              </a:r>
            </a:p>
            <a:p>
              <a:pPr algn="just">
                <a:spcBef>
                  <a:spcPts val="300"/>
                </a:spcBef>
              </a:pPr>
              <a:r>
                <a:rPr lang="en-GB" sz="1200" b="1" dirty="0">
                  <a:latin typeface="Times" pitchFamily="2" charset="0"/>
                </a:rPr>
                <a:t>Fifty-two of the men have volunteered for the Services, 201 have prospects of work, and 236 are without jobs.</a:t>
              </a:r>
            </a:p>
            <a:p>
              <a:pPr algn="just">
                <a:spcBef>
                  <a:spcPts val="300"/>
                </a:spcBef>
              </a:pPr>
              <a:r>
                <a:rPr lang="en-GB" sz="1200" dirty="0">
                  <a:latin typeface="Times" pitchFamily="2" charset="0"/>
                </a:rPr>
                <a:t>Flight- Lieut. H. J. Smythe, who had looked after their welfare on the voyage stated: “Between 30 and 40 of the men have volunteered to go down the mines, and all are hoping that something will be done for them to help them to begin a new life.”</a:t>
              </a:r>
            </a:p>
            <a:p>
              <a:pPr algn="ctr">
                <a:spcBef>
                  <a:spcPts val="300"/>
                </a:spcBef>
              </a:pPr>
              <a:r>
                <a:rPr lang="en-GB" sz="1200" b="1" dirty="0">
                  <a:latin typeface="Times" pitchFamily="2" charset="0"/>
                </a:rPr>
                <a:t>STOWAWAYS ON SHIP</a:t>
              </a:r>
            </a:p>
            <a:p>
              <a:pPr algn="just">
                <a:spcBef>
                  <a:spcPts val="300"/>
                </a:spcBef>
              </a:pPr>
              <a:r>
                <a:rPr lang="en-GB" sz="1200" dirty="0">
                  <a:latin typeface="Times" pitchFamily="2" charset="0"/>
                </a:rPr>
                <a:t>Eight stowaways were found aboard. Two were put off at Bermuda and one, a woman, had her first class fare, totalling £48, paid for by the colonials who organised a collection when they heard she was to be put ashore.</a:t>
              </a:r>
            </a:p>
            <a:p>
              <a:pPr algn="just">
                <a:spcBef>
                  <a:spcPts val="300"/>
                </a:spcBef>
              </a:pPr>
              <a:r>
                <a:rPr lang="en-GB" sz="1200" dirty="0">
                  <a:latin typeface="Times" pitchFamily="2" charset="0"/>
                </a:rPr>
                <a:t>Five more were discovered last night and today.</a:t>
              </a:r>
            </a:p>
            <a:p>
              <a:pPr algn="just">
                <a:spcBef>
                  <a:spcPts val="300"/>
                </a:spcBef>
              </a:pPr>
              <a:r>
                <a:rPr lang="en-GB" sz="1200" dirty="0">
                  <a:latin typeface="Times" pitchFamily="2" charset="0"/>
                </a:rPr>
                <a:t>Among the Jamaicans are singers, students, pianists, boxers- and there is a complete dance band- who are to seek arrangements here.</a:t>
              </a:r>
            </a:p>
            <a:p>
              <a:pPr algn="just">
                <a:spcBef>
                  <a:spcPts val="300"/>
                </a:spcBef>
              </a:pPr>
              <a:r>
                <a:rPr lang="en-GB" sz="1200" dirty="0">
                  <a:latin typeface="Times" pitchFamily="2" charset="0"/>
                </a:rPr>
                <a:t>Mr Floyd Raynor, a business man from Kingston, is here to buy agricultural machinery and livestock.</a:t>
              </a:r>
            </a:p>
            <a:p>
              <a:pPr algn="just">
                <a:spcBef>
                  <a:spcPts val="300"/>
                </a:spcBef>
              </a:pPr>
              <a:r>
                <a:rPr lang="en-GB" sz="1200" dirty="0">
                  <a:latin typeface="Times" pitchFamily="2" charset="0"/>
                </a:rPr>
                <a:t>“Many of the men would not stick the conditions and poor pay in Jamaica” he said. “Some of them think that the streets of Britain are paved with gold, and a lot will be disappointed.”</a:t>
              </a:r>
            </a:p>
            <a:p>
              <a:pPr algn="just">
                <a:spcBef>
                  <a:spcPts val="300"/>
                </a:spcBef>
              </a:pPr>
              <a:r>
                <a:rPr lang="en-GB" sz="1200" dirty="0">
                  <a:latin typeface="Times" pitchFamily="2" charset="0"/>
                </a:rPr>
                <a:t>Winston Webb, a builder from British Guiana, said “All we ask is for a job and a chance to help Britain in her manpower shortage.”</a:t>
              </a:r>
            </a:p>
          </p:txBody>
        </p:sp>
        <p:cxnSp>
          <p:nvCxnSpPr>
            <p:cNvPr id="15" name="Straight Connector 14">
              <a:extLst>
                <a:ext uri="{FF2B5EF4-FFF2-40B4-BE49-F238E27FC236}">
                  <a16:creationId xmlns:a16="http://schemas.microsoft.com/office/drawing/2014/main" id="{AF77816F-6B1F-8848-B94D-C2657179C732}"/>
                </a:ext>
              </a:extLst>
            </p:cNvPr>
            <p:cNvCxnSpPr>
              <a:cxnSpLocks/>
            </p:cNvCxnSpPr>
            <p:nvPr/>
          </p:nvCxnSpPr>
          <p:spPr>
            <a:xfrm>
              <a:off x="1175726" y="944707"/>
              <a:ext cx="6342674"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0EA547A-8E1D-B740-9D1B-3EE8D96D6373}"/>
                </a:ext>
              </a:extLst>
            </p:cNvPr>
            <p:cNvCxnSpPr>
              <a:cxnSpLocks/>
            </p:cNvCxnSpPr>
            <p:nvPr/>
          </p:nvCxnSpPr>
          <p:spPr>
            <a:xfrm>
              <a:off x="1175726" y="5596536"/>
              <a:ext cx="6342674"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28989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483B505-BA9D-1249-ACC9-1B4E23FA8F23}"/>
              </a:ext>
            </a:extLst>
          </p:cNvPr>
          <p:cNvSpPr txBox="1"/>
          <p:nvPr/>
        </p:nvSpPr>
        <p:spPr>
          <a:xfrm>
            <a:off x="1549285" y="871510"/>
            <a:ext cx="9270207" cy="2063858"/>
          </a:xfrm>
          <a:prstGeom prst="rect">
            <a:avLst/>
          </a:prstGeom>
          <a:noFill/>
        </p:spPr>
        <p:txBody>
          <a:bodyPr wrap="square" rtlCol="0">
            <a:noAutofit/>
          </a:bodyPr>
          <a:lstStyle/>
          <a:p>
            <a:pPr marL="360363" indent="-360363">
              <a:spcBef>
                <a:spcPts val="1500"/>
              </a:spcBef>
              <a:buClr>
                <a:srgbClr val="272626"/>
              </a:buClr>
              <a:buFont typeface="+mj-lt"/>
              <a:buAutoNum type="arabicPeriod"/>
            </a:pPr>
            <a:r>
              <a:rPr lang="en-GB" sz="2000" dirty="0">
                <a:solidFill>
                  <a:srgbClr val="272626"/>
                </a:solidFill>
                <a:latin typeface="Comic Sans MS" panose="030F0902030302020204" pitchFamily="66" charset="0"/>
              </a:rPr>
              <a:t>What impressions does each story give about the new Windrush arrivals?</a:t>
            </a:r>
          </a:p>
          <a:p>
            <a:pPr marL="360363" indent="-360363">
              <a:spcBef>
                <a:spcPts val="1500"/>
              </a:spcBef>
              <a:buClr>
                <a:srgbClr val="272626"/>
              </a:buClr>
              <a:buFont typeface="+mj-lt"/>
              <a:buAutoNum type="arabicPeriod"/>
            </a:pPr>
            <a:r>
              <a:rPr lang="en-GB" sz="2000" dirty="0">
                <a:solidFill>
                  <a:srgbClr val="272626"/>
                </a:solidFill>
                <a:latin typeface="Comic Sans MS" panose="030F0902030302020204" pitchFamily="66" charset="0"/>
              </a:rPr>
              <a:t>What messages are given about how welcome they are?</a:t>
            </a:r>
          </a:p>
          <a:p>
            <a:pPr marL="360363" indent="-360363">
              <a:spcBef>
                <a:spcPts val="1500"/>
              </a:spcBef>
              <a:buClr>
                <a:srgbClr val="272626"/>
              </a:buClr>
              <a:buFont typeface="+mj-lt"/>
              <a:buAutoNum type="arabicPeriod"/>
            </a:pPr>
            <a:r>
              <a:rPr lang="en-GB" sz="2000" dirty="0">
                <a:solidFill>
                  <a:srgbClr val="272626"/>
                </a:solidFill>
                <a:latin typeface="Comic Sans MS" panose="030F0902030302020204" pitchFamily="66" charset="0"/>
              </a:rPr>
              <a:t>How does this compare to the ways in which the arrival of European Volunteer Workers was reported?</a:t>
            </a:r>
          </a:p>
        </p:txBody>
      </p:sp>
      <p:pic>
        <p:nvPicPr>
          <p:cNvPr id="14" name="Picture 13" descr="A picture containing text&#10;&#10;Description automatically generated">
            <a:extLst>
              <a:ext uri="{FF2B5EF4-FFF2-40B4-BE49-F238E27FC236}">
                <a16:creationId xmlns:a16="http://schemas.microsoft.com/office/drawing/2014/main" id="{BF506740-65B8-5642-A3C0-1ED6D8D8872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49285" y="2810782"/>
            <a:ext cx="8874147" cy="3649436"/>
          </a:xfrm>
          <a:prstGeom prst="rect">
            <a:avLst/>
          </a:prstGeom>
        </p:spPr>
      </p:pic>
    </p:spTree>
    <p:extLst>
      <p:ext uri="{BB962C8B-B14F-4D97-AF65-F5344CB8AC3E}">
        <p14:creationId xmlns:p14="http://schemas.microsoft.com/office/powerpoint/2010/main" val="272280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on a boat&#10;&#10;Description automatically generated with medium confidence">
            <a:extLst>
              <a:ext uri="{FF2B5EF4-FFF2-40B4-BE49-F238E27FC236}">
                <a16:creationId xmlns:a16="http://schemas.microsoft.com/office/drawing/2014/main" id="{3741307A-941A-B14D-9FCC-32D53C6511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79419" y="1722925"/>
            <a:ext cx="4722436" cy="3950221"/>
          </a:xfrm>
          <a:prstGeom prst="rect">
            <a:avLst/>
          </a:prstGeom>
        </p:spPr>
      </p:pic>
      <p:sp>
        <p:nvSpPr>
          <p:cNvPr id="7" name="Subtitle 2">
            <a:extLst>
              <a:ext uri="{FF2B5EF4-FFF2-40B4-BE49-F238E27FC236}">
                <a16:creationId xmlns:a16="http://schemas.microsoft.com/office/drawing/2014/main" id="{D38FCAB2-0F36-774C-AFF6-ABF2FE7D3A63}"/>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Who was on board the Empire Windrush? </a:t>
            </a:r>
          </a:p>
        </p:txBody>
      </p:sp>
      <p:sp>
        <p:nvSpPr>
          <p:cNvPr id="5" name="TextBox 4">
            <a:extLst>
              <a:ext uri="{FF2B5EF4-FFF2-40B4-BE49-F238E27FC236}">
                <a16:creationId xmlns:a16="http://schemas.microsoft.com/office/drawing/2014/main" id="{DAB0E657-D3F0-D043-BDFF-C46403234C9A}"/>
              </a:ext>
            </a:extLst>
          </p:cNvPr>
          <p:cNvSpPr txBox="1"/>
          <p:nvPr/>
        </p:nvSpPr>
        <p:spPr>
          <a:xfrm>
            <a:off x="1098436" y="2033883"/>
            <a:ext cx="4814145"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As the newspaper articles acknowledge, many of the men and women aboard had served in the British forces during World War Two.</a:t>
            </a:r>
          </a:p>
          <a:p>
            <a:pPr>
              <a:spcBef>
                <a:spcPts val="1500"/>
              </a:spcBef>
              <a:buClr>
                <a:srgbClr val="00A3A6"/>
              </a:buClr>
            </a:pPr>
            <a:r>
              <a:rPr lang="en-GB" sz="2000" dirty="0">
                <a:solidFill>
                  <a:srgbClr val="272626"/>
                </a:solidFill>
                <a:latin typeface="Comic Sans MS" panose="030F0902030302020204" pitchFamily="66" charset="0"/>
              </a:rPr>
              <a:t>Whilst the European Volunteer Workers were usually described as foreign, the people arriving on the Windrush were often described as ‘immigrants’, despite the fact that they were British subjects.</a:t>
            </a:r>
          </a:p>
        </p:txBody>
      </p:sp>
    </p:spTree>
    <p:extLst>
      <p:ext uri="{BB962C8B-B14F-4D97-AF65-F5344CB8AC3E}">
        <p14:creationId xmlns:p14="http://schemas.microsoft.com/office/powerpoint/2010/main" val="2689945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1637018" y="1761980"/>
            <a:ext cx="4533107" cy="4166872"/>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Some newspaper articles also noted that amongst those on board the Windrush, were white British wives and mixed race British children.</a:t>
            </a:r>
          </a:p>
          <a:p>
            <a:pPr>
              <a:spcBef>
                <a:spcPts val="1500"/>
              </a:spcBef>
              <a:buClr>
                <a:srgbClr val="00A3A6"/>
              </a:buClr>
            </a:pPr>
            <a:r>
              <a:rPr lang="en-GB" sz="2000" dirty="0">
                <a:solidFill>
                  <a:srgbClr val="272626"/>
                </a:solidFill>
                <a:latin typeface="Comic Sans MS" panose="030F0902030302020204" pitchFamily="66" charset="0"/>
              </a:rPr>
              <a:t>Articles about these women were much more sympathetic in tone and considered the reasons why people from the West Indies were willing to leave their homes and travel to Britain for work.</a:t>
            </a:r>
          </a:p>
        </p:txBody>
      </p:sp>
      <p:pic>
        <p:nvPicPr>
          <p:cNvPr id="6" name="Picture 5" descr="A group of men on a boat&#10;&#10;Description automatically generated with low confidence">
            <a:extLst>
              <a:ext uri="{FF2B5EF4-FFF2-40B4-BE49-F238E27FC236}">
                <a16:creationId xmlns:a16="http://schemas.microsoft.com/office/drawing/2014/main" id="{3B63FB5C-7016-954C-963C-18283CFE5D3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269465">
            <a:off x="7170054" y="984153"/>
            <a:ext cx="3115535" cy="2531933"/>
          </a:xfrm>
          <a:prstGeom prst="rect">
            <a:avLst/>
          </a:prstGeom>
          <a:solidFill>
            <a:schemeClr val="bg1"/>
          </a:solidFill>
          <a:ln w="190500" cap="sq">
            <a:solidFill>
              <a:schemeClr val="bg1"/>
            </a:solidFill>
            <a:miter lim="800000"/>
          </a:ln>
          <a:effectLst>
            <a:outerShdw blurRad="65000" dist="50800" dir="12900000" kx="195000" ky="145000" algn="tl" rotWithShape="0">
              <a:srgbClr val="000000">
                <a:alpha val="14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descr="A group of people sitting on a bench&#10;&#10;Description automatically generated with medium confidence">
            <a:extLst>
              <a:ext uri="{FF2B5EF4-FFF2-40B4-BE49-F238E27FC236}">
                <a16:creationId xmlns:a16="http://schemas.microsoft.com/office/drawing/2014/main" id="{7319E415-9DBA-DC40-AD32-65E87D22F1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40340">
            <a:off x="6727259" y="3403628"/>
            <a:ext cx="3115535" cy="253193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14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7205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95D3B46F-428F-3B45-949F-23217DBFE288}"/>
              </a:ext>
            </a:extLst>
          </p:cNvPr>
          <p:cNvSpPr txBox="1"/>
          <p:nvPr/>
        </p:nvSpPr>
        <p:spPr>
          <a:xfrm>
            <a:off x="5088175" y="1406008"/>
            <a:ext cx="2986835" cy="4500106"/>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Read this article and the longer one entitled ‘Eileen Johnson onboard the Empire Windrush’ within the teachers notes.</a:t>
            </a:r>
          </a:p>
          <a:p>
            <a:pPr>
              <a:spcBef>
                <a:spcPts val="1500"/>
              </a:spcBef>
              <a:buClr>
                <a:srgbClr val="00A3A6"/>
              </a:buClr>
            </a:pPr>
            <a:r>
              <a:rPr lang="en-GB" sz="2000" dirty="0">
                <a:solidFill>
                  <a:srgbClr val="272626"/>
                </a:solidFill>
                <a:latin typeface="Comic Sans MS" panose="030F0902030302020204" pitchFamily="66" charset="0"/>
              </a:rPr>
              <a:t>What do we learn about the motivations of the Windrush passengers and about their experiences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Britain? </a:t>
            </a:r>
          </a:p>
        </p:txBody>
      </p:sp>
      <p:sp>
        <p:nvSpPr>
          <p:cNvPr id="6" name="TextBox 5">
            <a:extLst>
              <a:ext uri="{FF2B5EF4-FFF2-40B4-BE49-F238E27FC236}">
                <a16:creationId xmlns:a16="http://schemas.microsoft.com/office/drawing/2014/main" id="{6BA17D9F-D1A5-E249-A18D-3FF0043034E4}"/>
              </a:ext>
            </a:extLst>
          </p:cNvPr>
          <p:cNvSpPr txBox="1"/>
          <p:nvPr/>
        </p:nvSpPr>
        <p:spPr>
          <a:xfrm>
            <a:off x="1059353" y="6125114"/>
            <a:ext cx="3816847" cy="246221"/>
          </a:xfrm>
          <a:prstGeom prst="rect">
            <a:avLst/>
          </a:prstGeom>
          <a:noFill/>
        </p:spPr>
        <p:txBody>
          <a:bodyPr wrap="square">
            <a:spAutoFit/>
          </a:bodyPr>
          <a:lstStyle/>
          <a:p>
            <a:r>
              <a:rPr lang="en-GB" sz="1000" b="1" dirty="0">
                <a:latin typeface="Comic Sans MS" panose="030F0902030302020204" pitchFamily="66" charset="0"/>
              </a:rPr>
              <a:t>Bradford Observer</a:t>
            </a:r>
            <a:r>
              <a:rPr lang="en-GB" sz="1000" dirty="0">
                <a:latin typeface="Comic Sans MS" panose="030F0902030302020204" pitchFamily="66" charset="0"/>
              </a:rPr>
              <a:t>, 23rd June 1948</a:t>
            </a:r>
          </a:p>
        </p:txBody>
      </p:sp>
      <p:sp>
        <p:nvSpPr>
          <p:cNvPr id="7" name="Rectangle 6">
            <a:extLst>
              <a:ext uri="{FF2B5EF4-FFF2-40B4-BE49-F238E27FC236}">
                <a16:creationId xmlns:a16="http://schemas.microsoft.com/office/drawing/2014/main" id="{AB3661D4-2A26-A14F-BBC0-B0AD755D3D90}"/>
              </a:ext>
            </a:extLst>
          </p:cNvPr>
          <p:cNvSpPr/>
          <p:nvPr/>
        </p:nvSpPr>
        <p:spPr>
          <a:xfrm>
            <a:off x="931422" y="618978"/>
            <a:ext cx="3638589" cy="5422790"/>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65F746A-CB67-D94E-A011-0B0ADCABFE64}"/>
              </a:ext>
            </a:extLst>
          </p:cNvPr>
          <p:cNvSpPr txBox="1"/>
          <p:nvPr/>
        </p:nvSpPr>
        <p:spPr>
          <a:xfrm>
            <a:off x="931421" y="843167"/>
            <a:ext cx="3638590" cy="562841"/>
          </a:xfrm>
          <a:prstGeom prst="rect">
            <a:avLst/>
          </a:prstGeom>
          <a:noFill/>
        </p:spPr>
        <p:txBody>
          <a:bodyPr wrap="square" rtlCol="0">
            <a:noAutofit/>
          </a:bodyPr>
          <a:lstStyle/>
          <a:p>
            <a:pPr algn="ctr">
              <a:lnSpc>
                <a:spcPts val="2800"/>
              </a:lnSpc>
              <a:spcBef>
                <a:spcPts val="300"/>
              </a:spcBef>
            </a:pPr>
            <a:r>
              <a:rPr lang="en-GB" sz="2000" b="1" dirty="0">
                <a:latin typeface="Times" pitchFamily="2" charset="0"/>
              </a:rPr>
              <a:t>4 Jamaican ‘immigrants’</a:t>
            </a:r>
            <a:endParaRPr lang="en-GB" sz="2000" dirty="0">
              <a:latin typeface="Times" pitchFamily="2" charset="0"/>
            </a:endParaRPr>
          </a:p>
        </p:txBody>
      </p:sp>
      <p:cxnSp>
        <p:nvCxnSpPr>
          <p:cNvPr id="12" name="Straight Connector 11">
            <a:extLst>
              <a:ext uri="{FF2B5EF4-FFF2-40B4-BE49-F238E27FC236}">
                <a16:creationId xmlns:a16="http://schemas.microsoft.com/office/drawing/2014/main" id="{647F8284-3B66-EC4D-BE66-8E3CE1B836DE}"/>
              </a:ext>
            </a:extLst>
          </p:cNvPr>
          <p:cNvCxnSpPr>
            <a:cxnSpLocks/>
          </p:cNvCxnSpPr>
          <p:nvPr/>
        </p:nvCxnSpPr>
        <p:spPr>
          <a:xfrm>
            <a:off x="1182757" y="825435"/>
            <a:ext cx="307225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0C65CEE-C845-7141-8CEF-6EC08995C109}"/>
              </a:ext>
            </a:extLst>
          </p:cNvPr>
          <p:cNvSpPr txBox="1"/>
          <p:nvPr/>
        </p:nvSpPr>
        <p:spPr>
          <a:xfrm>
            <a:off x="1084314" y="3741396"/>
            <a:ext cx="3170699" cy="2064259"/>
          </a:xfrm>
          <a:prstGeom prst="rect">
            <a:avLst/>
          </a:prstGeom>
          <a:noFill/>
        </p:spPr>
        <p:txBody>
          <a:bodyPr wrap="square" rtlCol="0">
            <a:noAutofit/>
          </a:bodyPr>
          <a:lstStyle/>
          <a:p>
            <a:pPr algn="just">
              <a:lnSpc>
                <a:spcPts val="1500"/>
              </a:lnSpc>
              <a:spcBef>
                <a:spcPts val="300"/>
              </a:spcBef>
            </a:pPr>
            <a:r>
              <a:rPr lang="en-GB" sz="1300" dirty="0">
                <a:latin typeface="Times" pitchFamily="2" charset="0"/>
              </a:rPr>
              <a:t>Among the 492 Jamaican “job-hunters”</a:t>
            </a:r>
            <a:br>
              <a:rPr lang="en-GB" sz="1300" dirty="0">
                <a:latin typeface="Times" pitchFamily="2" charset="0"/>
              </a:rPr>
            </a:br>
            <a:r>
              <a:rPr lang="en-GB" sz="1300" dirty="0">
                <a:latin typeface="Times" pitchFamily="2" charset="0"/>
              </a:rPr>
              <a:t>who arrived at Tilbury yesterday aboard the Empire Windrush were Mr. Herbert Zayne,</a:t>
            </a:r>
            <a:br>
              <a:rPr lang="en-GB" sz="1300" dirty="0">
                <a:latin typeface="Times" pitchFamily="2" charset="0"/>
              </a:rPr>
            </a:br>
            <a:r>
              <a:rPr lang="en-GB" sz="1300" dirty="0">
                <a:latin typeface="Times" pitchFamily="2" charset="0"/>
              </a:rPr>
              <a:t>a house painter, his English wife, formerly Irene Blain, of Blackpool, and their two children, Fay, aged 3, and David, aged 2.</a:t>
            </a:r>
            <a:br>
              <a:rPr lang="en-GB" sz="1300" dirty="0">
                <a:latin typeface="Times" pitchFamily="2" charset="0"/>
              </a:rPr>
            </a:br>
            <a:r>
              <a:rPr lang="en-GB" sz="1300" dirty="0">
                <a:latin typeface="Times" pitchFamily="2" charset="0"/>
              </a:rPr>
              <a:t>Mr. and Mrs. Zayne met while serving in the Forces, and have been married four years. The family is going to Blackpool, where</a:t>
            </a:r>
            <a:br>
              <a:rPr lang="en-GB" sz="1300" dirty="0">
                <a:latin typeface="Times" pitchFamily="2" charset="0"/>
              </a:rPr>
            </a:br>
            <a:r>
              <a:rPr lang="en-GB" sz="1300" dirty="0">
                <a:latin typeface="Times" pitchFamily="2" charset="0"/>
              </a:rPr>
              <a:t>Mr. Zayne hopes to find employment.</a:t>
            </a:r>
          </a:p>
        </p:txBody>
      </p:sp>
      <p:pic>
        <p:nvPicPr>
          <p:cNvPr id="8" name="Content Placeholder 9" descr="A group of people posing for the camera&#10;&#10;Description automatically generated with medium confidence">
            <a:extLst>
              <a:ext uri="{FF2B5EF4-FFF2-40B4-BE49-F238E27FC236}">
                <a16:creationId xmlns:a16="http://schemas.microsoft.com/office/drawing/2014/main" id="{2BDEE188-37DC-774B-A425-F2F36DBA0041}"/>
              </a:ext>
            </a:extLst>
          </p:cNvPr>
          <p:cNvPicPr>
            <a:picLocks noChangeAspect="1"/>
          </p:cNvPicPr>
          <p:nvPr/>
        </p:nvPicPr>
        <p:blipFill rotWithShape="1">
          <a:blip r:embed="rId2" cstate="screen">
            <a:alphaModFix amt="70000"/>
            <a:extLst>
              <a:ext uri="{28A0092B-C50C-407E-A947-70E740481C1C}">
                <a14:useLocalDpi xmlns:a14="http://schemas.microsoft.com/office/drawing/2010/main"/>
              </a:ext>
            </a:extLst>
          </a:blip>
          <a:srcRect/>
          <a:stretch/>
        </p:blipFill>
        <p:spPr>
          <a:xfrm>
            <a:off x="1238801" y="1326496"/>
            <a:ext cx="3016212" cy="2325056"/>
          </a:xfrm>
          <a:prstGeom prst="rect">
            <a:avLst/>
          </a:prstGeom>
        </p:spPr>
      </p:pic>
      <p:cxnSp>
        <p:nvCxnSpPr>
          <p:cNvPr id="16" name="Straight Connector 15">
            <a:extLst>
              <a:ext uri="{FF2B5EF4-FFF2-40B4-BE49-F238E27FC236}">
                <a16:creationId xmlns:a16="http://schemas.microsoft.com/office/drawing/2014/main" id="{48D5352D-55BA-FF48-87F9-B5B8120C6691}"/>
              </a:ext>
            </a:extLst>
          </p:cNvPr>
          <p:cNvCxnSpPr>
            <a:cxnSpLocks/>
          </p:cNvCxnSpPr>
          <p:nvPr/>
        </p:nvCxnSpPr>
        <p:spPr>
          <a:xfrm>
            <a:off x="1182757" y="5810903"/>
            <a:ext cx="307225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Text&#10;&#10;Description automatically generated">
            <a:extLst>
              <a:ext uri="{FF2B5EF4-FFF2-40B4-BE49-F238E27FC236}">
                <a16:creationId xmlns:a16="http://schemas.microsoft.com/office/drawing/2014/main" id="{25FBC6A4-3DE2-3043-AC9A-43A9BAE0F0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60613">
            <a:off x="8282886" y="1367083"/>
            <a:ext cx="2917576" cy="41238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5810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outdoor, person, person&#10;&#10;Description automatically generated">
            <a:extLst>
              <a:ext uri="{FF2B5EF4-FFF2-40B4-BE49-F238E27FC236}">
                <a16:creationId xmlns:a16="http://schemas.microsoft.com/office/drawing/2014/main" id="{11294F69-066B-2E49-9017-FE4730183848}"/>
              </a:ext>
            </a:extLst>
          </p:cNvPr>
          <p:cNvPicPr>
            <a:picLocks noChangeAspect="1"/>
          </p:cNvPicPr>
          <p:nvPr/>
        </p:nvPicPr>
        <p:blipFill>
          <a:blip r:embed="rId2" cstate="screen">
            <a:alphaModFix amt="21000"/>
            <a:extLst>
              <a:ext uri="{28A0092B-C50C-407E-A947-70E740481C1C}">
                <a14:useLocalDpi xmlns:a14="http://schemas.microsoft.com/office/drawing/2010/main"/>
              </a:ext>
            </a:extLst>
          </a:blip>
          <a:stretch>
            <a:fillRect/>
          </a:stretch>
        </p:blipFill>
        <p:spPr>
          <a:xfrm>
            <a:off x="7409038" y="0"/>
            <a:ext cx="4782962" cy="6858000"/>
          </a:xfrm>
          <a:prstGeom prst="rect">
            <a:avLst/>
          </a:prstGeom>
        </p:spPr>
      </p:pic>
      <p:sp>
        <p:nvSpPr>
          <p:cNvPr id="2" name="Subtitle 2">
            <a:extLst>
              <a:ext uri="{FF2B5EF4-FFF2-40B4-BE49-F238E27FC236}">
                <a16:creationId xmlns:a16="http://schemas.microsoft.com/office/drawing/2014/main" id="{F40432B4-8727-7B41-B954-AB62F8F0869E}"/>
              </a:ext>
            </a:extLst>
          </p:cNvPr>
          <p:cNvSpPr txBox="1">
            <a:spLocks/>
          </p:cNvSpPr>
          <p:nvPr/>
        </p:nvSpPr>
        <p:spPr>
          <a:xfrm>
            <a:off x="0" y="2543351"/>
            <a:ext cx="12192000" cy="18980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5000" b="1" dirty="0">
                <a:solidFill>
                  <a:schemeClr val="bg1"/>
                </a:solidFill>
                <a:latin typeface="Comic Sans MS" panose="030F0902030302020204" pitchFamily="66" charset="0"/>
                <a:cs typeface="Arial" panose="020B0604020202020204" pitchFamily="34" charset="0"/>
              </a:rPr>
              <a:t>Creating Modern Britain:</a:t>
            </a:r>
            <a:br>
              <a:rPr lang="en-GB" sz="5000" b="1" dirty="0">
                <a:solidFill>
                  <a:schemeClr val="bg1"/>
                </a:solidFill>
                <a:latin typeface="Comic Sans MS" panose="030F0902030302020204" pitchFamily="66" charset="0"/>
                <a:cs typeface="Arial" panose="020B0604020202020204" pitchFamily="34" charset="0"/>
              </a:rPr>
            </a:br>
            <a:r>
              <a:rPr lang="en-GB" sz="5000" b="1" dirty="0">
                <a:solidFill>
                  <a:schemeClr val="bg1"/>
                </a:solidFill>
                <a:latin typeface="Comic Sans MS" panose="030F0902030302020204" pitchFamily="66" charset="0"/>
                <a:cs typeface="Arial" panose="020B0604020202020204" pitchFamily="34" charset="0"/>
              </a:rPr>
              <a:t>Struggle and Progress</a:t>
            </a:r>
            <a:endParaRPr lang="en-US" sz="5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4075099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After the Windrush</a:t>
            </a:r>
          </a:p>
        </p:txBody>
      </p:sp>
      <p:sp>
        <p:nvSpPr>
          <p:cNvPr id="5" name="TextBox 4">
            <a:extLst>
              <a:ext uri="{FF2B5EF4-FFF2-40B4-BE49-F238E27FC236}">
                <a16:creationId xmlns:a16="http://schemas.microsoft.com/office/drawing/2014/main" id="{DAB0E657-D3F0-D043-BDFF-C46403234C9A}"/>
              </a:ext>
            </a:extLst>
          </p:cNvPr>
          <p:cNvSpPr txBox="1"/>
          <p:nvPr/>
        </p:nvSpPr>
        <p:spPr>
          <a:xfrm>
            <a:off x="1149471" y="1860255"/>
            <a:ext cx="5261161"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the decade after the arrival of the Windrush, around 125,000 British subjects from the West Indies came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live and work in Britain.</a:t>
            </a:r>
          </a:p>
          <a:p>
            <a:pPr>
              <a:spcBef>
                <a:spcPts val="1500"/>
              </a:spcBef>
              <a:buClr>
                <a:srgbClr val="00A3A6"/>
              </a:buClr>
            </a:pPr>
            <a:r>
              <a:rPr lang="en-GB" sz="2000" dirty="0">
                <a:solidFill>
                  <a:srgbClr val="272626"/>
                </a:solidFill>
                <a:latin typeface="Comic Sans MS" panose="030F0902030302020204" pitchFamily="66" charset="0"/>
              </a:rPr>
              <a:t>They filled vacancies in a range of industries such as transport, hotels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restaurants.</a:t>
            </a:r>
          </a:p>
          <a:p>
            <a:pPr>
              <a:spcBef>
                <a:spcPts val="1500"/>
              </a:spcBef>
              <a:buClr>
                <a:srgbClr val="00A3A6"/>
              </a:buClr>
            </a:pPr>
            <a:r>
              <a:rPr lang="en-GB" sz="2000" dirty="0">
                <a:solidFill>
                  <a:srgbClr val="272626"/>
                </a:solidFill>
                <a:latin typeface="Comic Sans MS" panose="030F0902030302020204" pitchFamily="66" charset="0"/>
              </a:rPr>
              <a:t>Despite many of them having sought-after skills, they were most often only offered unskilled and poorly paid jobs. </a:t>
            </a:r>
          </a:p>
        </p:txBody>
      </p:sp>
      <p:pic>
        <p:nvPicPr>
          <p:cNvPr id="6" name="Picture 5" descr="A picture containing person, person, indoor, tool&#10;&#10;Description automatically generated">
            <a:extLst>
              <a:ext uri="{FF2B5EF4-FFF2-40B4-BE49-F238E27FC236}">
                <a16:creationId xmlns:a16="http://schemas.microsoft.com/office/drawing/2014/main" id="{33A8946D-68D4-894B-AA92-7C3790F7EF6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23316" y="1693107"/>
            <a:ext cx="3570541" cy="3964723"/>
          </a:xfrm>
          <a:prstGeom prst="rect">
            <a:avLst/>
          </a:prstGeom>
        </p:spPr>
      </p:pic>
    </p:spTree>
    <p:extLst>
      <p:ext uri="{BB962C8B-B14F-4D97-AF65-F5344CB8AC3E}">
        <p14:creationId xmlns:p14="http://schemas.microsoft.com/office/powerpoint/2010/main" val="199816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AD0314-B746-B245-B205-1E1C05B70F1C}"/>
              </a:ext>
            </a:extLst>
          </p:cNvPr>
          <p:cNvSpPr txBox="1"/>
          <p:nvPr/>
        </p:nvSpPr>
        <p:spPr>
          <a:xfrm>
            <a:off x="4999093" y="2091142"/>
            <a:ext cx="6224078" cy="3808449"/>
          </a:xfrm>
          <a:prstGeom prst="rect">
            <a:avLst/>
          </a:prstGeom>
          <a:noFill/>
        </p:spPr>
        <p:txBody>
          <a:bodyPr wrap="square" rtlCol="0">
            <a:noAutofit/>
          </a:bodyPr>
          <a:lstStyle/>
          <a:p>
            <a:pPr>
              <a:spcBef>
                <a:spcPts val="1000"/>
              </a:spcBef>
              <a:buClr>
                <a:srgbClr val="00A3A6"/>
              </a:buClr>
            </a:pPr>
            <a:r>
              <a:rPr lang="en-GB" sz="2000" dirty="0">
                <a:solidFill>
                  <a:srgbClr val="272626"/>
                </a:solidFill>
                <a:latin typeface="Comic Sans MS" panose="030F0902030302020204" pitchFamily="66" charset="0"/>
              </a:rPr>
              <a:t>We will examine the period after the end of World War Two, when Black people from the British Commonwealth started moving to Britain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large numbers to fill job vacancies. </a:t>
            </a:r>
          </a:p>
          <a:p>
            <a:pPr>
              <a:spcBef>
                <a:spcPts val="1000"/>
              </a:spcBef>
              <a:buClr>
                <a:srgbClr val="00A3A6"/>
              </a:buClr>
            </a:pPr>
            <a:r>
              <a:rPr lang="en-GB" sz="2000" dirty="0">
                <a:solidFill>
                  <a:srgbClr val="272626"/>
                </a:solidFill>
                <a:latin typeface="Comic Sans MS" panose="030F0902030302020204" pitchFamily="66" charset="0"/>
              </a:rPr>
              <a:t>We will find out about their contribution to Britain’s economic recovery after World War Two.</a:t>
            </a:r>
          </a:p>
          <a:p>
            <a:pPr>
              <a:spcBef>
                <a:spcPts val="1000"/>
              </a:spcBef>
              <a:buClr>
                <a:srgbClr val="00A3A6"/>
              </a:buClr>
            </a:pPr>
            <a:r>
              <a:rPr lang="en-GB" sz="2000" dirty="0">
                <a:solidFill>
                  <a:srgbClr val="272626"/>
                </a:solidFill>
                <a:latin typeface="Comic Sans MS" panose="030F0902030302020204" pitchFamily="66" charset="0"/>
              </a:rPr>
              <a:t>We will also look at sources that tell us how Black people have been treated and how they have contributed to British culture in the 20th and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21st centuries.</a:t>
            </a: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Windrush and afterwards</a:t>
            </a:r>
            <a:br>
              <a:rPr lang="en-US" sz="3000" b="1" dirty="0">
                <a:solidFill>
                  <a:srgbClr val="3DAAD6"/>
                </a:solidFill>
                <a:latin typeface="Comic Sans MS" panose="030F0902030302020204" pitchFamily="66" charset="0"/>
                <a:cs typeface="Arial" panose="020B0604020202020204" pitchFamily="34" charset="0"/>
              </a:rPr>
            </a:br>
            <a:r>
              <a:rPr lang="en-US" sz="3000" b="1" dirty="0">
                <a:solidFill>
                  <a:srgbClr val="3DAAD6"/>
                </a:solidFill>
                <a:latin typeface="Comic Sans MS" panose="030F0902030302020204" pitchFamily="66" charset="0"/>
                <a:cs typeface="Arial" panose="020B0604020202020204" pitchFamily="34" charset="0"/>
              </a:rPr>
              <a:t>Lesson aims</a:t>
            </a:r>
          </a:p>
        </p:txBody>
      </p:sp>
      <p:sp>
        <p:nvSpPr>
          <p:cNvPr id="11" name="TextBox 10">
            <a:extLst>
              <a:ext uri="{FF2B5EF4-FFF2-40B4-BE49-F238E27FC236}">
                <a16:creationId xmlns:a16="http://schemas.microsoft.com/office/drawing/2014/main" id="{D5636CCB-3BF9-D744-91FE-866DFB5C57B3}"/>
              </a:ext>
            </a:extLst>
          </p:cNvPr>
          <p:cNvSpPr txBox="1"/>
          <p:nvPr/>
        </p:nvSpPr>
        <p:spPr>
          <a:xfrm>
            <a:off x="550451" y="5807491"/>
            <a:ext cx="10464294" cy="1456809"/>
          </a:xfrm>
          <a:prstGeom prst="rect">
            <a:avLst/>
          </a:prstGeom>
          <a:noFill/>
        </p:spPr>
        <p:txBody>
          <a:bodyPr wrap="square" rtlCol="0">
            <a:noAutofit/>
          </a:bodyPr>
          <a:lstStyle/>
          <a:p>
            <a:pPr>
              <a:spcBef>
                <a:spcPts val="100"/>
              </a:spcBef>
            </a:pPr>
            <a:r>
              <a:rPr lang="en-GB" sz="1000" b="1" dirty="0">
                <a:solidFill>
                  <a:srgbClr val="3DAAD6"/>
                </a:solidFill>
                <a:latin typeface="Arial" panose="020B0604020202020204" pitchFamily="34" charset="0"/>
                <a:cs typeface="Arial" panose="020B0604020202020204" pitchFamily="34" charset="0"/>
              </a:rPr>
              <a:t>Curriculum Links:</a:t>
            </a:r>
            <a:endParaRPr lang="en-GB" sz="1000" dirty="0">
              <a:solidFill>
                <a:srgbClr val="3DAAD6"/>
              </a:solidFill>
              <a:latin typeface="Arial" panose="020B0604020202020204" pitchFamily="34" charset="0"/>
              <a:cs typeface="Arial" panose="020B0604020202020204" pitchFamily="34" charset="0"/>
            </a:endParaRPr>
          </a:p>
          <a:p>
            <a:r>
              <a:rPr lang="en-GB" sz="1000" dirty="0">
                <a:solidFill>
                  <a:srgbClr val="3DAAD6"/>
                </a:solidFill>
              </a:rPr>
              <a:t>To understand the connections between national, international, and social history.</a:t>
            </a:r>
          </a:p>
          <a:p>
            <a:r>
              <a:rPr lang="en-GB" sz="1000" dirty="0">
                <a:solidFill>
                  <a:srgbClr val="3DAAD6"/>
                </a:solidFill>
              </a:rPr>
              <a:t>To understand the diversity of societies and relationships between different groups.</a:t>
            </a:r>
          </a:p>
        </p:txBody>
      </p:sp>
      <p:pic>
        <p:nvPicPr>
          <p:cNvPr id="4" name="Picture 3" descr="A picture containing person, person, indoor, tool&#10;&#10;Description automatically generated">
            <a:extLst>
              <a:ext uri="{FF2B5EF4-FFF2-40B4-BE49-F238E27FC236}">
                <a16:creationId xmlns:a16="http://schemas.microsoft.com/office/drawing/2014/main" id="{C0AEFAB3-C367-1C4F-99D3-1D093E75B7C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5760" y="2073808"/>
            <a:ext cx="3059367" cy="3397116"/>
          </a:xfrm>
          <a:prstGeom prst="rect">
            <a:avLst/>
          </a:prstGeom>
        </p:spPr>
      </p:pic>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6545637" y="1924238"/>
            <a:ext cx="4579563"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The National Health Service was launched on 5th July 1948, 2 weeks after the arrival of the Windrush. From the beginning, it employed large numbers of Black workers in medical and support roles.</a:t>
            </a:r>
          </a:p>
          <a:p>
            <a:pPr>
              <a:spcBef>
                <a:spcPts val="1500"/>
              </a:spcBef>
              <a:buClr>
                <a:srgbClr val="00A3A6"/>
              </a:buClr>
            </a:pPr>
            <a:r>
              <a:rPr lang="en-GB" sz="2000" dirty="0">
                <a:solidFill>
                  <a:srgbClr val="272626"/>
                </a:solidFill>
                <a:latin typeface="Comic Sans MS" panose="030F0902030302020204" pitchFamily="66" charset="0"/>
              </a:rPr>
              <a:t>However, Black nurses were often given the most difficult jobs and denied promotion opportunities. </a:t>
            </a:r>
          </a:p>
        </p:txBody>
      </p:sp>
      <p:pic>
        <p:nvPicPr>
          <p:cNvPr id="4" name="Picture 3" descr="A picture containing person, person, indoor, standing&#10;&#10;Description automatically generated">
            <a:extLst>
              <a:ext uri="{FF2B5EF4-FFF2-40B4-BE49-F238E27FC236}">
                <a16:creationId xmlns:a16="http://schemas.microsoft.com/office/drawing/2014/main" id="{56403418-A71E-2B44-A439-3901583C72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2855" y="399142"/>
            <a:ext cx="5223510" cy="6064687"/>
          </a:xfrm>
          <a:prstGeom prst="rect">
            <a:avLst/>
          </a:prstGeom>
        </p:spPr>
      </p:pic>
    </p:spTree>
    <p:extLst>
      <p:ext uri="{BB962C8B-B14F-4D97-AF65-F5344CB8AC3E}">
        <p14:creationId xmlns:p14="http://schemas.microsoft.com/office/powerpoint/2010/main" val="20056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1327752" y="1916981"/>
            <a:ext cx="4252991"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some businesses, white people refused to work alongside their black colleagues and entire companies introduced a colour bar and refused to hire Black people.</a:t>
            </a:r>
          </a:p>
          <a:p>
            <a:pPr>
              <a:spcBef>
                <a:spcPts val="1500"/>
              </a:spcBef>
              <a:buClr>
                <a:srgbClr val="00A3A6"/>
              </a:buClr>
            </a:pPr>
            <a:r>
              <a:rPr lang="en-GB" sz="2000" dirty="0">
                <a:solidFill>
                  <a:srgbClr val="272626"/>
                </a:solidFill>
                <a:latin typeface="Comic Sans MS" panose="030F0902030302020204" pitchFamily="66" charset="0"/>
              </a:rPr>
              <a:t>They also often found it difficult to find somewhere to live as landlords would refuse to let them rent rooms and houses.</a:t>
            </a:r>
          </a:p>
        </p:txBody>
      </p:sp>
      <p:pic>
        <p:nvPicPr>
          <p:cNvPr id="11" name="Picture 10" descr="A group of people sitting in a room watching a television&#10;&#10;Description automatically generated with medium confidence">
            <a:extLst>
              <a:ext uri="{FF2B5EF4-FFF2-40B4-BE49-F238E27FC236}">
                <a16:creationId xmlns:a16="http://schemas.microsoft.com/office/drawing/2014/main" id="{E2209E23-2D7D-F747-BFD3-805A91E751C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4686" y="1147705"/>
            <a:ext cx="4631806" cy="4548075"/>
          </a:xfrm>
          <a:prstGeom prst="rect">
            <a:avLst/>
          </a:prstGeom>
        </p:spPr>
      </p:pic>
    </p:spTree>
    <p:extLst>
      <p:ext uri="{BB962C8B-B14F-4D97-AF65-F5344CB8AC3E}">
        <p14:creationId xmlns:p14="http://schemas.microsoft.com/office/powerpoint/2010/main" val="191423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1516437" y="2212989"/>
            <a:ext cx="3911905" cy="3859705"/>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The local bus company in Bristol was one of the companies operating a colour bar, refusing to hire Black people and Asian people.</a:t>
            </a:r>
          </a:p>
          <a:p>
            <a:pPr>
              <a:spcBef>
                <a:spcPts val="1500"/>
              </a:spcBef>
              <a:buClr>
                <a:srgbClr val="00A3A6"/>
              </a:buClr>
            </a:pPr>
            <a:r>
              <a:rPr lang="en-GB" sz="2000" dirty="0">
                <a:solidFill>
                  <a:srgbClr val="272626"/>
                </a:solidFill>
                <a:latin typeface="Comic Sans MS" panose="030F0902030302020204" pitchFamily="66" charset="0"/>
              </a:rPr>
              <a:t>In 1963 Black and Asian people in the city came together and organised a boycott of the company’s bus services.</a:t>
            </a:r>
          </a:p>
        </p:txBody>
      </p:sp>
      <p:sp>
        <p:nvSpPr>
          <p:cNvPr id="15" name="Subtitle 2">
            <a:extLst>
              <a:ext uri="{FF2B5EF4-FFF2-40B4-BE49-F238E27FC236}">
                <a16:creationId xmlns:a16="http://schemas.microsoft.com/office/drawing/2014/main" id="{D6B386A6-26F0-8944-9C81-4800C2683D29}"/>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Bristol Bus Boycott </a:t>
            </a:r>
          </a:p>
        </p:txBody>
      </p:sp>
      <p:pic>
        <p:nvPicPr>
          <p:cNvPr id="17" name="Picture 16" descr="A bus on the street&#10;&#10;Description automatically generated with medium confidence">
            <a:extLst>
              <a:ext uri="{FF2B5EF4-FFF2-40B4-BE49-F238E27FC236}">
                <a16:creationId xmlns:a16="http://schemas.microsoft.com/office/drawing/2014/main" id="{0A24D91F-3269-214D-9845-369E879415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45200" y="1742863"/>
            <a:ext cx="4717143" cy="4007325"/>
          </a:xfrm>
          <a:prstGeom prst="rect">
            <a:avLst/>
          </a:prstGeom>
        </p:spPr>
      </p:pic>
    </p:spTree>
    <p:extLst>
      <p:ext uri="{BB962C8B-B14F-4D97-AF65-F5344CB8AC3E}">
        <p14:creationId xmlns:p14="http://schemas.microsoft.com/office/powerpoint/2010/main" val="375957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1516437" y="1367281"/>
            <a:ext cx="3911905" cy="3859705"/>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Black, Asian and white people supported the boycott, causing the bus company to lose passengers.</a:t>
            </a:r>
          </a:p>
          <a:p>
            <a:pPr>
              <a:spcBef>
                <a:spcPts val="1500"/>
              </a:spcBef>
              <a:buClr>
                <a:srgbClr val="00A3A6"/>
              </a:buClr>
            </a:pPr>
            <a:r>
              <a:rPr lang="en-GB" sz="2000" dirty="0">
                <a:solidFill>
                  <a:srgbClr val="272626"/>
                </a:solidFill>
                <a:latin typeface="Comic Sans MS" panose="030F0902030302020204" pitchFamily="66" charset="0"/>
              </a:rPr>
              <a:t>The story was widely reported, causing more people to join the boycott and the company’s profits fell.</a:t>
            </a:r>
          </a:p>
          <a:p>
            <a:pPr>
              <a:spcBef>
                <a:spcPts val="1500"/>
              </a:spcBef>
              <a:buClr>
                <a:srgbClr val="00A3A6"/>
              </a:buClr>
            </a:pPr>
            <a:r>
              <a:rPr lang="en-GB" sz="2000" dirty="0">
                <a:solidFill>
                  <a:srgbClr val="272626"/>
                </a:solidFill>
                <a:latin typeface="Comic Sans MS" panose="030F0902030302020204" pitchFamily="66" charset="0"/>
              </a:rPr>
              <a:t>Eventually the company agreed to remove its colour bar and to employ Black and Asian bus drivers and bus conductors. </a:t>
            </a:r>
          </a:p>
        </p:txBody>
      </p:sp>
      <p:pic>
        <p:nvPicPr>
          <p:cNvPr id="17" name="Picture 16" descr="A bus on the street&#10;&#10;Description automatically generated with medium confidence">
            <a:extLst>
              <a:ext uri="{FF2B5EF4-FFF2-40B4-BE49-F238E27FC236}">
                <a16:creationId xmlns:a16="http://schemas.microsoft.com/office/drawing/2014/main" id="{0A24D91F-3269-214D-9845-369E879415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45200" y="1425337"/>
            <a:ext cx="4717143" cy="4007325"/>
          </a:xfrm>
          <a:prstGeom prst="rect">
            <a:avLst/>
          </a:prstGeom>
        </p:spPr>
      </p:pic>
    </p:spTree>
    <p:extLst>
      <p:ext uri="{BB962C8B-B14F-4D97-AF65-F5344CB8AC3E}">
        <p14:creationId xmlns:p14="http://schemas.microsoft.com/office/powerpoint/2010/main" val="2258801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5682510" y="2088870"/>
            <a:ext cx="5392362" cy="3859705"/>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the 1950s and 1960s, the attitude of British governments, both Conservative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Labour, was generally hostile to the idea of Black immigration.</a:t>
            </a:r>
          </a:p>
          <a:p>
            <a:pPr>
              <a:spcBef>
                <a:spcPts val="1500"/>
              </a:spcBef>
              <a:buClr>
                <a:srgbClr val="00A3A6"/>
              </a:buClr>
            </a:pPr>
            <a:r>
              <a:rPr lang="en-GB" sz="2000" dirty="0">
                <a:solidFill>
                  <a:srgbClr val="272626"/>
                </a:solidFill>
                <a:latin typeface="Comic Sans MS" panose="030F0902030302020204" pitchFamily="66" charset="0"/>
              </a:rPr>
              <a:t>In 1958 violence broke out in Nottingham and in the Notting Hill area of London.</a:t>
            </a:r>
          </a:p>
          <a:p>
            <a:pPr>
              <a:spcBef>
                <a:spcPts val="1500"/>
              </a:spcBef>
              <a:buClr>
                <a:srgbClr val="00A3A6"/>
              </a:buClr>
            </a:pPr>
            <a:r>
              <a:rPr lang="en-GB" sz="2000" dirty="0">
                <a:solidFill>
                  <a:srgbClr val="272626"/>
                </a:solidFill>
                <a:latin typeface="Comic Sans MS" panose="030F0902030302020204" pitchFamily="66" charset="0"/>
              </a:rPr>
              <a:t>Both were described in the press as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race riots, and they involved attacks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by groups of white men on Black people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their homes.</a:t>
            </a:r>
          </a:p>
        </p:txBody>
      </p:sp>
      <p:sp>
        <p:nvSpPr>
          <p:cNvPr id="15" name="Subtitle 2">
            <a:extLst>
              <a:ext uri="{FF2B5EF4-FFF2-40B4-BE49-F238E27FC236}">
                <a16:creationId xmlns:a16="http://schemas.microsoft.com/office/drawing/2014/main" id="{D6B386A6-26F0-8944-9C81-4800C2683D29}"/>
              </a:ext>
            </a:extLst>
          </p:cNvPr>
          <p:cNvSpPr txBox="1">
            <a:spLocks/>
          </p:cNvSpPr>
          <p:nvPr/>
        </p:nvSpPr>
        <p:spPr>
          <a:xfrm>
            <a:off x="4672947" y="1315982"/>
            <a:ext cx="7087506" cy="7894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Race Relations</a:t>
            </a:r>
          </a:p>
        </p:txBody>
      </p:sp>
      <p:pic>
        <p:nvPicPr>
          <p:cNvPr id="3" name="Picture 2" descr="A picture containing text, outdoor, tree, person&#10;&#10;Description automatically generated">
            <a:extLst>
              <a:ext uri="{FF2B5EF4-FFF2-40B4-BE49-F238E27FC236}">
                <a16:creationId xmlns:a16="http://schemas.microsoft.com/office/drawing/2014/main" id="{7BE4C0E3-97A1-7749-B886-AA60764F1C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548" y="391886"/>
            <a:ext cx="4241399" cy="6081486"/>
          </a:xfrm>
          <a:prstGeom prst="rect">
            <a:avLst/>
          </a:prstGeom>
        </p:spPr>
      </p:pic>
    </p:spTree>
    <p:extLst>
      <p:ext uri="{BB962C8B-B14F-4D97-AF65-F5344CB8AC3E}">
        <p14:creationId xmlns:p14="http://schemas.microsoft.com/office/powerpoint/2010/main" val="276817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88088E0-650A-E547-927E-282AA637F157}"/>
              </a:ext>
            </a:extLst>
          </p:cNvPr>
          <p:cNvSpPr txBox="1"/>
          <p:nvPr/>
        </p:nvSpPr>
        <p:spPr>
          <a:xfrm>
            <a:off x="6263228" y="5162622"/>
            <a:ext cx="4802851" cy="461665"/>
          </a:xfrm>
          <a:prstGeom prst="rect">
            <a:avLst/>
          </a:prstGeom>
          <a:noFill/>
        </p:spPr>
        <p:txBody>
          <a:bodyPr wrap="square">
            <a:spAutoFit/>
          </a:bodyPr>
          <a:lstStyle/>
          <a:p>
            <a:r>
              <a:rPr lang="en-GB" sz="1200" b="1" dirty="0">
                <a:solidFill>
                  <a:srgbClr val="272626"/>
                </a:solidFill>
                <a:effectLst/>
                <a:latin typeface="Comic Sans MS" panose="030F0902030302020204" pitchFamily="66" charset="0"/>
              </a:rPr>
              <a:t>Scenes </a:t>
            </a:r>
            <a:r>
              <a:rPr lang="en-GB" sz="1200" b="1" dirty="0">
                <a:solidFill>
                  <a:srgbClr val="272626"/>
                </a:solidFill>
                <a:latin typeface="Comic Sans MS" panose="030F0902030302020204" pitchFamily="66" charset="0"/>
              </a:rPr>
              <a:t>in </a:t>
            </a:r>
            <a:r>
              <a:rPr lang="en-GB" sz="1200" b="1" dirty="0">
                <a:solidFill>
                  <a:srgbClr val="272626"/>
                </a:solidFill>
                <a:effectLst/>
                <a:latin typeface="Comic Sans MS" panose="030F0902030302020204" pitchFamily="66" charset="0"/>
              </a:rPr>
              <a:t>Bramley Road, Notting Hill (London), </a:t>
            </a:r>
            <a:br>
              <a:rPr lang="en-GB" sz="1200" dirty="0">
                <a:solidFill>
                  <a:srgbClr val="272626"/>
                </a:solidFill>
                <a:effectLst/>
                <a:latin typeface="Comic Sans MS" panose="030F0902030302020204" pitchFamily="66" charset="0"/>
              </a:rPr>
            </a:br>
            <a:r>
              <a:rPr lang="en-GB" sz="1200" dirty="0">
                <a:solidFill>
                  <a:srgbClr val="272626"/>
                </a:solidFill>
                <a:effectLst/>
                <a:latin typeface="Comic Sans MS" panose="030F0902030302020204" pitchFamily="66" charset="0"/>
              </a:rPr>
              <a:t>31</a:t>
            </a:r>
            <a:r>
              <a:rPr lang="en-GB" sz="1200" baseline="30000" dirty="0">
                <a:solidFill>
                  <a:srgbClr val="272626"/>
                </a:solidFill>
                <a:effectLst/>
                <a:latin typeface="Comic Sans MS" panose="030F0902030302020204" pitchFamily="66" charset="0"/>
              </a:rPr>
              <a:t>st</a:t>
            </a:r>
            <a:r>
              <a:rPr lang="en-GB" sz="1200" dirty="0">
                <a:solidFill>
                  <a:srgbClr val="272626"/>
                </a:solidFill>
                <a:effectLst/>
                <a:latin typeface="Comic Sans MS" panose="030F0902030302020204" pitchFamily="66" charset="0"/>
              </a:rPr>
              <a:t> August 1958.</a:t>
            </a:r>
          </a:p>
        </p:txBody>
      </p:sp>
      <p:pic>
        <p:nvPicPr>
          <p:cNvPr id="4" name="Picture 3" descr="A group of people dancing&#10;&#10;Description automatically generated with medium confidence">
            <a:extLst>
              <a:ext uri="{FF2B5EF4-FFF2-40B4-BE49-F238E27FC236}">
                <a16:creationId xmlns:a16="http://schemas.microsoft.com/office/drawing/2014/main" id="{D701BAB8-8365-9741-9A1B-6DA40583A04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48937" y="1233713"/>
            <a:ext cx="4717142" cy="3715712"/>
          </a:xfrm>
          <a:prstGeom prst="rect">
            <a:avLst/>
          </a:prstGeom>
        </p:spPr>
      </p:pic>
      <p:sp>
        <p:nvSpPr>
          <p:cNvPr id="10" name="TextBox 9">
            <a:extLst>
              <a:ext uri="{FF2B5EF4-FFF2-40B4-BE49-F238E27FC236}">
                <a16:creationId xmlns:a16="http://schemas.microsoft.com/office/drawing/2014/main" id="{9093A205-2787-3546-9336-FA5AB434D5F8}"/>
              </a:ext>
            </a:extLst>
          </p:cNvPr>
          <p:cNvSpPr txBox="1"/>
          <p:nvPr/>
        </p:nvSpPr>
        <p:spPr>
          <a:xfrm>
            <a:off x="1064492" y="1146628"/>
            <a:ext cx="4864282" cy="501174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1,000 white men in Nottingham attacked West Indians in the streets. A week later, a mob of about 400 white people from across London came to Notting Hill, attacking Black people and their homes until they were fought off by the Black people and some of their white neighbours.</a:t>
            </a:r>
          </a:p>
          <a:p>
            <a:pPr>
              <a:spcBef>
                <a:spcPts val="1500"/>
              </a:spcBef>
              <a:buClr>
                <a:srgbClr val="00A3A6"/>
              </a:buClr>
            </a:pPr>
            <a:r>
              <a:rPr lang="en-GB" sz="2000" dirty="0">
                <a:solidFill>
                  <a:srgbClr val="272626"/>
                </a:solidFill>
                <a:latin typeface="Comic Sans MS" panose="030F0902030302020204" pitchFamily="66" charset="0"/>
              </a:rPr>
              <a:t>After this violence, some politicians argued that even though they were citizens of the British Commonwealth, there should be controls in place to reduce the numbers of Black people allowed to come to Britain.</a:t>
            </a:r>
          </a:p>
        </p:txBody>
      </p:sp>
    </p:spTree>
    <p:extLst>
      <p:ext uri="{BB962C8B-B14F-4D97-AF65-F5344CB8AC3E}">
        <p14:creationId xmlns:p14="http://schemas.microsoft.com/office/powerpoint/2010/main" val="1435846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5032995" y="1379752"/>
            <a:ext cx="6556031" cy="4729154"/>
          </a:xfrm>
          <a:prstGeom prst="rect">
            <a:avLst/>
          </a:prstGeom>
          <a:noFill/>
        </p:spPr>
        <p:txBody>
          <a:bodyPr wrap="square" rtlCol="0">
            <a:noAutofit/>
          </a:bodyPr>
          <a:lstStyle/>
          <a:p>
            <a:pPr>
              <a:spcBef>
                <a:spcPts val="1000"/>
              </a:spcBef>
              <a:buClr>
                <a:srgbClr val="00A3A6"/>
              </a:buClr>
            </a:pPr>
            <a:r>
              <a:rPr lang="en-GB" sz="2000" dirty="0">
                <a:solidFill>
                  <a:srgbClr val="272626"/>
                </a:solidFill>
                <a:latin typeface="Comic Sans MS" panose="030F0902030302020204" pitchFamily="66" charset="0"/>
              </a:rPr>
              <a:t>In 1962 the Labour government passed the Commonwealth Immigrants Act.</a:t>
            </a:r>
          </a:p>
          <a:p>
            <a:pPr>
              <a:spcBef>
                <a:spcPts val="1000"/>
              </a:spcBef>
              <a:buClr>
                <a:srgbClr val="00A3A6"/>
              </a:buClr>
            </a:pPr>
            <a:r>
              <a:rPr lang="en-GB" sz="2000" dirty="0">
                <a:solidFill>
                  <a:srgbClr val="272626"/>
                </a:solidFill>
                <a:latin typeface="Comic Sans MS" panose="030F0902030302020204" pitchFamily="66" charset="0"/>
              </a:rPr>
              <a:t>The Act turned people who had been British</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subjects under the 1948 British Nationality Act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into immigrants.</a:t>
            </a:r>
          </a:p>
          <a:p>
            <a:pPr>
              <a:spcBef>
                <a:spcPts val="1000"/>
              </a:spcBef>
              <a:buClr>
                <a:srgbClr val="00A3A6"/>
              </a:buClr>
            </a:pPr>
            <a:r>
              <a:rPr lang="en-GB" sz="2000" dirty="0">
                <a:solidFill>
                  <a:srgbClr val="272626"/>
                </a:solidFill>
                <a:latin typeface="Comic Sans MS" panose="030F0902030302020204" pitchFamily="66" charset="0"/>
              </a:rPr>
              <a:t>The Act introduced employment vouchers, which restricted the numbers of people allowed to come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Britain and the kinds of jobs they were allowed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do.</a:t>
            </a:r>
          </a:p>
          <a:p>
            <a:pPr>
              <a:spcBef>
                <a:spcPts val="1000"/>
              </a:spcBef>
              <a:buClr>
                <a:srgbClr val="00A3A6"/>
              </a:buClr>
            </a:pPr>
            <a:r>
              <a:rPr lang="en-GB" sz="2000" dirty="0">
                <a:solidFill>
                  <a:srgbClr val="272626"/>
                </a:solidFill>
                <a:latin typeface="Comic Sans MS" panose="030F0902030302020204" pitchFamily="66" charset="0"/>
              </a:rPr>
              <a:t>The Act, despite not mentioning race, enabled the government to restrict the number of Black people who were able to come to live and work in Britain, without affecting the numbers of white people coming to Britain.</a:t>
            </a:r>
          </a:p>
        </p:txBody>
      </p:sp>
      <p:sp>
        <p:nvSpPr>
          <p:cNvPr id="15" name="Subtitle 2">
            <a:extLst>
              <a:ext uri="{FF2B5EF4-FFF2-40B4-BE49-F238E27FC236}">
                <a16:creationId xmlns:a16="http://schemas.microsoft.com/office/drawing/2014/main" id="{D6B386A6-26F0-8944-9C81-4800C2683D29}"/>
              </a:ext>
            </a:extLst>
          </p:cNvPr>
          <p:cNvSpPr txBox="1">
            <a:spLocks/>
          </p:cNvSpPr>
          <p:nvPr/>
        </p:nvSpPr>
        <p:spPr>
          <a:xfrm>
            <a:off x="4248694" y="671054"/>
            <a:ext cx="7522063" cy="5987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1960s</a:t>
            </a:r>
          </a:p>
        </p:txBody>
      </p:sp>
      <p:pic>
        <p:nvPicPr>
          <p:cNvPr id="3" name="Picture 2" descr="A picture containing person, indoor, ceiling, standing&#10;&#10;Description automatically generated">
            <a:extLst>
              <a:ext uri="{FF2B5EF4-FFF2-40B4-BE49-F238E27FC236}">
                <a16:creationId xmlns:a16="http://schemas.microsoft.com/office/drawing/2014/main" id="{9EA018B0-D616-D143-931B-C634B50106A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1243" y="395514"/>
            <a:ext cx="3999658" cy="6070600"/>
          </a:xfrm>
          <a:prstGeom prst="rect">
            <a:avLst/>
          </a:prstGeom>
        </p:spPr>
      </p:pic>
      <p:sp>
        <p:nvSpPr>
          <p:cNvPr id="7" name="Rectangle 6">
            <a:extLst>
              <a:ext uri="{FF2B5EF4-FFF2-40B4-BE49-F238E27FC236}">
                <a16:creationId xmlns:a16="http://schemas.microsoft.com/office/drawing/2014/main" id="{3F73FE6C-0F84-0C48-A40B-481ED092AC6D}"/>
              </a:ext>
            </a:extLst>
          </p:cNvPr>
          <p:cNvSpPr/>
          <p:nvPr/>
        </p:nvSpPr>
        <p:spPr>
          <a:xfrm>
            <a:off x="63147" y="6157308"/>
            <a:ext cx="4397620" cy="435634"/>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 name="connsiteX0" fmla="*/ 2638425 w 4850466"/>
              <a:gd name="connsiteY0" fmla="*/ 0 h 433276"/>
              <a:gd name="connsiteX1" fmla="*/ 4561354 w 4850466"/>
              <a:gd name="connsiteY1" fmla="*/ 6723 h 433276"/>
              <a:gd name="connsiteX2" fmla="*/ 4850466 w 4850466"/>
              <a:gd name="connsiteY2" fmla="*/ 433276 h 433276"/>
              <a:gd name="connsiteX3" fmla="*/ 0 w 4850466"/>
              <a:gd name="connsiteY3" fmla="*/ 433276 h 433276"/>
              <a:gd name="connsiteX4" fmla="*/ 2638425 w 4850466"/>
              <a:gd name="connsiteY4" fmla="*/ 0 h 433276"/>
              <a:gd name="connsiteX0" fmla="*/ 79375 w 4850466"/>
              <a:gd name="connsiteY0" fmla="*/ 0 h 439626"/>
              <a:gd name="connsiteX1" fmla="*/ 4561354 w 4850466"/>
              <a:gd name="connsiteY1" fmla="*/ 13073 h 439626"/>
              <a:gd name="connsiteX2" fmla="*/ 4850466 w 4850466"/>
              <a:gd name="connsiteY2" fmla="*/ 439626 h 439626"/>
              <a:gd name="connsiteX3" fmla="*/ 0 w 4850466"/>
              <a:gd name="connsiteY3" fmla="*/ 439626 h 439626"/>
              <a:gd name="connsiteX4" fmla="*/ 79375 w 4850466"/>
              <a:gd name="connsiteY4" fmla="*/ 0 h 439626"/>
              <a:gd name="connsiteX0" fmla="*/ 7302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73025 w 4850466"/>
              <a:gd name="connsiteY4" fmla="*/ 5977 h 426553"/>
              <a:gd name="connsiteX0" fmla="*/ 6667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66675 w 4850466"/>
              <a:gd name="connsiteY4" fmla="*/ 5977 h 426553"/>
              <a:gd name="connsiteX0" fmla="*/ 475978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475978 w 4850466"/>
              <a:gd name="connsiteY4" fmla="*/ 5977 h 426553"/>
              <a:gd name="connsiteX0" fmla="*/ 23132 w 4397620"/>
              <a:gd name="connsiteY0" fmla="*/ 5977 h 435261"/>
              <a:gd name="connsiteX1" fmla="*/ 4108508 w 4397620"/>
              <a:gd name="connsiteY1" fmla="*/ 0 h 435261"/>
              <a:gd name="connsiteX2" fmla="*/ 4397620 w 4397620"/>
              <a:gd name="connsiteY2" fmla="*/ 426553 h 435261"/>
              <a:gd name="connsiteX3" fmla="*/ 0 w 4397620"/>
              <a:gd name="connsiteY3" fmla="*/ 435261 h 435261"/>
              <a:gd name="connsiteX4" fmla="*/ 23132 w 4397620"/>
              <a:gd name="connsiteY4" fmla="*/ 5977 h 435261"/>
              <a:gd name="connsiteX0" fmla="*/ 19957 w 4397620"/>
              <a:gd name="connsiteY0" fmla="*/ 0 h 435634"/>
              <a:gd name="connsiteX1" fmla="*/ 4108508 w 4397620"/>
              <a:gd name="connsiteY1" fmla="*/ 373 h 435634"/>
              <a:gd name="connsiteX2" fmla="*/ 4397620 w 4397620"/>
              <a:gd name="connsiteY2" fmla="*/ 426926 h 435634"/>
              <a:gd name="connsiteX3" fmla="*/ 0 w 4397620"/>
              <a:gd name="connsiteY3" fmla="*/ 435634 h 435634"/>
              <a:gd name="connsiteX4" fmla="*/ 19957 w 4397620"/>
              <a:gd name="connsiteY4" fmla="*/ 0 h 435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620" h="435634">
                <a:moveTo>
                  <a:pt x="19957" y="0"/>
                </a:moveTo>
                <a:lnTo>
                  <a:pt x="4108508" y="373"/>
                </a:lnTo>
                <a:lnTo>
                  <a:pt x="4397620" y="426926"/>
                </a:lnTo>
                <a:lnTo>
                  <a:pt x="0" y="435634"/>
                </a:lnTo>
                <a:lnTo>
                  <a:pt x="19957" y="0"/>
                </a:lnTo>
                <a:close/>
              </a:path>
            </a:pathLst>
          </a:cu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40D6D6DD-FA2D-8D49-A623-BA666B70EDA1}"/>
              </a:ext>
            </a:extLst>
          </p:cNvPr>
          <p:cNvSpPr txBox="1"/>
          <p:nvPr/>
        </p:nvSpPr>
        <p:spPr>
          <a:xfrm>
            <a:off x="283523" y="6248835"/>
            <a:ext cx="3917002" cy="492443"/>
          </a:xfrm>
          <a:prstGeom prst="rect">
            <a:avLst/>
          </a:prstGeom>
          <a:noFill/>
        </p:spPr>
        <p:txBody>
          <a:bodyPr wrap="square">
            <a:spAutoFit/>
          </a:bodyPr>
          <a:lstStyle/>
          <a:p>
            <a:r>
              <a:rPr lang="en-GB" sz="1300" dirty="0">
                <a:solidFill>
                  <a:schemeClr val="bg1"/>
                </a:solidFill>
                <a:latin typeface="Comic Sans MS" panose="030F0902030302020204" pitchFamily="66" charset="0"/>
              </a:rPr>
              <a:t>The first day of the Commonwealth Immigrants Act at Heathrow airport, 1st July 1962</a:t>
            </a:r>
          </a:p>
        </p:txBody>
      </p:sp>
    </p:spTree>
    <p:extLst>
      <p:ext uri="{BB962C8B-B14F-4D97-AF65-F5344CB8AC3E}">
        <p14:creationId xmlns:p14="http://schemas.microsoft.com/office/powerpoint/2010/main" val="212153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microphone&#10;&#10;Description automatically generated with low confidence">
            <a:extLst>
              <a:ext uri="{FF2B5EF4-FFF2-40B4-BE49-F238E27FC236}">
                <a16:creationId xmlns:a16="http://schemas.microsoft.com/office/drawing/2014/main" id="{BF0637D9-3F80-1A4A-8765-D5BB7F3DAE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9997" y="384229"/>
            <a:ext cx="4641760" cy="6085705"/>
          </a:xfrm>
          <a:prstGeom prst="rect">
            <a:avLst/>
          </a:prstGeom>
        </p:spPr>
      </p:pic>
      <p:sp>
        <p:nvSpPr>
          <p:cNvPr id="17" name="Content Placeholder 2">
            <a:extLst>
              <a:ext uri="{FF2B5EF4-FFF2-40B4-BE49-F238E27FC236}">
                <a16:creationId xmlns:a16="http://schemas.microsoft.com/office/drawing/2014/main" id="{A2852C0D-C254-A249-A198-3A6DD88A8D15}"/>
              </a:ext>
            </a:extLst>
          </p:cNvPr>
          <p:cNvSpPr txBox="1">
            <a:spLocks/>
          </p:cNvSpPr>
          <p:nvPr/>
        </p:nvSpPr>
        <p:spPr>
          <a:xfrm>
            <a:off x="6199456" y="1872612"/>
            <a:ext cx="4708608" cy="52281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1960s also saw the introduction of two Race Relations Acts.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1965 Race Relations Act made it illegal to racially discriminate against people in hotels, pubs, restaurants, theatres and nightclubs.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1968 Race Relations Act made racial discrimination in housing, jobs, and banking illegal.</a:t>
            </a:r>
          </a:p>
        </p:txBody>
      </p:sp>
      <p:sp>
        <p:nvSpPr>
          <p:cNvPr id="6" name="Rectangle 6">
            <a:extLst>
              <a:ext uri="{FF2B5EF4-FFF2-40B4-BE49-F238E27FC236}">
                <a16:creationId xmlns:a16="http://schemas.microsoft.com/office/drawing/2014/main" id="{10DF05A4-1E23-9C40-9B0F-570BFC3D7778}"/>
              </a:ext>
            </a:extLst>
          </p:cNvPr>
          <p:cNvSpPr/>
          <p:nvPr/>
        </p:nvSpPr>
        <p:spPr>
          <a:xfrm>
            <a:off x="63147" y="6157308"/>
            <a:ext cx="4397620" cy="435634"/>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 name="connsiteX0" fmla="*/ 2638425 w 4850466"/>
              <a:gd name="connsiteY0" fmla="*/ 0 h 433276"/>
              <a:gd name="connsiteX1" fmla="*/ 4561354 w 4850466"/>
              <a:gd name="connsiteY1" fmla="*/ 6723 h 433276"/>
              <a:gd name="connsiteX2" fmla="*/ 4850466 w 4850466"/>
              <a:gd name="connsiteY2" fmla="*/ 433276 h 433276"/>
              <a:gd name="connsiteX3" fmla="*/ 0 w 4850466"/>
              <a:gd name="connsiteY3" fmla="*/ 433276 h 433276"/>
              <a:gd name="connsiteX4" fmla="*/ 2638425 w 4850466"/>
              <a:gd name="connsiteY4" fmla="*/ 0 h 433276"/>
              <a:gd name="connsiteX0" fmla="*/ 79375 w 4850466"/>
              <a:gd name="connsiteY0" fmla="*/ 0 h 439626"/>
              <a:gd name="connsiteX1" fmla="*/ 4561354 w 4850466"/>
              <a:gd name="connsiteY1" fmla="*/ 13073 h 439626"/>
              <a:gd name="connsiteX2" fmla="*/ 4850466 w 4850466"/>
              <a:gd name="connsiteY2" fmla="*/ 439626 h 439626"/>
              <a:gd name="connsiteX3" fmla="*/ 0 w 4850466"/>
              <a:gd name="connsiteY3" fmla="*/ 439626 h 439626"/>
              <a:gd name="connsiteX4" fmla="*/ 79375 w 4850466"/>
              <a:gd name="connsiteY4" fmla="*/ 0 h 439626"/>
              <a:gd name="connsiteX0" fmla="*/ 7302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73025 w 4850466"/>
              <a:gd name="connsiteY4" fmla="*/ 5977 h 426553"/>
              <a:gd name="connsiteX0" fmla="*/ 6667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66675 w 4850466"/>
              <a:gd name="connsiteY4" fmla="*/ 5977 h 426553"/>
              <a:gd name="connsiteX0" fmla="*/ 475978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475978 w 4850466"/>
              <a:gd name="connsiteY4" fmla="*/ 5977 h 426553"/>
              <a:gd name="connsiteX0" fmla="*/ 23132 w 4397620"/>
              <a:gd name="connsiteY0" fmla="*/ 5977 h 435261"/>
              <a:gd name="connsiteX1" fmla="*/ 4108508 w 4397620"/>
              <a:gd name="connsiteY1" fmla="*/ 0 h 435261"/>
              <a:gd name="connsiteX2" fmla="*/ 4397620 w 4397620"/>
              <a:gd name="connsiteY2" fmla="*/ 426553 h 435261"/>
              <a:gd name="connsiteX3" fmla="*/ 0 w 4397620"/>
              <a:gd name="connsiteY3" fmla="*/ 435261 h 435261"/>
              <a:gd name="connsiteX4" fmla="*/ 23132 w 4397620"/>
              <a:gd name="connsiteY4" fmla="*/ 5977 h 435261"/>
              <a:gd name="connsiteX0" fmla="*/ 19957 w 4397620"/>
              <a:gd name="connsiteY0" fmla="*/ 0 h 435634"/>
              <a:gd name="connsiteX1" fmla="*/ 4108508 w 4397620"/>
              <a:gd name="connsiteY1" fmla="*/ 373 h 435634"/>
              <a:gd name="connsiteX2" fmla="*/ 4397620 w 4397620"/>
              <a:gd name="connsiteY2" fmla="*/ 426926 h 435634"/>
              <a:gd name="connsiteX3" fmla="*/ 0 w 4397620"/>
              <a:gd name="connsiteY3" fmla="*/ 435634 h 435634"/>
              <a:gd name="connsiteX4" fmla="*/ 19957 w 4397620"/>
              <a:gd name="connsiteY4" fmla="*/ 0 h 435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620" h="435634">
                <a:moveTo>
                  <a:pt x="19957" y="0"/>
                </a:moveTo>
                <a:lnTo>
                  <a:pt x="4108508" y="373"/>
                </a:lnTo>
                <a:lnTo>
                  <a:pt x="4397620" y="426926"/>
                </a:lnTo>
                <a:lnTo>
                  <a:pt x="0" y="435634"/>
                </a:lnTo>
                <a:lnTo>
                  <a:pt x="19957" y="0"/>
                </a:lnTo>
                <a:close/>
              </a:path>
            </a:pathLst>
          </a:cu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BFC5A410-737D-A448-A5F0-1D81476FBF71}"/>
              </a:ext>
            </a:extLst>
          </p:cNvPr>
          <p:cNvSpPr txBox="1"/>
          <p:nvPr/>
        </p:nvSpPr>
        <p:spPr>
          <a:xfrm>
            <a:off x="409997" y="6248835"/>
            <a:ext cx="3723854" cy="492443"/>
          </a:xfrm>
          <a:prstGeom prst="rect">
            <a:avLst/>
          </a:prstGeom>
          <a:noFill/>
        </p:spPr>
        <p:txBody>
          <a:bodyPr wrap="square">
            <a:spAutoFit/>
          </a:bodyPr>
          <a:lstStyle/>
          <a:p>
            <a:r>
              <a:rPr lang="en-GB" sz="1300" b="1" dirty="0">
                <a:solidFill>
                  <a:schemeClr val="bg1"/>
                </a:solidFill>
                <a:latin typeface="Comic Sans MS" panose="030F0902030302020204" pitchFamily="66" charset="0"/>
              </a:rPr>
              <a:t>Prime Minister Harold Wilson </a:t>
            </a:r>
            <a:r>
              <a:rPr lang="en-GB" sz="1300" dirty="0">
                <a:solidFill>
                  <a:schemeClr val="bg1"/>
                </a:solidFill>
                <a:latin typeface="Comic Sans MS" panose="030F0902030302020204" pitchFamily="66" charset="0"/>
              </a:rPr>
              <a:t>who’s Labour government passed the Race Relations Act</a:t>
            </a:r>
          </a:p>
        </p:txBody>
      </p:sp>
    </p:spTree>
    <p:extLst>
      <p:ext uri="{BB962C8B-B14F-4D97-AF65-F5344CB8AC3E}">
        <p14:creationId xmlns:p14="http://schemas.microsoft.com/office/powerpoint/2010/main" val="335850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in a chair&#10;&#10;Description automatically generated with low confidence">
            <a:extLst>
              <a:ext uri="{FF2B5EF4-FFF2-40B4-BE49-F238E27FC236}">
                <a16:creationId xmlns:a16="http://schemas.microsoft.com/office/drawing/2014/main" id="{9C0134F0-5F7A-AB47-998D-9EF751966D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6605" y="386869"/>
            <a:ext cx="4245854" cy="6080605"/>
          </a:xfrm>
          <a:prstGeom prst="rect">
            <a:avLst/>
          </a:prstGeom>
        </p:spPr>
      </p:pic>
      <p:sp>
        <p:nvSpPr>
          <p:cNvPr id="5" name="TextBox 4">
            <a:extLst>
              <a:ext uri="{FF2B5EF4-FFF2-40B4-BE49-F238E27FC236}">
                <a16:creationId xmlns:a16="http://schemas.microsoft.com/office/drawing/2014/main" id="{DAB0E657-D3F0-D043-BDFF-C46403234C9A}"/>
              </a:ext>
            </a:extLst>
          </p:cNvPr>
          <p:cNvSpPr txBox="1"/>
          <p:nvPr/>
        </p:nvSpPr>
        <p:spPr>
          <a:xfrm>
            <a:off x="5709204" y="2431143"/>
            <a:ext cx="5014991" cy="3859705"/>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1968 when the government was introducing the 1968 Race Relations Act, the Conservative MP Enoch Powell gave one of the most notorious speeches in the history of British politics.</a:t>
            </a:r>
          </a:p>
          <a:p>
            <a:pPr>
              <a:spcBef>
                <a:spcPts val="1500"/>
              </a:spcBef>
              <a:buClr>
                <a:srgbClr val="00A3A6"/>
              </a:buClr>
            </a:pPr>
            <a:r>
              <a:rPr lang="en-GB" sz="2000" dirty="0">
                <a:solidFill>
                  <a:srgbClr val="272626"/>
                </a:solidFill>
                <a:latin typeface="Comic Sans MS" panose="030F0902030302020204" pitchFamily="66" charset="0"/>
              </a:rPr>
              <a:t>In the speech, Powell argued that Black and Asian people, even if they were born in Britain, could never really be British.</a:t>
            </a:r>
          </a:p>
        </p:txBody>
      </p:sp>
      <p:sp>
        <p:nvSpPr>
          <p:cNvPr id="15" name="Subtitle 2">
            <a:extLst>
              <a:ext uri="{FF2B5EF4-FFF2-40B4-BE49-F238E27FC236}">
                <a16:creationId xmlns:a16="http://schemas.microsoft.com/office/drawing/2014/main" id="{D6B386A6-26F0-8944-9C81-4800C2683D29}"/>
              </a:ext>
            </a:extLst>
          </p:cNvPr>
          <p:cNvSpPr txBox="1">
            <a:spLocks/>
          </p:cNvSpPr>
          <p:nvPr/>
        </p:nvSpPr>
        <p:spPr>
          <a:xfrm>
            <a:off x="4672947" y="1641649"/>
            <a:ext cx="7087506" cy="7894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Rivers of Blood Speech</a:t>
            </a:r>
          </a:p>
        </p:txBody>
      </p:sp>
      <p:sp>
        <p:nvSpPr>
          <p:cNvPr id="7" name="Rectangle 6">
            <a:extLst>
              <a:ext uri="{FF2B5EF4-FFF2-40B4-BE49-F238E27FC236}">
                <a16:creationId xmlns:a16="http://schemas.microsoft.com/office/drawing/2014/main" id="{594C46A7-B3D3-A340-A1D4-F528A8699A0A}"/>
              </a:ext>
            </a:extLst>
          </p:cNvPr>
          <p:cNvSpPr/>
          <p:nvPr/>
        </p:nvSpPr>
        <p:spPr>
          <a:xfrm>
            <a:off x="359881" y="6150958"/>
            <a:ext cx="2212041" cy="433276"/>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2041" h="433276">
                <a:moveTo>
                  <a:pt x="0" y="0"/>
                </a:moveTo>
                <a:lnTo>
                  <a:pt x="1922929" y="6723"/>
                </a:lnTo>
                <a:lnTo>
                  <a:pt x="2212041" y="433276"/>
                </a:lnTo>
                <a:lnTo>
                  <a:pt x="0" y="433276"/>
                </a:lnTo>
                <a:lnTo>
                  <a:pt x="0" y="0"/>
                </a:lnTo>
                <a:close/>
              </a:path>
            </a:pathLst>
          </a:cu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9741A85A-FEA9-044C-8C4F-1CF977FBBD40}"/>
              </a:ext>
            </a:extLst>
          </p:cNvPr>
          <p:cNvSpPr txBox="1"/>
          <p:nvPr/>
        </p:nvSpPr>
        <p:spPr>
          <a:xfrm>
            <a:off x="0" y="6269879"/>
            <a:ext cx="2571922" cy="400110"/>
          </a:xfrm>
          <a:prstGeom prst="rect">
            <a:avLst/>
          </a:prstGeom>
          <a:noFill/>
        </p:spPr>
        <p:txBody>
          <a:bodyPr wrap="square">
            <a:spAutoFit/>
          </a:bodyPr>
          <a:lstStyle/>
          <a:p>
            <a:pPr algn="ctr"/>
            <a:r>
              <a:rPr lang="en-GB" sz="2000" b="1" dirty="0">
                <a:solidFill>
                  <a:schemeClr val="bg1"/>
                </a:solidFill>
                <a:latin typeface="Comic Sans MS" panose="030F0902030302020204" pitchFamily="66" charset="0"/>
              </a:rPr>
              <a:t>Enoch Powell</a:t>
            </a:r>
          </a:p>
        </p:txBody>
      </p:sp>
    </p:spTree>
    <p:extLst>
      <p:ext uri="{BB962C8B-B14F-4D97-AF65-F5344CB8AC3E}">
        <p14:creationId xmlns:p14="http://schemas.microsoft.com/office/powerpoint/2010/main" val="316482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in a chair&#10;&#10;Description automatically generated with low confidence">
            <a:extLst>
              <a:ext uri="{FF2B5EF4-FFF2-40B4-BE49-F238E27FC236}">
                <a16:creationId xmlns:a16="http://schemas.microsoft.com/office/drawing/2014/main" id="{9C0134F0-5F7A-AB47-998D-9EF751966D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4350" y="391886"/>
            <a:ext cx="4241401" cy="6074228"/>
          </a:xfrm>
          <a:prstGeom prst="rect">
            <a:avLst/>
          </a:prstGeom>
        </p:spPr>
      </p:pic>
      <p:sp>
        <p:nvSpPr>
          <p:cNvPr id="5" name="TextBox 4">
            <a:extLst>
              <a:ext uri="{FF2B5EF4-FFF2-40B4-BE49-F238E27FC236}">
                <a16:creationId xmlns:a16="http://schemas.microsoft.com/office/drawing/2014/main" id="{DAB0E657-D3F0-D043-BDFF-C46403234C9A}"/>
              </a:ext>
            </a:extLst>
          </p:cNvPr>
          <p:cNvSpPr txBox="1"/>
          <p:nvPr/>
        </p:nvSpPr>
        <p:spPr>
          <a:xfrm>
            <a:off x="5709204" y="1865086"/>
            <a:ext cx="5014991" cy="3859705"/>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Rather than being given legal protection from racist discrimination, he argued that they should be rejected and deported. </a:t>
            </a:r>
          </a:p>
          <a:p>
            <a:pPr>
              <a:spcBef>
                <a:spcPts val="1500"/>
              </a:spcBef>
              <a:buClr>
                <a:srgbClr val="00A3A6"/>
              </a:buClr>
            </a:pPr>
            <a:r>
              <a:rPr lang="en-GB" sz="2000" dirty="0">
                <a:solidFill>
                  <a:srgbClr val="272626"/>
                </a:solidFill>
                <a:latin typeface="Comic Sans MS" panose="030F0902030302020204" pitchFamily="66" charset="0"/>
              </a:rPr>
              <a:t>Powell was sacked by the Conservative party, but the speech stoked up a lot of racist feelings and in the weeks afterwards there was an increase in racial violence against non-white people. </a:t>
            </a:r>
          </a:p>
        </p:txBody>
      </p:sp>
    </p:spTree>
    <p:extLst>
      <p:ext uri="{BB962C8B-B14F-4D97-AF65-F5344CB8AC3E}">
        <p14:creationId xmlns:p14="http://schemas.microsoft.com/office/powerpoint/2010/main" val="3279966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Text, letter&#10;&#10;Description automatically generated">
            <a:extLst>
              <a:ext uri="{FF2B5EF4-FFF2-40B4-BE49-F238E27FC236}">
                <a16:creationId xmlns:a16="http://schemas.microsoft.com/office/drawing/2014/main" id="{64A2877E-0761-2D45-955C-FB4BE109406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36017" y="1112400"/>
            <a:ext cx="5537717" cy="4852128"/>
          </a:xfrm>
          <a:prstGeom prst="rect">
            <a:avLst/>
          </a:prstGeom>
        </p:spPr>
      </p:pic>
      <p:sp>
        <p:nvSpPr>
          <p:cNvPr id="7" name="Subtitle 2">
            <a:extLst>
              <a:ext uri="{FF2B5EF4-FFF2-40B4-BE49-F238E27FC236}">
                <a16:creationId xmlns:a16="http://schemas.microsoft.com/office/drawing/2014/main" id="{D38FCAB2-0F36-774C-AFF6-ABF2FE7D3A63}"/>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Post-War Shortage of Workers</a:t>
            </a:r>
          </a:p>
        </p:txBody>
      </p:sp>
      <p:sp>
        <p:nvSpPr>
          <p:cNvPr id="5" name="TextBox 4">
            <a:extLst>
              <a:ext uri="{FF2B5EF4-FFF2-40B4-BE49-F238E27FC236}">
                <a16:creationId xmlns:a16="http://schemas.microsoft.com/office/drawing/2014/main" id="{DAB0E657-D3F0-D043-BDFF-C46403234C9A}"/>
              </a:ext>
            </a:extLst>
          </p:cNvPr>
          <p:cNvSpPr txBox="1"/>
          <p:nvPr/>
        </p:nvSpPr>
        <p:spPr>
          <a:xfrm>
            <a:off x="1341493" y="1738342"/>
            <a:ext cx="5145707" cy="400725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After World War Two, there was a shortage of workers.</a:t>
            </a:r>
          </a:p>
          <a:p>
            <a:pPr>
              <a:spcBef>
                <a:spcPts val="1500"/>
              </a:spcBef>
              <a:buClr>
                <a:srgbClr val="00A3A6"/>
              </a:buClr>
            </a:pPr>
            <a:r>
              <a:rPr lang="en-GB" sz="2000" dirty="0">
                <a:solidFill>
                  <a:srgbClr val="272626"/>
                </a:solidFill>
                <a:latin typeface="Comic Sans MS" panose="030F0902030302020204" pitchFamily="66" charset="0"/>
              </a:rPr>
              <a:t>Britain needed 1.3 million extra workers - where would it get them?</a:t>
            </a:r>
          </a:p>
          <a:p>
            <a:pPr>
              <a:spcBef>
                <a:spcPts val="1500"/>
              </a:spcBef>
              <a:buClr>
                <a:srgbClr val="00A3A6"/>
              </a:buClr>
            </a:pPr>
            <a:r>
              <a:rPr lang="en-GB" sz="2000" dirty="0">
                <a:solidFill>
                  <a:srgbClr val="272626"/>
                </a:solidFill>
                <a:latin typeface="Comic Sans MS" panose="030F0902030302020204" pitchFamily="66" charset="0"/>
              </a:rPr>
              <a:t>It would make sense to encourage people who already spoke English, who had a cultural connection to Britain and who had already come to Britain’s aid during two world wars.</a:t>
            </a:r>
          </a:p>
          <a:p>
            <a:pPr>
              <a:spcBef>
                <a:spcPts val="1500"/>
              </a:spcBef>
              <a:buClr>
                <a:srgbClr val="00A3A6"/>
              </a:buClr>
            </a:pPr>
            <a:r>
              <a:rPr lang="en-GB" sz="2000" dirty="0">
                <a:solidFill>
                  <a:srgbClr val="272626"/>
                </a:solidFill>
                <a:latin typeface="Comic Sans MS" panose="030F0902030302020204" pitchFamily="66" charset="0"/>
              </a:rPr>
              <a:t>Black people from British colonies in Africa and the West Indies, for example.</a:t>
            </a:r>
          </a:p>
        </p:txBody>
      </p:sp>
    </p:spTree>
    <p:extLst>
      <p:ext uri="{BB962C8B-B14F-4D97-AF65-F5344CB8AC3E}">
        <p14:creationId xmlns:p14="http://schemas.microsoft.com/office/powerpoint/2010/main" val="123544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uilding, outdoor, road, person&#10;&#10;Description automatically generated">
            <a:extLst>
              <a:ext uri="{FF2B5EF4-FFF2-40B4-BE49-F238E27FC236}">
                <a16:creationId xmlns:a16="http://schemas.microsoft.com/office/drawing/2014/main" id="{D149C568-C424-674E-8975-242B93D901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4"/>
          <a:stretch/>
        </p:blipFill>
        <p:spPr>
          <a:xfrm>
            <a:off x="6458704" y="1714380"/>
            <a:ext cx="4688114" cy="4006231"/>
          </a:xfrm>
          <a:prstGeom prst="rect">
            <a:avLst/>
          </a:prstGeom>
        </p:spPr>
      </p:pic>
      <p:sp>
        <p:nvSpPr>
          <p:cNvPr id="5" name="TextBox 4">
            <a:extLst>
              <a:ext uri="{FF2B5EF4-FFF2-40B4-BE49-F238E27FC236}">
                <a16:creationId xmlns:a16="http://schemas.microsoft.com/office/drawing/2014/main" id="{DAB0E657-D3F0-D043-BDFF-C46403234C9A}"/>
              </a:ext>
            </a:extLst>
          </p:cNvPr>
          <p:cNvSpPr txBox="1"/>
          <p:nvPr/>
        </p:nvSpPr>
        <p:spPr>
          <a:xfrm>
            <a:off x="957637" y="1786855"/>
            <a:ext cx="5138363" cy="3859705"/>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The Race Relations Acts of the 1960s did not put an end to racism, and the 1980s saw a series of difficult race riots.</a:t>
            </a:r>
          </a:p>
          <a:p>
            <a:pPr>
              <a:spcBef>
                <a:spcPts val="1500"/>
              </a:spcBef>
              <a:buClr>
                <a:srgbClr val="00A3A6"/>
              </a:buClr>
            </a:pPr>
            <a:r>
              <a:rPr lang="en-GB" sz="2000" dirty="0">
                <a:solidFill>
                  <a:srgbClr val="272626"/>
                </a:solidFill>
                <a:latin typeface="Comic Sans MS" panose="030F0902030302020204" pitchFamily="66" charset="0"/>
              </a:rPr>
              <a:t>Young Black people in cities like London, Liverpool, Birmingham, Manchester and Bristol were angry about the ways in which police forces treated them.</a:t>
            </a:r>
          </a:p>
          <a:p>
            <a:pPr>
              <a:spcBef>
                <a:spcPts val="1500"/>
              </a:spcBef>
              <a:buClr>
                <a:srgbClr val="00A3A6"/>
              </a:buClr>
            </a:pPr>
            <a:r>
              <a:rPr lang="en-GB" sz="2000" dirty="0">
                <a:solidFill>
                  <a:srgbClr val="272626"/>
                </a:solidFill>
                <a:latin typeface="Comic Sans MS" panose="030F0902030302020204" pitchFamily="66" charset="0"/>
              </a:rPr>
              <a:t>There were cases like the New Cross fire in 1981 where the Metropolitan Police refused to investigate a house fire that killed 13 young people.</a:t>
            </a:r>
          </a:p>
        </p:txBody>
      </p:sp>
      <p:sp>
        <p:nvSpPr>
          <p:cNvPr id="15" name="Subtitle 2">
            <a:extLst>
              <a:ext uri="{FF2B5EF4-FFF2-40B4-BE49-F238E27FC236}">
                <a16:creationId xmlns:a16="http://schemas.microsoft.com/office/drawing/2014/main" id="{D6B386A6-26F0-8944-9C81-4800C2683D29}"/>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end of the 20th Century</a:t>
            </a:r>
          </a:p>
        </p:txBody>
      </p:sp>
    </p:spTree>
    <p:extLst>
      <p:ext uri="{BB962C8B-B14F-4D97-AF65-F5344CB8AC3E}">
        <p14:creationId xmlns:p14="http://schemas.microsoft.com/office/powerpoint/2010/main" val="1737040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uple of men posing for the camera&#10;&#10;Description automatically generated with medium confidence">
            <a:extLst>
              <a:ext uri="{FF2B5EF4-FFF2-40B4-BE49-F238E27FC236}">
                <a16:creationId xmlns:a16="http://schemas.microsoft.com/office/drawing/2014/main" id="{E1F895F8-ED92-F64B-992A-94B1A6BB712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752607">
            <a:off x="6621044" y="1490935"/>
            <a:ext cx="4044217" cy="38761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11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DAB0E657-D3F0-D043-BDFF-C46403234C9A}"/>
              </a:ext>
            </a:extLst>
          </p:cNvPr>
          <p:cNvSpPr txBox="1"/>
          <p:nvPr/>
        </p:nvSpPr>
        <p:spPr>
          <a:xfrm>
            <a:off x="1436610" y="1661885"/>
            <a:ext cx="4506992" cy="3796777"/>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There was also the use of ‘sus laws’ (that allowed police to stop and search anyone they suspected of intending to commit a crime) that were used far more on Black people.</a:t>
            </a:r>
          </a:p>
          <a:p>
            <a:pPr>
              <a:spcBef>
                <a:spcPts val="1500"/>
              </a:spcBef>
              <a:buClr>
                <a:srgbClr val="00A3A6"/>
              </a:buClr>
            </a:pPr>
            <a:r>
              <a:rPr lang="en-GB" sz="2000" dirty="0">
                <a:solidFill>
                  <a:srgbClr val="272626"/>
                </a:solidFill>
                <a:latin typeface="Comic Sans MS" panose="030F0902030302020204" pitchFamily="66" charset="0"/>
              </a:rPr>
              <a:t>In 1993, the Black teenager </a:t>
            </a:r>
            <a:r>
              <a:rPr lang="en-GB" sz="2000" b="1" dirty="0">
                <a:solidFill>
                  <a:srgbClr val="272626"/>
                </a:solidFill>
                <a:latin typeface="Comic Sans MS" panose="030F0902030302020204" pitchFamily="66" charset="0"/>
              </a:rPr>
              <a:t>Stephen Lawrence </a:t>
            </a:r>
            <a:r>
              <a:rPr lang="en-GB" sz="2000" dirty="0">
                <a:solidFill>
                  <a:srgbClr val="272626"/>
                </a:solidFill>
                <a:latin typeface="Comic Sans MS" panose="030F0902030302020204" pitchFamily="66" charset="0"/>
              </a:rPr>
              <a:t>was murdered,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a racially motivated attack by a gang of young white men, as he waited for a bus.</a:t>
            </a:r>
          </a:p>
        </p:txBody>
      </p:sp>
    </p:spTree>
    <p:extLst>
      <p:ext uri="{BB962C8B-B14F-4D97-AF65-F5344CB8AC3E}">
        <p14:creationId xmlns:p14="http://schemas.microsoft.com/office/powerpoint/2010/main" val="3125408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newspaper, booth, several&#10;&#10;Description automatically generated">
            <a:extLst>
              <a:ext uri="{FF2B5EF4-FFF2-40B4-BE49-F238E27FC236}">
                <a16:creationId xmlns:a16="http://schemas.microsoft.com/office/drawing/2014/main" id="{4208811B-6CED-9E48-8E6F-7F8832A5B4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77254">
            <a:off x="4142750" y="954260"/>
            <a:ext cx="7193841" cy="4042582"/>
          </a:xfrm>
          <a:prstGeom prst="rect">
            <a:avLst/>
          </a:prstGeom>
        </p:spPr>
      </p:pic>
      <p:sp>
        <p:nvSpPr>
          <p:cNvPr id="5" name="TextBox 4">
            <a:extLst>
              <a:ext uri="{FF2B5EF4-FFF2-40B4-BE49-F238E27FC236}">
                <a16:creationId xmlns:a16="http://schemas.microsoft.com/office/drawing/2014/main" id="{DAB0E657-D3F0-D043-BDFF-C46403234C9A}"/>
              </a:ext>
            </a:extLst>
          </p:cNvPr>
          <p:cNvSpPr txBox="1"/>
          <p:nvPr/>
        </p:nvSpPr>
        <p:spPr>
          <a:xfrm>
            <a:off x="994228" y="1153886"/>
            <a:ext cx="7866743" cy="4887685"/>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Despite arresting his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murderers, the police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failed to investigate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properly or to prosecute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them. </a:t>
            </a:r>
            <a:r>
              <a:rPr lang="en-GB" sz="2000">
                <a:solidFill>
                  <a:srgbClr val="272626"/>
                </a:solidFill>
                <a:latin typeface="Comic Sans MS" panose="030F0902030302020204" pitchFamily="66" charset="0"/>
              </a:rPr>
              <a:t>They </a:t>
            </a:r>
            <a:r>
              <a:rPr lang="en-GB" sz="2000" dirty="0">
                <a:solidFill>
                  <a:srgbClr val="272626"/>
                </a:solidFill>
                <a:latin typeface="Comic Sans MS" panose="030F0902030302020204" pitchFamily="66" charset="0"/>
              </a:rPr>
              <a:t>were only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brought to court when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his parents launched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 private prosecution.</a:t>
            </a:r>
          </a:p>
          <a:p>
            <a:pPr>
              <a:spcBef>
                <a:spcPts val="1500"/>
              </a:spcBef>
              <a:buClr>
                <a:srgbClr val="00A3A6"/>
              </a:buClr>
            </a:pPr>
            <a:r>
              <a:rPr lang="en-GB" sz="2000" dirty="0">
                <a:solidFill>
                  <a:srgbClr val="272626"/>
                </a:solidFill>
                <a:latin typeface="Comic Sans MS" panose="030F0902030302020204" pitchFamily="66" charset="0"/>
              </a:rPr>
              <a:t>In 1999, after a public</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enquiry into Stephen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Lawrence’s murder, the MacPherson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Report stated that failure of the police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his case was the result of a culture of</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‘institutional racism’.</a:t>
            </a:r>
          </a:p>
        </p:txBody>
      </p:sp>
    </p:spTree>
    <p:extLst>
      <p:ext uri="{BB962C8B-B14F-4D97-AF65-F5344CB8AC3E}">
        <p14:creationId xmlns:p14="http://schemas.microsoft.com/office/powerpoint/2010/main" val="170927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playing drums&#10;&#10;Description automatically generated with medium confidence">
            <a:extLst>
              <a:ext uri="{FF2B5EF4-FFF2-40B4-BE49-F238E27FC236}">
                <a16:creationId xmlns:a16="http://schemas.microsoft.com/office/drawing/2014/main" id="{92208772-C3AF-D44C-B0D4-24DBA2BD939D}"/>
              </a:ext>
            </a:extLst>
          </p:cNvPr>
          <p:cNvPicPr>
            <a:picLocks noChangeAspect="1"/>
          </p:cNvPicPr>
          <p:nvPr/>
        </p:nvPicPr>
        <p:blipFill rotWithShape="1">
          <a:blip r:embed="rId2" cstate="screen">
            <a:alphaModFix amt="7000"/>
            <a:extLst>
              <a:ext uri="{28A0092B-C50C-407E-A947-70E740481C1C}">
                <a14:useLocalDpi xmlns:a14="http://schemas.microsoft.com/office/drawing/2010/main"/>
              </a:ext>
            </a:extLst>
          </a:blip>
          <a:srcRect/>
          <a:stretch/>
        </p:blipFill>
        <p:spPr>
          <a:xfrm>
            <a:off x="1" y="1"/>
            <a:ext cx="12192000" cy="6858000"/>
          </a:xfrm>
          <a:prstGeom prst="rect">
            <a:avLst/>
          </a:prstGeom>
        </p:spPr>
      </p:pic>
      <p:sp>
        <p:nvSpPr>
          <p:cNvPr id="2" name="Subtitle 2">
            <a:extLst>
              <a:ext uri="{FF2B5EF4-FFF2-40B4-BE49-F238E27FC236}">
                <a16:creationId xmlns:a16="http://schemas.microsoft.com/office/drawing/2014/main" id="{802B7F0C-09A1-4947-80FD-C5BEE2320646}"/>
              </a:ext>
            </a:extLst>
          </p:cNvPr>
          <p:cNvSpPr txBox="1">
            <a:spLocks/>
          </p:cNvSpPr>
          <p:nvPr/>
        </p:nvSpPr>
        <p:spPr>
          <a:xfrm>
            <a:off x="0" y="2548072"/>
            <a:ext cx="12191999" cy="22745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5000" b="1" dirty="0">
                <a:solidFill>
                  <a:schemeClr val="bg1"/>
                </a:solidFill>
                <a:latin typeface="Comic Sans MS" panose="030F0902030302020204" pitchFamily="66" charset="0"/>
                <a:cs typeface="Arial" panose="020B0604020202020204" pitchFamily="34" charset="0"/>
              </a:rPr>
              <a:t>Black and British in</a:t>
            </a:r>
            <a:br>
              <a:rPr lang="en-US" sz="5000" b="1" dirty="0">
                <a:solidFill>
                  <a:schemeClr val="bg1"/>
                </a:solidFill>
                <a:latin typeface="Comic Sans MS" panose="030F0902030302020204" pitchFamily="66" charset="0"/>
                <a:cs typeface="Arial" panose="020B0604020202020204" pitchFamily="34" charset="0"/>
              </a:rPr>
            </a:br>
            <a:r>
              <a:rPr lang="en-US" sz="5000" b="1" dirty="0">
                <a:solidFill>
                  <a:schemeClr val="bg1"/>
                </a:solidFill>
                <a:latin typeface="Comic Sans MS" panose="030F0902030302020204" pitchFamily="66" charset="0"/>
                <a:cs typeface="Arial" panose="020B0604020202020204" pitchFamily="34" charset="0"/>
              </a:rPr>
              <a:t>the 21st century</a:t>
            </a:r>
          </a:p>
        </p:txBody>
      </p:sp>
    </p:spTree>
    <p:extLst>
      <p:ext uri="{BB962C8B-B14F-4D97-AF65-F5344CB8AC3E}">
        <p14:creationId xmlns:p14="http://schemas.microsoft.com/office/powerpoint/2010/main" val="23732420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raft&#10;&#10;Description automatically generated">
            <a:extLst>
              <a:ext uri="{FF2B5EF4-FFF2-40B4-BE49-F238E27FC236}">
                <a16:creationId xmlns:a16="http://schemas.microsoft.com/office/drawing/2014/main" id="{B9ED1377-D578-344B-80BD-A90A60730B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133806">
            <a:off x="6505788" y="1073464"/>
            <a:ext cx="3482432" cy="2856353"/>
          </a:xfrm>
          <a:prstGeom prst="rect">
            <a:avLst/>
          </a:prstGeom>
          <a:solidFill>
            <a:srgbClr val="FFFFFF">
              <a:shade val="85000"/>
            </a:srgbClr>
          </a:solidFill>
          <a:ln w="136525" cap="sq">
            <a:solidFill>
              <a:srgbClr val="FFFFFF"/>
            </a:solidFill>
            <a:miter lim="800000"/>
          </a:ln>
          <a:effectLst>
            <a:outerShdw blurRad="55000" dist="88900" dir="2700000" algn="tl" rotWithShape="0">
              <a:srgbClr val="000000">
                <a:alpha val="12000"/>
              </a:srgbClr>
            </a:outerShdw>
          </a:effectLst>
          <a:scene3d>
            <a:camera prst="orthographicFront"/>
            <a:lightRig rig="twoPt" dir="t">
              <a:rot lat="0" lon="0" rev="7200000"/>
            </a:lightRig>
          </a:scene3d>
          <a:sp3d>
            <a:bevelT w="25400" h="19050"/>
            <a:contourClr>
              <a:srgbClr val="FFFFFF"/>
            </a:contourClr>
          </a:sp3d>
        </p:spPr>
      </p:pic>
      <p:sp>
        <p:nvSpPr>
          <p:cNvPr id="7" name="Subtitle 2">
            <a:extLst>
              <a:ext uri="{FF2B5EF4-FFF2-40B4-BE49-F238E27FC236}">
                <a16:creationId xmlns:a16="http://schemas.microsoft.com/office/drawing/2014/main" id="{D38FCAB2-0F36-774C-AFF6-ABF2FE7D3A63}"/>
              </a:ext>
            </a:extLst>
          </p:cNvPr>
          <p:cNvSpPr txBox="1">
            <a:spLocks/>
          </p:cNvSpPr>
          <p:nvPr/>
        </p:nvSpPr>
        <p:spPr>
          <a:xfrm>
            <a:off x="0" y="906040"/>
            <a:ext cx="6982691" cy="7875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2012 London Olympics</a:t>
            </a:r>
          </a:p>
        </p:txBody>
      </p:sp>
      <p:sp>
        <p:nvSpPr>
          <p:cNvPr id="5" name="TextBox 4">
            <a:extLst>
              <a:ext uri="{FF2B5EF4-FFF2-40B4-BE49-F238E27FC236}">
                <a16:creationId xmlns:a16="http://schemas.microsoft.com/office/drawing/2014/main" id="{DAB0E657-D3F0-D043-BDFF-C46403234C9A}"/>
              </a:ext>
            </a:extLst>
          </p:cNvPr>
          <p:cNvSpPr txBox="1"/>
          <p:nvPr/>
        </p:nvSpPr>
        <p:spPr>
          <a:xfrm>
            <a:off x="1098436" y="1697426"/>
            <a:ext cx="4910478"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2012, the London Olympic opening ceremony celebrated the Windrush as one of the important moments in British history.</a:t>
            </a:r>
          </a:p>
          <a:p>
            <a:pPr>
              <a:spcBef>
                <a:spcPts val="1500"/>
              </a:spcBef>
              <a:buClr>
                <a:srgbClr val="00A3A6"/>
              </a:buClr>
            </a:pPr>
            <a:r>
              <a:rPr lang="en-GB" sz="2000" dirty="0">
                <a:solidFill>
                  <a:srgbClr val="272626"/>
                </a:solidFill>
                <a:latin typeface="Comic Sans MS" panose="030F0902030302020204" pitchFamily="66" charset="0"/>
              </a:rPr>
              <a:t>As a nation, Great Britain came third in the 2012 Olympics, winning 65 medals. Amongst the medal winners in Team GB were several Black British Olympians.</a:t>
            </a:r>
          </a:p>
          <a:p>
            <a:pPr>
              <a:spcBef>
                <a:spcPts val="1500"/>
              </a:spcBef>
              <a:buClr>
                <a:srgbClr val="00A3A6"/>
              </a:buClr>
            </a:pPr>
            <a:r>
              <a:rPr lang="en-GB" sz="2000" dirty="0">
                <a:solidFill>
                  <a:srgbClr val="272626"/>
                </a:solidFill>
                <a:latin typeface="Comic Sans MS" panose="030F0902030302020204" pitchFamily="66" charset="0"/>
              </a:rPr>
              <a:t>They include the athletes Mo Farrah and Jessica Ennis, and the boxers Nicola Adams and Anthony Joshua, all of whom won gold medals.</a:t>
            </a:r>
          </a:p>
          <a:p>
            <a:pPr>
              <a:spcBef>
                <a:spcPts val="1500"/>
              </a:spcBef>
              <a:buClr>
                <a:srgbClr val="00A3A6"/>
              </a:buClr>
            </a:pPr>
            <a:endParaRPr lang="en-GB" sz="2000" dirty="0">
              <a:solidFill>
                <a:srgbClr val="272626"/>
              </a:solidFill>
              <a:latin typeface="Comic Sans MS" panose="030F0902030302020204" pitchFamily="66" charset="0"/>
            </a:endParaRPr>
          </a:p>
        </p:txBody>
      </p:sp>
      <p:grpSp>
        <p:nvGrpSpPr>
          <p:cNvPr id="6" name="Group 5">
            <a:extLst>
              <a:ext uri="{FF2B5EF4-FFF2-40B4-BE49-F238E27FC236}">
                <a16:creationId xmlns:a16="http://schemas.microsoft.com/office/drawing/2014/main" id="{F94D9827-1226-96F3-FAC4-F4D2F15F5742}"/>
              </a:ext>
            </a:extLst>
          </p:cNvPr>
          <p:cNvGrpSpPr/>
          <p:nvPr/>
        </p:nvGrpSpPr>
        <p:grpSpPr>
          <a:xfrm rot="579511">
            <a:off x="8673255" y="2757311"/>
            <a:ext cx="2129584" cy="3130154"/>
            <a:chOff x="8934941" y="1494462"/>
            <a:chExt cx="2819350" cy="4496842"/>
          </a:xfrm>
        </p:grpSpPr>
        <p:sp>
          <p:nvSpPr>
            <p:cNvPr id="8" name="Rectangle 7">
              <a:extLst>
                <a:ext uri="{FF2B5EF4-FFF2-40B4-BE49-F238E27FC236}">
                  <a16:creationId xmlns:a16="http://schemas.microsoft.com/office/drawing/2014/main" id="{B6196055-C6C3-2308-069C-AF55D40F9A98}"/>
                </a:ext>
              </a:extLst>
            </p:cNvPr>
            <p:cNvSpPr/>
            <p:nvPr/>
          </p:nvSpPr>
          <p:spPr>
            <a:xfrm>
              <a:off x="8936383" y="1494462"/>
              <a:ext cx="2817908" cy="4496842"/>
            </a:xfrm>
            <a:prstGeom prst="rect">
              <a:avLst/>
            </a:prstGeom>
            <a:solidFill>
              <a:schemeClr val="bg1"/>
            </a:solidFill>
            <a:ln>
              <a:solidFill>
                <a:schemeClr val="bg1">
                  <a:lumMod val="85000"/>
                </a:schemeClr>
              </a:solidFill>
            </a:ln>
            <a:effectLst>
              <a:outerShdw blurRad="50800" dist="889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running in a race&#10;&#10;Description automatically generated with medium confidence">
              <a:extLst>
                <a:ext uri="{FF2B5EF4-FFF2-40B4-BE49-F238E27FC236}">
                  <a16:creationId xmlns:a16="http://schemas.microsoft.com/office/drawing/2014/main" id="{E85FC86F-80F4-1DD7-E00D-AF62E9A9F0A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36586" y="1694012"/>
              <a:ext cx="2403786" cy="3469976"/>
            </a:xfrm>
            <a:prstGeom prst="rect">
              <a:avLst/>
            </a:prstGeom>
          </p:spPr>
        </p:pic>
        <p:sp>
          <p:nvSpPr>
            <p:cNvPr id="10" name="TextBox 9">
              <a:extLst>
                <a:ext uri="{FF2B5EF4-FFF2-40B4-BE49-F238E27FC236}">
                  <a16:creationId xmlns:a16="http://schemas.microsoft.com/office/drawing/2014/main" id="{C0E9B953-35A8-0708-4805-9A1EB39B883D}"/>
                </a:ext>
              </a:extLst>
            </p:cNvPr>
            <p:cNvSpPr txBox="1"/>
            <p:nvPr/>
          </p:nvSpPr>
          <p:spPr>
            <a:xfrm>
              <a:off x="8934941" y="5228911"/>
              <a:ext cx="2817908" cy="503975"/>
            </a:xfrm>
            <a:prstGeom prst="rect">
              <a:avLst/>
            </a:prstGeom>
            <a:noFill/>
          </p:spPr>
          <p:txBody>
            <a:bodyPr wrap="square" rtlCol="0">
              <a:noAutofit/>
            </a:bodyPr>
            <a:lstStyle/>
            <a:p>
              <a:pPr algn="ctr">
                <a:spcBef>
                  <a:spcPts val="1500"/>
                </a:spcBef>
                <a:buClr>
                  <a:srgbClr val="00A3A6"/>
                </a:buClr>
              </a:pPr>
              <a:r>
                <a:rPr lang="en-GB" sz="1500" dirty="0">
                  <a:solidFill>
                    <a:srgbClr val="272626"/>
                  </a:solidFill>
                  <a:latin typeface="Comic Sans MS" panose="030F0902030302020204" pitchFamily="66" charset="0"/>
                </a:rPr>
                <a:t>Mo Farrah</a:t>
              </a:r>
              <a:br>
                <a:rPr lang="en-GB" sz="1500" dirty="0">
                  <a:solidFill>
                    <a:srgbClr val="272626"/>
                  </a:solidFill>
                  <a:latin typeface="Comic Sans MS" panose="030F0902030302020204" pitchFamily="66" charset="0"/>
                </a:rPr>
              </a:br>
              <a:r>
                <a:rPr lang="en-GB" sz="1500" dirty="0">
                  <a:solidFill>
                    <a:srgbClr val="272626"/>
                  </a:solidFill>
                  <a:latin typeface="Comic Sans MS" panose="030F0902030302020204" pitchFamily="66" charset="0"/>
                </a:rPr>
                <a:t>Athlete</a:t>
              </a:r>
            </a:p>
          </p:txBody>
        </p:sp>
      </p:grpSp>
    </p:spTree>
    <p:extLst>
      <p:ext uri="{BB962C8B-B14F-4D97-AF65-F5344CB8AC3E}">
        <p14:creationId xmlns:p14="http://schemas.microsoft.com/office/powerpoint/2010/main" val="8891936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5064337" y="1659850"/>
            <a:ext cx="6003997"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A year after the 2012 Olympics, the government started to pass laws to make Britain a ‘hostile environment’ for illegal immigrants. </a:t>
            </a:r>
          </a:p>
          <a:p>
            <a:pPr>
              <a:spcBef>
                <a:spcPts val="1500"/>
              </a:spcBef>
              <a:buClr>
                <a:srgbClr val="00A3A6"/>
              </a:buClr>
            </a:pPr>
            <a:r>
              <a:rPr lang="en-GB" sz="2000" dirty="0">
                <a:solidFill>
                  <a:srgbClr val="272626"/>
                </a:solidFill>
                <a:latin typeface="Comic Sans MS" panose="030F0902030302020204" pitchFamily="66" charset="0"/>
              </a:rPr>
              <a:t>Having documentation to prove citizenship became important, but at the same time the government decided to throw away key immigration records it held for some groups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people.</a:t>
            </a:r>
          </a:p>
          <a:p>
            <a:pPr>
              <a:spcBef>
                <a:spcPts val="1500"/>
              </a:spcBef>
              <a:buClr>
                <a:srgbClr val="00A3A6"/>
              </a:buClr>
            </a:pPr>
            <a:r>
              <a:rPr lang="en-GB" sz="2000" dirty="0">
                <a:solidFill>
                  <a:srgbClr val="272626"/>
                </a:solidFill>
                <a:latin typeface="Comic Sans MS" panose="030F0902030302020204" pitchFamily="66" charset="0"/>
              </a:rPr>
              <a:t>This led in 2018 to the Windrush scandal, where people who had come to Britain as babies and young children were wrongly told that they were not British citizens and that they had to leave. </a:t>
            </a:r>
          </a:p>
          <a:p>
            <a:pPr>
              <a:spcBef>
                <a:spcPts val="1500"/>
              </a:spcBef>
              <a:buClr>
                <a:srgbClr val="00A3A6"/>
              </a:buClr>
            </a:pPr>
            <a:endParaRPr lang="en-GB" sz="2000" dirty="0">
              <a:solidFill>
                <a:srgbClr val="272626"/>
              </a:solidFill>
              <a:latin typeface="Comic Sans MS" panose="030F0902030302020204" pitchFamily="66" charset="0"/>
            </a:endParaRPr>
          </a:p>
        </p:txBody>
      </p:sp>
      <p:sp>
        <p:nvSpPr>
          <p:cNvPr id="6" name="Subtitle 2">
            <a:extLst>
              <a:ext uri="{FF2B5EF4-FFF2-40B4-BE49-F238E27FC236}">
                <a16:creationId xmlns:a16="http://schemas.microsoft.com/office/drawing/2014/main" id="{F06577F0-281B-B153-01A3-756134E45654}"/>
              </a:ext>
            </a:extLst>
          </p:cNvPr>
          <p:cNvSpPr txBox="1">
            <a:spLocks/>
          </p:cNvSpPr>
          <p:nvPr/>
        </p:nvSpPr>
        <p:spPr>
          <a:xfrm>
            <a:off x="4531057" y="785307"/>
            <a:ext cx="7240927" cy="6429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Windrush Scandal</a:t>
            </a:r>
          </a:p>
        </p:txBody>
      </p:sp>
      <p:pic>
        <p:nvPicPr>
          <p:cNvPr id="3" name="Picture 2" descr="A group of people holding signs&#10;&#10;Description automatically generated with medium confidence">
            <a:extLst>
              <a:ext uri="{FF2B5EF4-FFF2-40B4-BE49-F238E27FC236}">
                <a16:creationId xmlns:a16="http://schemas.microsoft.com/office/drawing/2014/main" id="{A6130232-66A2-8346-B042-C29E9D7EEF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0016" y="386608"/>
            <a:ext cx="4111041" cy="6084042"/>
          </a:xfrm>
          <a:prstGeom prst="rect">
            <a:avLst/>
          </a:prstGeom>
        </p:spPr>
      </p:pic>
    </p:spTree>
    <p:extLst>
      <p:ext uri="{BB962C8B-B14F-4D97-AF65-F5344CB8AC3E}">
        <p14:creationId xmlns:p14="http://schemas.microsoft.com/office/powerpoint/2010/main" val="2491940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6353385" y="2827307"/>
            <a:ext cx="4997564" cy="36433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2020, following the murder of Black man </a:t>
            </a:r>
            <a:r>
              <a:rPr lang="en-GB" sz="2000" b="1" dirty="0">
                <a:solidFill>
                  <a:srgbClr val="272626"/>
                </a:solidFill>
                <a:latin typeface="Comic Sans MS" panose="030F0902030302020204" pitchFamily="66" charset="0"/>
              </a:rPr>
              <a:t>George Floyd, </a:t>
            </a:r>
            <a:r>
              <a:rPr lang="en-GB" sz="2000" dirty="0">
                <a:solidFill>
                  <a:srgbClr val="272626"/>
                </a:solidFill>
                <a:latin typeface="Comic Sans MS" panose="030F0902030302020204" pitchFamily="66" charset="0"/>
              </a:rPr>
              <a:t>by a police officer</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America, there was a global series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Black Lives Matter protests. </a:t>
            </a:r>
          </a:p>
          <a:p>
            <a:pPr>
              <a:spcBef>
                <a:spcPts val="1500"/>
              </a:spcBef>
              <a:buClr>
                <a:srgbClr val="00A3A6"/>
              </a:buClr>
            </a:pPr>
            <a:r>
              <a:rPr lang="en-GB" sz="2000" dirty="0">
                <a:solidFill>
                  <a:srgbClr val="272626"/>
                </a:solidFill>
                <a:latin typeface="Comic Sans MS" panose="030F0902030302020204" pitchFamily="66" charset="0"/>
              </a:rPr>
              <a:t>In Britain, one protest led to the toppling of the statue of the slave trader Edward Colston in the city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Bristol.</a:t>
            </a:r>
          </a:p>
        </p:txBody>
      </p:sp>
      <p:pic>
        <p:nvPicPr>
          <p:cNvPr id="4" name="Picture 3" descr="A picture containing person, outdoor, sky, people&#10;&#10;Description automatically generated">
            <a:extLst>
              <a:ext uri="{FF2B5EF4-FFF2-40B4-BE49-F238E27FC236}">
                <a16:creationId xmlns:a16="http://schemas.microsoft.com/office/drawing/2014/main" id="{865F2EB0-747E-944A-9A00-AC79F348403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8342" y="385980"/>
            <a:ext cx="5285909" cy="6084670"/>
          </a:xfrm>
          <a:prstGeom prst="rect">
            <a:avLst/>
          </a:prstGeom>
        </p:spPr>
      </p:pic>
      <p:sp>
        <p:nvSpPr>
          <p:cNvPr id="6" name="Subtitle 2">
            <a:extLst>
              <a:ext uri="{FF2B5EF4-FFF2-40B4-BE49-F238E27FC236}">
                <a16:creationId xmlns:a16="http://schemas.microsoft.com/office/drawing/2014/main" id="{4B0BE9EF-E89A-E124-4192-7E467B5AB500}"/>
              </a:ext>
            </a:extLst>
          </p:cNvPr>
          <p:cNvSpPr txBox="1">
            <a:spLocks/>
          </p:cNvSpPr>
          <p:nvPr/>
        </p:nvSpPr>
        <p:spPr>
          <a:xfrm>
            <a:off x="5694251" y="1342942"/>
            <a:ext cx="6089407" cy="12176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Global Anti-Racist</a:t>
            </a:r>
            <a:br>
              <a:rPr lang="en-US" sz="3000" b="1" dirty="0">
                <a:solidFill>
                  <a:srgbClr val="3DAAD6"/>
                </a:solidFill>
                <a:latin typeface="Comic Sans MS" panose="030F0902030302020204" pitchFamily="66" charset="0"/>
                <a:cs typeface="Arial" panose="020B0604020202020204" pitchFamily="34" charset="0"/>
              </a:rPr>
            </a:br>
            <a:r>
              <a:rPr lang="en-US" sz="3000" b="1" dirty="0">
                <a:solidFill>
                  <a:srgbClr val="3DAAD6"/>
                </a:solidFill>
                <a:latin typeface="Comic Sans MS" panose="030F0902030302020204" pitchFamily="66" charset="0"/>
                <a:cs typeface="Arial" panose="020B0604020202020204" pitchFamily="34" charset="0"/>
              </a:rPr>
              <a:t>Protests in 2020</a:t>
            </a:r>
          </a:p>
        </p:txBody>
      </p:sp>
      <p:sp>
        <p:nvSpPr>
          <p:cNvPr id="10" name="Rectangle 6">
            <a:extLst>
              <a:ext uri="{FF2B5EF4-FFF2-40B4-BE49-F238E27FC236}">
                <a16:creationId xmlns:a16="http://schemas.microsoft.com/office/drawing/2014/main" id="{0AB60362-BEEC-B749-8316-64AB700CC509}"/>
              </a:ext>
            </a:extLst>
          </p:cNvPr>
          <p:cNvSpPr/>
          <p:nvPr/>
        </p:nvSpPr>
        <p:spPr>
          <a:xfrm>
            <a:off x="0" y="5932892"/>
            <a:ext cx="4857995" cy="586869"/>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 name="connsiteX0" fmla="*/ 2638425 w 4850466"/>
              <a:gd name="connsiteY0" fmla="*/ 0 h 433276"/>
              <a:gd name="connsiteX1" fmla="*/ 4561354 w 4850466"/>
              <a:gd name="connsiteY1" fmla="*/ 6723 h 433276"/>
              <a:gd name="connsiteX2" fmla="*/ 4850466 w 4850466"/>
              <a:gd name="connsiteY2" fmla="*/ 433276 h 433276"/>
              <a:gd name="connsiteX3" fmla="*/ 0 w 4850466"/>
              <a:gd name="connsiteY3" fmla="*/ 433276 h 433276"/>
              <a:gd name="connsiteX4" fmla="*/ 2638425 w 4850466"/>
              <a:gd name="connsiteY4" fmla="*/ 0 h 433276"/>
              <a:gd name="connsiteX0" fmla="*/ 79375 w 4850466"/>
              <a:gd name="connsiteY0" fmla="*/ 0 h 439626"/>
              <a:gd name="connsiteX1" fmla="*/ 4561354 w 4850466"/>
              <a:gd name="connsiteY1" fmla="*/ 13073 h 439626"/>
              <a:gd name="connsiteX2" fmla="*/ 4850466 w 4850466"/>
              <a:gd name="connsiteY2" fmla="*/ 439626 h 439626"/>
              <a:gd name="connsiteX3" fmla="*/ 0 w 4850466"/>
              <a:gd name="connsiteY3" fmla="*/ 439626 h 439626"/>
              <a:gd name="connsiteX4" fmla="*/ 79375 w 4850466"/>
              <a:gd name="connsiteY4" fmla="*/ 0 h 439626"/>
              <a:gd name="connsiteX0" fmla="*/ 7302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73025 w 4850466"/>
              <a:gd name="connsiteY4" fmla="*/ 5977 h 426553"/>
              <a:gd name="connsiteX0" fmla="*/ 6667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66675 w 4850466"/>
              <a:gd name="connsiteY4" fmla="*/ 5977 h 426553"/>
              <a:gd name="connsiteX0" fmla="*/ 475978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475978 w 4850466"/>
              <a:gd name="connsiteY4" fmla="*/ 5977 h 426553"/>
              <a:gd name="connsiteX0" fmla="*/ 23132 w 4397620"/>
              <a:gd name="connsiteY0" fmla="*/ 5977 h 435261"/>
              <a:gd name="connsiteX1" fmla="*/ 4108508 w 4397620"/>
              <a:gd name="connsiteY1" fmla="*/ 0 h 435261"/>
              <a:gd name="connsiteX2" fmla="*/ 4397620 w 4397620"/>
              <a:gd name="connsiteY2" fmla="*/ 426553 h 435261"/>
              <a:gd name="connsiteX3" fmla="*/ 0 w 4397620"/>
              <a:gd name="connsiteY3" fmla="*/ 435261 h 435261"/>
              <a:gd name="connsiteX4" fmla="*/ 23132 w 4397620"/>
              <a:gd name="connsiteY4" fmla="*/ 5977 h 435261"/>
              <a:gd name="connsiteX0" fmla="*/ 19957 w 4397620"/>
              <a:gd name="connsiteY0" fmla="*/ 0 h 435634"/>
              <a:gd name="connsiteX1" fmla="*/ 4108508 w 4397620"/>
              <a:gd name="connsiteY1" fmla="*/ 373 h 435634"/>
              <a:gd name="connsiteX2" fmla="*/ 4397620 w 4397620"/>
              <a:gd name="connsiteY2" fmla="*/ 426926 h 435634"/>
              <a:gd name="connsiteX3" fmla="*/ 0 w 4397620"/>
              <a:gd name="connsiteY3" fmla="*/ 435634 h 435634"/>
              <a:gd name="connsiteX4" fmla="*/ 19957 w 4397620"/>
              <a:gd name="connsiteY4" fmla="*/ 0 h 435634"/>
              <a:gd name="connsiteX0" fmla="*/ 0 w 4853913"/>
              <a:gd name="connsiteY0" fmla="*/ 0 h 435634"/>
              <a:gd name="connsiteX1" fmla="*/ 4564801 w 4853913"/>
              <a:gd name="connsiteY1" fmla="*/ 373 h 435634"/>
              <a:gd name="connsiteX2" fmla="*/ 4853913 w 4853913"/>
              <a:gd name="connsiteY2" fmla="*/ 426926 h 435634"/>
              <a:gd name="connsiteX3" fmla="*/ 456293 w 4853913"/>
              <a:gd name="connsiteY3" fmla="*/ 435634 h 435634"/>
              <a:gd name="connsiteX4" fmla="*/ 0 w 4853913"/>
              <a:gd name="connsiteY4" fmla="*/ 0 h 435634"/>
              <a:gd name="connsiteX0" fmla="*/ 4082 w 4857995"/>
              <a:gd name="connsiteY0" fmla="*/ 0 h 461034"/>
              <a:gd name="connsiteX1" fmla="*/ 4568883 w 4857995"/>
              <a:gd name="connsiteY1" fmla="*/ 373 h 461034"/>
              <a:gd name="connsiteX2" fmla="*/ 4857995 w 4857995"/>
              <a:gd name="connsiteY2" fmla="*/ 426926 h 461034"/>
              <a:gd name="connsiteX3" fmla="*/ 0 w 4857995"/>
              <a:gd name="connsiteY3" fmla="*/ 461034 h 461034"/>
              <a:gd name="connsiteX4" fmla="*/ 4082 w 4857995"/>
              <a:gd name="connsiteY4" fmla="*/ 0 h 46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995" h="461034">
                <a:moveTo>
                  <a:pt x="4082" y="0"/>
                </a:moveTo>
                <a:lnTo>
                  <a:pt x="4568883" y="373"/>
                </a:lnTo>
                <a:lnTo>
                  <a:pt x="4857995" y="426926"/>
                </a:lnTo>
                <a:lnTo>
                  <a:pt x="0" y="461034"/>
                </a:lnTo>
                <a:cubicBezTo>
                  <a:pt x="1361" y="307356"/>
                  <a:pt x="2721" y="153678"/>
                  <a:pt x="4082" y="0"/>
                </a:cubicBezTo>
                <a:close/>
              </a:path>
            </a:pathLst>
          </a:cu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045FD8E9-450F-C74E-BDAE-DC2CBB60AECA}"/>
              </a:ext>
            </a:extLst>
          </p:cNvPr>
          <p:cNvSpPr txBox="1"/>
          <p:nvPr/>
        </p:nvSpPr>
        <p:spPr>
          <a:xfrm>
            <a:off x="325498" y="6058346"/>
            <a:ext cx="4673512" cy="646331"/>
          </a:xfrm>
          <a:prstGeom prst="rect">
            <a:avLst/>
          </a:prstGeom>
          <a:noFill/>
        </p:spPr>
        <p:txBody>
          <a:bodyPr wrap="square">
            <a:spAutoFit/>
          </a:bodyPr>
          <a:lstStyle/>
          <a:p>
            <a:r>
              <a:rPr lang="en-GB" sz="1200" dirty="0">
                <a:solidFill>
                  <a:schemeClr val="bg1"/>
                </a:solidFill>
                <a:latin typeface="Comic Sans MS" panose="030F0902030302020204" pitchFamily="66" charset="0"/>
              </a:rPr>
              <a:t>The statue of Edward Colston being thrown into Bristol harbour during a Black Lives Matter protest rally,</a:t>
            </a:r>
            <a:br>
              <a:rPr lang="en-GB" sz="1200" dirty="0">
                <a:solidFill>
                  <a:schemeClr val="bg1"/>
                </a:solidFill>
                <a:latin typeface="Comic Sans MS" panose="030F0902030302020204" pitchFamily="66" charset="0"/>
              </a:rPr>
            </a:br>
            <a:r>
              <a:rPr lang="en-GB" sz="1200" dirty="0">
                <a:solidFill>
                  <a:schemeClr val="bg1"/>
                </a:solidFill>
                <a:latin typeface="Comic Sans MS" panose="030F0902030302020204" pitchFamily="66" charset="0"/>
              </a:rPr>
              <a:t>7th June 2020</a:t>
            </a:r>
          </a:p>
        </p:txBody>
      </p:sp>
    </p:spTree>
    <p:extLst>
      <p:ext uri="{BB962C8B-B14F-4D97-AF65-F5344CB8AC3E}">
        <p14:creationId xmlns:p14="http://schemas.microsoft.com/office/powerpoint/2010/main" val="395192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5766216" y="2126480"/>
            <a:ext cx="5258822" cy="36433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This led to a national debate about the role of public statues and whether we need to learn more about who is celebrated and why. </a:t>
            </a:r>
          </a:p>
          <a:p>
            <a:pPr>
              <a:spcBef>
                <a:spcPts val="1500"/>
              </a:spcBef>
              <a:buClr>
                <a:srgbClr val="00A3A6"/>
              </a:buClr>
            </a:pPr>
            <a:r>
              <a:rPr lang="en-GB" sz="2000" dirty="0">
                <a:solidFill>
                  <a:srgbClr val="272626"/>
                </a:solidFill>
                <a:latin typeface="Comic Sans MS" panose="030F0902030302020204" pitchFamily="66" charset="0"/>
              </a:rPr>
              <a:t>Do you walk past statues where you live, and do you know who they are statues of, and why they are remembered? </a:t>
            </a:r>
          </a:p>
        </p:txBody>
      </p:sp>
      <p:pic>
        <p:nvPicPr>
          <p:cNvPr id="4" name="Picture 3" descr="A statue of a person&#10;&#10;Description automatically generated">
            <a:extLst>
              <a:ext uri="{FF2B5EF4-FFF2-40B4-BE49-F238E27FC236}">
                <a16:creationId xmlns:a16="http://schemas.microsoft.com/office/drawing/2014/main" id="{3EE67C47-E632-1543-BE77-13F6CDB6E5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011" y="386986"/>
            <a:ext cx="4283198" cy="6080489"/>
          </a:xfrm>
          <a:prstGeom prst="rect">
            <a:avLst/>
          </a:prstGeom>
        </p:spPr>
      </p:pic>
      <p:sp>
        <p:nvSpPr>
          <p:cNvPr id="7" name="Rectangle 6">
            <a:extLst>
              <a:ext uri="{FF2B5EF4-FFF2-40B4-BE49-F238E27FC236}">
                <a16:creationId xmlns:a16="http://schemas.microsoft.com/office/drawing/2014/main" id="{0A8CD5A4-045B-4946-8238-62CCBF5F4546}"/>
              </a:ext>
            </a:extLst>
          </p:cNvPr>
          <p:cNvSpPr/>
          <p:nvPr/>
        </p:nvSpPr>
        <p:spPr>
          <a:xfrm>
            <a:off x="0" y="6203521"/>
            <a:ext cx="4857995" cy="586869"/>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 name="connsiteX0" fmla="*/ 2638425 w 4850466"/>
              <a:gd name="connsiteY0" fmla="*/ 0 h 433276"/>
              <a:gd name="connsiteX1" fmla="*/ 4561354 w 4850466"/>
              <a:gd name="connsiteY1" fmla="*/ 6723 h 433276"/>
              <a:gd name="connsiteX2" fmla="*/ 4850466 w 4850466"/>
              <a:gd name="connsiteY2" fmla="*/ 433276 h 433276"/>
              <a:gd name="connsiteX3" fmla="*/ 0 w 4850466"/>
              <a:gd name="connsiteY3" fmla="*/ 433276 h 433276"/>
              <a:gd name="connsiteX4" fmla="*/ 2638425 w 4850466"/>
              <a:gd name="connsiteY4" fmla="*/ 0 h 433276"/>
              <a:gd name="connsiteX0" fmla="*/ 79375 w 4850466"/>
              <a:gd name="connsiteY0" fmla="*/ 0 h 439626"/>
              <a:gd name="connsiteX1" fmla="*/ 4561354 w 4850466"/>
              <a:gd name="connsiteY1" fmla="*/ 13073 h 439626"/>
              <a:gd name="connsiteX2" fmla="*/ 4850466 w 4850466"/>
              <a:gd name="connsiteY2" fmla="*/ 439626 h 439626"/>
              <a:gd name="connsiteX3" fmla="*/ 0 w 4850466"/>
              <a:gd name="connsiteY3" fmla="*/ 439626 h 439626"/>
              <a:gd name="connsiteX4" fmla="*/ 79375 w 4850466"/>
              <a:gd name="connsiteY4" fmla="*/ 0 h 439626"/>
              <a:gd name="connsiteX0" fmla="*/ 7302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73025 w 4850466"/>
              <a:gd name="connsiteY4" fmla="*/ 5977 h 426553"/>
              <a:gd name="connsiteX0" fmla="*/ 6667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66675 w 4850466"/>
              <a:gd name="connsiteY4" fmla="*/ 5977 h 426553"/>
              <a:gd name="connsiteX0" fmla="*/ 475978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475978 w 4850466"/>
              <a:gd name="connsiteY4" fmla="*/ 5977 h 426553"/>
              <a:gd name="connsiteX0" fmla="*/ 23132 w 4397620"/>
              <a:gd name="connsiteY0" fmla="*/ 5977 h 435261"/>
              <a:gd name="connsiteX1" fmla="*/ 4108508 w 4397620"/>
              <a:gd name="connsiteY1" fmla="*/ 0 h 435261"/>
              <a:gd name="connsiteX2" fmla="*/ 4397620 w 4397620"/>
              <a:gd name="connsiteY2" fmla="*/ 426553 h 435261"/>
              <a:gd name="connsiteX3" fmla="*/ 0 w 4397620"/>
              <a:gd name="connsiteY3" fmla="*/ 435261 h 435261"/>
              <a:gd name="connsiteX4" fmla="*/ 23132 w 4397620"/>
              <a:gd name="connsiteY4" fmla="*/ 5977 h 435261"/>
              <a:gd name="connsiteX0" fmla="*/ 19957 w 4397620"/>
              <a:gd name="connsiteY0" fmla="*/ 0 h 435634"/>
              <a:gd name="connsiteX1" fmla="*/ 4108508 w 4397620"/>
              <a:gd name="connsiteY1" fmla="*/ 373 h 435634"/>
              <a:gd name="connsiteX2" fmla="*/ 4397620 w 4397620"/>
              <a:gd name="connsiteY2" fmla="*/ 426926 h 435634"/>
              <a:gd name="connsiteX3" fmla="*/ 0 w 4397620"/>
              <a:gd name="connsiteY3" fmla="*/ 435634 h 435634"/>
              <a:gd name="connsiteX4" fmla="*/ 19957 w 4397620"/>
              <a:gd name="connsiteY4" fmla="*/ 0 h 435634"/>
              <a:gd name="connsiteX0" fmla="*/ 0 w 4853913"/>
              <a:gd name="connsiteY0" fmla="*/ 0 h 435634"/>
              <a:gd name="connsiteX1" fmla="*/ 4564801 w 4853913"/>
              <a:gd name="connsiteY1" fmla="*/ 373 h 435634"/>
              <a:gd name="connsiteX2" fmla="*/ 4853913 w 4853913"/>
              <a:gd name="connsiteY2" fmla="*/ 426926 h 435634"/>
              <a:gd name="connsiteX3" fmla="*/ 456293 w 4853913"/>
              <a:gd name="connsiteY3" fmla="*/ 435634 h 435634"/>
              <a:gd name="connsiteX4" fmla="*/ 0 w 4853913"/>
              <a:gd name="connsiteY4" fmla="*/ 0 h 435634"/>
              <a:gd name="connsiteX0" fmla="*/ 4082 w 4857995"/>
              <a:gd name="connsiteY0" fmla="*/ 0 h 461034"/>
              <a:gd name="connsiteX1" fmla="*/ 4568883 w 4857995"/>
              <a:gd name="connsiteY1" fmla="*/ 373 h 461034"/>
              <a:gd name="connsiteX2" fmla="*/ 4857995 w 4857995"/>
              <a:gd name="connsiteY2" fmla="*/ 426926 h 461034"/>
              <a:gd name="connsiteX3" fmla="*/ 0 w 4857995"/>
              <a:gd name="connsiteY3" fmla="*/ 461034 h 461034"/>
              <a:gd name="connsiteX4" fmla="*/ 4082 w 4857995"/>
              <a:gd name="connsiteY4" fmla="*/ 0 h 46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995" h="461034">
                <a:moveTo>
                  <a:pt x="4082" y="0"/>
                </a:moveTo>
                <a:lnTo>
                  <a:pt x="4568883" y="373"/>
                </a:lnTo>
                <a:lnTo>
                  <a:pt x="4857995" y="426926"/>
                </a:lnTo>
                <a:lnTo>
                  <a:pt x="0" y="461034"/>
                </a:lnTo>
                <a:cubicBezTo>
                  <a:pt x="1361" y="307356"/>
                  <a:pt x="2721" y="153678"/>
                  <a:pt x="4082" y="0"/>
                </a:cubicBezTo>
                <a:close/>
              </a:path>
            </a:pathLst>
          </a:cu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3339BF4-6CD9-4D4C-AB3C-7D2D7F89CAF5}"/>
              </a:ext>
            </a:extLst>
          </p:cNvPr>
          <p:cNvSpPr txBox="1"/>
          <p:nvPr/>
        </p:nvSpPr>
        <p:spPr>
          <a:xfrm>
            <a:off x="332373" y="6383978"/>
            <a:ext cx="4673512" cy="276999"/>
          </a:xfrm>
          <a:prstGeom prst="rect">
            <a:avLst/>
          </a:prstGeom>
          <a:noFill/>
        </p:spPr>
        <p:txBody>
          <a:bodyPr wrap="square">
            <a:spAutoFit/>
          </a:bodyPr>
          <a:lstStyle/>
          <a:p>
            <a:r>
              <a:rPr lang="en-GB" sz="1200" dirty="0">
                <a:solidFill>
                  <a:schemeClr val="bg1"/>
                </a:solidFill>
                <a:latin typeface="Comic Sans MS" panose="030F0902030302020204" pitchFamily="66" charset="0"/>
              </a:rPr>
              <a:t>The statue of Sir John Cass in the City of London.</a:t>
            </a:r>
          </a:p>
        </p:txBody>
      </p:sp>
    </p:spTree>
    <p:extLst>
      <p:ext uri="{BB962C8B-B14F-4D97-AF65-F5344CB8AC3E}">
        <p14:creationId xmlns:p14="http://schemas.microsoft.com/office/powerpoint/2010/main" val="172608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884412" y="1763636"/>
            <a:ext cx="4028020" cy="407612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Today Black people, as they have done for hundreds of years, contribute to all aspects of British life, including culture, art, sport, health and education.</a:t>
            </a:r>
          </a:p>
          <a:p>
            <a:pPr>
              <a:spcBef>
                <a:spcPts val="1500"/>
              </a:spcBef>
              <a:buClr>
                <a:srgbClr val="00A3A6"/>
              </a:buClr>
            </a:pPr>
            <a:r>
              <a:rPr lang="en-GB" sz="2000" dirty="0">
                <a:solidFill>
                  <a:srgbClr val="272626"/>
                </a:solidFill>
                <a:latin typeface="Comic Sans MS" panose="030F0902030302020204" pitchFamily="66" charset="0"/>
              </a:rPr>
              <a:t>Britain’s Black population includes people with heritage in the Caribbean, Africa and elsewhere, and inter-marriage means that many families bring together people from a mix of racial backgrounds.</a:t>
            </a:r>
          </a:p>
        </p:txBody>
      </p:sp>
      <p:sp>
        <p:nvSpPr>
          <p:cNvPr id="15" name="Subtitle 2">
            <a:extLst>
              <a:ext uri="{FF2B5EF4-FFF2-40B4-BE49-F238E27FC236}">
                <a16:creationId xmlns:a16="http://schemas.microsoft.com/office/drawing/2014/main" id="{D6B386A6-26F0-8944-9C81-4800C2683D29}"/>
              </a:ext>
            </a:extLst>
          </p:cNvPr>
          <p:cNvSpPr txBox="1">
            <a:spLocks/>
          </p:cNvSpPr>
          <p:nvPr/>
        </p:nvSpPr>
        <p:spPr>
          <a:xfrm>
            <a:off x="426262" y="732304"/>
            <a:ext cx="11344059" cy="10313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Black British History</a:t>
            </a:r>
          </a:p>
        </p:txBody>
      </p:sp>
      <p:grpSp>
        <p:nvGrpSpPr>
          <p:cNvPr id="36" name="Group 35">
            <a:extLst>
              <a:ext uri="{FF2B5EF4-FFF2-40B4-BE49-F238E27FC236}">
                <a16:creationId xmlns:a16="http://schemas.microsoft.com/office/drawing/2014/main" id="{0D986A55-0654-704E-93F0-3B7875F62F44}"/>
              </a:ext>
            </a:extLst>
          </p:cNvPr>
          <p:cNvGrpSpPr/>
          <p:nvPr/>
        </p:nvGrpSpPr>
        <p:grpSpPr>
          <a:xfrm>
            <a:off x="5264045" y="1733991"/>
            <a:ext cx="5967365" cy="3732606"/>
            <a:chOff x="5323679" y="1733991"/>
            <a:chExt cx="5967365" cy="3732606"/>
          </a:xfrm>
        </p:grpSpPr>
        <p:grpSp>
          <p:nvGrpSpPr>
            <p:cNvPr id="30" name="Group 29">
              <a:extLst>
                <a:ext uri="{FF2B5EF4-FFF2-40B4-BE49-F238E27FC236}">
                  <a16:creationId xmlns:a16="http://schemas.microsoft.com/office/drawing/2014/main" id="{A0EDA29E-F35A-8B44-941A-2C0ACE5B3601}"/>
                </a:ext>
              </a:extLst>
            </p:cNvPr>
            <p:cNvGrpSpPr/>
            <p:nvPr/>
          </p:nvGrpSpPr>
          <p:grpSpPr>
            <a:xfrm>
              <a:off x="7350246" y="1733991"/>
              <a:ext cx="1938905" cy="3041848"/>
              <a:chOff x="5829356" y="985574"/>
              <a:chExt cx="2372064" cy="3721409"/>
            </a:xfrm>
          </p:grpSpPr>
          <p:grpSp>
            <p:nvGrpSpPr>
              <p:cNvPr id="24" name="Group 23">
                <a:extLst>
                  <a:ext uri="{FF2B5EF4-FFF2-40B4-BE49-F238E27FC236}">
                    <a16:creationId xmlns:a16="http://schemas.microsoft.com/office/drawing/2014/main" id="{64C80491-9A33-2948-B4E6-1AF37207E7CB}"/>
                  </a:ext>
                </a:extLst>
              </p:cNvPr>
              <p:cNvGrpSpPr/>
              <p:nvPr/>
            </p:nvGrpSpPr>
            <p:grpSpPr>
              <a:xfrm>
                <a:off x="5829356" y="985574"/>
                <a:ext cx="2372064" cy="3721409"/>
                <a:chOff x="5888382" y="1494460"/>
                <a:chExt cx="2817908" cy="4593063"/>
              </a:xfrm>
            </p:grpSpPr>
            <p:sp>
              <p:nvSpPr>
                <p:cNvPr id="25" name="Rectangle 24">
                  <a:extLst>
                    <a:ext uri="{FF2B5EF4-FFF2-40B4-BE49-F238E27FC236}">
                      <a16:creationId xmlns:a16="http://schemas.microsoft.com/office/drawing/2014/main" id="{07758B0D-3486-7044-9807-B69ADA9D59F0}"/>
                    </a:ext>
                  </a:extLst>
                </p:cNvPr>
                <p:cNvSpPr/>
                <p:nvPr/>
              </p:nvSpPr>
              <p:spPr>
                <a:xfrm>
                  <a:off x="5888382" y="1494460"/>
                  <a:ext cx="2817908" cy="4593063"/>
                </a:xfrm>
                <a:prstGeom prst="rect">
                  <a:avLst/>
                </a:prstGeom>
                <a:solidFill>
                  <a:schemeClr val="bg1"/>
                </a:solidFill>
                <a:ln>
                  <a:solidFill>
                    <a:schemeClr val="bg1">
                      <a:lumMod val="85000"/>
                    </a:schemeClr>
                  </a:solidFill>
                </a:ln>
                <a:effectLst>
                  <a:outerShdw blurRad="50800" dist="889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7" name="TextBox 26">
                  <a:extLst>
                    <a:ext uri="{FF2B5EF4-FFF2-40B4-BE49-F238E27FC236}">
                      <a16:creationId xmlns:a16="http://schemas.microsoft.com/office/drawing/2014/main" id="{8AE79517-B6CB-7B43-B3E4-DC179369970C}"/>
                    </a:ext>
                  </a:extLst>
                </p:cNvPr>
                <p:cNvSpPr txBox="1"/>
                <p:nvPr/>
              </p:nvSpPr>
              <p:spPr>
                <a:xfrm>
                  <a:off x="5888382" y="5230152"/>
                  <a:ext cx="2817908" cy="503974"/>
                </a:xfrm>
                <a:prstGeom prst="rect">
                  <a:avLst/>
                </a:prstGeom>
                <a:noFill/>
              </p:spPr>
              <p:txBody>
                <a:bodyPr wrap="square" rtlCol="0">
                  <a:noAutofit/>
                </a:bodyPr>
                <a:lstStyle/>
                <a:p>
                  <a:pPr algn="ctr">
                    <a:spcBef>
                      <a:spcPts val="1500"/>
                    </a:spcBef>
                    <a:buClr>
                      <a:srgbClr val="00A3A6"/>
                    </a:buClr>
                  </a:pPr>
                  <a:r>
                    <a:rPr lang="en-GB" sz="1200" dirty="0">
                      <a:solidFill>
                        <a:srgbClr val="272626"/>
                      </a:solidFill>
                      <a:latin typeface="Comic Sans MS" panose="030F0902030302020204" pitchFamily="66" charset="0"/>
                    </a:rPr>
                    <a:t>Malorie Blackman</a:t>
                  </a:r>
                  <a:br>
                    <a:rPr lang="en-GB" sz="1200" dirty="0">
                      <a:solidFill>
                        <a:srgbClr val="272626"/>
                      </a:solidFill>
                      <a:latin typeface="Comic Sans MS" panose="030F0902030302020204" pitchFamily="66" charset="0"/>
                    </a:rPr>
                  </a:br>
                  <a:r>
                    <a:rPr lang="en-GB" sz="1200" dirty="0">
                      <a:solidFill>
                        <a:srgbClr val="272626"/>
                      </a:solidFill>
                      <a:latin typeface="Comic Sans MS" panose="030F0902030302020204" pitchFamily="66" charset="0"/>
                    </a:rPr>
                    <a:t>Author</a:t>
                  </a:r>
                </a:p>
              </p:txBody>
            </p:sp>
          </p:grpSp>
          <p:pic>
            <p:nvPicPr>
              <p:cNvPr id="4" name="Picture 3" descr="A picture containing person, person, posing&#10;&#10;Description automatically generated">
                <a:extLst>
                  <a:ext uri="{FF2B5EF4-FFF2-40B4-BE49-F238E27FC236}">
                    <a16:creationId xmlns:a16="http://schemas.microsoft.com/office/drawing/2014/main" id="{30756526-4B6D-E74A-B8BD-8F3DFF71ED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87"/>
              <a:stretch/>
            </p:blipFill>
            <p:spPr>
              <a:xfrm>
                <a:off x="6004402" y="1143370"/>
                <a:ext cx="2016945" cy="2820212"/>
              </a:xfrm>
              <a:prstGeom prst="rect">
                <a:avLst/>
              </a:prstGeom>
            </p:spPr>
          </p:pic>
        </p:grpSp>
        <p:grpSp>
          <p:nvGrpSpPr>
            <p:cNvPr id="29" name="Group 28">
              <a:extLst>
                <a:ext uri="{FF2B5EF4-FFF2-40B4-BE49-F238E27FC236}">
                  <a16:creationId xmlns:a16="http://schemas.microsoft.com/office/drawing/2014/main" id="{915BD03F-855E-FE44-A9B5-0A7DD2ED733C}"/>
                </a:ext>
              </a:extLst>
            </p:cNvPr>
            <p:cNvGrpSpPr/>
            <p:nvPr/>
          </p:nvGrpSpPr>
          <p:grpSpPr>
            <a:xfrm rot="525821">
              <a:off x="9352139" y="2424749"/>
              <a:ext cx="1938905" cy="3041848"/>
              <a:chOff x="5862250" y="985574"/>
              <a:chExt cx="2372064" cy="3721409"/>
            </a:xfrm>
          </p:grpSpPr>
          <p:grpSp>
            <p:nvGrpSpPr>
              <p:cNvPr id="18" name="Group 17">
                <a:extLst>
                  <a:ext uri="{FF2B5EF4-FFF2-40B4-BE49-F238E27FC236}">
                    <a16:creationId xmlns:a16="http://schemas.microsoft.com/office/drawing/2014/main" id="{9C6F51C7-8F17-B243-8DB0-8DBB8D68261D}"/>
                  </a:ext>
                </a:extLst>
              </p:cNvPr>
              <p:cNvGrpSpPr/>
              <p:nvPr/>
            </p:nvGrpSpPr>
            <p:grpSpPr>
              <a:xfrm>
                <a:off x="5862250" y="985574"/>
                <a:ext cx="2372064" cy="3721409"/>
                <a:chOff x="5888382" y="1494460"/>
                <a:chExt cx="2817908" cy="4593063"/>
              </a:xfrm>
            </p:grpSpPr>
            <p:sp>
              <p:nvSpPr>
                <p:cNvPr id="2" name="Rectangle 1">
                  <a:extLst>
                    <a:ext uri="{FF2B5EF4-FFF2-40B4-BE49-F238E27FC236}">
                      <a16:creationId xmlns:a16="http://schemas.microsoft.com/office/drawing/2014/main" id="{DE02FFB0-4B45-2A4E-9694-49A6B0F26D2A}"/>
                    </a:ext>
                  </a:extLst>
                </p:cNvPr>
                <p:cNvSpPr/>
                <p:nvPr/>
              </p:nvSpPr>
              <p:spPr>
                <a:xfrm>
                  <a:off x="5888382" y="1494460"/>
                  <a:ext cx="2817908" cy="4593063"/>
                </a:xfrm>
                <a:prstGeom prst="rect">
                  <a:avLst/>
                </a:prstGeom>
                <a:solidFill>
                  <a:schemeClr val="bg1"/>
                </a:solidFill>
                <a:ln>
                  <a:solidFill>
                    <a:schemeClr val="bg1">
                      <a:lumMod val="85000"/>
                    </a:schemeClr>
                  </a:solidFill>
                </a:ln>
                <a:effectLst>
                  <a:outerShdw blurRad="50800" dist="889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1" name="TextBox 10">
                  <a:extLst>
                    <a:ext uri="{FF2B5EF4-FFF2-40B4-BE49-F238E27FC236}">
                      <a16:creationId xmlns:a16="http://schemas.microsoft.com/office/drawing/2014/main" id="{935C252A-4E67-704F-9374-2556D24DDF03}"/>
                    </a:ext>
                  </a:extLst>
                </p:cNvPr>
                <p:cNvSpPr txBox="1"/>
                <p:nvPr/>
              </p:nvSpPr>
              <p:spPr>
                <a:xfrm>
                  <a:off x="5888382" y="5289550"/>
                  <a:ext cx="2817908" cy="699256"/>
                </a:xfrm>
                <a:prstGeom prst="rect">
                  <a:avLst/>
                </a:prstGeom>
                <a:noFill/>
              </p:spPr>
              <p:txBody>
                <a:bodyPr wrap="square" rtlCol="0">
                  <a:noAutofit/>
                </a:bodyPr>
                <a:lstStyle/>
                <a:p>
                  <a:pPr algn="ctr">
                    <a:spcBef>
                      <a:spcPts val="1500"/>
                    </a:spcBef>
                    <a:buClr>
                      <a:srgbClr val="00A3A6"/>
                    </a:buClr>
                  </a:pPr>
                  <a:r>
                    <a:rPr lang="en-GB" sz="1100" dirty="0">
                      <a:solidFill>
                        <a:srgbClr val="272626"/>
                      </a:solidFill>
                      <a:latin typeface="Comic Sans MS" panose="030F0902030302020204" pitchFamily="66" charset="0"/>
                    </a:rPr>
                    <a:t>Dame Elizabeth </a:t>
                  </a:r>
                  <a:r>
                    <a:rPr lang="en-GB" sz="1100" dirty="0" err="1">
                      <a:solidFill>
                        <a:srgbClr val="272626"/>
                      </a:solidFill>
                      <a:latin typeface="Comic Sans MS" panose="030F0902030302020204" pitchFamily="66" charset="0"/>
                    </a:rPr>
                    <a:t>Anionwu</a:t>
                  </a:r>
                  <a:br>
                    <a:rPr lang="en-GB" sz="1100" dirty="0">
                      <a:solidFill>
                        <a:srgbClr val="272626"/>
                      </a:solidFill>
                      <a:latin typeface="Comic Sans MS" panose="030F0902030302020204" pitchFamily="66" charset="0"/>
                    </a:rPr>
                  </a:br>
                  <a:r>
                    <a:rPr lang="en-GB" sz="1100" dirty="0">
                      <a:solidFill>
                        <a:srgbClr val="272626"/>
                      </a:solidFill>
                      <a:latin typeface="Comic Sans MS" panose="030F0902030302020204" pitchFamily="66" charset="0"/>
                    </a:rPr>
                    <a:t>Professor of Nursing</a:t>
                  </a:r>
                </a:p>
              </p:txBody>
            </p:sp>
          </p:grpSp>
          <p:pic>
            <p:nvPicPr>
              <p:cNvPr id="17" name="Picture 16" descr="Text, whiteboard&#10;&#10;Description automatically generated">
                <a:extLst>
                  <a:ext uri="{FF2B5EF4-FFF2-40B4-BE49-F238E27FC236}">
                    <a16:creationId xmlns:a16="http://schemas.microsoft.com/office/drawing/2014/main" id="{5FD71333-9845-8F46-BF86-24459A1303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37297" y="1147257"/>
                <a:ext cx="2016944" cy="2813884"/>
              </a:xfrm>
              <a:prstGeom prst="rect">
                <a:avLst/>
              </a:prstGeom>
            </p:spPr>
          </p:pic>
        </p:grpSp>
        <p:grpSp>
          <p:nvGrpSpPr>
            <p:cNvPr id="19" name="Group 18">
              <a:extLst>
                <a:ext uri="{FF2B5EF4-FFF2-40B4-BE49-F238E27FC236}">
                  <a16:creationId xmlns:a16="http://schemas.microsoft.com/office/drawing/2014/main" id="{4744A464-A71E-7B4A-A368-761BCD57FFAF}"/>
                </a:ext>
              </a:extLst>
            </p:cNvPr>
            <p:cNvGrpSpPr/>
            <p:nvPr/>
          </p:nvGrpSpPr>
          <p:grpSpPr>
            <a:xfrm rot="21134307">
              <a:off x="5323679" y="2323810"/>
              <a:ext cx="1938906" cy="3041848"/>
              <a:chOff x="5888381" y="1494459"/>
              <a:chExt cx="2817909" cy="4593063"/>
            </a:xfrm>
          </p:grpSpPr>
          <p:sp>
            <p:nvSpPr>
              <p:cNvPr id="20" name="Rectangle 19">
                <a:extLst>
                  <a:ext uri="{FF2B5EF4-FFF2-40B4-BE49-F238E27FC236}">
                    <a16:creationId xmlns:a16="http://schemas.microsoft.com/office/drawing/2014/main" id="{F5548F60-D77A-634F-B0DE-C4CF6BFD28E1}"/>
                  </a:ext>
                </a:extLst>
              </p:cNvPr>
              <p:cNvSpPr/>
              <p:nvPr/>
            </p:nvSpPr>
            <p:spPr>
              <a:xfrm>
                <a:off x="5888381" y="1494459"/>
                <a:ext cx="2817908" cy="4593063"/>
              </a:xfrm>
              <a:prstGeom prst="rect">
                <a:avLst/>
              </a:prstGeom>
              <a:solidFill>
                <a:schemeClr val="bg1"/>
              </a:solidFill>
              <a:ln>
                <a:solidFill>
                  <a:schemeClr val="bg1">
                    <a:lumMod val="85000"/>
                  </a:schemeClr>
                </a:solidFill>
              </a:ln>
              <a:effectLst>
                <a:outerShdw blurRad="50800" dist="889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21" name="Picture 20" descr="A person singing into a microphone&#10;&#10;Description automatically generated">
                <a:extLst>
                  <a:ext uri="{FF2B5EF4-FFF2-40B4-BE49-F238E27FC236}">
                    <a16:creationId xmlns:a16="http://schemas.microsoft.com/office/drawing/2014/main" id="{3A0469DE-BE8B-3440-BD7A-2BA42271B6D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96330" y="1694012"/>
                <a:ext cx="2396041" cy="3480783"/>
              </a:xfrm>
              <a:prstGeom prst="rect">
                <a:avLst/>
              </a:prstGeom>
            </p:spPr>
          </p:pic>
          <p:sp>
            <p:nvSpPr>
              <p:cNvPr id="22" name="TextBox 21">
                <a:extLst>
                  <a:ext uri="{FF2B5EF4-FFF2-40B4-BE49-F238E27FC236}">
                    <a16:creationId xmlns:a16="http://schemas.microsoft.com/office/drawing/2014/main" id="{72F19C8A-DBD5-F74C-BE1C-3B4067D4E807}"/>
                  </a:ext>
                </a:extLst>
              </p:cNvPr>
              <p:cNvSpPr txBox="1"/>
              <p:nvPr/>
            </p:nvSpPr>
            <p:spPr>
              <a:xfrm>
                <a:off x="5888382" y="5230152"/>
                <a:ext cx="2817908" cy="797719"/>
              </a:xfrm>
              <a:prstGeom prst="rect">
                <a:avLst/>
              </a:prstGeom>
              <a:noFill/>
            </p:spPr>
            <p:txBody>
              <a:bodyPr wrap="square" rtlCol="0">
                <a:noAutofit/>
              </a:bodyPr>
              <a:lstStyle/>
              <a:p>
                <a:pPr algn="ctr">
                  <a:spcBef>
                    <a:spcPts val="1500"/>
                  </a:spcBef>
                  <a:buClr>
                    <a:srgbClr val="00A3A6"/>
                  </a:buClr>
                </a:pPr>
                <a:r>
                  <a:rPr lang="en-GB" sz="1200" dirty="0">
                    <a:solidFill>
                      <a:srgbClr val="272626"/>
                    </a:solidFill>
                    <a:latin typeface="Comic Sans MS" panose="030F0902030302020204" pitchFamily="66" charset="0"/>
                  </a:rPr>
                  <a:t>Leona Lewis</a:t>
                </a:r>
                <a:br>
                  <a:rPr lang="en-GB" sz="1200" dirty="0">
                    <a:solidFill>
                      <a:srgbClr val="272626"/>
                    </a:solidFill>
                    <a:latin typeface="Comic Sans MS" panose="030F0902030302020204" pitchFamily="66" charset="0"/>
                  </a:rPr>
                </a:br>
                <a:r>
                  <a:rPr lang="en-GB" sz="1200" dirty="0">
                    <a:solidFill>
                      <a:srgbClr val="272626"/>
                    </a:solidFill>
                    <a:latin typeface="Comic Sans MS" panose="030F0902030302020204" pitchFamily="66" charset="0"/>
                  </a:rPr>
                  <a:t>Musician</a:t>
                </a:r>
              </a:p>
            </p:txBody>
          </p:sp>
        </p:grpSp>
      </p:grpSp>
    </p:spTree>
    <p:extLst>
      <p:ext uri="{BB962C8B-B14F-4D97-AF65-F5344CB8AC3E}">
        <p14:creationId xmlns:p14="http://schemas.microsoft.com/office/powerpoint/2010/main" val="3954142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B0E657-D3F0-D043-BDFF-C46403234C9A}"/>
              </a:ext>
            </a:extLst>
          </p:cNvPr>
          <p:cNvSpPr txBox="1"/>
          <p:nvPr/>
        </p:nvSpPr>
        <p:spPr>
          <a:xfrm>
            <a:off x="1477394" y="700781"/>
            <a:ext cx="9295268" cy="138372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Aspects of culture from across the Commonwealth have become integrated into British life, such as the Notting Hill Carnival that was started in 1958 by Claudia Jones in response to the riots that year. It wasn’t until 1964 that the carnival moved outside and it is now Europe’s biggest street festival.</a:t>
            </a:r>
          </a:p>
        </p:txBody>
      </p:sp>
      <p:sp>
        <p:nvSpPr>
          <p:cNvPr id="15" name="Subtitle 2">
            <a:extLst>
              <a:ext uri="{FF2B5EF4-FFF2-40B4-BE49-F238E27FC236}">
                <a16:creationId xmlns:a16="http://schemas.microsoft.com/office/drawing/2014/main" id="{D6B386A6-26F0-8944-9C81-4800C2683D29}"/>
              </a:ext>
            </a:extLst>
          </p:cNvPr>
          <p:cNvSpPr txBox="1">
            <a:spLocks/>
          </p:cNvSpPr>
          <p:nvPr/>
        </p:nvSpPr>
        <p:spPr>
          <a:xfrm>
            <a:off x="1605898" y="2084509"/>
            <a:ext cx="4122996" cy="10313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DAAD6"/>
                </a:solidFill>
                <a:latin typeface="Comic Sans MS" panose="030F0902030302020204" pitchFamily="66" charset="0"/>
                <a:cs typeface="Arial" panose="020B0604020202020204" pitchFamily="34" charset="0"/>
              </a:rPr>
              <a:t>1958</a:t>
            </a:r>
          </a:p>
        </p:txBody>
      </p:sp>
      <p:sp>
        <p:nvSpPr>
          <p:cNvPr id="8" name="Subtitle 2">
            <a:extLst>
              <a:ext uri="{FF2B5EF4-FFF2-40B4-BE49-F238E27FC236}">
                <a16:creationId xmlns:a16="http://schemas.microsoft.com/office/drawing/2014/main" id="{8C19BDCF-FB1F-A54C-8BD5-8595BB0E57D5}"/>
              </a:ext>
            </a:extLst>
          </p:cNvPr>
          <p:cNvSpPr txBox="1">
            <a:spLocks/>
          </p:cNvSpPr>
          <p:nvPr/>
        </p:nvSpPr>
        <p:spPr>
          <a:xfrm>
            <a:off x="6509656" y="2084509"/>
            <a:ext cx="4122995" cy="6911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DAAD6"/>
                </a:solidFill>
                <a:latin typeface="Comic Sans MS" panose="030F0902030302020204" pitchFamily="66" charset="0"/>
                <a:cs typeface="Arial" panose="020B0604020202020204" pitchFamily="34" charset="0"/>
              </a:rPr>
              <a:t>2019</a:t>
            </a:r>
          </a:p>
        </p:txBody>
      </p:sp>
      <p:pic>
        <p:nvPicPr>
          <p:cNvPr id="3" name="Picture 2" descr="A person and person dancing&#10;&#10;Description automatically generated with low confidence">
            <a:extLst>
              <a:ext uri="{FF2B5EF4-FFF2-40B4-BE49-F238E27FC236}">
                <a16:creationId xmlns:a16="http://schemas.microsoft.com/office/drawing/2014/main" id="{8CA51632-3A1A-154C-AEF1-A7C2ECDB99C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05898" y="2648218"/>
            <a:ext cx="4122996" cy="3366500"/>
          </a:xfrm>
          <a:prstGeom prst="rect">
            <a:avLst/>
          </a:prstGeom>
        </p:spPr>
      </p:pic>
      <p:pic>
        <p:nvPicPr>
          <p:cNvPr id="11" name="Picture 10" descr="A group of people playing drums&#10;&#10;Description automatically generated with medium confidence">
            <a:extLst>
              <a:ext uri="{FF2B5EF4-FFF2-40B4-BE49-F238E27FC236}">
                <a16:creationId xmlns:a16="http://schemas.microsoft.com/office/drawing/2014/main" id="{281931FB-0013-664E-9F63-5E19C22143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09657" y="2648219"/>
            <a:ext cx="4122995" cy="3366499"/>
          </a:xfrm>
          <a:prstGeom prst="rect">
            <a:avLst/>
          </a:prstGeom>
        </p:spPr>
      </p:pic>
    </p:spTree>
    <p:extLst>
      <p:ext uri="{BB962C8B-B14F-4D97-AF65-F5344CB8AC3E}">
        <p14:creationId xmlns:p14="http://schemas.microsoft.com/office/powerpoint/2010/main" val="2161289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Text, letter&#10;&#10;Description automatically generated">
            <a:extLst>
              <a:ext uri="{FF2B5EF4-FFF2-40B4-BE49-F238E27FC236}">
                <a16:creationId xmlns:a16="http://schemas.microsoft.com/office/drawing/2014/main" id="{64A2877E-0761-2D45-955C-FB4BE109406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36017" y="1112400"/>
            <a:ext cx="5537717" cy="4852128"/>
          </a:xfrm>
          <a:prstGeom prst="rect">
            <a:avLst/>
          </a:prstGeom>
        </p:spPr>
      </p:pic>
      <p:sp>
        <p:nvSpPr>
          <p:cNvPr id="5" name="TextBox 4">
            <a:extLst>
              <a:ext uri="{FF2B5EF4-FFF2-40B4-BE49-F238E27FC236}">
                <a16:creationId xmlns:a16="http://schemas.microsoft.com/office/drawing/2014/main" id="{DAB0E657-D3F0-D043-BDFF-C46403234C9A}"/>
              </a:ext>
            </a:extLst>
          </p:cNvPr>
          <p:cNvSpPr txBox="1"/>
          <p:nvPr/>
        </p:nvSpPr>
        <p:spPr>
          <a:xfrm>
            <a:off x="1341493" y="1520087"/>
            <a:ext cx="5145707" cy="400725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But the British instead decided to encourage ‘Displaced Persons’ from</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other parts of Europe to fill the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worker shortages.</a:t>
            </a:r>
          </a:p>
          <a:p>
            <a:pPr>
              <a:spcBef>
                <a:spcPts val="1500"/>
              </a:spcBef>
              <a:buClr>
                <a:srgbClr val="00A3A6"/>
              </a:buClr>
            </a:pPr>
            <a:r>
              <a:rPr lang="en-GB" sz="2000" dirty="0">
                <a:solidFill>
                  <a:srgbClr val="272626"/>
                </a:solidFill>
                <a:latin typeface="Comic Sans MS" panose="030F0902030302020204" pitchFamily="66" charset="0"/>
              </a:rPr>
              <a:t>The government supported displaced Europeans to come to Britain as European Volunteer Workers, providing transport, accommodation and English lessons.</a:t>
            </a:r>
          </a:p>
          <a:p>
            <a:pPr>
              <a:spcBef>
                <a:spcPts val="1500"/>
              </a:spcBef>
              <a:buClr>
                <a:srgbClr val="00A3A6"/>
              </a:buClr>
            </a:pPr>
            <a:r>
              <a:rPr lang="en-GB" sz="2000" dirty="0">
                <a:solidFill>
                  <a:srgbClr val="272626"/>
                </a:solidFill>
                <a:latin typeface="Comic Sans MS" panose="030F0902030302020204" pitchFamily="66" charset="0"/>
              </a:rPr>
              <a:t>They were joined by a stream of workers from Ireland, but it was still not enough to meet the demand for workers.</a:t>
            </a:r>
          </a:p>
        </p:txBody>
      </p:sp>
    </p:spTree>
    <p:extLst>
      <p:ext uri="{BB962C8B-B14F-4D97-AF65-F5344CB8AC3E}">
        <p14:creationId xmlns:p14="http://schemas.microsoft.com/office/powerpoint/2010/main" val="3943654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10;&#10;Description automatically generated">
            <a:extLst>
              <a:ext uri="{FF2B5EF4-FFF2-40B4-BE49-F238E27FC236}">
                <a16:creationId xmlns:a16="http://schemas.microsoft.com/office/drawing/2014/main" id="{DE45E772-4C03-D544-A33E-AD69CD2084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7740" y="389734"/>
            <a:ext cx="5861139" cy="6081573"/>
          </a:xfrm>
          <a:prstGeom prst="rect">
            <a:avLst/>
          </a:prstGeom>
        </p:spPr>
      </p:pic>
      <p:sp>
        <p:nvSpPr>
          <p:cNvPr id="9" name="TextBox 8">
            <a:extLst>
              <a:ext uri="{FF2B5EF4-FFF2-40B4-BE49-F238E27FC236}">
                <a16:creationId xmlns:a16="http://schemas.microsoft.com/office/drawing/2014/main" id="{A5FFD5D1-FAF5-994C-AA5F-B1A035199EB9}"/>
              </a:ext>
            </a:extLst>
          </p:cNvPr>
          <p:cNvSpPr txBox="1"/>
          <p:nvPr/>
        </p:nvSpPr>
        <p:spPr>
          <a:xfrm>
            <a:off x="7100931" y="2084532"/>
            <a:ext cx="3851472" cy="407612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Thanks to the work of several historians, today we know that the Windrush was not the beginning of Black British history, but is one part of a much bigger and longer picture that we are learning more about every year.</a:t>
            </a:r>
          </a:p>
        </p:txBody>
      </p:sp>
      <p:sp>
        <p:nvSpPr>
          <p:cNvPr id="6" name="Rectangle 6">
            <a:extLst>
              <a:ext uri="{FF2B5EF4-FFF2-40B4-BE49-F238E27FC236}">
                <a16:creationId xmlns:a16="http://schemas.microsoft.com/office/drawing/2014/main" id="{80234BA7-A1EA-D34F-8529-C816C7ECAB3A}"/>
              </a:ext>
            </a:extLst>
          </p:cNvPr>
          <p:cNvSpPr/>
          <p:nvPr/>
        </p:nvSpPr>
        <p:spPr>
          <a:xfrm>
            <a:off x="0" y="5932892"/>
            <a:ext cx="4857995" cy="586869"/>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 name="connsiteX0" fmla="*/ 2638425 w 4850466"/>
              <a:gd name="connsiteY0" fmla="*/ 0 h 433276"/>
              <a:gd name="connsiteX1" fmla="*/ 4561354 w 4850466"/>
              <a:gd name="connsiteY1" fmla="*/ 6723 h 433276"/>
              <a:gd name="connsiteX2" fmla="*/ 4850466 w 4850466"/>
              <a:gd name="connsiteY2" fmla="*/ 433276 h 433276"/>
              <a:gd name="connsiteX3" fmla="*/ 0 w 4850466"/>
              <a:gd name="connsiteY3" fmla="*/ 433276 h 433276"/>
              <a:gd name="connsiteX4" fmla="*/ 2638425 w 4850466"/>
              <a:gd name="connsiteY4" fmla="*/ 0 h 433276"/>
              <a:gd name="connsiteX0" fmla="*/ 79375 w 4850466"/>
              <a:gd name="connsiteY0" fmla="*/ 0 h 439626"/>
              <a:gd name="connsiteX1" fmla="*/ 4561354 w 4850466"/>
              <a:gd name="connsiteY1" fmla="*/ 13073 h 439626"/>
              <a:gd name="connsiteX2" fmla="*/ 4850466 w 4850466"/>
              <a:gd name="connsiteY2" fmla="*/ 439626 h 439626"/>
              <a:gd name="connsiteX3" fmla="*/ 0 w 4850466"/>
              <a:gd name="connsiteY3" fmla="*/ 439626 h 439626"/>
              <a:gd name="connsiteX4" fmla="*/ 79375 w 4850466"/>
              <a:gd name="connsiteY4" fmla="*/ 0 h 439626"/>
              <a:gd name="connsiteX0" fmla="*/ 7302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73025 w 4850466"/>
              <a:gd name="connsiteY4" fmla="*/ 5977 h 426553"/>
              <a:gd name="connsiteX0" fmla="*/ 6667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66675 w 4850466"/>
              <a:gd name="connsiteY4" fmla="*/ 5977 h 426553"/>
              <a:gd name="connsiteX0" fmla="*/ 475978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475978 w 4850466"/>
              <a:gd name="connsiteY4" fmla="*/ 5977 h 426553"/>
              <a:gd name="connsiteX0" fmla="*/ 23132 w 4397620"/>
              <a:gd name="connsiteY0" fmla="*/ 5977 h 435261"/>
              <a:gd name="connsiteX1" fmla="*/ 4108508 w 4397620"/>
              <a:gd name="connsiteY1" fmla="*/ 0 h 435261"/>
              <a:gd name="connsiteX2" fmla="*/ 4397620 w 4397620"/>
              <a:gd name="connsiteY2" fmla="*/ 426553 h 435261"/>
              <a:gd name="connsiteX3" fmla="*/ 0 w 4397620"/>
              <a:gd name="connsiteY3" fmla="*/ 435261 h 435261"/>
              <a:gd name="connsiteX4" fmla="*/ 23132 w 4397620"/>
              <a:gd name="connsiteY4" fmla="*/ 5977 h 435261"/>
              <a:gd name="connsiteX0" fmla="*/ 19957 w 4397620"/>
              <a:gd name="connsiteY0" fmla="*/ 0 h 435634"/>
              <a:gd name="connsiteX1" fmla="*/ 4108508 w 4397620"/>
              <a:gd name="connsiteY1" fmla="*/ 373 h 435634"/>
              <a:gd name="connsiteX2" fmla="*/ 4397620 w 4397620"/>
              <a:gd name="connsiteY2" fmla="*/ 426926 h 435634"/>
              <a:gd name="connsiteX3" fmla="*/ 0 w 4397620"/>
              <a:gd name="connsiteY3" fmla="*/ 435634 h 435634"/>
              <a:gd name="connsiteX4" fmla="*/ 19957 w 4397620"/>
              <a:gd name="connsiteY4" fmla="*/ 0 h 435634"/>
              <a:gd name="connsiteX0" fmla="*/ 0 w 4853913"/>
              <a:gd name="connsiteY0" fmla="*/ 0 h 435634"/>
              <a:gd name="connsiteX1" fmla="*/ 4564801 w 4853913"/>
              <a:gd name="connsiteY1" fmla="*/ 373 h 435634"/>
              <a:gd name="connsiteX2" fmla="*/ 4853913 w 4853913"/>
              <a:gd name="connsiteY2" fmla="*/ 426926 h 435634"/>
              <a:gd name="connsiteX3" fmla="*/ 456293 w 4853913"/>
              <a:gd name="connsiteY3" fmla="*/ 435634 h 435634"/>
              <a:gd name="connsiteX4" fmla="*/ 0 w 4853913"/>
              <a:gd name="connsiteY4" fmla="*/ 0 h 435634"/>
              <a:gd name="connsiteX0" fmla="*/ 4082 w 4857995"/>
              <a:gd name="connsiteY0" fmla="*/ 0 h 461034"/>
              <a:gd name="connsiteX1" fmla="*/ 4568883 w 4857995"/>
              <a:gd name="connsiteY1" fmla="*/ 373 h 461034"/>
              <a:gd name="connsiteX2" fmla="*/ 4857995 w 4857995"/>
              <a:gd name="connsiteY2" fmla="*/ 426926 h 461034"/>
              <a:gd name="connsiteX3" fmla="*/ 0 w 4857995"/>
              <a:gd name="connsiteY3" fmla="*/ 461034 h 461034"/>
              <a:gd name="connsiteX4" fmla="*/ 4082 w 4857995"/>
              <a:gd name="connsiteY4" fmla="*/ 0 h 46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995" h="461034">
                <a:moveTo>
                  <a:pt x="4082" y="0"/>
                </a:moveTo>
                <a:lnTo>
                  <a:pt x="4568883" y="373"/>
                </a:lnTo>
                <a:lnTo>
                  <a:pt x="4857995" y="426926"/>
                </a:lnTo>
                <a:lnTo>
                  <a:pt x="0" y="461034"/>
                </a:lnTo>
                <a:cubicBezTo>
                  <a:pt x="1361" y="307356"/>
                  <a:pt x="2721" y="153678"/>
                  <a:pt x="4082" y="0"/>
                </a:cubicBezTo>
                <a:close/>
              </a:path>
            </a:pathLst>
          </a:custGeom>
          <a:solidFill>
            <a:srgbClr val="3DA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47C59B6-1831-D244-8D1C-EFFBAE5E4873}"/>
              </a:ext>
            </a:extLst>
          </p:cNvPr>
          <p:cNvSpPr txBox="1"/>
          <p:nvPr/>
        </p:nvSpPr>
        <p:spPr>
          <a:xfrm>
            <a:off x="325498" y="6058346"/>
            <a:ext cx="4673512" cy="646331"/>
          </a:xfrm>
          <a:prstGeom prst="rect">
            <a:avLst/>
          </a:prstGeom>
          <a:noFill/>
        </p:spPr>
        <p:txBody>
          <a:bodyPr wrap="square">
            <a:spAutoFit/>
          </a:bodyPr>
          <a:lstStyle/>
          <a:p>
            <a:r>
              <a:rPr lang="en-GB" sz="1200" dirty="0">
                <a:solidFill>
                  <a:schemeClr val="bg1"/>
                </a:solidFill>
                <a:latin typeface="Comic Sans MS" panose="030F0902030302020204" pitchFamily="66" charset="0"/>
              </a:rPr>
              <a:t>On 22nd June, 2022, a statue designed by Jamaican</a:t>
            </a:r>
            <a:br>
              <a:rPr lang="en-GB" sz="1200" dirty="0">
                <a:solidFill>
                  <a:schemeClr val="bg1"/>
                </a:solidFill>
                <a:latin typeface="Comic Sans MS" panose="030F0902030302020204" pitchFamily="66" charset="0"/>
              </a:rPr>
            </a:br>
            <a:r>
              <a:rPr lang="en-GB" sz="1200" dirty="0">
                <a:solidFill>
                  <a:schemeClr val="bg1"/>
                </a:solidFill>
                <a:latin typeface="Comic Sans MS" panose="030F0902030302020204" pitchFamily="66" charset="0"/>
              </a:rPr>
              <a:t>sculptor Basil Watson was unveiled at Waterloo Station, marking Windrush Day. </a:t>
            </a:r>
          </a:p>
        </p:txBody>
      </p:sp>
    </p:spTree>
    <p:extLst>
      <p:ext uri="{BB962C8B-B14F-4D97-AF65-F5344CB8AC3E}">
        <p14:creationId xmlns:p14="http://schemas.microsoft.com/office/powerpoint/2010/main" val="28005647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5341A2C-5990-E94F-8868-94708133126A}"/>
              </a:ext>
            </a:extLst>
          </p:cNvPr>
          <p:cNvSpPr txBox="1">
            <a:spLocks/>
          </p:cNvSpPr>
          <p:nvPr/>
        </p:nvSpPr>
        <p:spPr>
          <a:xfrm>
            <a:off x="0" y="814565"/>
            <a:ext cx="12191999" cy="5456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3DAAD6"/>
                </a:solidFill>
                <a:latin typeface="Comic Sans MS" panose="030F0902030302020204" pitchFamily="66" charset="0"/>
              </a:rPr>
              <a:t>Useful Links</a:t>
            </a:r>
          </a:p>
        </p:txBody>
      </p:sp>
      <p:sp>
        <p:nvSpPr>
          <p:cNvPr id="4" name="Content Placeholder 2">
            <a:extLst>
              <a:ext uri="{FF2B5EF4-FFF2-40B4-BE49-F238E27FC236}">
                <a16:creationId xmlns:a16="http://schemas.microsoft.com/office/drawing/2014/main" id="{57F7F325-169B-8D49-A4C4-FCC00BD19FD9}"/>
              </a:ext>
            </a:extLst>
          </p:cNvPr>
          <p:cNvSpPr txBox="1">
            <a:spLocks/>
          </p:cNvSpPr>
          <p:nvPr/>
        </p:nvSpPr>
        <p:spPr>
          <a:xfrm>
            <a:off x="1503948" y="1932729"/>
            <a:ext cx="90297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500"/>
              </a:spcBef>
              <a:buNone/>
            </a:pPr>
            <a:r>
              <a:rPr lang="en-GB" sz="1900" dirty="0">
                <a:solidFill>
                  <a:srgbClr val="272626"/>
                </a:solidFill>
                <a:latin typeface="Comic Sans MS" panose="030F0702030302020204" pitchFamily="66" charset="0"/>
              </a:rPr>
              <a:t>The Black Cultural Archives </a:t>
            </a:r>
            <a:br>
              <a:rPr lang="en-GB" sz="1900" dirty="0">
                <a:solidFill>
                  <a:srgbClr val="272626"/>
                </a:solidFill>
                <a:latin typeface="Comic Sans MS" panose="030F0702030302020204" pitchFamily="66" charset="0"/>
              </a:rPr>
            </a:br>
            <a:r>
              <a:rPr lang="en-GB" sz="1900" dirty="0">
                <a:solidFill>
                  <a:srgbClr val="3DAAD6"/>
                </a:solidFill>
                <a:latin typeface="Comic Sans MS" panose="030F0702030302020204" pitchFamily="66" charset="0"/>
                <a:hlinkClick r:id="rId3">
                  <a:extLst>
                    <a:ext uri="{A12FA001-AC4F-418D-AE19-62706E023703}">
                      <ahyp:hlinkClr xmlns:ahyp="http://schemas.microsoft.com/office/drawing/2018/hyperlinkcolor" val="tx"/>
                    </a:ext>
                  </a:extLst>
                </a:hlinkClick>
              </a:rPr>
              <a:t>https://blackculturalarchives.org/</a:t>
            </a:r>
            <a:endParaRPr lang="en-GB" sz="1900" dirty="0">
              <a:solidFill>
                <a:srgbClr val="3DAAD6"/>
              </a:solidFill>
              <a:latin typeface="Comic Sans MS" panose="030F0702030302020204" pitchFamily="66" charset="0"/>
            </a:endParaRPr>
          </a:p>
          <a:p>
            <a:pPr marL="0" indent="0">
              <a:lnSpc>
                <a:spcPct val="100000"/>
              </a:lnSpc>
              <a:spcBef>
                <a:spcPts val="2500"/>
              </a:spcBef>
              <a:buNone/>
            </a:pPr>
            <a:r>
              <a:rPr lang="en-GB" sz="1900" dirty="0">
                <a:solidFill>
                  <a:srgbClr val="272626"/>
                </a:solidFill>
                <a:latin typeface="Comic Sans MS" panose="030F0702030302020204" pitchFamily="66" charset="0"/>
              </a:rPr>
              <a:t>Black History Month UK </a:t>
            </a:r>
            <a:br>
              <a:rPr lang="en-GB" sz="1900" dirty="0">
                <a:solidFill>
                  <a:srgbClr val="272626"/>
                </a:solidFill>
                <a:latin typeface="Comic Sans MS" panose="030F0702030302020204" pitchFamily="66" charset="0"/>
              </a:rPr>
            </a:br>
            <a:r>
              <a:rPr lang="en-GB" sz="1900" dirty="0">
                <a:solidFill>
                  <a:srgbClr val="3DAAD6"/>
                </a:solidFill>
                <a:latin typeface="Comic Sans MS" panose="030F0702030302020204" pitchFamily="66" charset="0"/>
                <a:hlinkClick r:id="rId4">
                  <a:extLst>
                    <a:ext uri="{A12FA001-AC4F-418D-AE19-62706E023703}">
                      <ahyp:hlinkClr xmlns:ahyp="http://schemas.microsoft.com/office/drawing/2018/hyperlinkcolor" val="tx"/>
                    </a:ext>
                  </a:extLst>
                </a:hlinkClick>
              </a:rPr>
              <a:t>https://www.blackhistorymonth.org.uk/</a:t>
            </a:r>
            <a:endParaRPr lang="en-GB" sz="1900" dirty="0">
              <a:solidFill>
                <a:srgbClr val="3DAAD6"/>
              </a:solidFill>
              <a:latin typeface="Comic Sans MS" panose="030F0702030302020204" pitchFamily="66" charset="0"/>
            </a:endParaRPr>
          </a:p>
          <a:p>
            <a:pPr marL="0" indent="0">
              <a:lnSpc>
                <a:spcPct val="100000"/>
              </a:lnSpc>
              <a:spcBef>
                <a:spcPts val="2500"/>
              </a:spcBef>
              <a:buNone/>
            </a:pPr>
            <a:r>
              <a:rPr lang="en-GB" sz="1900" dirty="0">
                <a:solidFill>
                  <a:srgbClr val="272626"/>
                </a:solidFill>
                <a:latin typeface="Comic Sans MS" panose="030F0702030302020204" pitchFamily="66" charset="0"/>
              </a:rPr>
              <a:t>Great Black Britons</a:t>
            </a:r>
            <a:br>
              <a:rPr lang="en-GB" sz="1900" dirty="0">
                <a:solidFill>
                  <a:srgbClr val="272626"/>
                </a:solidFill>
                <a:latin typeface="Comic Sans MS" panose="030F0702030302020204" pitchFamily="66" charset="0"/>
              </a:rPr>
            </a:br>
            <a:r>
              <a:rPr lang="en-GB" sz="1900" dirty="0">
                <a:solidFill>
                  <a:srgbClr val="3DAAD6"/>
                </a:solidFill>
                <a:latin typeface="Comic Sans MS" panose="030F0702030302020204" pitchFamily="66" charset="0"/>
                <a:hlinkClick r:id="rId5">
                  <a:extLst>
                    <a:ext uri="{A12FA001-AC4F-418D-AE19-62706E023703}">
                      <ahyp:hlinkClr xmlns:ahyp="http://schemas.microsoft.com/office/drawing/2018/hyperlinkcolor" val="tx"/>
                    </a:ext>
                  </a:extLst>
                </a:hlinkClick>
              </a:rPr>
              <a:t>https://www.blackhistorymonth.org.uk/section/bhm-firsts/</a:t>
            </a:r>
            <a:endParaRPr lang="en-GB" sz="1900" dirty="0">
              <a:solidFill>
                <a:srgbClr val="3DAAD6"/>
              </a:solidFill>
              <a:latin typeface="Comic Sans MS" panose="030F0702030302020204" pitchFamily="66" charset="0"/>
            </a:endParaRPr>
          </a:p>
          <a:p>
            <a:pPr marL="0" indent="0">
              <a:lnSpc>
                <a:spcPct val="100000"/>
              </a:lnSpc>
              <a:spcBef>
                <a:spcPts val="2500"/>
              </a:spcBef>
              <a:buNone/>
            </a:pPr>
            <a:r>
              <a:rPr lang="en-GB" sz="1900" dirty="0">
                <a:solidFill>
                  <a:srgbClr val="272626"/>
                </a:solidFill>
                <a:latin typeface="Comic Sans MS" panose="030F0702030302020204" pitchFamily="66" charset="0"/>
              </a:rPr>
              <a:t>Windrush Stories </a:t>
            </a:r>
            <a:br>
              <a:rPr lang="en-GB" sz="1900" dirty="0">
                <a:solidFill>
                  <a:srgbClr val="272626"/>
                </a:solidFill>
                <a:latin typeface="Comic Sans MS" panose="030F0702030302020204" pitchFamily="66" charset="0"/>
              </a:rPr>
            </a:br>
            <a:r>
              <a:rPr lang="en-GB" sz="1900" dirty="0">
                <a:solidFill>
                  <a:srgbClr val="3DAAD6"/>
                </a:solidFill>
                <a:latin typeface="Comic Sans MS" panose="030F0702030302020204" pitchFamily="66" charset="0"/>
                <a:hlinkClick r:id="rId6">
                  <a:extLst>
                    <a:ext uri="{A12FA001-AC4F-418D-AE19-62706E023703}">
                      <ahyp:hlinkClr xmlns:ahyp="http://schemas.microsoft.com/office/drawing/2018/hyperlinkcolor" val="tx"/>
                    </a:ext>
                  </a:extLst>
                </a:hlinkClick>
              </a:rPr>
              <a:t>https://www.bl.uk/windrush</a:t>
            </a:r>
            <a:r>
              <a:rPr lang="en-GB" sz="1900" dirty="0">
                <a:solidFill>
                  <a:srgbClr val="3DAAD6"/>
                </a:solidFill>
                <a:latin typeface="Comic Sans MS" panose="030F0702030302020204" pitchFamily="66" charset="0"/>
              </a:rPr>
              <a:t> </a:t>
            </a:r>
          </a:p>
        </p:txBody>
      </p:sp>
    </p:spTree>
    <p:extLst>
      <p:ext uri="{BB962C8B-B14F-4D97-AF65-F5344CB8AC3E}">
        <p14:creationId xmlns:p14="http://schemas.microsoft.com/office/powerpoint/2010/main" val="16028188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D8E1A4-391A-4A42-AB6E-B22118851694}"/>
              </a:ext>
            </a:extLst>
          </p:cNvPr>
          <p:cNvSpPr/>
          <p:nvPr/>
        </p:nvSpPr>
        <p:spPr>
          <a:xfrm>
            <a:off x="1822751" y="2354773"/>
            <a:ext cx="8544493" cy="2607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group of people on a boat&#10;&#10;Description automatically generated with medium confidence">
            <a:extLst>
              <a:ext uri="{FF2B5EF4-FFF2-40B4-BE49-F238E27FC236}">
                <a16:creationId xmlns:a16="http://schemas.microsoft.com/office/drawing/2014/main" id="{D5D28776-FB34-D649-90D3-F100AFFDFC7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
          <a:stretch/>
        </p:blipFill>
        <p:spPr>
          <a:xfrm>
            <a:off x="7728096" y="2423187"/>
            <a:ext cx="2572963" cy="2464605"/>
          </a:xfrm>
          <a:prstGeom prst="rect">
            <a:avLst/>
          </a:prstGeom>
        </p:spPr>
      </p:pic>
      <p:pic>
        <p:nvPicPr>
          <p:cNvPr id="14" name="Picture 13" descr="A large ship in the water&#10;&#10;Description automatically generated with medium confidence">
            <a:extLst>
              <a:ext uri="{FF2B5EF4-FFF2-40B4-BE49-F238E27FC236}">
                <a16:creationId xmlns:a16="http://schemas.microsoft.com/office/drawing/2014/main" id="{C7216C8C-BA9F-6943-8068-E140684131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41923" y="2423187"/>
            <a:ext cx="3133026" cy="2464605"/>
          </a:xfrm>
          <a:prstGeom prst="rect">
            <a:avLst/>
          </a:prstGeom>
        </p:spPr>
      </p:pic>
      <p:pic>
        <p:nvPicPr>
          <p:cNvPr id="15" name="Picture 14" descr="A group of people sitting on a bench&#10;&#10;Description automatically generated with medium confidence">
            <a:extLst>
              <a:ext uri="{FF2B5EF4-FFF2-40B4-BE49-F238E27FC236}">
                <a16:creationId xmlns:a16="http://schemas.microsoft.com/office/drawing/2014/main" id="{588A4EB3-9A82-1C43-834A-DC52D475A98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15814" y="2423187"/>
            <a:ext cx="2572961" cy="2464605"/>
          </a:xfrm>
          <a:prstGeom prst="rect">
            <a:avLst/>
          </a:prstGeom>
        </p:spPr>
      </p:pic>
      <p:sp>
        <p:nvSpPr>
          <p:cNvPr id="2" name="Subtitle 2">
            <a:extLst>
              <a:ext uri="{FF2B5EF4-FFF2-40B4-BE49-F238E27FC236}">
                <a16:creationId xmlns:a16="http://schemas.microsoft.com/office/drawing/2014/main" id="{02BA0FCC-B14A-474D-84B2-2A1DE0CE6B64}"/>
              </a:ext>
            </a:extLst>
          </p:cNvPr>
          <p:cNvSpPr txBox="1">
            <a:spLocks/>
          </p:cNvSpPr>
          <p:nvPr/>
        </p:nvSpPr>
        <p:spPr>
          <a:xfrm>
            <a:off x="0" y="740635"/>
            <a:ext cx="12192000" cy="10675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500" b="1" dirty="0">
                <a:solidFill>
                  <a:schemeClr val="bg1"/>
                </a:solidFill>
                <a:latin typeface="Comic Sans MS" panose="030F0902030302020204" pitchFamily="66" charset="0"/>
                <a:cs typeface="Arial" panose="020B0604020202020204" pitchFamily="34" charset="0"/>
              </a:rPr>
              <a:t>Uncovering Black British History</a:t>
            </a:r>
          </a:p>
          <a:p>
            <a:pPr marL="0" indent="0" algn="ctr">
              <a:lnSpc>
                <a:spcPct val="100000"/>
              </a:lnSpc>
              <a:spcBef>
                <a:spcPts val="600"/>
              </a:spcBef>
              <a:buNone/>
            </a:pPr>
            <a:r>
              <a:rPr lang="en-GB" sz="2500" b="1" dirty="0">
                <a:solidFill>
                  <a:schemeClr val="bg1"/>
                </a:solidFill>
                <a:latin typeface="Comic Sans MS" panose="030F0902030302020204" pitchFamily="66" charset="0"/>
                <a:cs typeface="Arial" panose="020B0604020202020204" pitchFamily="34" charset="0"/>
              </a:rPr>
              <a:t>The Windrush and Afterwards</a:t>
            </a:r>
          </a:p>
        </p:txBody>
      </p:sp>
      <p:sp>
        <p:nvSpPr>
          <p:cNvPr id="3" name="Subtitle 2">
            <a:extLst>
              <a:ext uri="{FF2B5EF4-FFF2-40B4-BE49-F238E27FC236}">
                <a16:creationId xmlns:a16="http://schemas.microsoft.com/office/drawing/2014/main" id="{C0D292DE-BD13-2D4C-BE2C-98AAA8E388D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4" name="Picture 3" descr="A picture containing text, clipart&#10;&#10;Description automatically generated">
            <a:extLst>
              <a:ext uri="{FF2B5EF4-FFF2-40B4-BE49-F238E27FC236}">
                <a16:creationId xmlns:a16="http://schemas.microsoft.com/office/drawing/2014/main" id="{0459404E-D48C-6B42-B844-B89E37D915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E6113D65-A9DA-0740-888F-9300DCF5A93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70101"/>
            <a:ext cx="12192000" cy="6240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DAAD6"/>
                </a:solidFill>
                <a:latin typeface="Comic Sans MS" panose="030F0902030302020204" pitchFamily="66" charset="0"/>
                <a:cs typeface="Arial" panose="020B0604020202020204" pitchFamily="34" charset="0"/>
              </a:rPr>
              <a:t>Reporting the arrival of the European Volunteer Workers</a:t>
            </a:r>
          </a:p>
        </p:txBody>
      </p:sp>
      <p:sp>
        <p:nvSpPr>
          <p:cNvPr id="5" name="Content Placeholder 2">
            <a:extLst>
              <a:ext uri="{FF2B5EF4-FFF2-40B4-BE49-F238E27FC236}">
                <a16:creationId xmlns:a16="http://schemas.microsoft.com/office/drawing/2014/main" id="{B4C3B037-FF9D-334F-9151-75824796C1EA}"/>
              </a:ext>
            </a:extLst>
          </p:cNvPr>
          <p:cNvSpPr txBox="1">
            <a:spLocks/>
          </p:cNvSpPr>
          <p:nvPr/>
        </p:nvSpPr>
        <p:spPr>
          <a:xfrm>
            <a:off x="1360840" y="1690062"/>
            <a:ext cx="3421023" cy="44978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Have a look at the following newspaper articles about the arrival of the European Volunteer Workers.</a:t>
            </a:r>
          </a:p>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What do you notice about the tone of the articles and the welcome the new arrivals are being given?</a:t>
            </a:r>
          </a:p>
        </p:txBody>
      </p:sp>
      <p:sp>
        <p:nvSpPr>
          <p:cNvPr id="6" name="TextBox 5">
            <a:extLst>
              <a:ext uri="{FF2B5EF4-FFF2-40B4-BE49-F238E27FC236}">
                <a16:creationId xmlns:a16="http://schemas.microsoft.com/office/drawing/2014/main" id="{A9203080-5B38-4C4A-82AF-B2D0A9A29C79}"/>
              </a:ext>
            </a:extLst>
          </p:cNvPr>
          <p:cNvSpPr txBox="1"/>
          <p:nvPr/>
        </p:nvSpPr>
        <p:spPr>
          <a:xfrm>
            <a:off x="4781863" y="5805823"/>
            <a:ext cx="3952142" cy="246221"/>
          </a:xfrm>
          <a:prstGeom prst="rect">
            <a:avLst/>
          </a:prstGeom>
          <a:noFill/>
        </p:spPr>
        <p:txBody>
          <a:bodyPr wrap="square">
            <a:spAutoFit/>
          </a:bodyPr>
          <a:lstStyle/>
          <a:p>
            <a:pPr algn="ctr"/>
            <a:r>
              <a:rPr lang="en-GB" sz="1000" b="1" dirty="0">
                <a:latin typeface="Comic Sans MS" panose="030F0902030302020204" pitchFamily="66" charset="0"/>
              </a:rPr>
              <a:t>Illustrated Sporting and Dramatic News</a:t>
            </a:r>
            <a:r>
              <a:rPr lang="en-GB" sz="1000" dirty="0">
                <a:latin typeface="Comic Sans MS" panose="030F0902030302020204" pitchFamily="66" charset="0"/>
              </a:rPr>
              <a:t>, 6th October 1948</a:t>
            </a:r>
          </a:p>
        </p:txBody>
      </p:sp>
      <p:pic>
        <p:nvPicPr>
          <p:cNvPr id="3" name="Picture 2" descr="A page of a newspaper&#10;&#10;Description automatically generated with low confidence">
            <a:extLst>
              <a:ext uri="{FF2B5EF4-FFF2-40B4-BE49-F238E27FC236}">
                <a16:creationId xmlns:a16="http://schemas.microsoft.com/office/drawing/2014/main" id="{91FE4297-BDEF-5D46-AA41-AE3160E5EB0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913" y="1481240"/>
            <a:ext cx="5648067" cy="4209118"/>
          </a:xfrm>
          <a:prstGeom prst="rect">
            <a:avLst/>
          </a:prstGeom>
          <a:ln w="19050">
            <a:solidFill>
              <a:schemeClr val="bg1">
                <a:lumMod val="85000"/>
              </a:schemeClr>
            </a:solidFill>
          </a:ln>
        </p:spPr>
      </p:pic>
    </p:spTree>
    <p:extLst>
      <p:ext uri="{BB962C8B-B14F-4D97-AF65-F5344CB8AC3E}">
        <p14:creationId xmlns:p14="http://schemas.microsoft.com/office/powerpoint/2010/main" val="3990405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C177EF9-E783-C54B-93EB-4A777D12582B}"/>
              </a:ext>
            </a:extLst>
          </p:cNvPr>
          <p:cNvSpPr txBox="1"/>
          <p:nvPr/>
        </p:nvSpPr>
        <p:spPr>
          <a:xfrm>
            <a:off x="936619" y="6061385"/>
            <a:ext cx="4845241" cy="246221"/>
          </a:xfrm>
          <a:prstGeom prst="rect">
            <a:avLst/>
          </a:prstGeom>
          <a:noFill/>
        </p:spPr>
        <p:txBody>
          <a:bodyPr wrap="square">
            <a:spAutoFit/>
          </a:bodyPr>
          <a:lstStyle/>
          <a:p>
            <a:r>
              <a:rPr lang="en-GB" sz="1000" b="1" dirty="0">
                <a:solidFill>
                  <a:srgbClr val="272626"/>
                </a:solidFill>
                <a:latin typeface="Comic Sans MS" panose="030F0902030302020204" pitchFamily="66" charset="0"/>
              </a:rPr>
              <a:t>Wiltshire Times and Trowbridge Advertiser</a:t>
            </a:r>
            <a:r>
              <a:rPr lang="en-GB" sz="1000" dirty="0">
                <a:solidFill>
                  <a:srgbClr val="272626"/>
                </a:solidFill>
                <a:latin typeface="Comic Sans MS" panose="030F0902030302020204" pitchFamily="66" charset="0"/>
              </a:rPr>
              <a:t>, 29th November 1947</a:t>
            </a:r>
          </a:p>
        </p:txBody>
      </p:sp>
      <p:sp>
        <p:nvSpPr>
          <p:cNvPr id="12" name="TextBox 11">
            <a:extLst>
              <a:ext uri="{FF2B5EF4-FFF2-40B4-BE49-F238E27FC236}">
                <a16:creationId xmlns:a16="http://schemas.microsoft.com/office/drawing/2014/main" id="{DE329E20-1832-0146-AD4E-47E7148E4AF4}"/>
              </a:ext>
            </a:extLst>
          </p:cNvPr>
          <p:cNvSpPr txBox="1"/>
          <p:nvPr/>
        </p:nvSpPr>
        <p:spPr>
          <a:xfrm>
            <a:off x="7037290" y="6061122"/>
            <a:ext cx="3816847" cy="246221"/>
          </a:xfrm>
          <a:prstGeom prst="rect">
            <a:avLst/>
          </a:prstGeom>
          <a:noFill/>
        </p:spPr>
        <p:txBody>
          <a:bodyPr wrap="square">
            <a:spAutoFit/>
          </a:bodyPr>
          <a:lstStyle/>
          <a:p>
            <a:r>
              <a:rPr lang="en-GB" sz="1000" b="1" dirty="0">
                <a:solidFill>
                  <a:srgbClr val="272626"/>
                </a:solidFill>
                <a:latin typeface="Comic Sans MS" panose="030F0902030302020204" pitchFamily="66" charset="0"/>
              </a:rPr>
              <a:t>Yorkshire Post and Leeds Intelligencer</a:t>
            </a:r>
            <a:r>
              <a:rPr lang="en-GB" sz="1000" dirty="0">
                <a:solidFill>
                  <a:srgbClr val="272626"/>
                </a:solidFill>
                <a:latin typeface="Comic Sans MS" panose="030F0902030302020204" pitchFamily="66" charset="0"/>
              </a:rPr>
              <a:t>, 10th January 1948</a:t>
            </a:r>
          </a:p>
        </p:txBody>
      </p:sp>
      <p:grpSp>
        <p:nvGrpSpPr>
          <p:cNvPr id="8" name="Group 7">
            <a:extLst>
              <a:ext uri="{FF2B5EF4-FFF2-40B4-BE49-F238E27FC236}">
                <a16:creationId xmlns:a16="http://schemas.microsoft.com/office/drawing/2014/main" id="{30A9DA64-2B03-0544-AF8B-B4C4DEB533F5}"/>
              </a:ext>
            </a:extLst>
          </p:cNvPr>
          <p:cNvGrpSpPr/>
          <p:nvPr/>
        </p:nvGrpSpPr>
        <p:grpSpPr>
          <a:xfrm>
            <a:off x="801794" y="660267"/>
            <a:ext cx="5796587" cy="5246703"/>
            <a:chOff x="8458795" y="886242"/>
            <a:chExt cx="5796587" cy="5246703"/>
          </a:xfrm>
        </p:grpSpPr>
        <p:sp>
          <p:nvSpPr>
            <p:cNvPr id="14" name="Rectangle 13">
              <a:extLst>
                <a:ext uri="{FF2B5EF4-FFF2-40B4-BE49-F238E27FC236}">
                  <a16:creationId xmlns:a16="http://schemas.microsoft.com/office/drawing/2014/main" id="{D73C5EBD-B184-D141-9193-82BDCC7EA8BD}"/>
                </a:ext>
              </a:extLst>
            </p:cNvPr>
            <p:cNvSpPr/>
            <p:nvPr/>
          </p:nvSpPr>
          <p:spPr>
            <a:xfrm>
              <a:off x="8458795" y="886242"/>
              <a:ext cx="5796587" cy="5246703"/>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5C42262A-8713-BA4D-8FD3-9E4369141C0B}"/>
                </a:ext>
              </a:extLst>
            </p:cNvPr>
            <p:cNvSpPr txBox="1"/>
            <p:nvPr/>
          </p:nvSpPr>
          <p:spPr>
            <a:xfrm>
              <a:off x="8593620" y="1208305"/>
              <a:ext cx="5491880" cy="3797763"/>
            </a:xfrm>
            <a:prstGeom prst="rect">
              <a:avLst/>
            </a:prstGeom>
            <a:noFill/>
          </p:spPr>
          <p:txBody>
            <a:bodyPr wrap="square" rtlCol="0">
              <a:noAutofit/>
            </a:bodyPr>
            <a:lstStyle/>
            <a:p>
              <a:pPr algn="ctr">
                <a:lnSpc>
                  <a:spcPts val="2800"/>
                </a:lnSpc>
                <a:spcBef>
                  <a:spcPts val="300"/>
                </a:spcBef>
              </a:pPr>
              <a:r>
                <a:rPr lang="en-GB" b="1" dirty="0">
                  <a:latin typeface="Times" pitchFamily="2" charset="0"/>
                </a:rPr>
                <a:t>CORSHAM HOSTEL</a:t>
              </a:r>
              <a:endParaRPr lang="en-GB" sz="1200" dirty="0">
                <a:latin typeface="Times" pitchFamily="2" charset="0"/>
              </a:endParaRPr>
            </a:p>
            <a:p>
              <a:pPr algn="ctr">
                <a:spcBef>
                  <a:spcPts val="500"/>
                </a:spcBef>
              </a:pPr>
              <a:r>
                <a:rPr lang="en-GB" sz="1200" b="1" dirty="0">
                  <a:latin typeface="Times" pitchFamily="2" charset="0"/>
                </a:rPr>
                <a:t>For Wives and Families of European Volunteer Workers</a:t>
              </a:r>
            </a:p>
            <a:p>
              <a:pPr algn="just">
                <a:spcBef>
                  <a:spcPts val="500"/>
                </a:spcBef>
              </a:pPr>
              <a:r>
                <a:rPr lang="en-GB" sz="1200" dirty="0">
                  <a:latin typeface="Times" pitchFamily="2" charset="0"/>
                </a:rPr>
                <a:t>The Ministry of Labour and National Service Hostels Corporation have opened at </a:t>
              </a:r>
              <a:r>
                <a:rPr lang="en-GB" sz="1200" dirty="0" err="1">
                  <a:latin typeface="Times" pitchFamily="2" charset="0"/>
                </a:rPr>
                <a:t>Westwells</a:t>
              </a:r>
              <a:r>
                <a:rPr lang="en-GB" sz="1200" dirty="0">
                  <a:latin typeface="Times" pitchFamily="2" charset="0"/>
                </a:rPr>
                <a:t>, Corsham, the first hostel in the country for the accommodation of the wives and families of European Voluntary Workers – “displaced persons” from the Continent who volunteer to work in England. The first party of about 100 mothers and young babies has arrived, and it is expected that the numbers will rise to about 500.</a:t>
              </a:r>
            </a:p>
            <a:p>
              <a:pPr algn="just">
                <a:spcBef>
                  <a:spcPts val="500"/>
                </a:spcBef>
              </a:pPr>
              <a:r>
                <a:rPr lang="en-GB" sz="1200" dirty="0">
                  <a:latin typeface="Times" pitchFamily="2" charset="0"/>
                </a:rPr>
                <a:t>Nationalities represented include Latvians, Lithuanians, Esthonians and Ukrainians. The husbands are already working in various parts of England, and it is in accordance with a pledge given to them at the time when they volunteered for British industry that the women and children have been brought over. Some of the men have been in England for a year or longer. As they obtain housing accommodation in the localities where they are working their families will join them. In the meantime arrangements are being made for them to spend week-ends at the hostel together.</a:t>
              </a:r>
            </a:p>
            <a:p>
              <a:pPr algn="just">
                <a:spcBef>
                  <a:spcPts val="500"/>
                </a:spcBef>
              </a:pPr>
              <a:r>
                <a:rPr lang="en-GB" sz="1200" dirty="0">
                  <a:latin typeface="Times" pitchFamily="2" charset="0"/>
                </a:rPr>
                <a:t>Each mother, with her children, is accommodated in a separate cubicle, for the cleaning of which she is responsible. There is a communal kitchen, where meals are provided by the staff, and a common dining-room, and recreation room. An interesting feature is the children’s kitchen, under the supervision of the Medical Officer, where the babies’ bottles and other food is prepared, again by the staff, all that the mother has to do being to feed the infant. Very few of the women speak English, and interpreters are included on the staff, which includes English and Europeans. Mrs. Ford is in charge of the hostel.</a:t>
              </a:r>
            </a:p>
          </p:txBody>
        </p:sp>
        <p:cxnSp>
          <p:nvCxnSpPr>
            <p:cNvPr id="16" name="Straight Connector 15">
              <a:extLst>
                <a:ext uri="{FF2B5EF4-FFF2-40B4-BE49-F238E27FC236}">
                  <a16:creationId xmlns:a16="http://schemas.microsoft.com/office/drawing/2014/main" id="{D3075584-0561-3442-BD9B-9A362CBEF00C}"/>
                </a:ext>
              </a:extLst>
            </p:cNvPr>
            <p:cNvCxnSpPr>
              <a:cxnSpLocks/>
            </p:cNvCxnSpPr>
            <p:nvPr/>
          </p:nvCxnSpPr>
          <p:spPr>
            <a:xfrm>
              <a:off x="8675038" y="1116244"/>
              <a:ext cx="533096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1344381-4D82-4A4A-AF1F-3B8943905416}"/>
                </a:ext>
              </a:extLst>
            </p:cNvPr>
            <p:cNvCxnSpPr>
              <a:cxnSpLocks/>
            </p:cNvCxnSpPr>
            <p:nvPr/>
          </p:nvCxnSpPr>
          <p:spPr>
            <a:xfrm>
              <a:off x="8675038" y="5882208"/>
              <a:ext cx="533096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Rectangle 19">
            <a:extLst>
              <a:ext uri="{FF2B5EF4-FFF2-40B4-BE49-F238E27FC236}">
                <a16:creationId xmlns:a16="http://schemas.microsoft.com/office/drawing/2014/main" id="{9D6C9EA7-143C-9741-A3D6-AF83445502DD}"/>
              </a:ext>
            </a:extLst>
          </p:cNvPr>
          <p:cNvSpPr/>
          <p:nvPr/>
        </p:nvSpPr>
        <p:spPr>
          <a:xfrm>
            <a:off x="6917963" y="660267"/>
            <a:ext cx="4444697" cy="5246703"/>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AAAD545F-B362-CC40-B236-37A2091102C2}"/>
              </a:ext>
            </a:extLst>
          </p:cNvPr>
          <p:cNvSpPr txBox="1"/>
          <p:nvPr/>
        </p:nvSpPr>
        <p:spPr>
          <a:xfrm>
            <a:off x="7134206" y="982330"/>
            <a:ext cx="4041664" cy="562841"/>
          </a:xfrm>
          <a:prstGeom prst="rect">
            <a:avLst/>
          </a:prstGeom>
          <a:noFill/>
        </p:spPr>
        <p:txBody>
          <a:bodyPr wrap="square" rtlCol="0">
            <a:noAutofit/>
          </a:bodyPr>
          <a:lstStyle/>
          <a:p>
            <a:pPr algn="ctr">
              <a:lnSpc>
                <a:spcPts val="2800"/>
              </a:lnSpc>
              <a:spcBef>
                <a:spcPts val="300"/>
              </a:spcBef>
            </a:pPr>
            <a:r>
              <a:rPr lang="en-GB" sz="2200" b="1" i="1" dirty="0">
                <a:latin typeface="Times" pitchFamily="2" charset="0"/>
              </a:rPr>
              <a:t>A new language for a new home</a:t>
            </a:r>
            <a:endParaRPr lang="en-GB" sz="2200" dirty="0">
              <a:latin typeface="Times" pitchFamily="2" charset="0"/>
            </a:endParaRPr>
          </a:p>
        </p:txBody>
      </p:sp>
      <p:cxnSp>
        <p:nvCxnSpPr>
          <p:cNvPr id="22" name="Straight Connector 21">
            <a:extLst>
              <a:ext uri="{FF2B5EF4-FFF2-40B4-BE49-F238E27FC236}">
                <a16:creationId xmlns:a16="http://schemas.microsoft.com/office/drawing/2014/main" id="{2E0F3626-C81D-0A4E-BFEF-3FABA0C6E417}"/>
              </a:ext>
            </a:extLst>
          </p:cNvPr>
          <p:cNvCxnSpPr>
            <a:cxnSpLocks/>
          </p:cNvCxnSpPr>
          <p:nvPr/>
        </p:nvCxnSpPr>
        <p:spPr>
          <a:xfrm>
            <a:off x="7134206" y="890269"/>
            <a:ext cx="4041664"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0" name="Content Placeholder 9" descr="A picture containing text, newspaper, old, black&#10;&#10;Description automatically generated">
            <a:extLst>
              <a:ext uri="{FF2B5EF4-FFF2-40B4-BE49-F238E27FC236}">
                <a16:creationId xmlns:a16="http://schemas.microsoft.com/office/drawing/2014/main" id="{F50D0CD8-535E-0D4B-92F4-55BFA0439106}"/>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7137789" y="1545178"/>
            <a:ext cx="4038082" cy="2702757"/>
          </a:xfrm>
          <a:prstGeom prst="rect">
            <a:avLst/>
          </a:prstGeom>
        </p:spPr>
      </p:pic>
      <p:sp>
        <p:nvSpPr>
          <p:cNvPr id="24" name="TextBox 23">
            <a:extLst>
              <a:ext uri="{FF2B5EF4-FFF2-40B4-BE49-F238E27FC236}">
                <a16:creationId xmlns:a16="http://schemas.microsoft.com/office/drawing/2014/main" id="{173696AA-441F-1740-9FB4-016C1061003E}"/>
              </a:ext>
            </a:extLst>
          </p:cNvPr>
          <p:cNvSpPr txBox="1"/>
          <p:nvPr/>
        </p:nvSpPr>
        <p:spPr>
          <a:xfrm>
            <a:off x="7037290" y="4402087"/>
            <a:ext cx="4138580" cy="1106580"/>
          </a:xfrm>
          <a:prstGeom prst="rect">
            <a:avLst/>
          </a:prstGeom>
          <a:noFill/>
        </p:spPr>
        <p:txBody>
          <a:bodyPr wrap="square" rtlCol="0">
            <a:noAutofit/>
          </a:bodyPr>
          <a:lstStyle/>
          <a:p>
            <a:pPr>
              <a:spcBef>
                <a:spcPts val="300"/>
              </a:spcBef>
            </a:pPr>
            <a:r>
              <a:rPr lang="en-GB" sz="1300" dirty="0">
                <a:latin typeface="Times" pitchFamily="2" charset="0"/>
              </a:rPr>
              <a:t>A class of children of European volunteer workers having</a:t>
            </a:r>
            <a:br>
              <a:rPr lang="en-GB" sz="1300" dirty="0">
                <a:latin typeface="Times" pitchFamily="2" charset="0"/>
              </a:rPr>
            </a:br>
            <a:r>
              <a:rPr lang="en-GB" sz="1300" dirty="0">
                <a:latin typeface="Times" pitchFamily="2" charset="0"/>
              </a:rPr>
              <a:t>a lesson in English at Hessle County Primary School. An interpreter, Mr. H. </a:t>
            </a:r>
            <a:r>
              <a:rPr lang="en-GB" sz="1300" dirty="0" err="1">
                <a:latin typeface="Times" pitchFamily="2" charset="0"/>
              </a:rPr>
              <a:t>Malec</a:t>
            </a:r>
            <a:r>
              <a:rPr lang="en-GB" sz="1300" dirty="0">
                <a:latin typeface="Times" pitchFamily="2" charset="0"/>
              </a:rPr>
              <a:t>, is sitting with the children, ready</a:t>
            </a:r>
            <a:br>
              <a:rPr lang="en-GB" sz="1300" dirty="0">
                <a:latin typeface="Times" pitchFamily="2" charset="0"/>
              </a:rPr>
            </a:br>
            <a:r>
              <a:rPr lang="en-GB" sz="1300" dirty="0">
                <a:latin typeface="Times" pitchFamily="2" charset="0"/>
              </a:rPr>
              <a:t>to explain in their native tongue the more difficult points.</a:t>
            </a:r>
            <a:br>
              <a:rPr lang="en-GB" sz="1300" dirty="0">
                <a:latin typeface="Times" pitchFamily="2" charset="0"/>
              </a:rPr>
            </a:br>
            <a:r>
              <a:rPr lang="en-GB" sz="1300" dirty="0">
                <a:latin typeface="Times" pitchFamily="2" charset="0"/>
              </a:rPr>
              <a:t>(A “Yorkshire Post” picture.)</a:t>
            </a:r>
          </a:p>
        </p:txBody>
      </p:sp>
      <p:cxnSp>
        <p:nvCxnSpPr>
          <p:cNvPr id="25" name="Straight Connector 24">
            <a:extLst>
              <a:ext uri="{FF2B5EF4-FFF2-40B4-BE49-F238E27FC236}">
                <a16:creationId xmlns:a16="http://schemas.microsoft.com/office/drawing/2014/main" id="{FA83B859-397D-784A-A64E-5B90B3A8EBCE}"/>
              </a:ext>
            </a:extLst>
          </p:cNvPr>
          <p:cNvCxnSpPr>
            <a:cxnSpLocks/>
          </p:cNvCxnSpPr>
          <p:nvPr/>
        </p:nvCxnSpPr>
        <p:spPr>
          <a:xfrm>
            <a:off x="7134206" y="5636773"/>
            <a:ext cx="4041664"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9144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866EA78A-2D97-724B-A3B8-6068672CD7C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77115" y="3779477"/>
            <a:ext cx="2122944" cy="2122944"/>
          </a:xfrm>
          <a:prstGeom prst="ellipse">
            <a:avLst/>
          </a:prstGeom>
        </p:spPr>
      </p:pic>
      <p:sp>
        <p:nvSpPr>
          <p:cNvPr id="7" name="Subtitle 2">
            <a:extLst>
              <a:ext uri="{FF2B5EF4-FFF2-40B4-BE49-F238E27FC236}">
                <a16:creationId xmlns:a16="http://schemas.microsoft.com/office/drawing/2014/main" id="{D38FCAB2-0F36-774C-AFF6-ABF2FE7D3A63}"/>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1948 British Nationality Act</a:t>
            </a:r>
          </a:p>
        </p:txBody>
      </p:sp>
      <p:sp>
        <p:nvSpPr>
          <p:cNvPr id="5" name="TextBox 4">
            <a:extLst>
              <a:ext uri="{FF2B5EF4-FFF2-40B4-BE49-F238E27FC236}">
                <a16:creationId xmlns:a16="http://schemas.microsoft.com/office/drawing/2014/main" id="{DAB0E657-D3F0-D043-BDFF-C46403234C9A}"/>
              </a:ext>
            </a:extLst>
          </p:cNvPr>
          <p:cNvSpPr txBox="1"/>
          <p:nvPr/>
        </p:nvSpPr>
        <p:spPr>
          <a:xfrm>
            <a:off x="1278740" y="1702483"/>
            <a:ext cx="5910954" cy="4007258"/>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the summer of 1948 Parliament passed the British Nationality Act which gave people from the British Empire, the right to come and live and work in Britain.</a:t>
            </a:r>
          </a:p>
          <a:p>
            <a:pPr>
              <a:spcBef>
                <a:spcPts val="1500"/>
              </a:spcBef>
              <a:buClr>
                <a:srgbClr val="00A3A6"/>
              </a:buClr>
            </a:pPr>
            <a:r>
              <a:rPr lang="en-GB" sz="2000" dirty="0">
                <a:solidFill>
                  <a:srgbClr val="272626"/>
                </a:solidFill>
                <a:latin typeface="Comic Sans MS" panose="030F0902030302020204" pitchFamily="66" charset="0"/>
              </a:rPr>
              <a:t>The government expected most of the people who would take advantage of the act, to be white people from countries in the British Commonwealth, such as Canada, Australia,</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New Zealand and South Africa.</a:t>
            </a:r>
          </a:p>
          <a:p>
            <a:pPr>
              <a:spcBef>
                <a:spcPts val="1500"/>
              </a:spcBef>
              <a:buClr>
                <a:srgbClr val="00A3A6"/>
              </a:buClr>
            </a:pPr>
            <a:r>
              <a:rPr lang="en-GB" sz="2000" dirty="0">
                <a:solidFill>
                  <a:srgbClr val="272626"/>
                </a:solidFill>
                <a:latin typeface="Comic Sans MS" panose="030F0902030302020204" pitchFamily="66" charset="0"/>
              </a:rPr>
              <a:t>They were surprised to find people from</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Caribbean, Africa and India taking advantage of the new law.</a:t>
            </a:r>
          </a:p>
        </p:txBody>
      </p:sp>
      <p:pic>
        <p:nvPicPr>
          <p:cNvPr id="8" name="Picture 7" descr="Map&#10;&#10;Description automatically generated">
            <a:extLst>
              <a:ext uri="{FF2B5EF4-FFF2-40B4-BE49-F238E27FC236}">
                <a16:creationId xmlns:a16="http://schemas.microsoft.com/office/drawing/2014/main" id="{3EC969C0-6CD0-E24D-9595-8B8967E8D9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15707" y="1632172"/>
            <a:ext cx="2120163" cy="2120163"/>
          </a:xfrm>
          <a:prstGeom prst="ellipse">
            <a:avLst/>
          </a:prstGeom>
        </p:spPr>
      </p:pic>
      <p:pic>
        <p:nvPicPr>
          <p:cNvPr id="10" name="Picture 9" descr="Map&#10;&#10;Description automatically generated">
            <a:extLst>
              <a:ext uri="{FF2B5EF4-FFF2-40B4-BE49-F238E27FC236}">
                <a16:creationId xmlns:a16="http://schemas.microsoft.com/office/drawing/2014/main" id="{073FAF80-82B4-1345-BDDD-4A0BCDEE84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42087" y="3765906"/>
            <a:ext cx="2122944" cy="2122944"/>
          </a:xfrm>
          <a:prstGeom prst="ellipse">
            <a:avLst/>
          </a:prstGeom>
        </p:spPr>
      </p:pic>
    </p:spTree>
    <p:extLst>
      <p:ext uri="{BB962C8B-B14F-4D97-AF65-F5344CB8AC3E}">
        <p14:creationId xmlns:p14="http://schemas.microsoft.com/office/powerpoint/2010/main" val="426268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par>
                          <p:cTn id="11" fill="hold">
                            <p:stCondLst>
                              <p:cond delay="0"/>
                            </p:stCondLst>
                            <p:childTnLst>
                              <p:par>
                                <p:cTn id="12" presetID="53" presetClass="entr" presetSubtype="16"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0" y="785306"/>
            <a:ext cx="12192000" cy="6541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Empire Windrush</a:t>
            </a:r>
          </a:p>
        </p:txBody>
      </p:sp>
      <p:sp>
        <p:nvSpPr>
          <p:cNvPr id="5" name="TextBox 4">
            <a:extLst>
              <a:ext uri="{FF2B5EF4-FFF2-40B4-BE49-F238E27FC236}">
                <a16:creationId xmlns:a16="http://schemas.microsoft.com/office/drawing/2014/main" id="{DAB0E657-D3F0-D043-BDFF-C46403234C9A}"/>
              </a:ext>
            </a:extLst>
          </p:cNvPr>
          <p:cNvSpPr txBox="1"/>
          <p:nvPr/>
        </p:nvSpPr>
        <p:spPr>
          <a:xfrm>
            <a:off x="995935" y="1494343"/>
            <a:ext cx="9892023" cy="724292"/>
          </a:xfrm>
          <a:prstGeom prst="rect">
            <a:avLst/>
          </a:prstGeom>
          <a:noFill/>
        </p:spPr>
        <p:txBody>
          <a:bodyPr wrap="square" rtlCol="0">
            <a:noAutofit/>
          </a:bodyPr>
          <a:lstStyle/>
          <a:p>
            <a:pPr>
              <a:spcBef>
                <a:spcPts val="1000"/>
              </a:spcBef>
              <a:buClr>
                <a:srgbClr val="00A3A6"/>
              </a:buClr>
            </a:pPr>
            <a:r>
              <a:rPr lang="en-GB" sz="2000" dirty="0">
                <a:solidFill>
                  <a:srgbClr val="272626"/>
                </a:solidFill>
                <a:latin typeface="Comic Sans MS" panose="030F0902030302020204" pitchFamily="66" charset="0"/>
              </a:rPr>
              <a:t>Unlike the European Volunteer Workers, people from Britain’s Caribbean colonies did not receive government support to come to work in Britain.</a:t>
            </a:r>
          </a:p>
          <a:p>
            <a:pPr>
              <a:spcBef>
                <a:spcPts val="1000"/>
              </a:spcBef>
              <a:buClr>
                <a:srgbClr val="00A3A6"/>
              </a:buClr>
            </a:pPr>
            <a:r>
              <a:rPr lang="en-GB" sz="2000" dirty="0">
                <a:solidFill>
                  <a:srgbClr val="272626"/>
                </a:solidFill>
                <a:latin typeface="Comic Sans MS" panose="030F0902030302020204" pitchFamily="66" charset="0"/>
              </a:rPr>
              <a:t>The Empire Windrush arrived in June of 1948, bringing 492 people from Jamaica.</a:t>
            </a:r>
          </a:p>
        </p:txBody>
      </p:sp>
      <p:pic>
        <p:nvPicPr>
          <p:cNvPr id="17" name="Picture 16" descr="A large ship on the water&#10;&#10;Description automatically generated with low confidence">
            <a:extLst>
              <a:ext uri="{FF2B5EF4-FFF2-40B4-BE49-F238E27FC236}">
                <a16:creationId xmlns:a16="http://schemas.microsoft.com/office/drawing/2014/main" id="{5562F623-01E9-B74F-9EC6-833AE9CBE91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7253" y="2846679"/>
            <a:ext cx="5410374" cy="1794668"/>
          </a:xfrm>
          <a:prstGeom prst="rect">
            <a:avLst/>
          </a:prstGeom>
        </p:spPr>
      </p:pic>
      <p:sp>
        <p:nvSpPr>
          <p:cNvPr id="19" name="TextBox 18">
            <a:extLst>
              <a:ext uri="{FF2B5EF4-FFF2-40B4-BE49-F238E27FC236}">
                <a16:creationId xmlns:a16="http://schemas.microsoft.com/office/drawing/2014/main" id="{1F6B1046-CCEF-3F4D-9091-A517A50C26D1}"/>
              </a:ext>
            </a:extLst>
          </p:cNvPr>
          <p:cNvSpPr txBox="1"/>
          <p:nvPr/>
        </p:nvSpPr>
        <p:spPr>
          <a:xfrm>
            <a:off x="995935" y="4944233"/>
            <a:ext cx="10165402" cy="1582326"/>
          </a:xfrm>
          <a:prstGeom prst="rect">
            <a:avLst/>
          </a:prstGeom>
          <a:noFill/>
        </p:spPr>
        <p:txBody>
          <a:bodyPr wrap="square" rtlCol="0">
            <a:noAutofit/>
          </a:bodyPr>
          <a:lstStyle/>
          <a:p>
            <a:pPr>
              <a:spcBef>
                <a:spcPts val="1000"/>
              </a:spcBef>
              <a:buClr>
                <a:srgbClr val="00A3A6"/>
              </a:buClr>
            </a:pPr>
            <a:r>
              <a:rPr lang="en-GB" sz="2000" dirty="0">
                <a:solidFill>
                  <a:srgbClr val="272626"/>
                </a:solidFill>
                <a:latin typeface="Comic Sans MS" panose="030F0902030302020204" pitchFamily="66" charset="0"/>
              </a:rPr>
              <a:t>There was a lack of jobs in the Caribbean and a huge shortage of workers in Britain.</a:t>
            </a:r>
          </a:p>
          <a:p>
            <a:pPr>
              <a:spcBef>
                <a:spcPts val="1000"/>
              </a:spcBef>
              <a:buClr>
                <a:srgbClr val="00A3A6"/>
              </a:buClr>
            </a:pPr>
            <a:r>
              <a:rPr lang="en-GB" sz="2000" dirty="0">
                <a:solidFill>
                  <a:srgbClr val="272626"/>
                </a:solidFill>
                <a:latin typeface="Comic Sans MS" panose="030F0902030302020204" pitchFamily="66" charset="0"/>
              </a:rPr>
              <a:t>It is interesting to compare how their arrival was reported in the press at the time, with how the arrival of European Volunteer Workers was being reported.</a:t>
            </a:r>
          </a:p>
        </p:txBody>
      </p:sp>
      <p:pic>
        <p:nvPicPr>
          <p:cNvPr id="20" name="Picture 19" descr="Map&#10;&#10;Description automatically generated">
            <a:extLst>
              <a:ext uri="{FF2B5EF4-FFF2-40B4-BE49-F238E27FC236}">
                <a16:creationId xmlns:a16="http://schemas.microsoft.com/office/drawing/2014/main" id="{7D6D8A2D-0B5C-0842-9423-DA80BC2565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73877" y="2863787"/>
            <a:ext cx="1794668" cy="1794668"/>
          </a:xfrm>
          <a:prstGeom prst="ellipse">
            <a:avLst/>
          </a:prstGeom>
        </p:spPr>
      </p:pic>
      <p:cxnSp>
        <p:nvCxnSpPr>
          <p:cNvPr id="23" name="Straight Arrow Connector 22">
            <a:extLst>
              <a:ext uri="{FF2B5EF4-FFF2-40B4-BE49-F238E27FC236}">
                <a16:creationId xmlns:a16="http://schemas.microsoft.com/office/drawing/2014/main" id="{688B5EC4-D2DE-BC40-B50B-F59AB14F504C}"/>
              </a:ext>
            </a:extLst>
          </p:cNvPr>
          <p:cNvCxnSpPr>
            <a:cxnSpLocks/>
          </p:cNvCxnSpPr>
          <p:nvPr/>
        </p:nvCxnSpPr>
        <p:spPr>
          <a:xfrm>
            <a:off x="7177635" y="3107342"/>
            <a:ext cx="1262358" cy="586727"/>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363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7"/>
                                        </p:tgtEl>
                                        <p:attrNameLst>
                                          <p:attrName>style.visibility</p:attrName>
                                        </p:attrNameLst>
                                      </p:cBhvr>
                                      <p:to>
                                        <p:strVal val="visible"/>
                                      </p:to>
                                    </p:set>
                                  </p:childTnLst>
                                </p:cTn>
                              </p:par>
                            </p:childTnLst>
                          </p:cTn>
                        </p:par>
                        <p:par>
                          <p:cTn id="10" fill="hold">
                            <p:stCondLst>
                              <p:cond delay="500"/>
                            </p:stCondLst>
                            <p:childTnLst>
                              <p:par>
                                <p:cTn id="11" presetID="53" presetClass="entr" presetSubtype="16" fill="hold" nodeType="afterEffect">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4702630" y="785306"/>
            <a:ext cx="7069775" cy="8745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DAAD6"/>
                </a:solidFill>
                <a:latin typeface="Comic Sans MS" panose="030F0902030302020204" pitchFamily="66" charset="0"/>
                <a:cs typeface="Arial" panose="020B0604020202020204" pitchFamily="34" charset="0"/>
              </a:rPr>
              <a:t>The Government Reaction</a:t>
            </a:r>
          </a:p>
        </p:txBody>
      </p:sp>
      <p:sp>
        <p:nvSpPr>
          <p:cNvPr id="5" name="TextBox 4">
            <a:extLst>
              <a:ext uri="{FF2B5EF4-FFF2-40B4-BE49-F238E27FC236}">
                <a16:creationId xmlns:a16="http://schemas.microsoft.com/office/drawing/2014/main" id="{DAB0E657-D3F0-D043-BDFF-C46403234C9A}"/>
              </a:ext>
            </a:extLst>
          </p:cNvPr>
          <p:cNvSpPr txBox="1"/>
          <p:nvPr/>
        </p:nvSpPr>
        <p:spPr>
          <a:xfrm>
            <a:off x="5880893" y="1659851"/>
            <a:ext cx="4814145" cy="441284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In June 1948 questions were asked in parliament about the Empire Windrush when it was still on its way to Britain. </a:t>
            </a:r>
          </a:p>
          <a:p>
            <a:pPr>
              <a:spcBef>
                <a:spcPts val="1500"/>
              </a:spcBef>
              <a:buClr>
                <a:srgbClr val="00A3A6"/>
              </a:buClr>
            </a:pPr>
            <a:r>
              <a:rPr lang="en-GB" sz="2000" dirty="0">
                <a:solidFill>
                  <a:srgbClr val="272626"/>
                </a:solidFill>
                <a:latin typeface="Comic Sans MS" panose="030F0902030302020204" pitchFamily="66" charset="0"/>
              </a:rPr>
              <a:t>The Minister for Labour, George Isaacs, when asked who was responsible for the Windrush’s arrival, replied: “I wish I knew. All I know</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is that they are in a ship and are coming here”.</a:t>
            </a:r>
          </a:p>
          <a:p>
            <a:pPr>
              <a:spcBef>
                <a:spcPts val="1500"/>
              </a:spcBef>
              <a:buClr>
                <a:srgbClr val="00A3A6"/>
              </a:buClr>
            </a:pPr>
            <a:r>
              <a:rPr lang="en-GB" sz="2000" dirty="0">
                <a:solidFill>
                  <a:srgbClr val="272626"/>
                </a:solidFill>
                <a:latin typeface="Comic Sans MS" panose="030F0902030302020204" pitchFamily="66" charset="0"/>
              </a:rPr>
              <a:t>Isaacs told his colleagues that the Windrush passengers had not been invited to Britain. </a:t>
            </a:r>
          </a:p>
        </p:txBody>
      </p:sp>
      <p:pic>
        <p:nvPicPr>
          <p:cNvPr id="6" name="Picture 5" descr="A group of people on a boat&#10;&#10;Description automatically generated with medium confidence">
            <a:extLst>
              <a:ext uri="{FF2B5EF4-FFF2-40B4-BE49-F238E27FC236}">
                <a16:creationId xmlns:a16="http://schemas.microsoft.com/office/drawing/2014/main" id="{A6277DE2-0C7B-794D-833E-A1CD98415B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9595" y="392156"/>
            <a:ext cx="4283034" cy="6073958"/>
          </a:xfrm>
          <a:prstGeom prst="rect">
            <a:avLst/>
          </a:prstGeom>
        </p:spPr>
      </p:pic>
    </p:spTree>
    <p:extLst>
      <p:ext uri="{BB962C8B-B14F-4D97-AF65-F5344CB8AC3E}">
        <p14:creationId xmlns:p14="http://schemas.microsoft.com/office/powerpoint/2010/main" val="41635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13442</TotalTime>
  <Words>3533</Words>
  <Application>Microsoft Office PowerPoint</Application>
  <PresentationFormat>Widescreen</PresentationFormat>
  <Paragraphs>180</Paragraphs>
  <Slides>42</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42</vt:i4>
      </vt:variant>
    </vt:vector>
  </HeadingPairs>
  <TitlesOfParts>
    <vt:vector size="49" baseType="lpstr">
      <vt:lpstr>Arial</vt:lpstr>
      <vt:lpstr>Calibri</vt:lpstr>
      <vt:lpstr>Calibri Light</vt:lpstr>
      <vt:lpstr>Comic Sans MS</vt:lpstr>
      <vt:lpstr>Times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Sara Maslin</cp:lastModifiedBy>
  <cp:revision>1005</cp:revision>
  <dcterms:created xsi:type="dcterms:W3CDTF">2021-01-11T17:47:06Z</dcterms:created>
  <dcterms:modified xsi:type="dcterms:W3CDTF">2022-09-20T20:04:09Z</dcterms:modified>
</cp:coreProperties>
</file>