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0"/>
  </p:notesMasterIdLst>
  <p:sldIdLst>
    <p:sldId id="280" r:id="rId3"/>
    <p:sldId id="257"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951B81"/>
    <a:srgbClr val="F9B233"/>
    <a:srgbClr val="EA5B0C"/>
    <a:srgbClr val="D9222A"/>
    <a:srgbClr val="D8222A"/>
    <a:srgbClr val="064B8D"/>
    <a:srgbClr val="DB2A6F"/>
    <a:srgbClr val="2294C6"/>
    <a:srgbClr val="EB8B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56" autoAdjust="0"/>
    <p:restoredTop sz="94700"/>
  </p:normalViewPr>
  <p:slideViewPr>
    <p:cSldViewPr snapToGrid="0" snapToObjects="1">
      <p:cViewPr varScale="1">
        <p:scale>
          <a:sx n="141" d="100"/>
          <a:sy n="141" d="100"/>
        </p:scale>
        <p:origin x="200" y="944"/>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629972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45112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918408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011789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213599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990339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3141210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86724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24045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715371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434278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433308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44184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626510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5F738-2470-B349-8C19-6A9A7D16B65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68944AE-B895-E845-8BF6-262C84E954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1785FAA-CCC0-1246-A86E-45ADE48A7F81}"/>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5" name="Footer Placeholder 4">
            <a:extLst>
              <a:ext uri="{FF2B5EF4-FFF2-40B4-BE49-F238E27FC236}">
                <a16:creationId xmlns:a16="http://schemas.microsoft.com/office/drawing/2014/main" id="{76C94D6F-74F1-B641-8D0B-5EEF9E77259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B947FE6-1FC8-8A49-9F6E-91B2636C43A3}"/>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2678452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4E103-DDB9-6447-A437-EA2A8123062B}"/>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787D5D1-E683-3749-B71E-190FEC50088A}"/>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E3FD183-E23B-B442-B36A-BB277808744E}"/>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5" name="Footer Placeholder 4">
            <a:extLst>
              <a:ext uri="{FF2B5EF4-FFF2-40B4-BE49-F238E27FC236}">
                <a16:creationId xmlns:a16="http://schemas.microsoft.com/office/drawing/2014/main" id="{29C54FC9-ABEA-F840-B4DD-8E60CA6822D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B722597-C15C-9E41-B5FB-4C056AF3E322}"/>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317096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B52B3-1474-F44E-882E-7C3A26651C5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E75B94E-6C89-1A4E-920A-49E07C39FD9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B0D31E2-1989-E149-9039-0D0D5AF40968}"/>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5" name="Footer Placeholder 4">
            <a:extLst>
              <a:ext uri="{FF2B5EF4-FFF2-40B4-BE49-F238E27FC236}">
                <a16:creationId xmlns:a16="http://schemas.microsoft.com/office/drawing/2014/main" id="{70F12642-5F3A-674A-90FF-3A8A74974B7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11D97B4-83A8-C041-B79B-9E0DE34F1FDD}"/>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3772960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15243-0AB9-674A-BF50-E85E72322EC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AB689E-5CD8-6A4A-B3EF-4EA4B132F13A}"/>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5A88A97-6150-8C42-8FAC-5AD58F831D0E}"/>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6544402-2471-8E4B-BDC4-C560837651A6}"/>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6" name="Footer Placeholder 5">
            <a:extLst>
              <a:ext uri="{FF2B5EF4-FFF2-40B4-BE49-F238E27FC236}">
                <a16:creationId xmlns:a16="http://schemas.microsoft.com/office/drawing/2014/main" id="{083558AE-7FB3-224F-9C87-84DDB1E7CFE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2EE1495-A70C-CB4A-8CC9-672880DBF4BC}"/>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3850951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19B-432C-F947-A252-9E76FC84A24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ABE9816-2EAD-6D47-9D1C-87CC3EF64EE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9AAD5CF-A761-994A-8EDC-03F1B55B496D}"/>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1D27615-66D6-DF47-8FDE-806BC16B08F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F6E016-435D-434C-A43C-C372B27BC8D0}"/>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F31D1F6-7512-6F42-A9FA-876829B5299D}"/>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8" name="Footer Placeholder 7">
            <a:extLst>
              <a:ext uri="{FF2B5EF4-FFF2-40B4-BE49-F238E27FC236}">
                <a16:creationId xmlns:a16="http://schemas.microsoft.com/office/drawing/2014/main" id="{EA4D18B9-7DCD-E24B-8E77-EEAD72B6A07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BEC31FF2-FC59-1345-8097-BADE16763B10}"/>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2876947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E7069-2D39-804D-A213-474DC52DE4A4}"/>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24AA8FF-2F12-FE42-8735-E54C471D5213}"/>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4" name="Footer Placeholder 3">
            <a:extLst>
              <a:ext uri="{FF2B5EF4-FFF2-40B4-BE49-F238E27FC236}">
                <a16:creationId xmlns:a16="http://schemas.microsoft.com/office/drawing/2014/main" id="{DE702D2D-82DE-C143-B1AE-97A036A5939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0AD72C3-A620-5C48-85A9-36F56BB23473}"/>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3639328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EBC997-5FDF-3E40-B2D1-18E5F43BE8FD}"/>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3" name="Footer Placeholder 2">
            <a:extLst>
              <a:ext uri="{FF2B5EF4-FFF2-40B4-BE49-F238E27FC236}">
                <a16:creationId xmlns:a16="http://schemas.microsoft.com/office/drawing/2014/main" id="{28DA730B-468F-1841-BA04-E220D7D04A4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D87F304F-CF65-F545-8B9A-B0728947BED3}"/>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1248787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DC18C-525A-EF49-9CAB-C32DCFDA60A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21EDD8A-4FE2-1E41-966B-DD7714BD6BD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88FBB33-FD40-AB41-AC74-9EA538A3FDC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EE9807D-F67B-B447-BF52-5601494E9189}"/>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6" name="Footer Placeholder 5">
            <a:extLst>
              <a:ext uri="{FF2B5EF4-FFF2-40B4-BE49-F238E27FC236}">
                <a16:creationId xmlns:a16="http://schemas.microsoft.com/office/drawing/2014/main" id="{7D8EDA53-5C18-6841-AEB6-B259FE6ED0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1FF245B-F8ED-494B-986E-EF641B09F4FD}"/>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1951364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000FD-CCE1-3541-A8F0-D06E1E4C76B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6AA024E-3B38-CA41-936A-B2E4EFEB4F1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B5C551-5F78-5E42-ADA9-FBEE24C8884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1D39C-738A-7149-87EA-5FE9836E30C2}"/>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6" name="Footer Placeholder 5">
            <a:extLst>
              <a:ext uri="{FF2B5EF4-FFF2-40B4-BE49-F238E27FC236}">
                <a16:creationId xmlns:a16="http://schemas.microsoft.com/office/drawing/2014/main" id="{0380B213-6A29-D544-AD8D-DE93A311F17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EFAD913-A5A8-4247-8476-F74599E459E9}"/>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2590573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7AD7A-90B7-9041-AC2B-9B986647BC44}"/>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E602C9F-CCD8-8446-BD21-40258A5D38AC}"/>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006DCA8-FC0F-814D-A099-05AD96868EDE}"/>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5" name="Footer Placeholder 4">
            <a:extLst>
              <a:ext uri="{FF2B5EF4-FFF2-40B4-BE49-F238E27FC236}">
                <a16:creationId xmlns:a16="http://schemas.microsoft.com/office/drawing/2014/main" id="{57200A78-7FD0-6F4B-8CC3-CCE728BF152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32C8CE0-F98D-7746-BF2F-0704C9E41FBA}"/>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832780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E951B0-E5AE-5540-8E94-6AEB898838BA}"/>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3CFD1ED-1861-DB40-8B46-AF87543F06DF}"/>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D3D727-24C7-3143-8D63-40958042328E}"/>
              </a:ext>
            </a:extLst>
          </p:cNvPr>
          <p:cNvSpPr>
            <a:spLocks noGrp="1"/>
          </p:cNvSpPr>
          <p:nvPr>
            <p:ph type="dt" sz="half" idx="10"/>
          </p:nvPr>
        </p:nvSpPr>
        <p:spPr>
          <a:xfrm>
            <a:off x="838200" y="6356350"/>
            <a:ext cx="2743200" cy="365125"/>
          </a:xfrm>
          <a:prstGeom prst="rect">
            <a:avLst/>
          </a:prstGeom>
        </p:spPr>
        <p:txBody>
          <a:bodyPr/>
          <a:lstStyle/>
          <a:p>
            <a:fld id="{203BCC06-5A5E-CC45-BF76-DF8FEF0A1915}" type="datetimeFigureOut">
              <a:rPr lang="en-US" smtClean="0"/>
              <a:t>9/26/22</a:t>
            </a:fld>
            <a:endParaRPr lang="en-US"/>
          </a:p>
        </p:txBody>
      </p:sp>
      <p:sp>
        <p:nvSpPr>
          <p:cNvPr id="5" name="Footer Placeholder 4">
            <a:extLst>
              <a:ext uri="{FF2B5EF4-FFF2-40B4-BE49-F238E27FC236}">
                <a16:creationId xmlns:a16="http://schemas.microsoft.com/office/drawing/2014/main" id="{A96491EA-D85E-3348-9531-2E9D083117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A270244-989F-A440-8013-6432CCB9698D}"/>
              </a:ext>
            </a:extLst>
          </p:cNvPr>
          <p:cNvSpPr>
            <a:spLocks noGrp="1"/>
          </p:cNvSpPr>
          <p:nvPr>
            <p:ph type="sldNum" sz="quarter" idx="12"/>
          </p:nvPr>
        </p:nvSpPr>
        <p:spPr>
          <a:xfrm>
            <a:off x="8610600" y="6356350"/>
            <a:ext cx="2743200" cy="365125"/>
          </a:xfrm>
          <a:prstGeom prst="rect">
            <a:avLst/>
          </a:prstGeom>
        </p:spPr>
        <p:txBody>
          <a:bodyPr/>
          <a:lstStyle/>
          <a:p>
            <a:fld id="{835C1689-6E02-C04B-A5AB-17CC1848364A}" type="slidenum">
              <a:rPr lang="en-US" smtClean="0"/>
              <a:t>‹#›</a:t>
            </a:fld>
            <a:endParaRPr lang="en-US"/>
          </a:p>
        </p:txBody>
      </p:sp>
    </p:spTree>
    <p:extLst>
      <p:ext uri="{BB962C8B-B14F-4D97-AF65-F5344CB8AC3E}">
        <p14:creationId xmlns:p14="http://schemas.microsoft.com/office/powerpoint/2010/main" val="3283641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35D4539-E1E6-5C4F-8BB4-8637F700B4FE}"/>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7" name="Picture 6" descr="Background pattern&#10;&#10;Description automatically generated with low confidence">
            <a:extLst>
              <a:ext uri="{FF2B5EF4-FFF2-40B4-BE49-F238E27FC236}">
                <a16:creationId xmlns:a16="http://schemas.microsoft.com/office/drawing/2014/main" id="{A5E4AB5C-753C-6F41-B6A0-4D74AFCDD199}"/>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8" name="Picture 7" descr="A picture containing text, clipart&#10;&#10;Description automatically generated">
            <a:extLst>
              <a:ext uri="{FF2B5EF4-FFF2-40B4-BE49-F238E27FC236}">
                <a16:creationId xmlns:a16="http://schemas.microsoft.com/office/drawing/2014/main" id="{8656B81E-518D-4442-B5E0-EC13AF5E97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9/26/22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9/26/22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0876D4-0110-BD49-A0D8-00D8224DAF43}"/>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206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933BA87-DEED-D24D-8466-CEF279876BA3}"/>
              </a:ext>
            </a:extLst>
          </p:cNvPr>
          <p:cNvGrpSpPr/>
          <p:nvPr/>
        </p:nvGrpSpPr>
        <p:grpSpPr>
          <a:xfrm>
            <a:off x="1595630" y="1590528"/>
            <a:ext cx="9006309" cy="3838483"/>
            <a:chOff x="1595630" y="1590528"/>
            <a:chExt cx="9006309" cy="3838483"/>
          </a:xfrm>
        </p:grpSpPr>
        <p:sp>
          <p:nvSpPr>
            <p:cNvPr id="2" name="Rectangle 1">
              <a:extLst>
                <a:ext uri="{FF2B5EF4-FFF2-40B4-BE49-F238E27FC236}">
                  <a16:creationId xmlns:a16="http://schemas.microsoft.com/office/drawing/2014/main" id="{F260F423-304A-5844-B2AA-14A45963C208}"/>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oup of men on a boat&#10;&#10;Description automatically generated with medium confidence">
              <a:extLst>
                <a:ext uri="{FF2B5EF4-FFF2-40B4-BE49-F238E27FC236}">
                  <a16:creationId xmlns:a16="http://schemas.microsoft.com/office/drawing/2014/main" id="{F45258E8-9017-D344-BB78-275B5589DA6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08651" y="1701671"/>
              <a:ext cx="2852211" cy="3616197"/>
            </a:xfrm>
            <a:prstGeom prst="rect">
              <a:avLst/>
            </a:prstGeom>
          </p:spPr>
        </p:pic>
        <p:pic>
          <p:nvPicPr>
            <p:cNvPr id="20" name="Picture 19" descr="A person standing in front of a group of people sitting on benches&#10;&#10;Description automatically generated with low confidence">
              <a:extLst>
                <a:ext uri="{FF2B5EF4-FFF2-40B4-BE49-F238E27FC236}">
                  <a16:creationId xmlns:a16="http://schemas.microsoft.com/office/drawing/2014/main" id="{2054C1E1-A5A8-7247-A05D-21A33D4A9A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0539" y="1701673"/>
              <a:ext cx="2857555" cy="3616196"/>
            </a:xfrm>
            <a:prstGeom prst="rect">
              <a:avLst/>
            </a:prstGeom>
          </p:spPr>
        </p:pic>
        <p:pic>
          <p:nvPicPr>
            <p:cNvPr id="16" name="Picture 15" descr="A picture containing person&#10;&#10;Description automatically generated">
              <a:extLst>
                <a:ext uri="{FF2B5EF4-FFF2-40B4-BE49-F238E27FC236}">
                  <a16:creationId xmlns:a16="http://schemas.microsoft.com/office/drawing/2014/main" id="{31273FE2-4002-A74C-828B-51781D541C7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990" r="270"/>
            <a:stretch/>
          </p:blipFill>
          <p:spPr>
            <a:xfrm>
              <a:off x="7637770" y="1701673"/>
              <a:ext cx="2852211" cy="3616196"/>
            </a:xfrm>
            <a:prstGeom prst="rect">
              <a:avLst/>
            </a:prstGeom>
          </p:spPr>
        </p:pic>
      </p:grpSp>
      <p:sp>
        <p:nvSpPr>
          <p:cNvPr id="3" name="Title 1">
            <a:extLst>
              <a:ext uri="{FF2B5EF4-FFF2-40B4-BE49-F238E27FC236}">
                <a16:creationId xmlns:a16="http://schemas.microsoft.com/office/drawing/2014/main" id="{AD6EE959-1AC5-984E-829E-7BBB64AF3667}"/>
              </a:ext>
            </a:extLst>
          </p:cNvPr>
          <p:cNvSpPr txBox="1">
            <a:spLocks/>
          </p:cNvSpPr>
          <p:nvPr/>
        </p:nvSpPr>
        <p:spPr>
          <a:xfrm>
            <a:off x="-2" y="474338"/>
            <a:ext cx="12192002"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Lascars Historical Story</a:t>
            </a:r>
          </a:p>
        </p:txBody>
      </p:sp>
      <p:sp>
        <p:nvSpPr>
          <p:cNvPr id="4" name="Title 1">
            <a:extLst>
              <a:ext uri="{FF2B5EF4-FFF2-40B4-BE49-F238E27FC236}">
                <a16:creationId xmlns:a16="http://schemas.microsoft.com/office/drawing/2014/main" id="{0C0BADC4-2A28-A74C-8DA1-A46E88B8AFF7}"/>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5" name="Picture 4" descr="Graphical user interface, text, application, chat or text message&#10;&#10;Description automatically generated">
            <a:extLst>
              <a:ext uri="{FF2B5EF4-FFF2-40B4-BE49-F238E27FC236}">
                <a16:creationId xmlns:a16="http://schemas.microsoft.com/office/drawing/2014/main" id="{C8816FA1-CA97-6047-B3E7-2E376A668F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CAB3E5E7-4E96-2949-8F8E-C78740B79C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1" name="Title 1">
            <a:extLst>
              <a:ext uri="{FF2B5EF4-FFF2-40B4-BE49-F238E27FC236}">
                <a16:creationId xmlns:a16="http://schemas.microsoft.com/office/drawing/2014/main" id="{340A0167-B05A-8048-A8A7-E77D501D4242}"/>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5706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5300217" y="1293800"/>
            <a:ext cx="5591662" cy="4270400"/>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second was the Suez Canal. </a:t>
            </a:r>
          </a:p>
          <a:p>
            <a:pPr>
              <a:spcBef>
                <a:spcPts val="1500"/>
              </a:spcBef>
            </a:pPr>
            <a:r>
              <a:rPr lang="en-GB" sz="1900" dirty="0">
                <a:solidFill>
                  <a:srgbClr val="272626"/>
                </a:solidFill>
                <a:latin typeface="Comic Sans MS" panose="030F0702030302020204" pitchFamily="66" charset="0"/>
              </a:rPr>
              <a:t>The Suez Canal joins the Red Sea to the Mediterranean. </a:t>
            </a:r>
          </a:p>
          <a:p>
            <a:pPr>
              <a:spcBef>
                <a:spcPts val="1500"/>
              </a:spcBef>
            </a:pPr>
            <a:r>
              <a:rPr lang="en-GB" sz="1900" dirty="0">
                <a:solidFill>
                  <a:srgbClr val="272626"/>
                </a:solidFill>
                <a:latin typeface="Comic Sans MS" panose="030F0702030302020204" pitchFamily="66" charset="0"/>
              </a:rPr>
              <a:t>It was opened in 1869. </a:t>
            </a:r>
          </a:p>
          <a:p>
            <a:pPr>
              <a:spcBef>
                <a:spcPts val="1500"/>
              </a:spcBef>
            </a:pPr>
            <a:r>
              <a:rPr lang="en-GB" sz="1900" dirty="0">
                <a:solidFill>
                  <a:srgbClr val="272626"/>
                </a:solidFill>
                <a:latin typeface="Comic Sans MS" panose="030F0702030302020204" pitchFamily="66" charset="0"/>
              </a:rPr>
              <a:t>Before the Suez Canal, ships had to go all</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the way around Africa to reach India and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the Middle East. Now they could go straight through the middle. </a:t>
            </a:r>
          </a:p>
          <a:p>
            <a:pPr>
              <a:spcBef>
                <a:spcPts val="1500"/>
              </a:spcBef>
            </a:pPr>
            <a:r>
              <a:rPr lang="en-GB" sz="1900" dirty="0">
                <a:solidFill>
                  <a:srgbClr val="272626"/>
                </a:solidFill>
                <a:latin typeface="Comic Sans MS" panose="030F0702030302020204" pitchFamily="66" charset="0"/>
              </a:rPr>
              <a:t>Steam and the Suez Canal meant more trade for the British ships. </a:t>
            </a:r>
          </a:p>
          <a:p>
            <a:pPr>
              <a:spcBef>
                <a:spcPts val="1500"/>
              </a:spcBef>
            </a:pPr>
            <a:r>
              <a:rPr lang="en-GB" sz="1900" dirty="0">
                <a:solidFill>
                  <a:srgbClr val="272626"/>
                </a:solidFill>
                <a:latin typeface="Comic Sans MS" panose="030F0702030302020204" pitchFamily="66" charset="0"/>
              </a:rPr>
              <a:t>This meant they needed the Lascars even more.</a:t>
            </a:r>
          </a:p>
        </p:txBody>
      </p:sp>
      <p:pic>
        <p:nvPicPr>
          <p:cNvPr id="3" name="Picture 2" descr="Map&#10;&#10;Description automatically generated">
            <a:extLst>
              <a:ext uri="{FF2B5EF4-FFF2-40B4-BE49-F238E27FC236}">
                <a16:creationId xmlns:a16="http://schemas.microsoft.com/office/drawing/2014/main" id="{C299E8CB-0DE5-1446-9DFC-59B48B16CC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374" y="385792"/>
            <a:ext cx="3879575" cy="6081683"/>
          </a:xfrm>
          <a:prstGeom prst="rect">
            <a:avLst/>
          </a:prstGeom>
        </p:spPr>
      </p:pic>
    </p:spTree>
    <p:extLst>
      <p:ext uri="{BB962C8B-B14F-4D97-AF65-F5344CB8AC3E}">
        <p14:creationId xmlns:p14="http://schemas.microsoft.com/office/powerpoint/2010/main" val="3348397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787462" y="1286187"/>
            <a:ext cx="4093677" cy="4278094"/>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steam ships needed firemen and people to stoke the furnaces. The British sailors did not want to do this hot and tiring work. So the Lascars did it. </a:t>
            </a:r>
          </a:p>
          <a:p>
            <a:pPr>
              <a:spcBef>
                <a:spcPts val="1500"/>
              </a:spcBef>
            </a:pPr>
            <a:r>
              <a:rPr lang="en-GB" sz="1900" dirty="0">
                <a:solidFill>
                  <a:srgbClr val="272626"/>
                </a:solidFill>
                <a:latin typeface="Comic Sans MS" panose="030F0702030302020204" pitchFamily="66" charset="0"/>
              </a:rPr>
              <a:t>By the end of the 19th century, Lascars made up 17.5% of workers on British ships. Without them, there would simply not have been a shipping industry. </a:t>
            </a:r>
          </a:p>
          <a:p>
            <a:pPr>
              <a:spcBef>
                <a:spcPts val="1500"/>
              </a:spcBef>
            </a:pPr>
            <a:r>
              <a:rPr lang="en-GB" sz="1900" dirty="0">
                <a:solidFill>
                  <a:srgbClr val="272626"/>
                </a:solidFill>
                <a:latin typeface="Comic Sans MS" panose="030F0702030302020204" pitchFamily="66" charset="0"/>
              </a:rPr>
              <a:t>They may have been vital, but Lascars were paid about a fifth</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of what British sailors were paid.</a:t>
            </a:r>
          </a:p>
        </p:txBody>
      </p:sp>
      <p:pic>
        <p:nvPicPr>
          <p:cNvPr id="4" name="Picture 3" descr="A picture containing text, boat, water, outdoor&#10;&#10;Description automatically generated">
            <a:extLst>
              <a:ext uri="{FF2B5EF4-FFF2-40B4-BE49-F238E27FC236}">
                <a16:creationId xmlns:a16="http://schemas.microsoft.com/office/drawing/2014/main" id="{77CADC1A-5837-7C45-ADF8-EFCDF69385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1095" y="386675"/>
            <a:ext cx="5539456" cy="6077119"/>
          </a:xfrm>
          <a:prstGeom prst="rect">
            <a:avLst/>
          </a:prstGeom>
        </p:spPr>
      </p:pic>
    </p:spTree>
    <p:extLst>
      <p:ext uri="{BB962C8B-B14F-4D97-AF65-F5344CB8AC3E}">
        <p14:creationId xmlns:p14="http://schemas.microsoft.com/office/powerpoint/2010/main" val="972103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1306108" y="1860232"/>
            <a:ext cx="4426331" cy="2500685"/>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As the 20th century arrived, Lascars began to stand up for their rights. </a:t>
            </a:r>
          </a:p>
          <a:p>
            <a:pPr>
              <a:spcBef>
                <a:spcPts val="1500"/>
              </a:spcBef>
            </a:pPr>
            <a:r>
              <a:rPr lang="en-GB" dirty="0">
                <a:solidFill>
                  <a:srgbClr val="272626"/>
                </a:solidFill>
                <a:latin typeface="Comic Sans MS" panose="030F0702030302020204" pitchFamily="66" charset="0"/>
              </a:rPr>
              <a:t>In 1907, there is a report that 49 Lascars set out to “pay a ceremonial call at Buckingham Palace to lay their complaint before the king” (King Edward VII). Unfortunately, we don’t know what happened. </a:t>
            </a:r>
          </a:p>
        </p:txBody>
      </p:sp>
      <p:pic>
        <p:nvPicPr>
          <p:cNvPr id="4" name="Picture 3" descr="A picture containing text, old, white, city&#10;&#10;Description automatically generated">
            <a:extLst>
              <a:ext uri="{FF2B5EF4-FFF2-40B4-BE49-F238E27FC236}">
                <a16:creationId xmlns:a16="http://schemas.microsoft.com/office/drawing/2014/main" id="{933F5EC6-0C0D-1546-BD8A-7F292C6ACA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477"/>
          <a:stretch/>
        </p:blipFill>
        <p:spPr>
          <a:xfrm>
            <a:off x="5847348" y="1032168"/>
            <a:ext cx="5406189" cy="3248929"/>
          </a:xfrm>
          <a:prstGeom prst="rect">
            <a:avLst/>
          </a:prstGeom>
        </p:spPr>
      </p:pic>
      <p:sp>
        <p:nvSpPr>
          <p:cNvPr id="11" name="TextBox 10">
            <a:extLst>
              <a:ext uri="{FF2B5EF4-FFF2-40B4-BE49-F238E27FC236}">
                <a16:creationId xmlns:a16="http://schemas.microsoft.com/office/drawing/2014/main" id="{77C2AAC8-26DE-144F-8FE1-728B20EB6DAE}"/>
              </a:ext>
            </a:extLst>
          </p:cNvPr>
          <p:cNvSpPr txBox="1"/>
          <p:nvPr/>
        </p:nvSpPr>
        <p:spPr>
          <a:xfrm>
            <a:off x="1291388" y="1440621"/>
            <a:ext cx="1915709" cy="430887"/>
          </a:xfrm>
          <a:prstGeom prst="rect">
            <a:avLst/>
          </a:prstGeom>
          <a:noFill/>
        </p:spPr>
        <p:txBody>
          <a:bodyPr wrap="square" rtlCol="0">
            <a:spAutoFit/>
          </a:bodyPr>
          <a:lstStyle/>
          <a:p>
            <a:r>
              <a:rPr lang="en-GB" sz="2200" b="1" dirty="0">
                <a:solidFill>
                  <a:srgbClr val="272626"/>
                </a:solidFill>
                <a:latin typeface="Comic Sans MS" panose="030F0702030302020204" pitchFamily="66" charset="0"/>
              </a:rPr>
              <a:t>20</a:t>
            </a:r>
            <a:r>
              <a:rPr lang="en-GB" sz="2200" b="1" baseline="30000" dirty="0">
                <a:solidFill>
                  <a:srgbClr val="272626"/>
                </a:solidFill>
                <a:latin typeface="Comic Sans MS" panose="030F0702030302020204" pitchFamily="66" charset="0"/>
              </a:rPr>
              <a:t>th</a:t>
            </a:r>
            <a:r>
              <a:rPr lang="en-GB" sz="2200" b="1" dirty="0">
                <a:solidFill>
                  <a:srgbClr val="272626"/>
                </a:solidFill>
                <a:latin typeface="Comic Sans MS" panose="030F0702030302020204" pitchFamily="66" charset="0"/>
              </a:rPr>
              <a:t> Century</a:t>
            </a:r>
            <a:endParaRPr lang="en-US" sz="2200" b="1" dirty="0">
              <a:solidFill>
                <a:srgbClr val="272626"/>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D39306-EC03-CB4B-BAE0-4E90FC5CD5B4}"/>
              </a:ext>
            </a:extLst>
          </p:cNvPr>
          <p:cNvSpPr txBox="1"/>
          <p:nvPr/>
        </p:nvSpPr>
        <p:spPr>
          <a:xfrm>
            <a:off x="1291388" y="4433143"/>
            <a:ext cx="9232232" cy="1392689"/>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But we do know that by the outbreak of the First World War (in 1914), there were over 50,000 Lascars in Britain. </a:t>
            </a:r>
          </a:p>
          <a:p>
            <a:pPr>
              <a:spcBef>
                <a:spcPts val="1500"/>
              </a:spcBef>
            </a:pPr>
            <a:r>
              <a:rPr lang="en-GB" dirty="0">
                <a:solidFill>
                  <a:srgbClr val="272626"/>
                </a:solidFill>
                <a:latin typeface="Comic Sans MS" panose="030F0702030302020204" pitchFamily="66" charset="0"/>
              </a:rPr>
              <a:t>The Lascars fought for Britain and the Allies. They were brave and loyal soldiers.</a:t>
            </a:r>
          </a:p>
          <a:p>
            <a:endParaRPr lang="en-US" dirty="0"/>
          </a:p>
        </p:txBody>
      </p:sp>
    </p:spTree>
    <p:extLst>
      <p:ext uri="{BB962C8B-B14F-4D97-AF65-F5344CB8AC3E}">
        <p14:creationId xmlns:p14="http://schemas.microsoft.com/office/powerpoint/2010/main" val="2452814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5588355" y="1436147"/>
            <a:ext cx="5204628" cy="3985706"/>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By 1921, Lascars made up over a fifth (22.1% to be exact) of the workforce on British ships. </a:t>
            </a:r>
          </a:p>
          <a:p>
            <a:pPr>
              <a:spcBef>
                <a:spcPts val="1500"/>
              </a:spcBef>
            </a:pPr>
            <a:r>
              <a:rPr lang="en-GB" sz="1900" dirty="0">
                <a:solidFill>
                  <a:srgbClr val="272626"/>
                </a:solidFill>
                <a:latin typeface="Comic Sans MS" panose="030F0702030302020204" pitchFamily="66" charset="0"/>
              </a:rPr>
              <a:t>But still the Lascars faced injustice. They were paid much less than the British sailors, and their food was worse. </a:t>
            </a:r>
          </a:p>
          <a:p>
            <a:pPr>
              <a:spcBef>
                <a:spcPts val="1500"/>
              </a:spcBef>
            </a:pPr>
            <a:r>
              <a:rPr lang="en-GB" sz="1900" dirty="0">
                <a:solidFill>
                  <a:srgbClr val="272626"/>
                </a:solidFill>
                <a:latin typeface="Comic Sans MS" panose="030F0702030302020204" pitchFamily="66" charset="0"/>
              </a:rPr>
              <a:t>Less than 100 years ago (in the late 1920s), many Lascars </a:t>
            </a:r>
            <a:r>
              <a:rPr lang="en-GB" sz="1900" dirty="0" err="1">
                <a:solidFill>
                  <a:srgbClr val="272626"/>
                </a:solidFill>
                <a:latin typeface="Comic Sans MS" panose="030F0702030302020204" pitchFamily="66" charset="0"/>
              </a:rPr>
              <a:t>suered</a:t>
            </a:r>
            <a:r>
              <a:rPr lang="en-GB" sz="1900" dirty="0">
                <a:solidFill>
                  <a:srgbClr val="272626"/>
                </a:solidFill>
                <a:latin typeface="Comic Sans MS" panose="030F0702030302020204" pitchFamily="66" charset="0"/>
              </a:rPr>
              <a:t> from a disease called Beriberi. This is caused by a deficiency in vitamin B1, and is a result of a poor diet. Many Lascars even died. During the same time, not one British sailor died of Beriberi.</a:t>
            </a:r>
          </a:p>
        </p:txBody>
      </p:sp>
      <p:pic>
        <p:nvPicPr>
          <p:cNvPr id="3" name="Picture 2" descr="A picture containing water, boat, outdoor, ship&#10;&#10;Description automatically generated">
            <a:extLst>
              <a:ext uri="{FF2B5EF4-FFF2-40B4-BE49-F238E27FC236}">
                <a16:creationId xmlns:a16="http://schemas.microsoft.com/office/drawing/2014/main" id="{36247D5C-F0D9-D14B-A649-75F0276C2A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9666" y="1507606"/>
            <a:ext cx="3524596" cy="3842788"/>
          </a:xfrm>
          <a:prstGeom prst="rect">
            <a:avLst/>
          </a:prstGeom>
        </p:spPr>
      </p:pic>
    </p:spTree>
    <p:extLst>
      <p:ext uri="{BB962C8B-B14F-4D97-AF65-F5344CB8AC3E}">
        <p14:creationId xmlns:p14="http://schemas.microsoft.com/office/powerpoint/2010/main" val="201531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30691" y="697261"/>
            <a:ext cx="12192000" cy="646331"/>
          </a:xfrm>
          <a:prstGeom prst="rect">
            <a:avLst/>
          </a:prstGeom>
          <a:noFill/>
        </p:spPr>
        <p:txBody>
          <a:bodyPr wrap="square" rtlCol="0">
            <a:spAutoFit/>
          </a:bodyPr>
          <a:lstStyle/>
          <a:p>
            <a:pPr algn="ctr">
              <a:spcBef>
                <a:spcPts val="1500"/>
              </a:spcBef>
            </a:pPr>
            <a:r>
              <a:rPr lang="en-GB" b="1" dirty="0">
                <a:solidFill>
                  <a:srgbClr val="272626"/>
                </a:solidFill>
                <a:latin typeface="Comic Sans MS" panose="030F0702030302020204" pitchFamily="66" charset="0"/>
              </a:rPr>
              <a:t>Lascars continued trying to stand up for their rights,</a:t>
            </a:r>
            <a:br>
              <a:rPr lang="en-GB" b="1" dirty="0">
                <a:solidFill>
                  <a:srgbClr val="272626"/>
                </a:solidFill>
                <a:latin typeface="Comic Sans MS" panose="030F0702030302020204" pitchFamily="66" charset="0"/>
              </a:rPr>
            </a:br>
            <a:r>
              <a:rPr lang="en-GB" b="1" dirty="0">
                <a:solidFill>
                  <a:srgbClr val="272626"/>
                </a:solidFill>
                <a:latin typeface="Comic Sans MS" panose="030F0702030302020204" pitchFamily="66" charset="0"/>
              </a:rPr>
              <a:t>as we can see from these reports:</a:t>
            </a:r>
          </a:p>
        </p:txBody>
      </p:sp>
      <p:sp>
        <p:nvSpPr>
          <p:cNvPr id="2" name="TextBox 1">
            <a:extLst>
              <a:ext uri="{FF2B5EF4-FFF2-40B4-BE49-F238E27FC236}">
                <a16:creationId xmlns:a16="http://schemas.microsoft.com/office/drawing/2014/main" id="{7C32FDFF-FA94-417A-AE15-42BCD24AC261}"/>
              </a:ext>
            </a:extLst>
          </p:cNvPr>
          <p:cNvSpPr txBox="1"/>
          <p:nvPr/>
        </p:nvSpPr>
        <p:spPr>
          <a:xfrm>
            <a:off x="1428055" y="2278613"/>
            <a:ext cx="2323877" cy="3014797"/>
          </a:xfrm>
          <a:prstGeom prst="rect">
            <a:avLst/>
          </a:prstGeom>
          <a:noFill/>
        </p:spPr>
        <p:txBody>
          <a:bodyPr wrap="square" rtlCol="0">
            <a:spAutoFit/>
          </a:bodyPr>
          <a:lstStyle/>
          <a:p>
            <a:pPr>
              <a:spcBef>
                <a:spcPts val="1000"/>
              </a:spcBef>
            </a:pPr>
            <a:r>
              <a:rPr lang="en-GB" sz="1400" dirty="0">
                <a:latin typeface="Comic Sans MS" panose="030F0702030302020204" pitchFamily="66" charset="0"/>
              </a:rPr>
              <a:t>The Guardian, </a:t>
            </a:r>
            <a:br>
              <a:rPr lang="en-GB" sz="1400" dirty="0">
                <a:latin typeface="Comic Sans MS" panose="030F0702030302020204" pitchFamily="66" charset="0"/>
              </a:rPr>
            </a:br>
            <a:r>
              <a:rPr lang="en-GB" sz="1400" dirty="0">
                <a:latin typeface="Comic Sans MS" panose="030F0702030302020204" pitchFamily="66" charset="0"/>
              </a:rPr>
              <a:t>9th April 1923 </a:t>
            </a:r>
            <a:br>
              <a:rPr lang="en-GB" sz="1400" dirty="0">
                <a:latin typeface="Comic Sans MS" panose="030F0702030302020204" pitchFamily="66" charset="0"/>
              </a:rPr>
            </a:br>
            <a:r>
              <a:rPr lang="en-GB" sz="1400" dirty="0">
                <a:latin typeface="Comic Sans MS" panose="030F0702030302020204" pitchFamily="66" charset="0"/>
              </a:rPr>
              <a:t>Cargo ship, Clan McGillivray</a:t>
            </a:r>
          </a:p>
          <a:p>
            <a:pPr>
              <a:spcBef>
                <a:spcPts val="1000"/>
              </a:spcBef>
            </a:pPr>
            <a:r>
              <a:rPr lang="en-GB" sz="1400" dirty="0">
                <a:latin typeface="Comic Sans MS" panose="030F0702030302020204" pitchFamily="66" charset="0"/>
              </a:rPr>
              <a:t>Lascars refused to work with an engineer because he had beaten some of their crew. They were charged with disobeying the captain’s orders, were sent to prison for six days and fined two days’ pay.</a:t>
            </a:r>
          </a:p>
        </p:txBody>
      </p:sp>
      <p:sp>
        <p:nvSpPr>
          <p:cNvPr id="4" name="TextBox 3">
            <a:extLst>
              <a:ext uri="{FF2B5EF4-FFF2-40B4-BE49-F238E27FC236}">
                <a16:creationId xmlns:a16="http://schemas.microsoft.com/office/drawing/2014/main" id="{9CD73552-E3E3-4980-A6D0-D47F1EC0E490}"/>
              </a:ext>
            </a:extLst>
          </p:cNvPr>
          <p:cNvSpPr txBox="1"/>
          <p:nvPr/>
        </p:nvSpPr>
        <p:spPr>
          <a:xfrm>
            <a:off x="4563864" y="1870103"/>
            <a:ext cx="2976041" cy="1502598"/>
          </a:xfrm>
          <a:prstGeom prst="rect">
            <a:avLst/>
          </a:prstGeom>
          <a:noFill/>
        </p:spPr>
        <p:txBody>
          <a:bodyPr wrap="square" rtlCol="0">
            <a:spAutoFit/>
          </a:bodyPr>
          <a:lstStyle/>
          <a:p>
            <a:pPr>
              <a:spcBef>
                <a:spcPts val="1000"/>
              </a:spcBef>
            </a:pPr>
            <a:r>
              <a:rPr lang="en-GB" sz="1400" dirty="0">
                <a:latin typeface="Comic Sans MS" panose="030F0702030302020204" pitchFamily="66" charset="0"/>
              </a:rPr>
              <a:t>The Scotsman, </a:t>
            </a:r>
            <a:br>
              <a:rPr lang="en-GB" sz="1400" dirty="0">
                <a:latin typeface="Comic Sans MS" panose="030F0702030302020204" pitchFamily="66" charset="0"/>
              </a:rPr>
            </a:br>
            <a:r>
              <a:rPr lang="en-GB" sz="1400" dirty="0">
                <a:latin typeface="Comic Sans MS" panose="030F0702030302020204" pitchFamily="66" charset="0"/>
              </a:rPr>
              <a:t>16th April 1925</a:t>
            </a:r>
          </a:p>
          <a:p>
            <a:pPr>
              <a:spcBef>
                <a:spcPts val="1000"/>
              </a:spcBef>
            </a:pPr>
            <a:r>
              <a:rPr lang="en-GB" sz="1400" dirty="0">
                <a:latin typeface="Comic Sans MS" panose="030F0702030302020204" pitchFamily="66" charset="0"/>
              </a:rPr>
              <a:t>Cargo ship, Clan Macbeth Lascar crew refused to sail unless the</a:t>
            </a:r>
            <a:br>
              <a:rPr lang="en-GB" sz="1400" dirty="0">
                <a:latin typeface="Comic Sans MS" panose="030F0702030302020204" pitchFamily="66" charset="0"/>
              </a:rPr>
            </a:br>
            <a:r>
              <a:rPr lang="en-GB" sz="1400" dirty="0">
                <a:latin typeface="Comic Sans MS" panose="030F0702030302020204" pitchFamily="66" charset="0"/>
              </a:rPr>
              <a:t>ship appointed a new captain.</a:t>
            </a:r>
            <a:br>
              <a:rPr lang="en-GB" sz="1400" dirty="0">
                <a:latin typeface="Comic Sans MS" panose="030F0702030302020204" pitchFamily="66" charset="0"/>
              </a:rPr>
            </a:br>
            <a:r>
              <a:rPr lang="en-GB" sz="1400" dirty="0">
                <a:latin typeface="Comic Sans MS" panose="030F0702030302020204" pitchFamily="66" charset="0"/>
              </a:rPr>
              <a:t>They were fined two days’ pay.</a:t>
            </a:r>
          </a:p>
        </p:txBody>
      </p:sp>
      <p:sp>
        <p:nvSpPr>
          <p:cNvPr id="8" name="TextBox 7">
            <a:extLst>
              <a:ext uri="{FF2B5EF4-FFF2-40B4-BE49-F238E27FC236}">
                <a16:creationId xmlns:a16="http://schemas.microsoft.com/office/drawing/2014/main" id="{D19AFA3C-92CC-4253-ADC7-D0B5BF08C156}"/>
              </a:ext>
            </a:extLst>
          </p:cNvPr>
          <p:cNvSpPr txBox="1"/>
          <p:nvPr/>
        </p:nvSpPr>
        <p:spPr>
          <a:xfrm>
            <a:off x="8577606" y="2278613"/>
            <a:ext cx="2283399" cy="2858775"/>
          </a:xfrm>
          <a:prstGeom prst="rect">
            <a:avLst/>
          </a:prstGeom>
          <a:noFill/>
        </p:spPr>
        <p:txBody>
          <a:bodyPr wrap="square" rtlCol="0">
            <a:spAutoFit/>
          </a:bodyPr>
          <a:lstStyle/>
          <a:p>
            <a:pPr>
              <a:spcBef>
                <a:spcPts val="1500"/>
              </a:spcBef>
            </a:pPr>
            <a:r>
              <a:rPr lang="en-GB" sz="1400" dirty="0">
                <a:latin typeface="Comic Sans MS" panose="030F0702030302020204" pitchFamily="66" charset="0"/>
              </a:rPr>
              <a:t>The Scotsman, </a:t>
            </a:r>
            <a:br>
              <a:rPr lang="en-GB" sz="1400" dirty="0">
                <a:latin typeface="Comic Sans MS" panose="030F0702030302020204" pitchFamily="66" charset="0"/>
              </a:rPr>
            </a:br>
            <a:r>
              <a:rPr lang="en-GB" sz="1400" dirty="0">
                <a:latin typeface="Comic Sans MS" panose="030F0702030302020204" pitchFamily="66" charset="0"/>
              </a:rPr>
              <a:t>22nd November 1926</a:t>
            </a:r>
            <a:br>
              <a:rPr lang="en-GB" sz="1400" dirty="0">
                <a:latin typeface="Comic Sans MS" panose="030F0702030302020204" pitchFamily="66" charset="0"/>
              </a:rPr>
            </a:br>
            <a:r>
              <a:rPr lang="en-GB" sz="1400" dirty="0">
                <a:latin typeface="Comic Sans MS" panose="030F0702030302020204" pitchFamily="66" charset="0"/>
              </a:rPr>
              <a:t>Cargo ship Clan </a:t>
            </a:r>
            <a:r>
              <a:rPr lang="en-GB" sz="1400" dirty="0" err="1">
                <a:latin typeface="Comic Sans MS" panose="030F0702030302020204" pitchFamily="66" charset="0"/>
              </a:rPr>
              <a:t>Macaully</a:t>
            </a:r>
            <a:r>
              <a:rPr lang="en-GB" sz="1400" dirty="0">
                <a:latin typeface="Comic Sans MS" panose="030F0702030302020204" pitchFamily="66" charset="0"/>
              </a:rPr>
              <a:t> </a:t>
            </a:r>
          </a:p>
          <a:p>
            <a:pPr>
              <a:spcBef>
                <a:spcPts val="1500"/>
              </a:spcBef>
            </a:pPr>
            <a:r>
              <a:rPr lang="en-GB" sz="1400" dirty="0">
                <a:latin typeface="Comic Sans MS" panose="030F0702030302020204" pitchFamily="66" charset="0"/>
              </a:rPr>
              <a:t>The crew "marched in</a:t>
            </a:r>
            <a:br>
              <a:rPr lang="en-GB" sz="1400" dirty="0">
                <a:latin typeface="Comic Sans MS" panose="030F0702030302020204" pitchFamily="66" charset="0"/>
              </a:rPr>
            </a:br>
            <a:r>
              <a:rPr lang="en-GB" sz="1400" dirty="0">
                <a:latin typeface="Comic Sans MS" panose="030F0702030302020204" pitchFamily="66" charset="0"/>
              </a:rPr>
              <a:t>a body from the liner" after "three of the </a:t>
            </a:r>
            <a:r>
              <a:rPr lang="en-GB" sz="1400" dirty="0" err="1">
                <a:latin typeface="Comic Sans MS" panose="030F0702030302020204" pitchFamily="66" charset="0"/>
              </a:rPr>
              <a:t>ocers</a:t>
            </a:r>
            <a:r>
              <a:rPr lang="en-GB" sz="1400" dirty="0">
                <a:latin typeface="Comic Sans MS" panose="030F0702030302020204" pitchFamily="66" charset="0"/>
              </a:rPr>
              <a:t> tried to extort money from them" and being "rudely told to get on with their work" when they appealed to the Captain for protection.</a:t>
            </a:r>
          </a:p>
        </p:txBody>
      </p:sp>
      <p:sp>
        <p:nvSpPr>
          <p:cNvPr id="13" name="Rectangle 12">
            <a:extLst>
              <a:ext uri="{FF2B5EF4-FFF2-40B4-BE49-F238E27FC236}">
                <a16:creationId xmlns:a16="http://schemas.microsoft.com/office/drawing/2014/main" id="{0742C6C7-D6E3-5B48-BE01-313978858301}"/>
              </a:ext>
            </a:extLst>
          </p:cNvPr>
          <p:cNvSpPr/>
          <p:nvPr/>
        </p:nvSpPr>
        <p:spPr>
          <a:xfrm>
            <a:off x="1097024" y="1825285"/>
            <a:ext cx="2889847" cy="3947487"/>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8562C6B-F2E6-7448-86D3-19D67DFFF2EB}"/>
              </a:ext>
            </a:extLst>
          </p:cNvPr>
          <p:cNvSpPr/>
          <p:nvPr/>
        </p:nvSpPr>
        <p:spPr>
          <a:xfrm>
            <a:off x="1230143" y="1956142"/>
            <a:ext cx="2624535" cy="3694059"/>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473D8BA-A68B-3848-993A-AAD429AAABA6}"/>
              </a:ext>
            </a:extLst>
          </p:cNvPr>
          <p:cNvSpPr/>
          <p:nvPr/>
        </p:nvSpPr>
        <p:spPr>
          <a:xfrm>
            <a:off x="8200606" y="1825285"/>
            <a:ext cx="2889847" cy="3947487"/>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F5A4FFA-5483-1148-8E3B-0C497EBC8E08}"/>
              </a:ext>
            </a:extLst>
          </p:cNvPr>
          <p:cNvSpPr/>
          <p:nvPr/>
        </p:nvSpPr>
        <p:spPr>
          <a:xfrm>
            <a:off x="8333724" y="1956143"/>
            <a:ext cx="2624535" cy="3689915"/>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BEC5011-FD58-E74E-BD42-5FAF6D303E06}"/>
              </a:ext>
            </a:extLst>
          </p:cNvPr>
          <p:cNvSpPr/>
          <p:nvPr/>
        </p:nvSpPr>
        <p:spPr>
          <a:xfrm>
            <a:off x="4282238" y="1577841"/>
            <a:ext cx="3634041" cy="2100139"/>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DF0943E-A9F4-6442-B9F0-FF5183380A82}"/>
              </a:ext>
            </a:extLst>
          </p:cNvPr>
          <p:cNvSpPr/>
          <p:nvPr/>
        </p:nvSpPr>
        <p:spPr>
          <a:xfrm>
            <a:off x="4418015" y="1705027"/>
            <a:ext cx="3372418" cy="1845767"/>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8FA3E189-C5AF-4E43-8E97-AA54400FA477}"/>
              </a:ext>
            </a:extLst>
          </p:cNvPr>
          <p:cNvSpPr txBox="1"/>
          <p:nvPr/>
        </p:nvSpPr>
        <p:spPr>
          <a:xfrm>
            <a:off x="4563864" y="4281558"/>
            <a:ext cx="3109159" cy="1502598"/>
          </a:xfrm>
          <a:prstGeom prst="rect">
            <a:avLst/>
          </a:prstGeom>
          <a:noFill/>
        </p:spPr>
        <p:txBody>
          <a:bodyPr wrap="square" rtlCol="0">
            <a:spAutoFit/>
          </a:bodyPr>
          <a:lstStyle/>
          <a:p>
            <a:pPr>
              <a:spcBef>
                <a:spcPts val="1000"/>
              </a:spcBef>
            </a:pPr>
            <a:r>
              <a:rPr lang="en-GB" sz="1400" dirty="0">
                <a:latin typeface="Comic Sans MS" panose="030F0702030302020204" pitchFamily="66" charset="0"/>
              </a:rPr>
              <a:t>The Scotsman,</a:t>
            </a:r>
            <a:br>
              <a:rPr lang="en-GB" sz="1400" dirty="0">
                <a:latin typeface="Comic Sans MS" panose="030F0702030302020204" pitchFamily="66" charset="0"/>
              </a:rPr>
            </a:br>
            <a:r>
              <a:rPr lang="en-GB" sz="1400" dirty="0">
                <a:latin typeface="Comic Sans MS" panose="030F0702030302020204" pitchFamily="66" charset="0"/>
              </a:rPr>
              <a:t>6th September 1930</a:t>
            </a:r>
          </a:p>
          <a:p>
            <a:pPr>
              <a:spcBef>
                <a:spcPts val="1000"/>
              </a:spcBef>
            </a:pPr>
            <a:r>
              <a:rPr lang="en-GB" sz="1400" dirty="0">
                <a:latin typeface="Comic Sans MS" panose="030F0702030302020204" pitchFamily="66" charset="0"/>
              </a:rPr>
              <a:t>Cargo ship, City of Roubaix Lascars charged with “wilful disobedience” for refusing to work while the ship was docked in the harbour. </a:t>
            </a:r>
          </a:p>
        </p:txBody>
      </p:sp>
      <p:sp>
        <p:nvSpPr>
          <p:cNvPr id="27" name="Rectangle 26">
            <a:extLst>
              <a:ext uri="{FF2B5EF4-FFF2-40B4-BE49-F238E27FC236}">
                <a16:creationId xmlns:a16="http://schemas.microsoft.com/office/drawing/2014/main" id="{C1897554-7EF0-D246-BF7A-F4DBF806226F}"/>
              </a:ext>
            </a:extLst>
          </p:cNvPr>
          <p:cNvSpPr/>
          <p:nvPr/>
        </p:nvSpPr>
        <p:spPr>
          <a:xfrm>
            <a:off x="4282238" y="3989297"/>
            <a:ext cx="3634041" cy="2100139"/>
          </a:xfrm>
          <a:prstGeom prst="rect">
            <a:avLst/>
          </a:prstGeom>
          <a:noFill/>
          <a:ln w="57150">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5EE8942B-820D-5C40-83FC-517E26A3A827}"/>
              </a:ext>
            </a:extLst>
          </p:cNvPr>
          <p:cNvSpPr/>
          <p:nvPr/>
        </p:nvSpPr>
        <p:spPr>
          <a:xfrm>
            <a:off x="4418015" y="4116483"/>
            <a:ext cx="3372418" cy="1845767"/>
          </a:xfrm>
          <a:prstGeom prst="rect">
            <a:avLst/>
          </a:prstGeom>
          <a:noFill/>
          <a:ln w="22225">
            <a:solidFill>
              <a:srgbClr val="27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2322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7571790" y="2033975"/>
            <a:ext cx="3598296" cy="2623795"/>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Even while continuing to fight for their rights, 40,000 Lascars were working on British ships by 1939. </a:t>
            </a:r>
          </a:p>
          <a:p>
            <a:pPr>
              <a:spcBef>
                <a:spcPts val="1500"/>
              </a:spcBef>
            </a:pPr>
            <a:r>
              <a:rPr lang="en-GB" sz="1900" dirty="0">
                <a:solidFill>
                  <a:srgbClr val="272626"/>
                </a:solidFill>
                <a:latin typeface="Comic Sans MS" panose="030F0702030302020204" pitchFamily="66" charset="0"/>
              </a:rPr>
              <a:t>Many Lascars fought (and died) for Britain and the Allies during the Second World War.</a:t>
            </a:r>
          </a:p>
        </p:txBody>
      </p:sp>
      <p:sp>
        <p:nvSpPr>
          <p:cNvPr id="14" name="TextBox 13">
            <a:extLst>
              <a:ext uri="{FF2B5EF4-FFF2-40B4-BE49-F238E27FC236}">
                <a16:creationId xmlns:a16="http://schemas.microsoft.com/office/drawing/2014/main" id="{18747AF0-F602-4940-A608-C4F1ED7DB9EF}"/>
              </a:ext>
            </a:extLst>
          </p:cNvPr>
          <p:cNvSpPr txBox="1"/>
          <p:nvPr/>
        </p:nvSpPr>
        <p:spPr>
          <a:xfrm>
            <a:off x="1205676" y="5237457"/>
            <a:ext cx="5772058" cy="246221"/>
          </a:xfrm>
          <a:prstGeom prst="rect">
            <a:avLst/>
          </a:prstGeom>
          <a:noFill/>
        </p:spPr>
        <p:txBody>
          <a:bodyPr wrap="square" rtlCol="0">
            <a:spAutoFit/>
          </a:bodyPr>
          <a:lstStyle/>
          <a:p>
            <a:pPr>
              <a:spcBef>
                <a:spcPts val="1500"/>
              </a:spcBef>
            </a:pPr>
            <a:r>
              <a:rPr lang="en-GB" sz="1000" dirty="0">
                <a:solidFill>
                  <a:srgbClr val="272626"/>
                </a:solidFill>
                <a:latin typeface="Comic Sans MS" panose="030F0702030302020204" pitchFamily="66" charset="0"/>
              </a:rPr>
              <a:t>© </a:t>
            </a:r>
            <a:r>
              <a:rPr lang="en-GB" sz="1000" dirty="0" err="1">
                <a:solidFill>
                  <a:srgbClr val="272626"/>
                </a:solidFill>
                <a:latin typeface="Comic Sans MS" panose="030F0702030302020204" pitchFamily="66" charset="0"/>
              </a:rPr>
              <a:t>PLACollection</a:t>
            </a:r>
            <a:r>
              <a:rPr lang="en-GB" sz="1000" dirty="0">
                <a:solidFill>
                  <a:srgbClr val="272626"/>
                </a:solidFill>
                <a:latin typeface="Comic Sans MS" panose="030F0702030302020204" pitchFamily="66" charset="0"/>
              </a:rPr>
              <a:t> /Museum of London.</a:t>
            </a:r>
          </a:p>
        </p:txBody>
      </p:sp>
      <p:pic>
        <p:nvPicPr>
          <p:cNvPr id="4" name="Picture 3" descr="A picture containing person&#10;&#10;Description automatically generated">
            <a:extLst>
              <a:ext uri="{FF2B5EF4-FFF2-40B4-BE49-F238E27FC236}">
                <a16:creationId xmlns:a16="http://schemas.microsoft.com/office/drawing/2014/main" id="{A8B47895-30F0-A843-AF3D-1A471A9CC3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1923" y="1497432"/>
            <a:ext cx="5770625" cy="3658402"/>
          </a:xfrm>
          <a:prstGeom prst="rect">
            <a:avLst/>
          </a:prstGeom>
        </p:spPr>
      </p:pic>
    </p:spTree>
    <p:extLst>
      <p:ext uri="{BB962C8B-B14F-4D97-AF65-F5344CB8AC3E}">
        <p14:creationId xmlns:p14="http://schemas.microsoft.com/office/powerpoint/2010/main" val="639769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1402112" y="3783666"/>
            <a:ext cx="9653816" cy="2139047"/>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Over the centuries, many Lascars settled in Britain and married British women. </a:t>
            </a:r>
          </a:p>
          <a:p>
            <a:pPr>
              <a:spcBef>
                <a:spcPts val="1000"/>
              </a:spcBef>
            </a:pPr>
            <a:r>
              <a:rPr lang="en-GB" dirty="0">
                <a:solidFill>
                  <a:srgbClr val="272626"/>
                </a:solidFill>
                <a:latin typeface="Comic Sans MS" panose="030F0702030302020204" pitchFamily="66" charset="0"/>
              </a:rPr>
              <a:t>As the British Empire declined in the 1950s, the word “Lascar” fell out of use. </a:t>
            </a:r>
          </a:p>
          <a:p>
            <a:pPr>
              <a:spcBef>
                <a:spcPts val="1000"/>
              </a:spcBef>
            </a:pPr>
            <a:r>
              <a:rPr lang="en-GB" dirty="0">
                <a:solidFill>
                  <a:srgbClr val="272626"/>
                </a:solidFill>
                <a:latin typeface="Comic Sans MS" panose="030F0702030302020204" pitchFamily="66" charset="0"/>
              </a:rPr>
              <a:t>Nowadays, we don’t know enough about the history of Lascars. But hopefully this story has helped to change that. </a:t>
            </a:r>
          </a:p>
          <a:p>
            <a:pPr>
              <a:spcBef>
                <a:spcPts val="1000"/>
              </a:spcBef>
            </a:pPr>
            <a:r>
              <a:rPr lang="en-GB" dirty="0">
                <a:solidFill>
                  <a:srgbClr val="272626"/>
                </a:solidFill>
                <a:latin typeface="Comic Sans MS" panose="030F0702030302020204" pitchFamily="66" charset="0"/>
              </a:rPr>
              <a:t>Today, we are proud of how many different people make up our country, and we believe in giving all of us equal chances and in treating everyone fairly.</a:t>
            </a:r>
          </a:p>
        </p:txBody>
      </p:sp>
      <p:pic>
        <p:nvPicPr>
          <p:cNvPr id="4" name="Picture 3">
            <a:extLst>
              <a:ext uri="{FF2B5EF4-FFF2-40B4-BE49-F238E27FC236}">
                <a16:creationId xmlns:a16="http://schemas.microsoft.com/office/drawing/2014/main" id="{2EDD8D6E-BDC0-F941-83BE-99BDBF6EB4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2371" b="43321"/>
          <a:stretch/>
        </p:blipFill>
        <p:spPr>
          <a:xfrm>
            <a:off x="2211781" y="1104464"/>
            <a:ext cx="7718061" cy="2278857"/>
          </a:xfrm>
          <a:prstGeom prst="rect">
            <a:avLst/>
          </a:prstGeom>
        </p:spPr>
      </p:pic>
    </p:spTree>
    <p:extLst>
      <p:ext uri="{BB962C8B-B14F-4D97-AF65-F5344CB8AC3E}">
        <p14:creationId xmlns:p14="http://schemas.microsoft.com/office/powerpoint/2010/main" val="2671800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5D3123E-BC8A-B444-86AC-FE4E3687EEFA}"/>
              </a:ext>
            </a:extLst>
          </p:cNvPr>
          <p:cNvGrpSpPr/>
          <p:nvPr/>
        </p:nvGrpSpPr>
        <p:grpSpPr>
          <a:xfrm>
            <a:off x="2257433" y="1737382"/>
            <a:ext cx="7677134" cy="3271989"/>
            <a:chOff x="1595630" y="1590528"/>
            <a:chExt cx="9006309" cy="3838483"/>
          </a:xfrm>
        </p:grpSpPr>
        <p:sp>
          <p:nvSpPr>
            <p:cNvPr id="25" name="Rectangle 24">
              <a:extLst>
                <a:ext uri="{FF2B5EF4-FFF2-40B4-BE49-F238E27FC236}">
                  <a16:creationId xmlns:a16="http://schemas.microsoft.com/office/drawing/2014/main" id="{F6D573DA-ABD7-864B-BCA1-4DB2E21A945D}"/>
                </a:ext>
              </a:extLst>
            </p:cNvPr>
            <p:cNvSpPr/>
            <p:nvPr/>
          </p:nvSpPr>
          <p:spPr>
            <a:xfrm>
              <a:off x="1595630" y="1590528"/>
              <a:ext cx="9006309"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group of men on a boat&#10;&#10;Description automatically generated with medium confidence">
              <a:extLst>
                <a:ext uri="{FF2B5EF4-FFF2-40B4-BE49-F238E27FC236}">
                  <a16:creationId xmlns:a16="http://schemas.microsoft.com/office/drawing/2014/main" id="{F81F8092-6272-C349-8292-A36601FC207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08651" y="1701671"/>
              <a:ext cx="2852211" cy="3616197"/>
            </a:xfrm>
            <a:prstGeom prst="rect">
              <a:avLst/>
            </a:prstGeom>
          </p:spPr>
        </p:pic>
        <p:pic>
          <p:nvPicPr>
            <p:cNvPr id="27" name="Picture 26" descr="A person standing in front of a group of people sitting on benches&#10;&#10;Description automatically generated with low confidence">
              <a:extLst>
                <a:ext uri="{FF2B5EF4-FFF2-40B4-BE49-F238E27FC236}">
                  <a16:creationId xmlns:a16="http://schemas.microsoft.com/office/drawing/2014/main" id="{1BBE2F88-567C-6246-BEF3-CE29BA17D4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0539" y="1701673"/>
              <a:ext cx="2857555" cy="3616196"/>
            </a:xfrm>
            <a:prstGeom prst="rect">
              <a:avLst/>
            </a:prstGeom>
          </p:spPr>
        </p:pic>
        <p:pic>
          <p:nvPicPr>
            <p:cNvPr id="28" name="Picture 27" descr="A picture containing person&#10;&#10;Description automatically generated">
              <a:extLst>
                <a:ext uri="{FF2B5EF4-FFF2-40B4-BE49-F238E27FC236}">
                  <a16:creationId xmlns:a16="http://schemas.microsoft.com/office/drawing/2014/main" id="{613431D0-D11C-9B4A-9760-98B526F23E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990" r="270"/>
            <a:stretch/>
          </p:blipFill>
          <p:spPr>
            <a:xfrm>
              <a:off x="7637770" y="1701673"/>
              <a:ext cx="2852211" cy="3616196"/>
            </a:xfrm>
            <a:prstGeom prst="rect">
              <a:avLst/>
            </a:prstGeom>
          </p:spPr>
        </p:pic>
      </p:grpSp>
      <p:sp>
        <p:nvSpPr>
          <p:cNvPr id="10" name="Subtitle 2">
            <a:extLst>
              <a:ext uri="{FF2B5EF4-FFF2-40B4-BE49-F238E27FC236}">
                <a16:creationId xmlns:a16="http://schemas.microsoft.com/office/drawing/2014/main" id="{7867D172-5B73-0E44-B2E3-C0D6DFA659C3}"/>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3500" b="1" dirty="0">
                <a:solidFill>
                  <a:schemeClr val="bg1"/>
                </a:solidFill>
                <a:latin typeface="Comic Sans MS" panose="030F0902030302020204" pitchFamily="66" charset="0"/>
                <a:cs typeface="Arial" panose="020B0604020202020204" pitchFamily="34" charset="0"/>
              </a:rPr>
              <a:t>Lascars Historical Story</a:t>
            </a:r>
          </a:p>
        </p:txBody>
      </p:sp>
      <p:sp>
        <p:nvSpPr>
          <p:cNvPr id="11" name="Subtitle 2">
            <a:extLst>
              <a:ext uri="{FF2B5EF4-FFF2-40B4-BE49-F238E27FC236}">
                <a16:creationId xmlns:a16="http://schemas.microsoft.com/office/drawing/2014/main" id="{E59AA200-54A4-8347-B469-AFEDA08E89F7}"/>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2" name="Picture 11" descr="A picture containing text, clipart&#10;&#10;Description automatically generated">
            <a:extLst>
              <a:ext uri="{FF2B5EF4-FFF2-40B4-BE49-F238E27FC236}">
                <a16:creationId xmlns:a16="http://schemas.microsoft.com/office/drawing/2014/main" id="{40AA64EA-9308-8B49-9401-F8CECF6A90F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3" name="Subtitle 2">
            <a:extLst>
              <a:ext uri="{FF2B5EF4-FFF2-40B4-BE49-F238E27FC236}">
                <a16:creationId xmlns:a16="http://schemas.microsoft.com/office/drawing/2014/main" id="{25836BCC-EA46-B144-9833-F596DCFC653A}"/>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385632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outdoor, old, transport&#10;&#10;Description automatically generated">
            <a:extLst>
              <a:ext uri="{FF2B5EF4-FFF2-40B4-BE49-F238E27FC236}">
                <a16:creationId xmlns:a16="http://schemas.microsoft.com/office/drawing/2014/main" id="{7A29EDD6-D9CF-B44E-B654-C2ABF749D1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8843" y="1618012"/>
            <a:ext cx="4389113" cy="4345125"/>
          </a:xfrm>
          <a:prstGeom prst="rect">
            <a:avLst/>
          </a:prstGeom>
        </p:spPr>
      </p:pic>
      <p:sp>
        <p:nvSpPr>
          <p:cNvPr id="8" name="Subtitle 2">
            <a:extLst>
              <a:ext uri="{FF2B5EF4-FFF2-40B4-BE49-F238E27FC236}">
                <a16:creationId xmlns:a16="http://schemas.microsoft.com/office/drawing/2014/main" id="{83181B39-EFFF-4149-884A-C637C2AA216E}"/>
              </a:ext>
            </a:extLst>
          </p:cNvPr>
          <p:cNvSpPr txBox="1">
            <a:spLocks/>
          </p:cNvSpPr>
          <p:nvPr/>
        </p:nvSpPr>
        <p:spPr>
          <a:xfrm>
            <a:off x="0" y="697967"/>
            <a:ext cx="12192000" cy="6009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EA5B0C"/>
                </a:solidFill>
                <a:latin typeface="Comic Sans MS" panose="030F0902030302020204" pitchFamily="66" charset="0"/>
                <a:cs typeface="Arial" panose="020B0604020202020204" pitchFamily="34" charset="0"/>
              </a:rPr>
              <a:t>The Lascars</a:t>
            </a:r>
          </a:p>
        </p:txBody>
      </p:sp>
      <p:sp>
        <p:nvSpPr>
          <p:cNvPr id="5" name="TextBox 4">
            <a:extLst>
              <a:ext uri="{FF2B5EF4-FFF2-40B4-BE49-F238E27FC236}">
                <a16:creationId xmlns:a16="http://schemas.microsoft.com/office/drawing/2014/main" id="{D95D6CBF-E62B-48F0-8BAB-613E4F3AE2B0}"/>
              </a:ext>
            </a:extLst>
          </p:cNvPr>
          <p:cNvSpPr txBox="1"/>
          <p:nvPr/>
        </p:nvSpPr>
        <p:spPr>
          <a:xfrm>
            <a:off x="6096000" y="2023864"/>
            <a:ext cx="5091357" cy="4608954"/>
          </a:xfrm>
          <a:prstGeom prst="rect">
            <a:avLst/>
          </a:prstGeom>
          <a:noFill/>
        </p:spPr>
        <p:txBody>
          <a:bodyPr wrap="square" rtlCol="0">
            <a:spAutoFit/>
          </a:bodyPr>
          <a:lstStyle/>
          <a:p>
            <a:pPr>
              <a:spcBef>
                <a:spcPts val="1500"/>
              </a:spcBef>
            </a:pPr>
            <a:r>
              <a:rPr lang="en-GB" sz="1600" dirty="0">
                <a:solidFill>
                  <a:srgbClr val="272626"/>
                </a:solidFill>
                <a:latin typeface="Comic Sans MS" panose="030F0702030302020204" pitchFamily="66" charset="0"/>
              </a:rPr>
              <a:t>The people who were once called “the Lascars” first met British people in the beginning of the 17th century. These British people worked for</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the East India Company.</a:t>
            </a:r>
          </a:p>
          <a:p>
            <a:pPr>
              <a:spcBef>
                <a:spcPts val="1500"/>
              </a:spcBef>
            </a:pPr>
            <a:r>
              <a:rPr lang="en-GB" sz="1600" dirty="0">
                <a:solidFill>
                  <a:srgbClr val="272626"/>
                </a:solidFill>
                <a:latin typeface="Comic Sans MS" panose="030F0702030302020204" pitchFamily="66" charset="0"/>
              </a:rPr>
              <a:t>The East India Company was after India’s wonderful spices, silks and other treasures.</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Spices especially were becoming really popular</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back in England. But it took up to four months</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to sail from England to India.</a:t>
            </a:r>
          </a:p>
          <a:p>
            <a:pPr>
              <a:spcBef>
                <a:spcPts val="1500"/>
              </a:spcBef>
            </a:pPr>
            <a:r>
              <a:rPr lang="en-GB" sz="1600" dirty="0">
                <a:solidFill>
                  <a:srgbClr val="272626"/>
                </a:solidFill>
                <a:latin typeface="Comic Sans MS" panose="030F0702030302020204" pitchFamily="66" charset="0"/>
              </a:rPr>
              <a:t>Some sailors fell ill and a few even died. Lots of them ran off as soon as they reached dry land.</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This left the East India Company needing new sailors to bring back their ships and all those</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lovely (very valuable) spices</a:t>
            </a:r>
          </a:p>
          <a:p>
            <a:endParaRPr lang="en-GB" sz="1600" dirty="0"/>
          </a:p>
          <a:p>
            <a:pPr>
              <a:spcBef>
                <a:spcPts val="1500"/>
              </a:spcBef>
            </a:pPr>
            <a:r>
              <a:rPr lang="en-GB" sz="1600" dirty="0">
                <a:solidFill>
                  <a:srgbClr val="272626"/>
                </a:solidFill>
                <a:latin typeface="Comic Sans MS" panose="030F0702030302020204" pitchFamily="66" charset="0"/>
              </a:rPr>
              <a:t> </a:t>
            </a:r>
          </a:p>
        </p:txBody>
      </p:sp>
      <p:sp>
        <p:nvSpPr>
          <p:cNvPr id="4" name="TextBox 3">
            <a:extLst>
              <a:ext uri="{FF2B5EF4-FFF2-40B4-BE49-F238E27FC236}">
                <a16:creationId xmlns:a16="http://schemas.microsoft.com/office/drawing/2014/main" id="{E33EE5C7-9C5F-0A42-9199-9FFC55D4ADB9}"/>
              </a:ext>
            </a:extLst>
          </p:cNvPr>
          <p:cNvSpPr txBox="1"/>
          <p:nvPr/>
        </p:nvSpPr>
        <p:spPr>
          <a:xfrm>
            <a:off x="6096000" y="1555596"/>
            <a:ext cx="2680677" cy="430887"/>
          </a:xfrm>
          <a:prstGeom prst="rect">
            <a:avLst/>
          </a:prstGeom>
          <a:noFill/>
        </p:spPr>
        <p:txBody>
          <a:bodyPr wrap="square" rtlCol="0">
            <a:spAutoFit/>
          </a:bodyPr>
          <a:lstStyle/>
          <a:p>
            <a:r>
              <a:rPr lang="en-GB" sz="2200" b="1" dirty="0">
                <a:solidFill>
                  <a:srgbClr val="272626"/>
                </a:solidFill>
                <a:latin typeface="Comic Sans MS" panose="030F0702030302020204" pitchFamily="66" charset="0"/>
              </a:rPr>
              <a:t>17</a:t>
            </a:r>
            <a:r>
              <a:rPr lang="en-GB" sz="2200" b="1" baseline="30000" dirty="0">
                <a:solidFill>
                  <a:srgbClr val="272626"/>
                </a:solidFill>
                <a:latin typeface="Comic Sans MS" panose="030F0702030302020204" pitchFamily="66" charset="0"/>
              </a:rPr>
              <a:t>th</a:t>
            </a:r>
            <a:r>
              <a:rPr lang="en-GB" sz="2200" b="1" dirty="0">
                <a:solidFill>
                  <a:srgbClr val="272626"/>
                </a:solidFill>
                <a:latin typeface="Comic Sans MS" panose="030F0702030302020204" pitchFamily="66" charset="0"/>
              </a:rPr>
              <a:t> Century</a:t>
            </a:r>
            <a:endParaRPr lang="en-US" sz="2200" b="1" dirty="0">
              <a:solidFill>
                <a:srgbClr val="27262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3640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7292892" y="1541852"/>
            <a:ext cx="3765633" cy="3793346"/>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East India Company turned to the local seafarers, some of whom were from the land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of Persia (now modern Iran). </a:t>
            </a:r>
          </a:p>
          <a:p>
            <a:pPr>
              <a:spcBef>
                <a:spcPts val="1500"/>
              </a:spcBef>
            </a:pPr>
            <a:r>
              <a:rPr lang="en-GB" sz="1900" dirty="0">
                <a:solidFill>
                  <a:srgbClr val="272626"/>
                </a:solidFill>
                <a:latin typeface="Comic Sans MS" panose="030F0702030302020204" pitchFamily="66" charset="0"/>
              </a:rPr>
              <a:t>The Persian word for army was “Lashkar”. The British called them “Lascars”, and pretty soon “Lascar” meant any sailor who was not European and not Christian (just about all Europeans were Christian</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back then).</a:t>
            </a:r>
          </a:p>
        </p:txBody>
      </p:sp>
      <p:pic>
        <p:nvPicPr>
          <p:cNvPr id="7" name="Picture 6" descr="A picture containing text, outdoor, old, transport&#10;&#10;Description automatically generated">
            <a:extLst>
              <a:ext uri="{FF2B5EF4-FFF2-40B4-BE49-F238E27FC236}">
                <a16:creationId xmlns:a16="http://schemas.microsoft.com/office/drawing/2014/main" id="{133031A0-0211-004F-BBEB-FFA6B53DC1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218" y="389287"/>
            <a:ext cx="6143507" cy="6081936"/>
          </a:xfrm>
          <a:prstGeom prst="rect">
            <a:avLst/>
          </a:prstGeom>
        </p:spPr>
      </p:pic>
    </p:spTree>
    <p:extLst>
      <p:ext uri="{BB962C8B-B14F-4D97-AF65-F5344CB8AC3E}">
        <p14:creationId xmlns:p14="http://schemas.microsoft.com/office/powerpoint/2010/main" val="1440861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outdoor, old, transport&#10;&#10;Description automatically generated">
            <a:extLst>
              <a:ext uri="{FF2B5EF4-FFF2-40B4-BE49-F238E27FC236}">
                <a16:creationId xmlns:a16="http://schemas.microsoft.com/office/drawing/2014/main" id="{0D08CC4D-CFAE-E64B-BFA4-CFA2B4D889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218" y="389287"/>
            <a:ext cx="6143507" cy="6081936"/>
          </a:xfrm>
          <a:prstGeom prst="rect">
            <a:avLst/>
          </a:prstGeom>
        </p:spPr>
      </p:pic>
      <p:sp>
        <p:nvSpPr>
          <p:cNvPr id="9" name="TextBox 8">
            <a:extLst>
              <a:ext uri="{FF2B5EF4-FFF2-40B4-BE49-F238E27FC236}">
                <a16:creationId xmlns:a16="http://schemas.microsoft.com/office/drawing/2014/main" id="{317CFE76-7170-334A-892D-E37F7D1E1D6B}"/>
              </a:ext>
            </a:extLst>
          </p:cNvPr>
          <p:cNvSpPr txBox="1"/>
          <p:nvPr/>
        </p:nvSpPr>
        <p:spPr>
          <a:xfrm>
            <a:off x="7292892" y="1239939"/>
            <a:ext cx="3765633" cy="4378122"/>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East India Company encouraged the Lascars to work on their ships. They promised them good living conditions. They promised them good food. They promised them good wages. They also promised their passage home. </a:t>
            </a:r>
          </a:p>
          <a:p>
            <a:pPr>
              <a:spcBef>
                <a:spcPts val="1500"/>
              </a:spcBef>
            </a:pPr>
            <a:r>
              <a:rPr lang="en-GB" sz="1900" dirty="0">
                <a:solidFill>
                  <a:srgbClr val="272626"/>
                </a:solidFill>
                <a:latin typeface="Comic Sans MS" panose="030F0702030302020204" pitchFamily="66" charset="0"/>
              </a:rPr>
              <a:t>Once on board ship, the Lascars did not have good living conditions. They did not have good food. They did not have good wages. Very few received their passage home.</a:t>
            </a:r>
          </a:p>
        </p:txBody>
      </p:sp>
    </p:spTree>
    <p:extLst>
      <p:ext uri="{BB962C8B-B14F-4D97-AF65-F5344CB8AC3E}">
        <p14:creationId xmlns:p14="http://schemas.microsoft.com/office/powerpoint/2010/main" val="2420261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5399767" y="1438168"/>
            <a:ext cx="5962777" cy="4462760"/>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The Lascars were now important workers on British ships. Despite this, their treatment was cruel</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and unjust. </a:t>
            </a:r>
          </a:p>
          <a:p>
            <a:pPr>
              <a:spcBef>
                <a:spcPts val="1000"/>
              </a:spcBef>
            </a:pPr>
            <a:r>
              <a:rPr lang="en-GB" dirty="0">
                <a:solidFill>
                  <a:srgbClr val="272626"/>
                </a:solidFill>
                <a:latin typeface="Comic Sans MS" panose="030F0702030302020204" pitchFamily="66" charset="0"/>
              </a:rPr>
              <a:t>Being a sailor was a tough job. But it was much tougher for the Lascar sailors. Lascars were paid</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less than British sailors. </a:t>
            </a:r>
          </a:p>
          <a:p>
            <a:pPr>
              <a:spcBef>
                <a:spcPts val="1000"/>
              </a:spcBef>
            </a:pPr>
            <a:r>
              <a:rPr lang="en-GB" dirty="0">
                <a:solidFill>
                  <a:srgbClr val="272626"/>
                </a:solidFill>
                <a:latin typeface="Comic Sans MS" panose="030F0702030302020204" pitchFamily="66" charset="0"/>
              </a:rPr>
              <a:t>Lascars received less food than British sailors. </a:t>
            </a:r>
          </a:p>
          <a:p>
            <a:pPr>
              <a:spcBef>
                <a:spcPts val="1000"/>
              </a:spcBef>
            </a:pPr>
            <a:r>
              <a:rPr lang="en-GB" dirty="0">
                <a:solidFill>
                  <a:srgbClr val="272626"/>
                </a:solidFill>
                <a:latin typeface="Comic Sans MS" panose="030F0702030302020204" pitchFamily="66" charset="0"/>
              </a:rPr>
              <a:t>Lascars had less sleeping space than British sailors. </a:t>
            </a:r>
          </a:p>
          <a:p>
            <a:pPr>
              <a:spcBef>
                <a:spcPts val="1000"/>
              </a:spcBef>
            </a:pPr>
            <a:r>
              <a:rPr lang="en-GB" dirty="0">
                <a:solidFill>
                  <a:srgbClr val="272626"/>
                </a:solidFill>
                <a:latin typeface="Comic Sans MS" panose="030F0702030302020204" pitchFamily="66" charset="0"/>
              </a:rPr>
              <a:t>Their cramped conditions meant infectious diseases could spread easily. Their poor diet did not keep</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them healthy and made it harder to fight off illness. </a:t>
            </a:r>
          </a:p>
          <a:p>
            <a:pPr>
              <a:spcBef>
                <a:spcPts val="1000"/>
              </a:spcBef>
            </a:pPr>
            <a:r>
              <a:rPr lang="en-GB" dirty="0">
                <a:solidFill>
                  <a:srgbClr val="272626"/>
                </a:solidFill>
                <a:latin typeface="Comic Sans MS" panose="030F0702030302020204" pitchFamily="66" charset="0"/>
              </a:rPr>
              <a:t>More Lascars fell ill than British sailors. </a:t>
            </a:r>
          </a:p>
          <a:p>
            <a:pPr>
              <a:spcBef>
                <a:spcPts val="1000"/>
              </a:spcBef>
            </a:pPr>
            <a:r>
              <a:rPr lang="en-GB" dirty="0">
                <a:solidFill>
                  <a:srgbClr val="272626"/>
                </a:solidFill>
                <a:latin typeface="Comic Sans MS" panose="030F0702030302020204" pitchFamily="66" charset="0"/>
              </a:rPr>
              <a:t>And more Lascars died.</a:t>
            </a:r>
          </a:p>
        </p:txBody>
      </p:sp>
      <p:sp>
        <p:nvSpPr>
          <p:cNvPr id="9" name="TextBox 8">
            <a:extLst>
              <a:ext uri="{FF2B5EF4-FFF2-40B4-BE49-F238E27FC236}">
                <a16:creationId xmlns:a16="http://schemas.microsoft.com/office/drawing/2014/main" id="{6AC4F37F-DA49-3B47-9138-2645B5C9A6AC}"/>
              </a:ext>
            </a:extLst>
          </p:cNvPr>
          <p:cNvSpPr txBox="1"/>
          <p:nvPr/>
        </p:nvSpPr>
        <p:spPr>
          <a:xfrm>
            <a:off x="5439103" y="1018465"/>
            <a:ext cx="2078764" cy="430887"/>
          </a:xfrm>
          <a:prstGeom prst="rect">
            <a:avLst/>
          </a:prstGeom>
          <a:noFill/>
        </p:spPr>
        <p:txBody>
          <a:bodyPr wrap="square" rtlCol="0">
            <a:spAutoFit/>
          </a:bodyPr>
          <a:lstStyle/>
          <a:p>
            <a:r>
              <a:rPr lang="en-GB" sz="2200" b="1" dirty="0">
                <a:solidFill>
                  <a:srgbClr val="272626"/>
                </a:solidFill>
                <a:latin typeface="Comic Sans MS" panose="030F0702030302020204" pitchFamily="66" charset="0"/>
              </a:rPr>
              <a:t>17</a:t>
            </a:r>
            <a:r>
              <a:rPr lang="en-GB" sz="2200" b="1" baseline="30000" dirty="0">
                <a:solidFill>
                  <a:srgbClr val="272626"/>
                </a:solidFill>
                <a:latin typeface="Comic Sans MS" panose="030F0702030302020204" pitchFamily="66" charset="0"/>
              </a:rPr>
              <a:t>th</a:t>
            </a:r>
            <a:r>
              <a:rPr lang="en-GB" sz="2200" b="1" dirty="0">
                <a:solidFill>
                  <a:srgbClr val="272626"/>
                </a:solidFill>
                <a:latin typeface="Comic Sans MS" panose="030F0702030302020204" pitchFamily="66" charset="0"/>
              </a:rPr>
              <a:t> Century</a:t>
            </a:r>
            <a:endParaRPr lang="en-US" sz="2200" b="1" dirty="0">
              <a:solidFill>
                <a:srgbClr val="272626"/>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CA256A3E-7802-E149-B8D9-ECA9D1E9C45C}"/>
              </a:ext>
            </a:extLst>
          </p:cNvPr>
          <p:cNvGrpSpPr/>
          <p:nvPr/>
        </p:nvGrpSpPr>
        <p:grpSpPr>
          <a:xfrm rot="21116101">
            <a:off x="1337919" y="931519"/>
            <a:ext cx="3396593" cy="5101865"/>
            <a:chOff x="4215545" y="850900"/>
            <a:chExt cx="3677506" cy="5523811"/>
          </a:xfrm>
        </p:grpSpPr>
        <p:pic>
          <p:nvPicPr>
            <p:cNvPr id="4" name="Picture 3" descr="A picture containing text, cluttered, several&#10;&#10;Description automatically generated">
              <a:extLst>
                <a:ext uri="{FF2B5EF4-FFF2-40B4-BE49-F238E27FC236}">
                  <a16:creationId xmlns:a16="http://schemas.microsoft.com/office/drawing/2014/main" id="{E7CFBA70-522C-F64B-81B8-C1E9D5B73C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8950" y="850900"/>
              <a:ext cx="3594100" cy="5156200"/>
            </a:xfrm>
            <a:prstGeom prst="rect">
              <a:avLst/>
            </a:prstGeom>
          </p:spPr>
        </p:pic>
        <p:sp>
          <p:nvSpPr>
            <p:cNvPr id="11" name="TextBox 10">
              <a:extLst>
                <a:ext uri="{FF2B5EF4-FFF2-40B4-BE49-F238E27FC236}">
                  <a16:creationId xmlns:a16="http://schemas.microsoft.com/office/drawing/2014/main" id="{D0DB214C-AA9E-4049-87FA-95D8D3969911}"/>
                </a:ext>
              </a:extLst>
            </p:cNvPr>
            <p:cNvSpPr txBox="1"/>
            <p:nvPr/>
          </p:nvSpPr>
          <p:spPr>
            <a:xfrm>
              <a:off x="4215545" y="6144843"/>
              <a:ext cx="3677506" cy="229868"/>
            </a:xfrm>
            <a:prstGeom prst="rect">
              <a:avLst/>
            </a:prstGeom>
            <a:noFill/>
          </p:spPr>
          <p:txBody>
            <a:bodyPr wrap="square" rtlCol="0">
              <a:spAutoFit/>
            </a:bodyPr>
            <a:lstStyle/>
            <a:p>
              <a:pPr>
                <a:spcBef>
                  <a:spcPts val="1000"/>
                </a:spcBef>
              </a:pPr>
              <a:r>
                <a:rPr lang="en-GB" sz="700" dirty="0">
                  <a:solidFill>
                    <a:srgbClr val="272626"/>
                  </a:solidFill>
                  <a:latin typeface="Comic Sans MS" panose="030F0702030302020204" pitchFamily="66" charset="0"/>
                </a:rPr>
                <a:t>© Illustrated London News/Mary Evens Picture Library</a:t>
              </a:r>
            </a:p>
          </p:txBody>
        </p:sp>
      </p:grpSp>
    </p:spTree>
    <p:extLst>
      <p:ext uri="{BB962C8B-B14F-4D97-AF65-F5344CB8AC3E}">
        <p14:creationId xmlns:p14="http://schemas.microsoft.com/office/powerpoint/2010/main" val="2506951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400652" y="997565"/>
            <a:ext cx="4772025" cy="4862870"/>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Their poor pay at sea left Lascars just as poor on land. Local Londoners would see them on the streets, shivering and starving. Many people were worried,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and some wrote angry articles in the newspapers, criticising the East India Company for treating the Lascars</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so badly.</a:t>
            </a:r>
          </a:p>
          <a:p>
            <a:pPr>
              <a:spcBef>
                <a:spcPts val="1500"/>
              </a:spcBef>
            </a:pPr>
            <a:r>
              <a:rPr lang="en-GB" sz="1900" dirty="0">
                <a:solidFill>
                  <a:srgbClr val="272626"/>
                </a:solidFill>
                <a:latin typeface="Comic Sans MS" panose="030F0702030302020204" pitchFamily="66" charset="0"/>
              </a:rPr>
              <a:t> Eventually, the East India Company gave the Lascars somewhere to live.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But most of the buildings were damp, draughty, dirty and over-crowded.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And most Lascars were too poor to afford good food or warm clothes. </a:t>
            </a:r>
          </a:p>
          <a:p>
            <a:pPr>
              <a:spcBef>
                <a:spcPts val="1500"/>
              </a:spcBef>
            </a:pPr>
            <a:r>
              <a:rPr lang="en-GB" sz="1900" dirty="0">
                <a:solidFill>
                  <a:srgbClr val="272626"/>
                </a:solidFill>
                <a:latin typeface="Comic Sans MS" panose="030F0702030302020204" pitchFamily="66" charset="0"/>
              </a:rPr>
              <a:t>Many Lascars fell ill and some even died.</a:t>
            </a:r>
          </a:p>
        </p:txBody>
      </p:sp>
      <p:pic>
        <p:nvPicPr>
          <p:cNvPr id="8" name="Picture 7" descr="An old photo of a large building&#10;&#10;Description automatically generated">
            <a:extLst>
              <a:ext uri="{FF2B5EF4-FFF2-40B4-BE49-F238E27FC236}">
                <a16:creationId xmlns:a16="http://schemas.microsoft.com/office/drawing/2014/main" id="{E1C2604D-2223-5348-824A-D7A01C445F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205683">
            <a:off x="1079566" y="1484411"/>
            <a:ext cx="4645109" cy="3717728"/>
          </a:xfrm>
          <a:prstGeom prst="rect">
            <a:avLst/>
          </a:prstGeom>
          <a:effectLst>
            <a:outerShdw blurRad="190500" dist="38100" dir="1260000" algn="tl" rotWithShape="0">
              <a:prstClr val="black">
                <a:alpha val="20000"/>
              </a:prstClr>
            </a:outerShdw>
          </a:effectLst>
        </p:spPr>
      </p:pic>
    </p:spTree>
    <p:extLst>
      <p:ext uri="{BB962C8B-B14F-4D97-AF65-F5344CB8AC3E}">
        <p14:creationId xmlns:p14="http://schemas.microsoft.com/office/powerpoint/2010/main" val="2079468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462746" y="1479096"/>
            <a:ext cx="4731907" cy="4355038"/>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Society for the Protection of Asiatic Sailors was founded in 1814. Its aim was to help the Lascars and tell the public about their plight. </a:t>
            </a:r>
          </a:p>
          <a:p>
            <a:pPr>
              <a:spcBef>
                <a:spcPts val="1500"/>
              </a:spcBef>
            </a:pPr>
            <a:r>
              <a:rPr lang="en-GB" dirty="0">
                <a:solidFill>
                  <a:srgbClr val="272626"/>
                </a:solidFill>
                <a:latin typeface="Comic Sans MS" panose="030F0702030302020204" pitchFamily="66" charset="0"/>
              </a:rPr>
              <a:t>Even so, life was still very hard for the Lascars. Records from 1850 show that</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40 Lascars actually starved to death</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in London. </a:t>
            </a:r>
          </a:p>
          <a:p>
            <a:pPr>
              <a:spcBef>
                <a:spcPts val="1500"/>
              </a:spcBef>
            </a:pPr>
            <a:r>
              <a:rPr lang="en-GB" dirty="0">
                <a:solidFill>
                  <a:srgbClr val="272626"/>
                </a:solidFill>
                <a:latin typeface="Comic Sans MS" panose="030F0702030302020204" pitchFamily="66" charset="0"/>
              </a:rPr>
              <a:t>Robert Marsh Hughes of the East India Company and Joseph Salter of the London City Mission formed a charity to build a home for the Lascars. The first donation was from Maharaja </a:t>
            </a:r>
            <a:r>
              <a:rPr lang="en-GB" dirty="0" err="1">
                <a:solidFill>
                  <a:srgbClr val="272626"/>
                </a:solidFill>
                <a:latin typeface="Comic Sans MS" panose="030F0702030302020204" pitchFamily="66" charset="0"/>
              </a:rPr>
              <a:t>Duleep</a:t>
            </a:r>
            <a:r>
              <a:rPr lang="en-GB" dirty="0">
                <a:solidFill>
                  <a:srgbClr val="272626"/>
                </a:solidFill>
                <a:latin typeface="Comic Sans MS" panose="030F0702030302020204" pitchFamily="66" charset="0"/>
              </a:rPr>
              <a:t> Singh, who was an Indian prince exiled in Britain.</a:t>
            </a:r>
          </a:p>
        </p:txBody>
      </p:sp>
      <p:sp>
        <p:nvSpPr>
          <p:cNvPr id="11" name="TextBox 10">
            <a:extLst>
              <a:ext uri="{FF2B5EF4-FFF2-40B4-BE49-F238E27FC236}">
                <a16:creationId xmlns:a16="http://schemas.microsoft.com/office/drawing/2014/main" id="{950DA4D3-B2D0-0C41-8EA9-83EEA8ECFEC9}"/>
              </a:ext>
            </a:extLst>
          </p:cNvPr>
          <p:cNvSpPr txBox="1"/>
          <p:nvPr/>
        </p:nvSpPr>
        <p:spPr>
          <a:xfrm>
            <a:off x="6462746" y="1048209"/>
            <a:ext cx="1915709" cy="430887"/>
          </a:xfrm>
          <a:prstGeom prst="rect">
            <a:avLst/>
          </a:prstGeom>
          <a:noFill/>
        </p:spPr>
        <p:txBody>
          <a:bodyPr wrap="square" rtlCol="0">
            <a:spAutoFit/>
          </a:bodyPr>
          <a:lstStyle/>
          <a:p>
            <a:r>
              <a:rPr lang="en-GB" sz="2200" b="1" dirty="0">
                <a:solidFill>
                  <a:srgbClr val="272626"/>
                </a:solidFill>
                <a:latin typeface="Comic Sans MS" panose="030F0702030302020204" pitchFamily="66" charset="0"/>
              </a:rPr>
              <a:t>19</a:t>
            </a:r>
            <a:r>
              <a:rPr lang="en-GB" sz="2200" b="1" baseline="30000" dirty="0">
                <a:solidFill>
                  <a:srgbClr val="272626"/>
                </a:solidFill>
                <a:latin typeface="Comic Sans MS" panose="030F0702030302020204" pitchFamily="66" charset="0"/>
              </a:rPr>
              <a:t>th</a:t>
            </a:r>
            <a:r>
              <a:rPr lang="en-GB" sz="2200" b="1" dirty="0">
                <a:solidFill>
                  <a:srgbClr val="272626"/>
                </a:solidFill>
                <a:latin typeface="Comic Sans MS" panose="030F0702030302020204" pitchFamily="66" charset="0"/>
              </a:rPr>
              <a:t> Century</a:t>
            </a:r>
            <a:endParaRPr lang="en-US" sz="2200" b="1" dirty="0">
              <a:solidFill>
                <a:srgbClr val="272626"/>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B98905D8-4C28-BE47-B291-25B9AA31844E}"/>
              </a:ext>
            </a:extLst>
          </p:cNvPr>
          <p:cNvSpPr txBox="1"/>
          <p:nvPr/>
        </p:nvSpPr>
        <p:spPr>
          <a:xfrm>
            <a:off x="1116271" y="5834134"/>
            <a:ext cx="4376883" cy="246221"/>
          </a:xfrm>
          <a:prstGeom prst="rect">
            <a:avLst/>
          </a:prstGeom>
          <a:noFill/>
        </p:spPr>
        <p:txBody>
          <a:bodyPr wrap="square" rtlCol="0">
            <a:spAutoFit/>
          </a:bodyPr>
          <a:lstStyle/>
          <a:p>
            <a:pPr>
              <a:spcBef>
                <a:spcPts val="1500"/>
              </a:spcBef>
            </a:pPr>
            <a:r>
              <a:rPr lang="en-GB" sz="1000" dirty="0">
                <a:solidFill>
                  <a:srgbClr val="272626"/>
                </a:solidFill>
                <a:latin typeface="Comic Sans MS" panose="030F0702030302020204" pitchFamily="66" charset="0"/>
              </a:rPr>
              <a:t>The Strangers’ Home, West India Dock, c. 1900.</a:t>
            </a:r>
          </a:p>
        </p:txBody>
      </p:sp>
      <p:pic>
        <p:nvPicPr>
          <p:cNvPr id="4" name="Picture 3" descr="A picture containing text, old&#10;&#10;Description automatically generated">
            <a:extLst>
              <a:ext uri="{FF2B5EF4-FFF2-40B4-BE49-F238E27FC236}">
                <a16:creationId xmlns:a16="http://schemas.microsoft.com/office/drawing/2014/main" id="{DDDF8E16-F705-EF42-A0C0-8E936288FC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1996" y="1148541"/>
            <a:ext cx="4851003" cy="4562482"/>
          </a:xfrm>
          <a:prstGeom prst="rect">
            <a:avLst/>
          </a:prstGeom>
        </p:spPr>
      </p:pic>
    </p:spTree>
    <p:extLst>
      <p:ext uri="{BB962C8B-B14F-4D97-AF65-F5344CB8AC3E}">
        <p14:creationId xmlns:p14="http://schemas.microsoft.com/office/powerpoint/2010/main" val="1745479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923203" y="1389980"/>
            <a:ext cx="4282207" cy="4078039"/>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1857, Robert Marsh Hughes and Joseph Salter opened the Strangers’ Home for </a:t>
            </a:r>
            <a:r>
              <a:rPr lang="en-GB" dirty="0" err="1">
                <a:solidFill>
                  <a:srgbClr val="272626"/>
                </a:solidFill>
                <a:latin typeface="Comic Sans MS" panose="030F0702030302020204" pitchFamily="66" charset="0"/>
              </a:rPr>
              <a:t>Asiatics</a:t>
            </a:r>
            <a:r>
              <a:rPr lang="en-GB" dirty="0">
                <a:solidFill>
                  <a:srgbClr val="272626"/>
                </a:solidFill>
                <a:latin typeface="Comic Sans MS" panose="030F0702030302020204" pitchFamily="66" charset="0"/>
              </a:rPr>
              <a:t>, Africans and South Sea Islanders in London. </a:t>
            </a:r>
          </a:p>
          <a:p>
            <a:pPr>
              <a:spcBef>
                <a:spcPts val="1500"/>
              </a:spcBef>
            </a:pPr>
            <a:r>
              <a:rPr lang="en-GB" dirty="0">
                <a:solidFill>
                  <a:srgbClr val="272626"/>
                </a:solidFill>
                <a:latin typeface="Comic Sans MS" panose="030F0702030302020204" pitchFamily="66" charset="0"/>
              </a:rPr>
              <a:t>The Strangers’ Home eventually closed in 1937. The Strangers’ Home gave the Lascars somewhere to stay. The missionaries also provided a library of Christian books in Asian</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and African languages. </a:t>
            </a:r>
          </a:p>
          <a:p>
            <a:pPr>
              <a:spcBef>
                <a:spcPts val="1500"/>
              </a:spcBef>
            </a:pPr>
            <a:r>
              <a:rPr lang="en-GB" dirty="0">
                <a:solidFill>
                  <a:srgbClr val="272626"/>
                </a:solidFill>
                <a:latin typeface="Comic Sans MS" panose="030F0702030302020204" pitchFamily="66" charset="0"/>
              </a:rPr>
              <a:t>But the Home only admitted Lascars who were able to find work or who were planning to leave Britain.</a:t>
            </a:r>
          </a:p>
        </p:txBody>
      </p:sp>
      <p:sp>
        <p:nvSpPr>
          <p:cNvPr id="11" name="TextBox 10">
            <a:extLst>
              <a:ext uri="{FF2B5EF4-FFF2-40B4-BE49-F238E27FC236}">
                <a16:creationId xmlns:a16="http://schemas.microsoft.com/office/drawing/2014/main" id="{868DDF18-85DF-7546-AF9A-A92845778BDB}"/>
              </a:ext>
            </a:extLst>
          </p:cNvPr>
          <p:cNvSpPr txBox="1"/>
          <p:nvPr/>
        </p:nvSpPr>
        <p:spPr>
          <a:xfrm>
            <a:off x="1065297" y="5468019"/>
            <a:ext cx="5085348" cy="246221"/>
          </a:xfrm>
          <a:prstGeom prst="rect">
            <a:avLst/>
          </a:prstGeom>
          <a:noFill/>
        </p:spPr>
        <p:txBody>
          <a:bodyPr wrap="square" rtlCol="0">
            <a:spAutoFit/>
          </a:bodyPr>
          <a:lstStyle/>
          <a:p>
            <a:pPr>
              <a:spcBef>
                <a:spcPts val="1500"/>
              </a:spcBef>
            </a:pPr>
            <a:r>
              <a:rPr lang="en-GB" sz="1000" dirty="0">
                <a:solidFill>
                  <a:srgbClr val="272626"/>
                </a:solidFill>
                <a:latin typeface="Comic Sans MS" panose="030F0702030302020204" pitchFamily="66" charset="0"/>
              </a:rPr>
              <a:t>In the Main Hall of Strangers’ Home, West India Dock, c 1902.</a:t>
            </a:r>
          </a:p>
        </p:txBody>
      </p:sp>
      <p:pic>
        <p:nvPicPr>
          <p:cNvPr id="3" name="Picture 2" descr="A person standing in front of a group of people sitting on benches&#10;&#10;Description automatically generated with low confidence">
            <a:extLst>
              <a:ext uri="{FF2B5EF4-FFF2-40B4-BE49-F238E27FC236}">
                <a16:creationId xmlns:a16="http://schemas.microsoft.com/office/drawing/2014/main" id="{4D71AAA5-70DE-8A4B-B1C5-ABF4C39A6B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9033" y="1472635"/>
            <a:ext cx="5345028" cy="3912728"/>
          </a:xfrm>
          <a:prstGeom prst="rect">
            <a:avLst/>
          </a:prstGeom>
        </p:spPr>
      </p:pic>
    </p:spTree>
    <p:extLst>
      <p:ext uri="{BB962C8B-B14F-4D97-AF65-F5344CB8AC3E}">
        <p14:creationId xmlns:p14="http://schemas.microsoft.com/office/powerpoint/2010/main" val="1495309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7491664" y="1478150"/>
            <a:ext cx="3738312" cy="399340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the second half of the 19th century, two major events happened that made Britain rely on the Lascars even more. </a:t>
            </a:r>
          </a:p>
          <a:p>
            <a:pPr>
              <a:spcBef>
                <a:spcPts val="1500"/>
              </a:spcBef>
            </a:pPr>
            <a:r>
              <a:rPr lang="en-GB" dirty="0">
                <a:solidFill>
                  <a:srgbClr val="272626"/>
                </a:solidFill>
                <a:latin typeface="Comic Sans MS" panose="030F0702030302020204" pitchFamily="66" charset="0"/>
              </a:rPr>
              <a:t>The first was steam. </a:t>
            </a:r>
          </a:p>
          <a:p>
            <a:pPr>
              <a:spcBef>
                <a:spcPts val="1500"/>
              </a:spcBef>
            </a:pPr>
            <a:r>
              <a:rPr lang="en-GB" dirty="0">
                <a:solidFill>
                  <a:srgbClr val="272626"/>
                </a:solidFill>
                <a:latin typeface="Comic Sans MS" panose="030F0702030302020204" pitchFamily="66" charset="0"/>
              </a:rPr>
              <a:t>The railway had arrived, with steam-powered trains. So had steam-powered ships. </a:t>
            </a:r>
          </a:p>
          <a:p>
            <a:pPr>
              <a:spcBef>
                <a:spcPts val="1500"/>
              </a:spcBef>
            </a:pPr>
            <a:r>
              <a:rPr lang="en-GB" dirty="0">
                <a:solidFill>
                  <a:srgbClr val="272626"/>
                </a:solidFill>
                <a:latin typeface="Comic Sans MS" panose="030F0702030302020204" pitchFamily="66" charset="0"/>
              </a:rPr>
              <a:t>Steam ships no longer had to rely on wind and sail (sometimes even oars), so they could travel farther and more often.</a:t>
            </a:r>
          </a:p>
        </p:txBody>
      </p:sp>
      <p:pic>
        <p:nvPicPr>
          <p:cNvPr id="3" name="Picture 2" descr="A large ship on the water&#10;&#10;Description automatically generated with low confidence">
            <a:extLst>
              <a:ext uri="{FF2B5EF4-FFF2-40B4-BE49-F238E27FC236}">
                <a16:creationId xmlns:a16="http://schemas.microsoft.com/office/drawing/2014/main" id="{58A708D1-F5D4-6843-8ED2-3B88901382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4425" y="1478149"/>
            <a:ext cx="5953125" cy="3901701"/>
          </a:xfrm>
          <a:prstGeom prst="rect">
            <a:avLst/>
          </a:prstGeom>
        </p:spPr>
      </p:pic>
    </p:spTree>
    <p:extLst>
      <p:ext uri="{BB962C8B-B14F-4D97-AF65-F5344CB8AC3E}">
        <p14:creationId xmlns:p14="http://schemas.microsoft.com/office/powerpoint/2010/main" val="1831301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TotalTime>
  <Words>1511</Words>
  <Application>Microsoft Macintosh PowerPoint</Application>
  <PresentationFormat>Widescreen</PresentationFormat>
  <Paragraphs>90</Paragraphs>
  <Slides>17</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179</cp:revision>
  <dcterms:created xsi:type="dcterms:W3CDTF">2021-01-11T17:47:06Z</dcterms:created>
  <dcterms:modified xsi:type="dcterms:W3CDTF">2022-09-26T07:22:58Z</dcterms:modified>
</cp:coreProperties>
</file>