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2"/>
  </p:notesMasterIdLst>
  <p:sldIdLst>
    <p:sldId id="266" r:id="rId3"/>
    <p:sldId id="257" r:id="rId4"/>
    <p:sldId id="267" r:id="rId5"/>
    <p:sldId id="268" r:id="rId6"/>
    <p:sldId id="269" r:id="rId7"/>
    <p:sldId id="270" r:id="rId8"/>
    <p:sldId id="271" r:id="rId9"/>
    <p:sldId id="272" r:id="rId10"/>
    <p:sldId id="27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EA5B0C"/>
    <a:srgbClr val="951B81"/>
    <a:srgbClr val="F9B233"/>
    <a:srgbClr val="D9222A"/>
    <a:srgbClr val="D8222A"/>
    <a:srgbClr val="064B8D"/>
    <a:srgbClr val="DB2A6F"/>
    <a:srgbClr val="2294C6"/>
    <a:srgbClr val="EB8B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391" autoAdjust="0"/>
    <p:restoredTop sz="94700"/>
  </p:normalViewPr>
  <p:slideViewPr>
    <p:cSldViewPr snapToGrid="0" snapToObjects="1">
      <p:cViewPr varScale="1">
        <p:scale>
          <a:sx n="82" d="100"/>
          <a:sy n="82" d="100"/>
        </p:scale>
        <p:origin x="1114" y="72"/>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2955488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6F15A-A2BE-FE45-94D8-93713CFA2B3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830C7C2-01C3-0042-AD07-A742171CE70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7F90479-0777-1543-8E06-E4BC2CCA2DCB}"/>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5" name="Footer Placeholder 4">
            <a:extLst>
              <a:ext uri="{FF2B5EF4-FFF2-40B4-BE49-F238E27FC236}">
                <a16:creationId xmlns:a16="http://schemas.microsoft.com/office/drawing/2014/main" id="{A0EFF600-80EB-B748-96B5-35528721F2D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A911EE1-B6DC-F249-8A19-970452B0C30B}"/>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3698552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C7EF6-AA68-9A47-A057-E129C1E1AD67}"/>
              </a:ext>
            </a:extLst>
          </p:cNvPr>
          <p:cNvSpPr>
            <a:spLocks noGrp="1"/>
          </p:cNvSpPr>
          <p:nvPr>
            <p:ph type="title"/>
          </p:nvPr>
        </p:nvSpPr>
        <p:spPr>
          <a:xfrm>
            <a:off x="838200" y="135890"/>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E5F49CA-9C25-E74B-AAFD-F38FC42E1091}"/>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A6503B4-3155-6D4E-9AE7-1C530D86417F}"/>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5" name="Footer Placeholder 4">
            <a:extLst>
              <a:ext uri="{FF2B5EF4-FFF2-40B4-BE49-F238E27FC236}">
                <a16:creationId xmlns:a16="http://schemas.microsoft.com/office/drawing/2014/main" id="{B862116A-C89D-7B40-8F66-A61E6575860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8699ABC-E03C-094A-82E4-0FFBB3447C6A}"/>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1328938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B4C79-683D-B347-B276-21C30D7F4CF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D1C1A8B-3A92-9349-8A3A-2F0B25B0901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7D5CF50-929E-4B45-AB1F-267AC5465701}"/>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5" name="Footer Placeholder 4">
            <a:extLst>
              <a:ext uri="{FF2B5EF4-FFF2-40B4-BE49-F238E27FC236}">
                <a16:creationId xmlns:a16="http://schemas.microsoft.com/office/drawing/2014/main" id="{6D6FDA5A-07A6-7D44-B6B4-4455F22A454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6637683-40D7-974E-8A40-2DC838459E24}"/>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3110879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ADC2F-33E1-FE47-9E7D-1D4671A1F03F}"/>
              </a:ext>
            </a:extLst>
          </p:cNvPr>
          <p:cNvSpPr>
            <a:spLocks noGrp="1"/>
          </p:cNvSpPr>
          <p:nvPr>
            <p:ph type="title"/>
          </p:nvPr>
        </p:nvSpPr>
        <p:spPr>
          <a:xfrm>
            <a:off x="838200" y="135890"/>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8A9B587-8EEA-FA4C-B457-4B0E10B40057}"/>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1C2A328-F23C-E940-B451-4B31FDD0F2D8}"/>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61F56D-6F93-9548-9CEF-8F56B2EBCC95}"/>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6" name="Footer Placeholder 5">
            <a:extLst>
              <a:ext uri="{FF2B5EF4-FFF2-40B4-BE49-F238E27FC236}">
                <a16:creationId xmlns:a16="http://schemas.microsoft.com/office/drawing/2014/main" id="{A79789FB-DA1D-BC4F-BB51-F8ADAEAE9E5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B20569B-E244-F64D-BCCB-3434C380B90B}"/>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500111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BC870-BB20-EE4B-9DCD-B672E290F934}"/>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81076C3-0670-A344-A63D-1DC9CA260A7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BEB7809-E407-3545-BC1D-2D4704D732F2}"/>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1D5A689-130F-C14A-946D-75FD07EAC5C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9012309-E10E-B445-92FD-3E0AB51E19C3}"/>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0FA5469-5351-324D-8B31-85B4FB2EAFE9}"/>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8" name="Footer Placeholder 7">
            <a:extLst>
              <a:ext uri="{FF2B5EF4-FFF2-40B4-BE49-F238E27FC236}">
                <a16:creationId xmlns:a16="http://schemas.microsoft.com/office/drawing/2014/main" id="{2D93852D-9A20-1C44-A534-7433C27D1E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0AC7165-D233-0049-984E-224138CDA1F1}"/>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4857664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3087F-E01D-BA40-AB97-8B7413C7872F}"/>
              </a:ext>
            </a:extLst>
          </p:cNvPr>
          <p:cNvSpPr>
            <a:spLocks noGrp="1"/>
          </p:cNvSpPr>
          <p:nvPr>
            <p:ph type="title"/>
          </p:nvPr>
        </p:nvSpPr>
        <p:spPr>
          <a:xfrm>
            <a:off x="838200" y="135890"/>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131C8EF7-52F9-3C44-983A-D4FCDA207D36}"/>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4" name="Footer Placeholder 3">
            <a:extLst>
              <a:ext uri="{FF2B5EF4-FFF2-40B4-BE49-F238E27FC236}">
                <a16:creationId xmlns:a16="http://schemas.microsoft.com/office/drawing/2014/main" id="{52236CFF-4C87-9442-BF70-E01094EBE3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FD1ECE7E-8B8E-D345-8007-FB856388E97F}"/>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4049599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9CC703-85BB-A341-BB4E-84F010881DF8}"/>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3" name="Footer Placeholder 2">
            <a:extLst>
              <a:ext uri="{FF2B5EF4-FFF2-40B4-BE49-F238E27FC236}">
                <a16:creationId xmlns:a16="http://schemas.microsoft.com/office/drawing/2014/main" id="{060A0B96-C12E-6A47-BF89-695DFA8991C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3BC08F6-86BC-984A-95CE-83BBE4811C96}"/>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3035626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16A88-52BB-5A4E-BB04-DFB645C2994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8867422-AA8A-8E4E-A108-B2604B275CC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6BA7489-9965-1949-8EEA-25B5F78F394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20E8462-40CA-4A48-AEE1-06A1586E288B}"/>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6" name="Footer Placeholder 5">
            <a:extLst>
              <a:ext uri="{FF2B5EF4-FFF2-40B4-BE49-F238E27FC236}">
                <a16:creationId xmlns:a16="http://schemas.microsoft.com/office/drawing/2014/main" id="{39168B29-2981-0D4D-87E0-B570A70B33A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9525948-03FD-1E4D-B8D1-B680DD9D2443}"/>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547632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62A60-EDBC-EC42-9C6B-082ADC9F0BF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56B41BC-AC90-D64D-BCF0-52BC3E53D59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CAC25E-5FFB-4441-B3B5-88A67617190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811771A-605D-2C46-8884-5A25E732E807}"/>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6" name="Footer Placeholder 5">
            <a:extLst>
              <a:ext uri="{FF2B5EF4-FFF2-40B4-BE49-F238E27FC236}">
                <a16:creationId xmlns:a16="http://schemas.microsoft.com/office/drawing/2014/main" id="{464542B4-61E5-8942-B666-F2BCBD3DA43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63E4002-2B08-3E46-AE99-7A63659D0D1A}"/>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13852819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D820F-90AC-4642-A448-29098FFE024C}"/>
              </a:ext>
            </a:extLst>
          </p:cNvPr>
          <p:cNvSpPr>
            <a:spLocks noGrp="1"/>
          </p:cNvSpPr>
          <p:nvPr>
            <p:ph type="title"/>
          </p:nvPr>
        </p:nvSpPr>
        <p:spPr>
          <a:xfrm>
            <a:off x="838200" y="135890"/>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175887E-BC6A-8440-9353-25F9374B9062}"/>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A6C0A93-BF3F-2F45-B4B2-B85FD03C54FC}"/>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5" name="Footer Placeholder 4">
            <a:extLst>
              <a:ext uri="{FF2B5EF4-FFF2-40B4-BE49-F238E27FC236}">
                <a16:creationId xmlns:a16="http://schemas.microsoft.com/office/drawing/2014/main" id="{B5A2FBD7-D2C9-B04F-A796-4354B44AB19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F90BF1C-4483-5643-B8CD-5279CA942C25}"/>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2181943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C633C3-E554-514D-94C4-0FF3515C78FD}"/>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955D6AB-71EE-7341-AD60-D7DB9F0A30E2}"/>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00E8B7-91FF-3446-9E9F-A5E5495E5206}"/>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9/24/2022</a:t>
            </a:fld>
            <a:endParaRPr lang="en-US"/>
          </a:p>
        </p:txBody>
      </p:sp>
      <p:sp>
        <p:nvSpPr>
          <p:cNvPr id="5" name="Footer Placeholder 4">
            <a:extLst>
              <a:ext uri="{FF2B5EF4-FFF2-40B4-BE49-F238E27FC236}">
                <a16:creationId xmlns:a16="http://schemas.microsoft.com/office/drawing/2014/main" id="{C82CCC23-C703-7546-9506-F0AF5126C6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61E25D6-DF91-F44B-879D-F830965C2FB7}"/>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330556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C1EF901-2C31-0846-9D16-3CEA8F2CC900}"/>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5" name="Picture 4" descr="Background pattern&#10;&#10;Description automatically generated with low confidence">
            <a:extLst>
              <a:ext uri="{FF2B5EF4-FFF2-40B4-BE49-F238E27FC236}">
                <a16:creationId xmlns:a16="http://schemas.microsoft.com/office/drawing/2014/main" id="{6990BC43-582F-6842-8D96-DAFF98D90DA1}"/>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8" name="Picture 7" descr="A picture containing text, clipart&#10;&#10;Description automatically generated">
            <a:extLst>
              <a:ext uri="{FF2B5EF4-FFF2-40B4-BE49-F238E27FC236}">
                <a16:creationId xmlns:a16="http://schemas.microsoft.com/office/drawing/2014/main" id="{75AA8F26-49ED-FB46-9BE0-48A73ED4B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C3587-7E23-DE43-8D4E-EC0F6658CAA4}"/>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3421883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5842969-3D47-5F4E-9031-48100277AEBC}"/>
              </a:ext>
            </a:extLst>
          </p:cNvPr>
          <p:cNvSpPr/>
          <p:nvPr/>
        </p:nvSpPr>
        <p:spPr>
          <a:xfrm>
            <a:off x="1595630" y="1590528"/>
            <a:ext cx="9006309" cy="3838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outdoor, building, snow, photo&#10;&#10;Description automatically generated">
            <a:extLst>
              <a:ext uri="{FF2B5EF4-FFF2-40B4-BE49-F238E27FC236}">
                <a16:creationId xmlns:a16="http://schemas.microsoft.com/office/drawing/2014/main" id="{8272F970-13DB-D745-81BA-51C536977B2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53" t="4389" r="-1" b="208"/>
          <a:stretch/>
        </p:blipFill>
        <p:spPr>
          <a:xfrm>
            <a:off x="2063731" y="1828128"/>
            <a:ext cx="3306607" cy="3273467"/>
          </a:xfrm>
          <a:prstGeom prst="rect">
            <a:avLst/>
          </a:prstGeom>
        </p:spPr>
      </p:pic>
      <p:sp>
        <p:nvSpPr>
          <p:cNvPr id="2" name="Title 1">
            <a:extLst>
              <a:ext uri="{FF2B5EF4-FFF2-40B4-BE49-F238E27FC236}">
                <a16:creationId xmlns:a16="http://schemas.microsoft.com/office/drawing/2014/main" id="{1E7B06EA-DBB5-2E40-B0A4-5B3C6CF8EBF9}"/>
              </a:ext>
            </a:extLst>
          </p:cNvPr>
          <p:cNvSpPr txBox="1">
            <a:spLocks/>
          </p:cNvSpPr>
          <p:nvPr/>
        </p:nvSpPr>
        <p:spPr>
          <a:xfrm>
            <a:off x="-2" y="474338"/>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3500" b="1" dirty="0">
                <a:solidFill>
                  <a:schemeClr val="bg1"/>
                </a:solidFill>
                <a:latin typeface="Comic Sans MS" panose="030F0902030302020204" pitchFamily="66" charset="0"/>
                <a:cs typeface="Arial" panose="020B0604020202020204" pitchFamily="34" charset="0"/>
              </a:rPr>
              <a:t>Lascars: The Children’s Treasury</a:t>
            </a:r>
          </a:p>
          <a:p>
            <a:pPr algn="ctr">
              <a:lnSpc>
                <a:spcPct val="100000"/>
              </a:lnSpc>
              <a:spcBef>
                <a:spcPts val="600"/>
              </a:spcBef>
            </a:pPr>
            <a:endParaRPr lang="en-GB" sz="3500" b="1" dirty="0">
              <a:solidFill>
                <a:schemeClr val="bg1"/>
              </a:solidFill>
              <a:latin typeface="Comic Sans MS" panose="030F0902030302020204" pitchFamily="66" charset="0"/>
              <a:cs typeface="Arial" panose="020B0604020202020204" pitchFamily="34" charset="0"/>
            </a:endParaRPr>
          </a:p>
        </p:txBody>
      </p:sp>
      <p:sp>
        <p:nvSpPr>
          <p:cNvPr id="3" name="Title 1">
            <a:extLst>
              <a:ext uri="{FF2B5EF4-FFF2-40B4-BE49-F238E27FC236}">
                <a16:creationId xmlns:a16="http://schemas.microsoft.com/office/drawing/2014/main" id="{155B7D22-8D3E-7047-A606-6FB07FAEADE4}"/>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a:t>
            </a:r>
            <a:endParaRPr lang="en-US" sz="2000" b="1" dirty="0">
              <a:solidFill>
                <a:schemeClr val="bg1"/>
              </a:solidFill>
              <a:latin typeface="Arial" panose="020B0604020202020204" pitchFamily="34" charset="0"/>
              <a:cs typeface="Arial" panose="020B0604020202020204" pitchFamily="34" charset="0"/>
            </a:endParaRPr>
          </a:p>
        </p:txBody>
      </p:sp>
      <p:pic>
        <p:nvPicPr>
          <p:cNvPr id="4" name="Picture 3" descr="Graphical user interface, text, application, chat or text message&#10;&#10;Description automatically generated">
            <a:extLst>
              <a:ext uri="{FF2B5EF4-FFF2-40B4-BE49-F238E27FC236}">
                <a16:creationId xmlns:a16="http://schemas.microsoft.com/office/drawing/2014/main" id="{35C8F277-6D05-BC47-90F7-352C3C41DD9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248AF054-94F2-864E-AD0D-90B3F17738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6" name="Title 1">
            <a:extLst>
              <a:ext uri="{FF2B5EF4-FFF2-40B4-BE49-F238E27FC236}">
                <a16:creationId xmlns:a16="http://schemas.microsoft.com/office/drawing/2014/main" id="{E40552DC-33AB-F146-B969-840C43774234}"/>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62B2DC3F-B19F-0143-ACE4-68AA50AD2C56}"/>
              </a:ext>
            </a:extLst>
          </p:cNvPr>
          <p:cNvSpPr txBox="1"/>
          <p:nvPr/>
        </p:nvSpPr>
        <p:spPr>
          <a:xfrm>
            <a:off x="5672972" y="2070891"/>
            <a:ext cx="4626333" cy="2787943"/>
          </a:xfrm>
          <a:prstGeom prst="rect">
            <a:avLst/>
          </a:prstGeom>
          <a:noFill/>
        </p:spPr>
        <p:txBody>
          <a:bodyPr wrap="square" rtlCol="0">
            <a:spAutoFit/>
          </a:bodyPr>
          <a:lstStyle/>
          <a:p>
            <a:pPr>
              <a:spcBef>
                <a:spcPts val="1000"/>
              </a:spcBef>
            </a:pPr>
            <a:r>
              <a:rPr lang="en-GB" sz="1900" b="1" dirty="0">
                <a:solidFill>
                  <a:srgbClr val="EA5B0C"/>
                </a:solidFill>
                <a:latin typeface="Comic Sans MS" panose="030F0702030302020204" pitchFamily="66" charset="0"/>
              </a:rPr>
              <a:t>The Poor Lascar</a:t>
            </a:r>
          </a:p>
          <a:p>
            <a:pPr>
              <a:spcBef>
                <a:spcPts val="500"/>
              </a:spcBef>
            </a:pPr>
            <a:r>
              <a:rPr lang="en-GB" sz="19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Ding, dong! Ding, dong! Distinctly, through the cold and frosty morning air, was heard the church bell, calling the villagers of Langley Dell to meet and worship God on another Christmas morning. And at its sound, from far and near, came rich and poor alike, on this, the happiest day in all the year. </a:t>
            </a:r>
          </a:p>
        </p:txBody>
      </p:sp>
    </p:spTree>
    <p:extLst>
      <p:ext uri="{BB962C8B-B14F-4D97-AF65-F5344CB8AC3E}">
        <p14:creationId xmlns:p14="http://schemas.microsoft.com/office/powerpoint/2010/main" val="1019466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83181B39-EFFF-4149-884A-C637C2AA216E}"/>
              </a:ext>
            </a:extLst>
          </p:cNvPr>
          <p:cNvSpPr txBox="1">
            <a:spLocks/>
          </p:cNvSpPr>
          <p:nvPr/>
        </p:nvSpPr>
        <p:spPr>
          <a:xfrm>
            <a:off x="0" y="78580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rgbClr val="EA5B0C"/>
                </a:solidFill>
                <a:latin typeface="Comic Sans MS" panose="030F0902030302020204" pitchFamily="66" charset="0"/>
                <a:cs typeface="Arial" panose="020B0604020202020204" pitchFamily="34" charset="0"/>
              </a:rPr>
              <a:t>The Children’s Treasury</a:t>
            </a:r>
          </a:p>
        </p:txBody>
      </p:sp>
      <p:sp>
        <p:nvSpPr>
          <p:cNvPr id="6" name="Rectangle 5">
            <a:extLst>
              <a:ext uri="{FF2B5EF4-FFF2-40B4-BE49-F238E27FC236}">
                <a16:creationId xmlns:a16="http://schemas.microsoft.com/office/drawing/2014/main" id="{84F177A5-108C-5D43-AF8B-FC7DD3F09477}"/>
              </a:ext>
            </a:extLst>
          </p:cNvPr>
          <p:cNvSpPr/>
          <p:nvPr/>
        </p:nvSpPr>
        <p:spPr>
          <a:xfrm>
            <a:off x="1030686" y="1715312"/>
            <a:ext cx="10098231" cy="4202888"/>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BA4ED7A-456C-B74E-A5A8-F6C775D43377}"/>
              </a:ext>
            </a:extLst>
          </p:cNvPr>
          <p:cNvSpPr/>
          <p:nvPr/>
        </p:nvSpPr>
        <p:spPr>
          <a:xfrm>
            <a:off x="1163485" y="1840409"/>
            <a:ext cx="9832632" cy="395269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8593617-24D0-9143-95A9-DDF5FBD25A09}"/>
              </a:ext>
            </a:extLst>
          </p:cNvPr>
          <p:cNvSpPr txBox="1"/>
          <p:nvPr/>
        </p:nvSpPr>
        <p:spPr>
          <a:xfrm>
            <a:off x="1654847" y="2085297"/>
            <a:ext cx="8496020" cy="3767698"/>
          </a:xfrm>
          <a:prstGeom prst="rect">
            <a:avLst/>
          </a:prstGeom>
          <a:noFill/>
        </p:spPr>
        <p:txBody>
          <a:bodyPr wrap="square" rtlCol="0">
            <a:spAutoFit/>
          </a:bodyPr>
          <a:lstStyle/>
          <a:p>
            <a:pPr>
              <a:spcBef>
                <a:spcPts val="1000"/>
              </a:spcBef>
            </a:pPr>
            <a:r>
              <a:rPr lang="en-GB" sz="2000" b="1" dirty="0">
                <a:solidFill>
                  <a:srgbClr val="EA5B0C"/>
                </a:solidFill>
                <a:latin typeface="Comic Sans MS" panose="030F0702030302020204" pitchFamily="66" charset="0"/>
              </a:rPr>
              <a:t>The Poor Lascar</a:t>
            </a:r>
          </a:p>
          <a:p>
            <a:pPr>
              <a:spcBef>
                <a:spcPts val="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Ding, dong! Ding, dong! Distinctly, through the cold and frosty</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morning air, was heard the church bell, calling the villagers of</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Langley Dell to meet and worship God on another Christmas</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morning. And at its sound, from far and near, came rich and</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poor alike, on this, the happiest day in all the year. </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As the good rector read the oft-repeated, but ever fresh</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story of the birth of Christ; and as he told his hearers what</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lessons they should learn from His life, how they should be meek and lowly,</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and strive to be like Him in all things; everyone in that congregation seemed</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to be a real worshipper.</a:t>
            </a:r>
          </a:p>
          <a:p>
            <a:endPar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endParaRPr>
          </a:p>
        </p:txBody>
      </p:sp>
      <p:pic>
        <p:nvPicPr>
          <p:cNvPr id="10" name="Picture 9" descr="A picture containing outdoor, building, snow, photo&#10;&#10;Description automatically generated">
            <a:extLst>
              <a:ext uri="{FF2B5EF4-FFF2-40B4-BE49-F238E27FC236}">
                <a16:creationId xmlns:a16="http://schemas.microsoft.com/office/drawing/2014/main" id="{96B1A40A-91E5-8A49-9BF9-61A22E644E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72589" y="2077567"/>
            <a:ext cx="2242114" cy="2330123"/>
          </a:xfrm>
          <a:prstGeom prst="rect">
            <a:avLst/>
          </a:prstGeom>
        </p:spPr>
      </p:pic>
    </p:spTree>
    <p:extLst>
      <p:ext uri="{BB962C8B-B14F-4D97-AF65-F5344CB8AC3E}">
        <p14:creationId xmlns:p14="http://schemas.microsoft.com/office/powerpoint/2010/main" val="1553640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ED1907-DF13-9B47-BD80-ABACC7B28ACC}"/>
              </a:ext>
            </a:extLst>
          </p:cNvPr>
          <p:cNvSpPr txBox="1"/>
          <p:nvPr/>
        </p:nvSpPr>
        <p:spPr>
          <a:xfrm>
            <a:off x="1926922" y="1429424"/>
            <a:ext cx="8305758" cy="3608680"/>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And none paid more attention to the “old, old story” or joined more heartily in singing the grand old Christmas hymn: “Hark! The herald angels sing, Glory to our new-born King”– than did Ada Somers and her young friends from the Hall, as the principal house in the village was called. And all went home with light and happy hearts to spend the rest of that joyous anniversary day in peace and comfort with their friends and families.</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Snow! Snow! Snow! Everywhere lying deep upon the ground, clinging heavily to the hedge-rows and the branches of the trees, gathering on every mite of lodgement, and falling thick and fast from the dull and leaden sky. The village streets were deserted, left entirely to the wind and snow: while the ruddy glow of bright fires shone on many windows, and pleasant sounds of laughter and music came from many happy fireside circles.</a:t>
            </a:r>
          </a:p>
        </p:txBody>
      </p:sp>
      <p:sp>
        <p:nvSpPr>
          <p:cNvPr id="3" name="Rectangle 2">
            <a:extLst>
              <a:ext uri="{FF2B5EF4-FFF2-40B4-BE49-F238E27FC236}">
                <a16:creationId xmlns:a16="http://schemas.microsoft.com/office/drawing/2014/main" id="{05AF06AB-90A6-7141-8E4A-4E340FE9CCBC}"/>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1716700-B9B3-9246-80D9-792F8467B5E2}"/>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4561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E08D68-CFA4-E14A-BD64-43E9EA346A2B}"/>
              </a:ext>
            </a:extLst>
          </p:cNvPr>
          <p:cNvSpPr txBox="1"/>
          <p:nvPr/>
        </p:nvSpPr>
        <p:spPr>
          <a:xfrm>
            <a:off x="1926922" y="1429424"/>
            <a:ext cx="8305758" cy="3735125"/>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At the Hall, the bright glow of the fires and the hum of childish voices told of joy and happiness within. As was their custom, Mr and Mrs Somers, and their friends, were spending that afternoon with the</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children, joining in their innocent sports, and not failing</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to remind them of the goodness of God in giving them</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such a happy home, while others were exposed to the</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wind and snow without.</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day was rapidly drawing to a close, when little Ada,</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running to one of the windows to gaze upon the snow</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that was clothing all nature with a pure and spotless</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garment, saw an object that almost caused her</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heart to burst with pity.  </a:t>
            </a:r>
          </a:p>
        </p:txBody>
      </p:sp>
      <p:sp>
        <p:nvSpPr>
          <p:cNvPr id="3" name="Rectangle 2">
            <a:extLst>
              <a:ext uri="{FF2B5EF4-FFF2-40B4-BE49-F238E27FC236}">
                <a16:creationId xmlns:a16="http://schemas.microsoft.com/office/drawing/2014/main" id="{0ABA223C-BE46-5544-AA18-11C1B8D20E6C}"/>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6BAD11C-8D68-EC4F-B98E-629ACB7C1066}"/>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around each other&#10;&#10;Description automatically generated">
            <a:extLst>
              <a:ext uri="{FF2B5EF4-FFF2-40B4-BE49-F238E27FC236}">
                <a16:creationId xmlns:a16="http://schemas.microsoft.com/office/drawing/2014/main" id="{22D0A4D6-D5C2-C740-8F19-19B18B75B20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0144" r="12140"/>
          <a:stretch/>
        </p:blipFill>
        <p:spPr>
          <a:xfrm>
            <a:off x="8271336" y="2286001"/>
            <a:ext cx="1949321" cy="2775310"/>
          </a:xfrm>
          <a:prstGeom prst="rect">
            <a:avLst/>
          </a:prstGeom>
        </p:spPr>
      </p:pic>
    </p:spTree>
    <p:extLst>
      <p:ext uri="{BB962C8B-B14F-4D97-AF65-F5344CB8AC3E}">
        <p14:creationId xmlns:p14="http://schemas.microsoft.com/office/powerpoint/2010/main" val="679918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A87622-3F0B-DE4B-B62C-444C9ACCC7CF}"/>
              </a:ext>
            </a:extLst>
          </p:cNvPr>
          <p:cNvSpPr txBox="1"/>
          <p:nvPr/>
        </p:nvSpPr>
        <p:spPr>
          <a:xfrm>
            <a:off x="1926922" y="1702636"/>
            <a:ext cx="8305758" cy="2970044"/>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 poor Lascar, almost barefoot, and wretchedly clad, with his hand folded in his loose garment, and a heavy pack fastened to his back, was hurrying past, casting a piteous and longing glance toward the window which betokened with such warmth and comfort within. </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Ada instantly remembered the morning’s sermon, and hastily calling her papa to the window, implored him to take pity on the poor fellow, and shelter him from the inclement weather. </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Mr Somers was always ready to assist the poor and needy, and quickly sent one of his servants to call back the poor man.</a:t>
            </a:r>
          </a:p>
        </p:txBody>
      </p:sp>
      <p:sp>
        <p:nvSpPr>
          <p:cNvPr id="3" name="Rectangle 2">
            <a:extLst>
              <a:ext uri="{FF2B5EF4-FFF2-40B4-BE49-F238E27FC236}">
                <a16:creationId xmlns:a16="http://schemas.microsoft.com/office/drawing/2014/main" id="{816CB482-F1A0-5547-858A-E4E70392DFD5}"/>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E128EDC-502A-DE44-95C0-D00351BA0ACE}"/>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2240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C59386-0C7B-BA45-BAFB-FFB1BE4B95AD}"/>
              </a:ext>
            </a:extLst>
          </p:cNvPr>
          <p:cNvSpPr txBox="1"/>
          <p:nvPr/>
        </p:nvSpPr>
        <p:spPr>
          <a:xfrm>
            <a:off x="1926922" y="1521817"/>
            <a:ext cx="8305758" cy="333168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Half-starved, and almost frozen to death, he needed little pressing, and was soon comfortably seated before the huge kitchen fire, enjoying the good things that were bountifully set before him. Meanwhile the children</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in the drawing-room were full of speculation as to how the poor fellow came in so pitiable a condition.</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In order that they might be interested, and that all might ascertain the history of the poor man, Mr. Somers had him made a little clean and tidy, and, bringing him to the drawing-room, put some kindly questions to him. The poor fellow was at first rather nervous – as well he might be; but seeing that all were so kind and sympathetic, he gained confidence, and</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as well as he could, in his broken English, related his story.</a:t>
            </a:r>
          </a:p>
        </p:txBody>
      </p:sp>
      <p:sp>
        <p:nvSpPr>
          <p:cNvPr id="3" name="Rectangle 2">
            <a:extLst>
              <a:ext uri="{FF2B5EF4-FFF2-40B4-BE49-F238E27FC236}">
                <a16:creationId xmlns:a16="http://schemas.microsoft.com/office/drawing/2014/main" id="{BAB65D56-0B40-1F46-8990-6C99BE4EBF5F}"/>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26F97FF-99E1-F842-A3E0-6B0827A620E8}"/>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0614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0FC7D5-2F7F-CF46-96F6-F5C94D41432B}"/>
              </a:ext>
            </a:extLst>
          </p:cNvPr>
          <p:cNvSpPr txBox="1"/>
          <p:nvPr/>
        </p:nvSpPr>
        <p:spPr>
          <a:xfrm>
            <a:off x="1926922" y="1429424"/>
            <a:ext cx="8305758" cy="3608680"/>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Tempted to leave his native country by the liberal offers of the captain of an English vessel, he had been discharged on reaching England with only a few shillings in his pocket. Hardly knowing what to do, he bought a few trifles, intending to go from town to town and sell them.</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Being able to speak English but imperfectly, he could not sell his wares, and thus hungry, weary, and footsore, suffering immensely from the cold, wintry weather, he wandered from village to village, subsisting as best he could on the chance kindness of the charitable. The history of his life was so affecting that his young hearers were full of sorrow that any Englishman could be so cruel to a poor unoffending foreigner. Mr. Somers, believing his tale to be true, and having great influence with businessmen in London, procured for the poor man a situation. </a:t>
            </a:r>
          </a:p>
        </p:txBody>
      </p:sp>
      <p:sp>
        <p:nvSpPr>
          <p:cNvPr id="3" name="Rectangle 2">
            <a:extLst>
              <a:ext uri="{FF2B5EF4-FFF2-40B4-BE49-F238E27FC236}">
                <a16:creationId xmlns:a16="http://schemas.microsoft.com/office/drawing/2014/main" id="{B2E89F71-1C5E-0640-B05A-6C0FD300EE50}"/>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4422A92-D0D5-5140-93EA-F745FA75C50B}"/>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0104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E70C1F-8A8C-1B40-8443-5E3BA59949F6}"/>
              </a:ext>
            </a:extLst>
          </p:cNvPr>
          <p:cNvSpPr txBox="1"/>
          <p:nvPr/>
        </p:nvSpPr>
        <p:spPr>
          <a:xfrm>
            <a:off x="1926922" y="1779940"/>
            <a:ext cx="8153601" cy="2846036"/>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He may occasionally be met in the streets of London, a happy and contented man, cheerfully doing his work; and if questioned as to his past history, will not forget to speak of the happy and smiling face that he saw in the window of the Hall at Langley Dell, on that happy and (for him) eventful Christmas day.</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May I ask my young readers, at this, the happiest season of the year, to be kind and loving to those who need such kindness. While you have everything that your heart can wish for, there are many children hungry, sick and cold. Out of your abundance spare a little for these. </a:t>
            </a:r>
          </a:p>
        </p:txBody>
      </p:sp>
      <p:sp>
        <p:nvSpPr>
          <p:cNvPr id="3" name="Rectangle 2">
            <a:extLst>
              <a:ext uri="{FF2B5EF4-FFF2-40B4-BE49-F238E27FC236}">
                <a16:creationId xmlns:a16="http://schemas.microsoft.com/office/drawing/2014/main" id="{5C73CD07-1260-1A44-8A88-BCBC197EBED3}"/>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E47CCBB-FB9E-9B4A-824C-98A0CCAC48D5}"/>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4981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6DA1C1-2924-7043-9C1B-DA3BB9E21152}"/>
              </a:ext>
            </a:extLst>
          </p:cNvPr>
          <p:cNvSpPr txBox="1"/>
          <p:nvPr/>
        </p:nvSpPr>
        <p:spPr>
          <a:xfrm>
            <a:off x="1926923" y="1709619"/>
            <a:ext cx="4444380" cy="3438762"/>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Send a few of your play-things and pretty picture books to the poor little ones in our children’s hospitals and homes; and whenever you can, speak a kind word and do a kind action to the poor and needy, and you, too, like Ada Somers, will be following in the footsteps of the meek and lowly Jesus, and will find that His approval, will be your great reward.</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F.T.G</a:t>
            </a:r>
          </a:p>
        </p:txBody>
      </p:sp>
      <p:sp>
        <p:nvSpPr>
          <p:cNvPr id="3" name="Rectangle 2">
            <a:extLst>
              <a:ext uri="{FF2B5EF4-FFF2-40B4-BE49-F238E27FC236}">
                <a16:creationId xmlns:a16="http://schemas.microsoft.com/office/drawing/2014/main" id="{B165CDF1-280B-3342-86D2-EDEB88584BDA}"/>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FA36497-E356-5540-8551-3F1628C09EE4}"/>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and person sitting next to a fence&#10;&#10;Description automatically generated">
            <a:extLst>
              <a:ext uri="{FF2B5EF4-FFF2-40B4-BE49-F238E27FC236}">
                <a16:creationId xmlns:a16="http://schemas.microsoft.com/office/drawing/2014/main" id="{4204F871-934D-704B-BD5F-246A83875EF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87497" y="1558081"/>
            <a:ext cx="3090384" cy="3334108"/>
          </a:xfrm>
          <a:prstGeom prst="rect">
            <a:avLst/>
          </a:prstGeom>
        </p:spPr>
      </p:pic>
    </p:spTree>
    <p:extLst>
      <p:ext uri="{BB962C8B-B14F-4D97-AF65-F5344CB8AC3E}">
        <p14:creationId xmlns:p14="http://schemas.microsoft.com/office/powerpoint/2010/main" val="30897107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TotalTime>
  <Words>1171</Words>
  <Application>Microsoft Office PowerPoint</Application>
  <PresentationFormat>Widescreen</PresentationFormat>
  <Paragraphs>25</Paragraphs>
  <Slides>9</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9</vt:i4>
      </vt:variant>
    </vt:vector>
  </HeadingPairs>
  <TitlesOfParts>
    <vt:vector size="15"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167</cp:revision>
  <dcterms:created xsi:type="dcterms:W3CDTF">2021-01-11T17:47:06Z</dcterms:created>
  <dcterms:modified xsi:type="dcterms:W3CDTF">2022-09-24T11:25:17Z</dcterms:modified>
</cp:coreProperties>
</file>