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49"/>
  </p:notesMasterIdLst>
  <p:sldIdLst>
    <p:sldId id="274" r:id="rId3"/>
    <p:sldId id="271" r:id="rId4"/>
    <p:sldId id="276" r:id="rId5"/>
    <p:sldId id="322" r:id="rId6"/>
    <p:sldId id="323" r:id="rId7"/>
    <p:sldId id="363" r:id="rId8"/>
    <p:sldId id="324" r:id="rId9"/>
    <p:sldId id="325" r:id="rId10"/>
    <p:sldId id="326" r:id="rId11"/>
    <p:sldId id="327" r:id="rId12"/>
    <p:sldId id="328" r:id="rId13"/>
    <p:sldId id="329" r:id="rId14"/>
    <p:sldId id="330" r:id="rId15"/>
    <p:sldId id="331" r:id="rId16"/>
    <p:sldId id="332" r:id="rId17"/>
    <p:sldId id="364" r:id="rId18"/>
    <p:sldId id="334" r:id="rId19"/>
    <p:sldId id="333" r:id="rId20"/>
    <p:sldId id="335" r:id="rId21"/>
    <p:sldId id="365" r:id="rId22"/>
    <p:sldId id="336" r:id="rId23"/>
    <p:sldId id="337" r:id="rId24"/>
    <p:sldId id="338" r:id="rId25"/>
    <p:sldId id="339" r:id="rId26"/>
    <p:sldId id="340" r:id="rId27"/>
    <p:sldId id="341" r:id="rId28"/>
    <p:sldId id="342" r:id="rId29"/>
    <p:sldId id="343" r:id="rId30"/>
    <p:sldId id="344" r:id="rId31"/>
    <p:sldId id="345" r:id="rId32"/>
    <p:sldId id="346" r:id="rId33"/>
    <p:sldId id="347" r:id="rId34"/>
    <p:sldId id="348" r:id="rId35"/>
    <p:sldId id="349" r:id="rId36"/>
    <p:sldId id="350" r:id="rId37"/>
    <p:sldId id="351" r:id="rId38"/>
    <p:sldId id="353" r:id="rId39"/>
    <p:sldId id="354" r:id="rId40"/>
    <p:sldId id="362" r:id="rId41"/>
    <p:sldId id="366" r:id="rId42"/>
    <p:sldId id="352" r:id="rId43"/>
    <p:sldId id="356" r:id="rId44"/>
    <p:sldId id="355" r:id="rId45"/>
    <p:sldId id="357" r:id="rId46"/>
    <p:sldId id="358" r:id="rId47"/>
    <p:sldId id="275"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756" userDrawn="1">
          <p15:clr>
            <a:srgbClr val="A4A3A4"/>
          </p15:clr>
        </p15:guide>
        <p15:guide id="3" orient="horz" pos="3498" userDrawn="1">
          <p15:clr>
            <a:srgbClr val="A4A3A4"/>
          </p15:clr>
        </p15:guide>
        <p15:guide id="4" pos="7537" userDrawn="1">
          <p15:clr>
            <a:srgbClr val="A4A3A4"/>
          </p15:clr>
        </p15:guide>
        <p15:guide id="5" pos="4656" userDrawn="1">
          <p15:clr>
            <a:srgbClr val="A4A3A4"/>
          </p15:clr>
        </p15:guide>
        <p15:guide id="6" orient="horz" pos="1139" userDrawn="1">
          <p15:clr>
            <a:srgbClr val="A4A3A4"/>
          </p15:clr>
        </p15:guide>
        <p15:guide id="7" orient="horz" pos="731" userDrawn="1">
          <p15:clr>
            <a:srgbClr val="A4A3A4"/>
          </p15:clr>
        </p15:guide>
        <p15:guide id="8" pos="4226"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8414DC6-8B94-DD4F-0828-127023D5B39B}" name="Yinka Olusoga" initials="YO" userId="S::e.olusoga@sheffield.ac.uk::9bab938d-0f3b-4498-a2f1-6e96557b1bc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8B2D"/>
    <a:srgbClr val="272626"/>
    <a:srgbClr val="D8222A"/>
    <a:srgbClr val="286AA6"/>
    <a:srgbClr val="B982AD"/>
    <a:srgbClr val="39AB47"/>
    <a:srgbClr val="0A8B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94"/>
    <p:restoredTop sz="96306"/>
  </p:normalViewPr>
  <p:slideViewPr>
    <p:cSldViewPr snapToGrid="0" snapToObjects="1">
      <p:cViewPr varScale="1">
        <p:scale>
          <a:sx n="88" d="100"/>
          <a:sy n="88" d="100"/>
        </p:scale>
        <p:origin x="678" y="90"/>
      </p:cViewPr>
      <p:guideLst>
        <p:guide pos="756"/>
        <p:guide orient="horz" pos="3498"/>
        <p:guide pos="7537"/>
        <p:guide pos="4656"/>
        <p:guide orient="horz" pos="1139"/>
        <p:guide orient="horz" pos="731"/>
        <p:guide pos="422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55" Type="http://schemas.microsoft.com/office/2018/10/relationships/authors" Targe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Maslin" userId="982d4e009d589f26" providerId="LiveId" clId="{B46DEF7F-472C-4D6D-837B-30EBA6A01EDF}"/>
    <pc:docChg chg="custSel addSld modSld sldOrd">
      <pc:chgData name="Sara Maslin" userId="982d4e009d589f26" providerId="LiveId" clId="{B46DEF7F-472C-4D6D-837B-30EBA6A01EDF}" dt="2022-08-01T21:12:52.151" v="196"/>
      <pc:docMkLst>
        <pc:docMk/>
      </pc:docMkLst>
      <pc:sldChg chg="modSp mod">
        <pc:chgData name="Sara Maslin" userId="982d4e009d589f26" providerId="LiveId" clId="{B46DEF7F-472C-4D6D-837B-30EBA6A01EDF}" dt="2022-08-01T19:39:09.197" v="11" actId="20577"/>
        <pc:sldMkLst>
          <pc:docMk/>
          <pc:sldMk cId="1478698978" sldId="271"/>
        </pc:sldMkLst>
        <pc:spChg chg="mod">
          <ac:chgData name="Sara Maslin" userId="982d4e009d589f26" providerId="LiveId" clId="{B46DEF7F-472C-4D6D-837B-30EBA6A01EDF}" dt="2022-08-01T19:39:09.197" v="11" actId="20577"/>
          <ac:spMkLst>
            <pc:docMk/>
            <pc:sldMk cId="1478698978" sldId="271"/>
            <ac:spMk id="11" creationId="{D5636CCB-3BF9-D744-91FE-866DFB5C57B3}"/>
          </ac:spMkLst>
        </pc:spChg>
      </pc:sldChg>
      <pc:sldChg chg="delSp mod">
        <pc:chgData name="Sara Maslin" userId="982d4e009d589f26" providerId="LiveId" clId="{B46DEF7F-472C-4D6D-837B-30EBA6A01EDF}" dt="2022-08-01T15:59:15.060" v="0" actId="478"/>
        <pc:sldMkLst>
          <pc:docMk/>
          <pc:sldMk cId="2312500791" sldId="274"/>
        </pc:sldMkLst>
        <pc:spChg chg="del">
          <ac:chgData name="Sara Maslin" userId="982d4e009d589f26" providerId="LiveId" clId="{B46DEF7F-472C-4D6D-837B-30EBA6A01EDF}" dt="2022-08-01T15:59:15.060" v="0" actId="478"/>
          <ac:spMkLst>
            <pc:docMk/>
            <pc:sldMk cId="2312500791" sldId="274"/>
            <ac:spMk id="9" creationId="{01B5AEAE-65C3-E661-4002-3A059B02BBA5}"/>
          </ac:spMkLst>
        </pc:spChg>
      </pc:sldChg>
      <pc:sldChg chg="modSp delCm">
        <pc:chgData name="Sara Maslin" userId="982d4e009d589f26" providerId="LiveId" clId="{B46DEF7F-472C-4D6D-837B-30EBA6A01EDF}" dt="2022-08-01T20:01:49.711" v="177"/>
        <pc:sldMkLst>
          <pc:docMk/>
          <pc:sldMk cId="2969244391" sldId="322"/>
        </pc:sldMkLst>
        <pc:spChg chg="mod">
          <ac:chgData name="Sara Maslin" userId="982d4e009d589f26" providerId="LiveId" clId="{B46DEF7F-472C-4D6D-837B-30EBA6A01EDF}" dt="2022-08-01T19:38:34.999" v="1" actId="207"/>
          <ac:spMkLst>
            <pc:docMk/>
            <pc:sldMk cId="2969244391" sldId="322"/>
            <ac:spMk id="13" creationId="{BE24BEFB-64B4-D54E-ACB0-C364136EF500}"/>
          </ac:spMkLst>
        </pc:spChg>
      </pc:sldChg>
      <pc:sldChg chg="modSp">
        <pc:chgData name="Sara Maslin" userId="982d4e009d589f26" providerId="LiveId" clId="{B46DEF7F-472C-4D6D-837B-30EBA6A01EDF}" dt="2022-08-01T19:41:08.337" v="13" actId="13926"/>
        <pc:sldMkLst>
          <pc:docMk/>
          <pc:sldMk cId="4024600962" sldId="332"/>
        </pc:sldMkLst>
        <pc:spChg chg="mod">
          <ac:chgData name="Sara Maslin" userId="982d4e009d589f26" providerId="LiveId" clId="{B46DEF7F-472C-4D6D-837B-30EBA6A01EDF}" dt="2022-08-01T19:41:08.337" v="13" actId="13926"/>
          <ac:spMkLst>
            <pc:docMk/>
            <pc:sldMk cId="4024600962" sldId="332"/>
            <ac:spMk id="8" creationId="{625E9087-DD8E-984D-8622-D94FECD4A055}"/>
          </ac:spMkLst>
        </pc:spChg>
      </pc:sldChg>
      <pc:sldChg chg="modSp">
        <pc:chgData name="Sara Maslin" userId="982d4e009d589f26" providerId="LiveId" clId="{B46DEF7F-472C-4D6D-837B-30EBA6A01EDF}" dt="2022-08-01T19:41:17.600" v="14" actId="13926"/>
        <pc:sldMkLst>
          <pc:docMk/>
          <pc:sldMk cId="1762524511" sldId="341"/>
        </pc:sldMkLst>
        <pc:spChg chg="mod">
          <ac:chgData name="Sara Maslin" userId="982d4e009d589f26" providerId="LiveId" clId="{B46DEF7F-472C-4D6D-837B-30EBA6A01EDF}" dt="2022-08-01T19:41:17.600" v="14" actId="13926"/>
          <ac:spMkLst>
            <pc:docMk/>
            <pc:sldMk cId="1762524511" sldId="341"/>
            <ac:spMk id="6" creationId="{264B7DE5-724F-B544-806D-373E4FA35EDD}"/>
          </ac:spMkLst>
        </pc:spChg>
      </pc:sldChg>
      <pc:sldChg chg="modSp mod modAnim">
        <pc:chgData name="Sara Maslin" userId="982d4e009d589f26" providerId="LiveId" clId="{B46DEF7F-472C-4D6D-837B-30EBA6A01EDF}" dt="2022-08-01T20:29:57.220" v="181" actId="14100"/>
        <pc:sldMkLst>
          <pc:docMk/>
          <pc:sldMk cId="1044908527" sldId="354"/>
        </pc:sldMkLst>
        <pc:spChg chg="mod">
          <ac:chgData name="Sara Maslin" userId="982d4e009d589f26" providerId="LiveId" clId="{B46DEF7F-472C-4D6D-837B-30EBA6A01EDF}" dt="2022-08-01T20:29:57.220" v="181" actId="14100"/>
          <ac:spMkLst>
            <pc:docMk/>
            <pc:sldMk cId="1044908527" sldId="354"/>
            <ac:spMk id="14" creationId="{5B83A151-22A6-114A-B5CA-D9DA9D044489}"/>
          </ac:spMkLst>
        </pc:spChg>
      </pc:sldChg>
      <pc:sldChg chg="delSp mod">
        <pc:chgData name="Sara Maslin" userId="982d4e009d589f26" providerId="LiveId" clId="{B46DEF7F-472C-4D6D-837B-30EBA6A01EDF}" dt="2022-08-01T20:28:46.319" v="178" actId="478"/>
        <pc:sldMkLst>
          <pc:docMk/>
          <pc:sldMk cId="3241025888" sldId="355"/>
        </pc:sldMkLst>
        <pc:spChg chg="del">
          <ac:chgData name="Sara Maslin" userId="982d4e009d589f26" providerId="LiveId" clId="{B46DEF7F-472C-4D6D-837B-30EBA6A01EDF}" dt="2022-08-01T20:28:46.319" v="178" actId="478"/>
          <ac:spMkLst>
            <pc:docMk/>
            <pc:sldMk cId="3241025888" sldId="355"/>
            <ac:spMk id="6" creationId="{487D742D-98DB-F140-B436-20CB87DD2B63}"/>
          </ac:spMkLst>
        </pc:spChg>
      </pc:sldChg>
      <pc:sldChg chg="addSp delSp modSp add mod delAnim">
        <pc:chgData name="Sara Maslin" userId="982d4e009d589f26" providerId="LiveId" clId="{B46DEF7F-472C-4D6D-837B-30EBA6A01EDF}" dt="2022-08-01T19:52:57.629" v="89"/>
        <pc:sldMkLst>
          <pc:docMk/>
          <pc:sldMk cId="2730149102" sldId="359"/>
        </pc:sldMkLst>
        <pc:spChg chg="add mod">
          <ac:chgData name="Sara Maslin" userId="982d4e009d589f26" providerId="LiveId" clId="{B46DEF7F-472C-4D6D-837B-30EBA6A01EDF}" dt="2022-08-01T19:52:57.629" v="89"/>
          <ac:spMkLst>
            <pc:docMk/>
            <pc:sldMk cId="2730149102" sldId="359"/>
            <ac:spMk id="5" creationId="{D088A4B9-D1F0-7E26-E194-17A4D5724ED8}"/>
          </ac:spMkLst>
        </pc:spChg>
        <pc:spChg chg="mod">
          <ac:chgData name="Sara Maslin" userId="982d4e009d589f26" providerId="LiveId" clId="{B46DEF7F-472C-4D6D-837B-30EBA6A01EDF}" dt="2022-08-01T19:51:35.035" v="88" actId="20577"/>
          <ac:spMkLst>
            <pc:docMk/>
            <pc:sldMk cId="2730149102" sldId="359"/>
            <ac:spMk id="6" creationId="{45F3957E-D6D3-E241-9BA2-DF85EB102242}"/>
          </ac:spMkLst>
        </pc:spChg>
        <pc:spChg chg="del">
          <ac:chgData name="Sara Maslin" userId="982d4e009d589f26" providerId="LiveId" clId="{B46DEF7F-472C-4D6D-837B-30EBA6A01EDF}" dt="2022-08-01T19:49:45.123" v="16" actId="478"/>
          <ac:spMkLst>
            <pc:docMk/>
            <pc:sldMk cId="2730149102" sldId="359"/>
            <ac:spMk id="7" creationId="{571D2C1D-ABC5-DA48-9FB5-C75609D07A4F}"/>
          </ac:spMkLst>
        </pc:spChg>
      </pc:sldChg>
      <pc:sldChg chg="modSp add mod ord">
        <pc:chgData name="Sara Maslin" userId="982d4e009d589f26" providerId="LiveId" clId="{B46DEF7F-472C-4D6D-837B-30EBA6A01EDF}" dt="2022-08-01T21:12:26.636" v="194"/>
        <pc:sldMkLst>
          <pc:docMk/>
          <pc:sldMk cId="3158821423" sldId="360"/>
        </pc:sldMkLst>
        <pc:spChg chg="mod">
          <ac:chgData name="Sara Maslin" userId="982d4e009d589f26" providerId="LiveId" clId="{B46DEF7F-472C-4D6D-837B-30EBA6A01EDF}" dt="2022-08-01T19:55:14.966" v="120" actId="20577"/>
          <ac:spMkLst>
            <pc:docMk/>
            <pc:sldMk cId="3158821423" sldId="360"/>
            <ac:spMk id="6" creationId="{45F3957E-D6D3-E241-9BA2-DF85EB102242}"/>
          </ac:spMkLst>
        </pc:spChg>
      </pc:sldChg>
      <pc:sldChg chg="modSp add mod ord">
        <pc:chgData name="Sara Maslin" userId="982d4e009d589f26" providerId="LiveId" clId="{B46DEF7F-472C-4D6D-837B-30EBA6A01EDF}" dt="2022-08-01T21:12:52.151" v="196"/>
        <pc:sldMkLst>
          <pc:docMk/>
          <pc:sldMk cId="698391616" sldId="361"/>
        </pc:sldMkLst>
        <pc:spChg chg="mod">
          <ac:chgData name="Sara Maslin" userId="982d4e009d589f26" providerId="LiveId" clId="{B46DEF7F-472C-4D6D-837B-30EBA6A01EDF}" dt="2022-08-01T19:57:39.136" v="176" actId="313"/>
          <ac:spMkLst>
            <pc:docMk/>
            <pc:sldMk cId="698391616" sldId="361"/>
            <ac:spMk id="6" creationId="{45F3957E-D6D3-E241-9BA2-DF85EB102242}"/>
          </ac:spMkLst>
        </pc:spChg>
      </pc:sldChg>
      <pc:sldChg chg="addSp delSp modSp add mod delAnim modAnim">
        <pc:chgData name="Sara Maslin" userId="982d4e009d589f26" providerId="LiveId" clId="{B46DEF7F-472C-4D6D-837B-30EBA6A01EDF}" dt="2022-08-01T20:31:33.158" v="192" actId="20577"/>
        <pc:sldMkLst>
          <pc:docMk/>
          <pc:sldMk cId="1514343794" sldId="362"/>
        </pc:sldMkLst>
        <pc:spChg chg="del">
          <ac:chgData name="Sara Maslin" userId="982d4e009d589f26" providerId="LiveId" clId="{B46DEF7F-472C-4D6D-837B-30EBA6A01EDF}" dt="2022-08-01T20:30:12.172" v="183" actId="478"/>
          <ac:spMkLst>
            <pc:docMk/>
            <pc:sldMk cId="1514343794" sldId="362"/>
            <ac:spMk id="10" creationId="{3D977C16-1D40-D44D-AD25-76ECFD754C07}"/>
          </ac:spMkLst>
        </pc:spChg>
        <pc:spChg chg="del">
          <ac:chgData name="Sara Maslin" userId="982d4e009d589f26" providerId="LiveId" clId="{B46DEF7F-472C-4D6D-837B-30EBA6A01EDF}" dt="2022-08-01T20:30:13.910" v="184" actId="478"/>
          <ac:spMkLst>
            <pc:docMk/>
            <pc:sldMk cId="1514343794" sldId="362"/>
            <ac:spMk id="11" creationId="{3B2810C2-D0C1-514D-B66A-6BA61598949A}"/>
          </ac:spMkLst>
        </pc:spChg>
        <pc:spChg chg="mod">
          <ac:chgData name="Sara Maslin" userId="982d4e009d589f26" providerId="LiveId" clId="{B46DEF7F-472C-4D6D-837B-30EBA6A01EDF}" dt="2022-08-01T20:31:33.158" v="192" actId="20577"/>
          <ac:spMkLst>
            <pc:docMk/>
            <pc:sldMk cId="1514343794" sldId="362"/>
            <ac:spMk id="14" creationId="{5B83A151-22A6-114A-B5CA-D9DA9D044489}"/>
          </ac:spMkLst>
        </pc:spChg>
        <pc:picChg chg="add mod">
          <ac:chgData name="Sara Maslin" userId="982d4e009d589f26" providerId="LiveId" clId="{B46DEF7F-472C-4D6D-837B-30EBA6A01EDF}" dt="2022-08-01T20:31:27.141" v="189" actId="1076"/>
          <ac:picMkLst>
            <pc:docMk/>
            <pc:sldMk cId="1514343794" sldId="362"/>
            <ac:picMk id="7" creationId="{0995A1C2-F939-512F-3788-DA7DA4B649A9}"/>
          </ac:picMkLst>
        </pc:picChg>
        <pc:picChg chg="del">
          <ac:chgData name="Sara Maslin" userId="982d4e009d589f26" providerId="LiveId" clId="{B46DEF7F-472C-4D6D-837B-30EBA6A01EDF}" dt="2022-08-01T20:30:14.981" v="185" actId="478"/>
          <ac:picMkLst>
            <pc:docMk/>
            <pc:sldMk cId="1514343794" sldId="362"/>
            <ac:picMk id="13" creationId="{1A328EE2-668A-6A4A-8AD6-59FC9B85F5D9}"/>
          </ac:picMkLst>
        </pc:picChg>
      </pc:sldChg>
    </pc:docChg>
  </pc:docChgLst>
  <pc:docChgLst>
    <pc:chgData name="Sara Maslin" userId="982d4e009d589f26" providerId="LiveId" clId="{FCDB8DC9-C984-4583-A2E0-3B77F47F85CE}"/>
    <pc:docChg chg="custSel modSld">
      <pc:chgData name="Sara Maslin" userId="982d4e009d589f26" providerId="LiveId" clId="{FCDB8DC9-C984-4583-A2E0-3B77F47F85CE}" dt="2022-08-24T15:29:46.508" v="0" actId="478"/>
      <pc:docMkLst>
        <pc:docMk/>
      </pc:docMkLst>
      <pc:sldChg chg="delSp mod">
        <pc:chgData name="Sara Maslin" userId="982d4e009d589f26" providerId="LiveId" clId="{FCDB8DC9-C984-4583-A2E0-3B77F47F85CE}" dt="2022-08-24T15:29:46.508" v="0" actId="478"/>
        <pc:sldMkLst>
          <pc:docMk/>
          <pc:sldMk cId="1779596064" sldId="329"/>
        </pc:sldMkLst>
        <pc:spChg chg="del">
          <ac:chgData name="Sara Maslin" userId="982d4e009d589f26" providerId="LiveId" clId="{FCDB8DC9-C984-4583-A2E0-3B77F47F85CE}" dt="2022-08-24T15:29:46.508" v="0" actId="478"/>
          <ac:spMkLst>
            <pc:docMk/>
            <pc:sldMk cId="1779596064" sldId="329"/>
            <ac:spMk id="8" creationId="{8F8DF319-3AD7-B345-BD54-28079C3C85D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9/23/2022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1623426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30998961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9/23/2022</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9/23/2022</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9/23/2022</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BF934-5A74-6C43-B1BD-F7C0766A2FA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FD05E36-E9AE-424F-9142-F5730F73D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37A8D94-01A9-B342-87D0-997C9A6A5FC0}"/>
              </a:ext>
            </a:extLst>
          </p:cNvPr>
          <p:cNvSpPr>
            <a:spLocks noGrp="1"/>
          </p:cNvSpPr>
          <p:nvPr>
            <p:ph type="dt" sz="half" idx="10"/>
          </p:nvPr>
        </p:nvSpPr>
        <p:spPr/>
        <p:txBody>
          <a:bodyPr/>
          <a:lstStyle/>
          <a:p>
            <a:fld id="{8D26316D-D7EC-B84C-94A1-826559B08D41}" type="datetimeFigureOut">
              <a:rPr lang="en-US" smtClean="0"/>
              <a:t>9/23/2022</a:t>
            </a:fld>
            <a:endParaRPr lang="en-US"/>
          </a:p>
        </p:txBody>
      </p:sp>
      <p:sp>
        <p:nvSpPr>
          <p:cNvPr id="5" name="Footer Placeholder 4">
            <a:extLst>
              <a:ext uri="{FF2B5EF4-FFF2-40B4-BE49-F238E27FC236}">
                <a16:creationId xmlns:a16="http://schemas.microsoft.com/office/drawing/2014/main" id="{9FE967F3-9461-1D45-BF1F-64D58435EE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5939A8-4253-4344-9B05-E88F0F1390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2997940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3E36D-B655-FC4B-8888-8D144DEB2F3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17E238-799E-4744-9468-89D1E16C9B8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6CE837-BED2-574C-B743-068D7747617D}"/>
              </a:ext>
            </a:extLst>
          </p:cNvPr>
          <p:cNvSpPr>
            <a:spLocks noGrp="1"/>
          </p:cNvSpPr>
          <p:nvPr>
            <p:ph type="dt" sz="half" idx="10"/>
          </p:nvPr>
        </p:nvSpPr>
        <p:spPr/>
        <p:txBody>
          <a:bodyPr/>
          <a:lstStyle/>
          <a:p>
            <a:fld id="{8D26316D-D7EC-B84C-94A1-826559B08D41}" type="datetimeFigureOut">
              <a:rPr lang="en-US" smtClean="0"/>
              <a:t>9/23/2022</a:t>
            </a:fld>
            <a:endParaRPr lang="en-US"/>
          </a:p>
        </p:txBody>
      </p:sp>
      <p:sp>
        <p:nvSpPr>
          <p:cNvPr id="5" name="Footer Placeholder 4">
            <a:extLst>
              <a:ext uri="{FF2B5EF4-FFF2-40B4-BE49-F238E27FC236}">
                <a16:creationId xmlns:a16="http://schemas.microsoft.com/office/drawing/2014/main" id="{25C607CC-7328-EA4D-BD33-E29D90D0B5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0103FA-76A5-0349-829D-2CBF3C8D4CF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755656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59140-B8BC-B644-BE4A-EC58BA64A3E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18515A0-DB63-A140-A9EF-52B39FC20A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CE40FB-F314-BA45-9233-FF80AD04A13C}"/>
              </a:ext>
            </a:extLst>
          </p:cNvPr>
          <p:cNvSpPr>
            <a:spLocks noGrp="1"/>
          </p:cNvSpPr>
          <p:nvPr>
            <p:ph type="dt" sz="half" idx="10"/>
          </p:nvPr>
        </p:nvSpPr>
        <p:spPr/>
        <p:txBody>
          <a:bodyPr/>
          <a:lstStyle/>
          <a:p>
            <a:fld id="{8D26316D-D7EC-B84C-94A1-826559B08D41}" type="datetimeFigureOut">
              <a:rPr lang="en-US" smtClean="0"/>
              <a:t>9/23/2022</a:t>
            </a:fld>
            <a:endParaRPr lang="en-US"/>
          </a:p>
        </p:txBody>
      </p:sp>
      <p:sp>
        <p:nvSpPr>
          <p:cNvPr id="5" name="Footer Placeholder 4">
            <a:extLst>
              <a:ext uri="{FF2B5EF4-FFF2-40B4-BE49-F238E27FC236}">
                <a16:creationId xmlns:a16="http://schemas.microsoft.com/office/drawing/2014/main" id="{C8203FFA-83D6-A64F-ACC7-0D04EE428C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12567B-AB46-F445-8ABC-A688B9F5C59F}"/>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5921960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6296C-A298-FD4E-A077-F143397601E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2201F3-6168-0E44-B3BE-D4389401459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242D10D-CF6C-E248-B157-3A14EC11530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1FECA9-9CC0-AB43-B671-13B5ECB552F9}"/>
              </a:ext>
            </a:extLst>
          </p:cNvPr>
          <p:cNvSpPr>
            <a:spLocks noGrp="1"/>
          </p:cNvSpPr>
          <p:nvPr>
            <p:ph type="dt" sz="half" idx="10"/>
          </p:nvPr>
        </p:nvSpPr>
        <p:spPr/>
        <p:txBody>
          <a:bodyPr/>
          <a:lstStyle/>
          <a:p>
            <a:fld id="{8D26316D-D7EC-B84C-94A1-826559B08D41}" type="datetimeFigureOut">
              <a:rPr lang="en-US" smtClean="0"/>
              <a:t>9/23/2022</a:t>
            </a:fld>
            <a:endParaRPr lang="en-US"/>
          </a:p>
        </p:txBody>
      </p:sp>
      <p:sp>
        <p:nvSpPr>
          <p:cNvPr id="6" name="Footer Placeholder 5">
            <a:extLst>
              <a:ext uri="{FF2B5EF4-FFF2-40B4-BE49-F238E27FC236}">
                <a16:creationId xmlns:a16="http://schemas.microsoft.com/office/drawing/2014/main" id="{02A89CE6-CD53-4348-B108-69EAFB7F7F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CA5928-5F9B-5C4D-88B1-E3BE85AAA6B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447274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C05D-CB83-4D4F-8F50-AD3CA6B84B3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67B956D-C093-334F-AB7E-69F7FA1247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7C661A4-1BE6-E743-8A1B-D79337A2DEF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888FBDB-1AE9-3448-A203-1A75AEBC66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2ACA87F-0FDD-4448-927A-499310D281B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D12FE9A-36B9-2B48-B106-5634DE3075EB}"/>
              </a:ext>
            </a:extLst>
          </p:cNvPr>
          <p:cNvSpPr>
            <a:spLocks noGrp="1"/>
          </p:cNvSpPr>
          <p:nvPr>
            <p:ph type="dt" sz="half" idx="10"/>
          </p:nvPr>
        </p:nvSpPr>
        <p:spPr/>
        <p:txBody>
          <a:bodyPr/>
          <a:lstStyle/>
          <a:p>
            <a:fld id="{8D26316D-D7EC-B84C-94A1-826559B08D41}" type="datetimeFigureOut">
              <a:rPr lang="en-US" smtClean="0"/>
              <a:t>9/23/2022</a:t>
            </a:fld>
            <a:endParaRPr lang="en-US"/>
          </a:p>
        </p:txBody>
      </p:sp>
      <p:sp>
        <p:nvSpPr>
          <p:cNvPr id="8" name="Footer Placeholder 7">
            <a:extLst>
              <a:ext uri="{FF2B5EF4-FFF2-40B4-BE49-F238E27FC236}">
                <a16:creationId xmlns:a16="http://schemas.microsoft.com/office/drawing/2014/main" id="{65ADDCDE-4D91-F24B-9591-D9289CB397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2C4DEF-1E26-814E-8059-50331127E8D7}"/>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089192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0B5B-FF7D-B446-876D-288646F443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5FB0E9-6D39-F949-B7B9-6B99091FAA34}"/>
              </a:ext>
            </a:extLst>
          </p:cNvPr>
          <p:cNvSpPr>
            <a:spLocks noGrp="1"/>
          </p:cNvSpPr>
          <p:nvPr>
            <p:ph type="dt" sz="half" idx="10"/>
          </p:nvPr>
        </p:nvSpPr>
        <p:spPr/>
        <p:txBody>
          <a:bodyPr/>
          <a:lstStyle/>
          <a:p>
            <a:fld id="{8D26316D-D7EC-B84C-94A1-826559B08D41}" type="datetimeFigureOut">
              <a:rPr lang="en-US" smtClean="0"/>
              <a:t>9/23/2022</a:t>
            </a:fld>
            <a:endParaRPr lang="en-US"/>
          </a:p>
        </p:txBody>
      </p:sp>
      <p:sp>
        <p:nvSpPr>
          <p:cNvPr id="4" name="Footer Placeholder 3">
            <a:extLst>
              <a:ext uri="{FF2B5EF4-FFF2-40B4-BE49-F238E27FC236}">
                <a16:creationId xmlns:a16="http://schemas.microsoft.com/office/drawing/2014/main" id="{811F74CE-66C4-7240-AA38-99A7C54746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23EA73-0A2A-554C-85E1-7782A2AE34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9048576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B1376D-99B5-994A-8235-B36D26EAD477}"/>
              </a:ext>
            </a:extLst>
          </p:cNvPr>
          <p:cNvSpPr>
            <a:spLocks noGrp="1"/>
          </p:cNvSpPr>
          <p:nvPr>
            <p:ph type="dt" sz="half" idx="10"/>
          </p:nvPr>
        </p:nvSpPr>
        <p:spPr/>
        <p:txBody>
          <a:bodyPr/>
          <a:lstStyle/>
          <a:p>
            <a:fld id="{8D26316D-D7EC-B84C-94A1-826559B08D41}" type="datetimeFigureOut">
              <a:rPr lang="en-US" smtClean="0"/>
              <a:t>9/23/2022</a:t>
            </a:fld>
            <a:endParaRPr lang="en-US"/>
          </a:p>
        </p:txBody>
      </p:sp>
      <p:sp>
        <p:nvSpPr>
          <p:cNvPr id="3" name="Footer Placeholder 2">
            <a:extLst>
              <a:ext uri="{FF2B5EF4-FFF2-40B4-BE49-F238E27FC236}">
                <a16:creationId xmlns:a16="http://schemas.microsoft.com/office/drawing/2014/main" id="{9CE4264F-2A8B-AD48-84E2-430B16E89D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02366D-7776-BE46-80A7-372D908F4741}"/>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662400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A4C58-ED9B-304B-B608-73B7D1DF42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7B51025-80BF-2B4D-AF9A-1D75E71D22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D1025C7-71C5-8344-9392-64749A85E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E769F-B02B-624E-B09D-71FB88CA015D}"/>
              </a:ext>
            </a:extLst>
          </p:cNvPr>
          <p:cNvSpPr>
            <a:spLocks noGrp="1"/>
          </p:cNvSpPr>
          <p:nvPr>
            <p:ph type="dt" sz="half" idx="10"/>
          </p:nvPr>
        </p:nvSpPr>
        <p:spPr/>
        <p:txBody>
          <a:bodyPr/>
          <a:lstStyle/>
          <a:p>
            <a:fld id="{8D26316D-D7EC-B84C-94A1-826559B08D41}" type="datetimeFigureOut">
              <a:rPr lang="en-US" smtClean="0"/>
              <a:t>9/23/2022</a:t>
            </a:fld>
            <a:endParaRPr lang="en-US"/>
          </a:p>
        </p:txBody>
      </p:sp>
      <p:sp>
        <p:nvSpPr>
          <p:cNvPr id="6" name="Footer Placeholder 5">
            <a:extLst>
              <a:ext uri="{FF2B5EF4-FFF2-40B4-BE49-F238E27FC236}">
                <a16:creationId xmlns:a16="http://schemas.microsoft.com/office/drawing/2014/main" id="{CC54A7E1-6B74-9D4C-B973-D50ED6D3C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347543-0D01-2F4E-82C4-99DB637B6F8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917365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9/23/2022</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EF514-73E9-2F4A-9352-2EFDCFE8CC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F6190A2-C7C1-F84A-A285-BE8DFDF7C2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975F2D-B6B9-8043-B972-24B3BC38D1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0A9022B-410C-6C41-BA15-955BA1D2508B}"/>
              </a:ext>
            </a:extLst>
          </p:cNvPr>
          <p:cNvSpPr>
            <a:spLocks noGrp="1"/>
          </p:cNvSpPr>
          <p:nvPr>
            <p:ph type="dt" sz="half" idx="10"/>
          </p:nvPr>
        </p:nvSpPr>
        <p:spPr/>
        <p:txBody>
          <a:bodyPr/>
          <a:lstStyle/>
          <a:p>
            <a:fld id="{8D26316D-D7EC-B84C-94A1-826559B08D41}" type="datetimeFigureOut">
              <a:rPr lang="en-US" smtClean="0"/>
              <a:t>9/23/2022</a:t>
            </a:fld>
            <a:endParaRPr lang="en-US"/>
          </a:p>
        </p:txBody>
      </p:sp>
      <p:sp>
        <p:nvSpPr>
          <p:cNvPr id="6" name="Footer Placeholder 5">
            <a:extLst>
              <a:ext uri="{FF2B5EF4-FFF2-40B4-BE49-F238E27FC236}">
                <a16:creationId xmlns:a16="http://schemas.microsoft.com/office/drawing/2014/main" id="{F0212ECB-C21B-D442-9CF5-BF128084AE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7CF4F9-1505-3642-AB2A-E3B7D5703A9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384181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8C738-17DF-C443-AF94-6E9E42CF69F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1416EEF-AADD-CD4C-8549-8A6CFE12C24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48C620-F289-6245-B484-3B8A81FF921E}"/>
              </a:ext>
            </a:extLst>
          </p:cNvPr>
          <p:cNvSpPr>
            <a:spLocks noGrp="1"/>
          </p:cNvSpPr>
          <p:nvPr>
            <p:ph type="dt" sz="half" idx="10"/>
          </p:nvPr>
        </p:nvSpPr>
        <p:spPr/>
        <p:txBody>
          <a:bodyPr/>
          <a:lstStyle/>
          <a:p>
            <a:fld id="{8D26316D-D7EC-B84C-94A1-826559B08D41}" type="datetimeFigureOut">
              <a:rPr lang="en-US" smtClean="0"/>
              <a:t>9/23/2022</a:t>
            </a:fld>
            <a:endParaRPr lang="en-US"/>
          </a:p>
        </p:txBody>
      </p:sp>
      <p:sp>
        <p:nvSpPr>
          <p:cNvPr id="5" name="Footer Placeholder 4">
            <a:extLst>
              <a:ext uri="{FF2B5EF4-FFF2-40B4-BE49-F238E27FC236}">
                <a16:creationId xmlns:a16="http://schemas.microsoft.com/office/drawing/2014/main" id="{B41FE161-C5D8-C345-9AE3-EA9E377750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157BEC-C4AD-CF48-9FF5-6DDFCF62217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3215483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6C0CEA-8ED8-344C-997E-9CEFCD38F2A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A0BCAB-73EE-484A-A63A-9CE0A1783E2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5EE55B-EC15-F643-8148-9CF598D4B0FA}"/>
              </a:ext>
            </a:extLst>
          </p:cNvPr>
          <p:cNvSpPr>
            <a:spLocks noGrp="1"/>
          </p:cNvSpPr>
          <p:nvPr>
            <p:ph type="dt" sz="half" idx="10"/>
          </p:nvPr>
        </p:nvSpPr>
        <p:spPr/>
        <p:txBody>
          <a:bodyPr/>
          <a:lstStyle/>
          <a:p>
            <a:fld id="{8D26316D-D7EC-B84C-94A1-826559B08D41}" type="datetimeFigureOut">
              <a:rPr lang="en-US" smtClean="0"/>
              <a:t>9/23/2022</a:t>
            </a:fld>
            <a:endParaRPr lang="en-US"/>
          </a:p>
        </p:txBody>
      </p:sp>
      <p:sp>
        <p:nvSpPr>
          <p:cNvPr id="5" name="Footer Placeholder 4">
            <a:extLst>
              <a:ext uri="{FF2B5EF4-FFF2-40B4-BE49-F238E27FC236}">
                <a16:creationId xmlns:a16="http://schemas.microsoft.com/office/drawing/2014/main" id="{D5C3B771-C20E-B146-8E51-BE51522898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D25EA-5082-4848-9363-ECB9826B852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407274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9/23/2022</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9/23/2022</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9/23/2022</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p:txBody>
          <a:bodyPr/>
          <a:lstStyle/>
          <a:p>
            <a:fld id="{8BC1247F-2DE8-CC44-8ECD-3989D5D66822}" type="datetimeFigureOut">
              <a:rPr lang="en-US" smtClean="0"/>
              <a:t>9/23/2022</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880F16-AA28-9E40-B11D-E353D24EC717}"/>
              </a:ext>
            </a:extLst>
          </p:cNvPr>
          <p:cNvSpPr/>
          <p:nvPr userDrawn="1"/>
        </p:nvSpPr>
        <p:spPr>
          <a:xfrm>
            <a:off x="0" y="0"/>
            <a:ext cx="12192000" cy="6858000"/>
          </a:xfrm>
          <a:prstGeom prst="rect">
            <a:avLst/>
          </a:prstGeom>
          <a:solidFill>
            <a:srgbClr val="EB8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Background pattern&#10;&#10;Description automatically generated with low confidence">
            <a:extLst>
              <a:ext uri="{FF2B5EF4-FFF2-40B4-BE49-F238E27FC236}">
                <a16:creationId xmlns:a16="http://schemas.microsoft.com/office/drawing/2014/main" id="{6ADE8917-45F5-3940-98B5-03BAE429A4BB}"/>
              </a:ext>
            </a:extLst>
          </p:cNvPr>
          <p:cNvPicPr>
            <a:picLocks noChangeAspect="1"/>
          </p:cNvPicPr>
          <p:nvPr userDrawn="1"/>
        </p:nvPicPr>
        <p:blipFill>
          <a:blip r:embed="rId2" cstate="email">
            <a:alphaModFix/>
            <a:extLst>
              <a:ext uri="{28A0092B-C50C-407E-A947-70E740481C1C}">
                <a14:useLocalDpi xmlns:a14="http://schemas.microsoft.com/office/drawing/2010/main"/>
              </a:ext>
            </a:extLst>
          </a:blip>
          <a:stretch>
            <a:fillRect/>
          </a:stretch>
        </p:blipFill>
        <p:spPr>
          <a:xfrm>
            <a:off x="418508" y="385749"/>
            <a:ext cx="11354984" cy="6080948"/>
          </a:xfrm>
          <a:prstGeom prst="rect">
            <a:avLst/>
          </a:prstGeom>
          <a:effectLst>
            <a:outerShdw blurRad="50800" dist="50800" dir="5400000" algn="ctr" rotWithShape="0">
              <a:srgbClr val="000000">
                <a:alpha val="0"/>
              </a:srgbClr>
            </a:outerShdw>
          </a:effectLst>
        </p:spPr>
      </p:pic>
      <p:pic>
        <p:nvPicPr>
          <p:cNvPr id="10" name="Picture 9" descr="A picture containing text, clipart&#10;&#10;Description automatically generated">
            <a:extLst>
              <a:ext uri="{FF2B5EF4-FFF2-40B4-BE49-F238E27FC236}">
                <a16:creationId xmlns:a16="http://schemas.microsoft.com/office/drawing/2014/main" id="{18BBEC4F-0D5B-394F-84ED-4812C82A9D8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9/23/2022</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9/23/2022</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9/23/2022</a:t>
            </a:fld>
            <a:endParaRPr lang="en-US"/>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285C48-9E6A-F641-B90C-20E95D7800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0B2A97-F058-ED49-90BE-DEAEC20839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CB40F6-8B45-054E-883E-3C1F7D409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26316D-D7EC-B84C-94A1-826559B08D41}" type="datetimeFigureOut">
              <a:rPr lang="en-US" smtClean="0"/>
              <a:t>9/23/2022</a:t>
            </a:fld>
            <a:endParaRPr lang="en-US"/>
          </a:p>
        </p:txBody>
      </p:sp>
      <p:sp>
        <p:nvSpPr>
          <p:cNvPr id="5" name="Footer Placeholder 4">
            <a:extLst>
              <a:ext uri="{FF2B5EF4-FFF2-40B4-BE49-F238E27FC236}">
                <a16:creationId xmlns:a16="http://schemas.microsoft.com/office/drawing/2014/main" id="{7C76A92B-3F71-124E-8D1D-66BC35721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AAF716-F929-A046-9112-2F19C821B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E340D-ADA4-7F4C-B044-79293112E792}" type="slidenum">
              <a:rPr lang="en-US" smtClean="0"/>
              <a:t>‹#›</a:t>
            </a:fld>
            <a:endParaRPr lang="en-US"/>
          </a:p>
        </p:txBody>
      </p:sp>
      <p:sp>
        <p:nvSpPr>
          <p:cNvPr id="7" name="Rectangle 6">
            <a:extLst>
              <a:ext uri="{FF2B5EF4-FFF2-40B4-BE49-F238E27FC236}">
                <a16:creationId xmlns:a16="http://schemas.microsoft.com/office/drawing/2014/main" id="{A3532DB6-5868-5849-8579-505FB7E5E8D9}"/>
              </a:ext>
            </a:extLst>
          </p:cNvPr>
          <p:cNvSpPr/>
          <p:nvPr userDrawn="1"/>
        </p:nvSpPr>
        <p:spPr>
          <a:xfrm>
            <a:off x="0" y="0"/>
            <a:ext cx="12192000" cy="6858000"/>
          </a:xfrm>
          <a:prstGeom prst="rect">
            <a:avLst/>
          </a:prstGeom>
          <a:solidFill>
            <a:srgbClr val="EB8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2173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hyperlink" Target="https://www.ucl.ac.uk/lbs/maps/britain#zoom=9&amp;lng=-0.381775&amp;lat=53.110514" TargetMode="Externa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1061A4-297B-A448-9148-A7D89E45C534}"/>
              </a:ext>
            </a:extLst>
          </p:cNvPr>
          <p:cNvSpPr/>
          <p:nvPr/>
        </p:nvSpPr>
        <p:spPr>
          <a:xfrm>
            <a:off x="0" y="1848863"/>
            <a:ext cx="12192000"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54245B12-68AD-EC42-B82F-31144A27C33F}"/>
              </a:ext>
            </a:extLst>
          </p:cNvPr>
          <p:cNvSpPr txBox="1">
            <a:spLocks/>
          </p:cNvSpPr>
          <p:nvPr/>
        </p:nvSpPr>
        <p:spPr>
          <a:xfrm>
            <a:off x="-2" y="219531"/>
            <a:ext cx="12192002" cy="1246495"/>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Uncovering Black British History</a:t>
            </a:r>
          </a:p>
          <a:p>
            <a:pPr algn="ctr">
              <a:lnSpc>
                <a:spcPct val="100000"/>
              </a:lnSpc>
              <a:spcBef>
                <a:spcPts val="600"/>
              </a:spcBef>
            </a:pPr>
            <a:r>
              <a:rPr lang="en-GB" sz="3000" b="1" dirty="0">
                <a:solidFill>
                  <a:schemeClr val="bg1"/>
                </a:solidFill>
                <a:latin typeface="Comic Sans MS" panose="030F0902030302020204" pitchFamily="66" charset="0"/>
                <a:cs typeface="Arial" panose="020B0604020202020204" pitchFamily="34" charset="0"/>
              </a:rPr>
              <a:t>Late Georgians 1777-1837</a:t>
            </a:r>
          </a:p>
        </p:txBody>
      </p:sp>
      <p:sp>
        <p:nvSpPr>
          <p:cNvPr id="12" name="Title 1">
            <a:extLst>
              <a:ext uri="{FF2B5EF4-FFF2-40B4-BE49-F238E27FC236}">
                <a16:creationId xmlns:a16="http://schemas.microsoft.com/office/drawing/2014/main" id="{6183BA00-34DB-BA4F-8224-A66D16141D91}"/>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History KS2</a:t>
            </a:r>
            <a:endParaRPr lang="en-US" sz="2000" b="1" dirty="0">
              <a:solidFill>
                <a:schemeClr val="bg1"/>
              </a:solidFill>
              <a:latin typeface="Arial" panose="020B0604020202020204" pitchFamily="34" charset="0"/>
              <a:cs typeface="Arial" panose="020B0604020202020204" pitchFamily="34" charset="0"/>
            </a:endParaRPr>
          </a:p>
        </p:txBody>
      </p:sp>
      <p:pic>
        <p:nvPicPr>
          <p:cNvPr id="13" name="Picture 12" descr="Graphical user interface, text, application, chat or text message&#10;&#10;Description automatically generated">
            <a:extLst>
              <a:ext uri="{FF2B5EF4-FFF2-40B4-BE49-F238E27FC236}">
                <a16:creationId xmlns:a16="http://schemas.microsoft.com/office/drawing/2014/main" id="{35E490F4-5752-664E-9F3C-88FAE49CF49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14" name="Picture 13" descr="A picture containing text, clipart&#10;&#10;Description automatically generated">
            <a:extLst>
              <a:ext uri="{FF2B5EF4-FFF2-40B4-BE49-F238E27FC236}">
                <a16:creationId xmlns:a16="http://schemas.microsoft.com/office/drawing/2014/main" id="{85EDCDD8-1382-2E41-B14F-2E29D6CB747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5" name="Title 1">
            <a:extLst>
              <a:ext uri="{FF2B5EF4-FFF2-40B4-BE49-F238E27FC236}">
                <a16:creationId xmlns:a16="http://schemas.microsoft.com/office/drawing/2014/main" id="{6DF477FD-7189-EE4C-B80C-DFDB0999C6D5}"/>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A5769A4B-5528-0F4A-8C0B-3E469B97B0F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09108" y="1919454"/>
            <a:ext cx="7801337" cy="3665024"/>
          </a:xfrm>
          <a:prstGeom prst="rect">
            <a:avLst/>
          </a:prstGeom>
        </p:spPr>
      </p:pic>
      <p:grpSp>
        <p:nvGrpSpPr>
          <p:cNvPr id="9" name="Group 8">
            <a:extLst>
              <a:ext uri="{FF2B5EF4-FFF2-40B4-BE49-F238E27FC236}">
                <a16:creationId xmlns:a16="http://schemas.microsoft.com/office/drawing/2014/main" id="{8FC7C6B0-CB25-634C-AD1F-5388C9746826}"/>
              </a:ext>
            </a:extLst>
          </p:cNvPr>
          <p:cNvGrpSpPr/>
          <p:nvPr/>
        </p:nvGrpSpPr>
        <p:grpSpPr>
          <a:xfrm>
            <a:off x="3975421" y="5740863"/>
            <a:ext cx="4117538" cy="996720"/>
            <a:chOff x="4439321" y="5740863"/>
            <a:chExt cx="4117538" cy="996720"/>
          </a:xfrm>
        </p:grpSpPr>
        <p:sp>
          <p:nvSpPr>
            <p:cNvPr id="10" name="TextBox 9">
              <a:extLst>
                <a:ext uri="{FF2B5EF4-FFF2-40B4-BE49-F238E27FC236}">
                  <a16:creationId xmlns:a16="http://schemas.microsoft.com/office/drawing/2014/main" id="{DF9A3519-F57D-264B-9697-AECD47A63BF7}"/>
                </a:ext>
              </a:extLst>
            </p:cNvPr>
            <p:cNvSpPr txBox="1"/>
            <p:nvPr/>
          </p:nvSpPr>
          <p:spPr>
            <a:xfrm>
              <a:off x="4439321" y="5951453"/>
              <a:ext cx="2922061" cy="553998"/>
            </a:xfrm>
            <a:prstGeom prst="rect">
              <a:avLst/>
            </a:prstGeom>
            <a:noFill/>
          </p:spPr>
          <p:txBody>
            <a:bodyPr wrap="square">
              <a:spAutoFit/>
            </a:bodyPr>
            <a:lstStyle/>
            <a:p>
              <a:r>
                <a:rPr lang="en-GB" sz="1500" dirty="0">
                  <a:solidFill>
                    <a:schemeClr val="bg1"/>
                  </a:solidFill>
                  <a:latin typeface="Arial" panose="020B0604020202020204" pitchFamily="34" charset="0"/>
                  <a:cs typeface="Arial" panose="020B0604020202020204" pitchFamily="34" charset="0"/>
                </a:rPr>
                <a:t>Written by Professor David </a:t>
              </a:r>
              <a:r>
                <a:rPr lang="en-GB" sz="1500" dirty="0" err="1">
                  <a:solidFill>
                    <a:schemeClr val="bg1"/>
                  </a:solidFill>
                  <a:latin typeface="Arial" panose="020B0604020202020204" pitchFamily="34" charset="0"/>
                  <a:cs typeface="Arial" panose="020B0604020202020204" pitchFamily="34" charset="0"/>
                </a:rPr>
                <a:t>Olusoga</a:t>
              </a:r>
              <a:r>
                <a:rPr lang="en-GB" sz="1500" dirty="0">
                  <a:solidFill>
                    <a:schemeClr val="bg1"/>
                  </a:solidFill>
                  <a:latin typeface="Arial" panose="020B0604020202020204" pitchFamily="34" charset="0"/>
                  <a:cs typeface="Arial" panose="020B0604020202020204" pitchFamily="34" charset="0"/>
                </a:rPr>
                <a:t> and Dr Yinka </a:t>
              </a:r>
              <a:r>
                <a:rPr lang="en-GB" sz="1500" dirty="0" err="1">
                  <a:solidFill>
                    <a:schemeClr val="bg1"/>
                  </a:solidFill>
                  <a:latin typeface="Arial" panose="020B0604020202020204" pitchFamily="34" charset="0"/>
                  <a:cs typeface="Arial" panose="020B0604020202020204" pitchFamily="34" charset="0"/>
                </a:rPr>
                <a:t>Olusoga</a:t>
              </a:r>
              <a:endParaRPr lang="en-US" sz="1500" dirty="0">
                <a:solidFill>
                  <a:schemeClr val="bg1"/>
                </a:solidFill>
                <a:latin typeface="Arial" panose="020B0604020202020204" pitchFamily="34" charset="0"/>
                <a:cs typeface="Arial" panose="020B0604020202020204" pitchFamily="34" charset="0"/>
              </a:endParaRPr>
            </a:p>
          </p:txBody>
        </p:sp>
        <p:grpSp>
          <p:nvGrpSpPr>
            <p:cNvPr id="11" name="Group 10">
              <a:extLst>
                <a:ext uri="{FF2B5EF4-FFF2-40B4-BE49-F238E27FC236}">
                  <a16:creationId xmlns:a16="http://schemas.microsoft.com/office/drawing/2014/main" id="{13D91F32-3A4E-C549-AB61-024408C5155F}"/>
                </a:ext>
              </a:extLst>
            </p:cNvPr>
            <p:cNvGrpSpPr/>
            <p:nvPr/>
          </p:nvGrpSpPr>
          <p:grpSpPr>
            <a:xfrm>
              <a:off x="7249552" y="5740863"/>
              <a:ext cx="1307307" cy="996720"/>
              <a:chOff x="7249552" y="5720473"/>
              <a:chExt cx="1359299" cy="1036360"/>
            </a:xfrm>
          </p:grpSpPr>
          <p:pic>
            <p:nvPicPr>
              <p:cNvPr id="16" name="Picture 15" descr="A person with dark hair&#10;&#10;Description automatically generated with low confidence">
                <a:extLst>
                  <a:ext uri="{FF2B5EF4-FFF2-40B4-BE49-F238E27FC236}">
                    <a16:creationId xmlns:a16="http://schemas.microsoft.com/office/drawing/2014/main" id="{B86CEA85-F51F-7E47-AC88-60D4058053E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400058">
                <a:off x="7921324" y="5867038"/>
                <a:ext cx="687527" cy="889795"/>
              </a:xfrm>
              <a:prstGeom prst="rect">
                <a:avLst/>
              </a:prstGeom>
            </p:spPr>
          </p:pic>
          <p:pic>
            <p:nvPicPr>
              <p:cNvPr id="18" name="Picture 17" descr="A picture containing person, outdoor, person, grass&#10;&#10;Description automatically generated">
                <a:extLst>
                  <a:ext uri="{FF2B5EF4-FFF2-40B4-BE49-F238E27FC236}">
                    <a16:creationId xmlns:a16="http://schemas.microsoft.com/office/drawing/2014/main" id="{7B71B8C9-8C3C-E04A-922E-89CB0AEFFF4C}"/>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21328255">
                <a:off x="7249552" y="5720473"/>
                <a:ext cx="687527" cy="889795"/>
              </a:xfrm>
              <a:prstGeom prst="rect">
                <a:avLst/>
              </a:prstGeom>
            </p:spPr>
          </p:pic>
        </p:grpSp>
      </p:grpSp>
    </p:spTree>
    <p:extLst>
      <p:ext uri="{BB962C8B-B14F-4D97-AF65-F5344CB8AC3E}">
        <p14:creationId xmlns:p14="http://schemas.microsoft.com/office/powerpoint/2010/main" val="2312500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Map&#10;&#10;Description automatically generated">
            <a:extLst>
              <a:ext uri="{FF2B5EF4-FFF2-40B4-BE49-F238E27FC236}">
                <a16:creationId xmlns:a16="http://schemas.microsoft.com/office/drawing/2014/main" id="{EFF31183-63A0-5741-A092-F4EA8A42748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4330" y="2577745"/>
            <a:ext cx="7683338" cy="2865155"/>
          </a:xfrm>
          <a:prstGeom prst="rect">
            <a:avLst/>
          </a:prstGeom>
        </p:spPr>
      </p:pic>
      <p:sp>
        <p:nvSpPr>
          <p:cNvPr id="8" name="Content Placeholder 2">
            <a:extLst>
              <a:ext uri="{FF2B5EF4-FFF2-40B4-BE49-F238E27FC236}">
                <a16:creationId xmlns:a16="http://schemas.microsoft.com/office/drawing/2014/main" id="{FF08A19B-AE10-FA47-88CB-92239CD0A199}"/>
              </a:ext>
            </a:extLst>
          </p:cNvPr>
          <p:cNvSpPr txBox="1">
            <a:spLocks/>
          </p:cNvSpPr>
          <p:nvPr/>
        </p:nvSpPr>
        <p:spPr>
          <a:xfrm>
            <a:off x="1195689" y="5716157"/>
            <a:ext cx="10152015" cy="6584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EB8B2D"/>
              </a:buClr>
              <a:buNone/>
            </a:pPr>
            <a:r>
              <a:rPr lang="en-GB" sz="2000" dirty="0">
                <a:solidFill>
                  <a:srgbClr val="272626"/>
                </a:solidFill>
                <a:latin typeface="Comic Sans MS" panose="030F0902030302020204" pitchFamily="66" charset="0"/>
              </a:rPr>
              <a:t>Those who came to England became known as the </a:t>
            </a:r>
            <a:r>
              <a:rPr lang="en-GB" sz="2000" b="1" dirty="0">
                <a:solidFill>
                  <a:srgbClr val="272626"/>
                </a:solidFill>
                <a:latin typeface="Comic Sans MS" panose="030F0902030302020204" pitchFamily="66" charset="0"/>
              </a:rPr>
              <a:t>Black Poor</a:t>
            </a:r>
            <a:r>
              <a:rPr lang="en-GB" sz="2000" dirty="0">
                <a:solidFill>
                  <a:srgbClr val="272626"/>
                </a:solidFill>
                <a:latin typeface="Comic Sans MS" panose="030F0902030302020204" pitchFamily="66" charset="0"/>
              </a:rPr>
              <a:t>.</a:t>
            </a:r>
          </a:p>
        </p:txBody>
      </p:sp>
      <p:sp>
        <p:nvSpPr>
          <p:cNvPr id="9" name="Content Placeholder 2">
            <a:extLst>
              <a:ext uri="{FF2B5EF4-FFF2-40B4-BE49-F238E27FC236}">
                <a16:creationId xmlns:a16="http://schemas.microsoft.com/office/drawing/2014/main" id="{702BCF39-825D-3F48-95B0-9D23D96FB25D}"/>
              </a:ext>
            </a:extLst>
          </p:cNvPr>
          <p:cNvSpPr txBox="1">
            <a:spLocks/>
          </p:cNvSpPr>
          <p:nvPr/>
        </p:nvSpPr>
        <p:spPr>
          <a:xfrm>
            <a:off x="1195689" y="731463"/>
            <a:ext cx="10152015" cy="218547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EB8B2D"/>
              </a:buClr>
              <a:buNone/>
            </a:pPr>
            <a:r>
              <a:rPr lang="en-GB" sz="2000" dirty="0">
                <a:solidFill>
                  <a:srgbClr val="272626"/>
                </a:solidFill>
                <a:latin typeface="Comic Sans MS" panose="030F0902030302020204" pitchFamily="66" charset="0"/>
              </a:rPr>
              <a:t>In 1781 the British forces finally surrendered and prepared to return to Britain.</a:t>
            </a:r>
          </a:p>
          <a:p>
            <a:pPr marL="0" indent="0">
              <a:lnSpc>
                <a:spcPct val="100000"/>
              </a:lnSpc>
              <a:buClr>
                <a:srgbClr val="EB8B2D"/>
              </a:buClr>
              <a:buNone/>
            </a:pPr>
            <a:r>
              <a:rPr lang="en-GB" sz="2000" dirty="0">
                <a:solidFill>
                  <a:srgbClr val="272626"/>
                </a:solidFill>
                <a:latin typeface="Comic Sans MS" panose="030F0902030302020204" pitchFamily="66" charset="0"/>
              </a:rPr>
              <a:t>By 1783 the last British troops and their loyalist supporters were being evacuated.</a:t>
            </a:r>
          </a:p>
          <a:p>
            <a:pPr marL="0" indent="0">
              <a:lnSpc>
                <a:spcPct val="100000"/>
              </a:lnSpc>
              <a:buClr>
                <a:srgbClr val="EB8B2D"/>
              </a:buClr>
              <a:buNone/>
            </a:pPr>
            <a:r>
              <a:rPr lang="en-GB" sz="2000" dirty="0">
                <a:solidFill>
                  <a:srgbClr val="272626"/>
                </a:solidFill>
                <a:latin typeface="Comic Sans MS" panose="030F0902030302020204" pitchFamily="66" charset="0"/>
              </a:rPr>
              <a:t>Over 3,000 Black Loyalists left on British ships, some going to Nova Scotia in Canada and others to Britain.</a:t>
            </a:r>
          </a:p>
        </p:txBody>
      </p:sp>
      <p:cxnSp>
        <p:nvCxnSpPr>
          <p:cNvPr id="16" name="Straight Arrow Connector 15">
            <a:extLst>
              <a:ext uri="{FF2B5EF4-FFF2-40B4-BE49-F238E27FC236}">
                <a16:creationId xmlns:a16="http://schemas.microsoft.com/office/drawing/2014/main" id="{06ECEBA3-2AA6-C34B-BB29-D5DCA3C37A7E}"/>
              </a:ext>
            </a:extLst>
          </p:cNvPr>
          <p:cNvCxnSpPr/>
          <p:nvPr/>
        </p:nvCxnSpPr>
        <p:spPr>
          <a:xfrm flipV="1">
            <a:off x="5705856" y="3822192"/>
            <a:ext cx="3465576" cy="896112"/>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46D6331-14AE-D543-A8C6-07D47BEE5AB7}"/>
              </a:ext>
            </a:extLst>
          </p:cNvPr>
          <p:cNvCxnSpPr>
            <a:cxnSpLocks/>
          </p:cNvCxnSpPr>
          <p:nvPr/>
        </p:nvCxnSpPr>
        <p:spPr>
          <a:xfrm flipV="1">
            <a:off x="5116576" y="4459710"/>
            <a:ext cx="451104" cy="19357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791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06787E70-A533-0842-BC3F-E46C754C41EA}"/>
              </a:ext>
            </a:extLst>
          </p:cNvPr>
          <p:cNvSpPr txBox="1">
            <a:spLocks/>
          </p:cNvSpPr>
          <p:nvPr/>
        </p:nvSpPr>
        <p:spPr>
          <a:xfrm>
            <a:off x="0" y="814565"/>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EB8B2D"/>
                </a:solidFill>
                <a:latin typeface="Comic Sans MS" panose="030F0902030302020204" pitchFamily="66" charset="0"/>
              </a:rPr>
              <a:t>The Georgian Black Poor</a:t>
            </a:r>
          </a:p>
        </p:txBody>
      </p:sp>
      <p:sp>
        <p:nvSpPr>
          <p:cNvPr id="11" name="Content Placeholder 2">
            <a:extLst>
              <a:ext uri="{FF2B5EF4-FFF2-40B4-BE49-F238E27FC236}">
                <a16:creationId xmlns:a16="http://schemas.microsoft.com/office/drawing/2014/main" id="{A7ACEAC3-1BF7-4B48-BADE-5F85E23B6243}"/>
              </a:ext>
            </a:extLst>
          </p:cNvPr>
          <p:cNvSpPr txBox="1">
            <a:spLocks/>
          </p:cNvSpPr>
          <p:nvPr/>
        </p:nvSpPr>
        <p:spPr>
          <a:xfrm>
            <a:off x="6581714" y="1634250"/>
            <a:ext cx="4660295" cy="44091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We know that before 1783 there were poor Black people on the streets of London.</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One of them was </a:t>
            </a:r>
            <a:r>
              <a:rPr lang="en-GB" sz="2000" b="1" dirty="0">
                <a:solidFill>
                  <a:srgbClr val="272626"/>
                </a:solidFill>
                <a:latin typeface="Comic Sans MS" panose="030F0902030302020204" pitchFamily="66" charset="0"/>
              </a:rPr>
              <a:t>James Albert </a:t>
            </a:r>
            <a:r>
              <a:rPr lang="en-GB" sz="2000" b="1" dirty="0" err="1">
                <a:solidFill>
                  <a:srgbClr val="272626"/>
                </a:solidFill>
                <a:latin typeface="Comic Sans MS" panose="030F0902030302020204" pitchFamily="66" charset="0"/>
              </a:rPr>
              <a:t>Ukawsaw</a:t>
            </a:r>
            <a:r>
              <a:rPr lang="en-GB" sz="2000" b="1" dirty="0">
                <a:solidFill>
                  <a:srgbClr val="272626"/>
                </a:solidFill>
                <a:latin typeface="Comic Sans MS" panose="030F0902030302020204" pitchFamily="66" charset="0"/>
              </a:rPr>
              <a:t> </a:t>
            </a:r>
            <a:r>
              <a:rPr lang="en-GB" sz="2000" b="1" dirty="0" err="1">
                <a:solidFill>
                  <a:srgbClr val="272626"/>
                </a:solidFill>
                <a:latin typeface="Comic Sans MS" panose="030F0902030302020204" pitchFamily="66" charset="0"/>
              </a:rPr>
              <a:t>Gronniosaw</a:t>
            </a:r>
            <a:r>
              <a:rPr lang="en-GB" sz="2000" dirty="0">
                <a:solidFill>
                  <a:srgbClr val="272626"/>
                </a:solidFill>
                <a:latin typeface="Comic Sans MS" panose="030F0902030302020204" pitchFamily="66" charset="0"/>
              </a:rPr>
              <a:t>.</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He was born in what is now Nigeria before being taken into slavery in the West Indian and American colonies.</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He was taught to read by one of his American owners, a clergyman, who then freed him in his will.</a:t>
            </a:r>
          </a:p>
        </p:txBody>
      </p:sp>
      <p:pic>
        <p:nvPicPr>
          <p:cNvPr id="12" name="Picture 2" descr="A Narrative of the Most Remarkable Particulars in the Life of James Albert Ukawsaw Gronniosaw card">
            <a:extLst>
              <a:ext uri="{FF2B5EF4-FFF2-40B4-BE49-F238E27FC236}">
                <a16:creationId xmlns:a16="http://schemas.microsoft.com/office/drawing/2014/main" id="{CBF9BD60-39E4-C54B-8614-691BAD813F96}"/>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87393" y="1724566"/>
            <a:ext cx="5008607" cy="38281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479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A7ACEAC3-1BF7-4B48-BADE-5F85E23B6243}"/>
              </a:ext>
            </a:extLst>
          </p:cNvPr>
          <p:cNvSpPr txBox="1">
            <a:spLocks/>
          </p:cNvSpPr>
          <p:nvPr/>
        </p:nvSpPr>
        <p:spPr>
          <a:xfrm>
            <a:off x="6196493" y="1159263"/>
            <a:ext cx="5130550" cy="530577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He joined the Royal Navy and by the 1770s he was living in poverty in England, married to an Englishwoman called Elizabeth, with whom he had 2 children.</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His 1772 biography, ‘A Narrative of the Most Remarkable Particulars in the Life of James Albert </a:t>
            </a:r>
            <a:r>
              <a:rPr lang="en-GB" sz="2000" dirty="0" err="1">
                <a:solidFill>
                  <a:srgbClr val="272626"/>
                </a:solidFill>
                <a:latin typeface="Comic Sans MS" panose="030F0902030302020204" pitchFamily="66" charset="0"/>
              </a:rPr>
              <a:t>Ukawsaw</a:t>
            </a:r>
            <a:r>
              <a:rPr lang="en-GB" sz="2000" dirty="0">
                <a:solidFill>
                  <a:srgbClr val="272626"/>
                </a:solidFill>
                <a:latin typeface="Comic Sans MS" panose="030F0902030302020204" pitchFamily="66" charset="0"/>
              </a:rPr>
              <a:t> </a:t>
            </a:r>
            <a:r>
              <a:rPr lang="en-GB" sz="2000" dirty="0" err="1">
                <a:solidFill>
                  <a:srgbClr val="272626"/>
                </a:solidFill>
                <a:latin typeface="Comic Sans MS" panose="030F0902030302020204" pitchFamily="66" charset="0"/>
              </a:rPr>
              <a:t>Gronniosaw</a:t>
            </a:r>
            <a:r>
              <a:rPr lang="en-GB" sz="2000" dirty="0">
                <a:solidFill>
                  <a:srgbClr val="272626"/>
                </a:solidFill>
                <a:latin typeface="Comic Sans MS" panose="030F0902030302020204" pitchFamily="66" charset="0"/>
              </a:rPr>
              <a:t>, an African Prince, As related by himself’, is an important historical source.</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His obituary was published in the Chester Chronicle in 1775.</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What do you notice about how it describes his life?</a:t>
            </a:r>
          </a:p>
        </p:txBody>
      </p:sp>
      <p:grpSp>
        <p:nvGrpSpPr>
          <p:cNvPr id="14" name="Group 13">
            <a:extLst>
              <a:ext uri="{FF2B5EF4-FFF2-40B4-BE49-F238E27FC236}">
                <a16:creationId xmlns:a16="http://schemas.microsoft.com/office/drawing/2014/main" id="{69E497FC-83A7-724E-B7BA-CAE107E657F1}"/>
              </a:ext>
            </a:extLst>
          </p:cNvPr>
          <p:cNvGrpSpPr/>
          <p:nvPr/>
        </p:nvGrpSpPr>
        <p:grpSpPr>
          <a:xfrm>
            <a:off x="1043627" y="1085693"/>
            <a:ext cx="4758079" cy="4852652"/>
            <a:chOff x="1001590" y="957712"/>
            <a:chExt cx="5017945" cy="5117683"/>
          </a:xfrm>
        </p:grpSpPr>
        <p:sp>
          <p:nvSpPr>
            <p:cNvPr id="9" name="Rectangle 8">
              <a:extLst>
                <a:ext uri="{FF2B5EF4-FFF2-40B4-BE49-F238E27FC236}">
                  <a16:creationId xmlns:a16="http://schemas.microsoft.com/office/drawing/2014/main" id="{3034BFF4-0081-F945-939E-2AD40D515F29}"/>
                </a:ext>
              </a:extLst>
            </p:cNvPr>
            <p:cNvSpPr/>
            <p:nvPr/>
          </p:nvSpPr>
          <p:spPr>
            <a:xfrm>
              <a:off x="1001590" y="957712"/>
              <a:ext cx="5017945" cy="5117683"/>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ABA902C-E033-524B-93AA-2E494F5850F0}"/>
                </a:ext>
              </a:extLst>
            </p:cNvPr>
            <p:cNvSpPr txBox="1"/>
            <p:nvPr/>
          </p:nvSpPr>
          <p:spPr>
            <a:xfrm>
              <a:off x="1215180" y="1447072"/>
              <a:ext cx="4593291" cy="4018301"/>
            </a:xfrm>
            <a:prstGeom prst="rect">
              <a:avLst/>
            </a:prstGeom>
            <a:noFill/>
          </p:spPr>
          <p:txBody>
            <a:bodyPr wrap="square" rtlCol="0">
              <a:noAutofit/>
            </a:bodyPr>
            <a:lstStyle/>
            <a:p>
              <a:pPr algn="just">
                <a:lnSpc>
                  <a:spcPts val="2200"/>
                </a:lnSpc>
              </a:pPr>
              <a:r>
                <a:rPr lang="en-GB" sz="2000" dirty="0">
                  <a:latin typeface="Times" pitchFamily="2" charset="0"/>
                </a:rPr>
                <a:t>On Thursday died, in this city, aged 70, James Albert </a:t>
              </a:r>
              <a:r>
                <a:rPr lang="en-GB" sz="2000" dirty="0" err="1">
                  <a:latin typeface="Times" pitchFamily="2" charset="0"/>
                </a:rPr>
                <a:t>Ukawsaw</a:t>
              </a:r>
              <a:r>
                <a:rPr lang="en-GB" sz="2000" dirty="0">
                  <a:latin typeface="Times" pitchFamily="2" charset="0"/>
                </a:rPr>
                <a:t> </a:t>
              </a:r>
              <a:r>
                <a:rPr lang="en-GB" sz="2000" dirty="0" err="1">
                  <a:latin typeface="Times" pitchFamily="2" charset="0"/>
                </a:rPr>
                <a:t>Gronniosaw</a:t>
              </a:r>
              <a:r>
                <a:rPr lang="en-GB" sz="2000" dirty="0">
                  <a:latin typeface="Times" pitchFamily="2" charset="0"/>
                </a:rPr>
                <a:t>, an African Prince, of </a:t>
              </a:r>
              <a:r>
                <a:rPr lang="en-GB" sz="2000" dirty="0" err="1">
                  <a:latin typeface="Times" pitchFamily="2" charset="0"/>
                </a:rPr>
                <a:t>Zaara</a:t>
              </a:r>
              <a:r>
                <a:rPr lang="en-GB" sz="2000" dirty="0">
                  <a:latin typeface="Times" pitchFamily="2" charset="0"/>
                </a:rPr>
                <a:t>. He left his country in the early part of his life, with a view to acquire proper notions of the Devine Being, and of the worship due to Him. He met with many trials and embarrassments, was much afflicted and persecuted. His last moments exhibited that cheerful serenity which, at such a time, is the certain effect of a thorough conviction of the great truths of Christianity. He published a narrative of his life.</a:t>
              </a:r>
            </a:p>
          </p:txBody>
        </p:sp>
        <p:cxnSp>
          <p:nvCxnSpPr>
            <p:cNvPr id="12" name="Straight Connector 11">
              <a:extLst>
                <a:ext uri="{FF2B5EF4-FFF2-40B4-BE49-F238E27FC236}">
                  <a16:creationId xmlns:a16="http://schemas.microsoft.com/office/drawing/2014/main" id="{F9976CF5-63F2-954B-904B-0F138F78A418}"/>
                </a:ext>
              </a:extLst>
            </p:cNvPr>
            <p:cNvCxnSpPr>
              <a:cxnSpLocks/>
            </p:cNvCxnSpPr>
            <p:nvPr/>
          </p:nvCxnSpPr>
          <p:spPr>
            <a:xfrm>
              <a:off x="1277527" y="1300524"/>
              <a:ext cx="4426698"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73A1590-768C-714E-B42C-96938F7E874A}"/>
                </a:ext>
              </a:extLst>
            </p:cNvPr>
            <p:cNvCxnSpPr>
              <a:cxnSpLocks/>
            </p:cNvCxnSpPr>
            <p:nvPr/>
          </p:nvCxnSpPr>
          <p:spPr>
            <a:xfrm>
              <a:off x="1277527" y="5795041"/>
              <a:ext cx="4530943"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a:extLst>
              <a:ext uri="{FF2B5EF4-FFF2-40B4-BE49-F238E27FC236}">
                <a16:creationId xmlns:a16="http://schemas.microsoft.com/office/drawing/2014/main" id="{5B6AEDCB-9A79-794D-ABFB-27260FD9668D}"/>
              </a:ext>
            </a:extLst>
          </p:cNvPr>
          <p:cNvSpPr txBox="1"/>
          <p:nvPr/>
        </p:nvSpPr>
        <p:spPr>
          <a:xfrm>
            <a:off x="993173" y="5985107"/>
            <a:ext cx="6094206" cy="276999"/>
          </a:xfrm>
          <a:prstGeom prst="rect">
            <a:avLst/>
          </a:prstGeom>
          <a:noFill/>
        </p:spPr>
        <p:txBody>
          <a:bodyPr wrap="square">
            <a:spAutoFit/>
          </a:bodyPr>
          <a:lstStyle/>
          <a:p>
            <a:r>
              <a:rPr lang="en-GB" sz="1200" u="none" strike="noStrike" dirty="0">
                <a:solidFill>
                  <a:srgbClr val="272626"/>
                </a:solidFill>
                <a:effectLst/>
                <a:latin typeface="Comic Sans MS" panose="030F0902030302020204" pitchFamily="66" charset="0"/>
              </a:rPr>
              <a:t> Chester Chronicle in 1775.</a:t>
            </a:r>
            <a:endParaRPr lang="en-US" sz="1200" dirty="0">
              <a:solidFill>
                <a:srgbClr val="272626"/>
              </a:solidFill>
              <a:latin typeface="Comic Sans MS" panose="030F0902030302020204" pitchFamily="66" charset="0"/>
            </a:endParaRPr>
          </a:p>
        </p:txBody>
      </p:sp>
    </p:spTree>
    <p:extLst>
      <p:ext uri="{BB962C8B-B14F-4D97-AF65-F5344CB8AC3E}">
        <p14:creationId xmlns:p14="http://schemas.microsoft.com/office/powerpoint/2010/main" val="1779596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12B6B18-6BFA-1E4B-812C-304401FDAA42}"/>
              </a:ext>
            </a:extLst>
          </p:cNvPr>
          <p:cNvSpPr txBox="1">
            <a:spLocks/>
          </p:cNvSpPr>
          <p:nvPr/>
        </p:nvSpPr>
        <p:spPr>
          <a:xfrm>
            <a:off x="4879731" y="814566"/>
            <a:ext cx="6901962" cy="100544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EB8B2D"/>
                </a:solidFill>
                <a:latin typeface="Comic Sans MS" panose="030F0902030302020204" pitchFamily="66" charset="0"/>
              </a:rPr>
              <a:t>The Black Loyalists and</a:t>
            </a:r>
            <a:br>
              <a:rPr lang="en-US" sz="3000" b="1" dirty="0">
                <a:solidFill>
                  <a:srgbClr val="EB8B2D"/>
                </a:solidFill>
                <a:latin typeface="Comic Sans MS" panose="030F0902030302020204" pitchFamily="66" charset="0"/>
              </a:rPr>
            </a:br>
            <a:r>
              <a:rPr lang="en-US" sz="3000" b="1" dirty="0">
                <a:solidFill>
                  <a:srgbClr val="EB8B2D"/>
                </a:solidFill>
                <a:latin typeface="Comic Sans MS" panose="030F0902030302020204" pitchFamily="66" charset="0"/>
              </a:rPr>
              <a:t>the Province of Freedom</a:t>
            </a:r>
          </a:p>
        </p:txBody>
      </p:sp>
      <p:sp>
        <p:nvSpPr>
          <p:cNvPr id="9" name="Content Placeholder 2">
            <a:extLst>
              <a:ext uri="{FF2B5EF4-FFF2-40B4-BE49-F238E27FC236}">
                <a16:creationId xmlns:a16="http://schemas.microsoft.com/office/drawing/2014/main" id="{195C01BB-9A7E-1C42-8C51-35B0FEF5421E}"/>
              </a:ext>
            </a:extLst>
          </p:cNvPr>
          <p:cNvSpPr txBox="1">
            <a:spLocks/>
          </p:cNvSpPr>
          <p:nvPr/>
        </p:nvSpPr>
        <p:spPr>
          <a:xfrm>
            <a:off x="5634007" y="2076407"/>
            <a:ext cx="5490125" cy="44091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arrival of the Black Loyalists from America in the 1780s added to the numbers of poor Black people on the streets of London and they began to be seen as a visible problem.</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A group of rich men persuaded the government to send the Black Poor to Sierra Leone in Africa to start a new settlement.</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In 1787 three ships took 456 people to create the new settlement – the Province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of Freedom.</a:t>
            </a:r>
          </a:p>
        </p:txBody>
      </p:sp>
      <p:pic>
        <p:nvPicPr>
          <p:cNvPr id="4" name="Picture 3" descr="Map&#10;&#10;Description automatically generated">
            <a:extLst>
              <a:ext uri="{FF2B5EF4-FFF2-40B4-BE49-F238E27FC236}">
                <a16:creationId xmlns:a16="http://schemas.microsoft.com/office/drawing/2014/main" id="{CB6B46DB-CCD7-4844-94AC-A8BA893E815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14893" y="809986"/>
            <a:ext cx="3561554" cy="5233448"/>
          </a:xfrm>
          <a:prstGeom prst="rect">
            <a:avLst/>
          </a:prstGeom>
        </p:spPr>
      </p:pic>
      <p:sp>
        <p:nvSpPr>
          <p:cNvPr id="19" name="Arc 18">
            <a:extLst>
              <a:ext uri="{FF2B5EF4-FFF2-40B4-BE49-F238E27FC236}">
                <a16:creationId xmlns:a16="http://schemas.microsoft.com/office/drawing/2014/main" id="{9CF1BA3B-06AA-E84A-A6BE-5577AED98DA7}"/>
              </a:ext>
            </a:extLst>
          </p:cNvPr>
          <p:cNvSpPr/>
          <p:nvPr/>
        </p:nvSpPr>
        <p:spPr>
          <a:xfrm rot="13361669">
            <a:off x="2163313" y="1909301"/>
            <a:ext cx="2152982" cy="3342356"/>
          </a:xfrm>
          <a:custGeom>
            <a:avLst/>
            <a:gdLst>
              <a:gd name="connsiteX0" fmla="*/ 1494692 w 2989384"/>
              <a:gd name="connsiteY0" fmla="*/ 0 h 3796855"/>
              <a:gd name="connsiteX1" fmla="*/ 2989384 w 2989384"/>
              <a:gd name="connsiteY1" fmla="*/ 1898428 h 3796855"/>
              <a:gd name="connsiteX2" fmla="*/ 1494692 w 2989384"/>
              <a:gd name="connsiteY2" fmla="*/ 1898428 h 3796855"/>
              <a:gd name="connsiteX3" fmla="*/ 1494692 w 2989384"/>
              <a:gd name="connsiteY3" fmla="*/ 0 h 3796855"/>
              <a:gd name="connsiteX0" fmla="*/ 1494692 w 2989384"/>
              <a:gd name="connsiteY0" fmla="*/ 0 h 3796855"/>
              <a:gd name="connsiteX1" fmla="*/ 2989384 w 2989384"/>
              <a:gd name="connsiteY1" fmla="*/ 1898428 h 3796855"/>
              <a:gd name="connsiteX0" fmla="*/ 434103 w 1928795"/>
              <a:gd name="connsiteY0" fmla="*/ 963241 h 2861669"/>
              <a:gd name="connsiteX1" fmla="*/ 1928795 w 1928795"/>
              <a:gd name="connsiteY1" fmla="*/ 2861669 h 2861669"/>
              <a:gd name="connsiteX2" fmla="*/ 434103 w 1928795"/>
              <a:gd name="connsiteY2" fmla="*/ 2861669 h 2861669"/>
              <a:gd name="connsiteX3" fmla="*/ 434103 w 1928795"/>
              <a:gd name="connsiteY3" fmla="*/ 963241 h 2861669"/>
              <a:gd name="connsiteX0" fmla="*/ 0 w 1928795"/>
              <a:gd name="connsiteY0" fmla="*/ 0 h 2861669"/>
              <a:gd name="connsiteX1" fmla="*/ 1928795 w 1928795"/>
              <a:gd name="connsiteY1" fmla="*/ 2861669 h 2861669"/>
              <a:gd name="connsiteX0" fmla="*/ 434103 w 1928795"/>
              <a:gd name="connsiteY0" fmla="*/ 963241 h 3240314"/>
              <a:gd name="connsiteX1" fmla="*/ 1928795 w 1928795"/>
              <a:gd name="connsiteY1" fmla="*/ 2861669 h 3240314"/>
              <a:gd name="connsiteX2" fmla="*/ 434103 w 1928795"/>
              <a:gd name="connsiteY2" fmla="*/ 2861669 h 3240314"/>
              <a:gd name="connsiteX3" fmla="*/ 434103 w 1928795"/>
              <a:gd name="connsiteY3" fmla="*/ 963241 h 3240314"/>
              <a:gd name="connsiteX0" fmla="*/ 0 w 1928795"/>
              <a:gd name="connsiteY0" fmla="*/ 0 h 3240314"/>
              <a:gd name="connsiteX1" fmla="*/ 1751774 w 1928795"/>
              <a:gd name="connsiteY1" fmla="*/ 3240314 h 3240314"/>
              <a:gd name="connsiteX0" fmla="*/ 434103 w 2044351"/>
              <a:gd name="connsiteY0" fmla="*/ 963241 h 3240314"/>
              <a:gd name="connsiteX1" fmla="*/ 1928795 w 2044351"/>
              <a:gd name="connsiteY1" fmla="*/ 2861669 h 3240314"/>
              <a:gd name="connsiteX2" fmla="*/ 434103 w 2044351"/>
              <a:gd name="connsiteY2" fmla="*/ 2861669 h 3240314"/>
              <a:gd name="connsiteX3" fmla="*/ 434103 w 2044351"/>
              <a:gd name="connsiteY3" fmla="*/ 963241 h 3240314"/>
              <a:gd name="connsiteX0" fmla="*/ 0 w 2044351"/>
              <a:gd name="connsiteY0" fmla="*/ 0 h 3240314"/>
              <a:gd name="connsiteX1" fmla="*/ 1751774 w 2044351"/>
              <a:gd name="connsiteY1" fmla="*/ 3240314 h 3240314"/>
              <a:gd name="connsiteX0" fmla="*/ 434103 w 1972204"/>
              <a:gd name="connsiteY0" fmla="*/ 963241 h 3240314"/>
              <a:gd name="connsiteX1" fmla="*/ 1928795 w 1972204"/>
              <a:gd name="connsiteY1" fmla="*/ 2861669 h 3240314"/>
              <a:gd name="connsiteX2" fmla="*/ 434103 w 1972204"/>
              <a:gd name="connsiteY2" fmla="*/ 2861669 h 3240314"/>
              <a:gd name="connsiteX3" fmla="*/ 434103 w 1972204"/>
              <a:gd name="connsiteY3" fmla="*/ 963241 h 3240314"/>
              <a:gd name="connsiteX0" fmla="*/ 0 w 1972204"/>
              <a:gd name="connsiteY0" fmla="*/ 0 h 3240314"/>
              <a:gd name="connsiteX1" fmla="*/ 1751774 w 1972204"/>
              <a:gd name="connsiteY1" fmla="*/ 3240314 h 3240314"/>
              <a:gd name="connsiteX0" fmla="*/ 475337 w 2009819"/>
              <a:gd name="connsiteY0" fmla="*/ 1020900 h 3297973"/>
              <a:gd name="connsiteX1" fmla="*/ 1970029 w 2009819"/>
              <a:gd name="connsiteY1" fmla="*/ 2919328 h 3297973"/>
              <a:gd name="connsiteX2" fmla="*/ 475337 w 2009819"/>
              <a:gd name="connsiteY2" fmla="*/ 2919328 h 3297973"/>
              <a:gd name="connsiteX3" fmla="*/ 475337 w 2009819"/>
              <a:gd name="connsiteY3" fmla="*/ 1020900 h 3297973"/>
              <a:gd name="connsiteX0" fmla="*/ 0 w 2009819"/>
              <a:gd name="connsiteY0" fmla="*/ 0 h 3297973"/>
              <a:gd name="connsiteX1" fmla="*/ 1793008 w 2009819"/>
              <a:gd name="connsiteY1" fmla="*/ 3297973 h 3297973"/>
              <a:gd name="connsiteX0" fmla="*/ 475337 w 1994179"/>
              <a:gd name="connsiteY0" fmla="*/ 1058450 h 3335523"/>
              <a:gd name="connsiteX1" fmla="*/ 1970029 w 1994179"/>
              <a:gd name="connsiteY1" fmla="*/ 2956878 h 3335523"/>
              <a:gd name="connsiteX2" fmla="*/ 475337 w 1994179"/>
              <a:gd name="connsiteY2" fmla="*/ 2956878 h 3335523"/>
              <a:gd name="connsiteX3" fmla="*/ 475337 w 1994179"/>
              <a:gd name="connsiteY3" fmla="*/ 1058450 h 3335523"/>
              <a:gd name="connsiteX0" fmla="*/ 0 w 1994179"/>
              <a:gd name="connsiteY0" fmla="*/ 37550 h 3335523"/>
              <a:gd name="connsiteX1" fmla="*/ 1793008 w 1994179"/>
              <a:gd name="connsiteY1" fmla="*/ 3335523 h 3335523"/>
              <a:gd name="connsiteX0" fmla="*/ 475337 w 2053161"/>
              <a:gd name="connsiteY0" fmla="*/ 1047774 h 3324847"/>
              <a:gd name="connsiteX1" fmla="*/ 1970029 w 2053161"/>
              <a:gd name="connsiteY1" fmla="*/ 2946202 h 3324847"/>
              <a:gd name="connsiteX2" fmla="*/ 475337 w 2053161"/>
              <a:gd name="connsiteY2" fmla="*/ 2946202 h 3324847"/>
              <a:gd name="connsiteX3" fmla="*/ 475337 w 2053161"/>
              <a:gd name="connsiteY3" fmla="*/ 1047774 h 3324847"/>
              <a:gd name="connsiteX0" fmla="*/ 0 w 2053161"/>
              <a:gd name="connsiteY0" fmla="*/ 26874 h 3324847"/>
              <a:gd name="connsiteX1" fmla="*/ 1793008 w 2053161"/>
              <a:gd name="connsiteY1" fmla="*/ 3324847 h 3324847"/>
              <a:gd name="connsiteX0" fmla="*/ 475337 w 2018289"/>
              <a:gd name="connsiteY0" fmla="*/ 1047432 h 3347853"/>
              <a:gd name="connsiteX1" fmla="*/ 1970029 w 2018289"/>
              <a:gd name="connsiteY1" fmla="*/ 2945860 h 3347853"/>
              <a:gd name="connsiteX2" fmla="*/ 475337 w 2018289"/>
              <a:gd name="connsiteY2" fmla="*/ 2945860 h 3347853"/>
              <a:gd name="connsiteX3" fmla="*/ 475337 w 2018289"/>
              <a:gd name="connsiteY3" fmla="*/ 1047432 h 3347853"/>
              <a:gd name="connsiteX0" fmla="*/ 0 w 2018289"/>
              <a:gd name="connsiteY0" fmla="*/ 26532 h 3347853"/>
              <a:gd name="connsiteX1" fmla="*/ 1754735 w 2018289"/>
              <a:gd name="connsiteY1" fmla="*/ 3347853 h 3347853"/>
              <a:gd name="connsiteX0" fmla="*/ 475337 w 2085866"/>
              <a:gd name="connsiteY0" fmla="*/ 1102738 h 3403159"/>
              <a:gd name="connsiteX1" fmla="*/ 1970029 w 2085866"/>
              <a:gd name="connsiteY1" fmla="*/ 3001166 h 3403159"/>
              <a:gd name="connsiteX2" fmla="*/ 475337 w 2085866"/>
              <a:gd name="connsiteY2" fmla="*/ 3001166 h 3403159"/>
              <a:gd name="connsiteX3" fmla="*/ 475337 w 2085866"/>
              <a:gd name="connsiteY3" fmla="*/ 1102738 h 3403159"/>
              <a:gd name="connsiteX0" fmla="*/ 0 w 2085866"/>
              <a:gd name="connsiteY0" fmla="*/ 81838 h 3403159"/>
              <a:gd name="connsiteX1" fmla="*/ 1754735 w 2085866"/>
              <a:gd name="connsiteY1" fmla="*/ 3403159 h 3403159"/>
              <a:gd name="connsiteX0" fmla="*/ 475337 w 2182158"/>
              <a:gd name="connsiteY0" fmla="*/ 1083640 h 3384061"/>
              <a:gd name="connsiteX1" fmla="*/ 1970029 w 2182158"/>
              <a:gd name="connsiteY1" fmla="*/ 2982068 h 3384061"/>
              <a:gd name="connsiteX2" fmla="*/ 475337 w 2182158"/>
              <a:gd name="connsiteY2" fmla="*/ 2982068 h 3384061"/>
              <a:gd name="connsiteX3" fmla="*/ 475337 w 2182158"/>
              <a:gd name="connsiteY3" fmla="*/ 1083640 h 3384061"/>
              <a:gd name="connsiteX0" fmla="*/ 0 w 2182158"/>
              <a:gd name="connsiteY0" fmla="*/ 62740 h 3384061"/>
              <a:gd name="connsiteX1" fmla="*/ 1754735 w 2182158"/>
              <a:gd name="connsiteY1" fmla="*/ 3384061 h 3384061"/>
              <a:gd name="connsiteX0" fmla="*/ 475337 w 2148013"/>
              <a:gd name="connsiteY0" fmla="*/ 1085451 h 3303364"/>
              <a:gd name="connsiteX1" fmla="*/ 1970029 w 2148013"/>
              <a:gd name="connsiteY1" fmla="*/ 2983879 h 3303364"/>
              <a:gd name="connsiteX2" fmla="*/ 475337 w 2148013"/>
              <a:gd name="connsiteY2" fmla="*/ 2983879 h 3303364"/>
              <a:gd name="connsiteX3" fmla="*/ 475337 w 2148013"/>
              <a:gd name="connsiteY3" fmla="*/ 1085451 h 3303364"/>
              <a:gd name="connsiteX0" fmla="*/ 0 w 2148013"/>
              <a:gd name="connsiteY0" fmla="*/ 64551 h 3303364"/>
              <a:gd name="connsiteX1" fmla="*/ 1714502 w 2148013"/>
              <a:gd name="connsiteY1" fmla="*/ 3303364 h 3303364"/>
              <a:gd name="connsiteX0" fmla="*/ 475337 w 2102042"/>
              <a:gd name="connsiteY0" fmla="*/ 1090366 h 3308279"/>
              <a:gd name="connsiteX1" fmla="*/ 1970029 w 2102042"/>
              <a:gd name="connsiteY1" fmla="*/ 2988794 h 3308279"/>
              <a:gd name="connsiteX2" fmla="*/ 475337 w 2102042"/>
              <a:gd name="connsiteY2" fmla="*/ 2988794 h 3308279"/>
              <a:gd name="connsiteX3" fmla="*/ 475337 w 2102042"/>
              <a:gd name="connsiteY3" fmla="*/ 1090366 h 3308279"/>
              <a:gd name="connsiteX0" fmla="*/ 0 w 2102042"/>
              <a:gd name="connsiteY0" fmla="*/ 69466 h 3308279"/>
              <a:gd name="connsiteX1" fmla="*/ 1714502 w 2102042"/>
              <a:gd name="connsiteY1" fmla="*/ 3308279 h 3308279"/>
              <a:gd name="connsiteX0" fmla="*/ 475337 w 2091233"/>
              <a:gd name="connsiteY0" fmla="*/ 1047780 h 3265693"/>
              <a:gd name="connsiteX1" fmla="*/ 1970029 w 2091233"/>
              <a:gd name="connsiteY1" fmla="*/ 2946208 h 3265693"/>
              <a:gd name="connsiteX2" fmla="*/ 475337 w 2091233"/>
              <a:gd name="connsiteY2" fmla="*/ 2946208 h 3265693"/>
              <a:gd name="connsiteX3" fmla="*/ 475337 w 2091233"/>
              <a:gd name="connsiteY3" fmla="*/ 1047780 h 3265693"/>
              <a:gd name="connsiteX0" fmla="*/ 0 w 2091233"/>
              <a:gd name="connsiteY0" fmla="*/ 26880 h 3265693"/>
              <a:gd name="connsiteX1" fmla="*/ 1714502 w 2091233"/>
              <a:gd name="connsiteY1" fmla="*/ 3265693 h 3265693"/>
              <a:gd name="connsiteX0" fmla="*/ 475337 w 2152982"/>
              <a:gd name="connsiteY0" fmla="*/ 1046896 h 3342356"/>
              <a:gd name="connsiteX1" fmla="*/ 1970029 w 2152982"/>
              <a:gd name="connsiteY1" fmla="*/ 2945324 h 3342356"/>
              <a:gd name="connsiteX2" fmla="*/ 475337 w 2152982"/>
              <a:gd name="connsiteY2" fmla="*/ 2945324 h 3342356"/>
              <a:gd name="connsiteX3" fmla="*/ 475337 w 2152982"/>
              <a:gd name="connsiteY3" fmla="*/ 1046896 h 3342356"/>
              <a:gd name="connsiteX0" fmla="*/ 0 w 2152982"/>
              <a:gd name="connsiteY0" fmla="*/ 25996 h 3342356"/>
              <a:gd name="connsiteX1" fmla="*/ 1786045 w 2152982"/>
              <a:gd name="connsiteY1" fmla="*/ 3342356 h 3342356"/>
            </a:gdLst>
            <a:ahLst/>
            <a:cxnLst>
              <a:cxn ang="0">
                <a:pos x="connsiteX0" y="connsiteY0"/>
              </a:cxn>
              <a:cxn ang="0">
                <a:pos x="connsiteX1" y="connsiteY1"/>
              </a:cxn>
            </a:cxnLst>
            <a:rect l="l" t="t" r="r" b="b"/>
            <a:pathLst>
              <a:path w="2152982" h="3342356" stroke="0" extrusionOk="0">
                <a:moveTo>
                  <a:pt x="475337" y="1046896"/>
                </a:moveTo>
                <a:cubicBezTo>
                  <a:pt x="1300833" y="1046896"/>
                  <a:pt x="1970029" y="1896851"/>
                  <a:pt x="1970029" y="2945324"/>
                </a:cubicBezTo>
                <a:lnTo>
                  <a:pt x="475337" y="2945324"/>
                </a:lnTo>
                <a:lnTo>
                  <a:pt x="475337" y="1046896"/>
                </a:lnTo>
                <a:close/>
              </a:path>
              <a:path w="2152982" h="3342356" fill="none">
                <a:moveTo>
                  <a:pt x="0" y="25996"/>
                </a:moveTo>
                <a:cubicBezTo>
                  <a:pt x="1197799" y="-257677"/>
                  <a:pt x="2911801" y="1841436"/>
                  <a:pt x="1786045" y="3342356"/>
                </a:cubicBezTo>
              </a:path>
            </a:pathLst>
          </a:custGeom>
          <a:ln w="57150">
            <a:solidFill>
              <a:srgbClr val="FF0000"/>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898159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par>
                                <p:cTn id="11" presetID="22" presetClass="entr" presetSubtype="1"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27E9D684-54AF-654D-BB13-C912187EDA03}"/>
              </a:ext>
            </a:extLst>
          </p:cNvPr>
          <p:cNvSpPr txBox="1">
            <a:spLocks/>
          </p:cNvSpPr>
          <p:nvPr/>
        </p:nvSpPr>
        <p:spPr>
          <a:xfrm>
            <a:off x="6291059" y="1357853"/>
            <a:ext cx="4545623" cy="50391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They included the Black Loyalists and other Black Londoners.</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There were also the white wives of some of the men, and their mixed race children. </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site chosen for the settlement was very poor, and they arrived just as bad weather came.</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They suffered terrible hardship and disease and by 1778 only 130 were left alive.</a:t>
            </a:r>
          </a:p>
        </p:txBody>
      </p:sp>
      <p:pic>
        <p:nvPicPr>
          <p:cNvPr id="5" name="Picture 4" descr="A picture containing text&#10;&#10;Description automatically generated">
            <a:extLst>
              <a:ext uri="{FF2B5EF4-FFF2-40B4-BE49-F238E27FC236}">
                <a16:creationId xmlns:a16="http://schemas.microsoft.com/office/drawing/2014/main" id="{6BE3D2B3-32C6-4742-BAB4-37C1824E7DC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74223" y="489453"/>
            <a:ext cx="4212178" cy="5617992"/>
          </a:xfrm>
          <a:prstGeom prst="rect">
            <a:avLst/>
          </a:prstGeom>
        </p:spPr>
      </p:pic>
    </p:spTree>
    <p:extLst>
      <p:ext uri="{BB962C8B-B14F-4D97-AF65-F5344CB8AC3E}">
        <p14:creationId xmlns:p14="http://schemas.microsoft.com/office/powerpoint/2010/main" val="657824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625E9087-DD8E-984D-8622-D94FECD4A055}"/>
              </a:ext>
            </a:extLst>
          </p:cNvPr>
          <p:cNvSpPr txBox="1">
            <a:spLocks/>
          </p:cNvSpPr>
          <p:nvPr/>
        </p:nvSpPr>
        <p:spPr>
          <a:xfrm>
            <a:off x="6178063" y="1400253"/>
            <a:ext cx="5093675" cy="44091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EB8B2D"/>
              </a:buClr>
              <a:buNone/>
            </a:pPr>
            <a:r>
              <a:rPr lang="en-GB" sz="1700" dirty="0">
                <a:solidFill>
                  <a:srgbClr val="272626"/>
                </a:solidFill>
                <a:latin typeface="Comic Sans MS" panose="030F0902030302020204" pitchFamily="66" charset="0"/>
              </a:rPr>
              <a:t>A second attempt to relocate Black Loyalists took place in 1792, this time with evacuees who had originally been sent to Nova Scotia in British Canada.</a:t>
            </a:r>
          </a:p>
          <a:p>
            <a:pPr marL="0" indent="0">
              <a:lnSpc>
                <a:spcPct val="100000"/>
              </a:lnSpc>
              <a:buClr>
                <a:srgbClr val="EB8B2D"/>
              </a:buClr>
              <a:buNone/>
            </a:pPr>
            <a:r>
              <a:rPr lang="en-GB" sz="1700" dirty="0">
                <a:solidFill>
                  <a:srgbClr val="272626"/>
                </a:solidFill>
                <a:latin typeface="Comic Sans MS" panose="030F0902030302020204" pitchFamily="66" charset="0"/>
              </a:rPr>
              <a:t>Amongst the settlers was </a:t>
            </a:r>
            <a:r>
              <a:rPr lang="en-GB" sz="1700" b="1" dirty="0">
                <a:solidFill>
                  <a:srgbClr val="272626"/>
                </a:solidFill>
                <a:latin typeface="Comic Sans MS" panose="030F0902030302020204" pitchFamily="66" charset="0"/>
              </a:rPr>
              <a:t>Harry Washington</a:t>
            </a:r>
            <a:r>
              <a:rPr lang="en-GB" sz="1700" dirty="0">
                <a:solidFill>
                  <a:srgbClr val="272626"/>
                </a:solidFill>
                <a:latin typeface="Comic Sans MS" panose="030F0902030302020204" pitchFamily="66" charset="0"/>
              </a:rPr>
              <a:t>, who had been owned by </a:t>
            </a:r>
            <a:r>
              <a:rPr lang="en-GB" sz="1700" b="1" dirty="0">
                <a:solidFill>
                  <a:srgbClr val="272626"/>
                </a:solidFill>
                <a:latin typeface="Comic Sans MS" panose="030F0902030302020204" pitchFamily="66" charset="0"/>
              </a:rPr>
              <a:t>George Washington</a:t>
            </a:r>
            <a:r>
              <a:rPr lang="en-GB" sz="1700" dirty="0">
                <a:solidFill>
                  <a:srgbClr val="272626"/>
                </a:solidFill>
                <a:latin typeface="Comic Sans MS" panose="030F0902030302020204" pitchFamily="66" charset="0"/>
              </a:rPr>
              <a:t>, America’s first president.</a:t>
            </a:r>
          </a:p>
          <a:p>
            <a:pPr marL="0" indent="0">
              <a:lnSpc>
                <a:spcPct val="100000"/>
              </a:lnSpc>
              <a:buClr>
                <a:srgbClr val="EB8B2D"/>
              </a:buClr>
              <a:buNone/>
            </a:pPr>
            <a:r>
              <a:rPr lang="en-GB" sz="1700" dirty="0">
                <a:solidFill>
                  <a:srgbClr val="272626"/>
                </a:solidFill>
                <a:latin typeface="Comic Sans MS" panose="030F0902030302020204" pitchFamily="66" charset="0"/>
              </a:rPr>
              <a:t>He had escaped to join the British forces during the revolutionary war and had been evacuated on one </a:t>
            </a:r>
            <a:r>
              <a:rPr lang="en-GB" sz="1700" dirty="0">
                <a:latin typeface="Comic Sans MS" panose="030F0902030302020204" pitchFamily="66" charset="0"/>
              </a:rPr>
              <a:t>of the last ships to leave New York. On that </a:t>
            </a:r>
            <a:r>
              <a:rPr lang="en-GB" sz="1700" dirty="0">
                <a:solidFill>
                  <a:srgbClr val="272626"/>
                </a:solidFill>
                <a:latin typeface="Comic Sans MS" panose="030F0902030302020204" pitchFamily="66" charset="0"/>
              </a:rPr>
              <a:t>day, his former owner rode into Manhattan to see off the last of the British forces.</a:t>
            </a:r>
          </a:p>
          <a:p>
            <a:pPr marL="0" indent="0">
              <a:lnSpc>
                <a:spcPct val="100000"/>
              </a:lnSpc>
              <a:buClr>
                <a:srgbClr val="EB8B2D"/>
              </a:buClr>
              <a:buNone/>
            </a:pPr>
            <a:r>
              <a:rPr lang="en-GB" sz="1700" dirty="0">
                <a:solidFill>
                  <a:srgbClr val="272626"/>
                </a:solidFill>
                <a:latin typeface="Comic Sans MS" panose="030F0902030302020204" pitchFamily="66" charset="0"/>
              </a:rPr>
              <a:t>The settlement of Freetown was not easy to establish, but in time it became a working community and is now the capital of Sierra Leone in West Africa.</a:t>
            </a:r>
          </a:p>
        </p:txBody>
      </p:sp>
      <p:sp>
        <p:nvSpPr>
          <p:cNvPr id="9" name="Title 1">
            <a:extLst>
              <a:ext uri="{FF2B5EF4-FFF2-40B4-BE49-F238E27FC236}">
                <a16:creationId xmlns:a16="http://schemas.microsoft.com/office/drawing/2014/main" id="{46F2F9EC-8563-814D-8799-CE48281729E1}"/>
              </a:ext>
            </a:extLst>
          </p:cNvPr>
          <p:cNvSpPr txBox="1">
            <a:spLocks/>
          </p:cNvSpPr>
          <p:nvPr/>
        </p:nvSpPr>
        <p:spPr>
          <a:xfrm>
            <a:off x="0" y="735434"/>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EB8B2D"/>
                </a:solidFill>
                <a:latin typeface="Comic Sans MS" panose="030F0902030302020204" pitchFamily="66" charset="0"/>
              </a:rPr>
              <a:t>The Black Loyalists and Freetown</a:t>
            </a:r>
          </a:p>
        </p:txBody>
      </p:sp>
      <p:pic>
        <p:nvPicPr>
          <p:cNvPr id="4" name="Picture 3" descr="Map&#10;&#10;Description automatically generated">
            <a:extLst>
              <a:ext uri="{FF2B5EF4-FFF2-40B4-BE49-F238E27FC236}">
                <a16:creationId xmlns:a16="http://schemas.microsoft.com/office/drawing/2014/main" id="{8AC11769-BDDC-184B-ABD4-72F045228DB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84688" y="1474830"/>
            <a:ext cx="4521523" cy="4521523"/>
          </a:xfrm>
          <a:prstGeom prst="rect">
            <a:avLst/>
          </a:prstGeom>
        </p:spPr>
      </p:pic>
      <p:sp>
        <p:nvSpPr>
          <p:cNvPr id="10" name="Oval 9">
            <a:extLst>
              <a:ext uri="{FF2B5EF4-FFF2-40B4-BE49-F238E27FC236}">
                <a16:creationId xmlns:a16="http://schemas.microsoft.com/office/drawing/2014/main" id="{FDB0BF07-CC90-C64E-AB95-33C04E3D3563}"/>
              </a:ext>
            </a:extLst>
          </p:cNvPr>
          <p:cNvSpPr/>
          <p:nvPr/>
        </p:nvSpPr>
        <p:spPr>
          <a:xfrm>
            <a:off x="998253" y="3234966"/>
            <a:ext cx="953639" cy="95363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24600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par>
                                <p:cTn id="15" presetID="2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A picture containing linedrawing&#10;&#10;Description automatically generated">
            <a:extLst>
              <a:ext uri="{FF2B5EF4-FFF2-40B4-BE49-F238E27FC236}">
                <a16:creationId xmlns:a16="http://schemas.microsoft.com/office/drawing/2014/main" id="{8009E53A-9238-0846-8EBB-229972AEE9F5}"/>
              </a:ext>
            </a:extLst>
          </p:cNvPr>
          <p:cNvPicPr>
            <a:picLocks noChangeAspect="1"/>
          </p:cNvPicPr>
          <p:nvPr/>
        </p:nvPicPr>
        <p:blipFill>
          <a:blip r:embed="rId2" cstate="email">
            <a:alphaModFix amt="13000"/>
            <a:extLst>
              <a:ext uri="{28A0092B-C50C-407E-A947-70E740481C1C}">
                <a14:useLocalDpi xmlns:a14="http://schemas.microsoft.com/office/drawing/2010/main"/>
              </a:ext>
            </a:extLst>
          </a:blip>
          <a:stretch>
            <a:fillRect/>
          </a:stretch>
        </p:blipFill>
        <p:spPr>
          <a:xfrm>
            <a:off x="308517" y="1152517"/>
            <a:ext cx="11574966" cy="5437854"/>
          </a:xfrm>
          <a:prstGeom prst="rect">
            <a:avLst/>
          </a:prstGeom>
        </p:spPr>
      </p:pic>
      <p:sp>
        <p:nvSpPr>
          <p:cNvPr id="2" name="Title 1">
            <a:extLst>
              <a:ext uri="{FF2B5EF4-FFF2-40B4-BE49-F238E27FC236}">
                <a16:creationId xmlns:a16="http://schemas.microsoft.com/office/drawing/2014/main" id="{5245F941-B54D-8D43-AD7F-5BA17268638E}"/>
              </a:ext>
            </a:extLst>
          </p:cNvPr>
          <p:cNvSpPr txBox="1">
            <a:spLocks/>
          </p:cNvSpPr>
          <p:nvPr/>
        </p:nvSpPr>
        <p:spPr>
          <a:xfrm>
            <a:off x="0" y="2440318"/>
            <a:ext cx="12192000" cy="27011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000" b="1" dirty="0">
                <a:solidFill>
                  <a:schemeClr val="bg1"/>
                </a:solidFill>
                <a:latin typeface="Comic Sans MS" panose="030F0902030302020204" pitchFamily="66" charset="0"/>
              </a:rPr>
              <a:t>Resistance</a:t>
            </a:r>
            <a:br>
              <a:rPr lang="en-US" sz="5000" b="1" dirty="0">
                <a:solidFill>
                  <a:schemeClr val="bg1"/>
                </a:solidFill>
                <a:latin typeface="Comic Sans MS" panose="030F0902030302020204" pitchFamily="66" charset="0"/>
              </a:rPr>
            </a:br>
            <a:r>
              <a:rPr lang="en-US" sz="5000" b="1" dirty="0">
                <a:solidFill>
                  <a:schemeClr val="bg1"/>
                </a:solidFill>
                <a:latin typeface="Comic Sans MS" panose="030F0902030302020204" pitchFamily="66" charset="0"/>
              </a:rPr>
              <a:t>and</a:t>
            </a:r>
            <a:br>
              <a:rPr lang="en-US" sz="5000" b="1" dirty="0">
                <a:solidFill>
                  <a:schemeClr val="bg1"/>
                </a:solidFill>
                <a:latin typeface="Comic Sans MS" panose="030F0902030302020204" pitchFamily="66" charset="0"/>
              </a:rPr>
            </a:br>
            <a:r>
              <a:rPr lang="en-US" sz="5000" b="1" dirty="0">
                <a:solidFill>
                  <a:schemeClr val="bg1"/>
                </a:solidFill>
                <a:latin typeface="Comic Sans MS" panose="030F0902030302020204" pitchFamily="66" charset="0"/>
              </a:rPr>
              <a:t>Rebellion</a:t>
            </a:r>
          </a:p>
        </p:txBody>
      </p:sp>
    </p:spTree>
    <p:extLst>
      <p:ext uri="{BB962C8B-B14F-4D97-AF65-F5344CB8AC3E}">
        <p14:creationId xmlns:p14="http://schemas.microsoft.com/office/powerpoint/2010/main" val="34678669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F0F465C9-8B48-7E43-A204-EF525D7DA701}"/>
              </a:ext>
            </a:extLst>
          </p:cNvPr>
          <p:cNvSpPr txBox="1">
            <a:spLocks/>
          </p:cNvSpPr>
          <p:nvPr/>
        </p:nvSpPr>
        <p:spPr>
          <a:xfrm>
            <a:off x="1274886" y="1634250"/>
            <a:ext cx="9697914" cy="44091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Since the early days of British slavery, the plantation owners had been worried about resistance and rebellion.</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owners and Masters were aware that they were outnumbered by their enslaved captives.</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During the reign of the Stuarts, laws had been passed. First on the island</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of Barbados, and then across the British colonies, to keep enslaved people under control.</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Slave Codes made it legal for white owners and slave masters to use brutal violence to keep the enslaved populations subdued and in fear.</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They also made it illegal for slaves to meet in large numbers or to travel off their plantations without written permission.</a:t>
            </a:r>
          </a:p>
        </p:txBody>
      </p:sp>
      <p:sp>
        <p:nvSpPr>
          <p:cNvPr id="11" name="Title 1">
            <a:extLst>
              <a:ext uri="{FF2B5EF4-FFF2-40B4-BE49-F238E27FC236}">
                <a16:creationId xmlns:a16="http://schemas.microsoft.com/office/drawing/2014/main" id="{3F370376-B67C-E642-A2C7-436D0DC92315}"/>
              </a:ext>
            </a:extLst>
          </p:cNvPr>
          <p:cNvSpPr txBox="1">
            <a:spLocks/>
          </p:cNvSpPr>
          <p:nvPr/>
        </p:nvSpPr>
        <p:spPr>
          <a:xfrm>
            <a:off x="0" y="814565"/>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EB8B2D"/>
                </a:solidFill>
                <a:latin typeface="Comic Sans MS" panose="030F0902030302020204" pitchFamily="66" charset="0"/>
              </a:rPr>
              <a:t>Resistance and Rebellion</a:t>
            </a:r>
          </a:p>
        </p:txBody>
      </p:sp>
    </p:spTree>
    <p:extLst>
      <p:ext uri="{BB962C8B-B14F-4D97-AF65-F5344CB8AC3E}">
        <p14:creationId xmlns:p14="http://schemas.microsoft.com/office/powerpoint/2010/main" val="521279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3D0A2D51-A128-4B40-8006-D8237D05FF29}"/>
              </a:ext>
            </a:extLst>
          </p:cNvPr>
          <p:cNvSpPr txBox="1">
            <a:spLocks/>
          </p:cNvSpPr>
          <p:nvPr/>
        </p:nvSpPr>
        <p:spPr>
          <a:xfrm>
            <a:off x="5256193" y="909444"/>
            <a:ext cx="6109897" cy="50391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However, enslaved people sometimes managed to resist and rebel. </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On the island of Jamaica a rebellion broke out, lead by an enslaved man called </a:t>
            </a:r>
            <a:r>
              <a:rPr lang="en-GB" sz="2000" b="1" dirty="0">
                <a:solidFill>
                  <a:srgbClr val="272626"/>
                </a:solidFill>
                <a:latin typeface="Comic Sans MS" panose="030F0902030302020204" pitchFamily="66" charset="0"/>
              </a:rPr>
              <a:t>Sam Sharpe</a:t>
            </a:r>
            <a:r>
              <a:rPr lang="en-GB" sz="2000" dirty="0">
                <a:solidFill>
                  <a:srgbClr val="272626"/>
                </a:solidFill>
                <a:latin typeface="Comic Sans MS" panose="030F0902030302020204" pitchFamily="66" charset="0"/>
              </a:rPr>
              <a:t>.</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He organised a peaceful strike at Christmas 1831. </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Slaves on the west of the island said that they would not work after Christmas unless they were paid wages.</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owners responded to this resistance with brutal violence, and soon at least 20,000 slaves rebelled and began fighting for their freedom.</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rebellion lasted 2 weeks before the British Army put an end to it.</a:t>
            </a:r>
          </a:p>
        </p:txBody>
      </p:sp>
      <p:pic>
        <p:nvPicPr>
          <p:cNvPr id="13" name="Picture 12" descr="A picture containing text&#10;&#10;Description automatically generated">
            <a:extLst>
              <a:ext uri="{FF2B5EF4-FFF2-40B4-BE49-F238E27FC236}">
                <a16:creationId xmlns:a16="http://schemas.microsoft.com/office/drawing/2014/main" id="{E0C24B83-BC20-A743-992B-FDED795044D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93077" y="1026152"/>
            <a:ext cx="3757800" cy="4781911"/>
          </a:xfrm>
          <a:prstGeom prst="rect">
            <a:avLst/>
          </a:prstGeom>
        </p:spPr>
      </p:pic>
    </p:spTree>
    <p:extLst>
      <p:ext uri="{BB962C8B-B14F-4D97-AF65-F5344CB8AC3E}">
        <p14:creationId xmlns:p14="http://schemas.microsoft.com/office/powerpoint/2010/main" val="3044119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3D0A2D51-A128-4B40-8006-D8237D05FF29}"/>
              </a:ext>
            </a:extLst>
          </p:cNvPr>
          <p:cNvSpPr txBox="1">
            <a:spLocks/>
          </p:cNvSpPr>
          <p:nvPr/>
        </p:nvSpPr>
        <p:spPr>
          <a:xfrm>
            <a:off x="5930155" y="1635844"/>
            <a:ext cx="5254311" cy="50391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300 rebels were killed during the fighting.</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340 were executed, including the leader Sam Sharpe.</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140 were sent to Australia as convicts.</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Although the rebellion was quashed, it was clear that slavery in the colonies could not last much longer.</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Today there is a memorial to Sam Sharpe in Jamaica.</a:t>
            </a:r>
          </a:p>
        </p:txBody>
      </p:sp>
      <p:pic>
        <p:nvPicPr>
          <p:cNvPr id="4" name="Picture 3" descr="A picture containing building, outdoor&#10;&#10;Description automatically generated">
            <a:extLst>
              <a:ext uri="{FF2B5EF4-FFF2-40B4-BE49-F238E27FC236}">
                <a16:creationId xmlns:a16="http://schemas.microsoft.com/office/drawing/2014/main" id="{CC026DA5-CE3A-9A48-A7DE-12223E79A707}"/>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15924" y="384223"/>
            <a:ext cx="4914901" cy="6087643"/>
          </a:xfrm>
          <a:prstGeom prst="rect">
            <a:avLst/>
          </a:prstGeom>
        </p:spPr>
      </p:pic>
    </p:spTree>
    <p:extLst>
      <p:ext uri="{BB962C8B-B14F-4D97-AF65-F5344CB8AC3E}">
        <p14:creationId xmlns:p14="http://schemas.microsoft.com/office/powerpoint/2010/main" val="2154148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EAD0314-B746-B245-B205-1E1C05B70F1C}"/>
              </a:ext>
            </a:extLst>
          </p:cNvPr>
          <p:cNvSpPr txBox="1"/>
          <p:nvPr/>
        </p:nvSpPr>
        <p:spPr>
          <a:xfrm>
            <a:off x="4995799" y="1945941"/>
            <a:ext cx="5943445" cy="3808449"/>
          </a:xfrm>
          <a:prstGeom prst="rect">
            <a:avLst/>
          </a:prstGeom>
          <a:noFill/>
        </p:spPr>
        <p:txBody>
          <a:bodyPr wrap="square" rtlCol="0">
            <a:noAutofit/>
          </a:bodyPr>
          <a:lstStyle/>
          <a:p>
            <a:pPr>
              <a:spcBef>
                <a:spcPts val="1000"/>
              </a:spcBef>
            </a:pPr>
            <a:r>
              <a:rPr lang="en-GB" b="1" dirty="0">
                <a:solidFill>
                  <a:srgbClr val="272626"/>
                </a:solidFill>
                <a:latin typeface="Comic Sans MS" panose="030F0902030302020204" pitchFamily="66" charset="0"/>
              </a:rPr>
              <a:t>We will learn about:</a:t>
            </a:r>
          </a:p>
          <a:p>
            <a:pPr marL="225425" indent="-225425">
              <a:spcBef>
                <a:spcPts val="1000"/>
              </a:spcBef>
              <a:buClr>
                <a:srgbClr val="EB8B2D"/>
              </a:buClr>
              <a:buFont typeface="Arial" panose="020B0604020202020204" pitchFamily="34" charset="0"/>
              <a:buChar char="•"/>
            </a:pPr>
            <a:r>
              <a:rPr lang="en-GB" dirty="0">
                <a:solidFill>
                  <a:srgbClr val="272626"/>
                </a:solidFill>
                <a:latin typeface="Comic Sans MS" panose="030F0902030302020204" pitchFamily="66" charset="0"/>
              </a:rPr>
              <a:t>the role of the formerly enslaved people who fought on the side of the British in the American War of Independence.</a:t>
            </a:r>
          </a:p>
          <a:p>
            <a:pPr marL="225425" indent="-225425">
              <a:spcBef>
                <a:spcPts val="1000"/>
              </a:spcBef>
              <a:buClr>
                <a:srgbClr val="EB8B2D"/>
              </a:buClr>
              <a:buFont typeface="Arial" panose="020B0604020202020204" pitchFamily="34" charset="0"/>
              <a:buChar char="•"/>
            </a:pPr>
            <a:r>
              <a:rPr lang="en-GB" dirty="0">
                <a:solidFill>
                  <a:srgbClr val="272626"/>
                </a:solidFill>
                <a:latin typeface="Comic Sans MS" panose="030F0902030302020204" pitchFamily="66" charset="0"/>
              </a:rPr>
              <a:t>how they were treated by the British once the war was over.</a:t>
            </a:r>
          </a:p>
          <a:p>
            <a:pPr marL="225425" indent="-225425">
              <a:spcBef>
                <a:spcPts val="1000"/>
              </a:spcBef>
              <a:buClr>
                <a:srgbClr val="EB8B2D"/>
              </a:buClr>
              <a:buFont typeface="Arial" panose="020B0604020202020204" pitchFamily="34" charset="0"/>
              <a:buChar char="•"/>
            </a:pPr>
            <a:r>
              <a:rPr lang="en-GB" dirty="0">
                <a:solidFill>
                  <a:srgbClr val="272626"/>
                </a:solidFill>
                <a:latin typeface="Comic Sans MS" panose="030F0902030302020204" pitchFamily="66" charset="0"/>
              </a:rPr>
              <a:t>the resistance of enslaved people in rebellions in British colonies; and </a:t>
            </a:r>
          </a:p>
          <a:p>
            <a:pPr marL="225425" indent="-225425">
              <a:spcBef>
                <a:spcPts val="1000"/>
              </a:spcBef>
              <a:buClr>
                <a:srgbClr val="EB8B2D"/>
              </a:buClr>
              <a:buFont typeface="Arial" panose="020B0604020202020204" pitchFamily="34" charset="0"/>
              <a:buChar char="•"/>
            </a:pPr>
            <a:r>
              <a:rPr lang="en-GB" dirty="0">
                <a:solidFill>
                  <a:srgbClr val="272626"/>
                </a:solidFill>
                <a:latin typeface="Comic Sans MS" panose="030F0902030302020204" pitchFamily="66" charset="0"/>
              </a:rPr>
              <a:t>the roles played by Black people in the British Abolitionist Movement.</a:t>
            </a:r>
          </a:p>
        </p:txBody>
      </p:sp>
      <p:sp>
        <p:nvSpPr>
          <p:cNvPr id="7" name="Subtitle 2">
            <a:extLst>
              <a:ext uri="{FF2B5EF4-FFF2-40B4-BE49-F238E27FC236}">
                <a16:creationId xmlns:a16="http://schemas.microsoft.com/office/drawing/2014/main" id="{D38FCAB2-0F36-774C-AFF6-ABF2FE7D3A63}"/>
              </a:ext>
            </a:extLst>
          </p:cNvPr>
          <p:cNvSpPr txBox="1">
            <a:spLocks/>
          </p:cNvSpPr>
          <p:nvPr/>
        </p:nvSpPr>
        <p:spPr>
          <a:xfrm>
            <a:off x="0" y="654977"/>
            <a:ext cx="12192000" cy="115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902030302020204" pitchFamily="66" charset="0"/>
                <a:cs typeface="Arial" panose="020B0604020202020204" pitchFamily="34" charset="0"/>
              </a:rPr>
              <a:t>Late Georgians 1777-1837</a:t>
            </a:r>
            <a:br>
              <a:rPr lang="en-US" sz="3000" b="1" dirty="0">
                <a:solidFill>
                  <a:srgbClr val="EB8B2D"/>
                </a:solidFill>
                <a:latin typeface="Comic Sans MS" panose="030F0902030302020204" pitchFamily="66" charset="0"/>
                <a:cs typeface="Arial" panose="020B0604020202020204" pitchFamily="34" charset="0"/>
              </a:rPr>
            </a:br>
            <a:r>
              <a:rPr lang="en-US" sz="3000" b="1" dirty="0">
                <a:solidFill>
                  <a:srgbClr val="EB8B2D"/>
                </a:solidFill>
                <a:latin typeface="Comic Sans MS" panose="030F0902030302020204" pitchFamily="66" charset="0"/>
                <a:cs typeface="Arial" panose="020B0604020202020204" pitchFamily="34" charset="0"/>
              </a:rPr>
              <a:t>Lesson aims</a:t>
            </a:r>
          </a:p>
        </p:txBody>
      </p:sp>
      <p:sp>
        <p:nvSpPr>
          <p:cNvPr id="11" name="TextBox 10">
            <a:extLst>
              <a:ext uri="{FF2B5EF4-FFF2-40B4-BE49-F238E27FC236}">
                <a16:creationId xmlns:a16="http://schemas.microsoft.com/office/drawing/2014/main" id="{D5636CCB-3BF9-D744-91FE-866DFB5C57B3}"/>
              </a:ext>
            </a:extLst>
          </p:cNvPr>
          <p:cNvSpPr txBox="1"/>
          <p:nvPr/>
        </p:nvSpPr>
        <p:spPr>
          <a:xfrm>
            <a:off x="550451" y="5624248"/>
            <a:ext cx="10464294" cy="857356"/>
          </a:xfrm>
          <a:prstGeom prst="rect">
            <a:avLst/>
          </a:prstGeom>
          <a:noFill/>
        </p:spPr>
        <p:txBody>
          <a:bodyPr wrap="square" rtlCol="0">
            <a:noAutofit/>
          </a:bodyPr>
          <a:lstStyle/>
          <a:p>
            <a:pPr>
              <a:spcBef>
                <a:spcPts val="500"/>
              </a:spcBef>
            </a:pPr>
            <a:r>
              <a:rPr lang="en-GB" sz="1000" b="1" dirty="0">
                <a:solidFill>
                  <a:srgbClr val="EB8B2D"/>
                </a:solidFill>
                <a:latin typeface="Arial" panose="020B0604020202020204" pitchFamily="34" charset="0"/>
                <a:cs typeface="Arial" panose="020B0604020202020204" pitchFamily="34" charset="0"/>
              </a:rPr>
              <a:t>Curriculum links:</a:t>
            </a:r>
            <a:br>
              <a:rPr lang="en-GB" sz="1000" b="1" dirty="0">
                <a:solidFill>
                  <a:srgbClr val="EB8B2D"/>
                </a:solidFill>
                <a:latin typeface="Arial" panose="020B0604020202020204" pitchFamily="34" charset="0"/>
                <a:cs typeface="Arial" panose="020B0604020202020204" pitchFamily="34" charset="0"/>
              </a:rPr>
            </a:br>
            <a:r>
              <a:rPr lang="en-GB" sz="1000" dirty="0">
                <a:solidFill>
                  <a:srgbClr val="EB8B2D"/>
                </a:solidFill>
                <a:latin typeface="Arial" panose="020B0604020202020204" pitchFamily="34" charset="0"/>
                <a:ea typeface="Calibri" panose="020F0502020204030204" pitchFamily="34" charset="0"/>
                <a:cs typeface="Arial" panose="020B0604020202020204" pitchFamily="34" charset="0"/>
              </a:rPr>
              <a:t>To gain a coherent knowledge and understanding of Britain’s past and that of the wider world and learn about a significant turning point in British history.</a:t>
            </a:r>
            <a:br>
              <a:rPr lang="en-GB" sz="1000" dirty="0">
                <a:solidFill>
                  <a:srgbClr val="EB8B2D"/>
                </a:solidFill>
                <a:latin typeface="Arial" panose="020B0604020202020204" pitchFamily="34" charset="0"/>
                <a:ea typeface="Calibri" panose="020F0502020204030204" pitchFamily="34" charset="0"/>
                <a:cs typeface="Arial" panose="020B0604020202020204" pitchFamily="34" charset="0"/>
              </a:rPr>
            </a:br>
            <a:r>
              <a:rPr lang="en-GB" sz="1000" dirty="0">
                <a:solidFill>
                  <a:srgbClr val="EB8B2D"/>
                </a:solidFill>
                <a:latin typeface="Arial" panose="020B0604020202020204" pitchFamily="34" charset="0"/>
                <a:ea typeface="Calibri" panose="020F0502020204030204" pitchFamily="34" charset="0"/>
                <a:cs typeface="Arial" panose="020B0604020202020204" pitchFamily="34" charset="0"/>
              </a:rPr>
              <a:t>To understand the connections between national and international history; between economic, military, political, religious and social history.</a:t>
            </a:r>
            <a:br>
              <a:rPr lang="en-GB" sz="1000" dirty="0">
                <a:solidFill>
                  <a:srgbClr val="EB8B2D"/>
                </a:solidFill>
                <a:latin typeface="Arial" panose="020B0604020202020204" pitchFamily="34" charset="0"/>
                <a:ea typeface="Calibri" panose="020F0502020204030204" pitchFamily="34" charset="0"/>
                <a:cs typeface="Arial" panose="020B0604020202020204" pitchFamily="34" charset="0"/>
              </a:rPr>
            </a:br>
            <a:r>
              <a:rPr lang="en-GB" sz="1000" dirty="0">
                <a:solidFill>
                  <a:srgbClr val="EB8B2D"/>
                </a:solidFill>
                <a:latin typeface="Arial" panose="020B0604020202020204" pitchFamily="34" charset="0"/>
                <a:ea typeface="Calibri" panose="020F0502020204030204" pitchFamily="34" charset="0"/>
                <a:cs typeface="Arial" panose="020B0604020202020204" pitchFamily="34" charset="0"/>
              </a:rPr>
              <a:t>To understand the complexity of processes of change.</a:t>
            </a:r>
          </a:p>
          <a:p>
            <a:pPr>
              <a:spcBef>
                <a:spcPts val="500"/>
              </a:spcBef>
            </a:pPr>
            <a:endParaRPr lang="en-GB" sz="1000" dirty="0">
              <a:solidFill>
                <a:srgbClr val="FF0000"/>
              </a:solidFill>
              <a:latin typeface="Arial" panose="020B0604020202020204" pitchFamily="34" charset="0"/>
              <a:ea typeface="Calibri" panose="020F0502020204030204" pitchFamily="34" charset="0"/>
              <a:cs typeface="Arial" panose="020B0604020202020204" pitchFamily="34" charset="0"/>
            </a:endParaRPr>
          </a:p>
        </p:txBody>
      </p:sp>
      <p:pic>
        <p:nvPicPr>
          <p:cNvPr id="4" name="Picture 3" descr="A picture containing text&#10;&#10;Description automatically generated">
            <a:extLst>
              <a:ext uri="{FF2B5EF4-FFF2-40B4-BE49-F238E27FC236}">
                <a16:creationId xmlns:a16="http://schemas.microsoft.com/office/drawing/2014/main" id="{C16419F4-DFB8-6F41-A1C0-DDBC6BA8BA1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82415" y="1923619"/>
            <a:ext cx="2648704" cy="3370555"/>
          </a:xfrm>
          <a:prstGeom prst="rect">
            <a:avLst/>
          </a:prstGeom>
        </p:spPr>
      </p:pic>
    </p:spTree>
    <p:extLst>
      <p:ext uri="{BB962C8B-B14F-4D97-AF65-F5344CB8AC3E}">
        <p14:creationId xmlns:p14="http://schemas.microsoft.com/office/powerpoint/2010/main" val="14786989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text, old, group, dancer&#10;&#10;Description automatically generated">
            <a:extLst>
              <a:ext uri="{FF2B5EF4-FFF2-40B4-BE49-F238E27FC236}">
                <a16:creationId xmlns:a16="http://schemas.microsoft.com/office/drawing/2014/main" id="{7C5DC3AC-FC32-744C-8589-2E1BDDB27D57}"/>
              </a:ext>
            </a:extLst>
          </p:cNvPr>
          <p:cNvPicPr>
            <a:picLocks noChangeAspect="1"/>
          </p:cNvPicPr>
          <p:nvPr/>
        </p:nvPicPr>
        <p:blipFill rotWithShape="1">
          <a:blip r:embed="rId2" cstate="screen">
            <a:alphaModFix amt="10000"/>
            <a:extLst>
              <a:ext uri="{28A0092B-C50C-407E-A947-70E740481C1C}">
                <a14:useLocalDpi xmlns:a14="http://schemas.microsoft.com/office/drawing/2010/main"/>
              </a:ext>
            </a:extLst>
          </a:blip>
          <a:srcRect/>
          <a:stretch/>
        </p:blipFill>
        <p:spPr>
          <a:xfrm>
            <a:off x="-1" y="1"/>
            <a:ext cx="12192000" cy="6858000"/>
          </a:xfrm>
          <a:prstGeom prst="rect">
            <a:avLst/>
          </a:prstGeom>
        </p:spPr>
      </p:pic>
      <p:sp>
        <p:nvSpPr>
          <p:cNvPr id="2" name="Title 1">
            <a:extLst>
              <a:ext uri="{FF2B5EF4-FFF2-40B4-BE49-F238E27FC236}">
                <a16:creationId xmlns:a16="http://schemas.microsoft.com/office/drawing/2014/main" id="{5245F941-B54D-8D43-AD7F-5BA17268638E}"/>
              </a:ext>
            </a:extLst>
          </p:cNvPr>
          <p:cNvSpPr txBox="1">
            <a:spLocks/>
          </p:cNvSpPr>
          <p:nvPr/>
        </p:nvSpPr>
        <p:spPr>
          <a:xfrm>
            <a:off x="0" y="2617074"/>
            <a:ext cx="12191999" cy="193390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US" sz="5000" b="1" dirty="0">
                <a:solidFill>
                  <a:schemeClr val="bg1"/>
                </a:solidFill>
                <a:latin typeface="Comic Sans MS" panose="030F0902030302020204" pitchFamily="66" charset="0"/>
              </a:rPr>
              <a:t>Taking a wider look at the</a:t>
            </a:r>
            <a:br>
              <a:rPr lang="en-US" sz="5000" b="1" dirty="0">
                <a:solidFill>
                  <a:schemeClr val="bg1"/>
                </a:solidFill>
                <a:latin typeface="Comic Sans MS" panose="030F0902030302020204" pitchFamily="66" charset="0"/>
              </a:rPr>
            </a:br>
            <a:r>
              <a:rPr lang="en-US" sz="5000" b="1" dirty="0">
                <a:solidFill>
                  <a:schemeClr val="bg1"/>
                </a:solidFill>
                <a:latin typeface="Comic Sans MS" panose="030F0902030302020204" pitchFamily="66" charset="0"/>
              </a:rPr>
              <a:t>Abolitionist Movement</a:t>
            </a:r>
          </a:p>
        </p:txBody>
      </p:sp>
    </p:spTree>
    <p:extLst>
      <p:ext uri="{BB962C8B-B14F-4D97-AF65-F5344CB8AC3E}">
        <p14:creationId xmlns:p14="http://schemas.microsoft.com/office/powerpoint/2010/main" val="29362177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3D0A2D51-A128-4B40-8006-D8237D05FF29}"/>
              </a:ext>
            </a:extLst>
          </p:cNvPr>
          <p:cNvSpPr txBox="1">
            <a:spLocks/>
          </p:cNvSpPr>
          <p:nvPr/>
        </p:nvSpPr>
        <p:spPr>
          <a:xfrm>
            <a:off x="5887822" y="1777836"/>
            <a:ext cx="5269617" cy="50391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In Britain, the abolitionist movement is generally associated with the name </a:t>
            </a:r>
            <a:r>
              <a:rPr lang="en-GB" sz="2000" b="1" dirty="0">
                <a:solidFill>
                  <a:srgbClr val="272626"/>
                </a:solidFill>
                <a:latin typeface="Comic Sans MS" panose="030F0902030302020204" pitchFamily="66" charset="0"/>
              </a:rPr>
              <a:t>William Wilberforce</a:t>
            </a:r>
            <a:r>
              <a:rPr lang="en-GB" sz="2000" dirty="0">
                <a:solidFill>
                  <a:srgbClr val="272626"/>
                </a:solidFill>
                <a:latin typeface="Comic Sans MS" panose="030F0902030302020204" pitchFamily="66" charset="0"/>
              </a:rPr>
              <a:t>.</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Wilberforce was an MP and one of the leading figures in the movement.</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But others were also important in the fight, including:</a:t>
            </a:r>
          </a:p>
          <a:p>
            <a:pPr>
              <a:lnSpc>
                <a:spcPct val="100000"/>
              </a:lnSpc>
              <a:spcBef>
                <a:spcPts val="1500"/>
              </a:spcBef>
              <a:buClr>
                <a:srgbClr val="EB8B2D"/>
              </a:buClr>
            </a:pPr>
            <a:r>
              <a:rPr lang="en-GB" sz="2000" dirty="0">
                <a:solidFill>
                  <a:srgbClr val="272626"/>
                </a:solidFill>
                <a:latin typeface="Comic Sans MS" panose="030F0902030302020204" pitchFamily="66" charset="0"/>
              </a:rPr>
              <a:t>Women; and</a:t>
            </a:r>
          </a:p>
          <a:p>
            <a:pPr>
              <a:lnSpc>
                <a:spcPct val="100000"/>
              </a:lnSpc>
              <a:spcBef>
                <a:spcPts val="1500"/>
              </a:spcBef>
              <a:buClr>
                <a:srgbClr val="EB8B2D"/>
              </a:buClr>
            </a:pPr>
            <a:r>
              <a:rPr lang="en-GB" sz="2000" dirty="0">
                <a:solidFill>
                  <a:srgbClr val="272626"/>
                </a:solidFill>
                <a:latin typeface="Comic Sans MS" panose="030F0902030302020204" pitchFamily="66" charset="0"/>
              </a:rPr>
              <a:t>Black people, including those who had direct experience of being enslaved</a:t>
            </a:r>
          </a:p>
        </p:txBody>
      </p:sp>
      <p:sp>
        <p:nvSpPr>
          <p:cNvPr id="6" name="Title 1">
            <a:extLst>
              <a:ext uri="{FF2B5EF4-FFF2-40B4-BE49-F238E27FC236}">
                <a16:creationId xmlns:a16="http://schemas.microsoft.com/office/drawing/2014/main" id="{1A69F225-838E-534A-B547-06AF56356674}"/>
              </a:ext>
            </a:extLst>
          </p:cNvPr>
          <p:cNvSpPr txBox="1">
            <a:spLocks/>
          </p:cNvSpPr>
          <p:nvPr/>
        </p:nvSpPr>
        <p:spPr>
          <a:xfrm>
            <a:off x="0" y="814565"/>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EB8B2D"/>
                </a:solidFill>
                <a:latin typeface="Comic Sans MS" panose="030F0902030302020204" pitchFamily="66" charset="0"/>
              </a:rPr>
              <a:t>The Abolitionist Movement</a:t>
            </a:r>
          </a:p>
        </p:txBody>
      </p:sp>
      <p:pic>
        <p:nvPicPr>
          <p:cNvPr id="4" name="Picture 3" descr="A person in a suit&#10;&#10;Description automatically generated with low confidence">
            <a:extLst>
              <a:ext uri="{FF2B5EF4-FFF2-40B4-BE49-F238E27FC236}">
                <a16:creationId xmlns:a16="http://schemas.microsoft.com/office/drawing/2014/main" id="{9202F4D5-B9F3-1940-AB4F-1285C02389E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11218" y="1604862"/>
            <a:ext cx="3543297" cy="4256965"/>
          </a:xfrm>
          <a:prstGeom prst="rect">
            <a:avLst/>
          </a:prstGeom>
        </p:spPr>
      </p:pic>
    </p:spTree>
    <p:extLst>
      <p:ext uri="{BB962C8B-B14F-4D97-AF65-F5344CB8AC3E}">
        <p14:creationId xmlns:p14="http://schemas.microsoft.com/office/powerpoint/2010/main" val="2162929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3D0A2D51-A128-4B40-8006-D8237D05FF29}"/>
              </a:ext>
            </a:extLst>
          </p:cNvPr>
          <p:cNvSpPr txBox="1">
            <a:spLocks/>
          </p:cNvSpPr>
          <p:nvPr/>
        </p:nvSpPr>
        <p:spPr>
          <a:xfrm>
            <a:off x="1549502" y="1426144"/>
            <a:ext cx="5269617" cy="50391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They used lots of different techniques to bring their campaign to the public attention, including writing and sharing pamphlets and books, holding public events, and making and showing models.</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Britain’s population at the time was just 12 million and during their years-long campaign, the Abolitionists collected 1.5 million signatures on their petitions.</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Can you work out what percentage of the population that represents?</a:t>
            </a:r>
          </a:p>
        </p:txBody>
      </p:sp>
      <p:pic>
        <p:nvPicPr>
          <p:cNvPr id="8" name="Picture 7">
            <a:extLst>
              <a:ext uri="{FF2B5EF4-FFF2-40B4-BE49-F238E27FC236}">
                <a16:creationId xmlns:a16="http://schemas.microsoft.com/office/drawing/2014/main" id="{36A8173B-C04E-A146-92BB-21F48239F0A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27446" y="898684"/>
            <a:ext cx="3938394" cy="5060632"/>
          </a:xfrm>
          <a:prstGeom prst="rect">
            <a:avLst/>
          </a:prstGeom>
        </p:spPr>
      </p:pic>
    </p:spTree>
    <p:extLst>
      <p:ext uri="{BB962C8B-B14F-4D97-AF65-F5344CB8AC3E}">
        <p14:creationId xmlns:p14="http://schemas.microsoft.com/office/powerpoint/2010/main" val="4231472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3D0A2D51-A128-4B40-8006-D8237D05FF29}"/>
              </a:ext>
            </a:extLst>
          </p:cNvPr>
          <p:cNvSpPr txBox="1">
            <a:spLocks/>
          </p:cNvSpPr>
          <p:nvPr/>
        </p:nvSpPr>
        <p:spPr>
          <a:xfrm>
            <a:off x="6411941" y="1719700"/>
            <a:ext cx="4756638" cy="43237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Abolitionists were campaigning in a time before photographs, film, television and the internet.</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Although the very wealthy tended to travel and see the world, most of the population did not.</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Whilst the average person might buy goods like sugar, tobacco and cotton that came from the labour of enslaved people, they did not know much about the real conditions on the slave ships and the plantations.</a:t>
            </a:r>
          </a:p>
        </p:txBody>
      </p:sp>
      <p:sp>
        <p:nvSpPr>
          <p:cNvPr id="6" name="Title 1">
            <a:extLst>
              <a:ext uri="{FF2B5EF4-FFF2-40B4-BE49-F238E27FC236}">
                <a16:creationId xmlns:a16="http://schemas.microsoft.com/office/drawing/2014/main" id="{1A69F225-838E-534A-B547-06AF56356674}"/>
              </a:ext>
            </a:extLst>
          </p:cNvPr>
          <p:cNvSpPr txBox="1">
            <a:spLocks/>
          </p:cNvSpPr>
          <p:nvPr/>
        </p:nvSpPr>
        <p:spPr>
          <a:xfrm>
            <a:off x="0" y="814565"/>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EB8B2D"/>
                </a:solidFill>
                <a:latin typeface="Comic Sans MS" panose="030F0902030302020204" pitchFamily="66" charset="0"/>
              </a:rPr>
              <a:t>Educating the public about slavery</a:t>
            </a:r>
          </a:p>
        </p:txBody>
      </p:sp>
      <p:pic>
        <p:nvPicPr>
          <p:cNvPr id="5" name="Picture 4" descr="A picture containing text, gallery, room, picture frame&#10;&#10;Description automatically generated">
            <a:extLst>
              <a:ext uri="{FF2B5EF4-FFF2-40B4-BE49-F238E27FC236}">
                <a16:creationId xmlns:a16="http://schemas.microsoft.com/office/drawing/2014/main" id="{F1E139C0-0B90-D644-B9D9-84CA06CE3254}"/>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218099" y="1777836"/>
            <a:ext cx="4807563" cy="3981126"/>
          </a:xfrm>
          <a:prstGeom prst="rect">
            <a:avLst/>
          </a:prstGeom>
        </p:spPr>
      </p:pic>
    </p:spTree>
    <p:extLst>
      <p:ext uri="{BB962C8B-B14F-4D97-AF65-F5344CB8AC3E}">
        <p14:creationId xmlns:p14="http://schemas.microsoft.com/office/powerpoint/2010/main" val="3579099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3D0A2D51-A128-4B40-8006-D8237D05FF29}"/>
              </a:ext>
            </a:extLst>
          </p:cNvPr>
          <p:cNvSpPr txBox="1">
            <a:spLocks/>
          </p:cNvSpPr>
          <p:nvPr/>
        </p:nvSpPr>
        <p:spPr>
          <a:xfrm>
            <a:off x="7414264" y="1306465"/>
            <a:ext cx="3848681" cy="426427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However, more and more people were being taught to read as schools for the poor were being set up. </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And, thanks to the Industrial Revolution, more people were moving to towns and cities. </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There they were coming across new people and ideas. </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They were attending public meetings and reading newspapers and pamphlets.</a:t>
            </a:r>
          </a:p>
        </p:txBody>
      </p:sp>
      <p:pic>
        <p:nvPicPr>
          <p:cNvPr id="4" name="Picture 3" descr="A picture containing outdoor, factory, building, old&#10;&#10;Description automatically generated">
            <a:extLst>
              <a:ext uri="{FF2B5EF4-FFF2-40B4-BE49-F238E27FC236}">
                <a16:creationId xmlns:a16="http://schemas.microsoft.com/office/drawing/2014/main" id="{05AEBF3E-8A5F-754B-8B84-283243337FD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16420" y="1261697"/>
            <a:ext cx="5721228" cy="4264270"/>
          </a:xfrm>
          <a:prstGeom prst="rect">
            <a:avLst/>
          </a:prstGeom>
        </p:spPr>
      </p:pic>
    </p:spTree>
    <p:extLst>
      <p:ext uri="{BB962C8B-B14F-4D97-AF65-F5344CB8AC3E}">
        <p14:creationId xmlns:p14="http://schemas.microsoft.com/office/powerpoint/2010/main" val="756592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264B7DE5-724F-B544-806D-373E4FA35EDD}"/>
              </a:ext>
            </a:extLst>
          </p:cNvPr>
          <p:cNvSpPr txBox="1">
            <a:spLocks/>
          </p:cNvSpPr>
          <p:nvPr/>
        </p:nvSpPr>
        <p:spPr>
          <a:xfrm>
            <a:off x="5997678" y="1889226"/>
            <a:ext cx="5279923" cy="41542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Society for Effecting the Abolition of the Slave Trade was established in 1787.</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Its founders included the famous potter  Josiah Wedgewood who designed a medallion for the Society.</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A number of events and people in the years leading up to 1787 contributed to the formation of the Society.</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One of the most infamous of these was the scandal of the </a:t>
            </a:r>
            <a:r>
              <a:rPr lang="en-GB" sz="2000" dirty="0" err="1">
                <a:solidFill>
                  <a:srgbClr val="272626"/>
                </a:solidFill>
                <a:latin typeface="Comic Sans MS" panose="030F0902030302020204" pitchFamily="66" charset="0"/>
              </a:rPr>
              <a:t>Zong</a:t>
            </a:r>
            <a:r>
              <a:rPr lang="en-GB" sz="2000" dirty="0">
                <a:solidFill>
                  <a:srgbClr val="272626"/>
                </a:solidFill>
                <a:latin typeface="Comic Sans MS" panose="030F0902030302020204" pitchFamily="66" charset="0"/>
              </a:rPr>
              <a:t> in 1781.</a:t>
            </a:r>
          </a:p>
          <a:p>
            <a:pPr marL="0" indent="0">
              <a:lnSpc>
                <a:spcPct val="100000"/>
              </a:lnSpc>
              <a:spcBef>
                <a:spcPts val="1500"/>
              </a:spcBef>
              <a:buClr>
                <a:srgbClr val="EB8B2D"/>
              </a:buClr>
              <a:buNone/>
            </a:pPr>
            <a:endParaRPr lang="en-GB" sz="2000" dirty="0">
              <a:solidFill>
                <a:srgbClr val="272626"/>
              </a:solidFill>
              <a:latin typeface="Comic Sans MS" panose="030F0902030302020204" pitchFamily="66" charset="0"/>
            </a:endParaRPr>
          </a:p>
        </p:txBody>
      </p:sp>
      <p:sp>
        <p:nvSpPr>
          <p:cNvPr id="7" name="Title 1">
            <a:extLst>
              <a:ext uri="{FF2B5EF4-FFF2-40B4-BE49-F238E27FC236}">
                <a16:creationId xmlns:a16="http://schemas.microsoft.com/office/drawing/2014/main" id="{66E2A825-A1A6-2641-84D4-557C1E944E09}"/>
              </a:ext>
            </a:extLst>
          </p:cNvPr>
          <p:cNvSpPr txBox="1">
            <a:spLocks/>
          </p:cNvSpPr>
          <p:nvPr/>
        </p:nvSpPr>
        <p:spPr>
          <a:xfrm>
            <a:off x="0" y="814565"/>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EB8B2D"/>
                </a:solidFill>
                <a:latin typeface="Comic Sans MS" panose="030F0902030302020204" pitchFamily="66" charset="0"/>
              </a:rPr>
              <a:t>Society for Effecting the Abolition of the Slave Trade</a:t>
            </a:r>
          </a:p>
        </p:txBody>
      </p:sp>
      <p:pic>
        <p:nvPicPr>
          <p:cNvPr id="10" name="Picture 9" descr="A picture containing object, coin, plate&#10;&#10;Description automatically generated">
            <a:extLst>
              <a:ext uri="{FF2B5EF4-FFF2-40B4-BE49-F238E27FC236}">
                <a16:creationId xmlns:a16="http://schemas.microsoft.com/office/drawing/2014/main" id="{9EC1A521-A756-264C-AE94-95AE25CE99B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89668" y="1507256"/>
            <a:ext cx="4202636" cy="4536179"/>
          </a:xfrm>
          <a:prstGeom prst="rect">
            <a:avLst/>
          </a:prstGeom>
        </p:spPr>
      </p:pic>
    </p:spTree>
    <p:extLst>
      <p:ext uri="{BB962C8B-B14F-4D97-AF65-F5344CB8AC3E}">
        <p14:creationId xmlns:p14="http://schemas.microsoft.com/office/powerpoint/2010/main" val="177748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264B7DE5-724F-B544-806D-373E4FA35EDD}"/>
              </a:ext>
            </a:extLst>
          </p:cNvPr>
          <p:cNvSpPr txBox="1">
            <a:spLocks/>
          </p:cNvSpPr>
          <p:nvPr/>
        </p:nvSpPr>
        <p:spPr>
          <a:xfrm>
            <a:off x="6447110" y="1736267"/>
            <a:ext cx="5128939" cy="43071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In 1781, the slave ship the </a:t>
            </a:r>
            <a:r>
              <a:rPr lang="en-GB" sz="1900" dirty="0" err="1">
                <a:solidFill>
                  <a:srgbClr val="272626"/>
                </a:solidFill>
                <a:latin typeface="Comic Sans MS" panose="030F0902030302020204" pitchFamily="66" charset="0"/>
              </a:rPr>
              <a:t>Zong</a:t>
            </a:r>
            <a:r>
              <a:rPr lang="en-GB" sz="1900" dirty="0">
                <a:solidFill>
                  <a:srgbClr val="272626"/>
                </a:solidFill>
                <a:latin typeface="Comic Sans MS" panose="030F0902030302020204" pitchFamily="66" charset="0"/>
              </a:rPr>
              <a:t> set sail across the Atlantic, hugely overloaded, carrying double the numbers of enslaved people it was designed to hold.</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The journey did not go smoothly, disease broke out and they were running out of drinking water. </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If the enslaved died of disease, the insurance companies would not pay compensation. So instead, over 3 days, the Captain had 183 enslaved Africans thrown overboard and left to drown. </a:t>
            </a:r>
          </a:p>
        </p:txBody>
      </p:sp>
      <p:sp>
        <p:nvSpPr>
          <p:cNvPr id="7" name="Title 1">
            <a:extLst>
              <a:ext uri="{FF2B5EF4-FFF2-40B4-BE49-F238E27FC236}">
                <a16:creationId xmlns:a16="http://schemas.microsoft.com/office/drawing/2014/main" id="{66E2A825-A1A6-2641-84D4-557C1E944E09}"/>
              </a:ext>
            </a:extLst>
          </p:cNvPr>
          <p:cNvSpPr txBox="1">
            <a:spLocks/>
          </p:cNvSpPr>
          <p:nvPr/>
        </p:nvSpPr>
        <p:spPr>
          <a:xfrm>
            <a:off x="0" y="814565"/>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EB8B2D"/>
                </a:solidFill>
                <a:latin typeface="Comic Sans MS" panose="030F0902030302020204" pitchFamily="66" charset="0"/>
              </a:rPr>
              <a:t>The </a:t>
            </a:r>
            <a:r>
              <a:rPr lang="en-US" sz="3000" b="1" dirty="0" err="1">
                <a:solidFill>
                  <a:srgbClr val="EB8B2D"/>
                </a:solidFill>
                <a:latin typeface="Comic Sans MS" panose="030F0902030302020204" pitchFamily="66" charset="0"/>
              </a:rPr>
              <a:t>Zong</a:t>
            </a:r>
            <a:endParaRPr lang="en-US" sz="3000" b="1" dirty="0">
              <a:solidFill>
                <a:srgbClr val="EB8B2D"/>
              </a:solidFill>
              <a:latin typeface="Comic Sans MS" panose="030F0902030302020204" pitchFamily="66" charset="0"/>
            </a:endParaRPr>
          </a:p>
        </p:txBody>
      </p:sp>
      <p:pic>
        <p:nvPicPr>
          <p:cNvPr id="4" name="Picture 3" descr="A picture containing text, drawing, blurry&#10;&#10;Description automatically generated">
            <a:extLst>
              <a:ext uri="{FF2B5EF4-FFF2-40B4-BE49-F238E27FC236}">
                <a16:creationId xmlns:a16="http://schemas.microsoft.com/office/drawing/2014/main" id="{88995F41-0DD0-A743-B062-304CEE6B5DA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137419" y="1787090"/>
            <a:ext cx="4899380" cy="3817081"/>
          </a:xfrm>
          <a:prstGeom prst="rect">
            <a:avLst/>
          </a:prstGeom>
        </p:spPr>
      </p:pic>
    </p:spTree>
    <p:extLst>
      <p:ext uri="{BB962C8B-B14F-4D97-AF65-F5344CB8AC3E}">
        <p14:creationId xmlns:p14="http://schemas.microsoft.com/office/powerpoint/2010/main" val="1762524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264B7DE5-724F-B544-806D-373E4FA35EDD}"/>
              </a:ext>
            </a:extLst>
          </p:cNvPr>
          <p:cNvSpPr txBox="1">
            <a:spLocks/>
          </p:cNvSpPr>
          <p:nvPr/>
        </p:nvSpPr>
        <p:spPr>
          <a:xfrm>
            <a:off x="1135105" y="879230"/>
            <a:ext cx="4042112" cy="524265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When the </a:t>
            </a:r>
            <a:r>
              <a:rPr lang="en-GB" sz="2000" dirty="0" err="1">
                <a:solidFill>
                  <a:srgbClr val="272626"/>
                </a:solidFill>
                <a:latin typeface="Comic Sans MS" panose="030F0902030302020204" pitchFamily="66" charset="0"/>
              </a:rPr>
              <a:t>Zong’s</a:t>
            </a:r>
            <a:r>
              <a:rPr lang="en-GB" sz="2000" dirty="0">
                <a:solidFill>
                  <a:srgbClr val="272626"/>
                </a:solidFill>
                <a:latin typeface="Comic Sans MS" panose="030F0902030302020204" pitchFamily="66" charset="0"/>
              </a:rPr>
              <a:t> owner tried to claim on the insurance, the company refused to pay out and won a court case the owners brought against them.</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Granville Sharp, the anti-slavery campaigner, wrote about the case in the newspapers, helping to raise awareness of the brutality of the slave trade.</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a:t>
            </a:r>
            <a:r>
              <a:rPr lang="en-GB" sz="2000" dirty="0" err="1">
                <a:solidFill>
                  <a:srgbClr val="272626"/>
                </a:solidFill>
                <a:latin typeface="Comic Sans MS" panose="030F0902030302020204" pitchFamily="66" charset="0"/>
              </a:rPr>
              <a:t>Zong</a:t>
            </a:r>
            <a:r>
              <a:rPr lang="en-GB" sz="2000" dirty="0">
                <a:solidFill>
                  <a:srgbClr val="272626"/>
                </a:solidFill>
                <a:latin typeface="Comic Sans MS" panose="030F0902030302020204" pitchFamily="66" charset="0"/>
              </a:rPr>
              <a:t> was still infamous nearly 60 years later when the famous painter J. M. W. Turner re-created the scene in his painting </a:t>
            </a:r>
            <a:r>
              <a:rPr lang="en-GB" sz="2000" i="1" dirty="0">
                <a:solidFill>
                  <a:srgbClr val="272626"/>
                </a:solidFill>
                <a:latin typeface="Comic Sans MS" panose="030F0902030302020204" pitchFamily="66" charset="0"/>
              </a:rPr>
              <a:t>The Slave Ship</a:t>
            </a:r>
            <a:r>
              <a:rPr lang="en-GB" sz="2000" dirty="0">
                <a:solidFill>
                  <a:srgbClr val="272626"/>
                </a:solidFill>
                <a:latin typeface="Comic Sans MS" panose="030F0902030302020204" pitchFamily="66" charset="0"/>
              </a:rPr>
              <a:t>.</a:t>
            </a:r>
          </a:p>
        </p:txBody>
      </p:sp>
      <p:pic>
        <p:nvPicPr>
          <p:cNvPr id="4" name="Picture 3" descr="A picture containing text, drawing, blurry&#10;&#10;Description automatically generated">
            <a:extLst>
              <a:ext uri="{FF2B5EF4-FFF2-40B4-BE49-F238E27FC236}">
                <a16:creationId xmlns:a16="http://schemas.microsoft.com/office/drawing/2014/main" id="{88995F41-0DD0-A743-B062-304CEE6B5DA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728884" y="1790114"/>
            <a:ext cx="5399131" cy="4009292"/>
          </a:xfrm>
          <a:prstGeom prst="rect">
            <a:avLst/>
          </a:prstGeom>
        </p:spPr>
      </p:pic>
      <p:pic>
        <p:nvPicPr>
          <p:cNvPr id="5" name="Picture 4" descr="A picture containing text, old&#10;&#10;Description automatically generated">
            <a:extLst>
              <a:ext uri="{FF2B5EF4-FFF2-40B4-BE49-F238E27FC236}">
                <a16:creationId xmlns:a16="http://schemas.microsoft.com/office/drawing/2014/main" id="{AEDD369F-0A8D-E545-9356-0A3E4A2391E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971280" y="879230"/>
            <a:ext cx="2411588" cy="2411588"/>
          </a:xfrm>
          <a:prstGeom prst="ellipse">
            <a:avLst/>
          </a:prstGeom>
        </p:spPr>
      </p:pic>
    </p:spTree>
    <p:extLst>
      <p:ext uri="{BB962C8B-B14F-4D97-AF65-F5344CB8AC3E}">
        <p14:creationId xmlns:p14="http://schemas.microsoft.com/office/powerpoint/2010/main" val="488967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1482738-D366-8641-98F5-B5FAD5957857}"/>
              </a:ext>
            </a:extLst>
          </p:cNvPr>
          <p:cNvSpPr/>
          <p:nvPr/>
        </p:nvSpPr>
        <p:spPr>
          <a:xfrm>
            <a:off x="1812528" y="5518200"/>
            <a:ext cx="3314151" cy="455434"/>
          </a:xfrm>
          <a:prstGeom prst="rect">
            <a:avLst/>
          </a:prstGeom>
          <a:solidFill>
            <a:srgbClr val="EB8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ontent Placeholder 2">
            <a:extLst>
              <a:ext uri="{FF2B5EF4-FFF2-40B4-BE49-F238E27FC236}">
                <a16:creationId xmlns:a16="http://schemas.microsoft.com/office/drawing/2014/main" id="{3D0A2D51-A128-4B40-8006-D8237D05FF29}"/>
              </a:ext>
            </a:extLst>
          </p:cNvPr>
          <p:cNvSpPr txBox="1">
            <a:spLocks/>
          </p:cNvSpPr>
          <p:nvPr/>
        </p:nvSpPr>
        <p:spPr>
          <a:xfrm>
            <a:off x="5887822" y="2055831"/>
            <a:ext cx="4672023" cy="383938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We have already mentioned William Wilberforce, the MP.</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He made speeches in the House of Commons and at public meetings. He also brought Bills to parliament over the course of 18 years, to try and get Britain to abolish the slave trade.</a:t>
            </a:r>
          </a:p>
          <a:p>
            <a:pPr marL="0" indent="0">
              <a:lnSpc>
                <a:spcPct val="100000"/>
              </a:lnSpc>
              <a:spcBef>
                <a:spcPts val="1500"/>
              </a:spcBef>
              <a:buClr>
                <a:srgbClr val="EB8B2D"/>
              </a:buClr>
              <a:buNone/>
            </a:pPr>
            <a:r>
              <a:rPr lang="en-GB" sz="2000" b="1" dirty="0">
                <a:solidFill>
                  <a:srgbClr val="272626"/>
                </a:solidFill>
                <a:latin typeface="Comic Sans MS" panose="030F0902030302020204" pitchFamily="66" charset="0"/>
              </a:rPr>
              <a:t>Thomas Clarkson </a:t>
            </a:r>
            <a:r>
              <a:rPr lang="en-GB" sz="2000" dirty="0">
                <a:solidFill>
                  <a:srgbClr val="272626"/>
                </a:solidFill>
                <a:latin typeface="Comic Sans MS" panose="030F0902030302020204" pitchFamily="66" charset="0"/>
              </a:rPr>
              <a:t>was the first leader of the Society for Effecting the Abolition of the Slave Trade.</a:t>
            </a:r>
          </a:p>
        </p:txBody>
      </p:sp>
      <p:sp>
        <p:nvSpPr>
          <p:cNvPr id="6" name="Title 1">
            <a:extLst>
              <a:ext uri="{FF2B5EF4-FFF2-40B4-BE49-F238E27FC236}">
                <a16:creationId xmlns:a16="http://schemas.microsoft.com/office/drawing/2014/main" id="{1A69F225-838E-534A-B547-06AF56356674}"/>
              </a:ext>
            </a:extLst>
          </p:cNvPr>
          <p:cNvSpPr txBox="1">
            <a:spLocks/>
          </p:cNvSpPr>
          <p:nvPr/>
        </p:nvSpPr>
        <p:spPr>
          <a:xfrm>
            <a:off x="0" y="814565"/>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EB8B2D"/>
                </a:solidFill>
                <a:latin typeface="Comic Sans MS" panose="030F0902030302020204" pitchFamily="66" charset="0"/>
              </a:rPr>
              <a:t>Let’s meet some of the anti-slavery campaigners</a:t>
            </a:r>
          </a:p>
        </p:txBody>
      </p:sp>
      <p:sp>
        <p:nvSpPr>
          <p:cNvPr id="10" name="TextBox 9">
            <a:extLst>
              <a:ext uri="{FF2B5EF4-FFF2-40B4-BE49-F238E27FC236}">
                <a16:creationId xmlns:a16="http://schemas.microsoft.com/office/drawing/2014/main" id="{D211BA62-AECD-F945-9622-DFDA58D66859}"/>
              </a:ext>
            </a:extLst>
          </p:cNvPr>
          <p:cNvSpPr txBox="1"/>
          <p:nvPr/>
        </p:nvSpPr>
        <p:spPr>
          <a:xfrm>
            <a:off x="1812528" y="5553617"/>
            <a:ext cx="3314151" cy="371333"/>
          </a:xfrm>
          <a:prstGeom prst="rect">
            <a:avLst/>
          </a:prstGeom>
          <a:noFill/>
        </p:spPr>
        <p:txBody>
          <a:bodyPr wrap="square">
            <a:spAutoFit/>
          </a:bodyPr>
          <a:lstStyle/>
          <a:p>
            <a:pPr algn="ctr"/>
            <a:r>
              <a:rPr lang="en-GB" dirty="0">
                <a:solidFill>
                  <a:schemeClr val="bg1"/>
                </a:solidFill>
                <a:latin typeface="Comic Sans MS" panose="030F0902030302020204" pitchFamily="66" charset="0"/>
              </a:rPr>
              <a:t>Thomas</a:t>
            </a:r>
            <a:r>
              <a:rPr lang="en-GB" sz="1800" dirty="0">
                <a:solidFill>
                  <a:schemeClr val="bg1"/>
                </a:solidFill>
                <a:latin typeface="Comic Sans MS" panose="030F0902030302020204" pitchFamily="66" charset="0"/>
              </a:rPr>
              <a:t> Clarkson </a:t>
            </a:r>
            <a:endParaRPr lang="en-US" dirty="0">
              <a:solidFill>
                <a:schemeClr val="bg1"/>
              </a:solidFill>
            </a:endParaRPr>
          </a:p>
        </p:txBody>
      </p:sp>
      <p:pic>
        <p:nvPicPr>
          <p:cNvPr id="5" name="Picture 4" descr="A portrait of a person&#10;&#10;Description automatically generated with medium confidence">
            <a:extLst>
              <a:ext uri="{FF2B5EF4-FFF2-40B4-BE49-F238E27FC236}">
                <a16:creationId xmlns:a16="http://schemas.microsoft.com/office/drawing/2014/main" id="{EBC12510-8DCD-AB4D-9C8E-02ED1D110D5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812528" y="1678816"/>
            <a:ext cx="3314151" cy="3839384"/>
          </a:xfrm>
          <a:prstGeom prst="rect">
            <a:avLst/>
          </a:prstGeom>
        </p:spPr>
      </p:pic>
    </p:spTree>
    <p:extLst>
      <p:ext uri="{BB962C8B-B14F-4D97-AF65-F5344CB8AC3E}">
        <p14:creationId xmlns:p14="http://schemas.microsoft.com/office/powerpoint/2010/main" val="111124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3D0A2D51-A128-4B40-8006-D8237D05FF29}"/>
              </a:ext>
            </a:extLst>
          </p:cNvPr>
          <p:cNvSpPr txBox="1">
            <a:spLocks/>
          </p:cNvSpPr>
          <p:nvPr/>
        </p:nvSpPr>
        <p:spPr>
          <a:xfrm>
            <a:off x="6411175" y="1149395"/>
            <a:ext cx="4654154" cy="50391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He also spoke at public meetings, bringing with him a model of the slave ship Brookes.</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This helped him to show people the awful and inhumane conditions of the Middle Passage - the journey across the Atlantic, during which hundreds and thousands of enslaved African men, women and children died.</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society also made a poster of the Brookes that showed how the enslaved people were packed in and locked in chains in the slave ships.</a:t>
            </a:r>
          </a:p>
        </p:txBody>
      </p:sp>
      <p:pic>
        <p:nvPicPr>
          <p:cNvPr id="4" name="Picture 3" descr="Diagram&#10;&#10;Description automatically generated">
            <a:extLst>
              <a:ext uri="{FF2B5EF4-FFF2-40B4-BE49-F238E27FC236}">
                <a16:creationId xmlns:a16="http://schemas.microsoft.com/office/drawing/2014/main" id="{94683F0F-1FE6-4041-8DF3-693941DEFA5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35632" y="701565"/>
            <a:ext cx="4576214" cy="5411325"/>
          </a:xfrm>
          <a:prstGeom prst="rect">
            <a:avLst/>
          </a:prstGeom>
        </p:spPr>
      </p:pic>
    </p:spTree>
    <p:extLst>
      <p:ext uri="{BB962C8B-B14F-4D97-AF65-F5344CB8AC3E}">
        <p14:creationId xmlns:p14="http://schemas.microsoft.com/office/powerpoint/2010/main" val="3692260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C22B9E8B-AD26-6649-BC6F-854AE7915200}"/>
              </a:ext>
            </a:extLst>
          </p:cNvPr>
          <p:cNvSpPr txBox="1">
            <a:spLocks/>
          </p:cNvSpPr>
          <p:nvPr/>
        </p:nvSpPr>
        <p:spPr>
          <a:xfrm>
            <a:off x="0" y="814565"/>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EB8B2D"/>
                </a:solidFill>
                <a:latin typeface="Comic Sans MS" panose="030F0902030302020204" pitchFamily="66" charset="0"/>
              </a:rPr>
              <a:t>The busy late Georgian era!</a:t>
            </a:r>
          </a:p>
        </p:txBody>
      </p:sp>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7307496" y="1905472"/>
            <a:ext cx="3825561" cy="44091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late Georgian period is one full of historical events in Britain and its colonies, that are remembered and talked about today.</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It was the time of the American Revolutionary War, where Britain lost some of its North American colonies, which became the United States of America. </a:t>
            </a:r>
          </a:p>
        </p:txBody>
      </p:sp>
      <p:pic>
        <p:nvPicPr>
          <p:cNvPr id="4" name="Picture 3" descr="A picture containing text, outdoor, group, people&#10;&#10;Description automatically generated">
            <a:extLst>
              <a:ext uri="{FF2B5EF4-FFF2-40B4-BE49-F238E27FC236}">
                <a16:creationId xmlns:a16="http://schemas.microsoft.com/office/drawing/2014/main" id="{492968AD-D84B-EE43-96E5-6D1614FBFD0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00214" y="1792350"/>
            <a:ext cx="5517666" cy="3761834"/>
          </a:xfrm>
          <a:prstGeom prst="rect">
            <a:avLst/>
          </a:prstGeom>
        </p:spPr>
      </p:pic>
    </p:spTree>
    <p:extLst>
      <p:ext uri="{BB962C8B-B14F-4D97-AF65-F5344CB8AC3E}">
        <p14:creationId xmlns:p14="http://schemas.microsoft.com/office/powerpoint/2010/main" val="693754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94683F0F-1FE6-4041-8DF3-693941DEFA5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05745" y="723337"/>
            <a:ext cx="4576214" cy="5411325"/>
          </a:xfrm>
          <a:prstGeom prst="rect">
            <a:avLst/>
          </a:prstGeom>
        </p:spPr>
      </p:pic>
      <p:grpSp>
        <p:nvGrpSpPr>
          <p:cNvPr id="10" name="Group 9">
            <a:extLst>
              <a:ext uri="{FF2B5EF4-FFF2-40B4-BE49-F238E27FC236}">
                <a16:creationId xmlns:a16="http://schemas.microsoft.com/office/drawing/2014/main" id="{9BAF65A2-11A9-4546-92A8-8EE27DF50D11}"/>
              </a:ext>
            </a:extLst>
          </p:cNvPr>
          <p:cNvGrpSpPr/>
          <p:nvPr/>
        </p:nvGrpSpPr>
        <p:grpSpPr>
          <a:xfrm>
            <a:off x="4691742" y="1467377"/>
            <a:ext cx="6049746" cy="3672057"/>
            <a:chOff x="4691742" y="1467377"/>
            <a:chExt cx="6049746" cy="3672057"/>
          </a:xfrm>
        </p:grpSpPr>
        <p:sp>
          <p:nvSpPr>
            <p:cNvPr id="3" name="Triangle 2">
              <a:extLst>
                <a:ext uri="{FF2B5EF4-FFF2-40B4-BE49-F238E27FC236}">
                  <a16:creationId xmlns:a16="http://schemas.microsoft.com/office/drawing/2014/main" id="{2BCE7E61-974C-C34A-8668-3F190D8B3C8D}"/>
                </a:ext>
              </a:extLst>
            </p:cNvPr>
            <p:cNvSpPr/>
            <p:nvPr/>
          </p:nvSpPr>
          <p:spPr>
            <a:xfrm>
              <a:off x="4691742" y="1719942"/>
              <a:ext cx="3570514" cy="3178629"/>
            </a:xfrm>
            <a:custGeom>
              <a:avLst/>
              <a:gdLst>
                <a:gd name="connsiteX0" fmla="*/ 0 w 3733800"/>
                <a:gd name="connsiteY0" fmla="*/ 1600200 h 1600200"/>
                <a:gd name="connsiteX1" fmla="*/ 1866900 w 3733800"/>
                <a:gd name="connsiteY1" fmla="*/ 0 h 1600200"/>
                <a:gd name="connsiteX2" fmla="*/ 3733800 w 3733800"/>
                <a:gd name="connsiteY2" fmla="*/ 1600200 h 1600200"/>
                <a:gd name="connsiteX3" fmla="*/ 0 w 3733800"/>
                <a:gd name="connsiteY3" fmla="*/ 1600200 h 1600200"/>
                <a:gd name="connsiteX0" fmla="*/ 0 w 3733800"/>
                <a:gd name="connsiteY0" fmla="*/ 2688771 h 2688771"/>
                <a:gd name="connsiteX1" fmla="*/ 2530929 w 3733800"/>
                <a:gd name="connsiteY1" fmla="*/ 0 h 2688771"/>
                <a:gd name="connsiteX2" fmla="*/ 3733800 w 3733800"/>
                <a:gd name="connsiteY2" fmla="*/ 2688771 h 2688771"/>
                <a:gd name="connsiteX3" fmla="*/ 0 w 3733800"/>
                <a:gd name="connsiteY3" fmla="*/ 2688771 h 2688771"/>
                <a:gd name="connsiteX0" fmla="*/ 0 w 3722914"/>
                <a:gd name="connsiteY0" fmla="*/ 2688771 h 3004457"/>
                <a:gd name="connsiteX1" fmla="*/ 2530929 w 3722914"/>
                <a:gd name="connsiteY1" fmla="*/ 0 h 3004457"/>
                <a:gd name="connsiteX2" fmla="*/ 3722914 w 3722914"/>
                <a:gd name="connsiteY2" fmla="*/ 3004457 h 3004457"/>
                <a:gd name="connsiteX3" fmla="*/ 0 w 3722914"/>
                <a:gd name="connsiteY3" fmla="*/ 2688771 h 3004457"/>
                <a:gd name="connsiteX0" fmla="*/ 0 w 4332514"/>
                <a:gd name="connsiteY0" fmla="*/ 1393371 h 3004457"/>
                <a:gd name="connsiteX1" fmla="*/ 3140529 w 4332514"/>
                <a:gd name="connsiteY1" fmla="*/ 0 h 3004457"/>
                <a:gd name="connsiteX2" fmla="*/ 4332514 w 4332514"/>
                <a:gd name="connsiteY2" fmla="*/ 3004457 h 3004457"/>
                <a:gd name="connsiteX3" fmla="*/ 0 w 4332514"/>
                <a:gd name="connsiteY3" fmla="*/ 1393371 h 3004457"/>
                <a:gd name="connsiteX0" fmla="*/ 0 w 3559628"/>
                <a:gd name="connsiteY0" fmla="*/ 1393371 h 2852057"/>
                <a:gd name="connsiteX1" fmla="*/ 3140529 w 3559628"/>
                <a:gd name="connsiteY1" fmla="*/ 0 h 2852057"/>
                <a:gd name="connsiteX2" fmla="*/ 3559628 w 3559628"/>
                <a:gd name="connsiteY2" fmla="*/ 2852057 h 2852057"/>
                <a:gd name="connsiteX3" fmla="*/ 0 w 3559628"/>
                <a:gd name="connsiteY3" fmla="*/ 1393371 h 2852057"/>
                <a:gd name="connsiteX0" fmla="*/ 0 w 3559628"/>
                <a:gd name="connsiteY0" fmla="*/ 1654628 h 3113314"/>
                <a:gd name="connsiteX1" fmla="*/ 3554186 w 3559628"/>
                <a:gd name="connsiteY1" fmla="*/ 0 h 3113314"/>
                <a:gd name="connsiteX2" fmla="*/ 3559628 w 3559628"/>
                <a:gd name="connsiteY2" fmla="*/ 3113314 h 3113314"/>
                <a:gd name="connsiteX3" fmla="*/ 0 w 3559628"/>
                <a:gd name="connsiteY3" fmla="*/ 1654628 h 3113314"/>
                <a:gd name="connsiteX0" fmla="*/ 0 w 3646714"/>
                <a:gd name="connsiteY0" fmla="*/ 1654628 h 3200400"/>
                <a:gd name="connsiteX1" fmla="*/ 3554186 w 3646714"/>
                <a:gd name="connsiteY1" fmla="*/ 0 h 3200400"/>
                <a:gd name="connsiteX2" fmla="*/ 3646714 w 3646714"/>
                <a:gd name="connsiteY2" fmla="*/ 3200400 h 3200400"/>
                <a:gd name="connsiteX3" fmla="*/ 0 w 3646714"/>
                <a:gd name="connsiteY3" fmla="*/ 1654628 h 3200400"/>
                <a:gd name="connsiteX0" fmla="*/ 0 w 3570514"/>
                <a:gd name="connsiteY0" fmla="*/ 1654628 h 3189514"/>
                <a:gd name="connsiteX1" fmla="*/ 3554186 w 3570514"/>
                <a:gd name="connsiteY1" fmla="*/ 0 h 3189514"/>
                <a:gd name="connsiteX2" fmla="*/ 3570514 w 3570514"/>
                <a:gd name="connsiteY2" fmla="*/ 3189514 h 3189514"/>
                <a:gd name="connsiteX3" fmla="*/ 0 w 3570514"/>
                <a:gd name="connsiteY3" fmla="*/ 1654628 h 3189514"/>
                <a:gd name="connsiteX0" fmla="*/ 0 w 3570514"/>
                <a:gd name="connsiteY0" fmla="*/ 1643743 h 3178629"/>
                <a:gd name="connsiteX1" fmla="*/ 3521529 w 3570514"/>
                <a:gd name="connsiteY1" fmla="*/ 0 h 3178629"/>
                <a:gd name="connsiteX2" fmla="*/ 3570514 w 3570514"/>
                <a:gd name="connsiteY2" fmla="*/ 3178629 h 3178629"/>
                <a:gd name="connsiteX3" fmla="*/ 0 w 3570514"/>
                <a:gd name="connsiteY3" fmla="*/ 1643743 h 3178629"/>
              </a:gdLst>
              <a:ahLst/>
              <a:cxnLst>
                <a:cxn ang="0">
                  <a:pos x="connsiteX0" y="connsiteY0"/>
                </a:cxn>
                <a:cxn ang="0">
                  <a:pos x="connsiteX1" y="connsiteY1"/>
                </a:cxn>
                <a:cxn ang="0">
                  <a:pos x="connsiteX2" y="connsiteY2"/>
                </a:cxn>
                <a:cxn ang="0">
                  <a:pos x="connsiteX3" y="connsiteY3"/>
                </a:cxn>
              </a:cxnLst>
              <a:rect l="l" t="t" r="r" b="b"/>
              <a:pathLst>
                <a:path w="3570514" h="3178629">
                  <a:moveTo>
                    <a:pt x="0" y="1643743"/>
                  </a:moveTo>
                  <a:lnTo>
                    <a:pt x="3521529" y="0"/>
                  </a:lnTo>
                  <a:cubicBezTo>
                    <a:pt x="3526972" y="1063171"/>
                    <a:pt x="3565071" y="2115458"/>
                    <a:pt x="3570514" y="3178629"/>
                  </a:cubicBezTo>
                  <a:lnTo>
                    <a:pt x="0" y="1643743"/>
                  </a:lnTo>
                  <a:close/>
                </a:path>
              </a:pathLst>
            </a:custGeom>
            <a:solidFill>
              <a:srgbClr val="EB8B2D">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text, candelabrum&#10;&#10;Description automatically generated">
              <a:extLst>
                <a:ext uri="{FF2B5EF4-FFF2-40B4-BE49-F238E27FC236}">
                  <a16:creationId xmlns:a16="http://schemas.microsoft.com/office/drawing/2014/main" id="{56A4FCCF-154A-884E-AEFA-11CA42EE7CF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39213" y="1467377"/>
              <a:ext cx="3602275" cy="3672057"/>
            </a:xfrm>
            <a:prstGeom prst="rect">
              <a:avLst/>
            </a:prstGeom>
          </p:spPr>
        </p:pic>
        <p:sp>
          <p:nvSpPr>
            <p:cNvPr id="7" name="Oval 6">
              <a:extLst>
                <a:ext uri="{FF2B5EF4-FFF2-40B4-BE49-F238E27FC236}">
                  <a16:creationId xmlns:a16="http://schemas.microsoft.com/office/drawing/2014/main" id="{C2F366F1-CDF1-8243-9DC8-65E4FD611195}"/>
                </a:ext>
              </a:extLst>
            </p:cNvPr>
            <p:cNvSpPr/>
            <p:nvPr/>
          </p:nvSpPr>
          <p:spPr>
            <a:xfrm>
              <a:off x="7171872" y="1578428"/>
              <a:ext cx="3526970" cy="3429000"/>
            </a:xfrm>
            <a:prstGeom prst="ellipse">
              <a:avLst/>
            </a:prstGeom>
            <a:noFill/>
            <a:ln w="38100">
              <a:solidFill>
                <a:srgbClr val="EB8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763021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2E4C9189-5475-1E4F-ADAE-A8AF9F7A23EB}"/>
              </a:ext>
            </a:extLst>
          </p:cNvPr>
          <p:cNvSpPr txBox="1">
            <a:spLocks/>
          </p:cNvSpPr>
          <p:nvPr/>
        </p:nvSpPr>
        <p:spPr>
          <a:xfrm>
            <a:off x="4683760" y="1719700"/>
            <a:ext cx="6484819" cy="42424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Women campaigners were vital to the abolition movement.</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It was still not legal for them to vote in elections, but they could write letters, pamphlets and books, and organise committees.</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Elizabeth </a:t>
            </a:r>
            <a:r>
              <a:rPr lang="en-GB" sz="2000" dirty="0" err="1">
                <a:solidFill>
                  <a:srgbClr val="272626"/>
                </a:solidFill>
                <a:latin typeface="Comic Sans MS" panose="030F0902030302020204" pitchFamily="66" charset="0"/>
              </a:rPr>
              <a:t>Heyrick</a:t>
            </a:r>
            <a:r>
              <a:rPr lang="en-GB" sz="2000" dirty="0">
                <a:solidFill>
                  <a:srgbClr val="272626"/>
                </a:solidFill>
                <a:latin typeface="Comic Sans MS" panose="030F0902030302020204" pitchFamily="66" charset="0"/>
              </a:rPr>
              <a:t> was a teacher who was frustrated with the slow progress in banning slavery. </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In 1824 she wrote a pamphlet called ‘Immediate Not Gradual Abolition’ and she helped to set up Leicester Ladies’ Anti-Slavery Society. </a:t>
            </a:r>
          </a:p>
        </p:txBody>
      </p:sp>
      <p:sp>
        <p:nvSpPr>
          <p:cNvPr id="9" name="Title 1">
            <a:extLst>
              <a:ext uri="{FF2B5EF4-FFF2-40B4-BE49-F238E27FC236}">
                <a16:creationId xmlns:a16="http://schemas.microsoft.com/office/drawing/2014/main" id="{3C8A9F6D-7BEA-2047-AF5D-7EDC7BA06961}"/>
              </a:ext>
            </a:extLst>
          </p:cNvPr>
          <p:cNvSpPr txBox="1">
            <a:spLocks/>
          </p:cNvSpPr>
          <p:nvPr/>
        </p:nvSpPr>
        <p:spPr>
          <a:xfrm>
            <a:off x="0" y="814565"/>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EB8B2D"/>
                </a:solidFill>
                <a:latin typeface="Comic Sans MS" panose="030F0902030302020204" pitchFamily="66" charset="0"/>
              </a:rPr>
              <a:t>Women campaigners</a:t>
            </a:r>
          </a:p>
        </p:txBody>
      </p:sp>
      <p:pic>
        <p:nvPicPr>
          <p:cNvPr id="10" name="Picture 9" descr="Text&#10;&#10;Description automatically generated with medium confidence">
            <a:extLst>
              <a:ext uri="{FF2B5EF4-FFF2-40B4-BE49-F238E27FC236}">
                <a16:creationId xmlns:a16="http://schemas.microsoft.com/office/drawing/2014/main" id="{30E9E84E-9189-7D45-BE06-F4D70B846C2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80831" y="1638429"/>
            <a:ext cx="2603489" cy="4323726"/>
          </a:xfrm>
          <a:prstGeom prst="rect">
            <a:avLst/>
          </a:prstGeom>
          <a:ln>
            <a:noFill/>
          </a:ln>
          <a:effectLst>
            <a:outerShdw blurRad="165100" dist="101600" dir="2760000" sx="99000" sy="99000" algn="tl" rotWithShape="0">
              <a:srgbClr val="333333">
                <a:alpha val="40000"/>
              </a:srgbClr>
            </a:outerShdw>
          </a:effectLst>
        </p:spPr>
      </p:pic>
    </p:spTree>
    <p:extLst>
      <p:ext uri="{BB962C8B-B14F-4D97-AF65-F5344CB8AC3E}">
        <p14:creationId xmlns:p14="http://schemas.microsoft.com/office/powerpoint/2010/main" val="1823495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3D0A2D51-A128-4B40-8006-D8237D05FF29}"/>
              </a:ext>
            </a:extLst>
          </p:cNvPr>
          <p:cNvSpPr txBox="1">
            <a:spLocks/>
          </p:cNvSpPr>
          <p:nvPr/>
        </p:nvSpPr>
        <p:spPr>
          <a:xfrm>
            <a:off x="1131733" y="1230675"/>
            <a:ext cx="5009236" cy="50391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Britain had become a nation of tea-drinkers, sweetening their tea with sugar from the West Indian plantations.</a:t>
            </a:r>
          </a:p>
          <a:p>
            <a:pPr marL="0" indent="0">
              <a:lnSpc>
                <a:spcPct val="100000"/>
              </a:lnSpc>
              <a:spcBef>
                <a:spcPts val="1500"/>
              </a:spcBef>
              <a:buClr>
                <a:srgbClr val="EB8B2D"/>
              </a:buClr>
              <a:buNone/>
            </a:pPr>
            <a:r>
              <a:rPr lang="en-GB" sz="2000" dirty="0" err="1">
                <a:solidFill>
                  <a:srgbClr val="272626"/>
                </a:solidFill>
                <a:latin typeface="Comic Sans MS" panose="030F0902030302020204" pitchFamily="66" charset="0"/>
              </a:rPr>
              <a:t>Heyrick</a:t>
            </a:r>
            <a:r>
              <a:rPr lang="en-GB" sz="2000" dirty="0">
                <a:solidFill>
                  <a:srgbClr val="272626"/>
                </a:solidFill>
                <a:latin typeface="Comic Sans MS" panose="030F0902030302020204" pitchFamily="66" charset="0"/>
              </a:rPr>
              <a:t> encouraged people to boycott buying and selling sugar that was grown using the labour of the enslaved.</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It worked, and by 1825 about a quarter of the people in Leicester had joined the boycott.</a:t>
            </a:r>
          </a:p>
          <a:p>
            <a:pPr marL="0" indent="0">
              <a:lnSpc>
                <a:spcPct val="100000"/>
              </a:lnSpc>
              <a:spcBef>
                <a:spcPts val="1500"/>
              </a:spcBef>
              <a:buClr>
                <a:srgbClr val="EB8B2D"/>
              </a:buClr>
              <a:buNone/>
            </a:pPr>
            <a:r>
              <a:rPr lang="en-GB" sz="2000" b="1" dirty="0">
                <a:solidFill>
                  <a:srgbClr val="EB8B2D"/>
                </a:solidFill>
                <a:latin typeface="Comic Sans MS" panose="030F0902030302020204" pitchFamily="66" charset="0"/>
              </a:rPr>
              <a:t>Question:</a:t>
            </a:r>
          </a:p>
          <a:p>
            <a:pPr marL="0" indent="0">
              <a:lnSpc>
                <a:spcPct val="100000"/>
              </a:lnSpc>
              <a:spcBef>
                <a:spcPts val="300"/>
              </a:spcBef>
              <a:buClr>
                <a:srgbClr val="EB8B2D"/>
              </a:buClr>
              <a:buNone/>
            </a:pPr>
            <a:r>
              <a:rPr lang="en-GB" sz="2000" dirty="0">
                <a:solidFill>
                  <a:srgbClr val="272626"/>
                </a:solidFill>
                <a:latin typeface="Comic Sans MS" panose="030F0902030302020204" pitchFamily="66" charset="0"/>
              </a:rPr>
              <a:t>Do you know what it means when someone boycotts something ?</a:t>
            </a:r>
          </a:p>
        </p:txBody>
      </p:sp>
      <p:pic>
        <p:nvPicPr>
          <p:cNvPr id="7" name="Picture 6" descr="A picture containing indoor, green&#10;&#10;Description automatically generated">
            <a:extLst>
              <a:ext uri="{FF2B5EF4-FFF2-40B4-BE49-F238E27FC236}">
                <a16:creationId xmlns:a16="http://schemas.microsoft.com/office/drawing/2014/main" id="{C54987B8-1D18-F841-AB94-C603EA9E954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t="-149"/>
          <a:stretch/>
        </p:blipFill>
        <p:spPr>
          <a:xfrm>
            <a:off x="6451603" y="1645920"/>
            <a:ext cx="4460238" cy="3870960"/>
          </a:xfrm>
          <a:prstGeom prst="rect">
            <a:avLst/>
          </a:prstGeom>
        </p:spPr>
      </p:pic>
      <p:sp>
        <p:nvSpPr>
          <p:cNvPr id="8" name="Rectangle 7">
            <a:extLst>
              <a:ext uri="{FF2B5EF4-FFF2-40B4-BE49-F238E27FC236}">
                <a16:creationId xmlns:a16="http://schemas.microsoft.com/office/drawing/2014/main" id="{457FAEB2-07F3-0549-82E3-400C6FB7ED87}"/>
              </a:ext>
            </a:extLst>
          </p:cNvPr>
          <p:cNvSpPr/>
          <p:nvPr/>
        </p:nvSpPr>
        <p:spPr>
          <a:xfrm rot="1040664">
            <a:off x="8872838" y="1234439"/>
            <a:ext cx="2542915" cy="619760"/>
          </a:xfrm>
          <a:prstGeom prst="rect">
            <a:avLst/>
          </a:prstGeom>
          <a:solidFill>
            <a:srgbClr val="EB8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latin typeface="Comic Sans MS" panose="030F0902030302020204" pitchFamily="66" charset="0"/>
              </a:rPr>
              <a:t>Boycott</a:t>
            </a:r>
          </a:p>
        </p:txBody>
      </p:sp>
    </p:spTree>
    <p:extLst>
      <p:ext uri="{BB962C8B-B14F-4D97-AF65-F5344CB8AC3E}">
        <p14:creationId xmlns:p14="http://schemas.microsoft.com/office/powerpoint/2010/main" val="3353993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3D0A2D51-A128-4B40-8006-D8237D05FF29}"/>
              </a:ext>
            </a:extLst>
          </p:cNvPr>
          <p:cNvSpPr txBox="1">
            <a:spLocks/>
          </p:cNvSpPr>
          <p:nvPr/>
        </p:nvSpPr>
        <p:spPr>
          <a:xfrm>
            <a:off x="4277360" y="1569573"/>
            <a:ext cx="6736080" cy="50391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b="1" dirty="0">
                <a:solidFill>
                  <a:srgbClr val="272626"/>
                </a:solidFill>
                <a:latin typeface="Comic Sans MS" panose="030F0902030302020204" pitchFamily="66" charset="0"/>
              </a:rPr>
              <a:t>The Sons of Africa </a:t>
            </a:r>
            <a:r>
              <a:rPr lang="en-GB" sz="1900" dirty="0">
                <a:solidFill>
                  <a:srgbClr val="272626"/>
                </a:solidFill>
                <a:latin typeface="Comic Sans MS" panose="030F0902030302020204" pitchFamily="66" charset="0"/>
              </a:rPr>
              <a:t>was a group of Black people in Britain who made a vital contribution to the Abolition movement. </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They had either experienced being enslaved themselves or were the children of enslaved people.</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Like their white colleagues in the Abolition movement, they wrote letters, made speeches and campaigned to bring an end to Britain’s slave trade.</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Two of the founders of the group were </a:t>
            </a:r>
            <a:r>
              <a:rPr lang="en-GB" sz="1900" b="1" dirty="0" err="1">
                <a:solidFill>
                  <a:srgbClr val="272626"/>
                </a:solidFill>
                <a:latin typeface="Comic Sans MS" panose="030F0902030302020204" pitchFamily="66" charset="0"/>
              </a:rPr>
              <a:t>Ottobah</a:t>
            </a:r>
            <a:r>
              <a:rPr lang="en-GB" sz="1900" b="1" dirty="0">
                <a:solidFill>
                  <a:srgbClr val="272626"/>
                </a:solidFill>
                <a:latin typeface="Comic Sans MS" panose="030F0902030302020204" pitchFamily="66" charset="0"/>
              </a:rPr>
              <a:t> </a:t>
            </a:r>
            <a:r>
              <a:rPr lang="en-GB" sz="1900" b="1" dirty="0" err="1">
                <a:solidFill>
                  <a:srgbClr val="272626"/>
                </a:solidFill>
                <a:latin typeface="Comic Sans MS" panose="030F0902030302020204" pitchFamily="66" charset="0"/>
              </a:rPr>
              <a:t>Cugoano</a:t>
            </a:r>
            <a:r>
              <a:rPr lang="en-GB" sz="1900" b="1" dirty="0">
                <a:solidFill>
                  <a:srgbClr val="272626"/>
                </a:solidFill>
                <a:latin typeface="Comic Sans MS" panose="030F0902030302020204" pitchFamily="66" charset="0"/>
              </a:rPr>
              <a:t> </a:t>
            </a:r>
            <a:r>
              <a:rPr lang="en-GB" sz="1900" dirty="0">
                <a:solidFill>
                  <a:srgbClr val="272626"/>
                </a:solidFill>
                <a:latin typeface="Comic Sans MS" panose="030F0902030302020204" pitchFamily="66" charset="0"/>
              </a:rPr>
              <a:t>and </a:t>
            </a:r>
            <a:r>
              <a:rPr lang="en-GB" sz="1900" b="1" dirty="0">
                <a:solidFill>
                  <a:srgbClr val="272626"/>
                </a:solidFill>
                <a:latin typeface="Comic Sans MS" panose="030F0902030302020204" pitchFamily="66" charset="0"/>
              </a:rPr>
              <a:t>Olaudah Equiano</a:t>
            </a:r>
            <a:r>
              <a:rPr lang="en-GB" sz="1900" dirty="0">
                <a:solidFill>
                  <a:srgbClr val="272626"/>
                </a:solidFill>
                <a:latin typeface="Comic Sans MS" panose="030F0902030302020204" pitchFamily="66" charset="0"/>
              </a:rPr>
              <a:t>. </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They told the country about their personal experiences of being enslaved, and successfully lobbied MPs to improve the conditions on slave ships. </a:t>
            </a:r>
          </a:p>
        </p:txBody>
      </p:sp>
      <p:sp>
        <p:nvSpPr>
          <p:cNvPr id="6" name="Title 1">
            <a:extLst>
              <a:ext uri="{FF2B5EF4-FFF2-40B4-BE49-F238E27FC236}">
                <a16:creationId xmlns:a16="http://schemas.microsoft.com/office/drawing/2014/main" id="{1A69F225-838E-534A-B547-06AF56356674}"/>
              </a:ext>
            </a:extLst>
          </p:cNvPr>
          <p:cNvSpPr txBox="1">
            <a:spLocks/>
          </p:cNvSpPr>
          <p:nvPr/>
        </p:nvSpPr>
        <p:spPr>
          <a:xfrm>
            <a:off x="0" y="814565"/>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EB8B2D"/>
                </a:solidFill>
                <a:latin typeface="Comic Sans MS" panose="030F0902030302020204" pitchFamily="66" charset="0"/>
              </a:rPr>
              <a:t>Black campaigners: The Sons of Africa </a:t>
            </a:r>
          </a:p>
        </p:txBody>
      </p:sp>
      <p:pic>
        <p:nvPicPr>
          <p:cNvPr id="4" name="Picture 3" descr="A picture containing text, indoor, person&#10;&#10;Description automatically generated">
            <a:extLst>
              <a:ext uri="{FF2B5EF4-FFF2-40B4-BE49-F238E27FC236}">
                <a16:creationId xmlns:a16="http://schemas.microsoft.com/office/drawing/2014/main" id="{AEA79C16-3311-8147-8FBE-57EB3F2800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03737" y="3901440"/>
            <a:ext cx="2411013" cy="2080570"/>
          </a:xfrm>
          <a:prstGeom prst="rect">
            <a:avLst/>
          </a:prstGeom>
        </p:spPr>
      </p:pic>
      <p:pic>
        <p:nvPicPr>
          <p:cNvPr id="8" name="Picture 7" descr="A picture containing text&#10;&#10;Description automatically generated">
            <a:extLst>
              <a:ext uri="{FF2B5EF4-FFF2-40B4-BE49-F238E27FC236}">
                <a16:creationId xmlns:a16="http://schemas.microsoft.com/office/drawing/2014/main" id="{C9869A37-5028-F149-AD79-7BD6350606B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303738" y="1569573"/>
            <a:ext cx="2411013" cy="1954362"/>
          </a:xfrm>
          <a:prstGeom prst="rect">
            <a:avLst/>
          </a:prstGeom>
        </p:spPr>
      </p:pic>
    </p:spTree>
    <p:extLst>
      <p:ext uri="{BB962C8B-B14F-4D97-AF65-F5344CB8AC3E}">
        <p14:creationId xmlns:p14="http://schemas.microsoft.com/office/powerpoint/2010/main" val="2965658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3D0A2D51-A128-4B40-8006-D8237D05FF29}"/>
              </a:ext>
            </a:extLst>
          </p:cNvPr>
          <p:cNvSpPr txBox="1">
            <a:spLocks/>
          </p:cNvSpPr>
          <p:nvPr/>
        </p:nvSpPr>
        <p:spPr>
          <a:xfrm>
            <a:off x="5648960" y="1492957"/>
            <a:ext cx="5506720" cy="50391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b="1" dirty="0" err="1">
                <a:solidFill>
                  <a:srgbClr val="272626"/>
                </a:solidFill>
                <a:latin typeface="Comic Sans MS" panose="030F0902030302020204" pitchFamily="66" charset="0"/>
              </a:rPr>
              <a:t>Ottobah</a:t>
            </a:r>
            <a:r>
              <a:rPr lang="en-GB" sz="1900" b="1" dirty="0">
                <a:solidFill>
                  <a:srgbClr val="272626"/>
                </a:solidFill>
                <a:latin typeface="Comic Sans MS" panose="030F0902030302020204" pitchFamily="66" charset="0"/>
              </a:rPr>
              <a:t> </a:t>
            </a:r>
            <a:r>
              <a:rPr lang="en-GB" sz="1900" b="1" dirty="0" err="1">
                <a:solidFill>
                  <a:srgbClr val="272626"/>
                </a:solidFill>
                <a:latin typeface="Comic Sans MS" panose="030F0902030302020204" pitchFamily="66" charset="0"/>
              </a:rPr>
              <a:t>Cugoano</a:t>
            </a:r>
            <a:r>
              <a:rPr lang="en-GB" sz="1900" b="1" dirty="0">
                <a:solidFill>
                  <a:srgbClr val="272626"/>
                </a:solidFill>
                <a:latin typeface="Comic Sans MS" panose="030F0902030302020204" pitchFamily="66" charset="0"/>
              </a:rPr>
              <a:t> </a:t>
            </a:r>
            <a:r>
              <a:rPr lang="en-GB" sz="1900" dirty="0">
                <a:solidFill>
                  <a:srgbClr val="272626"/>
                </a:solidFill>
                <a:latin typeface="Comic Sans MS" panose="030F0902030302020204" pitchFamily="66" charset="0"/>
              </a:rPr>
              <a:t>was born in Ghana in West Africa. He was kidnapped when he was about 13 and transported to the West Indies.</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He was enslaved on sugar plantations, but eventually sold to an owner who brought him</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to England.</a:t>
            </a:r>
          </a:p>
          <a:p>
            <a:pPr marL="0" indent="0">
              <a:lnSpc>
                <a:spcPct val="100000"/>
              </a:lnSpc>
              <a:spcBef>
                <a:spcPts val="1500"/>
              </a:spcBef>
              <a:buClr>
                <a:srgbClr val="EB8B2D"/>
              </a:buClr>
              <a:buNone/>
            </a:pPr>
            <a:r>
              <a:rPr lang="en-GB" sz="1900" dirty="0" err="1">
                <a:solidFill>
                  <a:srgbClr val="272626"/>
                </a:solidFill>
                <a:latin typeface="Comic Sans MS" panose="030F0902030302020204" pitchFamily="66" charset="0"/>
              </a:rPr>
              <a:t>Cugoano</a:t>
            </a:r>
            <a:r>
              <a:rPr lang="en-GB" sz="1900" dirty="0">
                <a:solidFill>
                  <a:srgbClr val="272626"/>
                </a:solidFill>
                <a:latin typeface="Comic Sans MS" panose="030F0902030302020204" pitchFamily="66" charset="0"/>
              </a:rPr>
              <a:t> heard about the case of James Somerset, an enslaved man in Britain who had won an important court case.</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The judge in the case, Lord Mansfield, had decided that it was not legal for a man claiming to be Somerset’s owner, to seize him and ship him to the plantations to work as a slave.</a:t>
            </a:r>
          </a:p>
        </p:txBody>
      </p:sp>
      <p:sp>
        <p:nvSpPr>
          <p:cNvPr id="6" name="Title 1">
            <a:extLst>
              <a:ext uri="{FF2B5EF4-FFF2-40B4-BE49-F238E27FC236}">
                <a16:creationId xmlns:a16="http://schemas.microsoft.com/office/drawing/2014/main" id="{1A69F225-838E-534A-B547-06AF56356674}"/>
              </a:ext>
            </a:extLst>
          </p:cNvPr>
          <p:cNvSpPr txBox="1">
            <a:spLocks/>
          </p:cNvSpPr>
          <p:nvPr/>
        </p:nvSpPr>
        <p:spPr>
          <a:xfrm>
            <a:off x="5167193" y="767945"/>
            <a:ext cx="6604050" cy="81814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err="1">
                <a:solidFill>
                  <a:srgbClr val="EB8B2D"/>
                </a:solidFill>
                <a:latin typeface="Comic Sans MS" panose="030F0902030302020204" pitchFamily="66" charset="0"/>
              </a:rPr>
              <a:t>Ottobah</a:t>
            </a:r>
            <a:r>
              <a:rPr lang="en-US" sz="3000" b="1" dirty="0">
                <a:solidFill>
                  <a:srgbClr val="EB8B2D"/>
                </a:solidFill>
                <a:latin typeface="Comic Sans MS" panose="030F0902030302020204" pitchFamily="66" charset="0"/>
              </a:rPr>
              <a:t> </a:t>
            </a:r>
            <a:r>
              <a:rPr lang="en-US" sz="3000" b="1" dirty="0" err="1">
                <a:solidFill>
                  <a:srgbClr val="EB8B2D"/>
                </a:solidFill>
                <a:latin typeface="Comic Sans MS" panose="030F0902030302020204" pitchFamily="66" charset="0"/>
              </a:rPr>
              <a:t>Cugoano</a:t>
            </a:r>
            <a:r>
              <a:rPr lang="en-US" sz="3000" b="1" dirty="0">
                <a:solidFill>
                  <a:srgbClr val="EB8B2D"/>
                </a:solidFill>
                <a:latin typeface="Comic Sans MS" panose="030F0902030302020204" pitchFamily="66" charset="0"/>
              </a:rPr>
              <a:t> </a:t>
            </a:r>
          </a:p>
        </p:txBody>
      </p:sp>
      <p:pic>
        <p:nvPicPr>
          <p:cNvPr id="4" name="Picture 3" descr="A picture containing text&#10;&#10;Description automatically generated">
            <a:extLst>
              <a:ext uri="{FF2B5EF4-FFF2-40B4-BE49-F238E27FC236}">
                <a16:creationId xmlns:a16="http://schemas.microsoft.com/office/drawing/2014/main" id="{0190F63A-3857-F34A-B347-58C08D06AFF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03824" y="383909"/>
            <a:ext cx="4763369" cy="6080391"/>
          </a:xfrm>
          <a:prstGeom prst="rect">
            <a:avLst/>
          </a:prstGeom>
        </p:spPr>
      </p:pic>
    </p:spTree>
    <p:extLst>
      <p:ext uri="{BB962C8B-B14F-4D97-AF65-F5344CB8AC3E}">
        <p14:creationId xmlns:p14="http://schemas.microsoft.com/office/powerpoint/2010/main" val="801520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2E4C9189-5475-1E4F-ADAE-A8AF9F7A23EB}"/>
              </a:ext>
            </a:extLst>
          </p:cNvPr>
          <p:cNvSpPr txBox="1">
            <a:spLocks/>
          </p:cNvSpPr>
          <p:nvPr/>
        </p:nvSpPr>
        <p:spPr>
          <a:xfrm>
            <a:off x="6429648" y="1081276"/>
            <a:ext cx="4856481" cy="537705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err="1">
                <a:solidFill>
                  <a:srgbClr val="272626"/>
                </a:solidFill>
                <a:latin typeface="Comic Sans MS" panose="030F0902030302020204" pitchFamily="66" charset="0"/>
              </a:rPr>
              <a:t>Cugoano</a:t>
            </a:r>
            <a:r>
              <a:rPr lang="en-GB" sz="2000" dirty="0">
                <a:solidFill>
                  <a:srgbClr val="272626"/>
                </a:solidFill>
                <a:latin typeface="Comic Sans MS" panose="030F0902030302020204" pitchFamily="66" charset="0"/>
              </a:rPr>
              <a:t> decided to leave his owner, become baptised as a Christian and live as a free man.</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He learned to read and write and with the support of his friend, Olaudah Equiano, he wrote a book about his life.</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Published in 1787, the book was called ‘The Thoughts and Sentiments on the Evil of Slavery and Commerce of the Human Species’. </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His book shocked the public and was read by many important people, including </a:t>
            </a:r>
            <a:r>
              <a:rPr lang="en-GB" sz="2000" b="1" dirty="0">
                <a:solidFill>
                  <a:srgbClr val="272626"/>
                </a:solidFill>
                <a:latin typeface="Comic Sans MS" panose="030F0902030302020204" pitchFamily="66" charset="0"/>
              </a:rPr>
              <a:t>King George III</a:t>
            </a:r>
            <a:r>
              <a:rPr lang="en-GB" sz="2000" dirty="0">
                <a:solidFill>
                  <a:srgbClr val="272626"/>
                </a:solidFill>
                <a:latin typeface="Comic Sans MS" panose="030F0902030302020204" pitchFamily="66" charset="0"/>
              </a:rPr>
              <a:t>.</a:t>
            </a:r>
          </a:p>
        </p:txBody>
      </p:sp>
      <p:pic>
        <p:nvPicPr>
          <p:cNvPr id="7" name="Picture 6" descr="Text&#10;&#10;Description automatically generated">
            <a:extLst>
              <a:ext uri="{FF2B5EF4-FFF2-40B4-BE49-F238E27FC236}">
                <a16:creationId xmlns:a16="http://schemas.microsoft.com/office/drawing/2014/main" id="{CCEBBDD6-49F1-FC44-AE71-87E7D799B11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21155010">
            <a:off x="953611" y="1544554"/>
            <a:ext cx="4919721" cy="3768892"/>
          </a:xfrm>
          <a:prstGeom prst="rect">
            <a:avLst/>
          </a:prstGeom>
          <a:ln>
            <a:noFill/>
          </a:ln>
          <a:effectLst>
            <a:outerShdw blurRad="266700" dist="139700" dir="3480000" sx="99000" sy="99000" algn="tl" rotWithShape="0">
              <a:srgbClr val="333333">
                <a:alpha val="42000"/>
              </a:srgbClr>
            </a:outerShdw>
          </a:effectLst>
        </p:spPr>
      </p:pic>
    </p:spTree>
    <p:extLst>
      <p:ext uri="{BB962C8B-B14F-4D97-AF65-F5344CB8AC3E}">
        <p14:creationId xmlns:p14="http://schemas.microsoft.com/office/powerpoint/2010/main" val="4226769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12A9C5F8-BD44-3B42-B1A3-AFC72CC4F367}"/>
              </a:ext>
            </a:extLst>
          </p:cNvPr>
          <p:cNvSpPr txBox="1">
            <a:spLocks/>
          </p:cNvSpPr>
          <p:nvPr/>
        </p:nvSpPr>
        <p:spPr>
          <a:xfrm>
            <a:off x="6308713" y="2339798"/>
            <a:ext cx="4768590" cy="313264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When </a:t>
            </a:r>
            <a:r>
              <a:rPr lang="en-GB" sz="2000" b="1" dirty="0">
                <a:solidFill>
                  <a:srgbClr val="272626"/>
                </a:solidFill>
                <a:latin typeface="Comic Sans MS" panose="030F0902030302020204" pitchFamily="66" charset="0"/>
              </a:rPr>
              <a:t>Olaudah Equiano </a:t>
            </a:r>
            <a:r>
              <a:rPr lang="en-GB" sz="2000" dirty="0">
                <a:solidFill>
                  <a:srgbClr val="272626"/>
                </a:solidFill>
                <a:latin typeface="Comic Sans MS" panose="030F0902030302020204" pitchFamily="66" charset="0"/>
              </a:rPr>
              <a:t>was about 11 years old, and living in West Africa, he was kidnapped, transported across the Atlantic and sold into slavery.</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In his time as a slave he was sold to three different owners. </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Instead of working on plantations,</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he worked as an enslaved sailor.</a:t>
            </a:r>
          </a:p>
        </p:txBody>
      </p:sp>
      <p:sp>
        <p:nvSpPr>
          <p:cNvPr id="6" name="Title 1">
            <a:extLst>
              <a:ext uri="{FF2B5EF4-FFF2-40B4-BE49-F238E27FC236}">
                <a16:creationId xmlns:a16="http://schemas.microsoft.com/office/drawing/2014/main" id="{BF7C1B4F-3C4D-F441-80B2-D0AC65045DFA}"/>
              </a:ext>
            </a:extLst>
          </p:cNvPr>
          <p:cNvSpPr txBox="1">
            <a:spLocks/>
          </p:cNvSpPr>
          <p:nvPr/>
        </p:nvSpPr>
        <p:spPr>
          <a:xfrm>
            <a:off x="5472913" y="1504092"/>
            <a:ext cx="6306393" cy="106155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EB8B2D"/>
                </a:solidFill>
                <a:latin typeface="Comic Sans MS" panose="030F0902030302020204" pitchFamily="66" charset="0"/>
              </a:rPr>
              <a:t>Olaudah Equiano </a:t>
            </a:r>
          </a:p>
        </p:txBody>
      </p:sp>
      <p:pic>
        <p:nvPicPr>
          <p:cNvPr id="7" name="Picture 6" descr="A picture containing text, indoor, person&#10;&#10;Description automatically generated">
            <a:extLst>
              <a:ext uri="{FF2B5EF4-FFF2-40B4-BE49-F238E27FC236}">
                <a16:creationId xmlns:a16="http://schemas.microsoft.com/office/drawing/2014/main" id="{C88CB73C-5AD5-E645-8693-F97E4249C574}"/>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12694" y="380326"/>
            <a:ext cx="5060219" cy="6089256"/>
          </a:xfrm>
          <a:prstGeom prst="rect">
            <a:avLst/>
          </a:prstGeom>
        </p:spPr>
      </p:pic>
    </p:spTree>
    <p:extLst>
      <p:ext uri="{BB962C8B-B14F-4D97-AF65-F5344CB8AC3E}">
        <p14:creationId xmlns:p14="http://schemas.microsoft.com/office/powerpoint/2010/main" val="3454482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12A9C5F8-BD44-3B42-B1A3-AFC72CC4F367}"/>
              </a:ext>
            </a:extLst>
          </p:cNvPr>
          <p:cNvSpPr txBox="1">
            <a:spLocks/>
          </p:cNvSpPr>
          <p:nvPr/>
        </p:nvSpPr>
        <p:spPr>
          <a:xfrm>
            <a:off x="6612561" y="1479062"/>
            <a:ext cx="4604079" cy="388541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He became skilled at trading goods during his journeys around the West Indies and saved enough money to buy his freedom and move to London.</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He wrote a book, published in 1789, called ‘The Interesting Narrative of the Life of Olaudah Equiano’.</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It became a best seller and is such an important book about Black British history, that it was republished in 2021.</a:t>
            </a:r>
          </a:p>
        </p:txBody>
      </p:sp>
      <p:pic>
        <p:nvPicPr>
          <p:cNvPr id="9" name="Picture 8" descr="Text&#10;&#10;Description automatically generated with medium confidence">
            <a:extLst>
              <a:ext uri="{FF2B5EF4-FFF2-40B4-BE49-F238E27FC236}">
                <a16:creationId xmlns:a16="http://schemas.microsoft.com/office/drawing/2014/main" id="{EAF8B134-DC68-EC49-847F-A40BD06461F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21245257">
            <a:off x="1076456" y="1490088"/>
            <a:ext cx="4928511" cy="4052331"/>
          </a:xfrm>
          <a:prstGeom prst="rect">
            <a:avLst/>
          </a:prstGeom>
          <a:ln>
            <a:noFill/>
          </a:ln>
          <a:effectLst>
            <a:outerShdw blurRad="292100" dist="139700" dir="2700000" algn="tl" rotWithShape="0">
              <a:srgbClr val="333333">
                <a:alpha val="31000"/>
              </a:srgbClr>
            </a:outerShdw>
          </a:effectLst>
        </p:spPr>
      </p:pic>
    </p:spTree>
    <p:extLst>
      <p:ext uri="{BB962C8B-B14F-4D97-AF65-F5344CB8AC3E}">
        <p14:creationId xmlns:p14="http://schemas.microsoft.com/office/powerpoint/2010/main" val="2846278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3D977C16-1D40-D44D-AD25-76ECFD754C07}"/>
              </a:ext>
            </a:extLst>
          </p:cNvPr>
          <p:cNvSpPr txBox="1">
            <a:spLocks/>
          </p:cNvSpPr>
          <p:nvPr/>
        </p:nvSpPr>
        <p:spPr>
          <a:xfrm>
            <a:off x="5991804" y="1716663"/>
            <a:ext cx="5174167" cy="455796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Like </a:t>
            </a:r>
            <a:r>
              <a:rPr lang="en-GB" sz="2000" dirty="0" err="1">
                <a:solidFill>
                  <a:srgbClr val="272626"/>
                </a:solidFill>
                <a:latin typeface="Comic Sans MS" panose="030F0902030302020204" pitchFamily="66" charset="0"/>
              </a:rPr>
              <a:t>Ottobah</a:t>
            </a:r>
            <a:r>
              <a:rPr lang="en-GB" sz="2000" dirty="0">
                <a:solidFill>
                  <a:srgbClr val="272626"/>
                </a:solidFill>
                <a:latin typeface="Comic Sans MS" panose="030F0902030302020204" pitchFamily="66" charset="0"/>
              </a:rPr>
              <a:t> </a:t>
            </a:r>
            <a:r>
              <a:rPr lang="en-GB" sz="2000" dirty="0" err="1">
                <a:solidFill>
                  <a:srgbClr val="272626"/>
                </a:solidFill>
                <a:latin typeface="Comic Sans MS" panose="030F0902030302020204" pitchFamily="66" charset="0"/>
              </a:rPr>
              <a:t>Cugoano</a:t>
            </a:r>
            <a:r>
              <a:rPr lang="en-GB" sz="2000" dirty="0">
                <a:solidFill>
                  <a:srgbClr val="272626"/>
                </a:solidFill>
                <a:latin typeface="Comic Sans MS" panose="030F0902030302020204" pitchFamily="66" charset="0"/>
              </a:rPr>
              <a:t> and Olaudah Equiano, </a:t>
            </a:r>
            <a:r>
              <a:rPr lang="en-GB" sz="2000" b="1" dirty="0">
                <a:solidFill>
                  <a:srgbClr val="272626"/>
                </a:solidFill>
                <a:latin typeface="Comic Sans MS" panose="030F0902030302020204" pitchFamily="66" charset="0"/>
              </a:rPr>
              <a:t>Mary Prince</a:t>
            </a:r>
            <a:r>
              <a:rPr lang="en-GB" sz="2000" dirty="0">
                <a:solidFill>
                  <a:srgbClr val="272626"/>
                </a:solidFill>
                <a:latin typeface="Comic Sans MS" panose="030F0902030302020204" pitchFamily="66" charset="0"/>
              </a:rPr>
              <a:t> contributed to the abolitionist cause by writing a book.</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book ‘A History of Mary Prince - A West Indian Slave’, was published in 1831. </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It is the first account of a life in slavery written by a Black woman, to be published in Britain.</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It was a best seller, and the story of Mary’s life and brutal treatment helped to influence public opinion. </a:t>
            </a:r>
          </a:p>
          <a:p>
            <a:pPr marL="0" indent="0">
              <a:lnSpc>
                <a:spcPct val="100000"/>
              </a:lnSpc>
              <a:spcBef>
                <a:spcPts val="1500"/>
              </a:spcBef>
              <a:buClr>
                <a:srgbClr val="EB8B2D"/>
              </a:buClr>
              <a:buNone/>
            </a:pPr>
            <a:endParaRPr lang="en-GB" sz="2000" dirty="0">
              <a:solidFill>
                <a:srgbClr val="272626"/>
              </a:solidFill>
              <a:latin typeface="Comic Sans MS" panose="030F0902030302020204" pitchFamily="66" charset="0"/>
            </a:endParaRPr>
          </a:p>
        </p:txBody>
      </p:sp>
      <p:sp>
        <p:nvSpPr>
          <p:cNvPr id="11" name="Title 1">
            <a:extLst>
              <a:ext uri="{FF2B5EF4-FFF2-40B4-BE49-F238E27FC236}">
                <a16:creationId xmlns:a16="http://schemas.microsoft.com/office/drawing/2014/main" id="{3B2810C2-D0C1-514D-B66A-6BA61598949A}"/>
              </a:ext>
            </a:extLst>
          </p:cNvPr>
          <p:cNvSpPr txBox="1">
            <a:spLocks/>
          </p:cNvSpPr>
          <p:nvPr/>
        </p:nvSpPr>
        <p:spPr>
          <a:xfrm>
            <a:off x="5363737" y="945538"/>
            <a:ext cx="6430302" cy="70773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EB8B2D"/>
                </a:solidFill>
                <a:latin typeface="Comic Sans MS" panose="030F0902030302020204" pitchFamily="66" charset="0"/>
              </a:rPr>
              <a:t>Mary Prince</a:t>
            </a:r>
          </a:p>
        </p:txBody>
      </p:sp>
      <p:pic>
        <p:nvPicPr>
          <p:cNvPr id="4" name="Picture 3" descr="A plaque on a wall&#10;&#10;Description automatically generated with medium confidence">
            <a:extLst>
              <a:ext uri="{FF2B5EF4-FFF2-40B4-BE49-F238E27FC236}">
                <a16:creationId xmlns:a16="http://schemas.microsoft.com/office/drawing/2014/main" id="{09AD45FC-D5DF-7642-AA40-B40E5CCC2B3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23362" y="384612"/>
            <a:ext cx="4980488" cy="6081340"/>
          </a:xfrm>
          <a:prstGeom prst="rect">
            <a:avLst/>
          </a:prstGeom>
        </p:spPr>
      </p:pic>
    </p:spTree>
    <p:extLst>
      <p:ext uri="{BB962C8B-B14F-4D97-AF65-F5344CB8AC3E}">
        <p14:creationId xmlns:p14="http://schemas.microsoft.com/office/powerpoint/2010/main" val="1044908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5B83A151-22A6-114A-B5CA-D9DA9D044489}"/>
              </a:ext>
            </a:extLst>
          </p:cNvPr>
          <p:cNvSpPr txBox="1">
            <a:spLocks/>
          </p:cNvSpPr>
          <p:nvPr/>
        </p:nvSpPr>
        <p:spPr>
          <a:xfrm>
            <a:off x="0" y="1363596"/>
            <a:ext cx="12192000" cy="82419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300"/>
              </a:spcBef>
              <a:buClr>
                <a:srgbClr val="EB8B2D"/>
              </a:buClr>
              <a:buNone/>
            </a:pPr>
            <a:r>
              <a:rPr lang="en-GB" sz="2000" dirty="0">
                <a:solidFill>
                  <a:srgbClr val="272626"/>
                </a:solidFill>
                <a:latin typeface="Comic Sans MS" panose="030F0902030302020204" pitchFamily="66" charset="0"/>
              </a:rPr>
              <a:t>Why do you think that slave narratives were so</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important to the Abolitionist cause? </a:t>
            </a:r>
          </a:p>
        </p:txBody>
      </p:sp>
      <p:sp>
        <p:nvSpPr>
          <p:cNvPr id="5" name="Title 1">
            <a:extLst>
              <a:ext uri="{FF2B5EF4-FFF2-40B4-BE49-F238E27FC236}">
                <a16:creationId xmlns:a16="http://schemas.microsoft.com/office/drawing/2014/main" id="{C8648DFE-AE1D-B548-93F6-D33E5C85AE7A}"/>
              </a:ext>
            </a:extLst>
          </p:cNvPr>
          <p:cNvSpPr txBox="1">
            <a:spLocks/>
          </p:cNvSpPr>
          <p:nvPr/>
        </p:nvSpPr>
        <p:spPr>
          <a:xfrm>
            <a:off x="0" y="700212"/>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EB8B2D"/>
                </a:solidFill>
                <a:latin typeface="Comic Sans MS" panose="030F0902030302020204" pitchFamily="66" charset="0"/>
              </a:rPr>
              <a:t>Question</a:t>
            </a:r>
          </a:p>
        </p:txBody>
      </p:sp>
      <p:pic>
        <p:nvPicPr>
          <p:cNvPr id="6" name="Picture 5" descr="A picture containing text, pool ball, gambling house, room&#10;&#10;Description automatically generated">
            <a:extLst>
              <a:ext uri="{FF2B5EF4-FFF2-40B4-BE49-F238E27FC236}">
                <a16:creationId xmlns:a16="http://schemas.microsoft.com/office/drawing/2014/main" id="{6041ABD2-3CCB-D64F-8DFB-4B07975DD3B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209024" y="2359275"/>
            <a:ext cx="3776737" cy="3635235"/>
          </a:xfrm>
          <a:prstGeom prst="rect">
            <a:avLst/>
          </a:prstGeom>
        </p:spPr>
      </p:pic>
    </p:spTree>
    <p:extLst>
      <p:ext uri="{BB962C8B-B14F-4D97-AF65-F5344CB8AC3E}">
        <p14:creationId xmlns:p14="http://schemas.microsoft.com/office/powerpoint/2010/main" val="1514343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6355240" y="1622281"/>
            <a:ext cx="4719161" cy="44091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It was the time of the Napoleonic Wars including the famous victories of Admiral Nelson at the Battle of Trafalgar, and the Duke of Wellington at the Battle of </a:t>
            </a:r>
            <a:r>
              <a:rPr lang="en-GB" sz="2000" dirty="0">
                <a:latin typeface="Comic Sans MS" panose="030F0902030302020204" pitchFamily="66" charset="0"/>
              </a:rPr>
              <a:t>Waterloo.</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Thanks to the Industrial Revolution, it was also a time of social change.</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What is often not remembered, however, is the role of Black people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in many of these events.</a:t>
            </a:r>
          </a:p>
        </p:txBody>
      </p:sp>
      <p:pic>
        <p:nvPicPr>
          <p:cNvPr id="5" name="Picture 4" descr="A statue of a person holding a staff&#10;&#10;Description automatically generated with medium confidence">
            <a:extLst>
              <a:ext uri="{FF2B5EF4-FFF2-40B4-BE49-F238E27FC236}">
                <a16:creationId xmlns:a16="http://schemas.microsoft.com/office/drawing/2014/main" id="{3D3EA6B1-10DA-0C46-98A6-2867B9841C3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17131" y="381483"/>
            <a:ext cx="5113719" cy="6087474"/>
          </a:xfrm>
          <a:prstGeom prst="rect">
            <a:avLst/>
          </a:prstGeom>
        </p:spPr>
      </p:pic>
    </p:spTree>
    <p:extLst>
      <p:ext uri="{BB962C8B-B14F-4D97-AF65-F5344CB8AC3E}">
        <p14:creationId xmlns:p14="http://schemas.microsoft.com/office/powerpoint/2010/main" val="2969244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8648DFE-AE1D-B548-93F6-D33E5C85AE7A}"/>
              </a:ext>
            </a:extLst>
          </p:cNvPr>
          <p:cNvSpPr txBox="1">
            <a:spLocks/>
          </p:cNvSpPr>
          <p:nvPr/>
        </p:nvSpPr>
        <p:spPr>
          <a:xfrm>
            <a:off x="0" y="700212"/>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EB8B2D"/>
                </a:solidFill>
                <a:latin typeface="Comic Sans MS" panose="030F0902030302020204" pitchFamily="66" charset="0"/>
              </a:rPr>
              <a:t>Answer</a:t>
            </a:r>
          </a:p>
        </p:txBody>
      </p:sp>
      <p:pic>
        <p:nvPicPr>
          <p:cNvPr id="3" name="Picture 2" descr="A picture containing gambling house, room, scene, pool ball&#10;&#10;Description automatically generated">
            <a:extLst>
              <a:ext uri="{FF2B5EF4-FFF2-40B4-BE49-F238E27FC236}">
                <a16:creationId xmlns:a16="http://schemas.microsoft.com/office/drawing/2014/main" id="{9F198E4F-EA1F-4C12-12C8-A645689E42AF}"/>
              </a:ext>
            </a:extLst>
          </p:cNvPr>
          <p:cNvPicPr>
            <a:picLocks noChangeAspect="1"/>
          </p:cNvPicPr>
          <p:nvPr/>
        </p:nvPicPr>
        <p:blipFill rotWithShape="1">
          <a:blip r:embed="rId2" cstate="email">
            <a:alphaModFix/>
            <a:extLst>
              <a:ext uri="{28A0092B-C50C-407E-A947-70E740481C1C}">
                <a14:useLocalDpi xmlns:a14="http://schemas.microsoft.com/office/drawing/2010/main"/>
              </a:ext>
            </a:extLst>
          </a:blip>
          <a:srcRect/>
          <a:stretch/>
        </p:blipFill>
        <p:spPr>
          <a:xfrm>
            <a:off x="1492985" y="2059492"/>
            <a:ext cx="4162520" cy="3610467"/>
          </a:xfrm>
          <a:prstGeom prst="rect">
            <a:avLst/>
          </a:prstGeom>
        </p:spPr>
      </p:pic>
      <p:sp>
        <p:nvSpPr>
          <p:cNvPr id="6" name="Content Placeholder 2">
            <a:extLst>
              <a:ext uri="{FF2B5EF4-FFF2-40B4-BE49-F238E27FC236}">
                <a16:creationId xmlns:a16="http://schemas.microsoft.com/office/drawing/2014/main" id="{119203E0-C663-62DE-D46A-FD8A28F0F486}"/>
              </a:ext>
            </a:extLst>
          </p:cNvPr>
          <p:cNvSpPr txBox="1">
            <a:spLocks/>
          </p:cNvSpPr>
          <p:nvPr/>
        </p:nvSpPr>
        <p:spPr>
          <a:xfrm>
            <a:off x="2922309" y="2829867"/>
            <a:ext cx="1498863" cy="14781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0"/>
              </a:spcBef>
              <a:buClr>
                <a:srgbClr val="EB8B2D"/>
              </a:buClr>
              <a:buNone/>
            </a:pPr>
            <a:r>
              <a:rPr lang="en-GB" sz="12000" b="1" dirty="0">
                <a:solidFill>
                  <a:srgbClr val="39AB47"/>
                </a:solidFill>
                <a:latin typeface="Comic Sans MS" panose="030F0902030302020204" pitchFamily="66" charset="0"/>
              </a:rPr>
              <a:t>✓</a:t>
            </a:r>
            <a:endParaRPr lang="en-GB" sz="12000" dirty="0">
              <a:solidFill>
                <a:srgbClr val="39AB47"/>
              </a:solidFill>
              <a:latin typeface="Comic Sans MS" panose="030F0902030302020204" pitchFamily="66" charset="0"/>
            </a:endParaRPr>
          </a:p>
        </p:txBody>
      </p:sp>
      <p:sp>
        <p:nvSpPr>
          <p:cNvPr id="2" name="Content Placeholder 2">
            <a:extLst>
              <a:ext uri="{FF2B5EF4-FFF2-40B4-BE49-F238E27FC236}">
                <a16:creationId xmlns:a16="http://schemas.microsoft.com/office/drawing/2014/main" id="{38AC0D92-4589-7021-5193-2BD6A5798D3E}"/>
              </a:ext>
            </a:extLst>
          </p:cNvPr>
          <p:cNvSpPr txBox="1">
            <a:spLocks/>
          </p:cNvSpPr>
          <p:nvPr/>
        </p:nvSpPr>
        <p:spPr>
          <a:xfrm>
            <a:off x="6249972" y="1724886"/>
            <a:ext cx="5080638" cy="443290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100" dirty="0">
                <a:solidFill>
                  <a:srgbClr val="272626"/>
                </a:solidFill>
                <a:latin typeface="Comic Sans MS" panose="030F0902030302020204" pitchFamily="66" charset="0"/>
              </a:rPr>
              <a:t>Slave narratives were the life-stories of real people, explaining how they were captured or born into slavery, how they were mistreated and suffered brutal punishments on the plantations, and how they escaped to freedom. </a:t>
            </a:r>
          </a:p>
          <a:p>
            <a:pPr marL="0" indent="0">
              <a:lnSpc>
                <a:spcPct val="100000"/>
              </a:lnSpc>
              <a:spcBef>
                <a:spcPts val="1500"/>
              </a:spcBef>
              <a:buClr>
                <a:srgbClr val="EB8B2D"/>
              </a:buClr>
              <a:buNone/>
            </a:pPr>
            <a:r>
              <a:rPr lang="en-GB" sz="2100" dirty="0">
                <a:solidFill>
                  <a:srgbClr val="272626"/>
                </a:solidFill>
                <a:latin typeface="Comic Sans MS" panose="030F0902030302020204" pitchFamily="66" charset="0"/>
              </a:rPr>
              <a:t>They showed that slaves were people, not objects, and they told the British public about the cruel realities of the slave system and its links to the sugar, tobacco and cotton they bought.</a:t>
            </a:r>
          </a:p>
        </p:txBody>
      </p:sp>
    </p:spTree>
    <p:extLst>
      <p:ext uri="{BB962C8B-B14F-4D97-AF65-F5344CB8AC3E}">
        <p14:creationId xmlns:p14="http://schemas.microsoft.com/office/powerpoint/2010/main" val="25277348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3D977C16-1D40-D44D-AD25-76ECFD754C07}"/>
              </a:ext>
            </a:extLst>
          </p:cNvPr>
          <p:cNvSpPr txBox="1">
            <a:spLocks/>
          </p:cNvSpPr>
          <p:nvPr/>
        </p:nvSpPr>
        <p:spPr>
          <a:xfrm>
            <a:off x="5562599" y="1688563"/>
            <a:ext cx="5384800" cy="43222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Abolition of Slavery was a battle won in stages.</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Parliament voted to end Britain's involvement in the slave trade with the 1807 Slave Trade Act.</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But in Britain’s West Indian colonies, slavery continued to be legal.</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And Britain also continued to buy the goods grown with the labour of enslaved people.</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Eventually in 1833 Parliament voted to end slavery in the British colonies.</a:t>
            </a:r>
          </a:p>
        </p:txBody>
      </p:sp>
      <p:sp>
        <p:nvSpPr>
          <p:cNvPr id="11" name="Title 1">
            <a:extLst>
              <a:ext uri="{FF2B5EF4-FFF2-40B4-BE49-F238E27FC236}">
                <a16:creationId xmlns:a16="http://schemas.microsoft.com/office/drawing/2014/main" id="{3B2810C2-D0C1-514D-B66A-6BA61598949A}"/>
              </a:ext>
            </a:extLst>
          </p:cNvPr>
          <p:cNvSpPr txBox="1">
            <a:spLocks/>
          </p:cNvSpPr>
          <p:nvPr/>
        </p:nvSpPr>
        <p:spPr>
          <a:xfrm>
            <a:off x="5562599" y="931812"/>
            <a:ext cx="2367280" cy="64090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000" b="1" dirty="0">
                <a:solidFill>
                  <a:srgbClr val="EB8B2D"/>
                </a:solidFill>
                <a:latin typeface="Comic Sans MS" panose="030F0902030302020204" pitchFamily="66" charset="0"/>
              </a:rPr>
              <a:t>Victory</a:t>
            </a:r>
          </a:p>
        </p:txBody>
      </p:sp>
      <p:pic>
        <p:nvPicPr>
          <p:cNvPr id="4" name="Picture 3" descr="A statue of a person holding a ball&#10;&#10;Description automatically generated with medium confidence">
            <a:extLst>
              <a:ext uri="{FF2B5EF4-FFF2-40B4-BE49-F238E27FC236}">
                <a16:creationId xmlns:a16="http://schemas.microsoft.com/office/drawing/2014/main" id="{39A874CC-DD0E-C242-9746-25C52A8BDAD0}"/>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21199" y="388002"/>
            <a:ext cx="4414353" cy="6076298"/>
          </a:xfrm>
          <a:prstGeom prst="rect">
            <a:avLst/>
          </a:prstGeom>
        </p:spPr>
      </p:pic>
    </p:spTree>
    <p:extLst>
      <p:ext uri="{BB962C8B-B14F-4D97-AF65-F5344CB8AC3E}">
        <p14:creationId xmlns:p14="http://schemas.microsoft.com/office/powerpoint/2010/main" val="2246651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87D742D-98DB-F140-B436-20CB87DD2B63}"/>
              </a:ext>
            </a:extLst>
          </p:cNvPr>
          <p:cNvSpPr txBox="1">
            <a:spLocks/>
          </p:cNvSpPr>
          <p:nvPr/>
        </p:nvSpPr>
        <p:spPr>
          <a:xfrm>
            <a:off x="0" y="700212"/>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EB8B2D"/>
                </a:solidFill>
                <a:latin typeface="Comic Sans MS" panose="030F0902030302020204" pitchFamily="66" charset="0"/>
              </a:rPr>
              <a:t>What happened next?</a:t>
            </a:r>
          </a:p>
        </p:txBody>
      </p:sp>
      <p:sp>
        <p:nvSpPr>
          <p:cNvPr id="7" name="Content Placeholder 2">
            <a:extLst>
              <a:ext uri="{FF2B5EF4-FFF2-40B4-BE49-F238E27FC236}">
                <a16:creationId xmlns:a16="http://schemas.microsoft.com/office/drawing/2014/main" id="{3EC8BE03-4DBE-F149-8798-B5579BF1EF8C}"/>
              </a:ext>
            </a:extLst>
          </p:cNvPr>
          <p:cNvSpPr txBox="1">
            <a:spLocks/>
          </p:cNvSpPr>
          <p:nvPr/>
        </p:nvSpPr>
        <p:spPr>
          <a:xfrm>
            <a:off x="4714717" y="1439058"/>
            <a:ext cx="6983252" cy="46796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EB8B2D"/>
              </a:buClr>
              <a:buNone/>
            </a:pPr>
            <a:r>
              <a:rPr lang="en-GB" sz="2000" dirty="0">
                <a:solidFill>
                  <a:srgbClr val="272626"/>
                </a:solidFill>
                <a:latin typeface="Comic Sans MS" panose="030F0902030302020204" pitchFamily="66" charset="0"/>
              </a:rPr>
              <a:t>The Slavery Abolition Act was passed in 1833.</a:t>
            </a:r>
          </a:p>
          <a:p>
            <a:pPr marL="0" indent="0">
              <a:lnSpc>
                <a:spcPct val="100000"/>
              </a:lnSpc>
              <a:buClr>
                <a:srgbClr val="EB8B2D"/>
              </a:buClr>
              <a:buNone/>
            </a:pPr>
            <a:r>
              <a:rPr lang="en-GB" sz="2000" dirty="0">
                <a:solidFill>
                  <a:srgbClr val="272626"/>
                </a:solidFill>
                <a:latin typeface="Comic Sans MS" panose="030F0902030302020204" pitchFamily="66" charset="0"/>
              </a:rPr>
              <a:t>You probably think that means that on that day</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enslaved people in British colonies received their freedom. But what really happened next is</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quite shocking.</a:t>
            </a:r>
          </a:p>
          <a:p>
            <a:pPr marL="0" indent="0">
              <a:lnSpc>
                <a:spcPct val="100000"/>
              </a:lnSpc>
              <a:buClr>
                <a:srgbClr val="EB8B2D"/>
              </a:buClr>
              <a:buNone/>
            </a:pPr>
            <a:r>
              <a:rPr lang="en-GB" sz="2000" dirty="0">
                <a:solidFill>
                  <a:srgbClr val="272626"/>
                </a:solidFill>
                <a:latin typeface="Comic Sans MS" panose="030F0902030302020204" pitchFamily="66" charset="0"/>
              </a:rPr>
              <a:t>The slave owners kept their land and a process began</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to pay them compensation for the loss of their</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human property.</a:t>
            </a:r>
          </a:p>
          <a:p>
            <a:pPr marL="0" indent="0">
              <a:lnSpc>
                <a:spcPct val="100000"/>
              </a:lnSpc>
              <a:buClr>
                <a:srgbClr val="EB8B2D"/>
              </a:buClr>
              <a:buNone/>
            </a:pPr>
            <a:r>
              <a:rPr lang="en-GB" sz="2000" dirty="0">
                <a:solidFill>
                  <a:srgbClr val="272626"/>
                </a:solidFill>
                <a:latin typeface="Comic Sans MS" panose="030F0902030302020204" pitchFamily="66" charset="0"/>
              </a:rPr>
              <a:t>20 million pounds was paid out to the 46,000 former slave owners.</a:t>
            </a:r>
          </a:p>
          <a:p>
            <a:pPr marL="0" indent="0">
              <a:lnSpc>
                <a:spcPct val="100000"/>
              </a:lnSpc>
              <a:buClr>
                <a:srgbClr val="EB8B2D"/>
              </a:buClr>
              <a:buNone/>
            </a:pPr>
            <a:r>
              <a:rPr lang="en-GB" sz="2000" dirty="0">
                <a:solidFill>
                  <a:srgbClr val="272626"/>
                </a:solidFill>
                <a:latin typeface="Comic Sans MS" panose="030F0902030302020204" pitchFamily="66" charset="0"/>
              </a:rPr>
              <a:t>The government had to borrow money to pay the compensation, and it took until 2015 for the country</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to pay back the debt.</a:t>
            </a:r>
          </a:p>
        </p:txBody>
      </p:sp>
      <p:pic>
        <p:nvPicPr>
          <p:cNvPr id="5" name="Picture 4" descr="A statue of a person holding a ball&#10;&#10;Description automatically generated with medium confidence">
            <a:extLst>
              <a:ext uri="{FF2B5EF4-FFF2-40B4-BE49-F238E27FC236}">
                <a16:creationId xmlns:a16="http://schemas.microsoft.com/office/drawing/2014/main" id="{6EC6F623-6491-A440-98C9-AF11AF6EBC27}"/>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270000" y="1478133"/>
            <a:ext cx="3034508" cy="4450566"/>
          </a:xfrm>
          <a:prstGeom prst="rect">
            <a:avLst/>
          </a:prstGeom>
        </p:spPr>
      </p:pic>
    </p:spTree>
    <p:extLst>
      <p:ext uri="{BB962C8B-B14F-4D97-AF65-F5344CB8AC3E}">
        <p14:creationId xmlns:p14="http://schemas.microsoft.com/office/powerpoint/2010/main" val="3962226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3EC8BE03-4DBE-F149-8798-B5579BF1EF8C}"/>
              </a:ext>
            </a:extLst>
          </p:cNvPr>
          <p:cNvSpPr txBox="1">
            <a:spLocks/>
          </p:cNvSpPr>
          <p:nvPr/>
        </p:nvSpPr>
        <p:spPr>
          <a:xfrm>
            <a:off x="6467476" y="1819632"/>
            <a:ext cx="4823154" cy="388541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enslaved people in the British colonies received no compensation from the government. </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Instead, after being enslaved and treated so badly, they were required to stay on their plantations, with the same masters, and work for another six years without being paid.</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This was called ‘apprenticeship’. </a:t>
            </a:r>
          </a:p>
        </p:txBody>
      </p:sp>
      <p:pic>
        <p:nvPicPr>
          <p:cNvPr id="8" name="Picture 7" descr="A picture containing outdoor, tree, group, plant&#10;&#10;Description automatically generated">
            <a:extLst>
              <a:ext uri="{FF2B5EF4-FFF2-40B4-BE49-F238E27FC236}">
                <a16:creationId xmlns:a16="http://schemas.microsoft.com/office/drawing/2014/main" id="{68E155EA-0460-3C42-A344-A3FACEB1E4F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26720" y="385421"/>
            <a:ext cx="5297806" cy="6075345"/>
          </a:xfrm>
          <a:prstGeom prst="rect">
            <a:avLst/>
          </a:prstGeom>
        </p:spPr>
      </p:pic>
    </p:spTree>
    <p:extLst>
      <p:ext uri="{BB962C8B-B14F-4D97-AF65-F5344CB8AC3E}">
        <p14:creationId xmlns:p14="http://schemas.microsoft.com/office/powerpoint/2010/main" val="3241025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3EC8BE03-4DBE-F149-8798-B5579BF1EF8C}"/>
              </a:ext>
            </a:extLst>
          </p:cNvPr>
          <p:cNvSpPr txBox="1">
            <a:spLocks/>
          </p:cNvSpPr>
          <p:nvPr/>
        </p:nvSpPr>
        <p:spPr>
          <a:xfrm>
            <a:off x="6303550" y="1551555"/>
            <a:ext cx="4823154" cy="39666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During this period, as well as unpaid work, harsh treatment and punishments continued.</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This was eventually brought to an end slightly earlier than planned, and on </a:t>
            </a:r>
            <a:r>
              <a:rPr lang="en-GB" sz="2000" b="1" dirty="0">
                <a:solidFill>
                  <a:srgbClr val="272626"/>
                </a:solidFill>
                <a:latin typeface="Comic Sans MS" panose="030F0902030302020204" pitchFamily="66" charset="0"/>
              </a:rPr>
              <a:t>1st August 1838</a:t>
            </a:r>
            <a:r>
              <a:rPr lang="en-GB" sz="2000" dirty="0">
                <a:solidFill>
                  <a:srgbClr val="272626"/>
                </a:solidFill>
                <a:latin typeface="Comic Sans MS" panose="030F0902030302020204" pitchFamily="66" charset="0"/>
              </a:rPr>
              <a:t>, 800,000 enslaved people were finally given their freedom.</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This became known as </a:t>
            </a:r>
            <a:r>
              <a:rPr lang="en-GB" sz="2000" b="1" dirty="0">
                <a:solidFill>
                  <a:srgbClr val="272626"/>
                </a:solidFill>
                <a:latin typeface="Comic Sans MS" panose="030F0902030302020204" pitchFamily="66" charset="0"/>
              </a:rPr>
              <a:t>Emancipation Day</a:t>
            </a:r>
            <a:r>
              <a:rPr lang="en-GB" sz="2000" dirty="0">
                <a:solidFill>
                  <a:srgbClr val="272626"/>
                </a:solidFill>
                <a:latin typeface="Comic Sans MS" panose="030F0902030302020204" pitchFamily="66" charset="0"/>
              </a:rPr>
              <a:t> and it is still celebrated in parts of the Caribbean today.</a:t>
            </a:r>
          </a:p>
        </p:txBody>
      </p:sp>
      <p:pic>
        <p:nvPicPr>
          <p:cNvPr id="5" name="Picture 4" descr="A picture containing text, old, group, dancer&#10;&#10;Description automatically generated">
            <a:extLst>
              <a:ext uri="{FF2B5EF4-FFF2-40B4-BE49-F238E27FC236}">
                <a16:creationId xmlns:a16="http://schemas.microsoft.com/office/drawing/2014/main" id="{283DE56D-BB4F-744B-8C0F-66BFF7621C4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17613" y="382524"/>
            <a:ext cx="4923130" cy="6081775"/>
          </a:xfrm>
          <a:prstGeom prst="rect">
            <a:avLst/>
          </a:prstGeom>
        </p:spPr>
      </p:pic>
      <p:sp>
        <p:nvSpPr>
          <p:cNvPr id="8" name="Rectangle 7">
            <a:extLst>
              <a:ext uri="{FF2B5EF4-FFF2-40B4-BE49-F238E27FC236}">
                <a16:creationId xmlns:a16="http://schemas.microsoft.com/office/drawing/2014/main" id="{1322D883-C285-8C49-9F2E-ECCE6452BDA3}"/>
              </a:ext>
            </a:extLst>
          </p:cNvPr>
          <p:cNvSpPr/>
          <p:nvPr/>
        </p:nvSpPr>
        <p:spPr>
          <a:xfrm>
            <a:off x="1281037" y="5791202"/>
            <a:ext cx="3196281" cy="518984"/>
          </a:xfrm>
          <a:prstGeom prst="rect">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BDACAF3F-3216-9C4F-98F9-1C82DA5EBD97}"/>
              </a:ext>
            </a:extLst>
          </p:cNvPr>
          <p:cNvSpPr txBox="1"/>
          <p:nvPr/>
        </p:nvSpPr>
        <p:spPr>
          <a:xfrm>
            <a:off x="1281037" y="5841752"/>
            <a:ext cx="3196281" cy="369332"/>
          </a:xfrm>
          <a:prstGeom prst="rect">
            <a:avLst/>
          </a:prstGeom>
          <a:noFill/>
        </p:spPr>
        <p:txBody>
          <a:bodyPr wrap="square">
            <a:spAutoFit/>
          </a:bodyPr>
          <a:lstStyle/>
          <a:p>
            <a:pPr algn="ctr"/>
            <a:r>
              <a:rPr lang="en-GB" dirty="0">
                <a:solidFill>
                  <a:srgbClr val="272626"/>
                </a:solidFill>
                <a:effectLst/>
                <a:latin typeface="Comic Sans MS" panose="030F0902030302020204" pitchFamily="66" charset="0"/>
              </a:rPr>
              <a:t>Emancipation Day </a:t>
            </a:r>
            <a:endParaRPr lang="en-US" dirty="0">
              <a:solidFill>
                <a:srgbClr val="272626"/>
              </a:solidFill>
              <a:latin typeface="Comic Sans MS" panose="030F0902030302020204" pitchFamily="66" charset="0"/>
            </a:endParaRPr>
          </a:p>
        </p:txBody>
      </p:sp>
    </p:spTree>
    <p:extLst>
      <p:ext uri="{BB962C8B-B14F-4D97-AF65-F5344CB8AC3E}">
        <p14:creationId xmlns:p14="http://schemas.microsoft.com/office/powerpoint/2010/main" val="4149830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D8D9202-BE26-9B47-9354-3701D0E764C2}"/>
              </a:ext>
            </a:extLst>
          </p:cNvPr>
          <p:cNvSpPr txBox="1">
            <a:spLocks/>
          </p:cNvSpPr>
          <p:nvPr/>
        </p:nvSpPr>
        <p:spPr>
          <a:xfrm>
            <a:off x="0" y="700212"/>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EB8B2D"/>
                </a:solidFill>
                <a:latin typeface="Comic Sans MS" panose="030F0902030302020204" pitchFamily="66" charset="0"/>
              </a:rPr>
              <a:t>Activity</a:t>
            </a:r>
          </a:p>
        </p:txBody>
      </p:sp>
      <p:sp>
        <p:nvSpPr>
          <p:cNvPr id="6" name="Content Placeholder 2">
            <a:extLst>
              <a:ext uri="{FF2B5EF4-FFF2-40B4-BE49-F238E27FC236}">
                <a16:creationId xmlns:a16="http://schemas.microsoft.com/office/drawing/2014/main" id="{F274923A-E220-7C46-957B-D8C9E4D9A61E}"/>
              </a:ext>
            </a:extLst>
          </p:cNvPr>
          <p:cNvSpPr txBox="1">
            <a:spLocks/>
          </p:cNvSpPr>
          <p:nvPr/>
        </p:nvSpPr>
        <p:spPr>
          <a:xfrm>
            <a:off x="1280159" y="1436685"/>
            <a:ext cx="9631681" cy="17141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Visit the Centre for the Study of the Legacies of British Slavery:  </a:t>
            </a:r>
            <a:r>
              <a:rPr lang="en-GB" sz="2000" u="sng" dirty="0">
                <a:solidFill>
                  <a:srgbClr val="EB8B2D"/>
                </a:solidFill>
                <a:latin typeface="Comic Sans MS" panose="030F0902030302020204" pitchFamily="66" charset="0"/>
                <a:hlinkClick r:id="rId2">
                  <a:extLst>
                    <a:ext uri="{A12FA001-AC4F-418D-AE19-62706E023703}">
                      <ahyp:hlinkClr xmlns:ahyp="http://schemas.microsoft.com/office/drawing/2018/hyperlinkcolor" val="tx"/>
                    </a:ext>
                  </a:extLst>
                </a:hlinkClick>
              </a:rPr>
              <a:t>https://</a:t>
            </a:r>
            <a:r>
              <a:rPr lang="en-GB" sz="2000" u="sng" dirty="0" err="1">
                <a:solidFill>
                  <a:srgbClr val="EB8B2D"/>
                </a:solidFill>
                <a:latin typeface="Comic Sans MS" panose="030F0902030302020204" pitchFamily="66" charset="0"/>
                <a:hlinkClick r:id="rId2">
                  <a:extLst>
                    <a:ext uri="{A12FA001-AC4F-418D-AE19-62706E023703}">
                      <ahyp:hlinkClr xmlns:ahyp="http://schemas.microsoft.com/office/drawing/2018/hyperlinkcolor" val="tx"/>
                    </a:ext>
                  </a:extLst>
                </a:hlinkClick>
              </a:rPr>
              <a:t>www.ucl.ac.uk</a:t>
            </a:r>
            <a:r>
              <a:rPr lang="en-GB" sz="2000" u="sng" dirty="0">
                <a:solidFill>
                  <a:srgbClr val="EB8B2D"/>
                </a:solidFill>
                <a:latin typeface="Comic Sans MS" panose="030F0902030302020204" pitchFamily="66" charset="0"/>
                <a:hlinkClick r:id="rId2">
                  <a:extLst>
                    <a:ext uri="{A12FA001-AC4F-418D-AE19-62706E023703}">
                      <ahyp:hlinkClr xmlns:ahyp="http://schemas.microsoft.com/office/drawing/2018/hyperlinkcolor" val="tx"/>
                    </a:ext>
                  </a:extLst>
                </a:hlinkClick>
              </a:rPr>
              <a:t>/lbs/maps/</a:t>
            </a:r>
            <a:r>
              <a:rPr lang="en-GB" sz="2000" u="sng" dirty="0" err="1">
                <a:solidFill>
                  <a:srgbClr val="EB8B2D"/>
                </a:solidFill>
                <a:latin typeface="Comic Sans MS" panose="030F0902030302020204" pitchFamily="66" charset="0"/>
                <a:hlinkClick r:id="rId2">
                  <a:extLst>
                    <a:ext uri="{A12FA001-AC4F-418D-AE19-62706E023703}">
                      <ahyp:hlinkClr xmlns:ahyp="http://schemas.microsoft.com/office/drawing/2018/hyperlinkcolor" val="tx"/>
                    </a:ext>
                  </a:extLst>
                </a:hlinkClick>
              </a:rPr>
              <a:t>britain#zoom</a:t>
            </a:r>
            <a:r>
              <a:rPr lang="en-GB" sz="2000" u="sng" dirty="0">
                <a:solidFill>
                  <a:srgbClr val="EB8B2D"/>
                </a:solidFill>
                <a:latin typeface="Comic Sans MS" panose="030F0902030302020204" pitchFamily="66" charset="0"/>
                <a:hlinkClick r:id="rId2">
                  <a:extLst>
                    <a:ext uri="{A12FA001-AC4F-418D-AE19-62706E023703}">
                      <ahyp:hlinkClr xmlns:ahyp="http://schemas.microsoft.com/office/drawing/2018/hyperlinkcolor" val="tx"/>
                    </a:ext>
                  </a:extLst>
                </a:hlinkClick>
              </a:rPr>
              <a:t>=9&amp;lng=-0.381775&amp;lat=53.110514 </a:t>
            </a:r>
            <a:endParaRPr lang="en-GB" sz="2000" u="sng" dirty="0">
              <a:solidFill>
                <a:srgbClr val="EB8B2D"/>
              </a:solidFill>
              <a:latin typeface="Comic Sans MS" panose="030F0902030302020204" pitchFamily="66" charset="0"/>
            </a:endParaRP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Have a look at the map which shows the names and locations of the 46,000 British slave owners, who received compensation for the loss of their slaves after the 1833 Act.</a:t>
            </a:r>
          </a:p>
        </p:txBody>
      </p:sp>
      <p:sp>
        <p:nvSpPr>
          <p:cNvPr id="9" name="Rounded Rectangular Callout 8">
            <a:extLst>
              <a:ext uri="{FF2B5EF4-FFF2-40B4-BE49-F238E27FC236}">
                <a16:creationId xmlns:a16="http://schemas.microsoft.com/office/drawing/2014/main" id="{FC5BE3BC-100F-0646-8DA9-35AB842815F8}"/>
              </a:ext>
            </a:extLst>
          </p:cNvPr>
          <p:cNvSpPr/>
          <p:nvPr/>
        </p:nvSpPr>
        <p:spPr>
          <a:xfrm>
            <a:off x="1280159" y="3605607"/>
            <a:ext cx="3027681" cy="1555672"/>
          </a:xfrm>
          <a:prstGeom prst="wedgeRoundRectCallout">
            <a:avLst>
              <a:gd name="adj1" fmla="val -47933"/>
              <a:gd name="adj2" fmla="val 114885"/>
              <a:gd name="adj3" fmla="val 16667"/>
            </a:avLst>
          </a:prstGeom>
          <a:solidFill>
            <a:srgbClr val="EB8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spcBef>
                <a:spcPts val="1500"/>
              </a:spcBef>
              <a:buClr>
                <a:srgbClr val="EB8B2D"/>
              </a:buClr>
            </a:pPr>
            <a:r>
              <a:rPr lang="en-GB" sz="2300" dirty="0">
                <a:solidFill>
                  <a:schemeClr val="bg1"/>
                </a:solidFill>
                <a:latin typeface="Comic Sans MS" panose="030F0902030302020204" pitchFamily="66" charset="0"/>
              </a:rPr>
              <a:t>Can you find any from your area?</a:t>
            </a:r>
          </a:p>
        </p:txBody>
      </p:sp>
      <p:sp>
        <p:nvSpPr>
          <p:cNvPr id="10" name="Rounded Rectangular Callout 9">
            <a:extLst>
              <a:ext uri="{FF2B5EF4-FFF2-40B4-BE49-F238E27FC236}">
                <a16:creationId xmlns:a16="http://schemas.microsoft.com/office/drawing/2014/main" id="{5EB190FA-0186-2945-A09B-BF15E0BB87BB}"/>
              </a:ext>
            </a:extLst>
          </p:cNvPr>
          <p:cNvSpPr/>
          <p:nvPr/>
        </p:nvSpPr>
        <p:spPr>
          <a:xfrm>
            <a:off x="4826000" y="3605606"/>
            <a:ext cx="6085840" cy="1555673"/>
          </a:xfrm>
          <a:prstGeom prst="wedgeRoundRectCallout">
            <a:avLst>
              <a:gd name="adj1" fmla="val 40251"/>
              <a:gd name="adj2" fmla="val 103402"/>
              <a:gd name="adj3" fmla="val 16667"/>
            </a:avLst>
          </a:prstGeom>
          <a:solidFill>
            <a:srgbClr val="EB8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2300" dirty="0">
                <a:solidFill>
                  <a:schemeClr val="bg1"/>
                </a:solidFill>
                <a:latin typeface="Comic Sans MS" panose="030F0902030302020204" pitchFamily="66" charset="0"/>
              </a:rPr>
              <a:t>How do you think the freed slaves might have felt when they got nothing, but their owners were paid so much money?</a:t>
            </a:r>
            <a:endParaRPr lang="en-US" sz="2300" dirty="0">
              <a:solidFill>
                <a:schemeClr val="bg1"/>
              </a:solidFill>
            </a:endParaRPr>
          </a:p>
        </p:txBody>
      </p:sp>
    </p:spTree>
    <p:extLst>
      <p:ext uri="{BB962C8B-B14F-4D97-AF65-F5344CB8AC3E}">
        <p14:creationId xmlns:p14="http://schemas.microsoft.com/office/powerpoint/2010/main" val="3847719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02BA0FCC-B14A-474D-84B2-2A1DE0CE6B64}"/>
              </a:ext>
            </a:extLst>
          </p:cNvPr>
          <p:cNvSpPr txBox="1">
            <a:spLocks/>
          </p:cNvSpPr>
          <p:nvPr/>
        </p:nvSpPr>
        <p:spPr>
          <a:xfrm>
            <a:off x="0" y="740635"/>
            <a:ext cx="12192000" cy="106752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600"/>
              </a:spcBef>
              <a:buNone/>
            </a:pPr>
            <a:r>
              <a:rPr lang="en-GB" sz="3500" b="1" dirty="0">
                <a:solidFill>
                  <a:schemeClr val="bg1"/>
                </a:solidFill>
                <a:latin typeface="Comic Sans MS" panose="030F0902030302020204" pitchFamily="66" charset="0"/>
                <a:cs typeface="Arial" panose="020B0604020202020204" pitchFamily="34" charset="0"/>
              </a:rPr>
              <a:t>Uncovering Black British History</a:t>
            </a:r>
          </a:p>
          <a:p>
            <a:pPr marL="0" indent="0" algn="ctr">
              <a:lnSpc>
                <a:spcPct val="100000"/>
              </a:lnSpc>
              <a:spcBef>
                <a:spcPts val="600"/>
              </a:spcBef>
              <a:buNone/>
            </a:pPr>
            <a:r>
              <a:rPr lang="en-GB" sz="2500" b="1" dirty="0">
                <a:solidFill>
                  <a:schemeClr val="bg1"/>
                </a:solidFill>
                <a:latin typeface="Comic Sans MS" panose="030F0902030302020204" pitchFamily="66" charset="0"/>
                <a:cs typeface="Arial" panose="020B0604020202020204" pitchFamily="34" charset="0"/>
              </a:rPr>
              <a:t>Late Georgians 1777-1837</a:t>
            </a:r>
          </a:p>
        </p:txBody>
      </p:sp>
      <p:sp>
        <p:nvSpPr>
          <p:cNvPr id="3" name="Subtitle 2">
            <a:extLst>
              <a:ext uri="{FF2B5EF4-FFF2-40B4-BE49-F238E27FC236}">
                <a16:creationId xmlns:a16="http://schemas.microsoft.com/office/drawing/2014/main" id="{C0D292DE-BD13-2D4C-BE2C-98AAA8E388D4}"/>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4" name="Picture 3" descr="A picture containing text, clipart&#10;&#10;Description automatically generated">
            <a:extLst>
              <a:ext uri="{FF2B5EF4-FFF2-40B4-BE49-F238E27FC236}">
                <a16:creationId xmlns:a16="http://schemas.microsoft.com/office/drawing/2014/main" id="{0459404E-D48C-6B42-B844-B89E37D9156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0" name="Subtitle 2">
            <a:extLst>
              <a:ext uri="{FF2B5EF4-FFF2-40B4-BE49-F238E27FC236}">
                <a16:creationId xmlns:a16="http://schemas.microsoft.com/office/drawing/2014/main" id="{E6113D65-A9DA-0740-888F-9300DCF5A937}"/>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
        <p:nvSpPr>
          <p:cNvPr id="14" name="Rectangle 13">
            <a:extLst>
              <a:ext uri="{FF2B5EF4-FFF2-40B4-BE49-F238E27FC236}">
                <a16:creationId xmlns:a16="http://schemas.microsoft.com/office/drawing/2014/main" id="{DC14EBE2-3A22-8A40-BBAD-1DBDFD46C6F6}"/>
              </a:ext>
            </a:extLst>
          </p:cNvPr>
          <p:cNvSpPr/>
          <p:nvPr/>
        </p:nvSpPr>
        <p:spPr>
          <a:xfrm>
            <a:off x="3393440" y="2449382"/>
            <a:ext cx="5405119" cy="25712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80625927-A3F5-1B43-87C6-1605627F7B7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24234" y="2576173"/>
            <a:ext cx="4933371" cy="2317670"/>
          </a:xfrm>
          <a:prstGeom prst="rect">
            <a:avLst/>
          </a:prstGeom>
        </p:spPr>
      </p:pic>
    </p:spTree>
    <p:extLst>
      <p:ext uri="{BB962C8B-B14F-4D97-AF65-F5344CB8AC3E}">
        <p14:creationId xmlns:p14="http://schemas.microsoft.com/office/powerpoint/2010/main" val="10004680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5F3957E-D6D3-E241-9BA2-DF85EB102242}"/>
              </a:ext>
            </a:extLst>
          </p:cNvPr>
          <p:cNvSpPr txBox="1">
            <a:spLocks/>
          </p:cNvSpPr>
          <p:nvPr/>
        </p:nvSpPr>
        <p:spPr>
          <a:xfrm>
            <a:off x="0" y="956805"/>
            <a:ext cx="8268929"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EB8B2D"/>
                </a:solidFill>
                <a:latin typeface="Comic Sans MS" panose="030F0902030302020204" pitchFamily="66" charset="0"/>
              </a:rPr>
              <a:t>The Abolitionist Movement</a:t>
            </a:r>
            <a:br>
              <a:rPr lang="en-US" sz="3000" b="1" dirty="0">
                <a:solidFill>
                  <a:srgbClr val="EB8B2D"/>
                </a:solidFill>
                <a:latin typeface="Comic Sans MS" panose="030F0902030302020204" pitchFamily="66" charset="0"/>
              </a:rPr>
            </a:br>
            <a:r>
              <a:rPr lang="en-US" sz="3000" b="1" dirty="0">
                <a:solidFill>
                  <a:srgbClr val="EB8B2D"/>
                </a:solidFill>
                <a:latin typeface="Comic Sans MS" panose="030F0902030302020204" pitchFamily="66" charset="0"/>
              </a:rPr>
              <a:t>was finally successful</a:t>
            </a:r>
          </a:p>
        </p:txBody>
      </p:sp>
      <p:sp>
        <p:nvSpPr>
          <p:cNvPr id="7" name="Content Placeholder 2">
            <a:extLst>
              <a:ext uri="{FF2B5EF4-FFF2-40B4-BE49-F238E27FC236}">
                <a16:creationId xmlns:a16="http://schemas.microsoft.com/office/drawing/2014/main" id="{571D2C1D-ABC5-DA48-9FB5-C75609D07A4F}"/>
              </a:ext>
            </a:extLst>
          </p:cNvPr>
          <p:cNvSpPr txBox="1">
            <a:spLocks/>
          </p:cNvSpPr>
          <p:nvPr/>
        </p:nvSpPr>
        <p:spPr>
          <a:xfrm>
            <a:off x="1643198" y="2826679"/>
            <a:ext cx="8905604" cy="28309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This 50 year period also includes the aspect of Black British history that perhaps is the one that most people are familiar with – the abolition of slavery in the colonies of the British.</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However, the way the abolition story is told, often misses out the involvement of Black people in challenging and fighting against slavery.</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It also often overlooks how differently enslaved people and their former owners were treated in the years following the Abolition Act of 1833.</a:t>
            </a:r>
          </a:p>
        </p:txBody>
      </p:sp>
      <p:pic>
        <p:nvPicPr>
          <p:cNvPr id="2" name="Picture 1">
            <a:extLst>
              <a:ext uri="{FF2B5EF4-FFF2-40B4-BE49-F238E27FC236}">
                <a16:creationId xmlns:a16="http://schemas.microsoft.com/office/drawing/2014/main" id="{5410BDF0-B00F-EC9D-D70D-8D3E0DDF0BA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5435" y="592099"/>
            <a:ext cx="4307735" cy="2023750"/>
          </a:xfrm>
          <a:prstGeom prst="rect">
            <a:avLst/>
          </a:prstGeom>
        </p:spPr>
      </p:pic>
    </p:spTree>
    <p:extLst>
      <p:ext uri="{BB962C8B-B14F-4D97-AF65-F5344CB8AC3E}">
        <p14:creationId xmlns:p14="http://schemas.microsoft.com/office/powerpoint/2010/main" val="4116468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sitting on the ground&#10;&#10;Description automatically generated with low confidence">
            <a:extLst>
              <a:ext uri="{FF2B5EF4-FFF2-40B4-BE49-F238E27FC236}">
                <a16:creationId xmlns:a16="http://schemas.microsoft.com/office/drawing/2014/main" id="{09D8DF80-5309-D444-A836-3F2A9E965B99}"/>
              </a:ext>
            </a:extLst>
          </p:cNvPr>
          <p:cNvPicPr>
            <a:picLocks noChangeAspect="1"/>
          </p:cNvPicPr>
          <p:nvPr/>
        </p:nvPicPr>
        <p:blipFill rotWithShape="1">
          <a:blip r:embed="rId2" cstate="screen">
            <a:alphaModFix amt="12000"/>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2" name="Title 1">
            <a:extLst>
              <a:ext uri="{FF2B5EF4-FFF2-40B4-BE49-F238E27FC236}">
                <a16:creationId xmlns:a16="http://schemas.microsoft.com/office/drawing/2014/main" id="{5245F941-B54D-8D43-AD7F-5BA17268638E}"/>
              </a:ext>
            </a:extLst>
          </p:cNvPr>
          <p:cNvSpPr txBox="1">
            <a:spLocks/>
          </p:cNvSpPr>
          <p:nvPr/>
        </p:nvSpPr>
        <p:spPr>
          <a:xfrm>
            <a:off x="0" y="2185991"/>
            <a:ext cx="12191999" cy="271241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US" sz="5000" b="1" dirty="0">
                <a:solidFill>
                  <a:schemeClr val="bg1"/>
                </a:solidFill>
                <a:latin typeface="Comic Sans MS" panose="030F0902030302020204" pitchFamily="66" charset="0"/>
              </a:rPr>
              <a:t>Examining the American</a:t>
            </a:r>
            <a:br>
              <a:rPr lang="en-US" sz="5000" b="1" dirty="0">
                <a:solidFill>
                  <a:schemeClr val="bg1"/>
                </a:solidFill>
                <a:latin typeface="Comic Sans MS" panose="030F0902030302020204" pitchFamily="66" charset="0"/>
              </a:rPr>
            </a:br>
            <a:r>
              <a:rPr lang="en-US" sz="5000" b="1" dirty="0">
                <a:solidFill>
                  <a:schemeClr val="bg1"/>
                </a:solidFill>
                <a:latin typeface="Comic Sans MS" panose="030F0902030302020204" pitchFamily="66" charset="0"/>
              </a:rPr>
              <a:t>Revolutionary War</a:t>
            </a:r>
            <a:br>
              <a:rPr lang="en-US" sz="5000" b="1" dirty="0">
                <a:solidFill>
                  <a:schemeClr val="bg1"/>
                </a:solidFill>
                <a:latin typeface="Comic Sans MS" panose="030F0902030302020204" pitchFamily="66" charset="0"/>
              </a:rPr>
            </a:br>
            <a:r>
              <a:rPr lang="en-US" sz="5000" b="1" dirty="0">
                <a:solidFill>
                  <a:schemeClr val="bg1"/>
                </a:solidFill>
                <a:latin typeface="Comic Sans MS" panose="030F0902030302020204" pitchFamily="66" charset="0"/>
              </a:rPr>
              <a:t>and Black Loyalists</a:t>
            </a:r>
          </a:p>
        </p:txBody>
      </p:sp>
    </p:spTree>
    <p:extLst>
      <p:ext uri="{BB962C8B-B14F-4D97-AF65-F5344CB8AC3E}">
        <p14:creationId xmlns:p14="http://schemas.microsoft.com/office/powerpoint/2010/main" val="23722377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5F3957E-D6D3-E241-9BA2-DF85EB102242}"/>
              </a:ext>
            </a:extLst>
          </p:cNvPr>
          <p:cNvSpPr txBox="1">
            <a:spLocks/>
          </p:cNvSpPr>
          <p:nvPr/>
        </p:nvSpPr>
        <p:spPr>
          <a:xfrm>
            <a:off x="0" y="814565"/>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EB8B2D"/>
                </a:solidFill>
                <a:latin typeface="Comic Sans MS" panose="030F0902030302020204" pitchFamily="66" charset="0"/>
              </a:rPr>
              <a:t>The American Revolutionary War</a:t>
            </a:r>
          </a:p>
        </p:txBody>
      </p:sp>
      <p:sp>
        <p:nvSpPr>
          <p:cNvPr id="7" name="Content Placeholder 2">
            <a:extLst>
              <a:ext uri="{FF2B5EF4-FFF2-40B4-BE49-F238E27FC236}">
                <a16:creationId xmlns:a16="http://schemas.microsoft.com/office/drawing/2014/main" id="{571D2C1D-ABC5-DA48-9FB5-C75609D07A4F}"/>
              </a:ext>
            </a:extLst>
          </p:cNvPr>
          <p:cNvSpPr txBox="1">
            <a:spLocks/>
          </p:cNvSpPr>
          <p:nvPr/>
        </p:nvSpPr>
        <p:spPr>
          <a:xfrm>
            <a:off x="5241472" y="2065918"/>
            <a:ext cx="5927272" cy="420141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In 1775 the white population of Britain’s colonies in North America started a rebellion against British rule over them. </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They called themselves the Patriots, whilst those who supported the British called themselves the Loyalists.</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In Virginia, the commander of the British forces, Governor, John Murray, 4th Earl of Dunmore, wrote a proclamation.</a:t>
            </a:r>
          </a:p>
        </p:txBody>
      </p:sp>
      <p:grpSp>
        <p:nvGrpSpPr>
          <p:cNvPr id="10" name="Group 9">
            <a:extLst>
              <a:ext uri="{FF2B5EF4-FFF2-40B4-BE49-F238E27FC236}">
                <a16:creationId xmlns:a16="http://schemas.microsoft.com/office/drawing/2014/main" id="{5C45DC3F-BC89-FB46-B313-B781BECD3EDF}"/>
              </a:ext>
            </a:extLst>
          </p:cNvPr>
          <p:cNvGrpSpPr/>
          <p:nvPr/>
        </p:nvGrpSpPr>
        <p:grpSpPr>
          <a:xfrm>
            <a:off x="1280839" y="1597069"/>
            <a:ext cx="3458218" cy="4364723"/>
            <a:chOff x="1174703" y="1678712"/>
            <a:chExt cx="3458218" cy="4364723"/>
          </a:xfrm>
        </p:grpSpPr>
        <p:pic>
          <p:nvPicPr>
            <p:cNvPr id="4" name="Picture 3" descr="A picture containing text&#10;&#10;Description automatically generated">
              <a:extLst>
                <a:ext uri="{FF2B5EF4-FFF2-40B4-BE49-F238E27FC236}">
                  <a16:creationId xmlns:a16="http://schemas.microsoft.com/office/drawing/2014/main" id="{8E838CBE-C4AD-574F-851A-CE58E820F0A0}"/>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257" b="-5528"/>
            <a:stretch/>
          </p:blipFill>
          <p:spPr>
            <a:xfrm>
              <a:off x="1444122" y="4449536"/>
              <a:ext cx="3188799" cy="1593899"/>
            </a:xfrm>
            <a:prstGeom prst="rect">
              <a:avLst/>
            </a:prstGeom>
          </p:spPr>
        </p:pic>
        <p:pic>
          <p:nvPicPr>
            <p:cNvPr id="8" name="Picture 7" descr="A picture containing text&#10;&#10;Description automatically generated">
              <a:extLst>
                <a:ext uri="{FF2B5EF4-FFF2-40B4-BE49-F238E27FC236}">
                  <a16:creationId xmlns:a16="http://schemas.microsoft.com/office/drawing/2014/main" id="{A2F666F9-BE40-294C-96E1-C56DAEB761F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74703" y="1678712"/>
              <a:ext cx="3188799" cy="2898321"/>
            </a:xfrm>
            <a:prstGeom prst="rect">
              <a:avLst/>
            </a:prstGeom>
          </p:spPr>
        </p:pic>
      </p:grpSp>
    </p:spTree>
    <p:extLst>
      <p:ext uri="{BB962C8B-B14F-4D97-AF65-F5344CB8AC3E}">
        <p14:creationId xmlns:p14="http://schemas.microsoft.com/office/powerpoint/2010/main" val="227480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571D2C1D-ABC5-DA48-9FB5-C75609D07A4F}"/>
              </a:ext>
            </a:extLst>
          </p:cNvPr>
          <p:cNvSpPr txBox="1">
            <a:spLocks/>
          </p:cNvSpPr>
          <p:nvPr/>
        </p:nvSpPr>
        <p:spPr>
          <a:xfrm>
            <a:off x="5241472" y="1102532"/>
            <a:ext cx="5927272" cy="486556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He promised freedom to any enslaved African men whose owners had joined the rebellion.</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But only if they escaped from their plantations and agreed to fight against the American Patriot forces.</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Hundreds of enslaved men did just that, and Dunmore established the Royal Ethiopian Regiment, giving the men guns and uniforms. </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uniform included a slogan that said ‘Liberty to Slaves’. </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In 1776 a second regiment, the Black Pioneers, was formed.</a:t>
            </a:r>
          </a:p>
        </p:txBody>
      </p:sp>
      <p:pic>
        <p:nvPicPr>
          <p:cNvPr id="9" name="Content Placeholder 4">
            <a:extLst>
              <a:ext uri="{FF2B5EF4-FFF2-40B4-BE49-F238E27FC236}">
                <a16:creationId xmlns:a16="http://schemas.microsoft.com/office/drawing/2014/main" id="{A6ABEAF9-7152-7C41-93E4-0F23F3F1324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616528" y="967769"/>
            <a:ext cx="2972631" cy="4873477"/>
          </a:xfrm>
          <a:prstGeom prst="rect">
            <a:avLst/>
          </a:prstGeom>
        </p:spPr>
      </p:pic>
    </p:spTree>
    <p:extLst>
      <p:ext uri="{BB962C8B-B14F-4D97-AF65-F5344CB8AC3E}">
        <p14:creationId xmlns:p14="http://schemas.microsoft.com/office/powerpoint/2010/main" val="1348467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C9554D1-7D4E-6A4E-AB23-F0A11F8414FC}"/>
              </a:ext>
            </a:extLst>
          </p:cNvPr>
          <p:cNvSpPr txBox="1">
            <a:spLocks/>
          </p:cNvSpPr>
          <p:nvPr/>
        </p:nvSpPr>
        <p:spPr>
          <a:xfrm>
            <a:off x="0" y="814565"/>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EB8B2D"/>
                </a:solidFill>
                <a:latin typeface="Comic Sans MS" panose="030F0902030302020204" pitchFamily="66" charset="0"/>
              </a:rPr>
              <a:t>The American Revolutionary War</a:t>
            </a:r>
          </a:p>
        </p:txBody>
      </p:sp>
      <p:sp>
        <p:nvSpPr>
          <p:cNvPr id="8" name="Content Placeholder 2">
            <a:extLst>
              <a:ext uri="{FF2B5EF4-FFF2-40B4-BE49-F238E27FC236}">
                <a16:creationId xmlns:a16="http://schemas.microsoft.com/office/drawing/2014/main" id="{FF08A19B-AE10-FA47-88CB-92239CD0A199}"/>
              </a:ext>
            </a:extLst>
          </p:cNvPr>
          <p:cNvSpPr txBox="1">
            <a:spLocks/>
          </p:cNvSpPr>
          <p:nvPr/>
        </p:nvSpPr>
        <p:spPr>
          <a:xfrm>
            <a:off x="6792729" y="1634250"/>
            <a:ext cx="4694421" cy="44091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Patriots declared independence in 1776 but the fighting continued until 1781.</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In 1779 a second proclamation from the British, offered freedom to any enslaved person whose master had joined the Patriots.</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It didn’t require them to join the British forces and it is thought that as many as 100,000 men, women and children escaped to the British side over the course of the war.</a:t>
            </a:r>
          </a:p>
        </p:txBody>
      </p:sp>
      <p:pic>
        <p:nvPicPr>
          <p:cNvPr id="4" name="Picture 3" descr="A group of people sitting on the ground&#10;&#10;Description automatically generated with low confidence">
            <a:extLst>
              <a:ext uri="{FF2B5EF4-FFF2-40B4-BE49-F238E27FC236}">
                <a16:creationId xmlns:a16="http://schemas.microsoft.com/office/drawing/2014/main" id="{A7A86832-8AE0-EB41-8BD6-9D51033C5EFF}"/>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162"/>
          <a:stretch/>
        </p:blipFill>
        <p:spPr>
          <a:xfrm>
            <a:off x="931220" y="1724566"/>
            <a:ext cx="5412432" cy="3974105"/>
          </a:xfrm>
          <a:prstGeom prst="rect">
            <a:avLst/>
          </a:prstGeom>
        </p:spPr>
      </p:pic>
    </p:spTree>
    <p:extLst>
      <p:ext uri="{BB962C8B-B14F-4D97-AF65-F5344CB8AC3E}">
        <p14:creationId xmlns:p14="http://schemas.microsoft.com/office/powerpoint/2010/main" val="2535485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9607</TotalTime>
  <Words>3359</Words>
  <Application>Microsoft Office PowerPoint</Application>
  <PresentationFormat>Widescreen</PresentationFormat>
  <Paragraphs>194</Paragraphs>
  <Slides>46</Slides>
  <Notes>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46</vt:i4>
      </vt:variant>
    </vt:vector>
  </HeadingPairs>
  <TitlesOfParts>
    <vt:vector size="53" baseType="lpstr">
      <vt:lpstr>Arial</vt:lpstr>
      <vt:lpstr>Calibri</vt:lpstr>
      <vt:lpstr>Calibri Light</vt:lpstr>
      <vt:lpstr>Comic Sans MS</vt:lpstr>
      <vt:lpstr>Times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Cecilia Weiss</cp:lastModifiedBy>
  <cp:revision>651</cp:revision>
  <dcterms:created xsi:type="dcterms:W3CDTF">2021-01-11T17:47:06Z</dcterms:created>
  <dcterms:modified xsi:type="dcterms:W3CDTF">2022-09-23T12:11:11Z</dcterms:modified>
</cp:coreProperties>
</file>