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4"/>
  </p:notesMasterIdLst>
  <p:sldIdLst>
    <p:sldId id="267" r:id="rId3"/>
    <p:sldId id="266" r:id="rId4"/>
    <p:sldId id="258" r:id="rId5"/>
    <p:sldId id="259" r:id="rId6"/>
    <p:sldId id="260" r:id="rId7"/>
    <p:sldId id="261" r:id="rId8"/>
    <p:sldId id="262" r:id="rId9"/>
    <p:sldId id="263" r:id="rId10"/>
    <p:sldId id="264" r:id="rId11"/>
    <p:sldId id="265"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36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A5B0C"/>
    <a:srgbClr val="951B81"/>
    <a:srgbClr val="F9B233"/>
    <a:srgbClr val="D9222A"/>
    <a:srgbClr val="D8222A"/>
    <a:srgbClr val="064B8D"/>
    <a:srgbClr val="DB2A6F"/>
    <a:srgbClr val="2294C6"/>
    <a:srgbClr val="EB8B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700"/>
  </p:normalViewPr>
  <p:slideViewPr>
    <p:cSldViewPr snapToGrid="0" snapToObjects="1">
      <p:cViewPr varScale="1">
        <p:scale>
          <a:sx n="63" d="100"/>
          <a:sy n="63" d="100"/>
        </p:scale>
        <p:origin x="90" y="1116"/>
      </p:cViewPr>
      <p:guideLst>
        <p:guide orient="horz" pos="232"/>
        <p:guide pos="36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3484619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994506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28674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1697371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878187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73398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455927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71396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405616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98906-7268-3A45-8FD9-23CC3A85C4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20B2116-B821-0249-AA4D-7667872FA2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8041A5D-A336-414F-914B-034EB3C4B4AF}"/>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6346411D-6664-784F-B22C-28D5AE675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932F7B-94F4-2D4D-9120-709982EBB047}"/>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3944598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C887-C8F7-BD47-BFDE-A9D54B733A1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D03E11A-26DC-8A4A-85F7-5E391502B2E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05AA5C2-0F17-9849-BDB5-75EE6CD24B2D}"/>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288AE8A4-5861-F946-8231-7E19443D35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4D856-484B-E347-B6E9-8EC403AD95BA}"/>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412287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69F89-ED2B-0C4A-9734-9B09715E0C8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CCA544A-3778-B54F-9432-EC4372B674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C33DDB6-D5AA-394F-BF3A-1F58C7E008B5}"/>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152AD260-B010-E34B-9EFC-40EB5A74E0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7DE605-C8E5-EB4E-8DD0-C05BF4DE1759}"/>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2973323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C8EC8-22C6-574C-B706-6CD783CCCBF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5F458BA-DAAB-EB4A-9294-2D5B73054A2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2305AC9-E401-724F-AD2B-3D589259EBF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C5B2ED8-DDE7-CC4F-A3B2-C6396187D269}"/>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6" name="Footer Placeholder 5">
            <a:extLst>
              <a:ext uri="{FF2B5EF4-FFF2-40B4-BE49-F238E27FC236}">
                <a16:creationId xmlns:a16="http://schemas.microsoft.com/office/drawing/2014/main" id="{40490748-2FC7-F942-B1D3-992DB59067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93B3FA-7D34-2645-B65B-7CF9AECF8993}"/>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733356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54AC8-4BB7-9F48-AE20-6BB414CF1F0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A37BAB7-5C75-7C47-94A4-9031BCF9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3FBC9C5-4672-FF40-8317-E5517BC739E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F4F8228-19D8-CD4B-9464-2027082407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FA7F2E2-7A15-EC4A-AF3D-611AEB03A81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467AC4E-85F5-DC49-9095-FB7559D008D4}"/>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8" name="Footer Placeholder 7">
            <a:extLst>
              <a:ext uri="{FF2B5EF4-FFF2-40B4-BE49-F238E27FC236}">
                <a16:creationId xmlns:a16="http://schemas.microsoft.com/office/drawing/2014/main" id="{6BA58D8A-0193-1643-8A43-AC0585FE5C6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9A2B72-D6ED-1545-A281-FAD178086738}"/>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4268446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229D3-4BA8-5144-BA74-8F0FDBF8E32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766A757-75A6-C043-B7E7-D54FD3C8461D}"/>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4" name="Footer Placeholder 3">
            <a:extLst>
              <a:ext uri="{FF2B5EF4-FFF2-40B4-BE49-F238E27FC236}">
                <a16:creationId xmlns:a16="http://schemas.microsoft.com/office/drawing/2014/main" id="{F8945E1B-9ED8-554F-94B2-08D6EBFD76D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0CB870-B337-C544-A77D-9A16C94D7FC1}"/>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1023099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F74142-5742-AE4A-8B49-738B34CC1827}"/>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89720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13AF7-A056-8C4E-8575-02879984D2C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A1FDFE-4BD8-204A-9D37-FBE3555FF7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EB0D7D5-DE8B-3146-955D-A5DCE67986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CF1FDA5-2B82-314B-BDEE-036D5C633931}"/>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6" name="Footer Placeholder 5">
            <a:extLst>
              <a:ext uri="{FF2B5EF4-FFF2-40B4-BE49-F238E27FC236}">
                <a16:creationId xmlns:a16="http://schemas.microsoft.com/office/drawing/2014/main" id="{52722398-0AFC-694E-8811-671DDB99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C4CE97-F2EA-5C43-AB31-404BACE21901}"/>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3311790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E1ADC-C5E6-344B-9AFC-975746E454C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8146CFA-06A2-2D4E-A28E-10AC7D0C72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622E6-BCCC-304D-97DB-6B8C72D9AE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181F3BE-2907-0E4F-9A05-680C321ED0CD}"/>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6" name="Footer Placeholder 5">
            <a:extLst>
              <a:ext uri="{FF2B5EF4-FFF2-40B4-BE49-F238E27FC236}">
                <a16:creationId xmlns:a16="http://schemas.microsoft.com/office/drawing/2014/main" id="{15471DC8-5823-8549-B080-1B64FE65D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35CF53-A1BB-7F45-9663-9F9A1E0ED508}"/>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256390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451D0-F843-4A45-BF61-E0E85A5DB4C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D9CDB36-3289-BF49-B425-7BBA9FE7FCD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DDDC4FB-1A4C-924B-BACA-5CF45D868C93}"/>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5931A92C-6FF1-1247-BD2C-3913D06F0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ADED73-560A-CC49-A0D8-8CDB6499A62A}"/>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826111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BB46B7-377E-6248-AA69-E349C132F40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FF1673F-95C7-C249-B5D8-7B61520FCEF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2FBF6C-861A-6F42-8CEB-6819FCC5B044}"/>
              </a:ext>
            </a:extLst>
          </p:cNvPr>
          <p:cNvSpPr>
            <a:spLocks noGrp="1"/>
          </p:cNvSpPr>
          <p:nvPr>
            <p:ph type="dt" sz="half" idx="10"/>
          </p:nvPr>
        </p:nvSpPr>
        <p:spPr/>
        <p:txBody>
          <a:body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8559E04A-4F01-5B44-BF0A-915163C181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50D78C-A12C-3B40-94B5-B6AFB7F43A8F}"/>
              </a:ext>
            </a:extLst>
          </p:cNvPr>
          <p:cNvSpPr>
            <a:spLocks noGrp="1"/>
          </p:cNvSpPr>
          <p:nvPr>
            <p:ph type="sldNum" sz="quarter" idx="12"/>
          </p:nvPr>
        </p:nvSpPr>
        <p:spPr/>
        <p:txBody>
          <a:bodyPr/>
          <a:lstStyle/>
          <a:p>
            <a:fld id="{4269BCCB-1ADA-E546-A972-EC9ACF1FB057}" type="slidenum">
              <a:rPr lang="en-US" smtClean="0"/>
              <a:t>‹#›</a:t>
            </a:fld>
            <a:endParaRPr lang="en-US"/>
          </a:p>
        </p:txBody>
      </p:sp>
    </p:spTree>
    <p:extLst>
      <p:ext uri="{BB962C8B-B14F-4D97-AF65-F5344CB8AC3E}">
        <p14:creationId xmlns:p14="http://schemas.microsoft.com/office/powerpoint/2010/main" val="1963708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18983D-E720-764F-9CBF-31617C2583B3}"/>
              </a:ext>
            </a:extLst>
          </p:cNvPr>
          <p:cNvSpPr/>
          <p:nvPr userDrawn="1"/>
        </p:nvSpPr>
        <p:spPr>
          <a:xfrm>
            <a:off x="0" y="0"/>
            <a:ext cx="12192000" cy="6858000"/>
          </a:xfrm>
          <a:prstGeom prst="rect">
            <a:avLst/>
          </a:prstGeom>
          <a:solidFill>
            <a:srgbClr val="EA5B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4" name="Picture 3" descr="Background pattern&#10;&#10;Description automatically generated with low confidence">
            <a:extLst>
              <a:ext uri="{FF2B5EF4-FFF2-40B4-BE49-F238E27FC236}">
                <a16:creationId xmlns:a16="http://schemas.microsoft.com/office/drawing/2014/main" id="{54E73755-7525-5C4C-8CE8-EE2DF2C54D52}"/>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5" name="Picture 4" descr="A picture containing text, clipart&#10;&#10;Description automatically generated">
            <a:extLst>
              <a:ext uri="{FF2B5EF4-FFF2-40B4-BE49-F238E27FC236}">
                <a16:creationId xmlns:a16="http://schemas.microsoft.com/office/drawing/2014/main" id="{0F4313D8-3E2E-E240-86F8-EA61FEE20F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8/26/2022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8/26/2022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F8AEEF-E863-F94B-AE9D-1C55F321B1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9AD53D5-7D82-CD49-845B-B94B0573B5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6D259E-FE85-674F-9D25-F50DA98F7A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545510-02C8-2945-BB63-42000FABCBB8}" type="datetimeFigureOut">
              <a:rPr lang="en-US" smtClean="0"/>
              <a:t>8/26/2022</a:t>
            </a:fld>
            <a:endParaRPr lang="en-US"/>
          </a:p>
        </p:txBody>
      </p:sp>
      <p:sp>
        <p:nvSpPr>
          <p:cNvPr id="5" name="Footer Placeholder 4">
            <a:extLst>
              <a:ext uri="{FF2B5EF4-FFF2-40B4-BE49-F238E27FC236}">
                <a16:creationId xmlns:a16="http://schemas.microsoft.com/office/drawing/2014/main" id="{F6779EE4-1B29-C741-A330-7A3882BB3B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32B29C-4E83-1C4F-BC64-11434210CF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69BCCB-1ADA-E546-A972-EC9ACF1FB057}" type="slidenum">
              <a:rPr lang="en-US" smtClean="0"/>
              <a:t>‹#›</a:t>
            </a:fld>
            <a:endParaRPr lang="en-US"/>
          </a:p>
        </p:txBody>
      </p:sp>
    </p:spTree>
    <p:extLst>
      <p:ext uri="{BB962C8B-B14F-4D97-AF65-F5344CB8AC3E}">
        <p14:creationId xmlns:p14="http://schemas.microsoft.com/office/powerpoint/2010/main" val="1664405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8.xml"/><Relationship Id="rId5" Type="http://schemas.openxmlformats.org/officeDocument/2006/relationships/image" Target="../media/image17.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E73FB4B-9941-1249-9633-665F82E16579}"/>
              </a:ext>
            </a:extLst>
          </p:cNvPr>
          <p:cNvSpPr txBox="1">
            <a:spLocks/>
          </p:cNvSpPr>
          <p:nvPr/>
        </p:nvSpPr>
        <p:spPr>
          <a:xfrm>
            <a:off x="-2" y="255525"/>
            <a:ext cx="12192002" cy="116955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Lascars</a:t>
            </a:r>
            <a:br>
              <a:rPr lang="en-GB" sz="3500" b="1" dirty="0">
                <a:solidFill>
                  <a:schemeClr val="bg1"/>
                </a:solidFill>
                <a:latin typeface="Comic Sans MS" panose="030F0902030302020204" pitchFamily="66" charset="0"/>
                <a:cs typeface="Arial" panose="020B0604020202020204" pitchFamily="34" charset="0"/>
              </a:rPr>
            </a:br>
            <a:r>
              <a:rPr lang="en-GB" sz="3500" b="1" dirty="0">
                <a:solidFill>
                  <a:schemeClr val="bg1"/>
                </a:solidFill>
                <a:latin typeface="Comic Sans MS" panose="030F0902030302020204" pitchFamily="66" charset="0"/>
                <a:cs typeface="Arial" panose="020B0604020202020204" pitchFamily="34" charset="0"/>
              </a:rPr>
              <a:t>East India Company Historical Story</a:t>
            </a:r>
          </a:p>
        </p:txBody>
      </p:sp>
      <p:sp>
        <p:nvSpPr>
          <p:cNvPr id="4" name="Title 1">
            <a:extLst>
              <a:ext uri="{FF2B5EF4-FFF2-40B4-BE49-F238E27FC236}">
                <a16:creationId xmlns:a16="http://schemas.microsoft.com/office/drawing/2014/main" id="{80DEE78A-5073-8E46-B48A-7C47702D75C8}"/>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History</a:t>
            </a:r>
            <a:endParaRPr lang="en-US" sz="2000" b="1" dirty="0">
              <a:solidFill>
                <a:schemeClr val="bg1"/>
              </a:solidFill>
              <a:latin typeface="Arial" panose="020B0604020202020204" pitchFamily="34" charset="0"/>
              <a:cs typeface="Arial" panose="020B0604020202020204" pitchFamily="34" charset="0"/>
            </a:endParaRPr>
          </a:p>
        </p:txBody>
      </p:sp>
      <p:pic>
        <p:nvPicPr>
          <p:cNvPr id="5" name="Picture 4" descr="Graphical user interface, text, application, chat or text message&#10;&#10;Description automatically generated">
            <a:extLst>
              <a:ext uri="{FF2B5EF4-FFF2-40B4-BE49-F238E27FC236}">
                <a16:creationId xmlns:a16="http://schemas.microsoft.com/office/drawing/2014/main" id="{D58B1937-990D-924F-A6F1-90EA09D10D6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42B2F311-1D03-554C-8B71-98E73ECB29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7" name="Title 1">
            <a:extLst>
              <a:ext uri="{FF2B5EF4-FFF2-40B4-BE49-F238E27FC236}">
                <a16:creationId xmlns:a16="http://schemas.microsoft.com/office/drawing/2014/main" id="{F143C546-8C15-A448-995B-B24332D7C1A1}"/>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B18CC79E-E619-0E4F-A041-58E74F68BB50}"/>
              </a:ext>
            </a:extLst>
          </p:cNvPr>
          <p:cNvGrpSpPr/>
          <p:nvPr/>
        </p:nvGrpSpPr>
        <p:grpSpPr>
          <a:xfrm>
            <a:off x="1611163" y="1729860"/>
            <a:ext cx="8983637" cy="3838483"/>
            <a:chOff x="1611163" y="1729860"/>
            <a:chExt cx="8983637" cy="3838483"/>
          </a:xfrm>
        </p:grpSpPr>
        <p:sp>
          <p:nvSpPr>
            <p:cNvPr id="2" name="Rectangle 1">
              <a:extLst>
                <a:ext uri="{FF2B5EF4-FFF2-40B4-BE49-F238E27FC236}">
                  <a16:creationId xmlns:a16="http://schemas.microsoft.com/office/drawing/2014/main" id="{60BA3E32-7EC9-E24E-B8A6-421E772D8611}"/>
                </a:ext>
              </a:extLst>
            </p:cNvPr>
            <p:cNvSpPr/>
            <p:nvPr/>
          </p:nvSpPr>
          <p:spPr>
            <a:xfrm>
              <a:off x="1611163" y="1729860"/>
              <a:ext cx="8983637"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68891E6-553A-DE48-B3C0-E50FC56D8A2F}"/>
                </a:ext>
              </a:extLst>
            </p:cNvPr>
            <p:cNvGrpSpPr/>
            <p:nvPr/>
          </p:nvGrpSpPr>
          <p:grpSpPr>
            <a:xfrm>
              <a:off x="1715631" y="1841004"/>
              <a:ext cx="8768842" cy="3618986"/>
              <a:chOff x="1296824" y="1690270"/>
              <a:chExt cx="8768842" cy="3618986"/>
            </a:xfrm>
          </p:grpSpPr>
          <p:pic>
            <p:nvPicPr>
              <p:cNvPr id="17" name="Picture 16" descr="A group of men standing on a boat&#10;&#10;Description automatically generated with low confidence">
                <a:extLst>
                  <a:ext uri="{FF2B5EF4-FFF2-40B4-BE49-F238E27FC236}">
                    <a16:creationId xmlns:a16="http://schemas.microsoft.com/office/drawing/2014/main" id="{8C9667EC-E783-1F4B-B960-F950C4064AC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25944" y="1690270"/>
                <a:ext cx="2839722" cy="3616197"/>
              </a:xfrm>
              <a:prstGeom prst="rect">
                <a:avLst/>
              </a:prstGeom>
            </p:spPr>
          </p:pic>
          <p:pic>
            <p:nvPicPr>
              <p:cNvPr id="19" name="Picture 18">
                <a:extLst>
                  <a:ext uri="{FF2B5EF4-FFF2-40B4-BE49-F238E27FC236}">
                    <a16:creationId xmlns:a16="http://schemas.microsoft.com/office/drawing/2014/main" id="{F50B125C-9BD9-8041-8E2B-6FF845536A4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96824" y="1690270"/>
                <a:ext cx="2852212" cy="3616197"/>
              </a:xfrm>
              <a:prstGeom prst="rect">
                <a:avLst/>
              </a:prstGeom>
            </p:spPr>
          </p:pic>
          <p:pic>
            <p:nvPicPr>
              <p:cNvPr id="21" name="Picture 20" descr="A person sitting in a chair&#10;&#10;Description automatically generated with low confidence">
                <a:extLst>
                  <a:ext uri="{FF2B5EF4-FFF2-40B4-BE49-F238E27FC236}">
                    <a16:creationId xmlns:a16="http://schemas.microsoft.com/office/drawing/2014/main" id="{7C281E3A-7753-6641-82D6-90AB41B2FF0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58713" y="1693060"/>
                <a:ext cx="2857554" cy="3616196"/>
              </a:xfrm>
              <a:prstGeom prst="rect">
                <a:avLst/>
              </a:prstGeom>
            </p:spPr>
          </p:pic>
        </p:grpSp>
      </p:grpSp>
    </p:spTree>
    <p:extLst>
      <p:ext uri="{BB962C8B-B14F-4D97-AF65-F5344CB8AC3E}">
        <p14:creationId xmlns:p14="http://schemas.microsoft.com/office/powerpoint/2010/main" val="367865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733928" y="1581915"/>
            <a:ext cx="4069539" cy="3693319"/>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rise and fall of the East India Company and the wars with its Spanish, Portuguese and Dutch rivals helped shaped the world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we know today. </a:t>
            </a:r>
          </a:p>
          <a:p>
            <a:pPr>
              <a:spcBef>
                <a:spcPts val="1500"/>
              </a:spcBef>
            </a:pPr>
            <a:r>
              <a:rPr lang="en-GB" sz="1900" dirty="0">
                <a:solidFill>
                  <a:srgbClr val="272626"/>
                </a:solidFill>
                <a:latin typeface="Comic Sans MS" panose="030F0702030302020204" pitchFamily="66" charset="0"/>
              </a:rPr>
              <a:t>But all that is another story. </a:t>
            </a:r>
          </a:p>
          <a:p>
            <a:pPr>
              <a:spcBef>
                <a:spcPts val="1500"/>
              </a:spcBef>
            </a:pPr>
            <a:r>
              <a:rPr lang="en-GB" sz="1900" dirty="0">
                <a:solidFill>
                  <a:srgbClr val="272626"/>
                </a:solidFill>
                <a:latin typeface="Comic Sans MS" panose="030F0702030302020204" pitchFamily="66" charset="0"/>
              </a:rPr>
              <a:t>Our story is only concerned with how the people we came to call the Lascars met the people from the East India Company, over</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400 years ago.</a:t>
            </a:r>
          </a:p>
        </p:txBody>
      </p:sp>
      <p:pic>
        <p:nvPicPr>
          <p:cNvPr id="4" name="Picture 3" descr="A group of men on a boat&#10;&#10;Description automatically generated with medium confidence">
            <a:extLst>
              <a:ext uri="{FF2B5EF4-FFF2-40B4-BE49-F238E27FC236}">
                <a16:creationId xmlns:a16="http://schemas.microsoft.com/office/drawing/2014/main" id="{C19E1E3E-D894-D943-9D27-7E458120FC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6596" y="388619"/>
            <a:ext cx="5355553" cy="6079913"/>
          </a:xfrm>
          <a:prstGeom prst="rect">
            <a:avLst/>
          </a:prstGeom>
        </p:spPr>
      </p:pic>
    </p:spTree>
    <p:extLst>
      <p:ext uri="{BB962C8B-B14F-4D97-AF65-F5344CB8AC3E}">
        <p14:creationId xmlns:p14="http://schemas.microsoft.com/office/powerpoint/2010/main" val="3851531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1DA0E5E-B72F-2545-BEC2-DF0912F8CC97}"/>
              </a:ext>
            </a:extLst>
          </p:cNvPr>
          <p:cNvGrpSpPr/>
          <p:nvPr/>
        </p:nvGrpSpPr>
        <p:grpSpPr>
          <a:xfrm>
            <a:off x="2301052" y="1729382"/>
            <a:ext cx="7605584" cy="3249675"/>
            <a:chOff x="1611163" y="1729860"/>
            <a:chExt cx="8983637" cy="3838483"/>
          </a:xfrm>
        </p:grpSpPr>
        <p:sp>
          <p:nvSpPr>
            <p:cNvPr id="13" name="Rectangle 12">
              <a:extLst>
                <a:ext uri="{FF2B5EF4-FFF2-40B4-BE49-F238E27FC236}">
                  <a16:creationId xmlns:a16="http://schemas.microsoft.com/office/drawing/2014/main" id="{87E5C709-0472-D04F-8A09-FD3988EA6521}"/>
                </a:ext>
              </a:extLst>
            </p:cNvPr>
            <p:cNvSpPr/>
            <p:nvPr/>
          </p:nvSpPr>
          <p:spPr>
            <a:xfrm>
              <a:off x="1611163" y="1729860"/>
              <a:ext cx="8983637" cy="3838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552629EF-482D-074E-9D5C-8C41D5CE46BA}"/>
                </a:ext>
              </a:extLst>
            </p:cNvPr>
            <p:cNvGrpSpPr/>
            <p:nvPr/>
          </p:nvGrpSpPr>
          <p:grpSpPr>
            <a:xfrm>
              <a:off x="1715631" y="1841004"/>
              <a:ext cx="8768842" cy="3618986"/>
              <a:chOff x="1296824" y="1690270"/>
              <a:chExt cx="8768842" cy="3618986"/>
            </a:xfrm>
          </p:grpSpPr>
          <p:pic>
            <p:nvPicPr>
              <p:cNvPr id="15" name="Picture 14" descr="A group of men standing on a boat&#10;&#10;Description automatically generated with low confidence">
                <a:extLst>
                  <a:ext uri="{FF2B5EF4-FFF2-40B4-BE49-F238E27FC236}">
                    <a16:creationId xmlns:a16="http://schemas.microsoft.com/office/drawing/2014/main" id="{B11FB72A-B8B3-8847-A378-EDE30455582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25944" y="1690270"/>
                <a:ext cx="2839722" cy="3616197"/>
              </a:xfrm>
              <a:prstGeom prst="rect">
                <a:avLst/>
              </a:prstGeom>
            </p:spPr>
          </p:pic>
          <p:pic>
            <p:nvPicPr>
              <p:cNvPr id="16" name="Picture 15">
                <a:extLst>
                  <a:ext uri="{FF2B5EF4-FFF2-40B4-BE49-F238E27FC236}">
                    <a16:creationId xmlns:a16="http://schemas.microsoft.com/office/drawing/2014/main" id="{5C454EDE-3D1A-6243-94EF-F9E6B9FA0E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6824" y="1690270"/>
                <a:ext cx="2852212" cy="3616197"/>
              </a:xfrm>
              <a:prstGeom prst="rect">
                <a:avLst/>
              </a:prstGeom>
            </p:spPr>
          </p:pic>
          <p:pic>
            <p:nvPicPr>
              <p:cNvPr id="18" name="Picture 17" descr="A person sitting in a chair&#10;&#10;Description automatically generated with low confidence">
                <a:extLst>
                  <a:ext uri="{FF2B5EF4-FFF2-40B4-BE49-F238E27FC236}">
                    <a16:creationId xmlns:a16="http://schemas.microsoft.com/office/drawing/2014/main" id="{63B9CF81-EAFE-8E4D-A774-35D1349586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58713" y="1693060"/>
                <a:ext cx="2857554" cy="3616196"/>
              </a:xfrm>
              <a:prstGeom prst="rect">
                <a:avLst/>
              </a:prstGeom>
            </p:spPr>
          </p:pic>
        </p:grpSp>
      </p:grpSp>
      <p:sp>
        <p:nvSpPr>
          <p:cNvPr id="20" name="Subtitle 2">
            <a:extLst>
              <a:ext uri="{FF2B5EF4-FFF2-40B4-BE49-F238E27FC236}">
                <a16:creationId xmlns:a16="http://schemas.microsoft.com/office/drawing/2014/main" id="{E9580BF1-CBB9-4949-8F32-E1D2C12E9783}"/>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3500" b="1" dirty="0">
                <a:solidFill>
                  <a:schemeClr val="bg1"/>
                </a:solidFill>
                <a:latin typeface="Comic Sans MS" panose="030F0902030302020204" pitchFamily="66" charset="0"/>
                <a:cs typeface="Arial" panose="020B0604020202020204" pitchFamily="34" charset="0"/>
              </a:rPr>
              <a:t>East India Company Historical Story</a:t>
            </a:r>
          </a:p>
        </p:txBody>
      </p:sp>
      <p:pic>
        <p:nvPicPr>
          <p:cNvPr id="24" name="Picture 23" descr="A picture containing text, clipart&#10;&#10;Description automatically generated">
            <a:extLst>
              <a:ext uri="{FF2B5EF4-FFF2-40B4-BE49-F238E27FC236}">
                <a16:creationId xmlns:a16="http://schemas.microsoft.com/office/drawing/2014/main" id="{C179BBBC-4FDC-AF47-BAD2-B4B148F81E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5" name="Subtitle 2">
            <a:extLst>
              <a:ext uri="{FF2B5EF4-FFF2-40B4-BE49-F238E27FC236}">
                <a16:creationId xmlns:a16="http://schemas.microsoft.com/office/drawing/2014/main" id="{8DB23FE6-784E-8E4D-8637-10038BE30162}"/>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366153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C4D2E1CF-E6D9-E748-BC5D-4AD532724CB9}"/>
              </a:ext>
            </a:extLst>
          </p:cNvPr>
          <p:cNvSpPr txBox="1"/>
          <p:nvPr/>
        </p:nvSpPr>
        <p:spPr>
          <a:xfrm>
            <a:off x="5427726" y="2511055"/>
            <a:ext cx="5680541" cy="3808449"/>
          </a:xfrm>
          <a:prstGeom prst="rect">
            <a:avLst/>
          </a:prstGeom>
          <a:noFill/>
        </p:spPr>
        <p:txBody>
          <a:bodyPr wrap="square" rtlCol="0">
            <a:noAutofit/>
          </a:bodyPr>
          <a:lstStyle/>
          <a:p>
            <a:pPr>
              <a:spcBef>
                <a:spcPts val="1000"/>
              </a:spcBef>
              <a:buClr>
                <a:srgbClr val="00A3A6"/>
              </a:buClr>
            </a:pPr>
            <a:r>
              <a:rPr lang="en-GB" sz="1900" dirty="0">
                <a:solidFill>
                  <a:srgbClr val="272626"/>
                </a:solidFill>
                <a:latin typeface="Comic Sans MS" panose="030F0902030302020204" pitchFamily="66" charset="0"/>
              </a:rPr>
              <a:t>Before the story of the Lascars comes the story of the East India Company. </a:t>
            </a:r>
          </a:p>
          <a:p>
            <a:pPr>
              <a:spcBef>
                <a:spcPts val="1000"/>
              </a:spcBef>
              <a:buClr>
                <a:srgbClr val="00A3A6"/>
              </a:buClr>
            </a:pPr>
            <a:r>
              <a:rPr lang="en-GB" sz="1900" dirty="0">
                <a:solidFill>
                  <a:srgbClr val="272626"/>
                </a:solidFill>
                <a:latin typeface="Comic Sans MS" panose="030F0902030302020204" pitchFamily="66" charset="0"/>
              </a:rPr>
              <a:t>The East India Company began in 1600, when Queen Elizabeth I was on the throne. Before her reign, England knew little about far-away lands across the sea. </a:t>
            </a:r>
          </a:p>
          <a:p>
            <a:pPr>
              <a:spcBef>
                <a:spcPts val="1000"/>
              </a:spcBef>
              <a:buClr>
                <a:srgbClr val="00A3A6"/>
              </a:buClr>
            </a:pPr>
            <a:r>
              <a:rPr lang="en-GB" sz="1900" dirty="0">
                <a:solidFill>
                  <a:srgbClr val="272626"/>
                </a:solidFill>
                <a:latin typeface="Comic Sans MS" panose="030F0902030302020204" pitchFamily="66" charset="0"/>
              </a:rPr>
              <a:t>That was about to change. Mainly thanks to someone called Francis Drake.</a:t>
            </a:r>
          </a:p>
        </p:txBody>
      </p:sp>
      <p:sp>
        <p:nvSpPr>
          <p:cNvPr id="11" name="Subtitle 2">
            <a:extLst>
              <a:ext uri="{FF2B5EF4-FFF2-40B4-BE49-F238E27FC236}">
                <a16:creationId xmlns:a16="http://schemas.microsoft.com/office/drawing/2014/main" id="{8AE67D32-1CCD-E643-8161-8426960FE3CC}"/>
              </a:ext>
            </a:extLst>
          </p:cNvPr>
          <p:cNvSpPr txBox="1">
            <a:spLocks/>
          </p:cNvSpPr>
          <p:nvPr/>
        </p:nvSpPr>
        <p:spPr>
          <a:xfrm>
            <a:off x="0" y="679470"/>
            <a:ext cx="12192000" cy="115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A5B0C"/>
                </a:solidFill>
                <a:latin typeface="Comic Sans MS" panose="030F0902030302020204" pitchFamily="66" charset="0"/>
                <a:cs typeface="Arial" panose="020B0604020202020204" pitchFamily="34" charset="0"/>
              </a:rPr>
              <a:t>Lascars</a:t>
            </a:r>
            <a:br>
              <a:rPr lang="en-US" sz="3000" b="1" dirty="0">
                <a:solidFill>
                  <a:srgbClr val="EA5B0C"/>
                </a:solidFill>
                <a:latin typeface="Comic Sans MS" panose="030F0902030302020204" pitchFamily="66" charset="0"/>
                <a:cs typeface="Arial" panose="020B0604020202020204" pitchFamily="34" charset="0"/>
              </a:rPr>
            </a:br>
            <a:r>
              <a:rPr lang="en-US" sz="3000" b="1" dirty="0">
                <a:solidFill>
                  <a:srgbClr val="EA5B0C"/>
                </a:solidFill>
                <a:latin typeface="Comic Sans MS" panose="030F0902030302020204" pitchFamily="66" charset="0"/>
                <a:cs typeface="Arial" panose="020B0604020202020204" pitchFamily="34" charset="0"/>
              </a:rPr>
              <a:t>East India Company</a:t>
            </a:r>
          </a:p>
        </p:txBody>
      </p:sp>
      <p:pic>
        <p:nvPicPr>
          <p:cNvPr id="15" name="Picture 14">
            <a:extLst>
              <a:ext uri="{FF2B5EF4-FFF2-40B4-BE49-F238E27FC236}">
                <a16:creationId xmlns:a16="http://schemas.microsoft.com/office/drawing/2014/main" id="{5E203E62-084E-FB47-9CE6-177B145592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1408" y="1976005"/>
            <a:ext cx="3081155" cy="3906464"/>
          </a:xfrm>
          <a:prstGeom prst="rect">
            <a:avLst/>
          </a:prstGeom>
        </p:spPr>
      </p:pic>
    </p:spTree>
    <p:extLst>
      <p:ext uri="{BB962C8B-B14F-4D97-AF65-F5344CB8AC3E}">
        <p14:creationId xmlns:p14="http://schemas.microsoft.com/office/powerpoint/2010/main" val="917655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041510" y="1485111"/>
            <a:ext cx="5111547" cy="3885679"/>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adventures of Francis Drake could fill many stories, but here’s what concerns the story of the Lascars:</a:t>
            </a:r>
          </a:p>
          <a:p>
            <a:pPr>
              <a:spcBef>
                <a:spcPts val="1500"/>
              </a:spcBef>
            </a:pPr>
            <a:r>
              <a:rPr lang="en-GB" sz="1900" dirty="0">
                <a:solidFill>
                  <a:srgbClr val="272626"/>
                </a:solidFill>
                <a:latin typeface="Comic Sans MS" panose="030F0702030302020204" pitchFamily="66" charset="0"/>
              </a:rPr>
              <a:t>Francis Drake sailed one of the earliest English slaving ships. </a:t>
            </a:r>
          </a:p>
          <a:p>
            <a:pPr>
              <a:spcBef>
                <a:spcPts val="1500"/>
              </a:spcBef>
            </a:pPr>
            <a:r>
              <a:rPr lang="en-GB" sz="1900" dirty="0">
                <a:solidFill>
                  <a:srgbClr val="272626"/>
                </a:solidFill>
                <a:latin typeface="Comic Sans MS" panose="030F0702030302020204" pitchFamily="66" charset="0"/>
              </a:rPr>
              <a:t>Francis Drake sailed across the seas</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to the Caribbean and captured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Spanish treasure. </a:t>
            </a:r>
          </a:p>
          <a:p>
            <a:pPr>
              <a:spcBef>
                <a:spcPts val="1500"/>
              </a:spcBef>
            </a:pPr>
            <a:r>
              <a:rPr lang="en-GB" sz="1900" dirty="0">
                <a:solidFill>
                  <a:srgbClr val="272626"/>
                </a:solidFill>
                <a:latin typeface="Comic Sans MS" panose="030F0702030302020204" pitchFamily="66" charset="0"/>
              </a:rPr>
              <a:t>Francis Drake was sent on a secret mission by Queen Elizabeth I to</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plunder the Spanish colonies (in 1577).</a:t>
            </a:r>
          </a:p>
        </p:txBody>
      </p:sp>
      <p:pic>
        <p:nvPicPr>
          <p:cNvPr id="3" name="Picture 2">
            <a:extLst>
              <a:ext uri="{FF2B5EF4-FFF2-40B4-BE49-F238E27FC236}">
                <a16:creationId xmlns:a16="http://schemas.microsoft.com/office/drawing/2014/main" id="{1D189C0B-D1E8-7C44-A359-FF2E9D768A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073" y="386863"/>
            <a:ext cx="4806196" cy="6082176"/>
          </a:xfrm>
          <a:prstGeom prst="rect">
            <a:avLst/>
          </a:prstGeom>
        </p:spPr>
      </p:pic>
    </p:spTree>
    <p:extLst>
      <p:ext uri="{BB962C8B-B14F-4D97-AF65-F5344CB8AC3E}">
        <p14:creationId xmlns:p14="http://schemas.microsoft.com/office/powerpoint/2010/main" val="4273117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1257363" y="4946458"/>
            <a:ext cx="9812741" cy="1051570"/>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The Spanish colonies were on the west coast of South America. </a:t>
            </a:r>
          </a:p>
          <a:p>
            <a:pPr>
              <a:spcBef>
                <a:spcPts val="1000"/>
              </a:spcBef>
            </a:pPr>
            <a:r>
              <a:rPr lang="en-GB" dirty="0">
                <a:solidFill>
                  <a:srgbClr val="272626"/>
                </a:solidFill>
                <a:latin typeface="Comic Sans MS" panose="030F0702030302020204" pitchFamily="66" charset="0"/>
              </a:rPr>
              <a:t>To get there, he sailed around South America, then north along the west coast to plunder the Spanish ports and harbours.</a:t>
            </a:r>
          </a:p>
        </p:txBody>
      </p:sp>
      <p:pic>
        <p:nvPicPr>
          <p:cNvPr id="4" name="Picture 3" descr="A picture containing text, stone&#10;&#10;Description automatically generated">
            <a:extLst>
              <a:ext uri="{FF2B5EF4-FFF2-40B4-BE49-F238E27FC236}">
                <a16:creationId xmlns:a16="http://schemas.microsoft.com/office/drawing/2014/main" id="{ED6C2285-9DD7-474B-AC07-72D0BCB069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34763" y="1162267"/>
            <a:ext cx="6033450" cy="3349102"/>
          </a:xfrm>
          <a:prstGeom prst="rect">
            <a:avLst/>
          </a:prstGeom>
        </p:spPr>
      </p:pic>
      <p:pic>
        <p:nvPicPr>
          <p:cNvPr id="8" name="Picture 7" descr="A picture containing engineering drawing&#10;&#10;Description automatically generated">
            <a:extLst>
              <a:ext uri="{FF2B5EF4-FFF2-40B4-BE49-F238E27FC236}">
                <a16:creationId xmlns:a16="http://schemas.microsoft.com/office/drawing/2014/main" id="{73362274-1D4D-9840-89F2-A5647C6C80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26505" y="727178"/>
            <a:ext cx="1283416" cy="1291154"/>
          </a:xfrm>
          <a:prstGeom prst="rect">
            <a:avLst/>
          </a:prstGeom>
        </p:spPr>
      </p:pic>
    </p:spTree>
    <p:extLst>
      <p:ext uri="{BB962C8B-B14F-4D97-AF65-F5344CB8AC3E}">
        <p14:creationId xmlns:p14="http://schemas.microsoft.com/office/powerpoint/2010/main" val="3306088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1267948" y="4796967"/>
            <a:ext cx="9567080" cy="1328569"/>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Francis Drake thought he could then just sail east to go home. Back then, there were no good maps (never mind Google Maps, GPS or Satnav). Of course, he found the entire continent of America in the way.</a:t>
            </a:r>
          </a:p>
          <a:p>
            <a:pPr>
              <a:spcBef>
                <a:spcPts val="1000"/>
              </a:spcBef>
            </a:pPr>
            <a:r>
              <a:rPr lang="en-GB" dirty="0">
                <a:solidFill>
                  <a:srgbClr val="272626"/>
                </a:solidFill>
                <a:latin typeface="Comic Sans MS" panose="030F0702030302020204" pitchFamily="66" charset="0"/>
              </a:rPr>
              <a:t>So instead, he sailed south again until he reached the islands we now know as Indonesia.</a:t>
            </a:r>
          </a:p>
        </p:txBody>
      </p:sp>
      <p:pic>
        <p:nvPicPr>
          <p:cNvPr id="11" name="Picture 10" descr="A picture containing text, stone&#10;&#10;Description automatically generated">
            <a:extLst>
              <a:ext uri="{FF2B5EF4-FFF2-40B4-BE49-F238E27FC236}">
                <a16:creationId xmlns:a16="http://schemas.microsoft.com/office/drawing/2014/main" id="{3DB934AF-962C-9342-A81F-B7566B059B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34763" y="1162267"/>
            <a:ext cx="6033450" cy="3349102"/>
          </a:xfrm>
          <a:prstGeom prst="rect">
            <a:avLst/>
          </a:prstGeom>
        </p:spPr>
      </p:pic>
      <p:pic>
        <p:nvPicPr>
          <p:cNvPr id="12" name="Picture 11" descr="A picture containing engineering drawing&#10;&#10;Description automatically generated">
            <a:extLst>
              <a:ext uri="{FF2B5EF4-FFF2-40B4-BE49-F238E27FC236}">
                <a16:creationId xmlns:a16="http://schemas.microsoft.com/office/drawing/2014/main" id="{5CA61824-98A9-0F4F-8257-7E8C940810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26505" y="727178"/>
            <a:ext cx="1283416" cy="1291154"/>
          </a:xfrm>
          <a:prstGeom prst="rect">
            <a:avLst/>
          </a:prstGeom>
        </p:spPr>
      </p:pic>
    </p:spTree>
    <p:extLst>
      <p:ext uri="{BB962C8B-B14F-4D97-AF65-F5344CB8AC3E}">
        <p14:creationId xmlns:p14="http://schemas.microsoft.com/office/powerpoint/2010/main" val="1743816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5452248" y="1139949"/>
            <a:ext cx="5851703" cy="457048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Francis Drake eventually sailed back to England bearing captured Spanish treasure and stolen spices. </a:t>
            </a:r>
          </a:p>
          <a:p>
            <a:pPr>
              <a:spcBef>
                <a:spcPts val="1500"/>
              </a:spcBef>
            </a:pPr>
            <a:r>
              <a:rPr lang="en-GB" dirty="0">
                <a:solidFill>
                  <a:srgbClr val="272626"/>
                </a:solidFill>
                <a:latin typeface="Comic Sans MS" panose="030F0702030302020204" pitchFamily="66" charset="0"/>
              </a:rPr>
              <a:t>Queen Elizabeth I gave him a knighthood. That was when he became </a:t>
            </a:r>
            <a:r>
              <a:rPr lang="en-GB" i="1" dirty="0">
                <a:solidFill>
                  <a:srgbClr val="272626"/>
                </a:solidFill>
                <a:latin typeface="Comic Sans MS" panose="030F0702030302020204" pitchFamily="66" charset="0"/>
              </a:rPr>
              <a:t>Sir</a:t>
            </a:r>
            <a:r>
              <a:rPr lang="en-GB" dirty="0">
                <a:solidFill>
                  <a:srgbClr val="272626"/>
                </a:solidFill>
                <a:latin typeface="Comic Sans MS" panose="030F0702030302020204" pitchFamily="66" charset="0"/>
              </a:rPr>
              <a:t> Francis Drake. </a:t>
            </a:r>
          </a:p>
          <a:p>
            <a:pPr>
              <a:spcBef>
                <a:spcPts val="1500"/>
              </a:spcBef>
            </a:pPr>
            <a:r>
              <a:rPr lang="en-GB" dirty="0">
                <a:solidFill>
                  <a:srgbClr val="272626"/>
                </a:solidFill>
                <a:latin typeface="Comic Sans MS" panose="030F0702030302020204" pitchFamily="66" charset="0"/>
              </a:rPr>
              <a:t>The English hailed him as a seafaring hero. </a:t>
            </a:r>
          </a:p>
          <a:p>
            <a:pPr>
              <a:spcBef>
                <a:spcPts val="1500"/>
              </a:spcBef>
            </a:pPr>
            <a:r>
              <a:rPr lang="en-GB" dirty="0">
                <a:solidFill>
                  <a:srgbClr val="272626"/>
                </a:solidFill>
                <a:latin typeface="Comic Sans MS" panose="030F0702030302020204" pitchFamily="66" charset="0"/>
              </a:rPr>
              <a:t>The Spanish and Portuguese called him a pirate. </a:t>
            </a:r>
          </a:p>
          <a:p>
            <a:pPr>
              <a:spcBef>
                <a:spcPts val="1500"/>
              </a:spcBef>
            </a:pPr>
            <a:r>
              <a:rPr lang="en-GB" dirty="0">
                <a:solidFill>
                  <a:srgbClr val="272626"/>
                </a:solidFill>
                <a:latin typeface="Comic Sans MS" panose="030F0702030302020204" pitchFamily="66" charset="0"/>
              </a:rPr>
              <a:t>We have no record of what the poor people in those first slaving ships said about him… </a:t>
            </a:r>
          </a:p>
          <a:p>
            <a:pPr>
              <a:spcBef>
                <a:spcPts val="1500"/>
              </a:spcBef>
            </a:pPr>
            <a:r>
              <a:rPr lang="en-GB" dirty="0">
                <a:solidFill>
                  <a:srgbClr val="272626"/>
                </a:solidFill>
                <a:latin typeface="Comic Sans MS" panose="030F0702030302020204" pitchFamily="66" charset="0"/>
              </a:rPr>
              <a:t>Now that’s enough about Sir Francis Drake. </a:t>
            </a:r>
          </a:p>
          <a:p>
            <a:pPr>
              <a:spcBef>
                <a:spcPts val="1500"/>
              </a:spcBef>
            </a:pPr>
            <a:r>
              <a:rPr lang="en-GB" dirty="0">
                <a:solidFill>
                  <a:srgbClr val="272626"/>
                </a:solidFill>
                <a:latin typeface="Comic Sans MS" panose="030F0702030302020204" pitchFamily="66" charset="0"/>
              </a:rPr>
              <a:t>What’s important to the story of the Lascars is that the English now knew about the wonderful silks, spices and treasures that lay across the sea.</a:t>
            </a:r>
          </a:p>
        </p:txBody>
      </p:sp>
      <p:pic>
        <p:nvPicPr>
          <p:cNvPr id="4" name="Picture 3" descr="A picture containing text&#10;&#10;Description automatically generated">
            <a:extLst>
              <a:ext uri="{FF2B5EF4-FFF2-40B4-BE49-F238E27FC236}">
                <a16:creationId xmlns:a16="http://schemas.microsoft.com/office/drawing/2014/main" id="{3EC5D932-9E10-484C-B67A-D5616118AB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099" y="388620"/>
            <a:ext cx="4475337" cy="6073140"/>
          </a:xfrm>
          <a:prstGeom prst="rect">
            <a:avLst/>
          </a:prstGeom>
        </p:spPr>
      </p:pic>
    </p:spTree>
    <p:extLst>
      <p:ext uri="{BB962C8B-B14F-4D97-AF65-F5344CB8AC3E}">
        <p14:creationId xmlns:p14="http://schemas.microsoft.com/office/powerpoint/2010/main" val="4071429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275567" y="1124395"/>
            <a:ext cx="4774301" cy="2649443"/>
          </a:xfrm>
          <a:prstGeom prst="rect">
            <a:avLst/>
          </a:prstGeom>
          <a:noFill/>
        </p:spPr>
        <p:txBody>
          <a:bodyPr wrap="square" rtlCol="0">
            <a:spAutoFit/>
          </a:bodyPr>
          <a:lstStyle/>
          <a:p>
            <a:pPr>
              <a:spcBef>
                <a:spcPts val="1900"/>
              </a:spcBef>
            </a:pPr>
            <a:r>
              <a:rPr lang="en-GB" sz="1900" dirty="0">
                <a:solidFill>
                  <a:srgbClr val="272626"/>
                </a:solidFill>
                <a:latin typeface="Comic Sans MS" panose="030F0702030302020204" pitchFamily="66" charset="0"/>
              </a:rPr>
              <a:t>On Wednesday 22nd Sept 1599, so the story goes, a group of merchants met up. They thought they, too, could sail</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to the East Indies, get hold of</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the silks and spices - and make a lot</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of money.</a:t>
            </a:r>
          </a:p>
          <a:p>
            <a:pPr>
              <a:spcBef>
                <a:spcPts val="1900"/>
              </a:spcBef>
            </a:pPr>
            <a:r>
              <a:rPr lang="en-GB" sz="1900" dirty="0">
                <a:solidFill>
                  <a:srgbClr val="272626"/>
                </a:solidFill>
                <a:latin typeface="Comic Sans MS" panose="030F0702030302020204" pitchFamily="66" charset="0"/>
              </a:rPr>
              <a:t>They each put in £30,000 (over £4m</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in today’s money!) to set up a company.</a:t>
            </a:r>
          </a:p>
        </p:txBody>
      </p:sp>
      <p:sp>
        <p:nvSpPr>
          <p:cNvPr id="7" name="TextBox 6">
            <a:extLst>
              <a:ext uri="{FF2B5EF4-FFF2-40B4-BE49-F238E27FC236}">
                <a16:creationId xmlns:a16="http://schemas.microsoft.com/office/drawing/2014/main" id="{4DB2FBC2-5BBA-4927-955E-51E17B2147B7}"/>
              </a:ext>
            </a:extLst>
          </p:cNvPr>
          <p:cNvSpPr txBox="1"/>
          <p:nvPr/>
        </p:nvSpPr>
        <p:spPr>
          <a:xfrm>
            <a:off x="1294807" y="3933157"/>
            <a:ext cx="9683072" cy="1797928"/>
          </a:xfrm>
          <a:prstGeom prst="rect">
            <a:avLst/>
          </a:prstGeom>
          <a:noFill/>
        </p:spPr>
        <p:txBody>
          <a:bodyPr wrap="square" rtlCol="0">
            <a:spAutoFit/>
          </a:bodyPr>
          <a:lstStyle/>
          <a:p>
            <a:pPr>
              <a:spcBef>
                <a:spcPts val="1900"/>
              </a:spcBef>
            </a:pPr>
            <a:r>
              <a:rPr lang="en-GB" sz="1900" dirty="0">
                <a:solidFill>
                  <a:srgbClr val="272626"/>
                </a:solidFill>
                <a:latin typeface="Comic Sans MS" panose="030F0702030302020204" pitchFamily="66" charset="0"/>
              </a:rPr>
              <a:t>Then they had to ask for Queen Elizabeth I’s approval. She kept them waiting, but on New Year’s Eve 1600 she eventually granted them a Royal Charter. They named their company, the “Honourable Company of Merchants of London Trading with the East Indies”.</a:t>
            </a:r>
          </a:p>
          <a:p>
            <a:pPr>
              <a:spcBef>
                <a:spcPts val="1900"/>
              </a:spcBef>
            </a:pPr>
            <a:r>
              <a:rPr lang="en-GB" sz="1900" dirty="0">
                <a:solidFill>
                  <a:srgbClr val="272626"/>
                </a:solidFill>
                <a:latin typeface="Comic Sans MS" panose="030F0702030302020204" pitchFamily="66" charset="0"/>
              </a:rPr>
              <a:t>This became known as the “East India Company”.</a:t>
            </a:r>
          </a:p>
        </p:txBody>
      </p:sp>
      <p:pic>
        <p:nvPicPr>
          <p:cNvPr id="3" name="Picture 2" descr="A picture containing text, person, old, posing&#10;&#10;Description automatically generated">
            <a:extLst>
              <a:ext uri="{FF2B5EF4-FFF2-40B4-BE49-F238E27FC236}">
                <a16:creationId xmlns:a16="http://schemas.microsoft.com/office/drawing/2014/main" id="{681C7EDD-B74F-1E45-8B45-3D6422447A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9173" y="1206162"/>
            <a:ext cx="4473993" cy="2478530"/>
          </a:xfrm>
          <a:prstGeom prst="rect">
            <a:avLst/>
          </a:prstGeom>
        </p:spPr>
      </p:pic>
    </p:spTree>
    <p:extLst>
      <p:ext uri="{BB962C8B-B14F-4D97-AF65-F5344CB8AC3E}">
        <p14:creationId xmlns:p14="http://schemas.microsoft.com/office/powerpoint/2010/main" val="2059351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507517" y="1285907"/>
            <a:ext cx="4762464" cy="4270400"/>
          </a:xfrm>
          <a:prstGeom prst="rect">
            <a:avLst/>
          </a:prstGeom>
          <a:noFill/>
        </p:spPr>
        <p:txBody>
          <a:bodyPr wrap="square" rtlCol="0">
            <a:noAutofit/>
          </a:bodyPr>
          <a:lstStyle/>
          <a:p>
            <a:pPr>
              <a:spcBef>
                <a:spcPts val="1500"/>
              </a:spcBef>
            </a:pPr>
            <a:r>
              <a:rPr lang="en-GB" dirty="0">
                <a:solidFill>
                  <a:srgbClr val="272626"/>
                </a:solidFill>
                <a:latin typeface="Comic Sans MS" panose="030F0702030302020204" pitchFamily="66" charset="0"/>
              </a:rPr>
              <a:t>The Royal Charter meant that the East India Company was the only company allowed to trade in the part of the world that the English called the East Indies. </a:t>
            </a:r>
          </a:p>
          <a:p>
            <a:pPr>
              <a:spcBef>
                <a:spcPts val="1500"/>
              </a:spcBef>
            </a:pPr>
            <a:r>
              <a:rPr lang="en-GB" dirty="0">
                <a:solidFill>
                  <a:srgbClr val="272626"/>
                </a:solidFill>
                <a:latin typeface="Comic Sans MS" panose="030F0702030302020204" pitchFamily="66" charset="0"/>
              </a:rPr>
              <a:t>If anyone else wanted to trade there, they had to get a licence from the East India Company. </a:t>
            </a:r>
          </a:p>
          <a:p>
            <a:pPr>
              <a:spcBef>
                <a:spcPts val="1500"/>
              </a:spcBef>
            </a:pPr>
            <a:r>
              <a:rPr lang="en-GB" dirty="0">
                <a:solidFill>
                  <a:srgbClr val="272626"/>
                </a:solidFill>
                <a:latin typeface="Comic Sans MS" panose="030F0702030302020204" pitchFamily="66" charset="0"/>
              </a:rPr>
              <a:t>If they didn’t have a licence, the East India company took their ships and cargo. They gave half the proceeds to the Queen, and they kept the other half. </a:t>
            </a:r>
          </a:p>
          <a:p>
            <a:pPr>
              <a:spcBef>
                <a:spcPts val="1500"/>
              </a:spcBef>
            </a:pPr>
            <a:r>
              <a:rPr lang="en-GB" dirty="0">
                <a:solidFill>
                  <a:srgbClr val="272626"/>
                </a:solidFill>
                <a:latin typeface="Comic Sans MS" panose="030F0702030302020204" pitchFamily="66" charset="0"/>
              </a:rPr>
              <a:t>The founders of the East India Company grew very, very rich.</a:t>
            </a:r>
          </a:p>
        </p:txBody>
      </p:sp>
      <p:pic>
        <p:nvPicPr>
          <p:cNvPr id="4" name="Picture 3" descr="A picture containing text, book, dark&#10;&#10;Description automatically generated">
            <a:extLst>
              <a:ext uri="{FF2B5EF4-FFF2-40B4-BE49-F238E27FC236}">
                <a16:creationId xmlns:a16="http://schemas.microsoft.com/office/drawing/2014/main" id="{5CF0F1BF-0DD2-D64D-9A79-6F5E8B590C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0033" y="388076"/>
            <a:ext cx="5330687" cy="6081303"/>
          </a:xfrm>
          <a:prstGeom prst="rect">
            <a:avLst/>
          </a:prstGeom>
        </p:spPr>
      </p:pic>
    </p:spTree>
    <p:extLst>
      <p:ext uri="{BB962C8B-B14F-4D97-AF65-F5344CB8AC3E}">
        <p14:creationId xmlns:p14="http://schemas.microsoft.com/office/powerpoint/2010/main" val="193620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95D6CBF-E62B-48F0-8BAB-613E4F3AE2B0}"/>
              </a:ext>
            </a:extLst>
          </p:cNvPr>
          <p:cNvSpPr txBox="1"/>
          <p:nvPr/>
        </p:nvSpPr>
        <p:spPr>
          <a:xfrm>
            <a:off x="6641497" y="1178532"/>
            <a:ext cx="4310983" cy="4470455"/>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East India Company’s search for riches took them to the shores of India. </a:t>
            </a:r>
          </a:p>
          <a:p>
            <a:pPr>
              <a:spcBef>
                <a:spcPts val="1500"/>
              </a:spcBef>
            </a:pPr>
            <a:r>
              <a:rPr lang="en-GB" sz="1900" dirty="0">
                <a:solidFill>
                  <a:srgbClr val="272626"/>
                </a:solidFill>
                <a:latin typeface="Comic Sans MS" panose="030F0702030302020204" pitchFamily="66" charset="0"/>
              </a:rPr>
              <a:t>There they met seafarers from places such as Bengal, Gujarat, Malaya and Persia. The Persian</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word for “army” was “Lashkar”. </a:t>
            </a:r>
          </a:p>
          <a:p>
            <a:pPr>
              <a:spcBef>
                <a:spcPts val="1500"/>
              </a:spcBef>
            </a:pPr>
            <a:r>
              <a:rPr lang="en-GB" sz="1900" dirty="0">
                <a:solidFill>
                  <a:srgbClr val="272626"/>
                </a:solidFill>
                <a:latin typeface="Comic Sans MS" panose="030F0702030302020204" pitchFamily="66" charset="0"/>
              </a:rPr>
              <a:t>The English, Spanish and Portuguese came to call all non-European sailors</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the “Lascars”. </a:t>
            </a:r>
          </a:p>
          <a:p>
            <a:pPr>
              <a:spcBef>
                <a:spcPts val="1500"/>
              </a:spcBef>
            </a:pPr>
            <a:r>
              <a:rPr lang="en-GB" sz="1900" dirty="0">
                <a:solidFill>
                  <a:srgbClr val="272626"/>
                </a:solidFill>
                <a:latin typeface="Comic Sans MS" panose="030F0702030302020204" pitchFamily="66" charset="0"/>
              </a:rPr>
              <a:t>The Lascars began to work for the East India Company (as well as for the Spanish and Portuguese).</a:t>
            </a:r>
          </a:p>
        </p:txBody>
      </p:sp>
      <p:pic>
        <p:nvPicPr>
          <p:cNvPr id="3" name="Picture 2" descr="A picture containing text, outdoor, aircraft, mountain&#10;&#10;Description automatically generated">
            <a:extLst>
              <a:ext uri="{FF2B5EF4-FFF2-40B4-BE49-F238E27FC236}">
                <a16:creationId xmlns:a16="http://schemas.microsoft.com/office/drawing/2014/main" id="{A9C44460-E805-1145-BAF2-B2C5FD0849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4340" y="388620"/>
            <a:ext cx="5337810" cy="6082030"/>
          </a:xfrm>
          <a:prstGeom prst="rect">
            <a:avLst/>
          </a:prstGeom>
        </p:spPr>
      </p:pic>
    </p:spTree>
    <p:extLst>
      <p:ext uri="{BB962C8B-B14F-4D97-AF65-F5344CB8AC3E}">
        <p14:creationId xmlns:p14="http://schemas.microsoft.com/office/powerpoint/2010/main" val="47289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TotalTime>
  <Words>748</Words>
  <Application>Microsoft Office PowerPoint</Application>
  <PresentationFormat>Widescreen</PresentationFormat>
  <Paragraphs>48</Paragraphs>
  <Slides>11</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142</cp:revision>
  <dcterms:created xsi:type="dcterms:W3CDTF">2021-01-11T17:47:06Z</dcterms:created>
  <dcterms:modified xsi:type="dcterms:W3CDTF">2022-08-26T17:59:10Z</dcterms:modified>
</cp:coreProperties>
</file>