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sldIdLst>
    <p:sldId id="261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A5B0C"/>
    <a:srgbClr val="951B81"/>
    <a:srgbClr val="F9B233"/>
    <a:srgbClr val="D9222A"/>
    <a:srgbClr val="D8222A"/>
    <a:srgbClr val="064B8D"/>
    <a:srgbClr val="DB2A6F"/>
    <a:srgbClr val="2294C6"/>
    <a:srgbClr val="EB8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03" y="72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06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20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67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89687-166B-6F46-BB8E-A100CB75E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E8411B-E0A3-F44E-BF76-5821DCF2C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8761E0-1324-694D-9F4E-88D5F74FF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91953-5F39-BE48-AB84-C8C396D00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ADDA0-5DA0-B346-A46E-0AAEB2F31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42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896B-72D1-FC4A-84CC-70CE0821B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B75C2-47FE-8342-80A9-BA141E193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DE644-9DA7-634C-9105-AD09CC2AC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B3AF67-39FD-564F-A015-E5C9B841F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11514-B070-9E44-A2D9-D6D48C002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72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F9B36-D002-BC49-926C-AC3020A50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3F75D-4E0A-9A4E-A80D-17263D22C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02C6E-0B6F-9E4D-9260-41C05F3AF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737CC-3747-BD49-A8F8-D952A226A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7528F-9030-AC4D-A00C-0A4AE0C9E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37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C9DC6-9498-8B46-9499-6FDF35C4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7DC11-7679-2942-B23A-AFA9B4F10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3C6C5-778A-8549-A17D-28741BA177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168638-D46F-0840-A4DE-448492299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96067-EB3D-3D45-9590-14E6DB6F0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8146E7-46AE-7A49-A4DF-5272CAD5B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8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FD3C-9771-084B-B430-1F3D4AC3F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D89A1-1842-6C4F-A0B0-2FE8D050E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DAB9A0-E782-4F47-89D7-863090F5A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296779-BF2F-2740-BE4E-E279C10819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0CA8-12BD-C341-AB64-7FA1206413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85D0CE-6BAD-0B45-A407-D4772589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82390B-A745-524C-B262-AECEEE963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003C54-24BB-9A41-BA31-B2E2AC14D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666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AA74C-6C96-B844-93BD-5F65220D2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A53AB7-8E3F-3941-8846-948BA0D12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F70979-0ABC-2544-8564-BD0430B5C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2F7E32-48FD-AD43-96CD-A42AA162E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678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61DAFFF-8284-304E-9C02-6E5B6F1D3C4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082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0E125-F686-AF40-A6A2-1A548F9D8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6010F-2FC4-9A4C-9C52-34AA054DC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BCFFC-671A-7844-BFA0-84753315FF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0FD2A-66D5-584A-AF30-59DABA58D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08C14D-206E-1343-8CC1-715B3518B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753C93-FD7E-DF44-B18C-0A1BC2D53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030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7B34-6249-2047-A6AD-9F8757804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C7A190-995C-4C46-82EA-E3C9E3EBD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C93AA-DF3B-FC4B-80FD-2295D05F8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8D374-5052-A243-B8CE-E412D9AC2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27A36B-1BB3-7349-B81B-3C5F0D41F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915B7A-ECFF-3248-99FF-2DD956905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32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1537D-3BA5-0545-AF95-737EBC06F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00332-98D6-FF49-9217-8C584BE5E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C1373-98E0-C144-A31E-09FA7600A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5991C-3D00-4245-A15F-20D834D17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CBA1AF-96C5-2C40-A375-22F30AACD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85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860356-B21D-AD41-B042-8824A647D4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FA90C-E5A7-BC4A-A845-821C795754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AF599-AC00-AE46-BFB0-DAF3FC43C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A7D4E-6E61-654F-B072-3D5D914C0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98114-4F43-594F-9313-BA9B6663E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65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F8AC63A-BA72-CD4B-A2E2-D6AAA933DC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5" name="Picture 4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CDE6FC-A71B-324D-8DDC-A35EDEE5C0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4740A43-1AAF-CB4F-BAE3-C828E2BD0A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0670E2-423E-1940-9A86-451057666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6286E1-41C2-1947-BD41-045A749F2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11EE8-8246-E345-B2EA-250395B4D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5D2EB-ABDA-C54C-BAF7-0C9C680F4023}" type="datetimeFigureOut">
              <a:rPr lang="en-US" smtClean="0"/>
              <a:t>9/24/2022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F5957-8B5E-FC48-AFA8-8069BD655A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6D72-3FF1-A84D-8AF2-D9340C3663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FA35A-3792-4644-8568-33583F77C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4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88538F16-64EB-8E4F-8603-748DDFDC8F96}"/>
              </a:ext>
            </a:extLst>
          </p:cNvPr>
          <p:cNvGrpSpPr/>
          <p:nvPr/>
        </p:nvGrpSpPr>
        <p:grpSpPr>
          <a:xfrm>
            <a:off x="1595630" y="1590528"/>
            <a:ext cx="9006309" cy="3838483"/>
            <a:chOff x="1595630" y="1590528"/>
            <a:chExt cx="9006309" cy="383848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EEFDF1F-B87F-4745-86F3-893D155CA46B}"/>
                </a:ext>
              </a:extLst>
            </p:cNvPr>
            <p:cNvSpPr/>
            <p:nvPr/>
          </p:nvSpPr>
          <p:spPr>
            <a:xfrm>
              <a:off x="1595630" y="1590528"/>
              <a:ext cx="9006309" cy="38384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group of men on a boat&#10;&#10;Description automatically generated with medium confidence">
              <a:extLst>
                <a:ext uri="{FF2B5EF4-FFF2-40B4-BE49-F238E27FC236}">
                  <a16:creationId xmlns:a16="http://schemas.microsoft.com/office/drawing/2014/main" id="{FF753618-B87D-D440-846A-683AFF3782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08651" y="1701671"/>
              <a:ext cx="2852211" cy="3616197"/>
            </a:xfrm>
            <a:prstGeom prst="rect">
              <a:avLst/>
            </a:prstGeom>
          </p:spPr>
        </p:pic>
        <p:pic>
          <p:nvPicPr>
            <p:cNvPr id="13" name="Picture 12" descr="A picture containing outdoor&#10;&#10;Description automatically generated">
              <a:extLst>
                <a:ext uri="{FF2B5EF4-FFF2-40B4-BE49-F238E27FC236}">
                  <a16:creationId xmlns:a16="http://schemas.microsoft.com/office/drawing/2014/main" id="{DB90EFC8-F0EB-8D4D-B4E8-81A4F21E56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37770" y="1698918"/>
              <a:ext cx="2845579" cy="3618949"/>
            </a:xfrm>
            <a:prstGeom prst="rect">
              <a:avLst/>
            </a:prstGeom>
          </p:spPr>
        </p:pic>
        <p:pic>
          <p:nvPicPr>
            <p:cNvPr id="15" name="Picture 14" descr="A picture containing old&#10;&#10;Description automatically generated">
              <a:extLst>
                <a:ext uri="{FF2B5EF4-FFF2-40B4-BE49-F238E27FC236}">
                  <a16:creationId xmlns:a16="http://schemas.microsoft.com/office/drawing/2014/main" id="{17CD3A3E-8AA4-BA48-9319-A8053E332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3712" y="1698918"/>
              <a:ext cx="2852211" cy="3618949"/>
            </a:xfrm>
            <a:prstGeom prst="rect">
              <a:avLst/>
            </a:prstGeom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4768DB67-F5A1-FE49-8F82-9BBFC33E4226}"/>
              </a:ext>
            </a:extLst>
          </p:cNvPr>
          <p:cNvSpPr txBox="1">
            <a:spLocks/>
          </p:cNvSpPr>
          <p:nvPr/>
        </p:nvSpPr>
        <p:spPr>
          <a:xfrm>
            <a:off x="-2" y="474338"/>
            <a:ext cx="12192002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Lascar: Our Jobs on Board Ship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8926A3-DEAD-AC45-9635-19B282002301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D676A87D-7D6A-8F49-A66C-ACDA977737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A4DF1C4-81B9-E34F-99BC-FD08C8B88E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247BC36-E478-A643-AF23-87BEEF6BF4AC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47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men on a boat&#10;&#10;Description automatically generated with medium confidence">
            <a:extLst>
              <a:ext uri="{FF2B5EF4-FFF2-40B4-BE49-F238E27FC236}">
                <a16:creationId xmlns:a16="http://schemas.microsoft.com/office/drawing/2014/main" id="{249D25B1-9C34-B148-9A3F-0821D93C85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3503" y="1874523"/>
            <a:ext cx="3433363" cy="38446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5460208" y="1982245"/>
            <a:ext cx="5259667" cy="373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 am the </a:t>
            </a:r>
            <a:r>
              <a:rPr lang="en-GB" dirty="0" err="1">
                <a:solidFill>
                  <a:srgbClr val="272626"/>
                </a:solidFill>
                <a:latin typeface="Comic Sans MS" panose="030F0902030302020204" pitchFamily="66" charset="0"/>
              </a:rPr>
              <a:t>Serang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. I am the head Lascar. I find Lascar sailors to work on my ship. I can speak English, so the British captain tells me what he wants and I tell the Lascars.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It is my job to make sure that everybody who works for me does what they’re told, works hard and never complains.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 am the Tindal. I am second in command to the </a:t>
            </a:r>
            <a:r>
              <a:rPr lang="en-GB" dirty="0" err="1">
                <a:solidFill>
                  <a:srgbClr val="272626"/>
                </a:solidFill>
                <a:latin typeface="Comic Sans MS" panose="030F0902030302020204" pitchFamily="66" charset="0"/>
              </a:rPr>
              <a:t>Serang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. I can speak English. If the </a:t>
            </a:r>
            <a:r>
              <a:rPr lang="en-GB" dirty="0" err="1">
                <a:solidFill>
                  <a:srgbClr val="272626"/>
                </a:solidFill>
                <a:latin typeface="Comic Sans MS" panose="030F0902030302020204" pitchFamily="66" charset="0"/>
              </a:rPr>
              <a:t>Serang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 is not around, the British captain tells me what he wants. I tell the Lascars. Perhaps one day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 will become a </a:t>
            </a:r>
            <a:r>
              <a:rPr lang="en-GB" dirty="0" err="1">
                <a:solidFill>
                  <a:srgbClr val="272626"/>
                </a:solidFill>
                <a:latin typeface="Comic Sans MS" panose="030F0902030302020204" pitchFamily="66" charset="0"/>
              </a:rPr>
              <a:t>Serang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8AFA64-062A-394A-A47B-3A42D0CC8A65}"/>
              </a:ext>
            </a:extLst>
          </p:cNvPr>
          <p:cNvSpPr txBox="1"/>
          <p:nvPr/>
        </p:nvSpPr>
        <p:spPr>
          <a:xfrm>
            <a:off x="411892" y="859231"/>
            <a:ext cx="1135997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500" b="1" dirty="0">
                <a:solidFill>
                  <a:srgbClr val="EA5B0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Lascar: Our Jobs on Board Ship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CB7CA7-F984-7E40-B399-108B6A691A7F}"/>
              </a:ext>
            </a:extLst>
          </p:cNvPr>
          <p:cNvSpPr txBox="1"/>
          <p:nvPr/>
        </p:nvSpPr>
        <p:spPr>
          <a:xfrm>
            <a:off x="563234" y="6142005"/>
            <a:ext cx="89672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This is a story, based on what we’ve learnt about the Lascars. The pictures are not necessarily of the </a:t>
            </a:r>
            <a:r>
              <a:rPr lang="en-GB" sz="8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excat</a:t>
            </a:r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 people in the story.</a:t>
            </a:r>
          </a:p>
        </p:txBody>
      </p:sp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25D165-0744-B744-B710-99B5114F7723}"/>
              </a:ext>
            </a:extLst>
          </p:cNvPr>
          <p:cNvSpPr txBox="1"/>
          <p:nvPr/>
        </p:nvSpPr>
        <p:spPr>
          <a:xfrm>
            <a:off x="2136742" y="4213526"/>
            <a:ext cx="85155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 am a Lascar sailor. They told me to work in the boiler room. I make sure there is enough coal to burn.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It is very hot (sometimes over 40 degrees C). But the British think it is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a good job for me because I come from a hot country.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But no country is as hot, noisy and uncomfortable as a ship’s boiler room!</a:t>
            </a:r>
          </a:p>
        </p:txBody>
      </p:sp>
      <p:pic>
        <p:nvPicPr>
          <p:cNvPr id="4" name="Picture 3" descr="A picture containing outdoor&#10;&#10;Description automatically generated">
            <a:extLst>
              <a:ext uri="{FF2B5EF4-FFF2-40B4-BE49-F238E27FC236}">
                <a16:creationId xmlns:a16="http://schemas.microsoft.com/office/drawing/2014/main" id="{D5E37723-3429-F84C-B5E1-A60641F1F9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80"/>
          <a:stretch/>
        </p:blipFill>
        <p:spPr>
          <a:xfrm>
            <a:off x="2786742" y="982723"/>
            <a:ext cx="6618516" cy="289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17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ld&#10;&#10;Description automatically generated">
            <a:extLst>
              <a:ext uri="{FF2B5EF4-FFF2-40B4-BE49-F238E27FC236}">
                <a16:creationId xmlns:a16="http://schemas.microsoft.com/office/drawing/2014/main" id="{B56BED4A-380F-764C-A81E-E9BD21250F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6" y="3429000"/>
            <a:ext cx="3030584" cy="26021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25D165-0744-B744-B710-99B5114F7723}"/>
              </a:ext>
            </a:extLst>
          </p:cNvPr>
          <p:cNvSpPr txBox="1"/>
          <p:nvPr/>
        </p:nvSpPr>
        <p:spPr>
          <a:xfrm>
            <a:off x="5605803" y="1198139"/>
            <a:ext cx="48967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I am a Lascar sailor. They told me to keep the ship clean. So I mop the floors everywhere. It is not easy to keep it clean. As soon as I have finished, I have to start all over again.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CAAF6A-2E8A-1F47-8EE9-AB7971BF78F7}"/>
              </a:ext>
            </a:extLst>
          </p:cNvPr>
          <p:cNvSpPr txBox="1"/>
          <p:nvPr/>
        </p:nvSpPr>
        <p:spPr>
          <a:xfrm>
            <a:off x="5605803" y="4064900"/>
            <a:ext cx="489673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I am a Lascar sailor. They told me to cook the food. There is not much room, and there is not much food. The British sailors get better food.</a:t>
            </a:r>
          </a:p>
        </p:txBody>
      </p:sp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E139AC8-A11D-1246-87C7-70D1C63A8C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5" y="823112"/>
            <a:ext cx="3030584" cy="22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3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25D165-0744-B744-B710-99B5114F7723}"/>
              </a:ext>
            </a:extLst>
          </p:cNvPr>
          <p:cNvSpPr txBox="1"/>
          <p:nvPr/>
        </p:nvSpPr>
        <p:spPr>
          <a:xfrm>
            <a:off x="8007260" y="2117102"/>
            <a:ext cx="2965540" cy="262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We are Lascar sailors. Now that the ship has arrived in port, it is our job to unload the ship.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Our work is hard and our lives are hard. We Lascars are not treated kindly or fairly. </a:t>
            </a:r>
          </a:p>
        </p:txBody>
      </p:sp>
      <p:pic>
        <p:nvPicPr>
          <p:cNvPr id="4" name="Picture 3" descr="A picture containing text, boat, outdoor, people&#10;&#10;Description automatically generated">
            <a:extLst>
              <a:ext uri="{FF2B5EF4-FFF2-40B4-BE49-F238E27FC236}">
                <a16:creationId xmlns:a16="http://schemas.microsoft.com/office/drawing/2014/main" id="{9C6EBFDC-4A5A-214B-9866-40C36CFE5B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721" y="388454"/>
            <a:ext cx="6761480" cy="607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26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35A38DF7-FF97-1348-8217-ABFC0454A0BF}"/>
              </a:ext>
            </a:extLst>
          </p:cNvPr>
          <p:cNvGrpSpPr/>
          <p:nvPr/>
        </p:nvGrpSpPr>
        <p:grpSpPr>
          <a:xfrm>
            <a:off x="2283203" y="1742873"/>
            <a:ext cx="7651364" cy="3261006"/>
            <a:chOff x="1595630" y="1590528"/>
            <a:chExt cx="9006309" cy="383848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1A079-A721-4F4E-8806-A1A0EC6A20FB}"/>
                </a:ext>
              </a:extLst>
            </p:cNvPr>
            <p:cNvSpPr/>
            <p:nvPr/>
          </p:nvSpPr>
          <p:spPr>
            <a:xfrm>
              <a:off x="1595630" y="1590528"/>
              <a:ext cx="9006309" cy="38384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 descr="A group of men on a boat&#10;&#10;Description automatically generated with medium confidence">
              <a:extLst>
                <a:ext uri="{FF2B5EF4-FFF2-40B4-BE49-F238E27FC236}">
                  <a16:creationId xmlns:a16="http://schemas.microsoft.com/office/drawing/2014/main" id="{1B063CC8-0EEF-5447-BBB3-9429B6CB04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08651" y="1701671"/>
              <a:ext cx="2852211" cy="3616197"/>
            </a:xfrm>
            <a:prstGeom prst="rect">
              <a:avLst/>
            </a:prstGeom>
          </p:spPr>
        </p:pic>
        <p:pic>
          <p:nvPicPr>
            <p:cNvPr id="24" name="Picture 23" descr="A picture containing outdoor&#10;&#10;Description automatically generated">
              <a:extLst>
                <a:ext uri="{FF2B5EF4-FFF2-40B4-BE49-F238E27FC236}">
                  <a16:creationId xmlns:a16="http://schemas.microsoft.com/office/drawing/2014/main" id="{2B8D5F65-B9CC-3945-AAB9-07186E623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37770" y="1698918"/>
              <a:ext cx="2845579" cy="3618949"/>
            </a:xfrm>
            <a:prstGeom prst="rect">
              <a:avLst/>
            </a:prstGeom>
          </p:spPr>
        </p:pic>
        <p:pic>
          <p:nvPicPr>
            <p:cNvPr id="25" name="Picture 24" descr="A picture containing old&#10;&#10;Description automatically generated">
              <a:extLst>
                <a:ext uri="{FF2B5EF4-FFF2-40B4-BE49-F238E27FC236}">
                  <a16:creationId xmlns:a16="http://schemas.microsoft.com/office/drawing/2014/main" id="{A7232CA1-FDF4-894C-B13E-AC3CB11618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3712" y="1698918"/>
              <a:ext cx="2852211" cy="3618949"/>
            </a:xfrm>
            <a:prstGeom prst="rect">
              <a:avLst/>
            </a:prstGeom>
          </p:spPr>
        </p:pic>
      </p:grpSp>
      <p:sp>
        <p:nvSpPr>
          <p:cNvPr id="17" name="Subtitle 2">
            <a:extLst>
              <a:ext uri="{FF2B5EF4-FFF2-40B4-BE49-F238E27FC236}">
                <a16:creationId xmlns:a16="http://schemas.microsoft.com/office/drawing/2014/main" id="{23F17268-7257-BD47-8FF2-EEE2C2CA707E}"/>
              </a:ext>
            </a:extLst>
          </p:cNvPr>
          <p:cNvSpPr txBox="1">
            <a:spLocks/>
          </p:cNvSpPr>
          <p:nvPr/>
        </p:nvSpPr>
        <p:spPr>
          <a:xfrm>
            <a:off x="0" y="580193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Lascar: Our Jobs on Board Ship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F9A7E2B-6622-D746-9EF9-86BE977D8C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C8CE1039-F44C-6C47-BCEE-70ABE9727FF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200081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</TotalTime>
  <Words>381</Words>
  <Application>Microsoft Office PowerPoint</Application>
  <PresentationFormat>Widescreen</PresentationFormat>
  <Paragraphs>21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150</cp:revision>
  <dcterms:created xsi:type="dcterms:W3CDTF">2021-01-11T17:47:06Z</dcterms:created>
  <dcterms:modified xsi:type="dcterms:W3CDTF">2022-09-24T10:26:12Z</dcterms:modified>
</cp:coreProperties>
</file>