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0"/>
  </p:notesMasterIdLst>
  <p:sldIdLst>
    <p:sldId id="274" r:id="rId3"/>
    <p:sldId id="271" r:id="rId4"/>
    <p:sldId id="359" r:id="rId5"/>
    <p:sldId id="400" r:id="rId6"/>
    <p:sldId id="401" r:id="rId7"/>
    <p:sldId id="402" r:id="rId8"/>
    <p:sldId id="403" r:id="rId9"/>
    <p:sldId id="276" r:id="rId10"/>
    <p:sldId id="404" r:id="rId11"/>
    <p:sldId id="405" r:id="rId12"/>
    <p:sldId id="406" r:id="rId13"/>
    <p:sldId id="431" r:id="rId14"/>
    <p:sldId id="407" r:id="rId15"/>
    <p:sldId id="408" r:id="rId16"/>
    <p:sldId id="409" r:id="rId17"/>
    <p:sldId id="410" r:id="rId18"/>
    <p:sldId id="411" r:id="rId19"/>
    <p:sldId id="412" r:id="rId20"/>
    <p:sldId id="413" r:id="rId21"/>
    <p:sldId id="415" r:id="rId22"/>
    <p:sldId id="414" r:id="rId23"/>
    <p:sldId id="416" r:id="rId24"/>
    <p:sldId id="430" r:id="rId25"/>
    <p:sldId id="429" r:id="rId26"/>
    <p:sldId id="418" r:id="rId27"/>
    <p:sldId id="419" r:id="rId28"/>
    <p:sldId id="420" r:id="rId29"/>
    <p:sldId id="421" r:id="rId30"/>
    <p:sldId id="422" r:id="rId31"/>
    <p:sldId id="423" r:id="rId32"/>
    <p:sldId id="424" r:id="rId33"/>
    <p:sldId id="425" r:id="rId34"/>
    <p:sldId id="426" r:id="rId35"/>
    <p:sldId id="427" r:id="rId36"/>
    <p:sldId id="428" r:id="rId37"/>
    <p:sldId id="399" r:id="rId38"/>
    <p:sldId id="27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4156" userDrawn="1">
          <p15:clr>
            <a:srgbClr val="A4A3A4"/>
          </p15:clr>
        </p15:guide>
        <p15:guide id="4" pos="7537" userDrawn="1">
          <p15:clr>
            <a:srgbClr val="A4A3A4"/>
          </p15:clr>
        </p15:guide>
        <p15:guide id="5" pos="7628" userDrawn="1">
          <p15:clr>
            <a:srgbClr val="A4A3A4"/>
          </p15:clr>
        </p15:guide>
        <p15:guide id="6" orient="horz" pos="4178" userDrawn="1">
          <p15:clr>
            <a:srgbClr val="A4A3A4"/>
          </p15:clr>
        </p15:guide>
        <p15:guide id="7" orient="horz" pos="142" userDrawn="1">
          <p15:clr>
            <a:srgbClr val="A4A3A4"/>
          </p15:clr>
        </p15:guide>
        <p15:guide id="8" pos="3727" userDrawn="1">
          <p15:clr>
            <a:srgbClr val="A4A3A4"/>
          </p15:clr>
        </p15:guide>
        <p15:guide id="9" pos="318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14DC6-8B94-DD4F-0828-127023D5B39B}" name="Yinka Olusoga" initials="YO" userId="S::e.olusoga@sheffield.ac.uk::9bab938d-0f3b-4498-a2f1-6e96557b1b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222A"/>
    <a:srgbClr val="272626"/>
    <a:srgbClr val="00A3A6"/>
    <a:srgbClr val="EB8B2D"/>
    <a:srgbClr val="286AA6"/>
    <a:srgbClr val="B982AD"/>
    <a:srgbClr val="39AB47"/>
    <a:srgbClr val="0A8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054"/>
    <p:restoredTop sz="95053"/>
  </p:normalViewPr>
  <p:slideViewPr>
    <p:cSldViewPr snapToGrid="0" snapToObjects="1">
      <p:cViewPr varScale="1">
        <p:scale>
          <a:sx n="45" d="100"/>
          <a:sy n="45" d="100"/>
        </p:scale>
        <p:origin x="48" y="581"/>
      </p:cViewPr>
      <p:guideLst>
        <p:guide orient="horz" pos="4156"/>
        <p:guide pos="7537"/>
        <p:guide pos="7628"/>
        <p:guide orient="horz" pos="4178"/>
        <p:guide orient="horz" pos="142"/>
        <p:guide pos="3727"/>
        <p:guide pos="31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8/10/relationships/authors" Target="authors.xml"/><Relationship Id="rId20" Type="http://schemas.openxmlformats.org/officeDocument/2006/relationships/slide" Target="slides/slide18.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8A4E799D-92B5-4478-99DF-50AD656E65C5}"/>
    <pc:docChg chg="custSel modSld">
      <pc:chgData name="Sara Maslin" userId="982d4e009d589f26" providerId="LiveId" clId="{8A4E799D-92B5-4478-99DF-50AD656E65C5}" dt="2022-08-24T15:41:37.931" v="6" actId="478"/>
      <pc:docMkLst>
        <pc:docMk/>
      </pc:docMkLst>
      <pc:sldChg chg="addSp delSp modSp mod">
        <pc:chgData name="Sara Maslin" userId="982d4e009d589f26" providerId="LiveId" clId="{8A4E799D-92B5-4478-99DF-50AD656E65C5}" dt="2022-08-24T15:04:54.756" v="2"/>
        <pc:sldMkLst>
          <pc:docMk/>
          <pc:sldMk cId="2053225474" sldId="406"/>
        </pc:sldMkLst>
        <pc:spChg chg="add mod">
          <ac:chgData name="Sara Maslin" userId="982d4e009d589f26" providerId="LiveId" clId="{8A4E799D-92B5-4478-99DF-50AD656E65C5}" dt="2022-08-24T15:04:54.756" v="2"/>
          <ac:spMkLst>
            <pc:docMk/>
            <pc:sldMk cId="2053225474" sldId="406"/>
            <ac:spMk id="2" creationId="{BC7064E4-87E4-C83C-41E5-89F55914B9DE}"/>
          </ac:spMkLst>
        </pc:spChg>
        <pc:spChg chg="del mod">
          <ac:chgData name="Sara Maslin" userId="982d4e009d589f26" providerId="LiveId" clId="{8A4E799D-92B5-4478-99DF-50AD656E65C5}" dt="2022-08-24T15:04:31.533" v="1" actId="478"/>
          <ac:spMkLst>
            <pc:docMk/>
            <pc:sldMk cId="2053225474" sldId="406"/>
            <ac:spMk id="27" creationId="{D181F489-D0A8-5F4C-946A-94757124ABDB}"/>
          </ac:spMkLst>
        </pc:spChg>
      </pc:sldChg>
      <pc:sldChg chg="delSp mod">
        <pc:chgData name="Sara Maslin" userId="982d4e009d589f26" providerId="LiveId" clId="{8A4E799D-92B5-4478-99DF-50AD656E65C5}" dt="2022-08-24T15:41:25.533" v="4" actId="478"/>
        <pc:sldMkLst>
          <pc:docMk/>
          <pc:sldMk cId="2452341597" sldId="419"/>
        </pc:sldMkLst>
        <pc:spChg chg="del">
          <ac:chgData name="Sara Maslin" userId="982d4e009d589f26" providerId="LiveId" clId="{8A4E799D-92B5-4478-99DF-50AD656E65C5}" dt="2022-08-24T15:41:25.533" v="4" actId="478"/>
          <ac:spMkLst>
            <pc:docMk/>
            <pc:sldMk cId="2452341597" sldId="419"/>
            <ac:spMk id="10" creationId="{A7012539-3075-CA49-9418-B1344CC9ED5C}"/>
          </ac:spMkLst>
        </pc:spChg>
      </pc:sldChg>
      <pc:sldChg chg="delSp mod">
        <pc:chgData name="Sara Maslin" userId="982d4e009d589f26" providerId="LiveId" clId="{8A4E799D-92B5-4478-99DF-50AD656E65C5}" dt="2022-08-24T15:41:31.915" v="5" actId="478"/>
        <pc:sldMkLst>
          <pc:docMk/>
          <pc:sldMk cId="3859129751" sldId="420"/>
        </pc:sldMkLst>
        <pc:spChg chg="del">
          <ac:chgData name="Sara Maslin" userId="982d4e009d589f26" providerId="LiveId" clId="{8A4E799D-92B5-4478-99DF-50AD656E65C5}" dt="2022-08-24T15:41:31.915" v="5" actId="478"/>
          <ac:spMkLst>
            <pc:docMk/>
            <pc:sldMk cId="3859129751" sldId="420"/>
            <ac:spMk id="13" creationId="{08595FD4-03C8-524F-8641-29A74DAC39CF}"/>
          </ac:spMkLst>
        </pc:spChg>
      </pc:sldChg>
      <pc:sldChg chg="delSp mod">
        <pc:chgData name="Sara Maslin" userId="982d4e009d589f26" providerId="LiveId" clId="{8A4E799D-92B5-4478-99DF-50AD656E65C5}" dt="2022-08-24T15:41:37.931" v="6" actId="478"/>
        <pc:sldMkLst>
          <pc:docMk/>
          <pc:sldMk cId="714835972" sldId="422"/>
        </pc:sldMkLst>
        <pc:spChg chg="del">
          <ac:chgData name="Sara Maslin" userId="982d4e009d589f26" providerId="LiveId" clId="{8A4E799D-92B5-4478-99DF-50AD656E65C5}" dt="2022-08-24T15:41:37.931" v="6" actId="478"/>
          <ac:spMkLst>
            <pc:docMk/>
            <pc:sldMk cId="714835972" sldId="422"/>
            <ac:spMk id="14" creationId="{2E5BD67C-EFA0-C547-B97A-755F1A9923B3}"/>
          </ac:spMkLst>
        </pc:spChg>
      </pc:sldChg>
      <pc:sldChg chg="delSp mod">
        <pc:chgData name="Sara Maslin" userId="982d4e009d589f26" providerId="LiveId" clId="{8A4E799D-92B5-4478-99DF-50AD656E65C5}" dt="2022-08-24T15:36:39.928" v="3" actId="478"/>
        <pc:sldMkLst>
          <pc:docMk/>
          <pc:sldMk cId="2306306017" sldId="424"/>
        </pc:sldMkLst>
        <pc:spChg chg="del">
          <ac:chgData name="Sara Maslin" userId="982d4e009d589f26" providerId="LiveId" clId="{8A4E799D-92B5-4478-99DF-50AD656E65C5}" dt="2022-08-24T15:36:39.928" v="3" actId="478"/>
          <ac:spMkLst>
            <pc:docMk/>
            <pc:sldMk cId="2306306017" sldId="424"/>
            <ac:spMk id="14" creationId="{626B0C23-7FC7-FC4B-96C9-A65797F4F262}"/>
          </ac:spMkLst>
        </pc:spChg>
      </pc:sldChg>
    </pc:docChg>
  </pc:docChgLst>
  <pc:docChgLst>
    <pc:chgData name="Sara Maslin" userId="982d4e009d589f26" providerId="LiveId" clId="{1F338B00-D261-45C8-A991-21C0FAC60AAB}"/>
    <pc:docChg chg="custSel modSld">
      <pc:chgData name="Sara Maslin" userId="982d4e009d589f26" providerId="LiveId" clId="{1F338B00-D261-45C8-A991-21C0FAC60AAB}" dt="2022-09-07T19:04:43.521" v="17" actId="1076"/>
      <pc:docMkLst>
        <pc:docMk/>
      </pc:docMkLst>
      <pc:sldChg chg="addSp modSp mod">
        <pc:chgData name="Sara Maslin" userId="982d4e009d589f26" providerId="LiveId" clId="{1F338B00-D261-45C8-A991-21C0FAC60AAB}" dt="2022-09-07T19:04:43.521" v="17" actId="1076"/>
        <pc:sldMkLst>
          <pc:docMk/>
          <pc:sldMk cId="2845617032" sldId="431"/>
        </pc:sldMkLst>
        <pc:spChg chg="add mod">
          <ac:chgData name="Sara Maslin" userId="982d4e009d589f26" providerId="LiveId" clId="{1F338B00-D261-45C8-A991-21C0FAC60AAB}" dt="2022-09-07T19:04:43.521" v="17" actId="1076"/>
          <ac:spMkLst>
            <pc:docMk/>
            <pc:sldMk cId="2845617032" sldId="431"/>
            <ac:spMk id="3" creationId="{05D6AEEB-FD81-6CD0-8262-B2676B716A05}"/>
          </ac:spMkLst>
        </pc:spChg>
        <pc:picChg chg="mod">
          <ac:chgData name="Sara Maslin" userId="982d4e009d589f26" providerId="LiveId" clId="{1F338B00-D261-45C8-A991-21C0FAC60AAB}" dt="2022-09-07T19:04:13.806" v="6" actId="1076"/>
          <ac:picMkLst>
            <pc:docMk/>
            <pc:sldMk cId="2845617032" sldId="431"/>
            <ac:picMk id="4" creationId="{FDEFBB4B-315B-9B4B-A6EA-6BC6C865D4E3}"/>
          </ac:picMkLst>
        </pc:picChg>
      </pc:sldChg>
    </pc:docChg>
  </pc:docChgLst>
  <pc:docChgLst>
    <pc:chgData name="Sara Maslin" userId="982d4e009d589f26" providerId="LiveId" clId="{B6574BAD-AA8B-4EA2-A366-CFBA9C9EA713}"/>
    <pc:docChg chg="custSel addSld modSld">
      <pc:chgData name="Sara Maslin" userId="982d4e009d589f26" providerId="LiveId" clId="{B6574BAD-AA8B-4EA2-A366-CFBA9C9EA713}" dt="2022-08-02T19:35:05.363" v="68" actId="1076"/>
      <pc:docMkLst>
        <pc:docMk/>
      </pc:docMkLst>
      <pc:sldChg chg="modSp mod">
        <pc:chgData name="Sara Maslin" userId="982d4e009d589f26" providerId="LiveId" clId="{B6574BAD-AA8B-4EA2-A366-CFBA9C9EA713}" dt="2022-08-01T21:15:49.392" v="23" actId="207"/>
        <pc:sldMkLst>
          <pc:docMk/>
          <pc:sldMk cId="1478698978" sldId="271"/>
        </pc:sldMkLst>
        <pc:spChg chg="mod">
          <ac:chgData name="Sara Maslin" userId="982d4e009d589f26" providerId="LiveId" clId="{B6574BAD-AA8B-4EA2-A366-CFBA9C9EA713}" dt="2022-08-01T21:15:49.392" v="23" actId="207"/>
          <ac:spMkLst>
            <pc:docMk/>
            <pc:sldMk cId="1478698978" sldId="271"/>
            <ac:spMk id="11" creationId="{D5636CCB-3BF9-D744-91FE-866DFB5C57B3}"/>
          </ac:spMkLst>
        </pc:spChg>
      </pc:sldChg>
      <pc:sldChg chg="delSp mod">
        <pc:chgData name="Sara Maslin" userId="982d4e009d589f26" providerId="LiveId" clId="{B6574BAD-AA8B-4EA2-A366-CFBA9C9EA713}" dt="2022-08-01T21:07:11.482" v="0" actId="478"/>
        <pc:sldMkLst>
          <pc:docMk/>
          <pc:sldMk cId="2312500791" sldId="274"/>
        </pc:sldMkLst>
        <pc:spChg chg="del">
          <ac:chgData name="Sara Maslin" userId="982d4e009d589f26" providerId="LiveId" clId="{B6574BAD-AA8B-4EA2-A366-CFBA9C9EA713}" dt="2022-08-01T21:07:11.482" v="0" actId="478"/>
          <ac:spMkLst>
            <pc:docMk/>
            <pc:sldMk cId="2312500791" sldId="274"/>
            <ac:spMk id="11" creationId="{1B3F7DA6-A78F-23C9-F848-C454B6273944}"/>
          </ac:spMkLst>
        </pc:spChg>
      </pc:sldChg>
      <pc:sldChg chg="modSp mod">
        <pc:chgData name="Sara Maslin" userId="982d4e009d589f26" providerId="LiveId" clId="{B6574BAD-AA8B-4EA2-A366-CFBA9C9EA713}" dt="2022-08-01T21:07:31.663" v="18" actId="20577"/>
        <pc:sldMkLst>
          <pc:docMk/>
          <pc:sldMk cId="1602818866" sldId="399"/>
        </pc:sldMkLst>
        <pc:spChg chg="mod">
          <ac:chgData name="Sara Maslin" userId="982d4e009d589f26" providerId="LiveId" clId="{B6574BAD-AA8B-4EA2-A366-CFBA9C9EA713}" dt="2022-08-01T21:07:31.663" v="18" actId="20577"/>
          <ac:spMkLst>
            <pc:docMk/>
            <pc:sldMk cId="1602818866" sldId="399"/>
            <ac:spMk id="8" creationId="{95341A2C-5990-E94F-8868-94708133126A}"/>
          </ac:spMkLst>
        </pc:spChg>
      </pc:sldChg>
      <pc:sldChg chg="modSp mod">
        <pc:chgData name="Sara Maslin" userId="982d4e009d589f26" providerId="LiveId" clId="{B6574BAD-AA8B-4EA2-A366-CFBA9C9EA713}" dt="2022-08-01T21:23:39.557" v="25" actId="14100"/>
        <pc:sldMkLst>
          <pc:docMk/>
          <pc:sldMk cId="1702607981" sldId="410"/>
        </pc:sldMkLst>
        <pc:spChg chg="mod">
          <ac:chgData name="Sara Maslin" userId="982d4e009d589f26" providerId="LiveId" clId="{B6574BAD-AA8B-4EA2-A366-CFBA9C9EA713}" dt="2022-08-01T21:23:39.557" v="25" actId="14100"/>
          <ac:spMkLst>
            <pc:docMk/>
            <pc:sldMk cId="1702607981" sldId="410"/>
            <ac:spMk id="6" creationId="{0CE26316-2323-614E-BB11-5BF281EE58AE}"/>
          </ac:spMkLst>
        </pc:spChg>
      </pc:sldChg>
      <pc:sldChg chg="modSp">
        <pc:chgData name="Sara Maslin" userId="982d4e009d589f26" providerId="LiveId" clId="{B6574BAD-AA8B-4EA2-A366-CFBA9C9EA713}" dt="2022-08-01T21:23:47.646" v="26" actId="13926"/>
        <pc:sldMkLst>
          <pc:docMk/>
          <pc:sldMk cId="1257895401" sldId="413"/>
        </pc:sldMkLst>
        <pc:spChg chg="mod">
          <ac:chgData name="Sara Maslin" userId="982d4e009d589f26" providerId="LiveId" clId="{B6574BAD-AA8B-4EA2-A366-CFBA9C9EA713}" dt="2022-08-01T21:23:47.646" v="26" actId="13926"/>
          <ac:spMkLst>
            <pc:docMk/>
            <pc:sldMk cId="1257895401" sldId="413"/>
            <ac:spMk id="8" creationId="{94F085BD-F52D-2B4F-9E4D-148F2D4A8FB2}"/>
          </ac:spMkLst>
        </pc:spChg>
      </pc:sldChg>
      <pc:sldChg chg="modSp mod">
        <pc:chgData name="Sara Maslin" userId="982d4e009d589f26" providerId="LiveId" clId="{B6574BAD-AA8B-4EA2-A366-CFBA9C9EA713}" dt="2022-08-01T21:24:02.292" v="28" actId="14100"/>
        <pc:sldMkLst>
          <pc:docMk/>
          <pc:sldMk cId="3341465646" sldId="415"/>
        </pc:sldMkLst>
        <pc:spChg chg="mod">
          <ac:chgData name="Sara Maslin" userId="982d4e009d589f26" providerId="LiveId" clId="{B6574BAD-AA8B-4EA2-A366-CFBA9C9EA713}" dt="2022-08-01T21:24:02.292" v="28" actId="14100"/>
          <ac:spMkLst>
            <pc:docMk/>
            <pc:sldMk cId="3341465646" sldId="415"/>
            <ac:spMk id="8" creationId="{94F085BD-F52D-2B4F-9E4D-148F2D4A8FB2}"/>
          </ac:spMkLst>
        </pc:spChg>
      </pc:sldChg>
      <pc:sldChg chg="delSp modSp mod delAnim delCm">
        <pc:chgData name="Sara Maslin" userId="982d4e009d589f26" providerId="LiveId" clId="{B6574BAD-AA8B-4EA2-A366-CFBA9C9EA713}" dt="2022-08-01T21:33:39.118" v="64" actId="14100"/>
        <pc:sldMkLst>
          <pc:docMk/>
          <pc:sldMk cId="2455016598" sldId="417"/>
        </pc:sldMkLst>
        <pc:spChg chg="del mod">
          <ac:chgData name="Sara Maslin" userId="982d4e009d589f26" providerId="LiveId" clId="{B6574BAD-AA8B-4EA2-A366-CFBA9C9EA713}" dt="2022-08-01T21:33:30.746" v="60" actId="478"/>
          <ac:spMkLst>
            <pc:docMk/>
            <pc:sldMk cId="2455016598" sldId="417"/>
            <ac:spMk id="7" creationId="{8DFA584F-B0B9-B442-BA68-B9F80E973C8C}"/>
          </ac:spMkLst>
        </pc:spChg>
        <pc:spChg chg="mod">
          <ac:chgData name="Sara Maslin" userId="982d4e009d589f26" providerId="LiveId" clId="{B6574BAD-AA8B-4EA2-A366-CFBA9C9EA713}" dt="2022-08-01T21:33:39.118" v="64" actId="14100"/>
          <ac:spMkLst>
            <pc:docMk/>
            <pc:sldMk cId="2455016598" sldId="417"/>
            <ac:spMk id="9" creationId="{EF2FB352-0D35-654E-9E94-FF25C0435A4D}"/>
          </ac:spMkLst>
        </pc:spChg>
        <pc:picChg chg="del">
          <ac:chgData name="Sara Maslin" userId="982d4e009d589f26" providerId="LiveId" clId="{B6574BAD-AA8B-4EA2-A366-CFBA9C9EA713}" dt="2022-08-01T21:24:33.423" v="30" actId="478"/>
          <ac:picMkLst>
            <pc:docMk/>
            <pc:sldMk cId="2455016598" sldId="417"/>
            <ac:picMk id="3" creationId="{DEE96019-459F-5E41-A1A1-E3D557C22560}"/>
          </ac:picMkLst>
        </pc:picChg>
        <pc:picChg chg="del mod">
          <ac:chgData name="Sara Maslin" userId="982d4e009d589f26" providerId="LiveId" clId="{B6574BAD-AA8B-4EA2-A366-CFBA9C9EA713}" dt="2022-08-01T21:33:31.495" v="61" actId="478"/>
          <ac:picMkLst>
            <pc:docMk/>
            <pc:sldMk cId="2455016598" sldId="417"/>
            <ac:picMk id="11" creationId="{433DE2EC-63A0-3042-98BA-E6541AF23FFB}"/>
          </ac:picMkLst>
        </pc:picChg>
        <pc:picChg chg="del mod">
          <ac:chgData name="Sara Maslin" userId="982d4e009d589f26" providerId="LiveId" clId="{B6574BAD-AA8B-4EA2-A366-CFBA9C9EA713}" dt="2022-08-01T21:33:32.065" v="62" actId="478"/>
          <ac:picMkLst>
            <pc:docMk/>
            <pc:sldMk cId="2455016598" sldId="417"/>
            <ac:picMk id="12" creationId="{BD549346-50DD-5044-87D5-0716E7B5E22D}"/>
          </ac:picMkLst>
        </pc:picChg>
      </pc:sldChg>
      <pc:sldChg chg="modSp mod">
        <pc:chgData name="Sara Maslin" userId="982d4e009d589f26" providerId="LiveId" clId="{B6574BAD-AA8B-4EA2-A366-CFBA9C9EA713}" dt="2022-08-02T19:22:52.867" v="66" actId="1076"/>
        <pc:sldMkLst>
          <pc:docMk/>
          <pc:sldMk cId="2452341597" sldId="419"/>
        </pc:sldMkLst>
        <pc:spChg chg="mod">
          <ac:chgData name="Sara Maslin" userId="982d4e009d589f26" providerId="LiveId" clId="{B6574BAD-AA8B-4EA2-A366-CFBA9C9EA713}" dt="2022-08-02T19:22:52.867" v="66" actId="1076"/>
          <ac:spMkLst>
            <pc:docMk/>
            <pc:sldMk cId="2452341597" sldId="419"/>
            <ac:spMk id="10" creationId="{A7012539-3075-CA49-9418-B1344CC9ED5C}"/>
          </ac:spMkLst>
        </pc:spChg>
      </pc:sldChg>
      <pc:sldChg chg="modSp mod">
        <pc:chgData name="Sara Maslin" userId="982d4e009d589f26" providerId="LiveId" clId="{B6574BAD-AA8B-4EA2-A366-CFBA9C9EA713}" dt="2022-08-02T19:35:05.363" v="68" actId="1076"/>
        <pc:sldMkLst>
          <pc:docMk/>
          <pc:sldMk cId="3859129751" sldId="420"/>
        </pc:sldMkLst>
        <pc:spChg chg="mod">
          <ac:chgData name="Sara Maslin" userId="982d4e009d589f26" providerId="LiveId" clId="{B6574BAD-AA8B-4EA2-A366-CFBA9C9EA713}" dt="2022-08-02T19:35:05.363" v="68" actId="1076"/>
          <ac:spMkLst>
            <pc:docMk/>
            <pc:sldMk cId="3859129751" sldId="420"/>
            <ac:spMk id="13" creationId="{08595FD4-03C8-524F-8641-29A74DAC39CF}"/>
          </ac:spMkLst>
        </pc:spChg>
      </pc:sldChg>
      <pc:sldChg chg="addSp delSp modSp mod delAnim delCm">
        <pc:chgData name="Sara Maslin" userId="982d4e009d589f26" providerId="LiveId" clId="{B6574BAD-AA8B-4EA2-A366-CFBA9C9EA713}" dt="2022-08-01T21:27:11.835" v="57" actId="207"/>
        <pc:sldMkLst>
          <pc:docMk/>
          <pc:sldMk cId="1954542693" sldId="421"/>
        </pc:sldMkLst>
        <pc:spChg chg="add mod">
          <ac:chgData name="Sara Maslin" userId="982d4e009d589f26" providerId="LiveId" clId="{B6574BAD-AA8B-4EA2-A366-CFBA9C9EA713}" dt="2022-08-01T21:27:11.835" v="57" actId="207"/>
          <ac:spMkLst>
            <pc:docMk/>
            <pc:sldMk cId="1954542693" sldId="421"/>
            <ac:spMk id="6" creationId="{36EA12BF-42F2-95BD-8E38-83B3028182DA}"/>
          </ac:spMkLst>
        </pc:spChg>
        <pc:spChg chg="mod">
          <ac:chgData name="Sara Maslin" userId="982d4e009d589f26" providerId="LiveId" clId="{B6574BAD-AA8B-4EA2-A366-CFBA9C9EA713}" dt="2022-08-01T21:26:19.815" v="33" actId="13926"/>
          <ac:spMkLst>
            <pc:docMk/>
            <pc:sldMk cId="1954542693" sldId="421"/>
            <ac:spMk id="10" creationId="{2C97C217-2FF1-104D-AAC9-26E190B92284}"/>
          </ac:spMkLst>
        </pc:spChg>
        <pc:picChg chg="del">
          <ac:chgData name="Sara Maslin" userId="982d4e009d589f26" providerId="LiveId" clId="{B6574BAD-AA8B-4EA2-A366-CFBA9C9EA713}" dt="2022-08-01T21:26:40.683" v="35" actId="478"/>
          <ac:picMkLst>
            <pc:docMk/>
            <pc:sldMk cId="1954542693" sldId="421"/>
            <ac:picMk id="5" creationId="{2F08D917-008E-554E-A132-39DB632761AD}"/>
          </ac:picMkLst>
        </pc:picChg>
      </pc:sldChg>
      <pc:sldChg chg="add">
        <pc:chgData name="Sara Maslin" userId="982d4e009d589f26" providerId="LiveId" clId="{B6574BAD-AA8B-4EA2-A366-CFBA9C9EA713}" dt="2022-08-01T21:33:26.015" v="58"/>
        <pc:sldMkLst>
          <pc:docMk/>
          <pc:sldMk cId="3872438095" sldId="42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58000"/>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332028D2-A553-B049-80A7-449AA11B0D65}"/>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10" name="Picture 9" descr="A picture containing text, clipart&#10;&#10;Description automatically generated">
            <a:extLst>
              <a:ext uri="{FF2B5EF4-FFF2-40B4-BE49-F238E27FC236}">
                <a16:creationId xmlns:a16="http://schemas.microsoft.com/office/drawing/2014/main" id="{D967B843-61C8-F345-9691-0851D8560E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9/21/2022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ww.iwm.org.uk/history/the-story-of-the-british-west-indies-regiment-in-the-first-world-war" TargetMode="External"/><Relationship Id="rId2" Type="http://schemas.openxmlformats.org/officeDocument/2006/relationships/hyperlink" Target="https://bccns.com/our-history/black-battalion-history/" TargetMode="External"/><Relationship Id="rId1" Type="http://schemas.openxmlformats.org/officeDocument/2006/relationships/slideLayout" Target="../slideLayouts/slideLayout7.xml"/><Relationship Id="rId5" Type="http://schemas.openxmlformats.org/officeDocument/2006/relationships/hyperlink" Target="https://www.open.ac.uk/researchprojects/makingbritain/content/1919-race-riots" TargetMode="External"/><Relationship Id="rId4" Type="http://schemas.openxmlformats.org/officeDocument/2006/relationships/hyperlink" Target="https://www.blackhistorymonth.org.uk/article/section/bhm-heroes/how-black-soldiers-helped-britain-in-first-world-war/"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8.xml"/><Relationship Id="rId5" Type="http://schemas.openxmlformats.org/officeDocument/2006/relationships/image" Target="../media/image42.jpe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0" y="1835104"/>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177195"/>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The First World War 1914-1918</a:t>
            </a:r>
          </a:p>
        </p:txBody>
      </p:sp>
      <p:sp>
        <p:nvSpPr>
          <p:cNvPr id="12" name="Title 1">
            <a:extLst>
              <a:ext uri="{FF2B5EF4-FFF2-40B4-BE49-F238E27FC236}">
                <a16:creationId xmlns:a16="http://schemas.microsoft.com/office/drawing/2014/main" id="{6183BA00-34DB-BA4F-8224-A66D16141D91}"/>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35E490F4-5752-664E-9F3C-88FAE49CF4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85EDCDD8-1382-2E41-B14F-2E29D6CB74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6DF477FD-7189-EE4C-B80C-DFDB0999C6D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D44DB817-2443-724B-81D3-531D405685A4}"/>
              </a:ext>
            </a:extLst>
          </p:cNvPr>
          <p:cNvGrpSpPr/>
          <p:nvPr/>
        </p:nvGrpSpPr>
        <p:grpSpPr>
          <a:xfrm>
            <a:off x="3975421" y="5740863"/>
            <a:ext cx="4117538" cy="996720"/>
            <a:chOff x="4439321" y="5740863"/>
            <a:chExt cx="4117538" cy="996720"/>
          </a:xfrm>
        </p:grpSpPr>
        <p:sp>
          <p:nvSpPr>
            <p:cNvPr id="24" name="TextBox 23">
              <a:extLst>
                <a:ext uri="{FF2B5EF4-FFF2-40B4-BE49-F238E27FC236}">
                  <a16:creationId xmlns:a16="http://schemas.microsoft.com/office/drawing/2014/main" id="{9CFE3A8C-0323-224D-A615-C79FEEC4B664}"/>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25" name="Group 24">
              <a:extLst>
                <a:ext uri="{FF2B5EF4-FFF2-40B4-BE49-F238E27FC236}">
                  <a16:creationId xmlns:a16="http://schemas.microsoft.com/office/drawing/2014/main" id="{DE6A46AA-1C54-BC4B-8E27-F3A3CF77A0DF}"/>
                </a:ext>
              </a:extLst>
            </p:cNvPr>
            <p:cNvGrpSpPr/>
            <p:nvPr/>
          </p:nvGrpSpPr>
          <p:grpSpPr>
            <a:xfrm>
              <a:off x="7249552" y="5740863"/>
              <a:ext cx="1307307" cy="996720"/>
              <a:chOff x="7249552" y="5720473"/>
              <a:chExt cx="1359299" cy="1036360"/>
            </a:xfrm>
          </p:grpSpPr>
          <p:pic>
            <p:nvPicPr>
              <p:cNvPr id="26" name="Picture 25" descr="A person with dark hair&#10;&#10;Description automatically generated with low confidence">
                <a:extLst>
                  <a:ext uri="{FF2B5EF4-FFF2-40B4-BE49-F238E27FC236}">
                    <a16:creationId xmlns:a16="http://schemas.microsoft.com/office/drawing/2014/main" id="{E596BDDF-9F45-2049-96FB-E267AEB751F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7" name="Picture 26" descr="A picture containing person, outdoor, person, grass&#10;&#10;Description automatically generated">
                <a:extLst>
                  <a:ext uri="{FF2B5EF4-FFF2-40B4-BE49-F238E27FC236}">
                    <a16:creationId xmlns:a16="http://schemas.microsoft.com/office/drawing/2014/main" id="{2805DD1A-7B07-F14F-9BF3-2E574B291E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grpSp>
        <p:nvGrpSpPr>
          <p:cNvPr id="6" name="Group 5">
            <a:extLst>
              <a:ext uri="{FF2B5EF4-FFF2-40B4-BE49-F238E27FC236}">
                <a16:creationId xmlns:a16="http://schemas.microsoft.com/office/drawing/2014/main" id="{F6AAAD31-F142-2EDB-8332-C408A2B94CA8}"/>
              </a:ext>
            </a:extLst>
          </p:cNvPr>
          <p:cNvGrpSpPr/>
          <p:nvPr/>
        </p:nvGrpSpPr>
        <p:grpSpPr>
          <a:xfrm>
            <a:off x="-2" y="1938833"/>
            <a:ext cx="12192002" cy="3583493"/>
            <a:chOff x="-2" y="1938833"/>
            <a:chExt cx="12192002" cy="3583493"/>
          </a:xfrm>
        </p:grpSpPr>
        <p:pic>
          <p:nvPicPr>
            <p:cNvPr id="16" name="Picture 15" descr="A person in a suit&#10;&#10;Description automatically generated with medium confidence">
              <a:extLst>
                <a:ext uri="{FF2B5EF4-FFF2-40B4-BE49-F238E27FC236}">
                  <a16:creationId xmlns:a16="http://schemas.microsoft.com/office/drawing/2014/main" id="{D45101DE-2B7D-F249-AE30-1194120F581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041356" y="1938833"/>
              <a:ext cx="3150644" cy="3583493"/>
            </a:xfrm>
            <a:prstGeom prst="rect">
              <a:avLst/>
            </a:prstGeom>
          </p:spPr>
        </p:pic>
        <p:pic>
          <p:nvPicPr>
            <p:cNvPr id="18" name="Picture 17" descr="A person wearing a hat&#10;&#10;Description automatically generated with medium confidence">
              <a:extLst>
                <a:ext uri="{FF2B5EF4-FFF2-40B4-BE49-F238E27FC236}">
                  <a16:creationId xmlns:a16="http://schemas.microsoft.com/office/drawing/2014/main" id="{C3D097CF-ADC9-CC4A-BF30-E8EECFF88B4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2" y="1938833"/>
              <a:ext cx="3019765" cy="3583493"/>
            </a:xfrm>
            <a:prstGeom prst="rect">
              <a:avLst/>
            </a:prstGeom>
          </p:spPr>
        </p:pic>
        <p:pic>
          <p:nvPicPr>
            <p:cNvPr id="5" name="Picture 4" descr="A picture containing outdoor, group, people, old&#10;&#10;Description automatically generated">
              <a:extLst>
                <a:ext uri="{FF2B5EF4-FFF2-40B4-BE49-F238E27FC236}">
                  <a16:creationId xmlns:a16="http://schemas.microsoft.com/office/drawing/2014/main" id="{14C4D191-3761-FE1A-A97C-C79FA4C3E9F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129068" y="1938833"/>
              <a:ext cx="5802983" cy="3583493"/>
            </a:xfrm>
            <a:prstGeom prst="rect">
              <a:avLst/>
            </a:prstGeom>
          </p:spPr>
        </p:pic>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magnifying glass with a black handle&#10;&#10;Description automatically generated with low confidence">
            <a:extLst>
              <a:ext uri="{FF2B5EF4-FFF2-40B4-BE49-F238E27FC236}">
                <a16:creationId xmlns:a16="http://schemas.microsoft.com/office/drawing/2014/main" id="{48BB43DC-C116-DE4F-8F19-3BD9173BCE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9751" y="926301"/>
            <a:ext cx="5719640" cy="5005397"/>
          </a:xfrm>
          <a:prstGeom prst="rect">
            <a:avLst/>
          </a:prstGeom>
        </p:spPr>
      </p:pic>
      <p:sp>
        <p:nvSpPr>
          <p:cNvPr id="5" name="Subtitle 2">
            <a:extLst>
              <a:ext uri="{FF2B5EF4-FFF2-40B4-BE49-F238E27FC236}">
                <a16:creationId xmlns:a16="http://schemas.microsoft.com/office/drawing/2014/main" id="{F7AB7C87-2784-5C47-9611-5E26CD27AF22}"/>
              </a:ext>
            </a:extLst>
          </p:cNvPr>
          <p:cNvSpPr txBox="1">
            <a:spLocks/>
          </p:cNvSpPr>
          <p:nvPr/>
        </p:nvSpPr>
        <p:spPr>
          <a:xfrm>
            <a:off x="1326141" y="1170016"/>
            <a:ext cx="4351090" cy="11040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Have a look at these</a:t>
            </a:r>
            <a:br>
              <a:rPr lang="en-US" sz="3000" b="1" dirty="0">
                <a:solidFill>
                  <a:srgbClr val="D8222A"/>
                </a:solidFill>
                <a:latin typeface="Comic Sans MS" panose="030F0902030302020204" pitchFamily="66" charset="0"/>
                <a:cs typeface="Arial" panose="020B0604020202020204" pitchFamily="34" charset="0"/>
              </a:rPr>
            </a:br>
            <a:r>
              <a:rPr lang="en-US" sz="3000" b="1" dirty="0">
                <a:solidFill>
                  <a:srgbClr val="D8222A"/>
                </a:solidFill>
                <a:latin typeface="Comic Sans MS" panose="030F0902030302020204" pitchFamily="66" charset="0"/>
                <a:cs typeface="Arial" panose="020B0604020202020204" pitchFamily="34" charset="0"/>
              </a:rPr>
              <a:t>historical sources</a:t>
            </a:r>
          </a:p>
        </p:txBody>
      </p:sp>
      <p:sp>
        <p:nvSpPr>
          <p:cNvPr id="7" name="Content Placeholder 2">
            <a:extLst>
              <a:ext uri="{FF2B5EF4-FFF2-40B4-BE49-F238E27FC236}">
                <a16:creationId xmlns:a16="http://schemas.microsoft.com/office/drawing/2014/main" id="{941BD2EA-7B3F-F540-84BD-BC5CA2EA3D1B}"/>
              </a:ext>
            </a:extLst>
          </p:cNvPr>
          <p:cNvSpPr txBox="1">
            <a:spLocks/>
          </p:cNvSpPr>
          <p:nvPr/>
        </p:nvSpPr>
        <p:spPr>
          <a:xfrm>
            <a:off x="1326141" y="2595502"/>
            <a:ext cx="6826197" cy="33361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Using the historical sources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on the following page:</a:t>
            </a:r>
          </a:p>
          <a:p>
            <a:pPr>
              <a:lnSpc>
                <a:spcPct val="100000"/>
              </a:lnSpc>
              <a:spcBef>
                <a:spcPts val="1500"/>
              </a:spcBef>
              <a:buClr>
                <a:srgbClr val="D8222A"/>
              </a:buClr>
            </a:pPr>
            <a:r>
              <a:rPr lang="en-GB" sz="2000" dirty="0">
                <a:solidFill>
                  <a:srgbClr val="272626"/>
                </a:solidFill>
                <a:latin typeface="Comic Sans MS" panose="030F0902030302020204" pitchFamily="66" charset="0"/>
              </a:rPr>
              <a:t>Who do you think Walter </a:t>
            </a:r>
            <a:r>
              <a:rPr lang="en-GB" sz="2000" dirty="0" err="1">
                <a:solidFill>
                  <a:srgbClr val="272626"/>
                </a:solidFill>
                <a:latin typeface="Comic Sans MS" panose="030F0902030302020204" pitchFamily="66" charset="0"/>
              </a:rPr>
              <a:t>Tull</a:t>
            </a:r>
            <a:r>
              <a:rPr lang="en-GB" sz="2000" dirty="0">
                <a:solidFill>
                  <a:srgbClr val="272626"/>
                </a:solidFill>
                <a:latin typeface="Comic Sans MS" panose="030F0902030302020204" pitchFamily="66" charset="0"/>
              </a:rPr>
              <a:t> was?</a:t>
            </a:r>
          </a:p>
          <a:p>
            <a:pPr>
              <a:lnSpc>
                <a:spcPct val="100000"/>
              </a:lnSpc>
              <a:spcBef>
                <a:spcPts val="1500"/>
              </a:spcBef>
              <a:buClr>
                <a:srgbClr val="D8222A"/>
              </a:buClr>
            </a:pPr>
            <a:r>
              <a:rPr lang="en-GB" sz="2000" dirty="0">
                <a:solidFill>
                  <a:srgbClr val="272626"/>
                </a:solidFill>
                <a:latin typeface="Comic Sans MS" panose="030F0902030302020204" pitchFamily="66" charset="0"/>
              </a:rPr>
              <a:t>What did he do before the war?</a:t>
            </a:r>
          </a:p>
          <a:p>
            <a:pPr>
              <a:lnSpc>
                <a:spcPct val="100000"/>
              </a:lnSpc>
              <a:spcBef>
                <a:spcPts val="1500"/>
              </a:spcBef>
              <a:buClr>
                <a:srgbClr val="D8222A"/>
              </a:buClr>
            </a:pPr>
            <a:r>
              <a:rPr lang="en-GB" sz="2000" dirty="0">
                <a:solidFill>
                  <a:srgbClr val="272626"/>
                </a:solidFill>
                <a:latin typeface="Comic Sans MS" panose="030F0902030302020204" pitchFamily="66" charset="0"/>
              </a:rPr>
              <a:t>What was his role during the war?</a:t>
            </a:r>
          </a:p>
          <a:p>
            <a:pPr>
              <a:lnSpc>
                <a:spcPct val="100000"/>
              </a:lnSpc>
              <a:spcBef>
                <a:spcPts val="1500"/>
              </a:spcBef>
              <a:buClr>
                <a:srgbClr val="D8222A"/>
              </a:buClr>
            </a:pPr>
            <a:r>
              <a:rPr lang="en-GB" sz="2000" dirty="0">
                <a:solidFill>
                  <a:srgbClr val="272626"/>
                </a:solidFill>
                <a:latin typeface="Comic Sans MS" panose="030F0902030302020204" pitchFamily="66" charset="0"/>
              </a:rPr>
              <a:t>When did he die? </a:t>
            </a:r>
          </a:p>
        </p:txBody>
      </p:sp>
    </p:spTree>
    <p:extLst>
      <p:ext uri="{BB962C8B-B14F-4D97-AF65-F5344CB8AC3E}">
        <p14:creationId xmlns:p14="http://schemas.microsoft.com/office/powerpoint/2010/main" val="247472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220A7E4-92FE-A749-BEBC-EF4F5D75711F}"/>
              </a:ext>
            </a:extLst>
          </p:cNvPr>
          <p:cNvGrpSpPr/>
          <p:nvPr/>
        </p:nvGrpSpPr>
        <p:grpSpPr>
          <a:xfrm>
            <a:off x="6294120" y="1290281"/>
            <a:ext cx="4929554" cy="1106753"/>
            <a:chOff x="1001590" y="1105985"/>
            <a:chExt cx="6290349" cy="1412270"/>
          </a:xfrm>
        </p:grpSpPr>
        <p:sp>
          <p:nvSpPr>
            <p:cNvPr id="26" name="Rectangle 25">
              <a:extLst>
                <a:ext uri="{FF2B5EF4-FFF2-40B4-BE49-F238E27FC236}">
                  <a16:creationId xmlns:a16="http://schemas.microsoft.com/office/drawing/2014/main" id="{B0B60F6B-9B7F-234F-8A6D-215B951CBA87}"/>
                </a:ext>
              </a:extLst>
            </p:cNvPr>
            <p:cNvSpPr/>
            <p:nvPr/>
          </p:nvSpPr>
          <p:spPr>
            <a:xfrm>
              <a:off x="1001590" y="1105985"/>
              <a:ext cx="6290349" cy="1412270"/>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6F2440CC-4BA7-0C40-8488-54A8C98A3EA8}"/>
                </a:ext>
              </a:extLst>
            </p:cNvPr>
            <p:cNvCxnSpPr>
              <a:cxnSpLocks/>
            </p:cNvCxnSpPr>
            <p:nvPr/>
          </p:nvCxnSpPr>
          <p:spPr>
            <a:xfrm>
              <a:off x="1277527" y="1300524"/>
              <a:ext cx="564566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D98B1E8-9BA2-DD4C-BD18-7B5B05560B8A}"/>
                </a:ext>
              </a:extLst>
            </p:cNvPr>
            <p:cNvCxnSpPr>
              <a:cxnSpLocks/>
            </p:cNvCxnSpPr>
            <p:nvPr/>
          </p:nvCxnSpPr>
          <p:spPr>
            <a:xfrm>
              <a:off x="1277527" y="2316325"/>
              <a:ext cx="572345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7662A4DA-5B64-DE49-AABC-733A28EB3A65}"/>
              </a:ext>
            </a:extLst>
          </p:cNvPr>
          <p:cNvSpPr txBox="1"/>
          <p:nvPr/>
        </p:nvSpPr>
        <p:spPr>
          <a:xfrm>
            <a:off x="6204039" y="2535036"/>
            <a:ext cx="5074613"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Folkestone, Hythe, Sandgate, and Cheriton Herald</a:t>
            </a:r>
            <a:r>
              <a:rPr lang="en-GB" sz="1200" dirty="0">
                <a:solidFill>
                  <a:srgbClr val="272626"/>
                </a:solidFill>
                <a:latin typeface="Comic Sans MS" panose="030F0902030302020204" pitchFamily="66" charset="0"/>
              </a:rPr>
              <a:t>, April 13, 1918</a:t>
            </a:r>
          </a:p>
        </p:txBody>
      </p:sp>
      <p:sp>
        <p:nvSpPr>
          <p:cNvPr id="13" name="TextBox 12">
            <a:extLst>
              <a:ext uri="{FF2B5EF4-FFF2-40B4-BE49-F238E27FC236}">
                <a16:creationId xmlns:a16="http://schemas.microsoft.com/office/drawing/2014/main" id="{E4106646-10D2-E74B-A753-0C380694D694}"/>
              </a:ext>
            </a:extLst>
          </p:cNvPr>
          <p:cNvSpPr txBox="1"/>
          <p:nvPr/>
        </p:nvSpPr>
        <p:spPr>
          <a:xfrm>
            <a:off x="4868978" y="5423738"/>
            <a:ext cx="3270997"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The Northampton Mercury</a:t>
            </a:r>
            <a:r>
              <a:rPr lang="en-GB" sz="1200" dirty="0">
                <a:solidFill>
                  <a:srgbClr val="272626"/>
                </a:solidFill>
                <a:latin typeface="Comic Sans MS" panose="030F0902030302020204" pitchFamily="66" charset="0"/>
              </a:rPr>
              <a:t>, April 12, 1918</a:t>
            </a:r>
          </a:p>
        </p:txBody>
      </p:sp>
      <p:sp>
        <p:nvSpPr>
          <p:cNvPr id="14" name="TextBox 13">
            <a:extLst>
              <a:ext uri="{FF2B5EF4-FFF2-40B4-BE49-F238E27FC236}">
                <a16:creationId xmlns:a16="http://schemas.microsoft.com/office/drawing/2014/main" id="{231F0411-8FDF-0549-A945-1DF5BA28B829}"/>
              </a:ext>
            </a:extLst>
          </p:cNvPr>
          <p:cNvSpPr txBox="1"/>
          <p:nvPr/>
        </p:nvSpPr>
        <p:spPr>
          <a:xfrm>
            <a:off x="975360" y="3196575"/>
            <a:ext cx="2665879"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The Yorkshire Post</a:t>
            </a:r>
            <a:r>
              <a:rPr lang="en-GB" sz="1200" dirty="0">
                <a:solidFill>
                  <a:srgbClr val="272626"/>
                </a:solidFill>
                <a:latin typeface="Comic Sans MS" panose="030F0902030302020204" pitchFamily="66" charset="0"/>
              </a:rPr>
              <a:t>, April 6, 1918</a:t>
            </a:r>
          </a:p>
        </p:txBody>
      </p:sp>
      <p:grpSp>
        <p:nvGrpSpPr>
          <p:cNvPr id="10" name="Group 9">
            <a:extLst>
              <a:ext uri="{FF2B5EF4-FFF2-40B4-BE49-F238E27FC236}">
                <a16:creationId xmlns:a16="http://schemas.microsoft.com/office/drawing/2014/main" id="{06302DE7-9C92-BF4C-AFD0-F770205B0F0B}"/>
              </a:ext>
            </a:extLst>
          </p:cNvPr>
          <p:cNvGrpSpPr/>
          <p:nvPr/>
        </p:nvGrpSpPr>
        <p:grpSpPr>
          <a:xfrm>
            <a:off x="975360" y="1290281"/>
            <a:ext cx="4929554" cy="1771138"/>
            <a:chOff x="1001590" y="1105985"/>
            <a:chExt cx="6290349" cy="2260057"/>
          </a:xfrm>
        </p:grpSpPr>
        <p:sp>
          <p:nvSpPr>
            <p:cNvPr id="16" name="Rectangle 15">
              <a:extLst>
                <a:ext uri="{FF2B5EF4-FFF2-40B4-BE49-F238E27FC236}">
                  <a16:creationId xmlns:a16="http://schemas.microsoft.com/office/drawing/2014/main" id="{DCEFF833-73B1-9B47-8D90-8A790ACD20BD}"/>
                </a:ext>
              </a:extLst>
            </p:cNvPr>
            <p:cNvSpPr/>
            <p:nvPr/>
          </p:nvSpPr>
          <p:spPr>
            <a:xfrm>
              <a:off x="1001590" y="1105985"/>
              <a:ext cx="6290349" cy="2260057"/>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AD5A31F-A817-CB4B-8E21-489D167845AB}"/>
                </a:ext>
              </a:extLst>
            </p:cNvPr>
            <p:cNvSpPr txBox="1"/>
            <p:nvPr/>
          </p:nvSpPr>
          <p:spPr>
            <a:xfrm>
              <a:off x="1215180" y="1377855"/>
              <a:ext cx="5853866" cy="1311000"/>
            </a:xfrm>
            <a:prstGeom prst="rect">
              <a:avLst/>
            </a:prstGeom>
            <a:noFill/>
          </p:spPr>
          <p:txBody>
            <a:bodyPr wrap="square" rtlCol="0">
              <a:noAutofit/>
            </a:bodyPr>
            <a:lstStyle/>
            <a:p>
              <a:pPr algn="just"/>
              <a:r>
                <a:rPr lang="en-GB" sz="1200" dirty="0">
                  <a:latin typeface="Times" pitchFamily="2" charset="0"/>
                </a:rPr>
                <a:t>LIEUT. WALTER D. TULL, the Northampton and Tottenham Hotspur football player, it is reported at Northampton, has been killed in action. He formerly played as a forward, and went to the Northampton Town Club in that capacity, but his abilities as a half back were there recognised by Mr. Herbert Chapman, the present secretary of the Leeds City F.C. Lieut. </a:t>
              </a:r>
              <a:r>
                <a:rPr lang="en-GB" sz="1200" dirty="0" err="1">
                  <a:latin typeface="Times" pitchFamily="2" charset="0"/>
                </a:rPr>
                <a:t>Tull</a:t>
              </a:r>
              <a:r>
                <a:rPr lang="en-GB" sz="1200" dirty="0">
                  <a:latin typeface="Times" pitchFamily="2" charset="0"/>
                </a:rPr>
                <a:t> was home on leave from the Italian Front a few weeks ago.</a:t>
              </a:r>
            </a:p>
          </p:txBody>
        </p:sp>
        <p:cxnSp>
          <p:nvCxnSpPr>
            <p:cNvPr id="18" name="Straight Connector 17">
              <a:extLst>
                <a:ext uri="{FF2B5EF4-FFF2-40B4-BE49-F238E27FC236}">
                  <a16:creationId xmlns:a16="http://schemas.microsoft.com/office/drawing/2014/main" id="{CEE80757-818C-D44B-A530-D950D26FE451}"/>
                </a:ext>
              </a:extLst>
            </p:cNvPr>
            <p:cNvCxnSpPr>
              <a:cxnSpLocks/>
            </p:cNvCxnSpPr>
            <p:nvPr/>
          </p:nvCxnSpPr>
          <p:spPr>
            <a:xfrm>
              <a:off x="1277527" y="1300524"/>
              <a:ext cx="564566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70509FE-EE66-2246-9D37-1A46F326307E}"/>
                </a:ext>
              </a:extLst>
            </p:cNvPr>
            <p:cNvCxnSpPr>
              <a:cxnSpLocks/>
            </p:cNvCxnSpPr>
            <p:nvPr/>
          </p:nvCxnSpPr>
          <p:spPr>
            <a:xfrm>
              <a:off x="1277527" y="3201163"/>
              <a:ext cx="572345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05082E58-04AB-2F43-AB2B-DD52EBD4330B}"/>
              </a:ext>
            </a:extLst>
          </p:cNvPr>
          <p:cNvGrpSpPr/>
          <p:nvPr/>
        </p:nvGrpSpPr>
        <p:grpSpPr>
          <a:xfrm>
            <a:off x="4045586" y="3748896"/>
            <a:ext cx="4929554" cy="1461786"/>
            <a:chOff x="1001590" y="1105985"/>
            <a:chExt cx="6290349" cy="1865309"/>
          </a:xfrm>
        </p:grpSpPr>
        <p:sp>
          <p:nvSpPr>
            <p:cNvPr id="21" name="Rectangle 20">
              <a:extLst>
                <a:ext uri="{FF2B5EF4-FFF2-40B4-BE49-F238E27FC236}">
                  <a16:creationId xmlns:a16="http://schemas.microsoft.com/office/drawing/2014/main" id="{1F11DF78-E751-BC44-A66F-5FE0C7E9BBCB}"/>
                </a:ext>
              </a:extLst>
            </p:cNvPr>
            <p:cNvSpPr/>
            <p:nvPr/>
          </p:nvSpPr>
          <p:spPr>
            <a:xfrm>
              <a:off x="1001590" y="1105985"/>
              <a:ext cx="6290349" cy="1865309"/>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572E6621-C994-284E-89D4-CF181BAEC8F4}"/>
                </a:ext>
              </a:extLst>
            </p:cNvPr>
            <p:cNvSpPr txBox="1"/>
            <p:nvPr/>
          </p:nvSpPr>
          <p:spPr>
            <a:xfrm>
              <a:off x="1215180" y="1377855"/>
              <a:ext cx="5853866" cy="1311000"/>
            </a:xfrm>
            <a:prstGeom prst="rect">
              <a:avLst/>
            </a:prstGeom>
            <a:noFill/>
          </p:spPr>
          <p:txBody>
            <a:bodyPr wrap="square" rtlCol="0">
              <a:noAutofit/>
            </a:bodyPr>
            <a:lstStyle/>
            <a:p>
              <a:pPr algn="just"/>
              <a:r>
                <a:rPr lang="en-GB" sz="1200" dirty="0" err="1">
                  <a:latin typeface="Times" pitchFamily="2" charset="0"/>
                </a:rPr>
                <a:t>Tull</a:t>
              </a:r>
              <a:r>
                <a:rPr lang="en-GB" sz="1200" dirty="0">
                  <a:latin typeface="Times" pitchFamily="2" charset="0"/>
                </a:rPr>
                <a:t>. </a:t>
              </a:r>
              <a:r>
                <a:rPr lang="en-GB" sz="1200" dirty="0" err="1">
                  <a:latin typeface="Times" pitchFamily="2" charset="0"/>
                </a:rPr>
                <a:t>Lieut</a:t>
              </a:r>
              <a:r>
                <a:rPr lang="en-GB" sz="1200" dirty="0">
                  <a:latin typeface="Times" pitchFamily="2" charset="0"/>
                </a:rPr>
                <a:t>, Walter, Middlesex Regiment, killed in France; well-known as a member of the Cobblers’ football team, to which he was transferred from Tottenham Hotspur. Enlisting two years ago, he gained his commission by his great ability and merit, which won for him mention in despatches.</a:t>
              </a:r>
            </a:p>
          </p:txBody>
        </p:sp>
        <p:cxnSp>
          <p:nvCxnSpPr>
            <p:cNvPr id="23" name="Straight Connector 22">
              <a:extLst>
                <a:ext uri="{FF2B5EF4-FFF2-40B4-BE49-F238E27FC236}">
                  <a16:creationId xmlns:a16="http://schemas.microsoft.com/office/drawing/2014/main" id="{FEB98B2A-181E-5541-A3D7-A67FB38DA4F3}"/>
                </a:ext>
              </a:extLst>
            </p:cNvPr>
            <p:cNvCxnSpPr>
              <a:cxnSpLocks/>
            </p:cNvCxnSpPr>
            <p:nvPr/>
          </p:nvCxnSpPr>
          <p:spPr>
            <a:xfrm>
              <a:off x="1277527" y="1300524"/>
              <a:ext cx="564566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7B86362-E91A-B446-AE01-90F2FDB5C318}"/>
                </a:ext>
              </a:extLst>
            </p:cNvPr>
            <p:cNvCxnSpPr>
              <a:cxnSpLocks/>
            </p:cNvCxnSpPr>
            <p:nvPr/>
          </p:nvCxnSpPr>
          <p:spPr>
            <a:xfrm>
              <a:off x="1277527" y="2763606"/>
              <a:ext cx="572345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BC7064E4-87E4-C83C-41E5-89F55914B9DE}"/>
              </a:ext>
            </a:extLst>
          </p:cNvPr>
          <p:cNvSpPr txBox="1"/>
          <p:nvPr/>
        </p:nvSpPr>
        <p:spPr>
          <a:xfrm>
            <a:off x="6461504" y="1503337"/>
            <a:ext cx="4587496" cy="1027391"/>
          </a:xfrm>
          <a:prstGeom prst="rect">
            <a:avLst/>
          </a:prstGeom>
          <a:noFill/>
        </p:spPr>
        <p:txBody>
          <a:bodyPr wrap="square" rtlCol="0">
            <a:noAutofit/>
          </a:bodyPr>
          <a:lstStyle/>
          <a:p>
            <a:pPr algn="just"/>
            <a:r>
              <a:rPr lang="en-GB" sz="1200" dirty="0">
                <a:latin typeface="Times" pitchFamily="2" charset="0"/>
              </a:rPr>
              <a:t>TULL. – March 25th, killed in action in France, Second- Lieut. Walter D. </a:t>
            </a:r>
            <a:r>
              <a:rPr lang="en-GB" sz="1200" dirty="0" err="1">
                <a:latin typeface="Times" pitchFamily="2" charset="0"/>
              </a:rPr>
              <a:t>Tull</a:t>
            </a:r>
            <a:r>
              <a:rPr lang="en-GB" sz="1200" dirty="0">
                <a:latin typeface="Times" pitchFamily="2" charset="0"/>
              </a:rPr>
              <a:t>, Middlesex, youngest son of the late Mr. Daniel </a:t>
            </a:r>
            <a:r>
              <a:rPr lang="en-GB" sz="1200" dirty="0" err="1">
                <a:latin typeface="Times" pitchFamily="2" charset="0"/>
              </a:rPr>
              <a:t>Tull</a:t>
            </a:r>
            <a:r>
              <a:rPr lang="en-GB" sz="1200" dirty="0">
                <a:latin typeface="Times" pitchFamily="2" charset="0"/>
              </a:rPr>
              <a:t>, of Folkstone, aged 29 years. Deeply mourned by his brothers and sisters.</a:t>
            </a:r>
          </a:p>
        </p:txBody>
      </p:sp>
    </p:spTree>
    <p:extLst>
      <p:ext uri="{BB962C8B-B14F-4D97-AF65-F5344CB8AC3E}">
        <p14:creationId xmlns:p14="http://schemas.microsoft.com/office/powerpoint/2010/main" val="2053225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with medium confidence">
            <a:extLst>
              <a:ext uri="{FF2B5EF4-FFF2-40B4-BE49-F238E27FC236}">
                <a16:creationId xmlns:a16="http://schemas.microsoft.com/office/drawing/2014/main" id="{FDEFBB4B-315B-9B4B-A6EA-6BC6C865D4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8866" y="582087"/>
            <a:ext cx="9714268" cy="5431494"/>
          </a:xfrm>
          <a:prstGeom prst="rect">
            <a:avLst/>
          </a:prstGeom>
        </p:spPr>
      </p:pic>
      <p:sp>
        <p:nvSpPr>
          <p:cNvPr id="3" name="TextBox 2">
            <a:extLst>
              <a:ext uri="{FF2B5EF4-FFF2-40B4-BE49-F238E27FC236}">
                <a16:creationId xmlns:a16="http://schemas.microsoft.com/office/drawing/2014/main" id="{05D6AEEB-FD81-6CD0-8262-B2676B716A05}"/>
              </a:ext>
            </a:extLst>
          </p:cNvPr>
          <p:cNvSpPr txBox="1"/>
          <p:nvPr/>
        </p:nvSpPr>
        <p:spPr>
          <a:xfrm>
            <a:off x="1140426" y="6114167"/>
            <a:ext cx="5073561" cy="215444"/>
          </a:xfrm>
          <a:prstGeom prst="rect">
            <a:avLst/>
          </a:prstGeom>
          <a:noFill/>
        </p:spPr>
        <p:txBody>
          <a:bodyPr wrap="square">
            <a:spAutoFit/>
          </a:bodyPr>
          <a:lstStyle/>
          <a:p>
            <a:r>
              <a:rPr lang="en-GB" sz="800" dirty="0">
                <a:solidFill>
                  <a:srgbClr val="272626"/>
                </a:solidFill>
                <a:latin typeface="Comic Sans MS" panose="030F0902030302020204" pitchFamily="66" charset="0"/>
              </a:rPr>
              <a:t>© War Office and Air Ministry: Service Medal and Award Rolls, First World War. WO329; Ref: 1489</a:t>
            </a:r>
          </a:p>
        </p:txBody>
      </p:sp>
    </p:spTree>
    <p:extLst>
      <p:ext uri="{BB962C8B-B14F-4D97-AF65-F5344CB8AC3E}">
        <p14:creationId xmlns:p14="http://schemas.microsoft.com/office/powerpoint/2010/main" val="28456170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atue of a person&#10;&#10;Description automatically generated">
            <a:extLst>
              <a:ext uri="{FF2B5EF4-FFF2-40B4-BE49-F238E27FC236}">
                <a16:creationId xmlns:a16="http://schemas.microsoft.com/office/drawing/2014/main" id="{A7F2E65C-53BD-9D44-8E9B-56B8CF0D0E2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0173" y="386418"/>
            <a:ext cx="3085028" cy="6076585"/>
          </a:xfrm>
          <a:prstGeom prst="rect">
            <a:avLst/>
          </a:prstGeom>
        </p:spPr>
      </p:pic>
      <p:sp>
        <p:nvSpPr>
          <p:cNvPr id="16" name="Subtitle 2">
            <a:extLst>
              <a:ext uri="{FF2B5EF4-FFF2-40B4-BE49-F238E27FC236}">
                <a16:creationId xmlns:a16="http://schemas.microsoft.com/office/drawing/2014/main" id="{F0D022DF-9794-D64D-8E2B-DDCD8282EB3D}"/>
              </a:ext>
            </a:extLst>
          </p:cNvPr>
          <p:cNvSpPr txBox="1">
            <a:spLocks/>
          </p:cNvSpPr>
          <p:nvPr/>
        </p:nvSpPr>
        <p:spPr>
          <a:xfrm>
            <a:off x="4107441" y="928716"/>
            <a:ext cx="4351090" cy="11040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Walter </a:t>
            </a:r>
            <a:r>
              <a:rPr lang="en-US" sz="3000" b="1" dirty="0" err="1">
                <a:solidFill>
                  <a:srgbClr val="D8222A"/>
                </a:solidFill>
                <a:latin typeface="Comic Sans MS" panose="030F0902030302020204" pitchFamily="66" charset="0"/>
                <a:cs typeface="Arial" panose="020B0604020202020204" pitchFamily="34" charset="0"/>
              </a:rPr>
              <a:t>Tull</a:t>
            </a:r>
            <a:endParaRPr lang="en-US" sz="3000" b="1" dirty="0">
              <a:solidFill>
                <a:srgbClr val="D8222A"/>
              </a:solidFill>
              <a:latin typeface="Comic Sans MS" panose="030F0902030302020204" pitchFamily="66" charset="0"/>
              <a:cs typeface="Arial" panose="020B0604020202020204" pitchFamily="34" charset="0"/>
            </a:endParaRPr>
          </a:p>
        </p:txBody>
      </p:sp>
      <p:sp>
        <p:nvSpPr>
          <p:cNvPr id="17" name="Content Placeholder 2">
            <a:extLst>
              <a:ext uri="{FF2B5EF4-FFF2-40B4-BE49-F238E27FC236}">
                <a16:creationId xmlns:a16="http://schemas.microsoft.com/office/drawing/2014/main" id="{A2852C0D-C254-A249-A198-3A6DD88A8D15}"/>
              </a:ext>
            </a:extLst>
          </p:cNvPr>
          <p:cNvSpPr txBox="1">
            <a:spLocks/>
          </p:cNvSpPr>
          <p:nvPr/>
        </p:nvSpPr>
        <p:spPr>
          <a:xfrm>
            <a:off x="4107441" y="1795402"/>
            <a:ext cx="6826197" cy="42624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b="1" dirty="0">
                <a:solidFill>
                  <a:srgbClr val="272626"/>
                </a:solidFill>
                <a:latin typeface="Comic Sans MS" panose="030F0902030302020204" pitchFamily="66" charset="0"/>
              </a:rPr>
              <a:t>Walter </a:t>
            </a:r>
            <a:r>
              <a:rPr lang="en-GB" sz="2000" b="1" dirty="0" err="1">
                <a:solidFill>
                  <a:srgbClr val="272626"/>
                </a:solidFill>
                <a:latin typeface="Comic Sans MS" panose="030F0902030302020204" pitchFamily="66" charset="0"/>
              </a:rPr>
              <a:t>Tull</a:t>
            </a:r>
            <a:r>
              <a:rPr lang="en-GB" sz="2000" b="1" dirty="0">
                <a:solidFill>
                  <a:srgbClr val="272626"/>
                </a:solidFill>
                <a:latin typeface="Comic Sans MS" panose="030F0902030302020204" pitchFamily="66" charset="0"/>
              </a:rPr>
              <a:t> </a:t>
            </a:r>
            <a:r>
              <a:rPr lang="en-GB" sz="2000" dirty="0">
                <a:solidFill>
                  <a:srgbClr val="272626"/>
                </a:solidFill>
                <a:latin typeface="Comic Sans MS" panose="030F0902030302020204" pitchFamily="66" charset="0"/>
              </a:rPr>
              <a:t>served in the 17th and then the 23rd (Service) Battalions of the Middlesex Regiment.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They were also known as the Footballers Battalions because many footballers had enlisted in them.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Walter </a:t>
            </a:r>
            <a:r>
              <a:rPr lang="en-GB" sz="2000" dirty="0" err="1">
                <a:solidFill>
                  <a:srgbClr val="272626"/>
                </a:solidFill>
                <a:latin typeface="Comic Sans MS" panose="030F0902030302020204" pitchFamily="66" charset="0"/>
              </a:rPr>
              <a:t>Tull</a:t>
            </a:r>
            <a:r>
              <a:rPr lang="en-GB" sz="2000" dirty="0">
                <a:solidFill>
                  <a:srgbClr val="272626"/>
                </a:solidFill>
                <a:latin typeface="Comic Sans MS" panose="030F0902030302020204" pitchFamily="66" charset="0"/>
              </a:rPr>
              <a:t> was born in Folkestone in England.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father was from Barbados and his grandfather had been enslaved.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Before the war people were more used to seeing him in his football kit, playing for Clapton, Tottenham Hotspur and Northampton Town.</a:t>
            </a:r>
          </a:p>
        </p:txBody>
      </p:sp>
      <p:pic>
        <p:nvPicPr>
          <p:cNvPr id="7" name="Picture 6">
            <a:extLst>
              <a:ext uri="{FF2B5EF4-FFF2-40B4-BE49-F238E27FC236}">
                <a16:creationId xmlns:a16="http://schemas.microsoft.com/office/drawing/2014/main" id="{D04EFA91-D7BF-7E46-A425-64796F98E2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78311" y="4512957"/>
            <a:ext cx="1528646" cy="1544943"/>
          </a:xfrm>
          <a:prstGeom prst="rect">
            <a:avLst/>
          </a:prstGeom>
        </p:spPr>
      </p:pic>
    </p:spTree>
    <p:extLst>
      <p:ext uri="{BB962C8B-B14F-4D97-AF65-F5344CB8AC3E}">
        <p14:creationId xmlns:p14="http://schemas.microsoft.com/office/powerpoint/2010/main" val="109283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par>
                          <p:cTn id="22" fill="hold">
                            <p:stCondLst>
                              <p:cond delay="0"/>
                            </p:stCondLst>
                            <p:childTnLst>
                              <p:par>
                                <p:cTn id="23" presetID="30" presetClass="exit" presetSubtype="0" fill="hold" nodeType="afterEffect">
                                  <p:stCondLst>
                                    <p:cond delay="0"/>
                                  </p:stCondLst>
                                  <p:childTnLst>
                                    <p:animEffect transition="out" filter="fade">
                                      <p:cBhvr>
                                        <p:cTn id="24" dur="800" accel="100000">
                                          <p:stCondLst>
                                            <p:cond delay="200"/>
                                          </p:stCondLst>
                                        </p:cTn>
                                        <p:tgtEl>
                                          <p:spTgt spid="7"/>
                                        </p:tgtEl>
                                      </p:cBhvr>
                                    </p:animEffect>
                                    <p:anim calcmode="lin" valueType="num">
                                      <p:cBhvr>
                                        <p:cTn id="25" dur="800" accel="100000">
                                          <p:stCondLst>
                                            <p:cond delay="200"/>
                                          </p:stCondLst>
                                        </p:cTn>
                                        <p:tgtEl>
                                          <p:spTgt spid="7"/>
                                        </p:tgtEl>
                                        <p:attrNameLst>
                                          <p:attrName>style.rotation</p:attrName>
                                        </p:attrNameLst>
                                      </p:cBhvr>
                                      <p:tavLst>
                                        <p:tav tm="0">
                                          <p:val>
                                            <p:fltVal val="0"/>
                                          </p:val>
                                        </p:tav>
                                        <p:tav tm="100000">
                                          <p:val>
                                            <p:fltVal val="-90"/>
                                          </p:val>
                                        </p:tav>
                                      </p:tavLst>
                                    </p:anim>
                                    <p:anim calcmode="lin" valueType="num">
                                      <p:cBhvr>
                                        <p:cTn id="26" dur="200" decel="100000"/>
                                        <p:tgtEl>
                                          <p:spTgt spid="7"/>
                                        </p:tgtEl>
                                        <p:attrNameLst>
                                          <p:attrName>ppt_x</p:attrName>
                                        </p:attrNameLst>
                                      </p:cBhvr>
                                      <p:tavLst>
                                        <p:tav tm="0">
                                          <p:val>
                                            <p:strVal val="ppt_x"/>
                                          </p:val>
                                        </p:tav>
                                        <p:tav tm="100000">
                                          <p:val>
                                            <p:strVal val="ppt_x-0.05"/>
                                          </p:val>
                                        </p:tav>
                                      </p:tavLst>
                                    </p:anim>
                                    <p:anim calcmode="lin" valueType="num">
                                      <p:cBhvr>
                                        <p:cTn id="27" dur="200" decel="100000"/>
                                        <p:tgtEl>
                                          <p:spTgt spid="7"/>
                                        </p:tgtEl>
                                        <p:attrNameLst>
                                          <p:attrName>ppt_y</p:attrName>
                                        </p:attrNameLst>
                                      </p:cBhvr>
                                      <p:tavLst>
                                        <p:tav tm="0">
                                          <p:val>
                                            <p:strVal val="ppt_y"/>
                                          </p:val>
                                        </p:tav>
                                        <p:tav tm="100000">
                                          <p:val>
                                            <p:strVal val="ppt_y+0.1"/>
                                          </p:val>
                                        </p:tav>
                                      </p:tavLst>
                                    </p:anim>
                                    <p:anim calcmode="lin" valueType="num">
                                      <p:cBhvr>
                                        <p:cTn id="28" dur="800" accel="100000">
                                          <p:stCondLst>
                                            <p:cond delay="200"/>
                                          </p:stCondLst>
                                        </p:cTn>
                                        <p:tgtEl>
                                          <p:spTgt spid="7"/>
                                        </p:tgtEl>
                                        <p:attrNameLst>
                                          <p:attrName>ppt_x</p:attrName>
                                        </p:attrNameLst>
                                      </p:cBhvr>
                                      <p:tavLst>
                                        <p:tav tm="0">
                                          <p:val>
                                            <p:strVal val="ppt_x"/>
                                          </p:val>
                                        </p:tav>
                                        <p:tav tm="100000">
                                          <p:val>
                                            <p:strVal val="ppt_x+0.4+0.05"/>
                                          </p:val>
                                        </p:tav>
                                      </p:tavLst>
                                    </p:anim>
                                    <p:anim calcmode="lin" valueType="num">
                                      <p:cBhvr>
                                        <p:cTn id="29" dur="800" accel="100000">
                                          <p:stCondLst>
                                            <p:cond delay="200"/>
                                          </p:stCondLst>
                                        </p:cTn>
                                        <p:tgtEl>
                                          <p:spTgt spid="7"/>
                                        </p:tgtEl>
                                        <p:attrNameLst>
                                          <p:attrName>ppt_y</p:attrName>
                                        </p:attrNameLst>
                                      </p:cBhvr>
                                      <p:tavLst>
                                        <p:tav tm="0">
                                          <p:val>
                                            <p:strVal val="ppt_y"/>
                                          </p:val>
                                        </p:tav>
                                        <p:tav tm="100000">
                                          <p:val>
                                            <p:strVal val="ppt_y-0.4-0.1"/>
                                          </p:val>
                                        </p:tav>
                                      </p:tavLst>
                                    </p:anim>
                                    <p:set>
                                      <p:cBhvr>
                                        <p:cTn id="30"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A2852C0D-C254-A249-A198-3A6DD88A8D15}"/>
              </a:ext>
            </a:extLst>
          </p:cNvPr>
          <p:cNvSpPr txBox="1">
            <a:spLocks/>
          </p:cNvSpPr>
          <p:nvPr/>
        </p:nvSpPr>
        <p:spPr>
          <a:xfrm>
            <a:off x="5649196" y="897522"/>
            <a:ext cx="5524571" cy="50792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During the war Walter </a:t>
            </a:r>
            <a:r>
              <a:rPr lang="en-GB" sz="2000" dirty="0" err="1">
                <a:solidFill>
                  <a:srgbClr val="272626"/>
                </a:solidFill>
                <a:latin typeface="Comic Sans MS" panose="030F0902030302020204" pitchFamily="66" charset="0"/>
              </a:rPr>
              <a:t>Tull’s</a:t>
            </a:r>
            <a:r>
              <a:rPr lang="en-GB" sz="2000" dirty="0">
                <a:solidFill>
                  <a:srgbClr val="272626"/>
                </a:solidFill>
                <a:latin typeface="Comic Sans MS" panose="030F0902030302020204" pitchFamily="66" charset="0"/>
              </a:rPr>
              <a:t> leadership earned him promotion to Lance Sergeant and then to a commission as an officer in the British Army (with the rank of Second Lieutenant), despite him not being ‘of pure European descent’.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bravery earned him the Victory Medal and the British War Medal.</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Glasgow Rangers had approached </a:t>
            </a:r>
            <a:r>
              <a:rPr lang="en-GB" sz="2000" dirty="0" err="1">
                <a:solidFill>
                  <a:srgbClr val="272626"/>
                </a:solidFill>
                <a:latin typeface="Comic Sans MS" panose="030F0902030302020204" pitchFamily="66" charset="0"/>
              </a:rPr>
              <a:t>Tull</a:t>
            </a:r>
            <a:r>
              <a:rPr lang="en-GB" sz="2000" dirty="0">
                <a:solidFill>
                  <a:srgbClr val="272626"/>
                </a:solidFill>
                <a:latin typeface="Comic Sans MS" panose="030F0902030302020204" pitchFamily="66" charset="0"/>
              </a:rPr>
              <a:t> to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sign him up to play for them after the war.</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sadly, he was killed in action on 25th March 1918, near the village of </a:t>
            </a:r>
            <a:r>
              <a:rPr lang="en-GB" sz="2000" dirty="0" err="1">
                <a:solidFill>
                  <a:srgbClr val="272626"/>
                </a:solidFill>
                <a:latin typeface="Comic Sans MS" panose="030F0902030302020204" pitchFamily="66" charset="0"/>
              </a:rPr>
              <a:t>Favreuil</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France.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body was never found.</a:t>
            </a:r>
          </a:p>
        </p:txBody>
      </p:sp>
      <p:pic>
        <p:nvPicPr>
          <p:cNvPr id="5" name="Picture 4" descr="A person wearing a hat&#10;&#10;Description automatically generated with medium confidence">
            <a:extLst>
              <a:ext uri="{FF2B5EF4-FFF2-40B4-BE49-F238E27FC236}">
                <a16:creationId xmlns:a16="http://schemas.microsoft.com/office/drawing/2014/main" id="{BC7A9B46-D8BD-B94D-ACE9-A8431B72D8B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9996" y="384229"/>
            <a:ext cx="4641429" cy="6085705"/>
          </a:xfrm>
          <a:prstGeom prst="rect">
            <a:avLst/>
          </a:prstGeom>
        </p:spPr>
      </p:pic>
    </p:spTree>
    <p:extLst>
      <p:ext uri="{BB962C8B-B14F-4D97-AF65-F5344CB8AC3E}">
        <p14:creationId xmlns:p14="http://schemas.microsoft.com/office/powerpoint/2010/main" val="271031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suit&#10;&#10;Description automatically generated with medium confidence">
            <a:extLst>
              <a:ext uri="{FF2B5EF4-FFF2-40B4-BE49-F238E27FC236}">
                <a16:creationId xmlns:a16="http://schemas.microsoft.com/office/drawing/2014/main" id="{2A944827-1D56-A544-8C9A-DC4BCF5A004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9995" y="384229"/>
            <a:ext cx="4641429" cy="6085705"/>
          </a:xfrm>
          <a:prstGeom prst="rect">
            <a:avLst/>
          </a:prstGeom>
        </p:spPr>
      </p:pic>
      <p:sp>
        <p:nvSpPr>
          <p:cNvPr id="4" name="Subtitle 2">
            <a:extLst>
              <a:ext uri="{FF2B5EF4-FFF2-40B4-BE49-F238E27FC236}">
                <a16:creationId xmlns:a16="http://schemas.microsoft.com/office/drawing/2014/main" id="{D8D4F0DC-49F7-9249-87D4-527C496B4CA3}"/>
              </a:ext>
            </a:extLst>
          </p:cNvPr>
          <p:cNvSpPr txBox="1">
            <a:spLocks/>
          </p:cNvSpPr>
          <p:nvPr/>
        </p:nvSpPr>
        <p:spPr>
          <a:xfrm>
            <a:off x="5825710" y="1409832"/>
            <a:ext cx="4351090" cy="11040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Dr John Alcindor</a:t>
            </a:r>
          </a:p>
        </p:txBody>
      </p:sp>
      <p:sp>
        <p:nvSpPr>
          <p:cNvPr id="6" name="Content Placeholder 2">
            <a:extLst>
              <a:ext uri="{FF2B5EF4-FFF2-40B4-BE49-F238E27FC236}">
                <a16:creationId xmlns:a16="http://schemas.microsoft.com/office/drawing/2014/main" id="{0CE26316-2323-614E-BB11-5BF281EE58AE}"/>
              </a:ext>
            </a:extLst>
          </p:cNvPr>
          <p:cNvSpPr txBox="1">
            <a:spLocks/>
          </p:cNvSpPr>
          <p:nvPr/>
        </p:nvSpPr>
        <p:spPr>
          <a:xfrm>
            <a:off x="5825711" y="2276518"/>
            <a:ext cx="5368153" cy="43642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Like Walter </a:t>
            </a:r>
            <a:r>
              <a:rPr lang="en-GB" sz="2000" dirty="0" err="1">
                <a:solidFill>
                  <a:srgbClr val="272626"/>
                </a:solidFill>
                <a:latin typeface="Comic Sans MS" panose="030F0902030302020204" pitchFamily="66" charset="0"/>
              </a:rPr>
              <a:t>Tull</a:t>
            </a:r>
            <a:r>
              <a:rPr lang="en-GB" sz="2000" dirty="0">
                <a:solidFill>
                  <a:srgbClr val="272626"/>
                </a:solidFill>
                <a:latin typeface="Comic Sans MS" panose="030F0902030302020204" pitchFamily="66" charset="0"/>
              </a:rPr>
              <a:t>, </a:t>
            </a:r>
            <a:r>
              <a:rPr lang="en-GB" sz="2000" b="1" dirty="0">
                <a:solidFill>
                  <a:srgbClr val="272626"/>
                </a:solidFill>
                <a:latin typeface="Comic Sans MS" panose="030F0902030302020204" pitchFamily="66" charset="0"/>
              </a:rPr>
              <a:t>John Alcindor</a:t>
            </a:r>
            <a:r>
              <a:rPr lang="en-GB" sz="2000" dirty="0">
                <a:solidFill>
                  <a:srgbClr val="272626"/>
                </a:solidFill>
                <a:latin typeface="Comic Sans MS" panose="030F0902030302020204" pitchFamily="66" charset="0"/>
              </a:rPr>
              <a:t> wanted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join up to support the war effort.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Born in Trinidad, he had won a scholarship to study medicine at Edinburgh University.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qualified as a doctor in 1899 and was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 experienced hospital physician by 1914.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Despite this, the Royal Army Medical</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Corps rejected him.</a:t>
            </a:r>
          </a:p>
        </p:txBody>
      </p:sp>
    </p:spTree>
    <p:extLst>
      <p:ext uri="{BB962C8B-B14F-4D97-AF65-F5344CB8AC3E}">
        <p14:creationId xmlns:p14="http://schemas.microsoft.com/office/powerpoint/2010/main" val="149878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suit&#10;&#10;Description automatically generated with medium confidence">
            <a:extLst>
              <a:ext uri="{FF2B5EF4-FFF2-40B4-BE49-F238E27FC236}">
                <a16:creationId xmlns:a16="http://schemas.microsoft.com/office/drawing/2014/main" id="{2A944827-1D56-A544-8C9A-DC4BCF5A004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9995" y="384229"/>
            <a:ext cx="4641429" cy="6085705"/>
          </a:xfrm>
          <a:prstGeom prst="rect">
            <a:avLst/>
          </a:prstGeom>
        </p:spPr>
      </p:pic>
      <p:sp>
        <p:nvSpPr>
          <p:cNvPr id="6" name="Content Placeholder 2">
            <a:extLst>
              <a:ext uri="{FF2B5EF4-FFF2-40B4-BE49-F238E27FC236}">
                <a16:creationId xmlns:a16="http://schemas.microsoft.com/office/drawing/2014/main" id="{0CE26316-2323-614E-BB11-5BF281EE58AE}"/>
              </a:ext>
            </a:extLst>
          </p:cNvPr>
          <p:cNvSpPr txBox="1">
            <a:spLocks/>
          </p:cNvSpPr>
          <p:nvPr/>
        </p:nvSpPr>
        <p:spPr>
          <a:xfrm>
            <a:off x="5825711" y="772688"/>
            <a:ext cx="5368153" cy="53988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Undeterred, he joined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Red Cross as a</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volunteer, and was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eventually awarded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Red Cross Medal</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for his work treating</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wounded soldiers, who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had been sent back to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Britain for treatment.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1921 he became the senior district medical officer of the London borough</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Paddington.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also became the second president of the African Progress Union, a Black rights organisation he had helped to set up 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1890s. </a:t>
            </a:r>
          </a:p>
        </p:txBody>
      </p:sp>
      <p:pic>
        <p:nvPicPr>
          <p:cNvPr id="7" name="Picture 6" descr="A picture containing text&#10;&#10;Description automatically generated">
            <a:extLst>
              <a:ext uri="{FF2B5EF4-FFF2-40B4-BE49-F238E27FC236}">
                <a16:creationId xmlns:a16="http://schemas.microsoft.com/office/drawing/2014/main" id="{50D75896-B595-DD4F-95D2-63F76F250D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94149">
            <a:off x="9123274" y="864908"/>
            <a:ext cx="2044052" cy="2608157"/>
          </a:xfrm>
          <a:prstGeom prst="rect">
            <a:avLst/>
          </a:prstGeom>
          <a:effectLst>
            <a:outerShdw blurRad="50800" dist="76200" dir="2700000" algn="tl" rotWithShape="0">
              <a:prstClr val="black">
                <a:alpha val="16000"/>
              </a:prstClr>
            </a:outerShdw>
          </a:effectLst>
        </p:spPr>
      </p:pic>
    </p:spTree>
    <p:extLst>
      <p:ext uri="{BB962C8B-B14F-4D97-AF65-F5344CB8AC3E}">
        <p14:creationId xmlns:p14="http://schemas.microsoft.com/office/powerpoint/2010/main" val="170260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n a uniform&#10;&#10;Description automatically generated with low confidence">
            <a:extLst>
              <a:ext uri="{FF2B5EF4-FFF2-40B4-BE49-F238E27FC236}">
                <a16:creationId xmlns:a16="http://schemas.microsoft.com/office/drawing/2014/main" id="{76999851-3E97-4E46-9A70-DD92CD2292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9995" y="390133"/>
            <a:ext cx="4636926" cy="6079800"/>
          </a:xfrm>
          <a:prstGeom prst="rect">
            <a:avLst/>
          </a:prstGeom>
          <a:effectLst/>
        </p:spPr>
      </p:pic>
      <p:sp>
        <p:nvSpPr>
          <p:cNvPr id="4" name="Subtitle 2">
            <a:extLst>
              <a:ext uri="{FF2B5EF4-FFF2-40B4-BE49-F238E27FC236}">
                <a16:creationId xmlns:a16="http://schemas.microsoft.com/office/drawing/2014/main" id="{D8D4F0DC-49F7-9249-87D4-527C496B4CA3}"/>
              </a:ext>
            </a:extLst>
          </p:cNvPr>
          <p:cNvSpPr txBox="1">
            <a:spLocks/>
          </p:cNvSpPr>
          <p:nvPr/>
        </p:nvSpPr>
        <p:spPr>
          <a:xfrm>
            <a:off x="5825710" y="1409832"/>
            <a:ext cx="4351090" cy="11040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The War in Africa</a:t>
            </a:r>
          </a:p>
        </p:txBody>
      </p:sp>
      <p:sp>
        <p:nvSpPr>
          <p:cNvPr id="6" name="Content Placeholder 2">
            <a:extLst>
              <a:ext uri="{FF2B5EF4-FFF2-40B4-BE49-F238E27FC236}">
                <a16:creationId xmlns:a16="http://schemas.microsoft.com/office/drawing/2014/main" id="{0CE26316-2323-614E-BB11-5BF281EE58AE}"/>
              </a:ext>
            </a:extLst>
          </p:cNvPr>
          <p:cNvSpPr txBox="1">
            <a:spLocks/>
          </p:cNvSpPr>
          <p:nvPr/>
        </p:nvSpPr>
        <p:spPr>
          <a:xfrm>
            <a:off x="5825711" y="2276518"/>
            <a:ext cx="5368153" cy="43642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1 million Africans were recruited to work as carriers.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Others were recruited to fight as soldiers in the British Army.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first British soldier to fire a shot in World War One was Lance Corporal Alhaji </a:t>
            </a:r>
            <a:r>
              <a:rPr lang="en-GB" sz="2000" dirty="0" err="1">
                <a:solidFill>
                  <a:srgbClr val="272626"/>
                </a:solidFill>
                <a:latin typeface="Comic Sans MS" panose="030F0902030302020204" pitchFamily="66" charset="0"/>
              </a:rPr>
              <a:t>Grunshi</a:t>
            </a:r>
            <a:r>
              <a:rPr lang="en-GB" sz="2000" dirty="0">
                <a:solidFill>
                  <a:srgbClr val="272626"/>
                </a:solidFill>
                <a:latin typeface="Comic Sans MS" panose="030F0902030302020204" pitchFamily="66" charset="0"/>
              </a:rPr>
              <a:t>, who was fighting in the German colony of Togoland in East Africa.</a:t>
            </a:r>
          </a:p>
        </p:txBody>
      </p:sp>
      <p:sp>
        <p:nvSpPr>
          <p:cNvPr id="7" name="Rectangle 6">
            <a:extLst>
              <a:ext uri="{FF2B5EF4-FFF2-40B4-BE49-F238E27FC236}">
                <a16:creationId xmlns:a16="http://schemas.microsoft.com/office/drawing/2014/main" id="{6ED17FFC-9833-BE41-B48F-BF4C62DDD99D}"/>
              </a:ext>
            </a:extLst>
          </p:cNvPr>
          <p:cNvSpPr/>
          <p:nvPr/>
        </p:nvSpPr>
        <p:spPr>
          <a:xfrm>
            <a:off x="63147" y="6157308"/>
            <a:ext cx="4397620" cy="435634"/>
          </a:xfrm>
          <a:custGeom>
            <a:avLst/>
            <a:gdLst>
              <a:gd name="connsiteX0" fmla="*/ 0 w 2212041"/>
              <a:gd name="connsiteY0" fmla="*/ 0 h 433276"/>
              <a:gd name="connsiteX1" fmla="*/ 2212041 w 2212041"/>
              <a:gd name="connsiteY1" fmla="*/ 0 h 433276"/>
              <a:gd name="connsiteX2" fmla="*/ 2212041 w 2212041"/>
              <a:gd name="connsiteY2" fmla="*/ 433276 h 433276"/>
              <a:gd name="connsiteX3" fmla="*/ 0 w 2212041"/>
              <a:gd name="connsiteY3" fmla="*/ 433276 h 433276"/>
              <a:gd name="connsiteX4" fmla="*/ 0 w 2212041"/>
              <a:gd name="connsiteY4" fmla="*/ 0 h 433276"/>
              <a:gd name="connsiteX0" fmla="*/ 0 w 2212041"/>
              <a:gd name="connsiteY0" fmla="*/ 0 h 433276"/>
              <a:gd name="connsiteX1" fmla="*/ 1922929 w 2212041"/>
              <a:gd name="connsiteY1" fmla="*/ 6723 h 433276"/>
              <a:gd name="connsiteX2" fmla="*/ 2212041 w 2212041"/>
              <a:gd name="connsiteY2" fmla="*/ 433276 h 433276"/>
              <a:gd name="connsiteX3" fmla="*/ 0 w 2212041"/>
              <a:gd name="connsiteY3" fmla="*/ 433276 h 433276"/>
              <a:gd name="connsiteX4" fmla="*/ 0 w 2212041"/>
              <a:gd name="connsiteY4" fmla="*/ 0 h 433276"/>
              <a:gd name="connsiteX0" fmla="*/ 2638425 w 4850466"/>
              <a:gd name="connsiteY0" fmla="*/ 0 h 433276"/>
              <a:gd name="connsiteX1" fmla="*/ 4561354 w 4850466"/>
              <a:gd name="connsiteY1" fmla="*/ 6723 h 433276"/>
              <a:gd name="connsiteX2" fmla="*/ 4850466 w 4850466"/>
              <a:gd name="connsiteY2" fmla="*/ 433276 h 433276"/>
              <a:gd name="connsiteX3" fmla="*/ 0 w 4850466"/>
              <a:gd name="connsiteY3" fmla="*/ 433276 h 433276"/>
              <a:gd name="connsiteX4" fmla="*/ 2638425 w 4850466"/>
              <a:gd name="connsiteY4" fmla="*/ 0 h 433276"/>
              <a:gd name="connsiteX0" fmla="*/ 79375 w 4850466"/>
              <a:gd name="connsiteY0" fmla="*/ 0 h 439626"/>
              <a:gd name="connsiteX1" fmla="*/ 4561354 w 4850466"/>
              <a:gd name="connsiteY1" fmla="*/ 13073 h 439626"/>
              <a:gd name="connsiteX2" fmla="*/ 4850466 w 4850466"/>
              <a:gd name="connsiteY2" fmla="*/ 439626 h 439626"/>
              <a:gd name="connsiteX3" fmla="*/ 0 w 4850466"/>
              <a:gd name="connsiteY3" fmla="*/ 439626 h 439626"/>
              <a:gd name="connsiteX4" fmla="*/ 79375 w 4850466"/>
              <a:gd name="connsiteY4" fmla="*/ 0 h 439626"/>
              <a:gd name="connsiteX0" fmla="*/ 7302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73025 w 4850466"/>
              <a:gd name="connsiteY4" fmla="*/ 5977 h 426553"/>
              <a:gd name="connsiteX0" fmla="*/ 66675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66675 w 4850466"/>
              <a:gd name="connsiteY4" fmla="*/ 5977 h 426553"/>
              <a:gd name="connsiteX0" fmla="*/ 475978 w 4850466"/>
              <a:gd name="connsiteY0" fmla="*/ 5977 h 426553"/>
              <a:gd name="connsiteX1" fmla="*/ 4561354 w 4850466"/>
              <a:gd name="connsiteY1" fmla="*/ 0 h 426553"/>
              <a:gd name="connsiteX2" fmla="*/ 4850466 w 4850466"/>
              <a:gd name="connsiteY2" fmla="*/ 426553 h 426553"/>
              <a:gd name="connsiteX3" fmla="*/ 0 w 4850466"/>
              <a:gd name="connsiteY3" fmla="*/ 426553 h 426553"/>
              <a:gd name="connsiteX4" fmla="*/ 475978 w 4850466"/>
              <a:gd name="connsiteY4" fmla="*/ 5977 h 426553"/>
              <a:gd name="connsiteX0" fmla="*/ 23132 w 4397620"/>
              <a:gd name="connsiteY0" fmla="*/ 5977 h 435261"/>
              <a:gd name="connsiteX1" fmla="*/ 4108508 w 4397620"/>
              <a:gd name="connsiteY1" fmla="*/ 0 h 435261"/>
              <a:gd name="connsiteX2" fmla="*/ 4397620 w 4397620"/>
              <a:gd name="connsiteY2" fmla="*/ 426553 h 435261"/>
              <a:gd name="connsiteX3" fmla="*/ 0 w 4397620"/>
              <a:gd name="connsiteY3" fmla="*/ 435261 h 435261"/>
              <a:gd name="connsiteX4" fmla="*/ 23132 w 4397620"/>
              <a:gd name="connsiteY4" fmla="*/ 5977 h 435261"/>
              <a:gd name="connsiteX0" fmla="*/ 19957 w 4397620"/>
              <a:gd name="connsiteY0" fmla="*/ 0 h 435634"/>
              <a:gd name="connsiteX1" fmla="*/ 4108508 w 4397620"/>
              <a:gd name="connsiteY1" fmla="*/ 373 h 435634"/>
              <a:gd name="connsiteX2" fmla="*/ 4397620 w 4397620"/>
              <a:gd name="connsiteY2" fmla="*/ 426926 h 435634"/>
              <a:gd name="connsiteX3" fmla="*/ 0 w 4397620"/>
              <a:gd name="connsiteY3" fmla="*/ 435634 h 435634"/>
              <a:gd name="connsiteX4" fmla="*/ 19957 w 4397620"/>
              <a:gd name="connsiteY4" fmla="*/ 0 h 435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620" h="435634">
                <a:moveTo>
                  <a:pt x="19957" y="0"/>
                </a:moveTo>
                <a:lnTo>
                  <a:pt x="4108508" y="373"/>
                </a:lnTo>
                <a:lnTo>
                  <a:pt x="4397620" y="426926"/>
                </a:lnTo>
                <a:lnTo>
                  <a:pt x="0" y="435634"/>
                </a:lnTo>
                <a:lnTo>
                  <a:pt x="19957" y="0"/>
                </a:lnTo>
                <a:close/>
              </a:path>
            </a:pathLst>
          </a:cu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A2AA65F-5972-1249-A687-2D40313E9795}"/>
              </a:ext>
            </a:extLst>
          </p:cNvPr>
          <p:cNvSpPr txBox="1"/>
          <p:nvPr/>
        </p:nvSpPr>
        <p:spPr>
          <a:xfrm>
            <a:off x="352217" y="6296492"/>
            <a:ext cx="3917002" cy="400110"/>
          </a:xfrm>
          <a:prstGeom prst="rect">
            <a:avLst/>
          </a:prstGeom>
          <a:noFill/>
        </p:spPr>
        <p:txBody>
          <a:bodyPr wrap="square">
            <a:spAutoFit/>
          </a:bodyPr>
          <a:lstStyle/>
          <a:p>
            <a:r>
              <a:rPr lang="en-GB" sz="2000" dirty="0">
                <a:solidFill>
                  <a:schemeClr val="bg1"/>
                </a:solidFill>
                <a:latin typeface="Comic Sans MS" panose="030F0902030302020204" pitchFamily="66" charset="0"/>
              </a:rPr>
              <a:t>Lance Corporal Alhaji </a:t>
            </a:r>
            <a:r>
              <a:rPr lang="en-GB" sz="2000" dirty="0" err="1">
                <a:solidFill>
                  <a:schemeClr val="bg1"/>
                </a:solidFill>
                <a:latin typeface="Comic Sans MS" panose="030F0902030302020204" pitchFamily="66" charset="0"/>
              </a:rPr>
              <a:t>Grunshi</a:t>
            </a:r>
            <a:endParaRPr lang="en-GB" sz="2000"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35463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CE26316-2323-614E-BB11-5BF281EE58AE}"/>
              </a:ext>
            </a:extLst>
          </p:cNvPr>
          <p:cNvSpPr txBox="1">
            <a:spLocks/>
          </p:cNvSpPr>
          <p:nvPr/>
        </p:nvSpPr>
        <p:spPr>
          <a:xfrm>
            <a:off x="6753069" y="1746468"/>
            <a:ext cx="4167266" cy="37624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His regiment was called the Gold Coast Regiment, (the Gold Coast is now called Ghana) and it went on to fight in Africa and in the Middle East.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when the regiment was sent to France, although they were trained and experienced soldiers, they were made to build roads, dig trenches, and move supplies. </a:t>
            </a:r>
          </a:p>
        </p:txBody>
      </p:sp>
      <p:sp>
        <p:nvSpPr>
          <p:cNvPr id="2" name="TextBox 9">
            <a:extLst>
              <a:ext uri="{FF2B5EF4-FFF2-40B4-BE49-F238E27FC236}">
                <a16:creationId xmlns:a16="http://schemas.microsoft.com/office/drawing/2014/main" id="{8E300CF7-7588-DB47-B932-55C4D7A62FA2}"/>
              </a:ext>
            </a:extLst>
          </p:cNvPr>
          <p:cNvSpPr txBox="1"/>
          <p:nvPr/>
        </p:nvSpPr>
        <p:spPr>
          <a:xfrm>
            <a:off x="728897" y="5121132"/>
            <a:ext cx="328938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rgbClr val="272626"/>
                </a:solidFill>
                <a:effectLst/>
                <a:latin typeface="Comic Sans MS" panose="030F0902030302020204" pitchFamily="66" charset="0"/>
              </a:rPr>
              <a:t>The Gold Coast Regiment</a:t>
            </a:r>
            <a:endParaRPr lang="en-GB" sz="1200" dirty="0">
              <a:solidFill>
                <a:srgbClr val="272626"/>
              </a:solidFill>
              <a:latin typeface="Comic Sans MS" panose="030F0902030302020204" pitchFamily="66" charset="0"/>
            </a:endParaRPr>
          </a:p>
        </p:txBody>
      </p:sp>
      <p:pic>
        <p:nvPicPr>
          <p:cNvPr id="4" name="Picture 3">
            <a:extLst>
              <a:ext uri="{FF2B5EF4-FFF2-40B4-BE49-F238E27FC236}">
                <a16:creationId xmlns:a16="http://schemas.microsoft.com/office/drawing/2014/main" id="{5DE8B19B-9E34-09C4-DDA6-57D2C614EF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7554" y="1825482"/>
            <a:ext cx="5759085" cy="3207036"/>
          </a:xfrm>
          <a:prstGeom prst="rect">
            <a:avLst/>
          </a:prstGeom>
        </p:spPr>
      </p:pic>
    </p:spTree>
    <p:extLst>
      <p:ext uri="{BB962C8B-B14F-4D97-AF65-F5344CB8AC3E}">
        <p14:creationId xmlns:p14="http://schemas.microsoft.com/office/powerpoint/2010/main" val="125272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group, people&#10;&#10;Description automatically generated">
            <a:extLst>
              <a:ext uri="{FF2B5EF4-FFF2-40B4-BE49-F238E27FC236}">
                <a16:creationId xmlns:a16="http://schemas.microsoft.com/office/drawing/2014/main" id="{2E6852F3-AF82-FF40-B90C-CE8AF960D21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6792" y="970613"/>
            <a:ext cx="4997968" cy="4916774"/>
          </a:xfrm>
          <a:prstGeom prst="rect">
            <a:avLst/>
          </a:prstGeom>
        </p:spPr>
      </p:pic>
      <p:sp>
        <p:nvSpPr>
          <p:cNvPr id="7" name="Subtitle 2">
            <a:extLst>
              <a:ext uri="{FF2B5EF4-FFF2-40B4-BE49-F238E27FC236}">
                <a16:creationId xmlns:a16="http://schemas.microsoft.com/office/drawing/2014/main" id="{5CE4896A-06D9-694A-BA89-091C9D13F94E}"/>
              </a:ext>
            </a:extLst>
          </p:cNvPr>
          <p:cNvSpPr txBox="1">
            <a:spLocks/>
          </p:cNvSpPr>
          <p:nvPr/>
        </p:nvSpPr>
        <p:spPr>
          <a:xfrm>
            <a:off x="6515259" y="855196"/>
            <a:ext cx="4082787" cy="19254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dirty="0">
                <a:solidFill>
                  <a:srgbClr val="D8222A"/>
                </a:solidFill>
                <a:latin typeface="Comic Sans MS" panose="030F0902030302020204" pitchFamily="66" charset="0"/>
                <a:cs typeface="Arial" panose="020B0604020202020204" pitchFamily="34" charset="0"/>
              </a:rPr>
              <a:t>Why were the African soldiers not allowed to fight as soldiers in Europe?</a:t>
            </a:r>
          </a:p>
        </p:txBody>
      </p:sp>
      <p:sp>
        <p:nvSpPr>
          <p:cNvPr id="8" name="Content Placeholder 2">
            <a:extLst>
              <a:ext uri="{FF2B5EF4-FFF2-40B4-BE49-F238E27FC236}">
                <a16:creationId xmlns:a16="http://schemas.microsoft.com/office/drawing/2014/main" id="{94F085BD-F52D-2B4F-9E4D-148F2D4A8FB2}"/>
              </a:ext>
            </a:extLst>
          </p:cNvPr>
          <p:cNvSpPr txBox="1">
            <a:spLocks/>
          </p:cNvSpPr>
          <p:nvPr/>
        </p:nvSpPr>
        <p:spPr>
          <a:xfrm>
            <a:off x="6515259" y="2973561"/>
            <a:ext cx="4697384" cy="36520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main reason for not allowing the African regiments to fight was to avoid allowing Black people to kill white people.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White rulers in the colonies were especially worried that this might give Black people the idea and the skills to resist white colonial rule once the war was over.</a:t>
            </a:r>
          </a:p>
        </p:txBody>
      </p:sp>
    </p:spTree>
    <p:extLst>
      <p:ext uri="{BB962C8B-B14F-4D97-AF65-F5344CB8AC3E}">
        <p14:creationId xmlns:p14="http://schemas.microsoft.com/office/powerpoint/2010/main" val="1257895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4999093" y="1877735"/>
            <a:ext cx="5948307" cy="3808449"/>
          </a:xfrm>
          <a:prstGeom prst="rect">
            <a:avLst/>
          </a:prstGeom>
          <a:noFill/>
        </p:spPr>
        <p:txBody>
          <a:bodyPr wrap="square" rtlCol="0">
            <a:noAutofit/>
          </a:bodyPr>
          <a:lstStyle/>
          <a:p>
            <a:pPr>
              <a:spcBef>
                <a:spcPts val="1000"/>
              </a:spcBef>
              <a:buClr>
                <a:srgbClr val="00A3A6"/>
              </a:buClr>
            </a:pPr>
            <a:r>
              <a:rPr lang="en-GB" sz="1900" dirty="0">
                <a:solidFill>
                  <a:srgbClr val="272626"/>
                </a:solidFill>
                <a:latin typeface="Comic Sans MS" panose="030F0902030302020204" pitchFamily="66" charset="0"/>
              </a:rPr>
              <a:t>In this lesson we will learn about the contribution of Black people from Britain and its colonies in the First World War (also known as World War One).</a:t>
            </a:r>
          </a:p>
          <a:p>
            <a:pPr>
              <a:spcBef>
                <a:spcPts val="1000"/>
              </a:spcBef>
              <a:buClr>
                <a:srgbClr val="00A3A6"/>
              </a:buClr>
            </a:pPr>
            <a:r>
              <a:rPr lang="en-GB" sz="1900" dirty="0">
                <a:solidFill>
                  <a:srgbClr val="272626"/>
                </a:solidFill>
                <a:latin typeface="Comic Sans MS" panose="030F0902030302020204" pitchFamily="66" charset="0"/>
              </a:rPr>
              <a:t>Black people from Britain, and Black British subjects from its colonies, volunteered to help with the war effort and played important roles in winning the war.</a:t>
            </a:r>
          </a:p>
          <a:p>
            <a:pPr>
              <a:spcBef>
                <a:spcPts val="1000"/>
              </a:spcBef>
              <a:buClr>
                <a:srgbClr val="00A3A6"/>
              </a:buClr>
            </a:pPr>
            <a:r>
              <a:rPr lang="en-GB" sz="1900" dirty="0">
                <a:solidFill>
                  <a:srgbClr val="272626"/>
                </a:solidFill>
                <a:latin typeface="Comic Sans MS" panose="030F0902030302020204" pitchFamily="66" charset="0"/>
              </a:rPr>
              <a:t>However, after the war, their contribution was not generally acknowledged. We will also examine some of the discrimination they faced during and after the war.</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First World War 1914-1918</a:t>
            </a:r>
            <a:br>
              <a:rPr lang="en-US" sz="3000" b="1" dirty="0">
                <a:solidFill>
                  <a:srgbClr val="D8222A"/>
                </a:solidFill>
                <a:latin typeface="Comic Sans MS" panose="030F0902030302020204" pitchFamily="66" charset="0"/>
                <a:cs typeface="Arial" panose="020B0604020202020204" pitchFamily="34" charset="0"/>
              </a:rPr>
            </a:br>
            <a:r>
              <a:rPr lang="en-US" sz="3000" b="1" dirty="0">
                <a:solidFill>
                  <a:srgbClr val="D8222A"/>
                </a:solidFill>
                <a:latin typeface="Comic Sans MS" panose="030F0902030302020204" pitchFamily="66" charset="0"/>
                <a:cs typeface="Arial" panose="020B0604020202020204" pitchFamily="34" charset="0"/>
              </a:rPr>
              <a:t>Lesson aims</a:t>
            </a:r>
          </a:p>
        </p:txBody>
      </p:sp>
      <p:sp>
        <p:nvSpPr>
          <p:cNvPr id="11" name="TextBox 10">
            <a:extLst>
              <a:ext uri="{FF2B5EF4-FFF2-40B4-BE49-F238E27FC236}">
                <a16:creationId xmlns:a16="http://schemas.microsoft.com/office/drawing/2014/main" id="{D5636CCB-3BF9-D744-91FE-866DFB5C57B3}"/>
              </a:ext>
            </a:extLst>
          </p:cNvPr>
          <p:cNvSpPr txBox="1"/>
          <p:nvPr/>
        </p:nvSpPr>
        <p:spPr>
          <a:xfrm>
            <a:off x="550451" y="5541091"/>
            <a:ext cx="10464294" cy="800715"/>
          </a:xfrm>
          <a:prstGeom prst="rect">
            <a:avLst/>
          </a:prstGeom>
          <a:noFill/>
        </p:spPr>
        <p:txBody>
          <a:bodyPr wrap="square" rtlCol="0">
            <a:noAutofit/>
          </a:bodyPr>
          <a:lstStyle/>
          <a:p>
            <a:pPr>
              <a:spcBef>
                <a:spcPts val="100"/>
              </a:spcBef>
            </a:pPr>
            <a:r>
              <a:rPr lang="en-GB" sz="1000" b="1" dirty="0">
                <a:solidFill>
                  <a:srgbClr val="D8222A"/>
                </a:solidFill>
                <a:latin typeface="Arial" panose="020B0604020202020204" pitchFamily="34" charset="0"/>
                <a:cs typeface="Arial" panose="020B0604020202020204" pitchFamily="34" charset="0"/>
              </a:rPr>
              <a:t>Curriculum Links:</a:t>
            </a:r>
            <a:endParaRPr lang="en-GB" sz="1000" dirty="0">
              <a:solidFill>
                <a:srgbClr val="D8222A"/>
              </a:solidFill>
              <a:latin typeface="Arial" panose="020B0604020202020204" pitchFamily="34" charset="0"/>
              <a:cs typeface="Arial" panose="020B0604020202020204" pitchFamily="34" charset="0"/>
            </a:endParaRPr>
          </a:p>
          <a:p>
            <a:pPr>
              <a:spcBef>
                <a:spcPts val="100"/>
              </a:spcBef>
            </a:pPr>
            <a:r>
              <a:rPr lang="en-GB" sz="1000" dirty="0">
                <a:solidFill>
                  <a:srgbClr val="D8222A"/>
                </a:solidFill>
                <a:latin typeface="Arial" panose="020B0604020202020204" pitchFamily="34" charset="0"/>
                <a:cs typeface="Arial" panose="020B0604020202020204" pitchFamily="34" charset="0"/>
              </a:rPr>
              <a:t>To understand the connections between national and international history and between military and social history.</a:t>
            </a:r>
          </a:p>
          <a:p>
            <a:pPr>
              <a:spcBef>
                <a:spcPts val="100"/>
              </a:spcBef>
            </a:pPr>
            <a:r>
              <a:rPr lang="en-GB" sz="1000" dirty="0">
                <a:solidFill>
                  <a:srgbClr val="D8222A"/>
                </a:solidFill>
                <a:latin typeface="Arial" panose="020B0604020202020204" pitchFamily="34" charset="0"/>
                <a:cs typeface="Arial" panose="020B0604020202020204" pitchFamily="34" charset="0"/>
              </a:rPr>
              <a:t>To construct informed responses that involving examination of relevant historical information.</a:t>
            </a:r>
          </a:p>
          <a:p>
            <a:pPr>
              <a:spcBef>
                <a:spcPts val="100"/>
              </a:spcBef>
            </a:pPr>
            <a:r>
              <a:rPr lang="en-GB" sz="1000" dirty="0">
                <a:solidFill>
                  <a:srgbClr val="D8222A"/>
                </a:solidFill>
                <a:latin typeface="Arial" panose="020B0604020202020204" pitchFamily="34" charset="0"/>
                <a:cs typeface="Arial" panose="020B0604020202020204" pitchFamily="34" charset="0"/>
              </a:rPr>
              <a:t>To understand how our knowledge of the past is constructed from a range of sources.</a:t>
            </a:r>
          </a:p>
        </p:txBody>
      </p:sp>
      <p:pic>
        <p:nvPicPr>
          <p:cNvPr id="3" name="Picture 2" descr="A person wearing a hat&#10;&#10;Description automatically generated with medium confidence">
            <a:extLst>
              <a:ext uri="{FF2B5EF4-FFF2-40B4-BE49-F238E27FC236}">
                <a16:creationId xmlns:a16="http://schemas.microsoft.com/office/drawing/2014/main" id="{F79DE766-93D9-1545-A247-539EF3DAE0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95759" y="1944208"/>
            <a:ext cx="3059368" cy="3397116"/>
          </a:xfrm>
          <a:prstGeom prst="rect">
            <a:avLst/>
          </a:prstGeom>
        </p:spPr>
      </p:pic>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CE4896A-06D9-694A-BA89-091C9D13F94E}"/>
              </a:ext>
            </a:extLst>
          </p:cNvPr>
          <p:cNvSpPr txBox="1">
            <a:spLocks/>
          </p:cNvSpPr>
          <p:nvPr/>
        </p:nvSpPr>
        <p:spPr>
          <a:xfrm>
            <a:off x="5751040" y="958120"/>
            <a:ext cx="5386932" cy="10315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dirty="0">
                <a:solidFill>
                  <a:srgbClr val="D8222A"/>
                </a:solidFill>
                <a:latin typeface="Comic Sans MS" panose="030F0902030302020204" pitchFamily="66" charset="0"/>
                <a:cs typeface="Arial" panose="020B0604020202020204" pitchFamily="34" charset="0"/>
              </a:rPr>
              <a:t>Black British Soldiers from the West Indies</a:t>
            </a:r>
          </a:p>
        </p:txBody>
      </p:sp>
      <p:sp>
        <p:nvSpPr>
          <p:cNvPr id="8" name="Content Placeholder 2">
            <a:extLst>
              <a:ext uri="{FF2B5EF4-FFF2-40B4-BE49-F238E27FC236}">
                <a16:creationId xmlns:a16="http://schemas.microsoft.com/office/drawing/2014/main" id="{94F085BD-F52D-2B4F-9E4D-148F2D4A8FB2}"/>
              </a:ext>
            </a:extLst>
          </p:cNvPr>
          <p:cNvSpPr txBox="1">
            <a:spLocks/>
          </p:cNvSpPr>
          <p:nvPr/>
        </p:nvSpPr>
        <p:spPr>
          <a:xfrm>
            <a:off x="5751040" y="1989697"/>
            <a:ext cx="5640504" cy="41820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the West Indies, men were also keen to</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join up and fight for Britain.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were British subjects and had been taught that Britain was their ‘mother country’.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Many travelled to Britain to try to join the army when they arrived and some were successful.</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despite being so desperately in need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of men to fight, that they had to introduce conscription, the British government was</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not pleased to see so many West Indian volunteers.</a:t>
            </a:r>
          </a:p>
        </p:txBody>
      </p:sp>
      <p:pic>
        <p:nvPicPr>
          <p:cNvPr id="3" name="Picture 2">
            <a:extLst>
              <a:ext uri="{FF2B5EF4-FFF2-40B4-BE49-F238E27FC236}">
                <a16:creationId xmlns:a16="http://schemas.microsoft.com/office/drawing/2014/main" id="{77D1911E-C3A0-6440-A7F8-85AB924B8EB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46811" y="1016399"/>
            <a:ext cx="4330073" cy="4846016"/>
          </a:xfrm>
          <a:prstGeom prst="rect">
            <a:avLst/>
          </a:prstGeom>
        </p:spPr>
      </p:pic>
    </p:spTree>
    <p:extLst>
      <p:ext uri="{BB962C8B-B14F-4D97-AF65-F5344CB8AC3E}">
        <p14:creationId xmlns:p14="http://schemas.microsoft.com/office/powerpoint/2010/main" val="334146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4F085BD-F52D-2B4F-9E4D-148F2D4A8FB2}"/>
              </a:ext>
            </a:extLst>
          </p:cNvPr>
          <p:cNvSpPr txBox="1">
            <a:spLocks/>
          </p:cNvSpPr>
          <p:nvPr/>
        </p:nvSpPr>
        <p:spPr>
          <a:xfrm>
            <a:off x="6822087" y="1371662"/>
            <a:ext cx="4459573" cy="45589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Eventually, in 1915 the British West Indies Regiment was formed.</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was a black regiment, led by white officers, that went on to serve in Europe, the Middle East and Africa.</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When they were in Europe, they were deployed to take on very vital but dangerous support roles, such as digging trenches, moving ammunition, moving the wounded and building gun emplacements.</a:t>
            </a:r>
          </a:p>
        </p:txBody>
      </p:sp>
      <p:pic>
        <p:nvPicPr>
          <p:cNvPr id="9" name="Picture 8" descr="A picture containing outdoor, group, people, old&#10;&#10;Description automatically generated">
            <a:extLst>
              <a:ext uri="{FF2B5EF4-FFF2-40B4-BE49-F238E27FC236}">
                <a16:creationId xmlns:a16="http://schemas.microsoft.com/office/drawing/2014/main" id="{49B44C17-0BD0-DF45-A983-7746642B7D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0242" y="1304207"/>
            <a:ext cx="5311983" cy="4249586"/>
          </a:xfrm>
          <a:prstGeom prst="rect">
            <a:avLst/>
          </a:prstGeom>
        </p:spPr>
      </p:pic>
      <p:sp>
        <p:nvSpPr>
          <p:cNvPr id="10" name="TextBox 9">
            <a:extLst>
              <a:ext uri="{FF2B5EF4-FFF2-40B4-BE49-F238E27FC236}">
                <a16:creationId xmlns:a16="http://schemas.microsoft.com/office/drawing/2014/main" id="{A4C58CB9-C0A9-7D43-B577-09D08C07B3BF}"/>
              </a:ext>
            </a:extLst>
          </p:cNvPr>
          <p:cNvSpPr txBox="1"/>
          <p:nvPr/>
        </p:nvSpPr>
        <p:spPr>
          <a:xfrm>
            <a:off x="947863" y="5653580"/>
            <a:ext cx="5223088" cy="276999"/>
          </a:xfrm>
          <a:prstGeom prst="rect">
            <a:avLst/>
          </a:prstGeom>
          <a:noFill/>
        </p:spPr>
        <p:txBody>
          <a:bodyPr wrap="square">
            <a:spAutoFit/>
          </a:bodyPr>
          <a:lstStyle/>
          <a:p>
            <a:r>
              <a:rPr lang="en-GB" sz="1200" dirty="0">
                <a:solidFill>
                  <a:srgbClr val="272626"/>
                </a:solidFill>
                <a:latin typeface="Comic Sans MS" panose="030F0902030302020204" pitchFamily="66" charset="0"/>
              </a:rPr>
              <a:t>The British West Indies Regiment in a camp in September 1916</a:t>
            </a:r>
          </a:p>
        </p:txBody>
      </p:sp>
    </p:spTree>
    <p:extLst>
      <p:ext uri="{BB962C8B-B14F-4D97-AF65-F5344CB8AC3E}">
        <p14:creationId xmlns:p14="http://schemas.microsoft.com/office/powerpoint/2010/main" val="399937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4F085BD-F52D-2B4F-9E4D-148F2D4A8FB2}"/>
              </a:ext>
            </a:extLst>
          </p:cNvPr>
          <p:cNvSpPr txBox="1">
            <a:spLocks/>
          </p:cNvSpPr>
          <p:nvPr/>
        </p:nvSpPr>
        <p:spPr>
          <a:xfrm>
            <a:off x="1262042" y="1459015"/>
            <a:ext cx="4636957" cy="26082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Black Canadian men were also rejected when trying to enlist 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British Army.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Eventually the No. 2 Construction Battalion was formed and they were allowed to join the war effort, but in a support role and not as fighters.</a:t>
            </a:r>
          </a:p>
        </p:txBody>
      </p:sp>
      <p:pic>
        <p:nvPicPr>
          <p:cNvPr id="5" name="Picture 2" descr="men in the band with their instruments of trumpets, tubas and a drum">
            <a:extLst>
              <a:ext uri="{FF2B5EF4-FFF2-40B4-BE49-F238E27FC236}">
                <a16:creationId xmlns:a16="http://schemas.microsoft.com/office/drawing/2014/main" id="{B8B7DD8B-AD22-B546-AFA5-DCC6E3D8A06F}"/>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380173">
            <a:off x="6376068" y="1908789"/>
            <a:ext cx="4596573" cy="26805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32000"/>
              </a:srgbClr>
            </a:outerShdw>
          </a:effectLst>
          <a:scene3d>
            <a:camera prst="orthographicFront"/>
            <a:lightRig rig="twoPt" dir="t">
              <a:rot lat="0" lon="0" rev="7200000"/>
            </a:lightRig>
          </a:scene3d>
          <a:sp3d>
            <a:bevelT w="25400" h="19050"/>
            <a:contourClr>
              <a:srgbClr val="FFFFFF"/>
            </a:contourClr>
          </a:sp3d>
        </p:spPr>
      </p:pic>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262042" y="3996100"/>
            <a:ext cx="9643058" cy="22035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Battalion carried out vital work</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alongside Canadian lumberjacks in the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forests of south-east France.</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Their work provided timber to make trenches, observation posts and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walkways at the front line, to protect the fighting soldiers.</a:t>
            </a:r>
          </a:p>
        </p:txBody>
      </p:sp>
      <p:sp>
        <p:nvSpPr>
          <p:cNvPr id="10" name="Subtitle 2">
            <a:extLst>
              <a:ext uri="{FF2B5EF4-FFF2-40B4-BE49-F238E27FC236}">
                <a16:creationId xmlns:a16="http://schemas.microsoft.com/office/drawing/2014/main" id="{6E8995FB-2335-CB4D-8DA1-183B4CC39613}"/>
              </a:ext>
            </a:extLst>
          </p:cNvPr>
          <p:cNvSpPr txBox="1">
            <a:spLocks/>
          </p:cNvSpPr>
          <p:nvPr/>
        </p:nvSpPr>
        <p:spPr>
          <a:xfrm>
            <a:off x="0" y="6583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Black British Soldiers from Canada</a:t>
            </a:r>
          </a:p>
        </p:txBody>
      </p:sp>
    </p:spTree>
    <p:extLst>
      <p:ext uri="{BB962C8B-B14F-4D97-AF65-F5344CB8AC3E}">
        <p14:creationId xmlns:p14="http://schemas.microsoft.com/office/powerpoint/2010/main" val="170008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soldiers marching&#10;&#10;Description automatically generated with medium confidence">
            <a:extLst>
              <a:ext uri="{FF2B5EF4-FFF2-40B4-BE49-F238E27FC236}">
                <a16:creationId xmlns:a16="http://schemas.microsoft.com/office/drawing/2014/main" id="{BAC582E8-9D02-6546-BDAA-E89AC13DFD96}"/>
              </a:ext>
            </a:extLst>
          </p:cNvPr>
          <p:cNvPicPr>
            <a:picLocks noChangeAspect="1"/>
          </p:cNvPicPr>
          <p:nvPr/>
        </p:nvPicPr>
        <p:blipFill rotWithShape="1">
          <a:blip r:embed="rId2" cstate="screen">
            <a:alphaModFix amt="11000"/>
            <a:extLst>
              <a:ext uri="{28A0092B-C50C-407E-A947-70E740481C1C}">
                <a14:useLocalDpi xmlns:a14="http://schemas.microsoft.com/office/drawing/2010/main"/>
              </a:ext>
            </a:extLst>
          </a:blip>
          <a:srcRect/>
          <a:stretch/>
        </p:blipFill>
        <p:spPr>
          <a:xfrm>
            <a:off x="-1" y="-16062"/>
            <a:ext cx="12192001" cy="6840932"/>
          </a:xfrm>
          <a:prstGeom prst="rect">
            <a:avLst/>
          </a:prstGeom>
        </p:spPr>
      </p:pic>
      <p:sp>
        <p:nvSpPr>
          <p:cNvPr id="2" name="Subtitle 2">
            <a:extLst>
              <a:ext uri="{FF2B5EF4-FFF2-40B4-BE49-F238E27FC236}">
                <a16:creationId xmlns:a16="http://schemas.microsoft.com/office/drawing/2014/main" id="{F932B5E1-0730-BF4B-A20C-472605D3B742}"/>
              </a:ext>
            </a:extLst>
          </p:cNvPr>
          <p:cNvSpPr txBox="1">
            <a:spLocks/>
          </p:cNvSpPr>
          <p:nvPr/>
        </p:nvSpPr>
        <p:spPr>
          <a:xfrm>
            <a:off x="0" y="2936785"/>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5000" b="1" dirty="0">
                <a:solidFill>
                  <a:schemeClr val="bg1"/>
                </a:solidFill>
                <a:latin typeface="Comic Sans MS" panose="030F0902030302020204" pitchFamily="66" charset="0"/>
                <a:cs typeface="Arial" panose="020B0604020202020204" pitchFamily="34" charset="0"/>
              </a:rPr>
              <a:t>After the War</a:t>
            </a:r>
          </a:p>
        </p:txBody>
      </p:sp>
    </p:spTree>
    <p:extLst>
      <p:ext uri="{BB962C8B-B14F-4D97-AF65-F5344CB8AC3E}">
        <p14:creationId xmlns:p14="http://schemas.microsoft.com/office/powerpoint/2010/main" val="3876945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346085" y="1369745"/>
            <a:ext cx="9750379" cy="19814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2000" dirty="0">
                <a:solidFill>
                  <a:srgbClr val="272626"/>
                </a:solidFill>
                <a:latin typeface="Comic Sans MS" panose="030F0902030302020204" pitchFamily="66" charset="0"/>
              </a:rPr>
              <a:t>The end of the war became a time for celebration and remembrance. </a:t>
            </a:r>
          </a:p>
          <a:p>
            <a:pPr marL="0" indent="0">
              <a:lnSpc>
                <a:spcPct val="100000"/>
              </a:lnSpc>
              <a:buClr>
                <a:srgbClr val="EB8B2D"/>
              </a:buClr>
              <a:buNone/>
            </a:pPr>
            <a:r>
              <a:rPr lang="en-GB" sz="2000" dirty="0">
                <a:solidFill>
                  <a:srgbClr val="272626"/>
                </a:solidFill>
                <a:latin typeface="Comic Sans MS" panose="030F0902030302020204" pitchFamily="66" charset="0"/>
              </a:rPr>
              <a:t>However, as we will see, not everyone was invited to be part of this.</a:t>
            </a:r>
          </a:p>
          <a:p>
            <a:pPr marL="0" indent="0">
              <a:lnSpc>
                <a:spcPct val="100000"/>
              </a:lnSpc>
              <a:buClr>
                <a:srgbClr val="EB8B2D"/>
              </a:buClr>
              <a:buNone/>
            </a:pPr>
            <a:r>
              <a:rPr lang="en-GB" sz="2000" dirty="0">
                <a:solidFill>
                  <a:srgbClr val="272626"/>
                </a:solidFill>
                <a:latin typeface="Comic Sans MS" panose="030F0902030302020204" pitchFamily="66" charset="0"/>
              </a:rPr>
              <a:t>The year 1919 also became a year of riots and racial attacks.</a:t>
            </a:r>
          </a:p>
          <a:p>
            <a:pPr marL="0" indent="0">
              <a:lnSpc>
                <a:spcPct val="100000"/>
              </a:lnSpc>
              <a:buClr>
                <a:srgbClr val="EB8B2D"/>
              </a:buClr>
              <a:buNone/>
            </a:pPr>
            <a:r>
              <a:rPr lang="en-GB" sz="2000" dirty="0">
                <a:solidFill>
                  <a:srgbClr val="272626"/>
                </a:solidFill>
                <a:latin typeface="Comic Sans MS" panose="030F0902030302020204" pitchFamily="66" charset="0"/>
              </a:rPr>
              <a:t>And even in death, black soldiers were not treated the same as white soldiers.</a:t>
            </a:r>
          </a:p>
        </p:txBody>
      </p:sp>
      <p:sp>
        <p:nvSpPr>
          <p:cNvPr id="9" name="Subtitle 2">
            <a:extLst>
              <a:ext uri="{FF2B5EF4-FFF2-40B4-BE49-F238E27FC236}">
                <a16:creationId xmlns:a16="http://schemas.microsoft.com/office/drawing/2014/main" id="{EF2FB352-0D35-654E-9E94-FF25C0435A4D}"/>
              </a:ext>
            </a:extLst>
          </p:cNvPr>
          <p:cNvSpPr txBox="1">
            <a:spLocks/>
          </p:cNvSpPr>
          <p:nvPr/>
        </p:nvSpPr>
        <p:spPr>
          <a:xfrm>
            <a:off x="0" y="6583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After the War</a:t>
            </a:r>
          </a:p>
        </p:txBody>
      </p:sp>
      <p:pic>
        <p:nvPicPr>
          <p:cNvPr id="11" name="Picture 10" descr="A group of soldiers marching&#10;&#10;Description automatically generated with medium confidence">
            <a:extLst>
              <a:ext uri="{FF2B5EF4-FFF2-40B4-BE49-F238E27FC236}">
                <a16:creationId xmlns:a16="http://schemas.microsoft.com/office/drawing/2014/main" id="{433DE2EC-63A0-3042-98BA-E6541AF23F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8595" y="3376817"/>
            <a:ext cx="4246479" cy="2500982"/>
          </a:xfrm>
          <a:prstGeom prst="rect">
            <a:avLst/>
          </a:prstGeom>
        </p:spPr>
      </p:pic>
      <p:pic>
        <p:nvPicPr>
          <p:cNvPr id="12" name="Picture 11" descr="A picture containing grass, sky, outdoor, building&#10;&#10;Description automatically generated">
            <a:extLst>
              <a:ext uri="{FF2B5EF4-FFF2-40B4-BE49-F238E27FC236}">
                <a16:creationId xmlns:a16="http://schemas.microsoft.com/office/drawing/2014/main" id="{BD549346-50DD-5044-87D5-0716E7B5E2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71141" y="3376819"/>
            <a:ext cx="3812897" cy="2500980"/>
          </a:xfrm>
          <a:prstGeom prst="rect">
            <a:avLst/>
          </a:prstGeom>
        </p:spPr>
      </p:pic>
    </p:spTree>
    <p:extLst>
      <p:ext uri="{BB962C8B-B14F-4D97-AF65-F5344CB8AC3E}">
        <p14:creationId xmlns:p14="http://schemas.microsoft.com/office/powerpoint/2010/main" val="3872438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5853113" y="1409942"/>
            <a:ext cx="5412699" cy="50508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1919 the British government decided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to hold an official Peace Parade.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they also decided not to invite the African and West Indian regiments.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Many of the men who had served in these regiments were unhappy that their service and sacrifice were so quickly being forgotten.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Many of these men returned to Africa, Canada and the West Indies, but some stayed in Britain. Some had married and started families in Britain.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By the end of the war there were 20,000 black people in Britain.</a:t>
            </a:r>
          </a:p>
        </p:txBody>
      </p:sp>
      <p:sp>
        <p:nvSpPr>
          <p:cNvPr id="9" name="Subtitle 2">
            <a:extLst>
              <a:ext uri="{FF2B5EF4-FFF2-40B4-BE49-F238E27FC236}">
                <a16:creationId xmlns:a16="http://schemas.microsoft.com/office/drawing/2014/main" id="{EF2FB352-0D35-654E-9E94-FF25C0435A4D}"/>
              </a:ext>
            </a:extLst>
          </p:cNvPr>
          <p:cNvSpPr txBox="1">
            <a:spLocks/>
          </p:cNvSpPr>
          <p:nvPr/>
        </p:nvSpPr>
        <p:spPr>
          <a:xfrm>
            <a:off x="5809374" y="738733"/>
            <a:ext cx="5857091" cy="7515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700" b="1" dirty="0">
                <a:solidFill>
                  <a:srgbClr val="D8222A"/>
                </a:solidFill>
                <a:latin typeface="Comic Sans MS" panose="030F0902030302020204" pitchFamily="66" charset="0"/>
                <a:cs typeface="Arial" panose="020B0604020202020204" pitchFamily="34" charset="0"/>
              </a:rPr>
              <a:t>The Peace Parade, July 1919</a:t>
            </a:r>
          </a:p>
        </p:txBody>
      </p:sp>
      <p:pic>
        <p:nvPicPr>
          <p:cNvPr id="3" name="Picture 2" descr="A group of soldiers marching&#10;&#10;Description automatically generated with medium confidence">
            <a:extLst>
              <a:ext uri="{FF2B5EF4-FFF2-40B4-BE49-F238E27FC236}">
                <a16:creationId xmlns:a16="http://schemas.microsoft.com/office/drawing/2014/main" id="{98774978-16F5-3245-BBB9-204913CF717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7220" y="379995"/>
            <a:ext cx="4624205" cy="6080766"/>
          </a:xfrm>
          <a:prstGeom prst="rect">
            <a:avLst/>
          </a:prstGeom>
        </p:spPr>
      </p:pic>
    </p:spTree>
    <p:extLst>
      <p:ext uri="{BB962C8B-B14F-4D97-AF65-F5344CB8AC3E}">
        <p14:creationId xmlns:p14="http://schemas.microsoft.com/office/powerpoint/2010/main" val="1577220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0533D52-012D-6F4D-B7E1-575AFA9A7B55}"/>
              </a:ext>
            </a:extLst>
          </p:cNvPr>
          <p:cNvGrpSpPr/>
          <p:nvPr/>
        </p:nvGrpSpPr>
        <p:grpSpPr>
          <a:xfrm>
            <a:off x="4487229" y="1079520"/>
            <a:ext cx="2904788" cy="4263238"/>
            <a:chOff x="1001590" y="1105984"/>
            <a:chExt cx="3706649" cy="5440095"/>
          </a:xfrm>
        </p:grpSpPr>
        <p:sp>
          <p:nvSpPr>
            <p:cNvPr id="13" name="Rectangle 12">
              <a:extLst>
                <a:ext uri="{FF2B5EF4-FFF2-40B4-BE49-F238E27FC236}">
                  <a16:creationId xmlns:a16="http://schemas.microsoft.com/office/drawing/2014/main" id="{00E4E0E0-A627-9E4B-B78C-2E4359E60CDA}"/>
                </a:ext>
              </a:extLst>
            </p:cNvPr>
            <p:cNvSpPr/>
            <p:nvPr/>
          </p:nvSpPr>
          <p:spPr>
            <a:xfrm>
              <a:off x="1001590" y="1105984"/>
              <a:ext cx="3706649" cy="544009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B58E09C-A362-6744-9686-5522DD722773}"/>
                </a:ext>
              </a:extLst>
            </p:cNvPr>
            <p:cNvSpPr txBox="1"/>
            <p:nvPr/>
          </p:nvSpPr>
          <p:spPr>
            <a:xfrm>
              <a:off x="1215180" y="1410570"/>
              <a:ext cx="3297201" cy="2702642"/>
            </a:xfrm>
            <a:prstGeom prst="rect">
              <a:avLst/>
            </a:prstGeom>
            <a:noFill/>
          </p:spPr>
          <p:txBody>
            <a:bodyPr wrap="square" rtlCol="0">
              <a:noAutofit/>
            </a:bodyPr>
            <a:lstStyle/>
            <a:p>
              <a:pPr algn="ctr"/>
              <a:r>
                <a:rPr lang="en-GB" sz="1200" dirty="0">
                  <a:latin typeface="Times" pitchFamily="2" charset="0"/>
                </a:rPr>
                <a:t>POPLAR RACE RIOT</a:t>
              </a:r>
            </a:p>
            <a:p>
              <a:pPr algn="just"/>
              <a:r>
                <a:rPr lang="en-GB" sz="1200" dirty="0">
                  <a:latin typeface="Times" pitchFamily="2" charset="0"/>
                </a:rPr>
                <a:t>House Raided Because Chinese Lived There and Soldier Was Homeless.</a:t>
              </a:r>
            </a:p>
            <a:p>
              <a:pPr algn="just"/>
              <a:r>
                <a:rPr lang="en-GB" sz="1200" dirty="0">
                  <a:latin typeface="Times" pitchFamily="2" charset="0"/>
                </a:rPr>
                <a:t>All was quiet in Chinatown yesterday, when a DAILY HERALD representative visited the scene of Monday night’s “race riot”. The house which was raided in Northumberland-street, Poplar, was guarded by a policeman. Neighbours stated that the root cause of the trouble was that a demobilised soldier has unsuccessfully endeavoured to secure the house, which was occupied by two Chinamen and their English wives. Prejudice against “mixed marriages” was perhaps a contributing factor, but it seems clear that the housing problem plays a most important part in stirring up local feeling.</a:t>
              </a:r>
            </a:p>
            <a:p>
              <a:pPr algn="just"/>
              <a:r>
                <a:rPr lang="en-GB" sz="1200" dirty="0">
                  <a:latin typeface="Times" pitchFamily="2" charset="0"/>
                </a:rPr>
                <a:t> </a:t>
              </a:r>
            </a:p>
          </p:txBody>
        </p:sp>
        <p:cxnSp>
          <p:nvCxnSpPr>
            <p:cNvPr id="15" name="Straight Connector 14">
              <a:extLst>
                <a:ext uri="{FF2B5EF4-FFF2-40B4-BE49-F238E27FC236}">
                  <a16:creationId xmlns:a16="http://schemas.microsoft.com/office/drawing/2014/main" id="{1E1E2DA9-2771-3744-A230-11D64D192A16}"/>
                </a:ext>
              </a:extLst>
            </p:cNvPr>
            <p:cNvCxnSpPr>
              <a:cxnSpLocks/>
            </p:cNvCxnSpPr>
            <p:nvPr/>
          </p:nvCxnSpPr>
          <p:spPr>
            <a:xfrm>
              <a:off x="1277526" y="1333239"/>
              <a:ext cx="3092663"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A317AD8-6ADA-224E-8F61-AF943403BBFE}"/>
                </a:ext>
              </a:extLst>
            </p:cNvPr>
            <p:cNvCxnSpPr>
              <a:cxnSpLocks/>
            </p:cNvCxnSpPr>
            <p:nvPr/>
          </p:nvCxnSpPr>
          <p:spPr>
            <a:xfrm>
              <a:off x="1277526" y="6294520"/>
              <a:ext cx="3092663"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885534" y="1647488"/>
            <a:ext cx="3319684" cy="49971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As often happens at the end of a war, in 1919 Britain was experiencing</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 housing shortage and a lack of jobs.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Men returning home after the war were struggling to find work.</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Some began to blame people from different ethnic groups and this led to fighting in the streets.</a:t>
            </a:r>
          </a:p>
        </p:txBody>
      </p:sp>
      <p:sp>
        <p:nvSpPr>
          <p:cNvPr id="9" name="Subtitle 2">
            <a:extLst>
              <a:ext uri="{FF2B5EF4-FFF2-40B4-BE49-F238E27FC236}">
                <a16:creationId xmlns:a16="http://schemas.microsoft.com/office/drawing/2014/main" id="{EF2FB352-0D35-654E-9E94-FF25C0435A4D}"/>
              </a:ext>
            </a:extLst>
          </p:cNvPr>
          <p:cNvSpPr txBox="1">
            <a:spLocks/>
          </p:cNvSpPr>
          <p:nvPr/>
        </p:nvSpPr>
        <p:spPr>
          <a:xfrm>
            <a:off x="427290" y="892011"/>
            <a:ext cx="4111214" cy="18199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Riots of 1919</a:t>
            </a:r>
          </a:p>
        </p:txBody>
      </p:sp>
      <p:sp>
        <p:nvSpPr>
          <p:cNvPr id="6" name="TextBox 5">
            <a:extLst>
              <a:ext uri="{FF2B5EF4-FFF2-40B4-BE49-F238E27FC236}">
                <a16:creationId xmlns:a16="http://schemas.microsoft.com/office/drawing/2014/main" id="{8ACDE2C4-33A3-D449-A89E-AF206943C889}"/>
              </a:ext>
            </a:extLst>
          </p:cNvPr>
          <p:cNvSpPr txBox="1"/>
          <p:nvPr/>
        </p:nvSpPr>
        <p:spPr>
          <a:xfrm>
            <a:off x="4617076" y="5505370"/>
            <a:ext cx="2778361"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The Daily Herald</a:t>
            </a:r>
            <a:r>
              <a:rPr lang="en-GB" sz="1200" dirty="0">
                <a:solidFill>
                  <a:srgbClr val="272626"/>
                </a:solidFill>
                <a:latin typeface="Comic Sans MS" panose="030F0902030302020204" pitchFamily="66" charset="0"/>
              </a:rPr>
              <a:t>, June 18, 1919</a:t>
            </a:r>
          </a:p>
        </p:txBody>
      </p:sp>
      <p:sp>
        <p:nvSpPr>
          <p:cNvPr id="8" name="TextBox 7">
            <a:extLst>
              <a:ext uri="{FF2B5EF4-FFF2-40B4-BE49-F238E27FC236}">
                <a16:creationId xmlns:a16="http://schemas.microsoft.com/office/drawing/2014/main" id="{4C851B14-62CF-3F40-BA86-A83A0813329D}"/>
              </a:ext>
            </a:extLst>
          </p:cNvPr>
          <p:cNvSpPr txBox="1"/>
          <p:nvPr/>
        </p:nvSpPr>
        <p:spPr>
          <a:xfrm>
            <a:off x="7748507" y="5985406"/>
            <a:ext cx="2778362"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The Daily Mirror</a:t>
            </a:r>
            <a:r>
              <a:rPr lang="en-GB" sz="1200" dirty="0">
                <a:solidFill>
                  <a:srgbClr val="272626"/>
                </a:solidFill>
                <a:latin typeface="Comic Sans MS" panose="030F0902030302020204" pitchFamily="66" charset="0"/>
              </a:rPr>
              <a:t>, June 14, 1919 </a:t>
            </a:r>
          </a:p>
        </p:txBody>
      </p:sp>
      <p:grpSp>
        <p:nvGrpSpPr>
          <p:cNvPr id="21" name="Group 20">
            <a:extLst>
              <a:ext uri="{FF2B5EF4-FFF2-40B4-BE49-F238E27FC236}">
                <a16:creationId xmlns:a16="http://schemas.microsoft.com/office/drawing/2014/main" id="{C1C01ADA-7CE7-3C4A-AEDA-C1783AADFED7}"/>
              </a:ext>
            </a:extLst>
          </p:cNvPr>
          <p:cNvGrpSpPr/>
          <p:nvPr/>
        </p:nvGrpSpPr>
        <p:grpSpPr>
          <a:xfrm>
            <a:off x="7643267" y="705372"/>
            <a:ext cx="3780138" cy="5128563"/>
            <a:chOff x="1001590" y="1105984"/>
            <a:chExt cx="4823638" cy="6544291"/>
          </a:xfrm>
        </p:grpSpPr>
        <p:sp>
          <p:nvSpPr>
            <p:cNvPr id="22" name="Rectangle 21">
              <a:extLst>
                <a:ext uri="{FF2B5EF4-FFF2-40B4-BE49-F238E27FC236}">
                  <a16:creationId xmlns:a16="http://schemas.microsoft.com/office/drawing/2014/main" id="{B491C68C-2CC1-CB42-BF34-08556B446CE4}"/>
                </a:ext>
              </a:extLst>
            </p:cNvPr>
            <p:cNvSpPr/>
            <p:nvPr/>
          </p:nvSpPr>
          <p:spPr>
            <a:xfrm>
              <a:off x="1001590" y="1105984"/>
              <a:ext cx="4823638" cy="6544291"/>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4A76B50B-9D3C-9840-AEF4-A33EE01D5F34}"/>
                </a:ext>
              </a:extLst>
            </p:cNvPr>
            <p:cNvSpPr txBox="1"/>
            <p:nvPr/>
          </p:nvSpPr>
          <p:spPr>
            <a:xfrm>
              <a:off x="1193370" y="1388760"/>
              <a:ext cx="4471733" cy="6018983"/>
            </a:xfrm>
            <a:prstGeom prst="rect">
              <a:avLst/>
            </a:prstGeom>
            <a:noFill/>
          </p:spPr>
          <p:txBody>
            <a:bodyPr wrap="square" rtlCol="0">
              <a:noAutofit/>
            </a:bodyPr>
            <a:lstStyle/>
            <a:p>
              <a:pPr algn="ctr"/>
              <a:r>
                <a:rPr lang="en-GB" sz="1100" dirty="0">
                  <a:latin typeface="Times" pitchFamily="2" charset="0"/>
                </a:rPr>
                <a:t>RACE RIOT FOLLY.</a:t>
              </a:r>
            </a:p>
            <a:p>
              <a:pPr algn="just">
                <a:lnSpc>
                  <a:spcPts val="1200"/>
                </a:lnSpc>
              </a:pPr>
              <a:r>
                <a:rPr lang="en-GB" sz="1100" dirty="0">
                  <a:latin typeface="Times" pitchFamily="2" charset="0"/>
                </a:rPr>
                <a:t>Cardiff Battle of Revolvers, Stones and Beer Bottles.</a:t>
              </a:r>
            </a:p>
            <a:p>
              <a:pPr algn="just">
                <a:lnSpc>
                  <a:spcPts val="1200"/>
                </a:lnSpc>
              </a:pPr>
              <a:r>
                <a:rPr lang="en-GB" sz="1100" dirty="0">
                  <a:latin typeface="Times" pitchFamily="2" charset="0"/>
                </a:rPr>
                <a:t>FRESH OURBREAK AT BARRY.</a:t>
              </a:r>
            </a:p>
            <a:p>
              <a:pPr algn="just">
                <a:lnSpc>
                  <a:spcPts val="1200"/>
                </a:lnSpc>
              </a:pPr>
              <a:r>
                <a:rPr lang="en-GB" sz="1100" dirty="0">
                  <a:latin typeface="Times" pitchFamily="2" charset="0"/>
                </a:rPr>
                <a:t>John Donovan, a discharged soldier wearing the Mons ribbon, was shot through the heart during a recrudescence of black and white affrays in Cardiff, in which revolvers, stones and ginger beer bottles were freely used.</a:t>
              </a:r>
            </a:p>
            <a:p>
              <a:pPr algn="just">
                <a:lnSpc>
                  <a:spcPts val="1200"/>
                </a:lnSpc>
              </a:pPr>
              <a:r>
                <a:rPr lang="en-GB" sz="1100" dirty="0">
                  <a:latin typeface="Times" pitchFamily="2" charset="0"/>
                </a:rPr>
                <a:t>Robert </a:t>
              </a:r>
              <a:r>
                <a:rPr lang="en-GB" sz="1100" dirty="0" err="1">
                  <a:latin typeface="Times" pitchFamily="2" charset="0"/>
                </a:rPr>
                <a:t>Hookes</a:t>
              </a:r>
              <a:r>
                <a:rPr lang="en-GB" sz="1100" dirty="0">
                  <a:latin typeface="Times" pitchFamily="2" charset="0"/>
                </a:rPr>
                <a:t>, of </a:t>
              </a:r>
              <a:r>
                <a:rPr lang="en-GB" sz="1100" dirty="0" err="1">
                  <a:latin typeface="Times" pitchFamily="2" charset="0"/>
                </a:rPr>
                <a:t>Abergoch</a:t>
              </a:r>
              <a:r>
                <a:rPr lang="en-GB" sz="1100" dirty="0">
                  <a:latin typeface="Times" pitchFamily="2" charset="0"/>
                </a:rPr>
                <a:t>, received a fractured skull, which proved fatal, and an unknown man of colour, with a similar injury, is also reported to have died in hospital. Fifteen coloured men were remanded yesterday for shooting at policemen and others, and several white men were sent to prison for smashing Arab windows.</a:t>
              </a:r>
            </a:p>
            <a:p>
              <a:pPr algn="just">
                <a:lnSpc>
                  <a:spcPts val="1200"/>
                </a:lnSpc>
              </a:pPr>
              <a:r>
                <a:rPr lang="en-GB" sz="1100" dirty="0">
                  <a:latin typeface="Times" pitchFamily="2" charset="0"/>
                </a:rPr>
                <a:t>At Barry yesterday, Charles Emanuel, a coloured seaman, was remanded on a charge of murdering Henry Longman, a discharged soldier, during the recent Barry riots. Accused alleged that Longman struck him in the eye and he defended himself with a pocket knife.</a:t>
              </a:r>
            </a:p>
            <a:p>
              <a:pPr algn="just">
                <a:lnSpc>
                  <a:spcPts val="1200"/>
                </a:lnSpc>
              </a:pPr>
              <a:r>
                <a:rPr lang="en-GB" sz="1100" dirty="0">
                  <a:latin typeface="Times" pitchFamily="2" charset="0"/>
                </a:rPr>
                <a:t>At the inquest on Longman a verdict of Wilful Murder was returned against Emanuel.</a:t>
              </a:r>
            </a:p>
            <a:p>
              <a:pPr algn="just">
                <a:lnSpc>
                  <a:spcPts val="1200"/>
                </a:lnSpc>
              </a:pPr>
              <a:r>
                <a:rPr lang="en-GB" sz="1100" dirty="0">
                  <a:latin typeface="Times" pitchFamily="2" charset="0"/>
                </a:rPr>
                <a:t>There was further rioting at Barry yesterday, and a man named John Goldsworthy was struck in the eye with a knife by a negro who was being chased by the crowd, and to whom Goldsworthy refused shelter. The negro was caught and severely beaten with pokers and iron bars, after which the crowd raided a shop kept by a black man, who was so violently treated that he is not expected to recover.</a:t>
              </a:r>
            </a:p>
            <a:p>
              <a:pPr algn="just">
                <a:lnSpc>
                  <a:spcPts val="1200"/>
                </a:lnSpc>
              </a:pPr>
              <a:r>
                <a:rPr lang="en-GB" sz="1100" dirty="0">
                  <a:latin typeface="Times" pitchFamily="2" charset="0"/>
                </a:rPr>
                <a:t>Among the thirty prisoners remanded at Newport yesterday on charges connected with the fighting between whites and blacks was Jerry Shea, the Welsh international footballer.</a:t>
              </a:r>
            </a:p>
            <a:p>
              <a:pPr algn="just"/>
              <a:endParaRPr lang="en-GB" sz="1200" dirty="0">
                <a:latin typeface="Times" pitchFamily="2" charset="0"/>
              </a:endParaRPr>
            </a:p>
          </p:txBody>
        </p:sp>
        <p:cxnSp>
          <p:nvCxnSpPr>
            <p:cNvPr id="24" name="Straight Connector 23">
              <a:extLst>
                <a:ext uri="{FF2B5EF4-FFF2-40B4-BE49-F238E27FC236}">
                  <a16:creationId xmlns:a16="http://schemas.microsoft.com/office/drawing/2014/main" id="{3BC144B4-E558-A74A-BF87-751040163301}"/>
                </a:ext>
              </a:extLst>
            </p:cNvPr>
            <p:cNvCxnSpPr>
              <a:cxnSpLocks/>
            </p:cNvCxnSpPr>
            <p:nvPr/>
          </p:nvCxnSpPr>
          <p:spPr>
            <a:xfrm>
              <a:off x="1255716" y="1333239"/>
              <a:ext cx="432960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2B81245-E077-D644-8E49-1139D09C5FC7}"/>
                </a:ext>
              </a:extLst>
            </p:cNvPr>
            <p:cNvCxnSpPr>
              <a:cxnSpLocks/>
            </p:cNvCxnSpPr>
            <p:nvPr/>
          </p:nvCxnSpPr>
          <p:spPr>
            <a:xfrm>
              <a:off x="1255716" y="7429554"/>
              <a:ext cx="432960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5234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par>
                          <p:cTn id="11" fill="hold">
                            <p:stCondLst>
                              <p:cond delay="0"/>
                            </p:stCondLst>
                            <p:childTnLst>
                              <p:par>
                                <p:cTn id="12" presetID="18" presetClass="entr" presetSubtype="12"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trips(downLeft)">
                                      <p:cBhvr>
                                        <p:cTn id="14" dur="500"/>
                                        <p:tgtEl>
                                          <p:spTgt spid="12"/>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500"/>
                            </p:stCondLst>
                            <p:childTnLst>
                              <p:par>
                                <p:cTn id="18" presetID="18" presetClass="entr" presetSubtype="12"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strips(downLeft)">
                                      <p:cBhvr>
                                        <p:cTn id="20" dur="500"/>
                                        <p:tgtEl>
                                          <p:spTgt spid="21"/>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084166" y="3167614"/>
            <a:ext cx="4782458" cy="31030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D8222A"/>
              </a:buClr>
            </a:pPr>
            <a:r>
              <a:rPr lang="en-GB" sz="2000" dirty="0">
                <a:solidFill>
                  <a:srgbClr val="272626"/>
                </a:solidFill>
                <a:latin typeface="Comic Sans MS" panose="030F0902030302020204" pitchFamily="66" charset="0"/>
              </a:rPr>
              <a:t>What do you notice about how the story is told?</a:t>
            </a:r>
          </a:p>
          <a:p>
            <a:pPr>
              <a:lnSpc>
                <a:spcPct val="100000"/>
              </a:lnSpc>
              <a:spcBef>
                <a:spcPts val="1500"/>
              </a:spcBef>
              <a:buClr>
                <a:srgbClr val="D8222A"/>
              </a:buClr>
            </a:pPr>
            <a:r>
              <a:rPr lang="en-GB" sz="2000" dirty="0">
                <a:solidFill>
                  <a:srgbClr val="272626"/>
                </a:solidFill>
                <a:latin typeface="Comic Sans MS" panose="030F0902030302020204" pitchFamily="66" charset="0"/>
              </a:rPr>
              <a:t>How are the different groups of rioters dealt with by the police?</a:t>
            </a:r>
          </a:p>
          <a:p>
            <a:pPr>
              <a:lnSpc>
                <a:spcPct val="100000"/>
              </a:lnSpc>
              <a:spcBef>
                <a:spcPts val="1500"/>
              </a:spcBef>
              <a:buClr>
                <a:srgbClr val="D8222A"/>
              </a:buClr>
            </a:pPr>
            <a:r>
              <a:rPr lang="en-GB" sz="2000" dirty="0">
                <a:solidFill>
                  <a:srgbClr val="272626"/>
                </a:solidFill>
                <a:latin typeface="Comic Sans MS" panose="030F0902030302020204" pitchFamily="66" charset="0"/>
              </a:rPr>
              <a:t>How reliable and fair do you think the report is?</a:t>
            </a:r>
          </a:p>
        </p:txBody>
      </p:sp>
      <p:sp>
        <p:nvSpPr>
          <p:cNvPr id="9" name="Subtitle 2">
            <a:extLst>
              <a:ext uri="{FF2B5EF4-FFF2-40B4-BE49-F238E27FC236}">
                <a16:creationId xmlns:a16="http://schemas.microsoft.com/office/drawing/2014/main" id="{EF2FB352-0D35-654E-9E94-FF25C0435A4D}"/>
              </a:ext>
            </a:extLst>
          </p:cNvPr>
          <p:cNvSpPr txBox="1">
            <a:spLocks/>
          </p:cNvSpPr>
          <p:nvPr/>
        </p:nvSpPr>
        <p:spPr>
          <a:xfrm>
            <a:off x="1084166" y="1303522"/>
            <a:ext cx="5392058" cy="22807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Read this newspaper story about a race riot in Glasgow in January 1919</a:t>
            </a:r>
          </a:p>
        </p:txBody>
      </p:sp>
      <p:sp>
        <p:nvSpPr>
          <p:cNvPr id="12" name="TextBox 11">
            <a:extLst>
              <a:ext uri="{FF2B5EF4-FFF2-40B4-BE49-F238E27FC236}">
                <a16:creationId xmlns:a16="http://schemas.microsoft.com/office/drawing/2014/main" id="{AFBE4E7F-5E22-614C-A0DF-FF1A6EDAC9B2}"/>
              </a:ext>
            </a:extLst>
          </p:cNvPr>
          <p:cNvSpPr txBox="1"/>
          <p:nvPr/>
        </p:nvSpPr>
        <p:spPr>
          <a:xfrm>
            <a:off x="6873393" y="5879944"/>
            <a:ext cx="4105794" cy="246221"/>
          </a:xfrm>
          <a:prstGeom prst="rect">
            <a:avLst/>
          </a:prstGeom>
          <a:noFill/>
        </p:spPr>
        <p:txBody>
          <a:bodyPr wrap="square">
            <a:spAutoFit/>
          </a:bodyPr>
          <a:lstStyle/>
          <a:p>
            <a:r>
              <a:rPr lang="en-GB" sz="1000" b="1" dirty="0">
                <a:solidFill>
                  <a:srgbClr val="272626"/>
                </a:solidFill>
                <a:latin typeface="Comic Sans MS" panose="030F0902030302020204" pitchFamily="66" charset="0"/>
              </a:rPr>
              <a:t>The Evening Telegraph</a:t>
            </a:r>
            <a:r>
              <a:rPr lang="en-GB" sz="1000" dirty="0">
                <a:solidFill>
                  <a:srgbClr val="272626"/>
                </a:solidFill>
                <a:latin typeface="Comic Sans MS" panose="030F0902030302020204" pitchFamily="66" charset="0"/>
              </a:rPr>
              <a:t>, January 24, 1919</a:t>
            </a:r>
          </a:p>
        </p:txBody>
      </p:sp>
      <p:grpSp>
        <p:nvGrpSpPr>
          <p:cNvPr id="8" name="Group 7">
            <a:extLst>
              <a:ext uri="{FF2B5EF4-FFF2-40B4-BE49-F238E27FC236}">
                <a16:creationId xmlns:a16="http://schemas.microsoft.com/office/drawing/2014/main" id="{4254A421-4C93-2F41-83B0-2CCA3D8C3CCF}"/>
              </a:ext>
            </a:extLst>
          </p:cNvPr>
          <p:cNvGrpSpPr/>
          <p:nvPr/>
        </p:nvGrpSpPr>
        <p:grpSpPr>
          <a:xfrm>
            <a:off x="6703943" y="721779"/>
            <a:ext cx="4480803" cy="5038086"/>
            <a:chOff x="1001590" y="1105984"/>
            <a:chExt cx="5717720" cy="6428838"/>
          </a:xfrm>
        </p:grpSpPr>
        <p:sp>
          <p:nvSpPr>
            <p:cNvPr id="10" name="Rectangle 9">
              <a:extLst>
                <a:ext uri="{FF2B5EF4-FFF2-40B4-BE49-F238E27FC236}">
                  <a16:creationId xmlns:a16="http://schemas.microsoft.com/office/drawing/2014/main" id="{CD0F8F21-E7C4-CF4E-AF71-04A76B05E93C}"/>
                </a:ext>
              </a:extLst>
            </p:cNvPr>
            <p:cNvSpPr/>
            <p:nvPr/>
          </p:nvSpPr>
          <p:spPr>
            <a:xfrm>
              <a:off x="1001590" y="1105984"/>
              <a:ext cx="5717720" cy="6428838"/>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E8C5439E-1947-F94C-8D4E-F3AA3D734204}"/>
                </a:ext>
              </a:extLst>
            </p:cNvPr>
            <p:cNvCxnSpPr>
              <a:cxnSpLocks/>
            </p:cNvCxnSpPr>
            <p:nvPr/>
          </p:nvCxnSpPr>
          <p:spPr>
            <a:xfrm>
              <a:off x="1280163" y="1376860"/>
              <a:ext cx="5176844"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551BE1D-4670-3B4F-AD5D-6C6D2D80A4F5}"/>
                </a:ext>
              </a:extLst>
            </p:cNvPr>
            <p:cNvCxnSpPr>
              <a:cxnSpLocks/>
            </p:cNvCxnSpPr>
            <p:nvPr/>
          </p:nvCxnSpPr>
          <p:spPr>
            <a:xfrm>
              <a:off x="1277526" y="7293517"/>
              <a:ext cx="5179480"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53FCDBC8-5EB2-62B5-C863-624A18FE1289}"/>
              </a:ext>
            </a:extLst>
          </p:cNvPr>
          <p:cNvSpPr txBox="1"/>
          <p:nvPr/>
        </p:nvSpPr>
        <p:spPr>
          <a:xfrm>
            <a:off x="6873393" y="1071572"/>
            <a:ext cx="4167773" cy="4559011"/>
          </a:xfrm>
          <a:prstGeom prst="rect">
            <a:avLst/>
          </a:prstGeom>
          <a:noFill/>
        </p:spPr>
        <p:txBody>
          <a:bodyPr wrap="square" rtlCol="0">
            <a:noAutofit/>
          </a:bodyPr>
          <a:lstStyle/>
          <a:p>
            <a:pPr algn="ctr"/>
            <a:r>
              <a:rPr lang="en-GB" sz="1200" dirty="0">
                <a:latin typeface="Times" pitchFamily="2" charset="0"/>
              </a:rPr>
              <a:t>FIERCE RACE RIOT IN GLASGOW.</a:t>
            </a:r>
          </a:p>
          <a:p>
            <a:pPr algn="ctr"/>
            <a:r>
              <a:rPr lang="en-GB" sz="1200" dirty="0">
                <a:latin typeface="Times" pitchFamily="2" charset="0"/>
              </a:rPr>
              <a:t>Alarming Street Scene.</a:t>
            </a:r>
          </a:p>
          <a:p>
            <a:pPr algn="ctr"/>
            <a:r>
              <a:rPr lang="en-GB" sz="1200" dirty="0">
                <a:latin typeface="Times" pitchFamily="2" charset="0"/>
              </a:rPr>
              <a:t>Thirty Coloured Men Before Police Court.</a:t>
            </a:r>
          </a:p>
          <a:p>
            <a:pPr algn="just">
              <a:spcBef>
                <a:spcPts val="300"/>
              </a:spcBef>
            </a:pPr>
            <a:r>
              <a:rPr lang="en-GB" sz="1100" dirty="0">
                <a:latin typeface="Times" pitchFamily="2" charset="0"/>
              </a:rPr>
              <a:t>During a fierce race riot in Glasgow yesterday afternoon between white and coloured seamen passions were roused to danger point.</a:t>
            </a:r>
          </a:p>
          <a:p>
            <a:pPr algn="just"/>
            <a:r>
              <a:rPr lang="en-GB" sz="1100" dirty="0">
                <a:latin typeface="Times" pitchFamily="2" charset="0"/>
              </a:rPr>
              <a:t>Our Glasgow correspondent, having interviewed several eyewitnesses, states that the trouble arose over blacks being given the preference in signing on for a ship about to sail. The whites resented this, especially as the blacks accept lower wages. A scuffle began in a court adjourning the Mercantile Marine Office, where seamen sign on, and then became general in James Watt Street.</a:t>
            </a:r>
          </a:p>
          <a:p>
            <a:pPr algn="just"/>
            <a:r>
              <a:rPr lang="en-GB" sz="1100" dirty="0">
                <a:latin typeface="Times" pitchFamily="2" charset="0"/>
              </a:rPr>
              <a:t>One big black fired a revolver, and injured a Glasgow seaman in the neck. This infuriated the whites, and they charged. The blacks fled, and took refuge in a close leading to a lodging-house where they reside. The police followed, and arrested the black with the revolver, and conveyed him to the lock-up amid considerable hostility.</a:t>
            </a:r>
          </a:p>
          <a:p>
            <a:pPr algn="just"/>
            <a:r>
              <a:rPr lang="en-GB" sz="1100" dirty="0">
                <a:latin typeface="Times" pitchFamily="2" charset="0"/>
              </a:rPr>
              <a:t>The whites in some cases had revolvers. Others got bottles and stones. These were hurled into the close where the blacks were, and also at the windows of the lodging house. When police reinforcements arrived the whites were pushed back, and the police, entering the close, arrested all the blacks, the latter offering no opposition.</a:t>
            </a:r>
          </a:p>
          <a:p>
            <a:pPr algn="just"/>
            <a:r>
              <a:rPr lang="en-GB" sz="1100" dirty="0">
                <a:latin typeface="Times" pitchFamily="2" charset="0"/>
              </a:rPr>
              <a:t>At the Central Police Court, Glasgow, today thirty blacks appeared, and were remanded until tomorrow. Three injured men- two whites and one black- were removed to the Western Infirmary. They are reported to be making satisfactory progress. None of them is in danger.</a:t>
            </a:r>
          </a:p>
          <a:p>
            <a:pPr algn="just"/>
            <a:endParaRPr lang="en-GB" sz="1200" dirty="0">
              <a:latin typeface="Times" pitchFamily="2" charset="0"/>
            </a:endParaRPr>
          </a:p>
        </p:txBody>
      </p:sp>
    </p:spTree>
    <p:extLst>
      <p:ext uri="{BB962C8B-B14F-4D97-AF65-F5344CB8AC3E}">
        <p14:creationId xmlns:p14="http://schemas.microsoft.com/office/powerpoint/2010/main" val="3859129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B03B9D55-EBCF-2E43-B065-ED0B28581588}"/>
              </a:ext>
            </a:extLst>
          </p:cNvPr>
          <p:cNvSpPr txBox="1">
            <a:spLocks/>
          </p:cNvSpPr>
          <p:nvPr/>
        </p:nvSpPr>
        <p:spPr>
          <a:xfrm>
            <a:off x="0" y="879601"/>
            <a:ext cx="12192000" cy="6516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Murder of Charles Wootton</a:t>
            </a:r>
          </a:p>
        </p:txBody>
      </p:sp>
      <p:sp>
        <p:nvSpPr>
          <p:cNvPr id="10" name="Content Placeholder 2">
            <a:extLst>
              <a:ext uri="{FF2B5EF4-FFF2-40B4-BE49-F238E27FC236}">
                <a16:creationId xmlns:a16="http://schemas.microsoft.com/office/drawing/2014/main" id="{2C97C217-2FF1-104D-AAC9-26E190B92284}"/>
              </a:ext>
            </a:extLst>
          </p:cNvPr>
          <p:cNvSpPr txBox="1">
            <a:spLocks/>
          </p:cNvSpPr>
          <p:nvPr/>
        </p:nvSpPr>
        <p:spPr>
          <a:xfrm>
            <a:off x="2031923" y="2010352"/>
            <a:ext cx="8419584" cy="42624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On Thursday 5 June 1919, a young man called </a:t>
            </a:r>
            <a:r>
              <a:rPr lang="en-GB" sz="2000" b="1" dirty="0">
                <a:solidFill>
                  <a:srgbClr val="272626"/>
                </a:solidFill>
                <a:latin typeface="Comic Sans MS" panose="030F0902030302020204" pitchFamily="66" charset="0"/>
              </a:rPr>
              <a:t>Charles Wootton </a:t>
            </a:r>
            <a:r>
              <a:rPr lang="en-GB" sz="2000" dirty="0">
                <a:solidFill>
                  <a:srgbClr val="272626"/>
                </a:solidFill>
                <a:latin typeface="Comic Sans MS" panose="030F0902030302020204" pitchFamily="66" charset="0"/>
              </a:rPr>
              <a:t>died in Liverpool.</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This death was described in The Freeman’s Journal the following Saturday as an example of ‘lynch law’.</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Lynch law was common in the United States of America, particularly in the southern states.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All it took was for someone to make an accusation and then instead of being given a fair trail, a black person could be seized by a white mob and murdered. Often by being hanged from a tree.</a:t>
            </a:r>
          </a:p>
        </p:txBody>
      </p:sp>
    </p:spTree>
    <p:extLst>
      <p:ext uri="{BB962C8B-B14F-4D97-AF65-F5344CB8AC3E}">
        <p14:creationId xmlns:p14="http://schemas.microsoft.com/office/powerpoint/2010/main" val="195454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569880" y="1791392"/>
            <a:ext cx="5316111" cy="48053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8222A"/>
              </a:buClr>
              <a:buNone/>
            </a:pPr>
            <a:r>
              <a:rPr lang="en-GB" sz="2000" dirty="0">
                <a:solidFill>
                  <a:srgbClr val="272626"/>
                </a:solidFill>
                <a:latin typeface="Comic Sans MS" panose="030F0902030302020204" pitchFamily="66" charset="0"/>
              </a:rPr>
              <a:t>In the case of Charles Wootton, he was chased by a mob through the streets of Liverpool, forced into the river Mersey and pelted with rocks until he drowned.</a:t>
            </a:r>
          </a:p>
          <a:p>
            <a:pPr marL="0" indent="0">
              <a:lnSpc>
                <a:spcPct val="100000"/>
              </a:lnSpc>
              <a:spcBef>
                <a:spcPts val="1500"/>
              </a:spcBef>
              <a:buClr>
                <a:srgbClr val="D8222A"/>
              </a:buClr>
              <a:buNone/>
            </a:pPr>
            <a:r>
              <a:rPr lang="en-GB" sz="2000" dirty="0">
                <a:solidFill>
                  <a:srgbClr val="272626"/>
                </a:solidFill>
                <a:latin typeface="Comic Sans MS" panose="030F0902030302020204" pitchFamily="66" charset="0"/>
              </a:rPr>
              <a:t>No one was charged with Charles Wootton’s murder. </a:t>
            </a:r>
          </a:p>
          <a:p>
            <a:pPr marL="0" indent="0">
              <a:lnSpc>
                <a:spcPct val="100000"/>
              </a:lnSpc>
              <a:spcBef>
                <a:spcPts val="1500"/>
              </a:spcBef>
              <a:buClr>
                <a:srgbClr val="D8222A"/>
              </a:buClr>
              <a:buNone/>
            </a:pPr>
            <a:r>
              <a:rPr lang="en-GB" sz="2000" dirty="0">
                <a:solidFill>
                  <a:srgbClr val="272626"/>
                </a:solidFill>
                <a:latin typeface="Comic Sans MS" panose="030F0902030302020204" pitchFamily="66" charset="0"/>
              </a:rPr>
              <a:t>But 15 black men were arrested and charged with riotous assembly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assault.</a:t>
            </a:r>
          </a:p>
          <a:p>
            <a:pPr>
              <a:lnSpc>
                <a:spcPct val="100000"/>
              </a:lnSpc>
              <a:spcBef>
                <a:spcPts val="1500"/>
              </a:spcBef>
              <a:buClr>
                <a:srgbClr val="D8222A"/>
              </a:buClr>
            </a:pPr>
            <a:endParaRPr lang="en-GB" sz="2000" dirty="0">
              <a:solidFill>
                <a:srgbClr val="272626"/>
              </a:solidFill>
              <a:latin typeface="Comic Sans MS" panose="030F0902030302020204" pitchFamily="66" charset="0"/>
            </a:endParaRPr>
          </a:p>
        </p:txBody>
      </p:sp>
      <p:sp>
        <p:nvSpPr>
          <p:cNvPr id="10" name="TextBox 9">
            <a:extLst>
              <a:ext uri="{FF2B5EF4-FFF2-40B4-BE49-F238E27FC236}">
                <a16:creationId xmlns:a16="http://schemas.microsoft.com/office/drawing/2014/main" id="{AEB23682-EB7B-184D-A786-24D05FC32BE3}"/>
              </a:ext>
            </a:extLst>
          </p:cNvPr>
          <p:cNvSpPr txBox="1"/>
          <p:nvPr/>
        </p:nvSpPr>
        <p:spPr>
          <a:xfrm>
            <a:off x="7213149" y="5846720"/>
            <a:ext cx="3533215"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The Freeman’s Journal</a:t>
            </a:r>
            <a:r>
              <a:rPr lang="en-GB" sz="1200" dirty="0">
                <a:solidFill>
                  <a:srgbClr val="272626"/>
                </a:solidFill>
                <a:latin typeface="Comic Sans MS" panose="030F0902030302020204" pitchFamily="66" charset="0"/>
              </a:rPr>
              <a:t>, June 7, 1919 </a:t>
            </a:r>
          </a:p>
        </p:txBody>
      </p:sp>
      <p:grpSp>
        <p:nvGrpSpPr>
          <p:cNvPr id="9" name="Group 8">
            <a:extLst>
              <a:ext uri="{FF2B5EF4-FFF2-40B4-BE49-F238E27FC236}">
                <a16:creationId xmlns:a16="http://schemas.microsoft.com/office/drawing/2014/main" id="{A80B9468-FA81-624D-A22C-86DE2765D405}"/>
              </a:ext>
            </a:extLst>
          </p:cNvPr>
          <p:cNvGrpSpPr/>
          <p:nvPr/>
        </p:nvGrpSpPr>
        <p:grpSpPr>
          <a:xfrm>
            <a:off x="7043698" y="781601"/>
            <a:ext cx="4174853" cy="4917350"/>
            <a:chOff x="1001590" y="1105984"/>
            <a:chExt cx="5327313" cy="6274773"/>
          </a:xfrm>
        </p:grpSpPr>
        <p:sp>
          <p:nvSpPr>
            <p:cNvPr id="11" name="Rectangle 10">
              <a:extLst>
                <a:ext uri="{FF2B5EF4-FFF2-40B4-BE49-F238E27FC236}">
                  <a16:creationId xmlns:a16="http://schemas.microsoft.com/office/drawing/2014/main" id="{FFD3BB55-9D46-AD4A-9B88-39AF8E58E5AE}"/>
                </a:ext>
              </a:extLst>
            </p:cNvPr>
            <p:cNvSpPr/>
            <p:nvPr/>
          </p:nvSpPr>
          <p:spPr>
            <a:xfrm>
              <a:off x="1001590" y="1105984"/>
              <a:ext cx="5327313" cy="6263868"/>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3BF29F0C-182E-4741-9066-8AEF8D474B10}"/>
                </a:ext>
              </a:extLst>
            </p:cNvPr>
            <p:cNvSpPr txBox="1"/>
            <p:nvPr/>
          </p:nvSpPr>
          <p:spPr>
            <a:xfrm>
              <a:off x="1217818" y="1563242"/>
              <a:ext cx="4906544" cy="5817515"/>
            </a:xfrm>
            <a:prstGeom prst="rect">
              <a:avLst/>
            </a:prstGeom>
            <a:noFill/>
          </p:spPr>
          <p:txBody>
            <a:bodyPr wrap="square" rtlCol="0">
              <a:noAutofit/>
            </a:bodyPr>
            <a:lstStyle/>
            <a:p>
              <a:pPr algn="ctr">
                <a:spcBef>
                  <a:spcPts val="300"/>
                </a:spcBef>
              </a:pPr>
              <a:r>
                <a:rPr lang="en-GB" sz="1500" b="1" dirty="0">
                  <a:latin typeface="Times" pitchFamily="2" charset="0"/>
                </a:rPr>
                <a:t>LYNCH LAW IN LIVERPOOL</a:t>
              </a:r>
            </a:p>
            <a:p>
              <a:pPr algn="ctr">
                <a:spcBef>
                  <a:spcPts val="300"/>
                </a:spcBef>
              </a:pPr>
              <a:r>
                <a:rPr lang="en-GB" sz="1400" b="1" dirty="0">
                  <a:latin typeface="Times" pitchFamily="2" charset="0"/>
                </a:rPr>
                <a:t>Negro Taken From Police &amp; Drowned</a:t>
              </a:r>
              <a:br>
                <a:rPr lang="en-GB" sz="1400" b="1" dirty="0">
                  <a:latin typeface="Times" pitchFamily="2" charset="0"/>
                </a:rPr>
              </a:br>
              <a:r>
                <a:rPr lang="en-GB" sz="1400" b="1" dirty="0">
                  <a:latin typeface="Times" pitchFamily="2" charset="0"/>
                </a:rPr>
                <a:t>in Dock by Mob</a:t>
              </a:r>
            </a:p>
            <a:p>
              <a:pPr algn="just">
                <a:spcBef>
                  <a:spcPts val="300"/>
                </a:spcBef>
              </a:pPr>
              <a:r>
                <a:rPr lang="en-GB" sz="1200" dirty="0">
                  <a:latin typeface="Times" pitchFamily="2" charset="0"/>
                </a:rPr>
                <a:t>In quelling a riot which occurred in the foreign quarter of Liverpool on Thursday night, four policemen were injured, and an unfortunate negro died at the hands of a mob.</a:t>
              </a:r>
            </a:p>
            <a:p>
              <a:pPr algn="just">
                <a:spcBef>
                  <a:spcPts val="300"/>
                </a:spcBef>
              </a:pPr>
              <a:r>
                <a:rPr lang="en-GB" sz="1200" dirty="0">
                  <a:latin typeface="Times" pitchFamily="2" charset="0"/>
                </a:rPr>
                <a:t>Police-Constable Brown was shot through the mouth, the bullet passing through the neck and wounding a sergeant. The constable lies in hospital in a serious condition.</a:t>
              </a:r>
            </a:p>
            <a:p>
              <a:pPr algn="just">
                <a:spcBef>
                  <a:spcPts val="300"/>
                </a:spcBef>
              </a:pPr>
              <a:r>
                <a:rPr lang="en-GB" sz="1200" dirty="0">
                  <a:latin typeface="Times" pitchFamily="2" charset="0"/>
                </a:rPr>
                <a:t>Another officer was slashed with a razor, and a fourth had a wrist fractured. One of the negroes engaged in the affray was taken from the police by the mob, thrown into the dock, and drowned.</a:t>
              </a:r>
            </a:p>
            <a:p>
              <a:pPr algn="just">
                <a:spcBef>
                  <a:spcPts val="300"/>
                </a:spcBef>
              </a:pPr>
              <a:r>
                <a:rPr lang="en-GB" sz="1200" dirty="0">
                  <a:latin typeface="Times" pitchFamily="2" charset="0"/>
                </a:rPr>
                <a:t>A sequel to the affair, which began between Scandinavian and negros, and in which several persons were wounded</a:t>
              </a:r>
              <a:br>
                <a:rPr lang="en-GB" sz="1200" dirty="0">
                  <a:latin typeface="Times" pitchFamily="2" charset="0"/>
                </a:rPr>
              </a:br>
              <a:r>
                <a:rPr lang="en-GB" sz="1200" dirty="0">
                  <a:latin typeface="Times" pitchFamily="2" charset="0"/>
                </a:rPr>
                <a:t>by revolver shots, was witnessed in Liverpool Police Courts yesterday, when 13 coloured men were charged with attempting to murder three police officers, and with riotously assembling. Many of the accused were bandaged. Only evidence of arrest was offered, and the prisoners were remanded.</a:t>
              </a:r>
            </a:p>
          </p:txBody>
        </p:sp>
        <p:cxnSp>
          <p:nvCxnSpPr>
            <p:cNvPr id="13" name="Straight Connector 12">
              <a:extLst>
                <a:ext uri="{FF2B5EF4-FFF2-40B4-BE49-F238E27FC236}">
                  <a16:creationId xmlns:a16="http://schemas.microsoft.com/office/drawing/2014/main" id="{8425AD41-5500-5843-80F0-AE316871E9AD}"/>
                </a:ext>
              </a:extLst>
            </p:cNvPr>
            <p:cNvCxnSpPr>
              <a:cxnSpLocks/>
            </p:cNvCxnSpPr>
            <p:nvPr/>
          </p:nvCxnSpPr>
          <p:spPr>
            <a:xfrm>
              <a:off x="1280163" y="1376860"/>
              <a:ext cx="4754310"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DBE004B-4E2A-F94C-9AC1-6D07645A8B54}"/>
                </a:ext>
              </a:extLst>
            </p:cNvPr>
            <p:cNvCxnSpPr>
              <a:cxnSpLocks/>
            </p:cNvCxnSpPr>
            <p:nvPr/>
          </p:nvCxnSpPr>
          <p:spPr>
            <a:xfrm>
              <a:off x="1277526" y="7042706"/>
              <a:ext cx="4756947"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148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par>
                          <p:cTn id="11" fill="hold">
                            <p:stCondLst>
                              <p:cond delay="0"/>
                            </p:stCondLst>
                            <p:childTnLst>
                              <p:par>
                                <p:cTn id="12" presetID="18" presetClass="entr" presetSubtype="12"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trips(downLeft)">
                                      <p:cBhvr>
                                        <p:cTn id="14" dur="500"/>
                                        <p:tgtEl>
                                          <p:spTgt spid="9"/>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49013"/>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Quick question:</a:t>
            </a:r>
          </a:p>
        </p:txBody>
      </p:sp>
      <p:sp>
        <p:nvSpPr>
          <p:cNvPr id="4" name="Text Placeholder 4">
            <a:extLst>
              <a:ext uri="{FF2B5EF4-FFF2-40B4-BE49-F238E27FC236}">
                <a16:creationId xmlns:a16="http://schemas.microsoft.com/office/drawing/2014/main" id="{C0A214F9-1F80-5D47-8D9B-18C9DD547DD5}"/>
              </a:ext>
            </a:extLst>
          </p:cNvPr>
          <p:cNvSpPr txBox="1">
            <a:spLocks/>
          </p:cNvSpPr>
          <p:nvPr/>
        </p:nvSpPr>
        <p:spPr>
          <a:xfrm>
            <a:off x="0" y="1308813"/>
            <a:ext cx="12192000" cy="15001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500" dirty="0">
                <a:solidFill>
                  <a:srgbClr val="272626"/>
                </a:solidFill>
                <a:latin typeface="Comic Sans MS" panose="030F0902030302020204" pitchFamily="66" charset="0"/>
              </a:rPr>
              <a:t>Why was it called a </a:t>
            </a:r>
            <a:r>
              <a:rPr lang="en-GB" sz="2500" b="1" dirty="0">
                <a:solidFill>
                  <a:srgbClr val="272626"/>
                </a:solidFill>
                <a:latin typeface="Comic Sans MS" panose="030F0902030302020204" pitchFamily="66" charset="0"/>
              </a:rPr>
              <a:t>‘World War’</a:t>
            </a:r>
            <a:r>
              <a:rPr lang="en-GB" sz="2500" dirty="0">
                <a:solidFill>
                  <a:srgbClr val="272626"/>
                </a:solidFill>
                <a:latin typeface="Comic Sans MS" panose="030F0902030302020204" pitchFamily="66" charset="0"/>
              </a:rPr>
              <a:t>?</a:t>
            </a:r>
          </a:p>
        </p:txBody>
      </p:sp>
      <p:pic>
        <p:nvPicPr>
          <p:cNvPr id="6" name="Picture 5" descr="A picture containing text, pool ball, gambling house, room&#10;&#10;Description automatically generated">
            <a:extLst>
              <a:ext uri="{FF2B5EF4-FFF2-40B4-BE49-F238E27FC236}">
                <a16:creationId xmlns:a16="http://schemas.microsoft.com/office/drawing/2014/main" id="{CC94039C-BAD5-B247-9D8D-5574CB71938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19370" y="2045719"/>
            <a:ext cx="4162520" cy="4006564"/>
          </a:xfrm>
          <a:prstGeom prst="rect">
            <a:avLst/>
          </a:prstGeom>
        </p:spPr>
      </p:pic>
    </p:spTree>
    <p:extLst>
      <p:ext uri="{BB962C8B-B14F-4D97-AF65-F5344CB8AC3E}">
        <p14:creationId xmlns:p14="http://schemas.microsoft.com/office/powerpoint/2010/main" val="12354464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a:extLst>
              <a:ext uri="{FF2B5EF4-FFF2-40B4-BE49-F238E27FC236}">
                <a16:creationId xmlns:a16="http://schemas.microsoft.com/office/drawing/2014/main" id="{9DE03A59-947C-934C-9EF6-365300BECB2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42668" y="1356632"/>
            <a:ext cx="4144736" cy="4144736"/>
          </a:xfrm>
          <a:prstGeom prst="ellipse">
            <a:avLst/>
          </a:prstGeom>
        </p:spPr>
      </p:pic>
      <p:sp>
        <p:nvSpPr>
          <p:cNvPr id="12" name="Content Placeholder 2">
            <a:extLst>
              <a:ext uri="{FF2B5EF4-FFF2-40B4-BE49-F238E27FC236}">
                <a16:creationId xmlns:a16="http://schemas.microsoft.com/office/drawing/2014/main" id="{EE7CF769-1D47-5D46-A368-BC1E5060DB30}"/>
              </a:ext>
            </a:extLst>
          </p:cNvPr>
          <p:cNvSpPr txBox="1">
            <a:spLocks/>
          </p:cNvSpPr>
          <p:nvPr/>
        </p:nvSpPr>
        <p:spPr>
          <a:xfrm>
            <a:off x="1281467" y="1137130"/>
            <a:ext cx="5427244" cy="43642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When the case went to court, the African Progress Union paid for a Black lawyer, </a:t>
            </a:r>
            <a:r>
              <a:rPr lang="en-GB" sz="2000" b="1" dirty="0">
                <a:solidFill>
                  <a:srgbClr val="272626"/>
                </a:solidFill>
                <a:latin typeface="Comic Sans MS" panose="030F0902030302020204" pitchFamily="66" charset="0"/>
              </a:rPr>
              <a:t>Edward Theophilus Nelson</a:t>
            </a:r>
            <a:r>
              <a:rPr lang="en-GB" sz="2000" dirty="0">
                <a:solidFill>
                  <a:srgbClr val="272626"/>
                </a:solidFill>
                <a:latin typeface="Comic Sans MS" panose="030F0902030302020204" pitchFamily="66" charset="0"/>
              </a:rPr>
              <a:t>, to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represent them.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He was born in British Guiana.</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There he won a scholarship to study law at St John's College at the Oxford University, where he also became secretary and treasurer of the Oxford Union.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the 1919 court case, Nelson was able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show that the evidence against the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15 men was weak and five of the men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were acquitted. </a:t>
            </a:r>
          </a:p>
        </p:txBody>
      </p:sp>
      <p:sp>
        <p:nvSpPr>
          <p:cNvPr id="13" name="TextBox 12">
            <a:extLst>
              <a:ext uri="{FF2B5EF4-FFF2-40B4-BE49-F238E27FC236}">
                <a16:creationId xmlns:a16="http://schemas.microsoft.com/office/drawing/2014/main" id="{284D62C7-3AD3-104A-8EBB-AF8E4187C3D6}"/>
              </a:ext>
            </a:extLst>
          </p:cNvPr>
          <p:cNvSpPr txBox="1"/>
          <p:nvPr/>
        </p:nvSpPr>
        <p:spPr>
          <a:xfrm>
            <a:off x="8136246" y="5597862"/>
            <a:ext cx="2760008"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Edward Theophilus Nelson </a:t>
            </a:r>
          </a:p>
        </p:txBody>
      </p:sp>
    </p:spTree>
    <p:extLst>
      <p:ext uri="{BB962C8B-B14F-4D97-AF65-F5344CB8AC3E}">
        <p14:creationId xmlns:p14="http://schemas.microsoft.com/office/powerpoint/2010/main" val="307233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383269" y="1763645"/>
            <a:ext cx="4970878" cy="31030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D8222A"/>
              </a:buClr>
              <a:buNone/>
            </a:pPr>
            <a:r>
              <a:rPr lang="en-GB" sz="2000" dirty="0">
                <a:solidFill>
                  <a:srgbClr val="272626"/>
                </a:solidFill>
                <a:latin typeface="Comic Sans MS" panose="030F0902030302020204" pitchFamily="66" charset="0"/>
              </a:rPr>
              <a:t>On the 8th June 1919 the Daily News reported that the government intended to repatriate the ‘negroes’ involved in recent riots in Liverpool and Cardiff.</a:t>
            </a:r>
          </a:p>
          <a:p>
            <a:pPr marL="0" indent="0">
              <a:lnSpc>
                <a:spcPct val="100000"/>
              </a:lnSpc>
              <a:spcBef>
                <a:spcPts val="1500"/>
              </a:spcBef>
              <a:buClr>
                <a:srgbClr val="D8222A"/>
              </a:buClr>
              <a:buNone/>
            </a:pPr>
            <a:r>
              <a:rPr lang="en-GB" sz="2000" dirty="0">
                <a:solidFill>
                  <a:srgbClr val="272626"/>
                </a:solidFill>
                <a:latin typeface="Comic Sans MS" panose="030F0902030302020204" pitchFamily="66" charset="0"/>
              </a:rPr>
              <a:t>To repatriate someone, means to return them to the country they originally came from. </a:t>
            </a:r>
          </a:p>
          <a:p>
            <a:pPr marL="0" indent="0">
              <a:lnSpc>
                <a:spcPct val="100000"/>
              </a:lnSpc>
              <a:spcBef>
                <a:spcPts val="1500"/>
              </a:spcBef>
              <a:buClr>
                <a:srgbClr val="D8222A"/>
              </a:buClr>
              <a:buNone/>
            </a:pPr>
            <a:r>
              <a:rPr lang="en-GB" sz="2000" dirty="0">
                <a:solidFill>
                  <a:srgbClr val="272626"/>
                </a:solidFill>
                <a:latin typeface="Comic Sans MS" panose="030F0902030302020204" pitchFamily="66" charset="0"/>
              </a:rPr>
              <a:t>But, repatriation assumed that the black men in question were not born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Britain and had homes elsewhere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the world.</a:t>
            </a:r>
          </a:p>
        </p:txBody>
      </p:sp>
      <p:sp>
        <p:nvSpPr>
          <p:cNvPr id="9" name="Subtitle 2">
            <a:extLst>
              <a:ext uri="{FF2B5EF4-FFF2-40B4-BE49-F238E27FC236}">
                <a16:creationId xmlns:a16="http://schemas.microsoft.com/office/drawing/2014/main" id="{EF2FB352-0D35-654E-9E94-FF25C0435A4D}"/>
              </a:ext>
            </a:extLst>
          </p:cNvPr>
          <p:cNvSpPr txBox="1">
            <a:spLocks/>
          </p:cNvSpPr>
          <p:nvPr/>
        </p:nvSpPr>
        <p:spPr>
          <a:xfrm>
            <a:off x="1383269" y="1034364"/>
            <a:ext cx="5392058" cy="22807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Rejection and Repatriation </a:t>
            </a:r>
          </a:p>
        </p:txBody>
      </p:sp>
      <p:sp>
        <p:nvSpPr>
          <p:cNvPr id="10" name="TextBox 9">
            <a:extLst>
              <a:ext uri="{FF2B5EF4-FFF2-40B4-BE49-F238E27FC236}">
                <a16:creationId xmlns:a16="http://schemas.microsoft.com/office/drawing/2014/main" id="{72A3573A-5754-8747-B73A-19F8AA3213D9}"/>
              </a:ext>
            </a:extLst>
          </p:cNvPr>
          <p:cNvSpPr txBox="1"/>
          <p:nvPr/>
        </p:nvSpPr>
        <p:spPr>
          <a:xfrm>
            <a:off x="7213150" y="5627456"/>
            <a:ext cx="3028950"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The Daily News</a:t>
            </a:r>
            <a:r>
              <a:rPr lang="en-GB" sz="1200" dirty="0">
                <a:solidFill>
                  <a:srgbClr val="272626"/>
                </a:solidFill>
                <a:latin typeface="Comic Sans MS" panose="030F0902030302020204" pitchFamily="66" charset="0"/>
              </a:rPr>
              <a:t>, June 8, 1919</a:t>
            </a:r>
          </a:p>
        </p:txBody>
      </p:sp>
      <p:grpSp>
        <p:nvGrpSpPr>
          <p:cNvPr id="11" name="Group 10">
            <a:extLst>
              <a:ext uri="{FF2B5EF4-FFF2-40B4-BE49-F238E27FC236}">
                <a16:creationId xmlns:a16="http://schemas.microsoft.com/office/drawing/2014/main" id="{D88D840E-159C-DC4F-B1C4-804688F6211A}"/>
              </a:ext>
            </a:extLst>
          </p:cNvPr>
          <p:cNvGrpSpPr/>
          <p:nvPr/>
        </p:nvGrpSpPr>
        <p:grpSpPr>
          <a:xfrm>
            <a:off x="7043698" y="781601"/>
            <a:ext cx="3944117" cy="4737170"/>
            <a:chOff x="1001590" y="1105984"/>
            <a:chExt cx="5032883" cy="6044855"/>
          </a:xfrm>
        </p:grpSpPr>
        <p:sp>
          <p:nvSpPr>
            <p:cNvPr id="12" name="Rectangle 11">
              <a:extLst>
                <a:ext uri="{FF2B5EF4-FFF2-40B4-BE49-F238E27FC236}">
                  <a16:creationId xmlns:a16="http://schemas.microsoft.com/office/drawing/2014/main" id="{181036EC-081D-204F-988A-55EAF94567E5}"/>
                </a:ext>
              </a:extLst>
            </p:cNvPr>
            <p:cNvSpPr/>
            <p:nvPr/>
          </p:nvSpPr>
          <p:spPr>
            <a:xfrm>
              <a:off x="1001590" y="1105984"/>
              <a:ext cx="5032883" cy="604485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30A764C0-5AC4-EC4D-9CC3-8E686CA822A0}"/>
                </a:ext>
              </a:extLst>
            </p:cNvPr>
            <p:cNvSpPr txBox="1"/>
            <p:nvPr/>
          </p:nvSpPr>
          <p:spPr>
            <a:xfrm>
              <a:off x="1217819" y="1563243"/>
              <a:ext cx="4588136" cy="5587596"/>
            </a:xfrm>
            <a:prstGeom prst="rect">
              <a:avLst/>
            </a:prstGeom>
            <a:noFill/>
          </p:spPr>
          <p:txBody>
            <a:bodyPr wrap="square" rtlCol="0">
              <a:noAutofit/>
            </a:bodyPr>
            <a:lstStyle/>
            <a:p>
              <a:pPr algn="ctr">
                <a:spcBef>
                  <a:spcPts val="300"/>
                </a:spcBef>
              </a:pPr>
              <a:r>
                <a:rPr lang="en-GB" sz="1700" b="1" dirty="0">
                  <a:latin typeface="Times" pitchFamily="2" charset="0"/>
                </a:rPr>
                <a:t>THE LIVERPOOL RACE RIOTS</a:t>
              </a:r>
            </a:p>
            <a:p>
              <a:pPr algn="just">
                <a:spcBef>
                  <a:spcPts val="300"/>
                </a:spcBef>
              </a:pPr>
              <a:r>
                <a:rPr lang="en-GB" sz="1400" dirty="0">
                  <a:latin typeface="Times" pitchFamily="2" charset="0"/>
                </a:rPr>
                <a:t>The Government will do all in their power to repatriate the negroes concerned, so as to relieve the situation caused at Liverpool and Cardiff by the racial riots in those ports. The great difficulty is to provide shipping for the purpose, but the matter is being dealt with by the Ministry of Shipping. Arrangements have been made for a ship to leave Liverpool for West Africa to-day, which will accommodate 200 of the negroes whose homes are in that part of Africa. If the experiment prove successful another steamer will be dispatched from Liverpool to the same part of the world within a few days. Arrangements have already been made to provide transport for such of the negroes as desire to return to the West Indies at the end of this month.</a:t>
              </a:r>
            </a:p>
          </p:txBody>
        </p:sp>
        <p:cxnSp>
          <p:nvCxnSpPr>
            <p:cNvPr id="16" name="Straight Connector 15">
              <a:extLst>
                <a:ext uri="{FF2B5EF4-FFF2-40B4-BE49-F238E27FC236}">
                  <a16:creationId xmlns:a16="http://schemas.microsoft.com/office/drawing/2014/main" id="{FD7289C1-8383-C440-B604-5CA24DB24C05}"/>
                </a:ext>
              </a:extLst>
            </p:cNvPr>
            <p:cNvCxnSpPr>
              <a:cxnSpLocks/>
            </p:cNvCxnSpPr>
            <p:nvPr/>
          </p:nvCxnSpPr>
          <p:spPr>
            <a:xfrm>
              <a:off x="1280163" y="1376860"/>
              <a:ext cx="433167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39D69F8-C178-7345-B2EA-AFE9CCE1D570}"/>
                </a:ext>
              </a:extLst>
            </p:cNvPr>
            <p:cNvCxnSpPr>
              <a:cxnSpLocks/>
            </p:cNvCxnSpPr>
            <p:nvPr/>
          </p:nvCxnSpPr>
          <p:spPr>
            <a:xfrm>
              <a:off x="1277526" y="6868230"/>
              <a:ext cx="442154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B7005023-B827-B546-ADAD-54708910A651}"/>
              </a:ext>
            </a:extLst>
          </p:cNvPr>
          <p:cNvSpPr txBox="1"/>
          <p:nvPr/>
        </p:nvSpPr>
        <p:spPr>
          <a:xfrm>
            <a:off x="-674914" y="3037114"/>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306306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par>
                          <p:cTn id="11" fill="hold">
                            <p:stCondLst>
                              <p:cond delay="0"/>
                            </p:stCondLst>
                            <p:childTnLst>
                              <p:par>
                                <p:cTn id="12" presetID="18" presetClass="entr" presetSubtype="12"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strips(downLeft)">
                                      <p:cBhvr>
                                        <p:cTn id="14" dur="500"/>
                                        <p:tgtEl>
                                          <p:spTgt spid="11"/>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963714" y="1879392"/>
            <a:ext cx="8555862" cy="34797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500"/>
              </a:spcBef>
              <a:buClr>
                <a:srgbClr val="D8222A"/>
              </a:buClr>
              <a:buNone/>
            </a:pPr>
            <a:r>
              <a:rPr lang="en-GB" sz="2500" dirty="0">
                <a:solidFill>
                  <a:srgbClr val="272626"/>
                </a:solidFill>
                <a:latin typeface="Comic Sans MS" panose="030F0902030302020204" pitchFamily="66" charset="0"/>
              </a:rPr>
              <a:t>It assumed that they did not have wives and families in Britain with whom they wanted to stay.</a:t>
            </a:r>
          </a:p>
          <a:p>
            <a:pPr marL="0" indent="0">
              <a:lnSpc>
                <a:spcPct val="100000"/>
              </a:lnSpc>
              <a:spcBef>
                <a:spcPts val="2500"/>
              </a:spcBef>
              <a:buClr>
                <a:srgbClr val="D8222A"/>
              </a:buClr>
              <a:buNone/>
            </a:pPr>
            <a:r>
              <a:rPr lang="en-GB" sz="2500" dirty="0">
                <a:solidFill>
                  <a:srgbClr val="272626"/>
                </a:solidFill>
                <a:latin typeface="Comic Sans MS" panose="030F0902030302020204" pitchFamily="66" charset="0"/>
              </a:rPr>
              <a:t>Black sailors had contributed to the war effort, doing the jobs the country needed them to do.</a:t>
            </a:r>
          </a:p>
          <a:p>
            <a:pPr marL="0" indent="0">
              <a:lnSpc>
                <a:spcPct val="100000"/>
              </a:lnSpc>
              <a:spcBef>
                <a:spcPts val="2500"/>
              </a:spcBef>
              <a:buClr>
                <a:srgbClr val="D8222A"/>
              </a:buClr>
              <a:buNone/>
            </a:pPr>
            <a:r>
              <a:rPr lang="en-GB" sz="2500" dirty="0">
                <a:solidFill>
                  <a:srgbClr val="272626"/>
                </a:solidFill>
                <a:latin typeface="Comic Sans MS" panose="030F0902030302020204" pitchFamily="66" charset="0"/>
              </a:rPr>
              <a:t>But now that the war was over the government response was to offer to remove them from the country.</a:t>
            </a:r>
          </a:p>
        </p:txBody>
      </p:sp>
    </p:spTree>
    <p:extLst>
      <p:ext uri="{BB962C8B-B14F-4D97-AF65-F5344CB8AC3E}">
        <p14:creationId xmlns:p14="http://schemas.microsoft.com/office/powerpoint/2010/main" val="2927344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041919" y="1491522"/>
            <a:ext cx="5404646" cy="4368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At the end of World War One, the British Government set up the Imperial War Graves Commission.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British soldiers who had died overseas were to be recorded and given individual graves.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Commission’s job was to record and honour all of the British war dead who had died, individually and equally, and to maintain their graves.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most famous of these cemeteries are in France – some of you or your families may have visited them.</a:t>
            </a:r>
          </a:p>
        </p:txBody>
      </p:sp>
      <p:sp>
        <p:nvSpPr>
          <p:cNvPr id="9" name="Subtitle 2">
            <a:extLst>
              <a:ext uri="{FF2B5EF4-FFF2-40B4-BE49-F238E27FC236}">
                <a16:creationId xmlns:a16="http://schemas.microsoft.com/office/drawing/2014/main" id="{EF2FB352-0D35-654E-9E94-FF25C0435A4D}"/>
              </a:ext>
            </a:extLst>
          </p:cNvPr>
          <p:cNvSpPr txBox="1">
            <a:spLocks/>
          </p:cNvSpPr>
          <p:nvPr/>
        </p:nvSpPr>
        <p:spPr>
          <a:xfrm>
            <a:off x="0" y="6583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War Graves</a:t>
            </a:r>
          </a:p>
        </p:txBody>
      </p:sp>
      <p:pic>
        <p:nvPicPr>
          <p:cNvPr id="3" name="Picture 2" descr="A picture containing grass, sky, outdoor, building&#10;&#10;Description automatically generated">
            <a:extLst>
              <a:ext uri="{FF2B5EF4-FFF2-40B4-BE49-F238E27FC236}">
                <a16:creationId xmlns:a16="http://schemas.microsoft.com/office/drawing/2014/main" id="{5B79EC59-6172-5A48-8A50-2028BF30C2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87054" y="1491522"/>
            <a:ext cx="4563027" cy="4198104"/>
          </a:xfrm>
          <a:prstGeom prst="rect">
            <a:avLst/>
          </a:prstGeom>
        </p:spPr>
      </p:pic>
      <p:sp>
        <p:nvSpPr>
          <p:cNvPr id="6" name="TextBox 5">
            <a:extLst>
              <a:ext uri="{FF2B5EF4-FFF2-40B4-BE49-F238E27FC236}">
                <a16:creationId xmlns:a16="http://schemas.microsoft.com/office/drawing/2014/main" id="{A5AAD04C-A596-864E-9253-4CEA94989EDC}"/>
              </a:ext>
            </a:extLst>
          </p:cNvPr>
          <p:cNvSpPr txBox="1"/>
          <p:nvPr/>
        </p:nvSpPr>
        <p:spPr>
          <a:xfrm>
            <a:off x="6497705" y="5859624"/>
            <a:ext cx="3297890" cy="276999"/>
          </a:xfrm>
          <a:prstGeom prst="rect">
            <a:avLst/>
          </a:prstGeom>
          <a:noFill/>
        </p:spPr>
        <p:txBody>
          <a:bodyPr wrap="square">
            <a:spAutoFit/>
          </a:bodyPr>
          <a:lstStyle/>
          <a:p>
            <a:r>
              <a:rPr lang="en-GB" sz="1200" dirty="0" err="1">
                <a:solidFill>
                  <a:srgbClr val="272626"/>
                </a:solidFill>
                <a:latin typeface="Comic Sans MS" panose="030F0902030302020204" pitchFamily="66" charset="0"/>
              </a:rPr>
              <a:t>Étaples</a:t>
            </a:r>
            <a:r>
              <a:rPr lang="en-GB" sz="1200" dirty="0">
                <a:solidFill>
                  <a:srgbClr val="272626"/>
                </a:solidFill>
                <a:latin typeface="Comic Sans MS" panose="030F0902030302020204" pitchFamily="66" charset="0"/>
              </a:rPr>
              <a:t> Military Cemetery, France</a:t>
            </a:r>
          </a:p>
        </p:txBody>
      </p:sp>
    </p:spTree>
    <p:extLst>
      <p:ext uri="{BB962C8B-B14F-4D97-AF65-F5344CB8AC3E}">
        <p14:creationId xmlns:p14="http://schemas.microsoft.com/office/powerpoint/2010/main" val="407766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041920" y="1136958"/>
            <a:ext cx="5209591" cy="4368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Recent research by the historian Professor Michèle Barrett discovered that White soldiers and Black soldiers and porters who had died outside of Europe, were not treated equally.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White soldiers were buried 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‘white graves’.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Like the graves in Europe, these ‘white graves’ have been maintained ever</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since, in well tended cemeteries.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over 200,000 Black African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soldiers and porters were not given individual graves.</a:t>
            </a:r>
          </a:p>
        </p:txBody>
      </p:sp>
      <p:pic>
        <p:nvPicPr>
          <p:cNvPr id="4" name="Picture 3" descr="A picture containing text, outdoor, gravestone, stone&#10;&#10;Description automatically generated">
            <a:extLst>
              <a:ext uri="{FF2B5EF4-FFF2-40B4-BE49-F238E27FC236}">
                <a16:creationId xmlns:a16="http://schemas.microsoft.com/office/drawing/2014/main" id="{901422A6-818C-8948-90B4-88F1F611D8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54953" y="1215412"/>
            <a:ext cx="4427176" cy="4427176"/>
          </a:xfrm>
          <a:prstGeom prst="ellipse">
            <a:avLst/>
          </a:prstGeom>
        </p:spPr>
      </p:pic>
    </p:spTree>
    <p:extLst>
      <p:ext uri="{BB962C8B-B14F-4D97-AF65-F5344CB8AC3E}">
        <p14:creationId xmlns:p14="http://schemas.microsoft.com/office/powerpoint/2010/main" val="296029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ree&#10;&#10;Description automatically generated">
            <a:extLst>
              <a:ext uri="{FF2B5EF4-FFF2-40B4-BE49-F238E27FC236}">
                <a16:creationId xmlns:a16="http://schemas.microsoft.com/office/drawing/2014/main" id="{733491D1-4130-564A-BD47-6447ACA8D2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54953" y="1215413"/>
            <a:ext cx="4427176" cy="4427176"/>
          </a:xfrm>
          <a:prstGeom prst="ellipse">
            <a:avLst/>
          </a:prstGeom>
        </p:spPr>
      </p:pic>
      <p:sp>
        <p:nvSpPr>
          <p:cNvPr id="7" name="Content Placeholder 2">
            <a:extLst>
              <a:ext uri="{FF2B5EF4-FFF2-40B4-BE49-F238E27FC236}">
                <a16:creationId xmlns:a16="http://schemas.microsoft.com/office/drawing/2014/main" id="{8DFA584F-B0B9-B442-BA68-B9F80E973C8C}"/>
              </a:ext>
            </a:extLst>
          </p:cNvPr>
          <p:cNvSpPr txBox="1">
            <a:spLocks/>
          </p:cNvSpPr>
          <p:nvPr/>
        </p:nvSpPr>
        <p:spPr>
          <a:xfrm>
            <a:off x="1041920" y="1039675"/>
            <a:ext cx="5237582" cy="47973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Instead their remains were left in unmarked, mass graves to “revert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nature”.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In 2021 a documentary about this,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called The Unremembered was shown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on television.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Afterwards, the British government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the Commonwealth War Graves Commission, both issued unreserved apologies.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The Commonwealth War Graves Commission is now working to put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this right.</a:t>
            </a:r>
          </a:p>
        </p:txBody>
      </p:sp>
    </p:spTree>
    <p:extLst>
      <p:ext uri="{BB962C8B-B14F-4D97-AF65-F5344CB8AC3E}">
        <p14:creationId xmlns:p14="http://schemas.microsoft.com/office/powerpoint/2010/main" val="258979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5341A2C-5990-E94F-8868-94708133126A}"/>
              </a:ext>
            </a:extLst>
          </p:cNvPr>
          <p:cNvSpPr txBox="1">
            <a:spLocks/>
          </p:cNvSpPr>
          <p:nvPr/>
        </p:nvSpPr>
        <p:spPr>
          <a:xfrm>
            <a:off x="0" y="814565"/>
            <a:ext cx="12191999" cy="545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D8222A"/>
                </a:solidFill>
                <a:latin typeface="Comic Sans MS" panose="030F0902030302020204" pitchFamily="66" charset="0"/>
              </a:rPr>
              <a:t>Useful Links</a:t>
            </a:r>
          </a:p>
        </p:txBody>
      </p:sp>
      <p:sp>
        <p:nvSpPr>
          <p:cNvPr id="6" name="Content Placeholder 2">
            <a:extLst>
              <a:ext uri="{FF2B5EF4-FFF2-40B4-BE49-F238E27FC236}">
                <a16:creationId xmlns:a16="http://schemas.microsoft.com/office/drawing/2014/main" id="{0F55C0D2-FE0E-7645-98F8-1F192E927ECD}"/>
              </a:ext>
            </a:extLst>
          </p:cNvPr>
          <p:cNvSpPr txBox="1">
            <a:spLocks/>
          </p:cNvSpPr>
          <p:nvPr/>
        </p:nvSpPr>
        <p:spPr>
          <a:xfrm>
            <a:off x="1378596" y="1757412"/>
            <a:ext cx="9434805"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1900" dirty="0">
                <a:solidFill>
                  <a:srgbClr val="272626"/>
                </a:solidFill>
                <a:latin typeface="Comic Sans MS" panose="030F0902030302020204" pitchFamily="66" charset="0"/>
              </a:rPr>
              <a:t>African Canadians in the First World War. No 2 Construction Battalion C.E.F </a:t>
            </a:r>
            <a:br>
              <a:rPr lang="en-GB" sz="1900" dirty="0">
                <a:solidFill>
                  <a:srgbClr val="272626"/>
                </a:solidFill>
                <a:latin typeface="Comic Sans MS" panose="030F0902030302020204" pitchFamily="66" charset="0"/>
              </a:rPr>
            </a:br>
            <a:r>
              <a:rPr lang="en-GB" sz="1900" dirty="0">
                <a:solidFill>
                  <a:srgbClr val="D8222A"/>
                </a:solidFill>
                <a:latin typeface="Comic Sans MS" panose="030F0902030302020204" pitchFamily="66" charset="0"/>
                <a:hlinkClick r:id="rId2">
                  <a:extLst>
                    <a:ext uri="{A12FA001-AC4F-418D-AE19-62706E023703}">
                      <ahyp:hlinkClr xmlns:ahyp="http://schemas.microsoft.com/office/drawing/2018/hyperlinkcolor" val="tx"/>
                    </a:ext>
                  </a:extLst>
                </a:hlinkClick>
              </a:rPr>
              <a:t>https://bccns.com/our-history/black-battalion-history/</a:t>
            </a:r>
            <a:endParaRPr lang="en-GB" sz="1900" dirty="0">
              <a:solidFill>
                <a:srgbClr val="D8222A"/>
              </a:solidFill>
              <a:latin typeface="Comic Sans MS" panose="030F0902030302020204" pitchFamily="66" charset="0"/>
            </a:endParaRPr>
          </a:p>
          <a:p>
            <a:pPr marL="0" indent="0">
              <a:lnSpc>
                <a:spcPct val="100000"/>
              </a:lnSpc>
              <a:spcBef>
                <a:spcPts val="2000"/>
              </a:spcBef>
              <a:buNone/>
            </a:pPr>
            <a:r>
              <a:rPr lang="en-GB" sz="1900" dirty="0">
                <a:solidFill>
                  <a:srgbClr val="272626"/>
                </a:solidFill>
                <a:latin typeface="Comic Sans MS" panose="030F0902030302020204" pitchFamily="66" charset="0"/>
              </a:rPr>
              <a:t>The Story Of The British West Indies Regiment In The First World War</a:t>
            </a:r>
            <a:br>
              <a:rPr lang="en-GB" sz="1900" dirty="0">
                <a:solidFill>
                  <a:srgbClr val="272626"/>
                </a:solidFill>
                <a:latin typeface="Comic Sans MS" panose="030F0902030302020204" pitchFamily="66" charset="0"/>
              </a:rPr>
            </a:br>
            <a:r>
              <a:rPr lang="en-GB" sz="1900" dirty="0">
                <a:solidFill>
                  <a:srgbClr val="D8222A"/>
                </a:solidFill>
                <a:latin typeface="Comic Sans MS" panose="030F0902030302020204" pitchFamily="66" charset="0"/>
                <a:hlinkClick r:id="rId3">
                  <a:extLst>
                    <a:ext uri="{A12FA001-AC4F-418D-AE19-62706E023703}">
                      <ahyp:hlinkClr xmlns:ahyp="http://schemas.microsoft.com/office/drawing/2018/hyperlinkcolor" val="tx"/>
                    </a:ext>
                  </a:extLst>
                </a:hlinkClick>
              </a:rPr>
              <a:t>https://www.iwm.org.uk/history/the-story-of-the-british-west-indies-regiment-in-the-first-world-war</a:t>
            </a:r>
            <a:endParaRPr lang="en-GB" sz="1900" dirty="0">
              <a:solidFill>
                <a:srgbClr val="D8222A"/>
              </a:solidFill>
              <a:latin typeface="Comic Sans MS" panose="030F0902030302020204" pitchFamily="66" charset="0"/>
            </a:endParaRPr>
          </a:p>
          <a:p>
            <a:pPr marL="0" indent="0">
              <a:lnSpc>
                <a:spcPct val="100000"/>
              </a:lnSpc>
              <a:spcBef>
                <a:spcPts val="2000"/>
              </a:spcBef>
              <a:buNone/>
            </a:pPr>
            <a:r>
              <a:rPr lang="en-GB" sz="1900" dirty="0">
                <a:solidFill>
                  <a:srgbClr val="272626"/>
                </a:solidFill>
                <a:latin typeface="Comic Sans MS" panose="030F0902030302020204" pitchFamily="66" charset="0"/>
              </a:rPr>
              <a:t>How Black Soldiers Helped Britain in the First World War</a:t>
            </a:r>
            <a:br>
              <a:rPr lang="en-GB" sz="1900" dirty="0">
                <a:solidFill>
                  <a:srgbClr val="272626"/>
                </a:solidFill>
                <a:latin typeface="Comic Sans MS" panose="030F0902030302020204" pitchFamily="66" charset="0"/>
              </a:rPr>
            </a:br>
            <a:r>
              <a:rPr lang="en-GB" sz="1900" dirty="0">
                <a:solidFill>
                  <a:srgbClr val="D8222A"/>
                </a:solidFill>
                <a:latin typeface="Comic Sans MS" panose="030F0902030302020204" pitchFamily="66" charset="0"/>
                <a:hlinkClick r:id="rId4">
                  <a:extLst>
                    <a:ext uri="{A12FA001-AC4F-418D-AE19-62706E023703}">
                      <ahyp:hlinkClr xmlns:ahyp="http://schemas.microsoft.com/office/drawing/2018/hyperlinkcolor" val="tx"/>
                    </a:ext>
                  </a:extLst>
                </a:hlinkClick>
              </a:rPr>
              <a:t>https://www.blackhistorymonth.org.uk/article/section/bhm-heroes/how-black-soldiers-helped-britain-in-first-world-war/</a:t>
            </a:r>
            <a:endParaRPr lang="en-GB" sz="1900" dirty="0">
              <a:solidFill>
                <a:srgbClr val="D8222A"/>
              </a:solidFill>
              <a:latin typeface="Comic Sans MS" panose="030F0902030302020204" pitchFamily="66" charset="0"/>
            </a:endParaRPr>
          </a:p>
          <a:p>
            <a:pPr marL="0" indent="0">
              <a:lnSpc>
                <a:spcPct val="100000"/>
              </a:lnSpc>
              <a:spcBef>
                <a:spcPts val="2000"/>
              </a:spcBef>
              <a:buNone/>
            </a:pPr>
            <a:r>
              <a:rPr lang="en-GB" sz="1900" dirty="0">
                <a:solidFill>
                  <a:srgbClr val="272626"/>
                </a:solidFill>
                <a:latin typeface="Comic Sans MS" panose="030F0902030302020204" pitchFamily="66" charset="0"/>
              </a:rPr>
              <a:t>1919 Race Riots</a:t>
            </a:r>
            <a:br>
              <a:rPr lang="en-GB" sz="1900" dirty="0">
                <a:solidFill>
                  <a:srgbClr val="272626"/>
                </a:solidFill>
                <a:latin typeface="Comic Sans MS" panose="030F0902030302020204" pitchFamily="66" charset="0"/>
              </a:rPr>
            </a:br>
            <a:r>
              <a:rPr lang="en-GB" sz="1900" dirty="0">
                <a:solidFill>
                  <a:srgbClr val="D8222A"/>
                </a:solidFill>
                <a:latin typeface="Comic Sans MS" panose="030F0902030302020204" pitchFamily="66" charset="0"/>
                <a:hlinkClick r:id="rId5">
                  <a:extLst>
                    <a:ext uri="{A12FA001-AC4F-418D-AE19-62706E023703}">
                      <ahyp:hlinkClr xmlns:ahyp="http://schemas.microsoft.com/office/drawing/2018/hyperlinkcolor" val="tx"/>
                    </a:ext>
                  </a:extLst>
                </a:hlinkClick>
              </a:rPr>
              <a:t>https://www.open.ac.uk/researchprojects/makingbritain/content/1919-race-riots</a:t>
            </a:r>
            <a:endParaRPr lang="en-GB" sz="1900" dirty="0">
              <a:solidFill>
                <a:srgbClr val="D8222A"/>
              </a:solidFill>
              <a:latin typeface="Comic Sans MS" panose="030F0902030302020204" pitchFamily="66" charset="0"/>
            </a:endParaRPr>
          </a:p>
        </p:txBody>
      </p:sp>
    </p:spTree>
    <p:extLst>
      <p:ext uri="{BB962C8B-B14F-4D97-AF65-F5344CB8AC3E}">
        <p14:creationId xmlns:p14="http://schemas.microsoft.com/office/powerpoint/2010/main" val="16028188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D8E1A4-391A-4A42-AB6E-B22118851694}"/>
              </a:ext>
            </a:extLst>
          </p:cNvPr>
          <p:cNvSpPr/>
          <p:nvPr/>
        </p:nvSpPr>
        <p:spPr>
          <a:xfrm>
            <a:off x="1822751" y="2354773"/>
            <a:ext cx="8544493" cy="2607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10675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600"/>
              </a:spcBef>
              <a:buNone/>
            </a:pPr>
            <a:r>
              <a:rPr lang="en-GB" sz="2500" b="1" dirty="0">
                <a:solidFill>
                  <a:schemeClr val="bg1"/>
                </a:solidFill>
                <a:latin typeface="Comic Sans MS" panose="030F0902030302020204" pitchFamily="66" charset="0"/>
                <a:cs typeface="Arial" panose="020B0604020202020204" pitchFamily="34" charset="0"/>
              </a:rPr>
              <a:t>The First World War 1914-1918</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grpSp>
        <p:nvGrpSpPr>
          <p:cNvPr id="7" name="Group 6">
            <a:extLst>
              <a:ext uri="{FF2B5EF4-FFF2-40B4-BE49-F238E27FC236}">
                <a16:creationId xmlns:a16="http://schemas.microsoft.com/office/drawing/2014/main" id="{4984E4A3-F8A7-B0A5-44B9-D3EDB62D5162}"/>
              </a:ext>
            </a:extLst>
          </p:cNvPr>
          <p:cNvGrpSpPr/>
          <p:nvPr/>
        </p:nvGrpSpPr>
        <p:grpSpPr>
          <a:xfrm>
            <a:off x="1901807" y="2424265"/>
            <a:ext cx="8399252" cy="2468721"/>
            <a:chOff x="1901807" y="2424265"/>
            <a:chExt cx="8399252" cy="2468721"/>
          </a:xfrm>
        </p:grpSpPr>
        <p:pic>
          <p:nvPicPr>
            <p:cNvPr id="17" name="Picture 16" descr="A person in a suit&#10;&#10;Description automatically generated with medium confidence">
              <a:extLst>
                <a:ext uri="{FF2B5EF4-FFF2-40B4-BE49-F238E27FC236}">
                  <a16:creationId xmlns:a16="http://schemas.microsoft.com/office/drawing/2014/main" id="{4A43C360-564F-1442-9B91-C4CEA6F70E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30533" y="2424265"/>
              <a:ext cx="2170526" cy="2468721"/>
            </a:xfrm>
            <a:prstGeom prst="rect">
              <a:avLst/>
            </a:prstGeom>
          </p:spPr>
        </p:pic>
        <p:pic>
          <p:nvPicPr>
            <p:cNvPr id="18" name="Picture 17" descr="A person wearing a hat&#10;&#10;Description automatically generated with medium confidence">
              <a:extLst>
                <a:ext uri="{FF2B5EF4-FFF2-40B4-BE49-F238E27FC236}">
                  <a16:creationId xmlns:a16="http://schemas.microsoft.com/office/drawing/2014/main" id="{9B536F17-6FA5-4448-A737-00768F739D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01807" y="2424265"/>
              <a:ext cx="2080361" cy="2468721"/>
            </a:xfrm>
            <a:prstGeom prst="rect">
              <a:avLst/>
            </a:prstGeom>
          </p:spPr>
        </p:pic>
        <p:pic>
          <p:nvPicPr>
            <p:cNvPr id="6" name="Picture 5" descr="A picture containing outdoor, group, people, old&#10;&#10;Description automatically generated">
              <a:extLst>
                <a:ext uri="{FF2B5EF4-FFF2-40B4-BE49-F238E27FC236}">
                  <a16:creationId xmlns:a16="http://schemas.microsoft.com/office/drawing/2014/main" id="{C4E79AC0-C718-1886-F29D-0680AB8376C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58560" y="2425611"/>
              <a:ext cx="3995581" cy="2467375"/>
            </a:xfrm>
            <a:prstGeom prst="rect">
              <a:avLst/>
            </a:prstGeom>
          </p:spPr>
        </p:pic>
      </p:grpSp>
    </p:spTree>
    <p:extLst>
      <p:ext uri="{BB962C8B-B14F-4D97-AF65-F5344CB8AC3E}">
        <p14:creationId xmlns:p14="http://schemas.microsoft.com/office/powerpoint/2010/main" val="1000468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0" y="823942"/>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Why was it called a ‘World War’?</a:t>
            </a:r>
          </a:p>
        </p:txBody>
      </p:sp>
      <p:sp>
        <p:nvSpPr>
          <p:cNvPr id="5" name="Content Placeholder 2">
            <a:extLst>
              <a:ext uri="{FF2B5EF4-FFF2-40B4-BE49-F238E27FC236}">
                <a16:creationId xmlns:a16="http://schemas.microsoft.com/office/drawing/2014/main" id="{B4C3B037-FF9D-334F-9151-75824796C1EA}"/>
              </a:ext>
            </a:extLst>
          </p:cNvPr>
          <p:cNvSpPr txBox="1">
            <a:spLocks/>
          </p:cNvSpPr>
          <p:nvPr/>
        </p:nvSpPr>
        <p:spPr>
          <a:xfrm>
            <a:off x="1856253" y="1798260"/>
            <a:ext cx="8479493"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The Scramble for Africa in the Victorian period meant that by 1914, several of the countries of Europe were imperial powers.</a:t>
            </a:r>
          </a:p>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That meant that they controlled colonies overseas. This included land in Africa, and in places that had once been colonies whose land was worked by enslaved African people.</a:t>
            </a:r>
          </a:p>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So, when the countries of Europe went to war, for the first time so did their colonies outside of Europe.</a:t>
            </a:r>
          </a:p>
          <a:p>
            <a:pPr marL="0" indent="0">
              <a:lnSpc>
                <a:spcPct val="100000"/>
              </a:lnSpc>
              <a:spcBef>
                <a:spcPts val="2000"/>
              </a:spcBef>
              <a:buClr>
                <a:srgbClr val="EB8B2D"/>
              </a:buClr>
              <a:buNone/>
            </a:pPr>
            <a:r>
              <a:rPr lang="en-GB" sz="2200" dirty="0">
                <a:solidFill>
                  <a:srgbClr val="272626"/>
                </a:solidFill>
                <a:latin typeface="Comic Sans MS" panose="030F0902030302020204" pitchFamily="66" charset="0"/>
              </a:rPr>
              <a:t>In fact the first and last shots of World War One were not fired in Europe, instead these events both took place in Africa. </a:t>
            </a:r>
          </a:p>
        </p:txBody>
      </p:sp>
    </p:spTree>
    <p:extLst>
      <p:ext uri="{BB962C8B-B14F-4D97-AF65-F5344CB8AC3E}">
        <p14:creationId xmlns:p14="http://schemas.microsoft.com/office/powerpoint/2010/main" val="3990405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8346"/>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Europe’s Colonial Powers</a:t>
            </a:r>
          </a:p>
        </p:txBody>
      </p:sp>
      <p:pic>
        <p:nvPicPr>
          <p:cNvPr id="4" name="Picture 2">
            <a:extLst>
              <a:ext uri="{FF2B5EF4-FFF2-40B4-BE49-F238E27FC236}">
                <a16:creationId xmlns:a16="http://schemas.microsoft.com/office/drawing/2014/main" id="{99ED0723-4741-3345-80B0-71519165FAE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82928" y="1471814"/>
            <a:ext cx="8826143" cy="364179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B4C3B037-FF9D-334F-9151-75824796C1EA}"/>
              </a:ext>
            </a:extLst>
          </p:cNvPr>
          <p:cNvSpPr txBox="1">
            <a:spLocks/>
          </p:cNvSpPr>
          <p:nvPr/>
        </p:nvSpPr>
        <p:spPr>
          <a:xfrm>
            <a:off x="0" y="5388954"/>
            <a:ext cx="12192000" cy="14690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EB8B2D"/>
              </a:buClr>
              <a:buNone/>
            </a:pPr>
            <a:r>
              <a:rPr lang="en-GB" sz="1900" dirty="0">
                <a:solidFill>
                  <a:srgbClr val="272626"/>
                </a:solidFill>
                <a:latin typeface="Comic Sans MS" panose="030F0902030302020204" pitchFamily="66" charset="0"/>
              </a:rPr>
              <a:t>Germany, France and Britain were all involved in World War One.</a:t>
            </a:r>
          </a:p>
          <a:p>
            <a:pPr marL="0" indent="0" algn="ctr">
              <a:lnSpc>
                <a:spcPct val="100000"/>
              </a:lnSpc>
              <a:spcBef>
                <a:spcPts val="500"/>
              </a:spcBef>
              <a:buClr>
                <a:srgbClr val="EB8B2D"/>
              </a:buClr>
              <a:buNone/>
            </a:pPr>
            <a:r>
              <a:rPr lang="en-GB" sz="1900" dirty="0">
                <a:solidFill>
                  <a:srgbClr val="272626"/>
                </a:solidFill>
                <a:latin typeface="Comic Sans MS" panose="030F0902030302020204" pitchFamily="66" charset="0"/>
              </a:rPr>
              <a:t>They all had empires, with colonies across the world.</a:t>
            </a:r>
          </a:p>
        </p:txBody>
      </p:sp>
      <p:sp>
        <p:nvSpPr>
          <p:cNvPr id="6" name="Content Placeholder 2">
            <a:extLst>
              <a:ext uri="{FF2B5EF4-FFF2-40B4-BE49-F238E27FC236}">
                <a16:creationId xmlns:a16="http://schemas.microsoft.com/office/drawing/2014/main" id="{351047BE-806C-A24F-A2CB-131C542C0F94}"/>
              </a:ext>
            </a:extLst>
          </p:cNvPr>
          <p:cNvSpPr txBox="1">
            <a:spLocks/>
          </p:cNvSpPr>
          <p:nvPr/>
        </p:nvSpPr>
        <p:spPr>
          <a:xfrm>
            <a:off x="1032078" y="3432558"/>
            <a:ext cx="1732547" cy="2271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EB8B2D"/>
              </a:buClr>
              <a:buNone/>
            </a:pPr>
            <a:r>
              <a:rPr lang="en-GB" sz="1800" dirty="0">
                <a:solidFill>
                  <a:srgbClr val="272626"/>
                </a:solidFill>
                <a:latin typeface="Comic Sans MS" panose="030F0902030302020204" pitchFamily="66" charset="0"/>
              </a:rPr>
              <a:t>On this map, only the areas coloured in grey are not part of</a:t>
            </a:r>
            <a:br>
              <a:rPr lang="en-GB" sz="1800" dirty="0">
                <a:solidFill>
                  <a:srgbClr val="272626"/>
                </a:solidFill>
                <a:latin typeface="Comic Sans MS" panose="030F0902030302020204" pitchFamily="66" charset="0"/>
              </a:rPr>
            </a:br>
            <a:r>
              <a:rPr lang="en-GB" sz="1800" dirty="0">
                <a:solidFill>
                  <a:srgbClr val="272626"/>
                </a:solidFill>
                <a:latin typeface="Comic Sans MS" panose="030F0902030302020204" pitchFamily="66" charset="0"/>
              </a:rPr>
              <a:t>an empire.</a:t>
            </a:r>
          </a:p>
        </p:txBody>
      </p:sp>
      <p:cxnSp>
        <p:nvCxnSpPr>
          <p:cNvPr id="3" name="Straight Arrow Connector 2">
            <a:extLst>
              <a:ext uri="{FF2B5EF4-FFF2-40B4-BE49-F238E27FC236}">
                <a16:creationId xmlns:a16="http://schemas.microsoft.com/office/drawing/2014/main" id="{970EF599-5385-8B4B-90C4-5D8795930F66}"/>
              </a:ext>
            </a:extLst>
          </p:cNvPr>
          <p:cNvCxnSpPr>
            <a:cxnSpLocks/>
          </p:cNvCxnSpPr>
          <p:nvPr/>
        </p:nvCxnSpPr>
        <p:spPr>
          <a:xfrm flipV="1">
            <a:off x="2714206" y="4124726"/>
            <a:ext cx="1018669" cy="673316"/>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69A08189-1E81-134D-A1C5-62B1C6379F23}"/>
              </a:ext>
            </a:extLst>
          </p:cNvPr>
          <p:cNvCxnSpPr>
            <a:cxnSpLocks/>
          </p:cNvCxnSpPr>
          <p:nvPr/>
        </p:nvCxnSpPr>
        <p:spPr>
          <a:xfrm flipV="1">
            <a:off x="2714206" y="3218050"/>
            <a:ext cx="398762" cy="1579992"/>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EE8E24A-EBE8-8B41-8E8B-AD8A8DB574A9}"/>
              </a:ext>
            </a:extLst>
          </p:cNvPr>
          <p:cNvCxnSpPr>
            <a:cxnSpLocks/>
          </p:cNvCxnSpPr>
          <p:nvPr/>
        </p:nvCxnSpPr>
        <p:spPr>
          <a:xfrm flipV="1">
            <a:off x="2714206" y="3081126"/>
            <a:ext cx="845650" cy="1716915"/>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219A377-619E-184D-82D6-0F108035789C}"/>
              </a:ext>
            </a:extLst>
          </p:cNvPr>
          <p:cNvCxnSpPr>
            <a:cxnSpLocks/>
          </p:cNvCxnSpPr>
          <p:nvPr/>
        </p:nvCxnSpPr>
        <p:spPr>
          <a:xfrm flipV="1">
            <a:off x="2710768" y="3432558"/>
            <a:ext cx="2409755" cy="1365483"/>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56EA2B0-363B-D247-B6CE-61E5412B1874}"/>
              </a:ext>
            </a:extLst>
          </p:cNvPr>
          <p:cNvCxnSpPr>
            <a:cxnSpLocks/>
          </p:cNvCxnSpPr>
          <p:nvPr/>
        </p:nvCxnSpPr>
        <p:spPr>
          <a:xfrm flipV="1">
            <a:off x="2710768" y="3003542"/>
            <a:ext cx="3741250" cy="1794501"/>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8BB7023-4007-0A4F-ABCA-9A54C39576DD}"/>
              </a:ext>
            </a:extLst>
          </p:cNvPr>
          <p:cNvCxnSpPr>
            <a:cxnSpLocks/>
          </p:cNvCxnSpPr>
          <p:nvPr/>
        </p:nvCxnSpPr>
        <p:spPr>
          <a:xfrm flipV="1">
            <a:off x="2724519" y="3432558"/>
            <a:ext cx="3656850" cy="1365483"/>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418789C-0E0E-6F47-9EAB-972B6F3466D6}"/>
              </a:ext>
            </a:extLst>
          </p:cNvPr>
          <p:cNvCxnSpPr>
            <a:cxnSpLocks/>
          </p:cNvCxnSpPr>
          <p:nvPr/>
        </p:nvCxnSpPr>
        <p:spPr>
          <a:xfrm flipV="1">
            <a:off x="2724519" y="2072765"/>
            <a:ext cx="2935133" cy="2725278"/>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566995C-B5A7-AF4F-A4B4-A751775E17A1}"/>
              </a:ext>
            </a:extLst>
          </p:cNvPr>
          <p:cNvCxnSpPr>
            <a:cxnSpLocks/>
          </p:cNvCxnSpPr>
          <p:nvPr/>
        </p:nvCxnSpPr>
        <p:spPr>
          <a:xfrm flipV="1">
            <a:off x="2724519" y="2363182"/>
            <a:ext cx="2838298" cy="2434859"/>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EAF1449-1454-E546-A689-C1AD6A0E8579}"/>
              </a:ext>
            </a:extLst>
          </p:cNvPr>
          <p:cNvCxnSpPr>
            <a:cxnSpLocks/>
          </p:cNvCxnSpPr>
          <p:nvPr/>
        </p:nvCxnSpPr>
        <p:spPr>
          <a:xfrm flipV="1">
            <a:off x="2705708" y="2517360"/>
            <a:ext cx="3124774" cy="2280681"/>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087336D0-A20A-A148-ADAC-B6CFE752AA9D}"/>
              </a:ext>
            </a:extLst>
          </p:cNvPr>
          <p:cNvCxnSpPr>
            <a:cxnSpLocks/>
          </p:cNvCxnSpPr>
          <p:nvPr/>
        </p:nvCxnSpPr>
        <p:spPr>
          <a:xfrm flipV="1">
            <a:off x="2724519" y="2729958"/>
            <a:ext cx="4018549" cy="2068084"/>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14F7F99-7D49-7D4B-8F99-A47864547A76}"/>
              </a:ext>
            </a:extLst>
          </p:cNvPr>
          <p:cNvCxnSpPr>
            <a:cxnSpLocks/>
          </p:cNvCxnSpPr>
          <p:nvPr/>
        </p:nvCxnSpPr>
        <p:spPr>
          <a:xfrm flipV="1">
            <a:off x="2724519" y="2729957"/>
            <a:ext cx="5054409" cy="2068086"/>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FEAE2C2-8755-274F-B959-53FA1457FAB1}"/>
              </a:ext>
            </a:extLst>
          </p:cNvPr>
          <p:cNvCxnSpPr>
            <a:cxnSpLocks/>
          </p:cNvCxnSpPr>
          <p:nvPr/>
        </p:nvCxnSpPr>
        <p:spPr>
          <a:xfrm flipV="1">
            <a:off x="2724519" y="3163996"/>
            <a:ext cx="5114223" cy="1634045"/>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314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4"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par>
                                <p:cTn id="33" presetID="22" presetClass="entr" presetSubtype="4"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4"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down)">
                                      <p:cBhvr>
                                        <p:cTn id="38" dur="500"/>
                                        <p:tgtEl>
                                          <p:spTgt spid="29"/>
                                        </p:tgtEl>
                                      </p:cBhvr>
                                    </p:animEffect>
                                  </p:childTnLst>
                                </p:cTn>
                              </p:par>
                              <p:par>
                                <p:cTn id="39" presetID="22" presetClass="entr" presetSubtype="4"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par>
                                <p:cTn id="42" presetID="22" presetClass="entr" presetSubtype="4"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par>
                                <p:cTn id="45" presetID="22" presetClass="entr" presetSubtype="4"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down)">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descr="Map&#10;&#10;Description automatically generated">
            <a:extLst>
              <a:ext uri="{FF2B5EF4-FFF2-40B4-BE49-F238E27FC236}">
                <a16:creationId xmlns:a16="http://schemas.microsoft.com/office/drawing/2014/main" id="{4AA77CB3-8C7E-5D47-BB8D-4EFAA53042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22244" y="2213764"/>
            <a:ext cx="4569618" cy="2091386"/>
          </a:xfrm>
          <a:prstGeom prst="rect">
            <a:avLst/>
          </a:prstGeom>
        </p:spPr>
      </p:pic>
      <p:sp>
        <p:nvSpPr>
          <p:cNvPr id="34" name="Rectangle 33">
            <a:extLst>
              <a:ext uri="{FF2B5EF4-FFF2-40B4-BE49-F238E27FC236}">
                <a16:creationId xmlns:a16="http://schemas.microsoft.com/office/drawing/2014/main" id="{A8BBA0D3-8D27-0042-B904-CD5FA1213C4E}"/>
              </a:ext>
            </a:extLst>
          </p:cNvPr>
          <p:cNvSpPr/>
          <p:nvPr/>
        </p:nvSpPr>
        <p:spPr>
          <a:xfrm>
            <a:off x="1100138" y="4375617"/>
            <a:ext cx="4872037" cy="1578768"/>
          </a:xfrm>
          <a:prstGeom prst="rect">
            <a:avLst/>
          </a:prstGeom>
          <a:solidFill>
            <a:srgbClr val="D8222A"/>
          </a:solidFill>
          <a:ln w="38100">
            <a:solidFill>
              <a:srgbClr val="D82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1" y="733295"/>
            <a:ext cx="12191999" cy="6814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German and French Empires</a:t>
            </a:r>
          </a:p>
        </p:txBody>
      </p:sp>
      <p:sp>
        <p:nvSpPr>
          <p:cNvPr id="25" name="Rectangle 24">
            <a:extLst>
              <a:ext uri="{FF2B5EF4-FFF2-40B4-BE49-F238E27FC236}">
                <a16:creationId xmlns:a16="http://schemas.microsoft.com/office/drawing/2014/main" id="{54D56586-EC94-8E4B-BAA1-E2FC93337CC4}"/>
              </a:ext>
            </a:extLst>
          </p:cNvPr>
          <p:cNvSpPr/>
          <p:nvPr/>
        </p:nvSpPr>
        <p:spPr>
          <a:xfrm>
            <a:off x="6350794" y="2115933"/>
            <a:ext cx="4872037" cy="2259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FF48AE3-ADC9-1A43-9708-D5965CF6CF3E}"/>
              </a:ext>
            </a:extLst>
          </p:cNvPr>
          <p:cNvSpPr/>
          <p:nvPr/>
        </p:nvSpPr>
        <p:spPr>
          <a:xfrm>
            <a:off x="1100138" y="2115933"/>
            <a:ext cx="4872037" cy="2259684"/>
          </a:xfrm>
          <a:prstGeom prst="rect">
            <a:avLst/>
          </a:prstGeom>
          <a:noFill/>
          <a:ln w="38100">
            <a:solidFill>
              <a:srgbClr val="D82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Map&#10;&#10;Description automatically generated">
            <a:extLst>
              <a:ext uri="{FF2B5EF4-FFF2-40B4-BE49-F238E27FC236}">
                <a16:creationId xmlns:a16="http://schemas.microsoft.com/office/drawing/2014/main" id="{B15032F5-03BE-5648-809E-8BA8DCCB71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402"/>
          <a:stretch/>
        </p:blipFill>
        <p:spPr>
          <a:xfrm>
            <a:off x="1315656" y="2222576"/>
            <a:ext cx="4460593" cy="2061610"/>
          </a:xfrm>
          <a:prstGeom prst="rect">
            <a:avLst/>
          </a:prstGeom>
        </p:spPr>
      </p:pic>
      <p:sp>
        <p:nvSpPr>
          <p:cNvPr id="31" name="Content Placeholder 2">
            <a:extLst>
              <a:ext uri="{FF2B5EF4-FFF2-40B4-BE49-F238E27FC236}">
                <a16:creationId xmlns:a16="http://schemas.microsoft.com/office/drawing/2014/main" id="{CA05DC7D-F21A-BD49-930F-3178D7FC5E35}"/>
              </a:ext>
            </a:extLst>
          </p:cNvPr>
          <p:cNvSpPr txBox="1">
            <a:spLocks/>
          </p:cNvSpPr>
          <p:nvPr/>
        </p:nvSpPr>
        <p:spPr>
          <a:xfrm>
            <a:off x="1100138" y="4639626"/>
            <a:ext cx="4872037" cy="11575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EB8B2D"/>
              </a:buClr>
              <a:buNone/>
            </a:pPr>
            <a:r>
              <a:rPr lang="en-GB" sz="2000" dirty="0">
                <a:solidFill>
                  <a:schemeClr val="bg1"/>
                </a:solidFill>
                <a:latin typeface="Comic Sans MS" panose="030F0902030302020204" pitchFamily="66" charset="0"/>
              </a:rPr>
              <a:t>The German Empire included</a:t>
            </a:r>
            <a:br>
              <a:rPr lang="en-GB" sz="2000" dirty="0">
                <a:solidFill>
                  <a:schemeClr val="bg1"/>
                </a:solidFill>
                <a:latin typeface="Comic Sans MS" panose="030F0902030302020204" pitchFamily="66" charset="0"/>
              </a:rPr>
            </a:br>
            <a:r>
              <a:rPr lang="en-GB" sz="2000" dirty="0">
                <a:solidFill>
                  <a:schemeClr val="bg1"/>
                </a:solidFill>
                <a:latin typeface="Comic Sans MS" panose="030F0902030302020204" pitchFamily="66" charset="0"/>
              </a:rPr>
              <a:t>colonies in Africa, the Far East</a:t>
            </a:r>
            <a:br>
              <a:rPr lang="en-GB" sz="2000" dirty="0">
                <a:solidFill>
                  <a:schemeClr val="bg1"/>
                </a:solidFill>
                <a:latin typeface="Comic Sans MS" panose="030F0902030302020204" pitchFamily="66" charset="0"/>
              </a:rPr>
            </a:br>
            <a:r>
              <a:rPr lang="en-GB" sz="2000" dirty="0">
                <a:solidFill>
                  <a:schemeClr val="bg1"/>
                </a:solidFill>
                <a:latin typeface="Comic Sans MS" panose="030F0902030302020204" pitchFamily="66" charset="0"/>
              </a:rPr>
              <a:t>and Australasia.</a:t>
            </a:r>
          </a:p>
        </p:txBody>
      </p:sp>
      <p:sp>
        <p:nvSpPr>
          <p:cNvPr id="37" name="Rectangle 36">
            <a:extLst>
              <a:ext uri="{FF2B5EF4-FFF2-40B4-BE49-F238E27FC236}">
                <a16:creationId xmlns:a16="http://schemas.microsoft.com/office/drawing/2014/main" id="{ED4AFBCD-48D2-4848-A04E-E7834A97AAA2}"/>
              </a:ext>
            </a:extLst>
          </p:cNvPr>
          <p:cNvSpPr/>
          <p:nvPr/>
        </p:nvSpPr>
        <p:spPr>
          <a:xfrm>
            <a:off x="6350794" y="4375617"/>
            <a:ext cx="4872037" cy="1578768"/>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a:extLst>
              <a:ext uri="{FF2B5EF4-FFF2-40B4-BE49-F238E27FC236}">
                <a16:creationId xmlns:a16="http://schemas.microsoft.com/office/drawing/2014/main" id="{84C224B9-1910-0B42-8804-32D4A67C76BF}"/>
              </a:ext>
            </a:extLst>
          </p:cNvPr>
          <p:cNvSpPr txBox="1">
            <a:spLocks/>
          </p:cNvSpPr>
          <p:nvPr/>
        </p:nvSpPr>
        <p:spPr>
          <a:xfrm>
            <a:off x="6350794" y="4639626"/>
            <a:ext cx="4872037" cy="11575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EB8B2D"/>
              </a:buClr>
              <a:buNone/>
            </a:pPr>
            <a:r>
              <a:rPr lang="en-GB" sz="2000" dirty="0">
                <a:solidFill>
                  <a:schemeClr val="bg1"/>
                </a:solidFill>
                <a:latin typeface="Comic Sans MS" panose="030F0902030302020204" pitchFamily="66" charset="0"/>
              </a:rPr>
              <a:t>The French Empire included</a:t>
            </a:r>
            <a:br>
              <a:rPr lang="en-GB" sz="2000" dirty="0">
                <a:solidFill>
                  <a:schemeClr val="bg1"/>
                </a:solidFill>
                <a:latin typeface="Comic Sans MS" panose="030F0902030302020204" pitchFamily="66" charset="0"/>
              </a:rPr>
            </a:br>
            <a:r>
              <a:rPr lang="en-GB" sz="2000" dirty="0">
                <a:solidFill>
                  <a:schemeClr val="bg1"/>
                </a:solidFill>
                <a:latin typeface="Comic Sans MS" panose="030F0902030302020204" pitchFamily="66" charset="0"/>
              </a:rPr>
              <a:t>colonies in Africa, the Far East</a:t>
            </a:r>
            <a:br>
              <a:rPr lang="en-GB" sz="2000" dirty="0">
                <a:solidFill>
                  <a:schemeClr val="bg1"/>
                </a:solidFill>
                <a:latin typeface="Comic Sans MS" panose="030F0902030302020204" pitchFamily="66" charset="0"/>
              </a:rPr>
            </a:br>
            <a:r>
              <a:rPr lang="en-GB" sz="2000" dirty="0">
                <a:solidFill>
                  <a:schemeClr val="bg1"/>
                </a:solidFill>
                <a:latin typeface="Comic Sans MS" panose="030F0902030302020204" pitchFamily="66" charset="0"/>
              </a:rPr>
              <a:t>and South America.</a:t>
            </a:r>
          </a:p>
        </p:txBody>
      </p:sp>
      <p:sp>
        <p:nvSpPr>
          <p:cNvPr id="40" name="Rectangle 39">
            <a:extLst>
              <a:ext uri="{FF2B5EF4-FFF2-40B4-BE49-F238E27FC236}">
                <a16:creationId xmlns:a16="http://schemas.microsoft.com/office/drawing/2014/main" id="{64E2187D-8BF4-334B-80D2-AE6A7DAB40F5}"/>
              </a:ext>
            </a:extLst>
          </p:cNvPr>
          <p:cNvSpPr/>
          <p:nvPr/>
        </p:nvSpPr>
        <p:spPr>
          <a:xfrm>
            <a:off x="1100138" y="1585912"/>
            <a:ext cx="4872037" cy="530021"/>
          </a:xfrm>
          <a:prstGeom prst="rect">
            <a:avLst/>
          </a:prstGeom>
          <a:solidFill>
            <a:srgbClr val="D8222A"/>
          </a:solidFill>
          <a:ln w="38100">
            <a:solidFill>
              <a:srgbClr val="D82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German Empire</a:t>
            </a:r>
          </a:p>
        </p:txBody>
      </p:sp>
      <p:sp>
        <p:nvSpPr>
          <p:cNvPr id="41" name="Rectangle 40">
            <a:extLst>
              <a:ext uri="{FF2B5EF4-FFF2-40B4-BE49-F238E27FC236}">
                <a16:creationId xmlns:a16="http://schemas.microsoft.com/office/drawing/2014/main" id="{F90532A1-4313-6946-99FF-E99448FC146D}"/>
              </a:ext>
            </a:extLst>
          </p:cNvPr>
          <p:cNvSpPr/>
          <p:nvPr/>
        </p:nvSpPr>
        <p:spPr>
          <a:xfrm>
            <a:off x="6350795" y="1585912"/>
            <a:ext cx="4872037" cy="530021"/>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French Empire</a:t>
            </a:r>
          </a:p>
        </p:txBody>
      </p:sp>
    </p:spTree>
    <p:extLst>
      <p:ext uri="{BB962C8B-B14F-4D97-AF65-F5344CB8AC3E}">
        <p14:creationId xmlns:p14="http://schemas.microsoft.com/office/powerpoint/2010/main" val="378481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1" grpId="0"/>
      <p:bldP spid="37" grpId="0" animBg="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8FCAB2-0F36-774C-AFF6-ABF2FE7D3A63}"/>
              </a:ext>
            </a:extLst>
          </p:cNvPr>
          <p:cNvSpPr txBox="1">
            <a:spLocks/>
          </p:cNvSpPr>
          <p:nvPr/>
        </p:nvSpPr>
        <p:spPr>
          <a:xfrm>
            <a:off x="-1" y="733295"/>
            <a:ext cx="12191999" cy="6814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The British Empire</a:t>
            </a:r>
          </a:p>
        </p:txBody>
      </p:sp>
      <p:pic>
        <p:nvPicPr>
          <p:cNvPr id="14" name="Picture 2">
            <a:extLst>
              <a:ext uri="{FF2B5EF4-FFF2-40B4-BE49-F238E27FC236}">
                <a16:creationId xmlns:a16="http://schemas.microsoft.com/office/drawing/2014/main" id="{39B975F4-F6D2-0742-BF08-1662002D21F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37845" y="1679060"/>
            <a:ext cx="7386887" cy="3379501"/>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2BB12184-4A3C-004F-8B2E-1F0FD224036C}"/>
              </a:ext>
            </a:extLst>
          </p:cNvPr>
          <p:cNvSpPr txBox="1">
            <a:spLocks/>
          </p:cNvSpPr>
          <p:nvPr/>
        </p:nvSpPr>
        <p:spPr>
          <a:xfrm>
            <a:off x="1" y="5424611"/>
            <a:ext cx="12191998" cy="11594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Clr>
                <a:srgbClr val="EB8B2D"/>
              </a:buClr>
              <a:buNone/>
            </a:pPr>
            <a:r>
              <a:rPr lang="en-GB" sz="2000" dirty="0">
                <a:solidFill>
                  <a:srgbClr val="272626"/>
                </a:solidFill>
                <a:latin typeface="Comic Sans MS" panose="030F0902030302020204" pitchFamily="66" charset="0"/>
              </a:rPr>
              <a:t>There was a saying at the time that the sun never set on the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British Empire as it was always daytime somewhere in the empire.</a:t>
            </a:r>
          </a:p>
        </p:txBody>
      </p:sp>
      <p:sp>
        <p:nvSpPr>
          <p:cNvPr id="17" name="Content Placeholder 2">
            <a:extLst>
              <a:ext uri="{FF2B5EF4-FFF2-40B4-BE49-F238E27FC236}">
                <a16:creationId xmlns:a16="http://schemas.microsoft.com/office/drawing/2014/main" id="{7DC282B6-3D6D-AC45-A835-BC81A466A32C}"/>
              </a:ext>
            </a:extLst>
          </p:cNvPr>
          <p:cNvSpPr txBox="1">
            <a:spLocks/>
          </p:cNvSpPr>
          <p:nvPr/>
        </p:nvSpPr>
        <p:spPr>
          <a:xfrm>
            <a:off x="809555" y="1440000"/>
            <a:ext cx="2513012" cy="35402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Clr>
                <a:srgbClr val="EB8B2D"/>
              </a:buClr>
              <a:buNone/>
            </a:pPr>
            <a:r>
              <a:rPr lang="en-GB" sz="2000" dirty="0">
                <a:solidFill>
                  <a:srgbClr val="272626"/>
                </a:solidFill>
                <a:latin typeface="Comic Sans MS" panose="030F0902030302020204" pitchFamily="66" charset="0"/>
              </a:rPr>
              <a:t>By 1914, Britain had the largest empire, with colonies 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North America, South America, Central America, Africa,</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Middle East, Asia,</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Far East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Australasia.</a:t>
            </a:r>
          </a:p>
        </p:txBody>
      </p:sp>
      <p:cxnSp>
        <p:nvCxnSpPr>
          <p:cNvPr id="19" name="Straight Arrow Connector 18">
            <a:extLst>
              <a:ext uri="{FF2B5EF4-FFF2-40B4-BE49-F238E27FC236}">
                <a16:creationId xmlns:a16="http://schemas.microsoft.com/office/drawing/2014/main" id="{61A03377-6B86-B945-83FD-5C4EAAC23000}"/>
              </a:ext>
            </a:extLst>
          </p:cNvPr>
          <p:cNvCxnSpPr>
            <a:cxnSpLocks/>
          </p:cNvCxnSpPr>
          <p:nvPr/>
        </p:nvCxnSpPr>
        <p:spPr>
          <a:xfrm flipV="1">
            <a:off x="3367889" y="2324101"/>
            <a:ext cx="1191411" cy="565716"/>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C19CC1-83AE-FE45-A18B-6A078EB70CC8}"/>
              </a:ext>
            </a:extLst>
          </p:cNvPr>
          <p:cNvCxnSpPr>
            <a:cxnSpLocks/>
          </p:cNvCxnSpPr>
          <p:nvPr/>
        </p:nvCxnSpPr>
        <p:spPr>
          <a:xfrm>
            <a:off x="3367889" y="3201155"/>
            <a:ext cx="2143911" cy="302537"/>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2139F1B-D2C7-DB4E-9442-6FDC8E87C65D}"/>
              </a:ext>
            </a:extLst>
          </p:cNvPr>
          <p:cNvCxnSpPr>
            <a:cxnSpLocks/>
          </p:cNvCxnSpPr>
          <p:nvPr/>
        </p:nvCxnSpPr>
        <p:spPr>
          <a:xfrm flipV="1">
            <a:off x="3367889" y="3201155"/>
            <a:ext cx="1547011" cy="277137"/>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D1BDF8D-5EFD-1E4C-A52A-1FB7B1286E8B}"/>
              </a:ext>
            </a:extLst>
          </p:cNvPr>
          <p:cNvCxnSpPr>
            <a:cxnSpLocks/>
          </p:cNvCxnSpPr>
          <p:nvPr/>
        </p:nvCxnSpPr>
        <p:spPr>
          <a:xfrm flipV="1">
            <a:off x="3367889" y="3503692"/>
            <a:ext cx="3286911" cy="322361"/>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650507F-7BB9-4745-937D-44D374689B56}"/>
              </a:ext>
            </a:extLst>
          </p:cNvPr>
          <p:cNvCxnSpPr>
            <a:cxnSpLocks/>
          </p:cNvCxnSpPr>
          <p:nvPr/>
        </p:nvCxnSpPr>
        <p:spPr>
          <a:xfrm flipV="1">
            <a:off x="3367889" y="3111501"/>
            <a:ext cx="4760111" cy="1054395"/>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DB5E37E-A139-2D4A-8371-92CA70ABB798}"/>
              </a:ext>
            </a:extLst>
          </p:cNvPr>
          <p:cNvCxnSpPr>
            <a:cxnSpLocks/>
          </p:cNvCxnSpPr>
          <p:nvPr/>
        </p:nvCxnSpPr>
        <p:spPr>
          <a:xfrm flipV="1">
            <a:off x="3322567" y="3201155"/>
            <a:ext cx="5300733" cy="1208675"/>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CC4096B-4CF0-AB4F-AECA-7071449B8A41}"/>
              </a:ext>
            </a:extLst>
          </p:cNvPr>
          <p:cNvCxnSpPr>
            <a:cxnSpLocks/>
          </p:cNvCxnSpPr>
          <p:nvPr/>
        </p:nvCxnSpPr>
        <p:spPr>
          <a:xfrm flipV="1">
            <a:off x="3322567" y="3720976"/>
            <a:ext cx="6164333" cy="985191"/>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2627D12-158A-094E-AE9A-0A6F40679915}"/>
              </a:ext>
            </a:extLst>
          </p:cNvPr>
          <p:cNvCxnSpPr>
            <a:cxnSpLocks/>
          </p:cNvCxnSpPr>
          <p:nvPr/>
        </p:nvCxnSpPr>
        <p:spPr>
          <a:xfrm flipV="1">
            <a:off x="3367889" y="4356101"/>
            <a:ext cx="6119011" cy="644286"/>
          </a:xfrm>
          <a:prstGeom prst="straightConnector1">
            <a:avLst/>
          </a:prstGeom>
          <a:ln w="38100">
            <a:solidFill>
              <a:srgbClr val="D822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616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6281980" y="1143904"/>
            <a:ext cx="4926794" cy="228509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000" b="1" dirty="0" err="1">
                <a:solidFill>
                  <a:srgbClr val="D8222A"/>
                </a:solidFill>
                <a:latin typeface="Comic Sans MS" panose="030F0902030302020204" pitchFamily="66" charset="0"/>
              </a:rPr>
              <a:t>So,how</a:t>
            </a:r>
            <a:r>
              <a:rPr lang="en-US" sz="3000" b="1" dirty="0">
                <a:solidFill>
                  <a:srgbClr val="D8222A"/>
                </a:solidFill>
                <a:latin typeface="Comic Sans MS" panose="030F0902030302020204" pitchFamily="66" charset="0"/>
              </a:rPr>
              <a:t> did Black British people become involved</a:t>
            </a:r>
            <a:br>
              <a:rPr lang="en-US" sz="3000" b="1" dirty="0">
                <a:solidFill>
                  <a:srgbClr val="D8222A"/>
                </a:solidFill>
                <a:latin typeface="Comic Sans MS" panose="030F0902030302020204" pitchFamily="66" charset="0"/>
              </a:rPr>
            </a:br>
            <a:r>
              <a:rPr lang="en-US" sz="3000" b="1" dirty="0">
                <a:solidFill>
                  <a:srgbClr val="D8222A"/>
                </a:solidFill>
                <a:latin typeface="Comic Sans MS" panose="030F0902030302020204" pitchFamily="66" charset="0"/>
              </a:rPr>
              <a:t>in the First World War,</a:t>
            </a:r>
            <a:br>
              <a:rPr lang="en-US" sz="3000" b="1" dirty="0">
                <a:solidFill>
                  <a:srgbClr val="D8222A"/>
                </a:solidFill>
                <a:latin typeface="Comic Sans MS" panose="030F0902030302020204" pitchFamily="66" charset="0"/>
              </a:rPr>
            </a:br>
            <a:r>
              <a:rPr lang="en-US" sz="3000" b="1" dirty="0">
                <a:solidFill>
                  <a:srgbClr val="D8222A"/>
                </a:solidFill>
                <a:latin typeface="Comic Sans MS" panose="030F0902030302020204" pitchFamily="66" charset="0"/>
              </a:rPr>
              <a:t>from: </a:t>
            </a:r>
          </a:p>
        </p:txBody>
      </p:sp>
      <p:sp>
        <p:nvSpPr>
          <p:cNvPr id="6" name="Content Placeholder 2">
            <a:extLst>
              <a:ext uri="{FF2B5EF4-FFF2-40B4-BE49-F238E27FC236}">
                <a16:creationId xmlns:a16="http://schemas.microsoft.com/office/drawing/2014/main" id="{CF5397CA-797C-BF45-B7D6-E5F806C69C9E}"/>
              </a:ext>
            </a:extLst>
          </p:cNvPr>
          <p:cNvSpPr txBox="1">
            <a:spLocks/>
          </p:cNvSpPr>
          <p:nvPr/>
        </p:nvSpPr>
        <p:spPr>
          <a:xfrm>
            <a:off x="6281980" y="3429000"/>
            <a:ext cx="4221480" cy="24913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D8222A"/>
              </a:buClr>
            </a:pPr>
            <a:r>
              <a:rPr lang="en-GB" sz="3000" dirty="0">
                <a:solidFill>
                  <a:srgbClr val="272626"/>
                </a:solidFill>
                <a:latin typeface="Comic Sans MS" panose="030F0902030302020204" pitchFamily="66" charset="0"/>
              </a:rPr>
              <a:t>Britain</a:t>
            </a:r>
          </a:p>
          <a:p>
            <a:pPr>
              <a:buClr>
                <a:srgbClr val="D8222A"/>
              </a:buClr>
            </a:pPr>
            <a:r>
              <a:rPr lang="en-GB" sz="3000" dirty="0">
                <a:solidFill>
                  <a:srgbClr val="272626"/>
                </a:solidFill>
                <a:latin typeface="Comic Sans MS" panose="030F0902030302020204" pitchFamily="66" charset="0"/>
              </a:rPr>
              <a:t>Africa</a:t>
            </a:r>
          </a:p>
          <a:p>
            <a:pPr>
              <a:buClr>
                <a:srgbClr val="D8222A"/>
              </a:buClr>
            </a:pPr>
            <a:r>
              <a:rPr lang="en-GB" sz="3000" dirty="0">
                <a:solidFill>
                  <a:srgbClr val="272626"/>
                </a:solidFill>
                <a:latin typeface="Comic Sans MS" panose="030F0902030302020204" pitchFamily="66" charset="0"/>
              </a:rPr>
              <a:t>The West Indies</a:t>
            </a:r>
          </a:p>
          <a:p>
            <a:pPr>
              <a:buClr>
                <a:srgbClr val="D8222A"/>
              </a:buClr>
            </a:pPr>
            <a:r>
              <a:rPr lang="en-GB" sz="3000" dirty="0">
                <a:solidFill>
                  <a:srgbClr val="272626"/>
                </a:solidFill>
                <a:latin typeface="Comic Sans MS" panose="030F0902030302020204" pitchFamily="66" charset="0"/>
              </a:rPr>
              <a:t>Canada</a:t>
            </a:r>
          </a:p>
        </p:txBody>
      </p:sp>
      <p:pic>
        <p:nvPicPr>
          <p:cNvPr id="3" name="Picture 2" descr="A group of people posing for a photo&#10;&#10;Description automatically generated with medium confidence">
            <a:extLst>
              <a:ext uri="{FF2B5EF4-FFF2-40B4-BE49-F238E27FC236}">
                <a16:creationId xmlns:a16="http://schemas.microsoft.com/office/drawing/2014/main" id="{F9FFDC70-7845-7F41-AB59-E2376774C4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9099" y="386660"/>
            <a:ext cx="5143050" cy="6090469"/>
          </a:xfrm>
          <a:prstGeom prst="rect">
            <a:avLst/>
          </a:prstGeom>
        </p:spPr>
      </p:pic>
    </p:spTree>
    <p:extLst>
      <p:ext uri="{BB962C8B-B14F-4D97-AF65-F5344CB8AC3E}">
        <p14:creationId xmlns:p14="http://schemas.microsoft.com/office/powerpoint/2010/main" val="6937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7AB7C87-2784-5C47-9611-5E26CD27AF22}"/>
              </a:ext>
            </a:extLst>
          </p:cNvPr>
          <p:cNvSpPr txBox="1">
            <a:spLocks/>
          </p:cNvSpPr>
          <p:nvPr/>
        </p:nvSpPr>
        <p:spPr>
          <a:xfrm>
            <a:off x="1300036" y="879601"/>
            <a:ext cx="8484042" cy="1116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000" b="1" dirty="0">
                <a:solidFill>
                  <a:srgbClr val="D8222A"/>
                </a:solidFill>
                <a:latin typeface="Comic Sans MS" panose="030F0902030302020204" pitchFamily="66" charset="0"/>
                <a:cs typeface="Arial" panose="020B0604020202020204" pitchFamily="34" charset="0"/>
              </a:rPr>
              <a:t>Black Soldiers Living in Britain</a:t>
            </a:r>
          </a:p>
        </p:txBody>
      </p:sp>
      <p:sp>
        <p:nvSpPr>
          <p:cNvPr id="7" name="Content Placeholder 2">
            <a:extLst>
              <a:ext uri="{FF2B5EF4-FFF2-40B4-BE49-F238E27FC236}">
                <a16:creationId xmlns:a16="http://schemas.microsoft.com/office/drawing/2014/main" id="{941BD2EA-7B3F-F540-84BD-BC5CA2EA3D1B}"/>
              </a:ext>
            </a:extLst>
          </p:cNvPr>
          <p:cNvSpPr txBox="1">
            <a:spLocks/>
          </p:cNvSpPr>
          <p:nvPr/>
        </p:nvSpPr>
        <p:spPr>
          <a:xfrm>
            <a:off x="1300036" y="1642884"/>
            <a:ext cx="5204131" cy="42624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Black men who were living in Britain also responded to the call to enlist in the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British Army.</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But it was up to the officers in charge to decide whether or not to accept them.</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Even if they were accepted, there were rules in place designed to keep them in the lower ranks.</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Army rules of the time stated that all officers – soldiers who were in charge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others – should be ‘of pure European descent’.</a:t>
            </a:r>
          </a:p>
        </p:txBody>
      </p:sp>
      <p:pic>
        <p:nvPicPr>
          <p:cNvPr id="4" name="Picture 3" descr="Text&#10;&#10;Description automatically generated">
            <a:extLst>
              <a:ext uri="{FF2B5EF4-FFF2-40B4-BE49-F238E27FC236}">
                <a16:creationId xmlns:a16="http://schemas.microsoft.com/office/drawing/2014/main" id="{89D054BC-2A81-6B42-9BA1-23433994002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318987">
            <a:off x="7329084" y="802589"/>
            <a:ext cx="3491005" cy="5252822"/>
          </a:xfrm>
          <a:prstGeom prst="rect">
            <a:avLst/>
          </a:prstGeom>
          <a:effectLst>
            <a:outerShdw blurRad="139700" dist="165100" dir="2700000" sx="99000" sy="99000" algn="tl" rotWithShape="0">
              <a:prstClr val="black">
                <a:alpha val="21000"/>
              </a:prstClr>
            </a:outerShdw>
          </a:effectLst>
        </p:spPr>
      </p:pic>
    </p:spTree>
    <p:extLst>
      <p:ext uri="{BB962C8B-B14F-4D97-AF65-F5344CB8AC3E}">
        <p14:creationId xmlns:p14="http://schemas.microsoft.com/office/powerpoint/2010/main" val="364472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11467</TotalTime>
  <Words>3741</Words>
  <Application>Microsoft Office PowerPoint</Application>
  <PresentationFormat>Widescreen</PresentationFormat>
  <Paragraphs>197</Paragraphs>
  <Slides>37</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Calibri</vt:lpstr>
      <vt:lpstr>Calibri Light</vt:lpstr>
      <vt:lpstr>Comic Sans MS</vt:lpstr>
      <vt:lpstr>Times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900</cp:revision>
  <dcterms:created xsi:type="dcterms:W3CDTF">2021-01-11T17:47:06Z</dcterms:created>
  <dcterms:modified xsi:type="dcterms:W3CDTF">2022-09-21T16:28:23Z</dcterms:modified>
</cp:coreProperties>
</file>