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5"/>
  </p:notesMasterIdLst>
  <p:sldIdLst>
    <p:sldId id="274" r:id="rId3"/>
    <p:sldId id="271" r:id="rId4"/>
    <p:sldId id="400" r:id="rId5"/>
    <p:sldId id="401" r:id="rId6"/>
    <p:sldId id="404" r:id="rId7"/>
    <p:sldId id="405" r:id="rId8"/>
    <p:sldId id="406" r:id="rId9"/>
    <p:sldId id="407" r:id="rId10"/>
    <p:sldId id="408" r:id="rId11"/>
    <p:sldId id="409" r:id="rId12"/>
    <p:sldId id="410" r:id="rId13"/>
    <p:sldId id="411" r:id="rId14"/>
    <p:sldId id="412" r:id="rId15"/>
    <p:sldId id="438" r:id="rId16"/>
    <p:sldId id="413" r:id="rId17"/>
    <p:sldId id="414" r:id="rId18"/>
    <p:sldId id="415" r:id="rId19"/>
    <p:sldId id="416" r:id="rId20"/>
    <p:sldId id="417" r:id="rId21"/>
    <p:sldId id="418" r:id="rId22"/>
    <p:sldId id="419" r:id="rId23"/>
    <p:sldId id="420" r:id="rId24"/>
    <p:sldId id="422" r:id="rId25"/>
    <p:sldId id="421" r:id="rId26"/>
    <p:sldId id="423" r:id="rId27"/>
    <p:sldId id="424" r:id="rId28"/>
    <p:sldId id="425" r:id="rId29"/>
    <p:sldId id="426" r:id="rId30"/>
    <p:sldId id="427" r:id="rId31"/>
    <p:sldId id="428" r:id="rId32"/>
    <p:sldId id="429" r:id="rId33"/>
    <p:sldId id="430" r:id="rId34"/>
    <p:sldId id="431" r:id="rId35"/>
    <p:sldId id="432" r:id="rId36"/>
    <p:sldId id="439" r:id="rId37"/>
    <p:sldId id="434" r:id="rId38"/>
    <p:sldId id="435" r:id="rId39"/>
    <p:sldId id="433" r:id="rId40"/>
    <p:sldId id="436" r:id="rId41"/>
    <p:sldId id="437" r:id="rId42"/>
    <p:sldId id="399" r:id="rId43"/>
    <p:sldId id="27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4156" userDrawn="1">
          <p15:clr>
            <a:srgbClr val="A4A3A4"/>
          </p15:clr>
        </p15:guide>
        <p15:guide id="4" pos="7537" userDrawn="1">
          <p15:clr>
            <a:srgbClr val="A4A3A4"/>
          </p15:clr>
        </p15:guide>
        <p15:guide id="5" pos="7628" userDrawn="1">
          <p15:clr>
            <a:srgbClr val="A4A3A4"/>
          </p15:clr>
        </p15:guide>
        <p15:guide id="6" orient="horz" pos="4178" userDrawn="1">
          <p15:clr>
            <a:srgbClr val="A4A3A4"/>
          </p15:clr>
        </p15:guide>
        <p15:guide id="7" orient="horz" pos="142" userDrawn="1">
          <p15:clr>
            <a:srgbClr val="A4A3A4"/>
          </p15:clr>
        </p15:guide>
        <p15:guide id="8" pos="3727" userDrawn="1">
          <p15:clr>
            <a:srgbClr val="A4A3A4"/>
          </p15:clr>
        </p15:guide>
        <p15:guide id="9" pos="89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D8222A"/>
    <a:srgbClr val="EB8B2D"/>
    <a:srgbClr val="39AB47"/>
    <a:srgbClr val="00A3A6"/>
    <a:srgbClr val="286AA6"/>
    <a:srgbClr val="B982AD"/>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05"/>
    <p:restoredTop sz="96281"/>
  </p:normalViewPr>
  <p:slideViewPr>
    <p:cSldViewPr snapToGrid="0" snapToObjects="1">
      <p:cViewPr varScale="1">
        <p:scale>
          <a:sx n="78" d="100"/>
          <a:sy n="78" d="100"/>
        </p:scale>
        <p:origin x="658" y="72"/>
      </p:cViewPr>
      <p:guideLst>
        <p:guide orient="horz" pos="4156"/>
        <p:guide pos="7537"/>
        <p:guide pos="7628"/>
        <p:guide orient="horz" pos="4178"/>
        <p:guide orient="horz" pos="142"/>
        <p:guide pos="3727"/>
        <p:guide pos="8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8/10/relationships/authors" Targe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FDF95118-2313-416A-AFEF-344314603010}"/>
    <pc:docChg chg="modSld">
      <pc:chgData name="Sara Maslin" userId="982d4e009d589f26" providerId="LiveId" clId="{FDF95118-2313-416A-AFEF-344314603010}" dt="2022-08-23T09:49:55.723" v="11" actId="122"/>
      <pc:docMkLst>
        <pc:docMk/>
      </pc:docMkLst>
      <pc:sldChg chg="modSp mod">
        <pc:chgData name="Sara Maslin" userId="982d4e009d589f26" providerId="LiveId" clId="{FDF95118-2313-416A-AFEF-344314603010}" dt="2022-08-23T09:49:55.723" v="11" actId="122"/>
        <pc:sldMkLst>
          <pc:docMk/>
          <pc:sldMk cId="2882852458" sldId="426"/>
        </pc:sldMkLst>
        <pc:spChg chg="mod">
          <ac:chgData name="Sara Maslin" userId="982d4e009d589f26" providerId="LiveId" clId="{FDF95118-2313-416A-AFEF-344314603010}" dt="2022-08-23T09:49:55.723" v="11" actId="122"/>
          <ac:spMkLst>
            <pc:docMk/>
            <pc:sldMk cId="2882852458" sldId="426"/>
            <ac:spMk id="10" creationId="{3821C3C2-FFA1-E140-9305-4E4BCB03300D}"/>
          </ac:spMkLst>
        </pc:spChg>
      </pc:sldChg>
    </pc:docChg>
  </pc:docChgLst>
  <pc:docChgLst>
    <pc:chgData name="Sara Maslin" userId="982d4e009d589f26" providerId="LiveId" clId="{E8F1E9C2-BAE5-44B6-A2A4-71D25C8E1B53}"/>
    <pc:docChg chg="custSel modSld">
      <pc:chgData name="Sara Maslin" userId="982d4e009d589f26" providerId="LiveId" clId="{E8F1E9C2-BAE5-44B6-A2A4-71D25C8E1B53}" dt="2022-08-03T08:38:04.984" v="18" actId="13926"/>
      <pc:docMkLst>
        <pc:docMk/>
      </pc:docMkLst>
      <pc:sldChg chg="delSp mod">
        <pc:chgData name="Sara Maslin" userId="982d4e009d589f26" providerId="LiveId" clId="{E8F1E9C2-BAE5-44B6-A2A4-71D25C8E1B53}" dt="2022-08-01T21:35:36.706" v="0" actId="478"/>
        <pc:sldMkLst>
          <pc:docMk/>
          <pc:sldMk cId="2312500791" sldId="274"/>
        </pc:sldMkLst>
        <pc:spChg chg="del">
          <ac:chgData name="Sara Maslin" userId="982d4e009d589f26" providerId="LiveId" clId="{E8F1E9C2-BAE5-44B6-A2A4-71D25C8E1B53}" dt="2022-08-01T21:35:36.706" v="0" actId="478"/>
          <ac:spMkLst>
            <pc:docMk/>
            <pc:sldMk cId="2312500791" sldId="274"/>
            <ac:spMk id="11" creationId="{9D80B5A7-917F-B123-3A0B-4920121FAC2F}"/>
          </ac:spMkLst>
        </pc:spChg>
      </pc:sldChg>
      <pc:sldChg chg="delSp modSp mod">
        <pc:chgData name="Sara Maslin" userId="982d4e009d589f26" providerId="LiveId" clId="{E8F1E9C2-BAE5-44B6-A2A4-71D25C8E1B53}" dt="2022-08-03T08:34:47.433" v="13" actId="20577"/>
        <pc:sldMkLst>
          <pc:docMk/>
          <pc:sldMk cId="1775448983" sldId="425"/>
        </pc:sldMkLst>
        <pc:spChg chg="del mod">
          <ac:chgData name="Sara Maslin" userId="982d4e009d589f26" providerId="LiveId" clId="{E8F1E9C2-BAE5-44B6-A2A4-71D25C8E1B53}" dt="2022-08-03T08:34:32.630" v="4" actId="478"/>
          <ac:spMkLst>
            <pc:docMk/>
            <pc:sldMk cId="1775448983" sldId="425"/>
            <ac:spMk id="4" creationId="{90EDFCE4-4213-A844-BBCD-E672D54BD490}"/>
          </ac:spMkLst>
        </pc:spChg>
        <pc:spChg chg="mod">
          <ac:chgData name="Sara Maslin" userId="982d4e009d589f26" providerId="LiveId" clId="{E8F1E9C2-BAE5-44B6-A2A4-71D25C8E1B53}" dt="2022-08-03T08:34:47.433" v="13" actId="20577"/>
          <ac:spMkLst>
            <pc:docMk/>
            <pc:sldMk cId="1775448983" sldId="425"/>
            <ac:spMk id="6" creationId="{C6014571-BE0D-4E4C-B7D0-C45BF30E8065}"/>
          </ac:spMkLst>
        </pc:spChg>
      </pc:sldChg>
      <pc:sldChg chg="modSp">
        <pc:chgData name="Sara Maslin" userId="982d4e009d589f26" providerId="LiveId" clId="{E8F1E9C2-BAE5-44B6-A2A4-71D25C8E1B53}" dt="2022-08-03T08:35:29.393" v="14" actId="13926"/>
        <pc:sldMkLst>
          <pc:docMk/>
          <pc:sldMk cId="1174345621" sldId="431"/>
        </pc:sldMkLst>
        <pc:spChg chg="mod">
          <ac:chgData name="Sara Maslin" userId="982d4e009d589f26" providerId="LiveId" clId="{E8F1E9C2-BAE5-44B6-A2A4-71D25C8E1B53}" dt="2022-08-03T08:35:29.393" v="14" actId="13926"/>
          <ac:spMkLst>
            <pc:docMk/>
            <pc:sldMk cId="1174345621" sldId="431"/>
            <ac:spMk id="11" creationId="{4A434D4F-D6E4-2445-921E-440B3AA398B0}"/>
          </ac:spMkLst>
        </pc:spChg>
      </pc:sldChg>
      <pc:sldChg chg="modSp delCm">
        <pc:chgData name="Sara Maslin" userId="982d4e009d589f26" providerId="LiveId" clId="{E8F1E9C2-BAE5-44B6-A2A4-71D25C8E1B53}" dt="2022-08-03T08:37:30.633" v="16" actId="13926"/>
        <pc:sldMkLst>
          <pc:docMk/>
          <pc:sldMk cId="1047702665" sldId="432"/>
        </pc:sldMkLst>
        <pc:spChg chg="mod">
          <ac:chgData name="Sara Maslin" userId="982d4e009d589f26" providerId="LiveId" clId="{E8F1E9C2-BAE5-44B6-A2A4-71D25C8E1B53}" dt="2022-08-03T08:37:30.633" v="16" actId="13926"/>
          <ac:spMkLst>
            <pc:docMk/>
            <pc:sldMk cId="1047702665" sldId="432"/>
            <ac:spMk id="11" creationId="{4A434D4F-D6E4-2445-921E-440B3AA398B0}"/>
          </ac:spMkLst>
        </pc:spChg>
      </pc:sldChg>
      <pc:sldChg chg="modSp">
        <pc:chgData name="Sara Maslin" userId="982d4e009d589f26" providerId="LiveId" clId="{E8F1E9C2-BAE5-44B6-A2A4-71D25C8E1B53}" dt="2022-08-03T08:37:56.772" v="17" actId="13926"/>
        <pc:sldMkLst>
          <pc:docMk/>
          <pc:sldMk cId="2018914980" sldId="436"/>
        </pc:sldMkLst>
        <pc:spChg chg="mod">
          <ac:chgData name="Sara Maslin" userId="982d4e009d589f26" providerId="LiveId" clId="{E8F1E9C2-BAE5-44B6-A2A4-71D25C8E1B53}" dt="2022-08-03T08:37:56.772" v="17" actId="13926"/>
          <ac:spMkLst>
            <pc:docMk/>
            <pc:sldMk cId="2018914980" sldId="436"/>
            <ac:spMk id="11" creationId="{4A434D4F-D6E4-2445-921E-440B3AA398B0}"/>
          </ac:spMkLst>
        </pc:spChg>
      </pc:sldChg>
      <pc:sldChg chg="modSp">
        <pc:chgData name="Sara Maslin" userId="982d4e009d589f26" providerId="LiveId" clId="{E8F1E9C2-BAE5-44B6-A2A4-71D25C8E1B53}" dt="2022-08-03T08:38:04.984" v="18" actId="13926"/>
        <pc:sldMkLst>
          <pc:docMk/>
          <pc:sldMk cId="1749579505" sldId="437"/>
        </pc:sldMkLst>
        <pc:spChg chg="mod">
          <ac:chgData name="Sara Maslin" userId="982d4e009d589f26" providerId="LiveId" clId="{E8F1E9C2-BAE5-44B6-A2A4-71D25C8E1B53}" dt="2022-08-03T08:38:04.984" v="18" actId="13926"/>
          <ac:spMkLst>
            <pc:docMk/>
            <pc:sldMk cId="1749579505" sldId="437"/>
            <ac:spMk id="11" creationId="{4A434D4F-D6E4-2445-921E-440B3AA398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AF84E-A8D1-394D-BA31-1DA45D3A9244}"/>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Background pattern&#10;&#10;Description automatically generated with low confidence">
            <a:extLst>
              <a:ext uri="{FF2B5EF4-FFF2-40B4-BE49-F238E27FC236}">
                <a16:creationId xmlns:a16="http://schemas.microsoft.com/office/drawing/2014/main" id="{12181995-50C8-5044-9CD5-3E74367AB20B}"/>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5800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332028D2-A553-B049-80A7-449AA11B0D65}"/>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10" name="Picture 9" descr="A picture containing text, clipart&#10;&#10;Description automatically generated">
            <a:extLst>
              <a:ext uri="{FF2B5EF4-FFF2-40B4-BE49-F238E27FC236}">
                <a16:creationId xmlns:a16="http://schemas.microsoft.com/office/drawing/2014/main" id="{D967B843-61C8-F345-9691-0851D8560E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bristolpost.co.uk/news/bristol-news/children-born-black-american-gis-6030878" TargetMode="Externa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ngvic.org/blog/who-was-ulric-cross" TargetMode="External"/><Relationship Id="rId2" Type="http://schemas.openxmlformats.org/officeDocument/2006/relationships/hyperlink" Target="https://www.iwm.org.uk/history/they-treated-us-royally-the-experiences-of-black-americans-in-britain-during-the-second-world-war" TargetMode="External"/><Relationship Id="rId1" Type="http://schemas.openxmlformats.org/officeDocument/2006/relationships/slideLayout" Target="../slideLayouts/slideLayout7.xml"/><Relationship Id="rId5" Type="http://schemas.openxmlformats.org/officeDocument/2006/relationships/hyperlink" Target="https://www.mixedmuseum.org.uk/brown-babies/" TargetMode="External"/><Relationship Id="rId4" Type="http://schemas.openxmlformats.org/officeDocument/2006/relationships/hyperlink" Target="https://www.bristolpost.co.uk/news/bristol-news/children-born-black-american-gis-6030878"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8.xml"/><Relationship Id="rId5" Type="http://schemas.openxmlformats.org/officeDocument/2006/relationships/image" Target="../media/image44.png"/><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9527" y="1828916"/>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169860"/>
            <a:ext cx="12192002" cy="17851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The Second World War 1939 - 1945</a:t>
            </a:r>
          </a:p>
          <a:p>
            <a:pPr algn="ctr">
              <a:lnSpc>
                <a:spcPct val="100000"/>
              </a:lnSpc>
              <a:spcBef>
                <a:spcPts val="600"/>
              </a:spcBef>
            </a:pPr>
            <a:endParaRPr lang="en-GB" sz="3000" b="1" dirty="0">
              <a:solidFill>
                <a:schemeClr val="bg1"/>
              </a:solidFill>
              <a:latin typeface="Comic Sans MS" panose="030F0902030302020204" pitchFamily="66" charset="0"/>
              <a:cs typeface="Arial" panose="020B0604020202020204" pitchFamily="34" charset="0"/>
            </a:endParaRP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5" name="Picture 4" descr="A group of men in military uniforms&#10;&#10;Description automatically generated with medium confidence">
            <a:extLst>
              <a:ext uri="{FF2B5EF4-FFF2-40B4-BE49-F238E27FC236}">
                <a16:creationId xmlns:a16="http://schemas.microsoft.com/office/drawing/2014/main" id="{99252F15-C004-DB4A-A12E-D9C22E391EF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57369" y="1938832"/>
            <a:ext cx="3297837" cy="3583493"/>
          </a:xfrm>
          <a:prstGeom prst="rect">
            <a:avLst/>
          </a:prstGeom>
        </p:spPr>
      </p:pic>
      <p:pic>
        <p:nvPicPr>
          <p:cNvPr id="9" name="Picture 8" descr="A group of people standing next to a military vehicle&#10;&#10;Description automatically generated with medium confidence">
            <a:extLst>
              <a:ext uri="{FF2B5EF4-FFF2-40B4-BE49-F238E27FC236}">
                <a16:creationId xmlns:a16="http://schemas.microsoft.com/office/drawing/2014/main" id="{17FEC94A-8728-6541-B000-C7B928B317F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64692" y="1938832"/>
            <a:ext cx="4327307" cy="3581850"/>
          </a:xfrm>
          <a:prstGeom prst="rect">
            <a:avLst/>
          </a:prstGeom>
        </p:spPr>
      </p:pic>
      <p:pic>
        <p:nvPicPr>
          <p:cNvPr id="21" name="Picture 20" descr="A group of people sitting at a table&#10;&#10;Description automatically generated with low confidence">
            <a:extLst>
              <a:ext uri="{FF2B5EF4-FFF2-40B4-BE49-F238E27FC236}">
                <a16:creationId xmlns:a16="http://schemas.microsoft.com/office/drawing/2014/main" id="{52E3F885-F371-D448-BADD-8E8F6CC0523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527" y="1933466"/>
            <a:ext cx="4346361" cy="3581851"/>
          </a:xfrm>
          <a:prstGeom prst="rect">
            <a:avLst/>
          </a:prstGeom>
        </p:spPr>
      </p:pic>
      <p:grpSp>
        <p:nvGrpSpPr>
          <p:cNvPr id="16" name="Group 15">
            <a:extLst>
              <a:ext uri="{FF2B5EF4-FFF2-40B4-BE49-F238E27FC236}">
                <a16:creationId xmlns:a16="http://schemas.microsoft.com/office/drawing/2014/main" id="{64266091-826E-104F-B785-F069C9F88BA4}"/>
              </a:ext>
            </a:extLst>
          </p:cNvPr>
          <p:cNvGrpSpPr/>
          <p:nvPr/>
        </p:nvGrpSpPr>
        <p:grpSpPr>
          <a:xfrm>
            <a:off x="3975421" y="5740863"/>
            <a:ext cx="4117538" cy="996720"/>
            <a:chOff x="4439321" y="5740863"/>
            <a:chExt cx="4117538" cy="996720"/>
          </a:xfrm>
        </p:grpSpPr>
        <p:sp>
          <p:nvSpPr>
            <p:cNvPr id="18" name="TextBox 17">
              <a:extLst>
                <a:ext uri="{FF2B5EF4-FFF2-40B4-BE49-F238E27FC236}">
                  <a16:creationId xmlns:a16="http://schemas.microsoft.com/office/drawing/2014/main" id="{2220A291-9595-C747-8DA8-65EAEBC755F8}"/>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5C5BA3B2-FDD7-3E49-B35B-CDDFFBF00227}"/>
                </a:ext>
              </a:extLst>
            </p:cNvPr>
            <p:cNvGrpSpPr/>
            <p:nvPr/>
          </p:nvGrpSpPr>
          <p:grpSpPr>
            <a:xfrm>
              <a:off x="7249552" y="5740863"/>
              <a:ext cx="1307307" cy="996720"/>
              <a:chOff x="7249552" y="5720473"/>
              <a:chExt cx="1359299" cy="1036360"/>
            </a:xfrm>
          </p:grpSpPr>
          <p:pic>
            <p:nvPicPr>
              <p:cNvPr id="20" name="Picture 19" descr="A person with dark hair&#10;&#10;Description automatically generated with low confidence">
                <a:extLst>
                  <a:ext uri="{FF2B5EF4-FFF2-40B4-BE49-F238E27FC236}">
                    <a16:creationId xmlns:a16="http://schemas.microsoft.com/office/drawing/2014/main" id="{368AE46E-A55B-FB43-A015-768475F729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2" name="Picture 21" descr="A picture containing person, outdoor, person, grass&#10;&#10;Description automatically generated">
                <a:extLst>
                  <a:ext uri="{FF2B5EF4-FFF2-40B4-BE49-F238E27FC236}">
                    <a16:creationId xmlns:a16="http://schemas.microsoft.com/office/drawing/2014/main" id="{F955226A-7729-F540-8B14-30F382FD9DE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C7B9F83-C86F-614C-9A98-65E7393DEB0C}"/>
              </a:ext>
            </a:extLst>
          </p:cNvPr>
          <p:cNvSpPr txBox="1">
            <a:spLocks/>
          </p:cNvSpPr>
          <p:nvPr/>
        </p:nvSpPr>
        <p:spPr>
          <a:xfrm>
            <a:off x="0" y="823942"/>
            <a:ext cx="6516414" cy="12360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Joining the War Effort</a:t>
            </a:r>
          </a:p>
        </p:txBody>
      </p:sp>
      <p:sp>
        <p:nvSpPr>
          <p:cNvPr id="5" name="Content Placeholder 2">
            <a:extLst>
              <a:ext uri="{FF2B5EF4-FFF2-40B4-BE49-F238E27FC236}">
                <a16:creationId xmlns:a16="http://schemas.microsoft.com/office/drawing/2014/main" id="{8613897A-EC08-B847-87EA-22479C9820A9}"/>
              </a:ext>
            </a:extLst>
          </p:cNvPr>
          <p:cNvSpPr txBox="1">
            <a:spLocks/>
          </p:cNvSpPr>
          <p:nvPr/>
        </p:nvSpPr>
        <p:spPr>
          <a:xfrm>
            <a:off x="1100114" y="1579385"/>
            <a:ext cx="6299169" cy="4548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Like Lilian, many Black men and women from Britain and from countries in the British Empire were keen to volunteer and play their part in the war effort.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Some joined the various armed forces. Others were skilled people who came to carry out other work that was important to the war effort, such</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as forestry.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Black British people were involved in the war effort in Britain, Europe, Africa and Asia.</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parts of the British Empire, posters were displayed, encouraging everyone to contribute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the war effort.</a:t>
            </a:r>
          </a:p>
        </p:txBody>
      </p:sp>
      <p:pic>
        <p:nvPicPr>
          <p:cNvPr id="6" name="Picture 5" descr="A picture containing text&#10;&#10;Description automatically generated">
            <a:extLst>
              <a:ext uri="{FF2B5EF4-FFF2-40B4-BE49-F238E27FC236}">
                <a16:creationId xmlns:a16="http://schemas.microsoft.com/office/drawing/2014/main" id="{959BE01A-C931-9243-8FE4-7B3D181B78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21350">
            <a:off x="7621387" y="957782"/>
            <a:ext cx="3391030" cy="5024470"/>
          </a:xfrm>
          <a:prstGeom prst="rect">
            <a:avLst/>
          </a:prstGeom>
          <a:effectLst>
            <a:outerShdw blurRad="139700" dist="38100" dir="2700000" sx="101000" sy="101000" algn="tl" rotWithShape="0">
              <a:prstClr val="black">
                <a:alpha val="30000"/>
              </a:prstClr>
            </a:outerShdw>
          </a:effectLst>
        </p:spPr>
      </p:pic>
    </p:spTree>
    <p:extLst>
      <p:ext uri="{BB962C8B-B14F-4D97-AF65-F5344CB8AC3E}">
        <p14:creationId xmlns:p14="http://schemas.microsoft.com/office/powerpoint/2010/main" val="382163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par>
                          <p:cTn id="15" fill="hold">
                            <p:stCondLst>
                              <p:cond delay="0"/>
                            </p:stCondLst>
                            <p:childTnLst>
                              <p:par>
                                <p:cTn id="16" presetID="15"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2000" fill="hold"/>
                                        <p:tgtEl>
                                          <p:spTgt spid="6"/>
                                        </p:tgtEl>
                                        <p:attrNameLst>
                                          <p:attrName>ppt_w</p:attrName>
                                        </p:attrNameLst>
                                      </p:cBhvr>
                                      <p:tavLst>
                                        <p:tav tm="0">
                                          <p:val>
                                            <p:fltVal val="0"/>
                                          </p:val>
                                        </p:tav>
                                        <p:tav tm="100000">
                                          <p:val>
                                            <p:strVal val="#ppt_w"/>
                                          </p:val>
                                        </p:tav>
                                      </p:tavLst>
                                    </p:anim>
                                    <p:anim calcmode="lin" valueType="num">
                                      <p:cBhvr>
                                        <p:cTn id="19" dur="2000" fill="hold"/>
                                        <p:tgtEl>
                                          <p:spTgt spid="6"/>
                                        </p:tgtEl>
                                        <p:attrNameLst>
                                          <p:attrName>ppt_h</p:attrName>
                                        </p:attrNameLst>
                                      </p:cBhvr>
                                      <p:tavLst>
                                        <p:tav tm="0">
                                          <p:val>
                                            <p:fltVal val="0"/>
                                          </p:val>
                                        </p:tav>
                                        <p:tav tm="100000">
                                          <p:val>
                                            <p:strVal val="#ppt_h"/>
                                          </p:val>
                                        </p:tav>
                                      </p:tavLst>
                                    </p:anim>
                                    <p:anim calcmode="lin" valueType="num">
                                      <p:cBhvr>
                                        <p:cTn id="20" dur="2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1" dur="2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02A19815-7027-534B-A23F-27B1D4D9A4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D8222A"/>
                </a:solidFill>
                <a:latin typeface="Comic Sans MS" panose="030F0902030302020204" pitchFamily="66" charset="0"/>
                <a:cs typeface="Arial" panose="020B0604020202020204" pitchFamily="34" charset="0"/>
              </a:rPr>
              <a:t>Quick question:</a:t>
            </a:r>
          </a:p>
        </p:txBody>
      </p:sp>
      <p:pic>
        <p:nvPicPr>
          <p:cNvPr id="8" name="Picture 7" descr="A picture containing text, pool ball, gambling house, room&#10;&#10;Description automatically generated">
            <a:extLst>
              <a:ext uri="{FF2B5EF4-FFF2-40B4-BE49-F238E27FC236}">
                <a16:creationId xmlns:a16="http://schemas.microsoft.com/office/drawing/2014/main" id="{5C7D08E8-0232-CB40-B7B4-8CBCAAA06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9" name="Text Placeholder 4">
            <a:extLst>
              <a:ext uri="{FF2B5EF4-FFF2-40B4-BE49-F238E27FC236}">
                <a16:creationId xmlns:a16="http://schemas.microsoft.com/office/drawing/2014/main" id="{29F52F40-EE8B-2447-976D-64AC148D5FFA}"/>
              </a:ext>
            </a:extLst>
          </p:cNvPr>
          <p:cNvSpPr txBox="1">
            <a:spLocks/>
          </p:cNvSpPr>
          <p:nvPr/>
        </p:nvSpPr>
        <p:spPr>
          <a:xfrm>
            <a:off x="6705772" y="2590536"/>
            <a:ext cx="3993243" cy="28853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700" dirty="0">
                <a:solidFill>
                  <a:srgbClr val="272626"/>
                </a:solidFill>
                <a:latin typeface="Comic Sans MS" panose="030F0902030302020204" pitchFamily="66" charset="0"/>
              </a:rPr>
              <a:t>Britain was often referred to as </a:t>
            </a:r>
            <a:r>
              <a:rPr lang="en-GB" sz="2700" b="1" dirty="0">
                <a:solidFill>
                  <a:srgbClr val="272626"/>
                </a:solidFill>
                <a:latin typeface="Comic Sans MS" panose="030F0902030302020204" pitchFamily="66" charset="0"/>
              </a:rPr>
              <a:t>‘the mother country’</a:t>
            </a:r>
            <a:r>
              <a:rPr lang="en-GB" sz="2700" dirty="0">
                <a:solidFill>
                  <a:srgbClr val="272626"/>
                </a:solidFill>
                <a:latin typeface="Comic Sans MS" panose="030F0902030302020204" pitchFamily="66" charset="0"/>
              </a:rPr>
              <a:t>. Have you heard that phrase before and what do you think it means?</a:t>
            </a:r>
          </a:p>
        </p:txBody>
      </p:sp>
    </p:spTree>
    <p:extLst>
      <p:ext uri="{BB962C8B-B14F-4D97-AF65-F5344CB8AC3E}">
        <p14:creationId xmlns:p14="http://schemas.microsoft.com/office/powerpoint/2010/main" val="3090736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gambling house, room, scene, pool ball&#10;&#10;Description automatically generated">
            <a:extLst>
              <a:ext uri="{FF2B5EF4-FFF2-40B4-BE49-F238E27FC236}">
                <a16:creationId xmlns:a16="http://schemas.microsoft.com/office/drawing/2014/main" id="{15B2EAFC-8D93-6942-8E34-E118EC6C5C5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3" name="Subtitle 2">
            <a:extLst>
              <a:ext uri="{FF2B5EF4-FFF2-40B4-BE49-F238E27FC236}">
                <a16:creationId xmlns:a16="http://schemas.microsoft.com/office/drawing/2014/main" id="{A9F76D22-BCA7-BE4C-9A65-01886D0C4E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39AB47"/>
                </a:solidFill>
                <a:latin typeface="Comic Sans MS" panose="030F0902030302020204" pitchFamily="66" charset="0"/>
                <a:cs typeface="Arial" panose="020B0604020202020204" pitchFamily="34" charset="0"/>
              </a:rPr>
              <a:t>Answer</a:t>
            </a:r>
          </a:p>
        </p:txBody>
      </p:sp>
      <p:sp>
        <p:nvSpPr>
          <p:cNvPr id="4" name="Content Placeholder 2">
            <a:extLst>
              <a:ext uri="{FF2B5EF4-FFF2-40B4-BE49-F238E27FC236}">
                <a16:creationId xmlns:a16="http://schemas.microsoft.com/office/drawing/2014/main" id="{90EDFCE4-4213-A844-BBCD-E672D54BD490}"/>
              </a:ext>
            </a:extLst>
          </p:cNvPr>
          <p:cNvSpPr txBox="1">
            <a:spLocks/>
          </p:cNvSpPr>
          <p:nvPr/>
        </p:nvSpPr>
        <p:spPr>
          <a:xfrm>
            <a:off x="6249971" y="2280293"/>
            <a:ext cx="4986779" cy="3168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Britain was at the centre of a global Empire and had colonies all across the world. </a:t>
            </a:r>
          </a:p>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Children in schools in Britain and its colonies were taught that Britain was the </a:t>
            </a:r>
            <a:r>
              <a:rPr lang="en-GB" sz="2100" b="1" dirty="0">
                <a:solidFill>
                  <a:srgbClr val="272626"/>
                </a:solidFill>
                <a:latin typeface="Comic Sans MS" panose="030F0902030302020204" pitchFamily="66" charset="0"/>
              </a:rPr>
              <a:t>mother country</a:t>
            </a:r>
            <a:r>
              <a:rPr lang="en-GB" sz="2100" dirty="0">
                <a:solidFill>
                  <a:srgbClr val="272626"/>
                </a:solidFill>
                <a:latin typeface="Comic Sans MS" panose="030F0902030302020204" pitchFamily="66" charset="0"/>
              </a:rPr>
              <a:t>, and its colonies were her daughters. </a:t>
            </a:r>
          </a:p>
        </p:txBody>
      </p:sp>
      <p:sp>
        <p:nvSpPr>
          <p:cNvPr id="8" name="Content Placeholder 2">
            <a:extLst>
              <a:ext uri="{FF2B5EF4-FFF2-40B4-BE49-F238E27FC236}">
                <a16:creationId xmlns:a16="http://schemas.microsoft.com/office/drawing/2014/main" id="{CB93D0B1-E7C2-7A42-BEE9-1D4E3968DBA1}"/>
              </a:ext>
            </a:extLst>
          </p:cNvPr>
          <p:cNvSpPr txBox="1">
            <a:spLocks/>
          </p:cNvSpPr>
          <p:nvPr/>
        </p:nvSpPr>
        <p:spPr>
          <a:xfrm>
            <a:off x="2922309" y="2829867"/>
            <a:ext cx="1498863" cy="1478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12000" b="1" dirty="0">
                <a:solidFill>
                  <a:srgbClr val="39AB47"/>
                </a:solidFill>
                <a:latin typeface="Comic Sans MS" panose="030F0902030302020204" pitchFamily="66" charset="0"/>
              </a:rPr>
              <a:t>✓</a:t>
            </a:r>
            <a:endParaRPr lang="en-GB" sz="12000" dirty="0">
              <a:solidFill>
                <a:srgbClr val="39AB47"/>
              </a:solidFill>
              <a:latin typeface="Comic Sans MS" panose="030F0902030302020204" pitchFamily="66" charset="0"/>
            </a:endParaRPr>
          </a:p>
        </p:txBody>
      </p:sp>
    </p:spTree>
    <p:extLst>
      <p:ext uri="{BB962C8B-B14F-4D97-AF65-F5344CB8AC3E}">
        <p14:creationId xmlns:p14="http://schemas.microsoft.com/office/powerpoint/2010/main" val="3838526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5342958" y="1100174"/>
            <a:ext cx="6432332" cy="17013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Who were the Black British</a:t>
            </a:r>
            <a:br>
              <a:rPr lang="en-US" sz="3000" b="1" dirty="0">
                <a:solidFill>
                  <a:srgbClr val="D8222A"/>
                </a:solidFill>
                <a:latin typeface="Comic Sans MS" panose="030F0902030302020204" pitchFamily="66" charset="0"/>
                <a:cs typeface="Arial" panose="020B0604020202020204" pitchFamily="34" charset="0"/>
              </a:rPr>
            </a:br>
            <a:r>
              <a:rPr lang="en-US" sz="3000" b="1" dirty="0">
                <a:solidFill>
                  <a:srgbClr val="D8222A"/>
                </a:solidFill>
                <a:latin typeface="Comic Sans MS" panose="030F0902030302020204" pitchFamily="66" charset="0"/>
                <a:cs typeface="Arial" panose="020B0604020202020204" pitchFamily="34" charset="0"/>
              </a:rPr>
              <a:t>forces and where did</a:t>
            </a:r>
            <a:br>
              <a:rPr lang="en-US" sz="3000" b="1" dirty="0">
                <a:solidFill>
                  <a:srgbClr val="D8222A"/>
                </a:solidFill>
                <a:latin typeface="Comic Sans MS" panose="030F0902030302020204" pitchFamily="66" charset="0"/>
                <a:cs typeface="Arial" panose="020B0604020202020204" pitchFamily="34" charset="0"/>
              </a:rPr>
            </a:br>
            <a:r>
              <a:rPr lang="en-US" sz="3000" b="1" dirty="0">
                <a:solidFill>
                  <a:srgbClr val="D8222A"/>
                </a:solidFill>
                <a:latin typeface="Comic Sans MS" panose="030F0902030302020204" pitchFamily="66" charset="0"/>
                <a:cs typeface="Arial" panose="020B0604020202020204" pitchFamily="34" charset="0"/>
              </a:rPr>
              <a:t>they serve?</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5342958" y="2801548"/>
            <a:ext cx="5458342" cy="29132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During the war, approximately 372,000 Africans served in the British Army.</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 African regiments mostly fought in Africa and Asia, rather than in Europe.</a:t>
            </a:r>
          </a:p>
        </p:txBody>
      </p:sp>
      <p:pic>
        <p:nvPicPr>
          <p:cNvPr id="3" name="Picture 2" descr="A group of men in military uniforms&#10;&#10;Description automatically generated with medium confidence">
            <a:extLst>
              <a:ext uri="{FF2B5EF4-FFF2-40B4-BE49-F238E27FC236}">
                <a16:creationId xmlns:a16="http://schemas.microsoft.com/office/drawing/2014/main" id="{14C438B5-E91F-4A4B-BE3B-8843C28281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6710" y="384191"/>
            <a:ext cx="4050365" cy="6079672"/>
          </a:xfrm>
          <a:prstGeom prst="rect">
            <a:avLst/>
          </a:prstGeom>
        </p:spPr>
      </p:pic>
      <p:sp>
        <p:nvSpPr>
          <p:cNvPr id="6" name="Rectangle 5">
            <a:extLst>
              <a:ext uri="{FF2B5EF4-FFF2-40B4-BE49-F238E27FC236}">
                <a16:creationId xmlns:a16="http://schemas.microsoft.com/office/drawing/2014/main" id="{C6112DAE-4D68-4146-808B-65A480A1037D}"/>
              </a:ext>
            </a:extLst>
          </p:cNvPr>
          <p:cNvSpPr/>
          <p:nvPr/>
        </p:nvSpPr>
        <p:spPr>
          <a:xfrm>
            <a:off x="5360460" y="4813736"/>
            <a:ext cx="5423338" cy="935421"/>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omic Sans MS" panose="030F0902030302020204" pitchFamily="66" charset="0"/>
              </a:rPr>
              <a:t>Poster showing troops from the British Empire and Commonwealth marching together, 1939</a:t>
            </a:r>
            <a:endParaRPr lang="en-US" dirty="0"/>
          </a:p>
        </p:txBody>
      </p:sp>
      <p:cxnSp>
        <p:nvCxnSpPr>
          <p:cNvPr id="7" name="Straight Arrow Connector 6">
            <a:extLst>
              <a:ext uri="{FF2B5EF4-FFF2-40B4-BE49-F238E27FC236}">
                <a16:creationId xmlns:a16="http://schemas.microsoft.com/office/drawing/2014/main" id="{18F04EED-24B3-554E-A967-EB598484D3F5}"/>
              </a:ext>
            </a:extLst>
          </p:cNvPr>
          <p:cNvCxnSpPr>
            <a:cxnSpLocks/>
          </p:cNvCxnSpPr>
          <p:nvPr/>
        </p:nvCxnSpPr>
        <p:spPr>
          <a:xfrm flipH="1" flipV="1">
            <a:off x="3583379" y="4502922"/>
            <a:ext cx="1800831" cy="743452"/>
          </a:xfrm>
          <a:prstGeom prst="straightConnector1">
            <a:avLst/>
          </a:prstGeom>
          <a:ln w="57150">
            <a:solidFill>
              <a:srgbClr val="D822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015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22" presetClass="entr" presetSubtype="2"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C279A360-DD51-8D43-8911-75E3DE55E552}"/>
              </a:ext>
            </a:extLst>
          </p:cNvPr>
          <p:cNvSpPr txBox="1">
            <a:spLocks/>
          </p:cNvSpPr>
          <p:nvPr/>
        </p:nvSpPr>
        <p:spPr>
          <a:xfrm>
            <a:off x="1423351" y="1218730"/>
            <a:ext cx="4751308" cy="43995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Over 16,000 West Indians also served in the British Forces, including in the Royal Air Force, the Royal Canadian Air Force, and in the case of the women, they served in the Women’s Auxiliary Air Force and the Auxiliary Territorial Service.</a:t>
            </a:r>
          </a:p>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Men from colonies in Africa and the West Indies also served in</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the merchant navy, facing hostile waters to bring vital supplies</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to Britain.</a:t>
            </a:r>
          </a:p>
          <a:p>
            <a:pPr marL="0" indent="0">
              <a:lnSpc>
                <a:spcPct val="100000"/>
              </a:lnSpc>
              <a:spcBef>
                <a:spcPts val="2000"/>
              </a:spcBef>
              <a:buClr>
                <a:srgbClr val="EB8B2D"/>
              </a:buClr>
              <a:buNone/>
            </a:pPr>
            <a:endParaRPr lang="en-GB" sz="2200" dirty="0">
              <a:solidFill>
                <a:srgbClr val="272626"/>
              </a:solidFill>
              <a:latin typeface="Comic Sans MS" panose="030F0902030302020204" pitchFamily="66" charset="0"/>
            </a:endParaRPr>
          </a:p>
        </p:txBody>
      </p:sp>
      <p:pic>
        <p:nvPicPr>
          <p:cNvPr id="3" name="Picture 2" descr="A group of people standing next to a military vehicle&#10;&#10;Description automatically generated with medium confidence">
            <a:extLst>
              <a:ext uri="{FF2B5EF4-FFF2-40B4-BE49-F238E27FC236}">
                <a16:creationId xmlns:a16="http://schemas.microsoft.com/office/drawing/2014/main" id="{ADDE6CA8-A6EA-754A-8AB7-2CD3069891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37130" y="1168084"/>
            <a:ext cx="4047484" cy="4450166"/>
          </a:xfrm>
          <a:prstGeom prst="rect">
            <a:avLst/>
          </a:prstGeom>
        </p:spPr>
      </p:pic>
    </p:spTree>
    <p:extLst>
      <p:ext uri="{BB962C8B-B14F-4D97-AF65-F5344CB8AC3E}">
        <p14:creationId xmlns:p14="http://schemas.microsoft.com/office/powerpoint/2010/main" val="1759804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tree, grass, person&#10;&#10;Description automatically generated">
            <a:extLst>
              <a:ext uri="{FF2B5EF4-FFF2-40B4-BE49-F238E27FC236}">
                <a16:creationId xmlns:a16="http://schemas.microsoft.com/office/drawing/2014/main" id="{9CEAEC34-1E51-1941-BE30-63C6ACC2B298}"/>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t="-29"/>
          <a:stretch/>
        </p:blipFill>
        <p:spPr>
          <a:xfrm>
            <a:off x="420415" y="387001"/>
            <a:ext cx="3234824" cy="6080473"/>
          </a:xfrm>
          <a:prstGeom prst="rect">
            <a:avLst/>
          </a:prstGeom>
          <a:effectLst/>
        </p:spPr>
      </p:pic>
      <p:sp>
        <p:nvSpPr>
          <p:cNvPr id="9" name="Content Placeholder 2">
            <a:extLst>
              <a:ext uri="{FF2B5EF4-FFF2-40B4-BE49-F238E27FC236}">
                <a16:creationId xmlns:a16="http://schemas.microsoft.com/office/drawing/2014/main" id="{C279A360-DD51-8D43-8911-75E3DE55E552}"/>
              </a:ext>
            </a:extLst>
          </p:cNvPr>
          <p:cNvSpPr txBox="1">
            <a:spLocks/>
          </p:cNvSpPr>
          <p:nvPr/>
        </p:nvSpPr>
        <p:spPr>
          <a:xfrm>
            <a:off x="4492372" y="2252158"/>
            <a:ext cx="6550765"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372,000 Africans served in African regiments and mainly fought in Africa and Asia, rather than being allowed to join the fighting in Europe.</a:t>
            </a:r>
          </a:p>
          <a:p>
            <a:pPr marL="0" indent="0">
              <a:lnSpc>
                <a:spcPct val="100000"/>
              </a:lnSpc>
              <a:spcBef>
                <a:spcPts val="2000"/>
              </a:spcBef>
              <a:buClr>
                <a:srgbClr val="EB8B2D"/>
              </a:buClr>
              <a:buNone/>
            </a:pPr>
            <a:r>
              <a:rPr lang="en-GB" sz="2200" b="1" dirty="0">
                <a:solidFill>
                  <a:srgbClr val="272626"/>
                </a:solidFill>
                <a:latin typeface="Comic Sans MS" panose="030F0902030302020204" pitchFamily="66" charset="0"/>
              </a:rPr>
              <a:t>The regiments were:</a:t>
            </a:r>
          </a:p>
          <a:p>
            <a:pPr>
              <a:lnSpc>
                <a:spcPct val="100000"/>
              </a:lnSpc>
              <a:buClr>
                <a:srgbClr val="FF0000"/>
              </a:buClr>
            </a:pPr>
            <a:r>
              <a:rPr lang="en-GB" sz="2200" dirty="0">
                <a:solidFill>
                  <a:srgbClr val="272626"/>
                </a:solidFill>
                <a:latin typeface="Comic Sans MS" panose="030F0902030302020204" pitchFamily="66" charset="0"/>
              </a:rPr>
              <a:t>The Royal West African Frontier Force (RWAFF)</a:t>
            </a:r>
          </a:p>
          <a:p>
            <a:pPr>
              <a:lnSpc>
                <a:spcPct val="100000"/>
              </a:lnSpc>
              <a:buClr>
                <a:srgbClr val="FF0000"/>
              </a:buClr>
            </a:pPr>
            <a:r>
              <a:rPr lang="en-GB" sz="2200" dirty="0">
                <a:solidFill>
                  <a:srgbClr val="272626"/>
                </a:solidFill>
                <a:latin typeface="Comic Sans MS" panose="030F0902030302020204" pitchFamily="66" charset="0"/>
              </a:rPr>
              <a:t>The King’s African Rifles (KAR)</a:t>
            </a:r>
          </a:p>
        </p:txBody>
      </p:sp>
      <p:sp>
        <p:nvSpPr>
          <p:cNvPr id="12" name="Subtitle 2">
            <a:extLst>
              <a:ext uri="{FF2B5EF4-FFF2-40B4-BE49-F238E27FC236}">
                <a16:creationId xmlns:a16="http://schemas.microsoft.com/office/drawing/2014/main" id="{706017B4-BC1B-574B-8334-851053E4988B}"/>
              </a:ext>
            </a:extLst>
          </p:cNvPr>
          <p:cNvSpPr txBox="1">
            <a:spLocks/>
          </p:cNvSpPr>
          <p:nvPr/>
        </p:nvSpPr>
        <p:spPr>
          <a:xfrm>
            <a:off x="4492371" y="1496567"/>
            <a:ext cx="6550765" cy="75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3000" b="1" dirty="0">
                <a:solidFill>
                  <a:srgbClr val="D8222A"/>
                </a:solidFill>
                <a:latin typeface="Comic Sans MS" panose="030F0902030302020204" pitchFamily="66" charset="0"/>
                <a:cs typeface="Arial" panose="020B0604020202020204" pitchFamily="34" charset="0"/>
              </a:rPr>
              <a:t>The African Regiments</a:t>
            </a:r>
          </a:p>
        </p:txBody>
      </p:sp>
      <p:sp>
        <p:nvSpPr>
          <p:cNvPr id="5" name="Rectangle 6">
            <a:extLst>
              <a:ext uri="{FF2B5EF4-FFF2-40B4-BE49-F238E27FC236}">
                <a16:creationId xmlns:a16="http://schemas.microsoft.com/office/drawing/2014/main" id="{302157F9-D68E-A14D-89C2-379AABC986D5}"/>
              </a:ext>
            </a:extLst>
          </p:cNvPr>
          <p:cNvSpPr/>
          <p:nvPr/>
        </p:nvSpPr>
        <p:spPr>
          <a:xfrm>
            <a:off x="356132" y="6150958"/>
            <a:ext cx="3412577" cy="570994"/>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 name="connsiteX0" fmla="*/ 0 w 4853913"/>
              <a:gd name="connsiteY0" fmla="*/ 0 h 435634"/>
              <a:gd name="connsiteX1" fmla="*/ 4564801 w 4853913"/>
              <a:gd name="connsiteY1" fmla="*/ 373 h 435634"/>
              <a:gd name="connsiteX2" fmla="*/ 4853913 w 4853913"/>
              <a:gd name="connsiteY2" fmla="*/ 426926 h 435634"/>
              <a:gd name="connsiteX3" fmla="*/ 456293 w 4853913"/>
              <a:gd name="connsiteY3" fmla="*/ 435634 h 435634"/>
              <a:gd name="connsiteX4" fmla="*/ 0 w 4853913"/>
              <a:gd name="connsiteY4" fmla="*/ 0 h 435634"/>
              <a:gd name="connsiteX0" fmla="*/ 4082 w 4857995"/>
              <a:gd name="connsiteY0" fmla="*/ 0 h 461034"/>
              <a:gd name="connsiteX1" fmla="*/ 4568883 w 4857995"/>
              <a:gd name="connsiteY1" fmla="*/ 373 h 461034"/>
              <a:gd name="connsiteX2" fmla="*/ 4857995 w 4857995"/>
              <a:gd name="connsiteY2" fmla="*/ 426926 h 461034"/>
              <a:gd name="connsiteX3" fmla="*/ 0 w 4857995"/>
              <a:gd name="connsiteY3" fmla="*/ 461034 h 461034"/>
              <a:gd name="connsiteX4" fmla="*/ 4082 w 4857995"/>
              <a:gd name="connsiteY4" fmla="*/ 0 h 461034"/>
              <a:gd name="connsiteX0" fmla="*/ 1445532 w 4857995"/>
              <a:gd name="connsiteY0" fmla="*/ 0 h 463528"/>
              <a:gd name="connsiteX1" fmla="*/ 4568883 w 4857995"/>
              <a:gd name="connsiteY1" fmla="*/ 2867 h 463528"/>
              <a:gd name="connsiteX2" fmla="*/ 4857995 w 4857995"/>
              <a:gd name="connsiteY2" fmla="*/ 429420 h 463528"/>
              <a:gd name="connsiteX3" fmla="*/ 0 w 4857995"/>
              <a:gd name="connsiteY3" fmla="*/ 463528 h 463528"/>
              <a:gd name="connsiteX4" fmla="*/ 1445532 w 4857995"/>
              <a:gd name="connsiteY4" fmla="*/ 0 h 463528"/>
              <a:gd name="connsiteX0" fmla="*/ 114 w 3412577"/>
              <a:gd name="connsiteY0" fmla="*/ 0 h 448563"/>
              <a:gd name="connsiteX1" fmla="*/ 3123465 w 3412577"/>
              <a:gd name="connsiteY1" fmla="*/ 2867 h 448563"/>
              <a:gd name="connsiteX2" fmla="*/ 3412577 w 3412577"/>
              <a:gd name="connsiteY2" fmla="*/ 429420 h 448563"/>
              <a:gd name="connsiteX3" fmla="*/ 8732 w 3412577"/>
              <a:gd name="connsiteY3" fmla="*/ 448563 h 448563"/>
              <a:gd name="connsiteX4" fmla="*/ 114 w 3412577"/>
              <a:gd name="connsiteY4" fmla="*/ 0 h 448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2577" h="448563">
                <a:moveTo>
                  <a:pt x="114" y="0"/>
                </a:moveTo>
                <a:lnTo>
                  <a:pt x="3123465" y="2867"/>
                </a:lnTo>
                <a:lnTo>
                  <a:pt x="3412577" y="429420"/>
                </a:lnTo>
                <a:lnTo>
                  <a:pt x="8732" y="448563"/>
                </a:lnTo>
                <a:cubicBezTo>
                  <a:pt x="10093" y="294885"/>
                  <a:pt x="-1247" y="153678"/>
                  <a:pt x="114" y="0"/>
                </a:cubicBezTo>
                <a:close/>
              </a:path>
            </a:pathLst>
          </a:cu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5D8FD1B-CC03-3644-84C7-AB819B8797E4}"/>
              </a:ext>
            </a:extLst>
          </p:cNvPr>
          <p:cNvSpPr txBox="1"/>
          <p:nvPr/>
        </p:nvSpPr>
        <p:spPr>
          <a:xfrm>
            <a:off x="356132" y="6332805"/>
            <a:ext cx="3057628" cy="292388"/>
          </a:xfrm>
          <a:prstGeom prst="rect">
            <a:avLst/>
          </a:prstGeom>
          <a:noFill/>
        </p:spPr>
        <p:txBody>
          <a:bodyPr wrap="square">
            <a:spAutoFit/>
          </a:bodyPr>
          <a:lstStyle/>
          <a:p>
            <a:r>
              <a:rPr lang="en-GB" sz="1300" dirty="0">
                <a:solidFill>
                  <a:schemeClr val="bg1"/>
                </a:solidFill>
                <a:latin typeface="Comic Sans MS" panose="030F0902030302020204" pitchFamily="66" charset="0"/>
              </a:rPr>
              <a:t>Soldier of the King's African Rifles</a:t>
            </a:r>
          </a:p>
        </p:txBody>
      </p:sp>
    </p:spTree>
    <p:extLst>
      <p:ext uri="{BB962C8B-B14F-4D97-AF65-F5344CB8AC3E}">
        <p14:creationId xmlns:p14="http://schemas.microsoft.com/office/powerpoint/2010/main" val="502859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13897A-EC08-B847-87EA-22479C9820A9}"/>
              </a:ext>
            </a:extLst>
          </p:cNvPr>
          <p:cNvSpPr txBox="1">
            <a:spLocks/>
          </p:cNvSpPr>
          <p:nvPr/>
        </p:nvSpPr>
        <p:spPr>
          <a:xfrm>
            <a:off x="1342292" y="1049052"/>
            <a:ext cx="5717782" cy="4548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Both regiments fought against the Italian and Vichy French forces in East Africa. </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 King’s African Rifles became the first African regiment to fight outside of Africa when they took part in the campaign in the Asian country of Burma (which is now called Myanmar), and fought against Japanese forces.</a:t>
            </a:r>
            <a:endParaRPr lang="en-GB" sz="2200" i="1" dirty="0">
              <a:solidFill>
                <a:srgbClr val="272626"/>
              </a:solidFill>
              <a:latin typeface="Comic Sans MS" panose="030F0902030302020204" pitchFamily="66" charset="0"/>
            </a:endParaRPr>
          </a:p>
        </p:txBody>
      </p:sp>
      <p:pic>
        <p:nvPicPr>
          <p:cNvPr id="3" name="Picture 2" descr="A picture containing text&#10;&#10;Description automatically generated">
            <a:extLst>
              <a:ext uri="{FF2B5EF4-FFF2-40B4-BE49-F238E27FC236}">
                <a16:creationId xmlns:a16="http://schemas.microsoft.com/office/drawing/2014/main" id="{EB597C77-951F-8846-BA65-1FC1CEFD74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8438" y="386862"/>
            <a:ext cx="3121270" cy="5740670"/>
          </a:xfrm>
          <a:prstGeom prst="rect">
            <a:avLst/>
          </a:prstGeom>
        </p:spPr>
      </p:pic>
      <p:cxnSp>
        <p:nvCxnSpPr>
          <p:cNvPr id="7" name="Straight Arrow Connector 6">
            <a:extLst>
              <a:ext uri="{FF2B5EF4-FFF2-40B4-BE49-F238E27FC236}">
                <a16:creationId xmlns:a16="http://schemas.microsoft.com/office/drawing/2014/main" id="{CFE322C9-9403-C641-B6EA-F618B781FE21}"/>
              </a:ext>
            </a:extLst>
          </p:cNvPr>
          <p:cNvCxnSpPr>
            <a:cxnSpLocks/>
          </p:cNvCxnSpPr>
          <p:nvPr/>
        </p:nvCxnSpPr>
        <p:spPr>
          <a:xfrm flipV="1">
            <a:off x="6552959" y="4564579"/>
            <a:ext cx="1175479" cy="545122"/>
          </a:xfrm>
          <a:prstGeom prst="straightConnector1">
            <a:avLst/>
          </a:prstGeom>
          <a:ln w="57150">
            <a:solidFill>
              <a:srgbClr val="D8222A"/>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CDABF3F-1807-3141-B32F-E7B1BB51197F}"/>
              </a:ext>
            </a:extLst>
          </p:cNvPr>
          <p:cNvSpPr/>
          <p:nvPr/>
        </p:nvSpPr>
        <p:spPr>
          <a:xfrm>
            <a:off x="1238893" y="4410454"/>
            <a:ext cx="5439267" cy="1398494"/>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a:extLst>
              <a:ext uri="{FF2B5EF4-FFF2-40B4-BE49-F238E27FC236}">
                <a16:creationId xmlns:a16="http://schemas.microsoft.com/office/drawing/2014/main" id="{9F2912E4-3D90-624C-B475-A4D7BD2C7FE0}"/>
              </a:ext>
            </a:extLst>
          </p:cNvPr>
          <p:cNvSpPr txBox="1">
            <a:spLocks/>
          </p:cNvSpPr>
          <p:nvPr/>
        </p:nvSpPr>
        <p:spPr>
          <a:xfrm>
            <a:off x="1468291" y="4553262"/>
            <a:ext cx="5086513" cy="12556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chemeClr val="bg1"/>
                </a:solidFill>
                <a:latin typeface="Comic Sans MS" panose="030F0902030302020204" pitchFamily="66" charset="0"/>
              </a:rPr>
              <a:t>The Burma Star </a:t>
            </a:r>
            <a:r>
              <a:rPr lang="en-GB" sz="2000" dirty="0">
                <a:solidFill>
                  <a:schemeClr val="bg1"/>
                </a:solidFill>
                <a:latin typeface="Comic Sans MS" panose="030F0902030302020204" pitchFamily="66" charset="0"/>
              </a:rPr>
              <a:t>was a medal given to people from the British Commonwealth, who served in Burma in World War Two</a:t>
            </a:r>
          </a:p>
        </p:txBody>
      </p:sp>
    </p:spTree>
    <p:extLst>
      <p:ext uri="{BB962C8B-B14F-4D97-AF65-F5344CB8AC3E}">
        <p14:creationId xmlns:p14="http://schemas.microsoft.com/office/powerpoint/2010/main" val="372471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500"/>
                                  </p:stCondLst>
                                  <p:childTnLst>
                                    <p:set>
                                      <p:cBhvr>
                                        <p:cTn id="10" dur="1" fill="hold">
                                          <p:stCondLst>
                                            <p:cond delay="0"/>
                                          </p:stCondLst>
                                        </p:cTn>
                                        <p:tgtEl>
                                          <p:spTgt spid="11"/>
                                        </p:tgtEl>
                                        <p:attrNameLst>
                                          <p:attrName>style.visibility</p:attrName>
                                        </p:attrNameLst>
                                      </p:cBhvr>
                                      <p:to>
                                        <p:strVal val="visible"/>
                                      </p:to>
                                    </p:set>
                                  </p:childTnLst>
                                </p:cTn>
                              </p:par>
                            </p:childTnLst>
                          </p:cTn>
                        </p:par>
                        <p:par>
                          <p:cTn id="11" fill="hold">
                            <p:stCondLst>
                              <p:cond delay="500"/>
                            </p:stCondLst>
                            <p:childTnLst>
                              <p:par>
                                <p:cTn id="12" presetID="22" presetClass="entr" presetSubtype="1" fill="hold" nodeType="after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par>
                                <p:cTn id="15" presetID="22" presetClass="entr" presetSubtype="8"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C7B9F83-C86F-614C-9A98-65E7393DEB0C}"/>
              </a:ext>
            </a:extLst>
          </p:cNvPr>
          <p:cNvSpPr txBox="1">
            <a:spLocks/>
          </p:cNvSpPr>
          <p:nvPr/>
        </p:nvSpPr>
        <p:spPr>
          <a:xfrm>
            <a:off x="1084919" y="1210803"/>
            <a:ext cx="6516414" cy="6267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The West Indian Regiments</a:t>
            </a:r>
          </a:p>
        </p:txBody>
      </p:sp>
      <p:sp>
        <p:nvSpPr>
          <p:cNvPr id="5" name="Content Placeholder 2">
            <a:extLst>
              <a:ext uri="{FF2B5EF4-FFF2-40B4-BE49-F238E27FC236}">
                <a16:creationId xmlns:a16="http://schemas.microsoft.com/office/drawing/2014/main" id="{8613897A-EC08-B847-87EA-22479C9820A9}"/>
              </a:ext>
            </a:extLst>
          </p:cNvPr>
          <p:cNvSpPr txBox="1">
            <a:spLocks/>
          </p:cNvSpPr>
          <p:nvPr/>
        </p:nvSpPr>
        <p:spPr>
          <a:xfrm>
            <a:off x="1100114" y="1966246"/>
            <a:ext cx="5212763" cy="4548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During World War Two, over 12,000 men and women from the West Indies served in the British forces. </a:t>
            </a:r>
          </a:p>
          <a:p>
            <a:pPr marL="0" indent="0">
              <a:lnSpc>
                <a:spcPct val="100000"/>
              </a:lnSpc>
              <a:spcBef>
                <a:spcPts val="1500"/>
              </a:spcBef>
              <a:buClr>
                <a:srgbClr val="EB8B2D"/>
              </a:buClr>
              <a:buNone/>
            </a:pPr>
            <a:r>
              <a:rPr lang="en-GB" sz="2000" b="1" dirty="0">
                <a:solidFill>
                  <a:srgbClr val="272626"/>
                </a:solidFill>
                <a:latin typeface="Comic Sans MS" panose="030F0902030302020204" pitchFamily="66" charset="0"/>
              </a:rPr>
              <a:t>The men joined:</a:t>
            </a:r>
          </a:p>
          <a:p>
            <a:pPr>
              <a:lnSpc>
                <a:spcPct val="100000"/>
              </a:lnSpc>
              <a:spcBef>
                <a:spcPts val="500"/>
              </a:spcBef>
              <a:buClr>
                <a:srgbClr val="FF0000"/>
              </a:buClr>
            </a:pPr>
            <a:r>
              <a:rPr lang="en-GB" sz="2000" dirty="0">
                <a:solidFill>
                  <a:srgbClr val="272626"/>
                </a:solidFill>
                <a:latin typeface="Comic Sans MS" panose="030F0902030302020204" pitchFamily="66" charset="0"/>
              </a:rPr>
              <a:t>The Royal Air Force</a:t>
            </a:r>
          </a:p>
          <a:p>
            <a:pPr>
              <a:lnSpc>
                <a:spcPct val="100000"/>
              </a:lnSpc>
              <a:spcBef>
                <a:spcPts val="500"/>
              </a:spcBef>
              <a:buClr>
                <a:srgbClr val="FF0000"/>
              </a:buClr>
            </a:pPr>
            <a:r>
              <a:rPr lang="en-GB" sz="2000" dirty="0">
                <a:solidFill>
                  <a:srgbClr val="272626"/>
                </a:solidFill>
                <a:latin typeface="Comic Sans MS" panose="030F0902030302020204" pitchFamily="66" charset="0"/>
              </a:rPr>
              <a:t>The Royal Canadian Air Force</a:t>
            </a:r>
          </a:p>
          <a:p>
            <a:pPr marL="0" indent="0">
              <a:lnSpc>
                <a:spcPct val="100000"/>
              </a:lnSpc>
              <a:spcBef>
                <a:spcPts val="1500"/>
              </a:spcBef>
              <a:buClr>
                <a:srgbClr val="EB8B2D"/>
              </a:buClr>
              <a:buNone/>
            </a:pPr>
            <a:r>
              <a:rPr lang="en-GB" sz="2000" b="1" dirty="0">
                <a:solidFill>
                  <a:srgbClr val="272626"/>
                </a:solidFill>
                <a:latin typeface="Comic Sans MS" panose="030F0902030302020204" pitchFamily="66" charset="0"/>
              </a:rPr>
              <a:t>The women joined:</a:t>
            </a:r>
          </a:p>
          <a:p>
            <a:pPr>
              <a:lnSpc>
                <a:spcPct val="100000"/>
              </a:lnSpc>
              <a:spcBef>
                <a:spcPts val="500"/>
              </a:spcBef>
              <a:buClr>
                <a:srgbClr val="FF0000"/>
              </a:buClr>
            </a:pPr>
            <a:r>
              <a:rPr lang="en-GB" sz="2000" dirty="0">
                <a:solidFill>
                  <a:srgbClr val="272626"/>
                </a:solidFill>
                <a:latin typeface="Comic Sans MS" panose="030F0902030302020204" pitchFamily="66" charset="0"/>
              </a:rPr>
              <a:t>The Women’s Auxiliary Air Force</a:t>
            </a:r>
          </a:p>
          <a:p>
            <a:pPr>
              <a:lnSpc>
                <a:spcPct val="100000"/>
              </a:lnSpc>
              <a:spcBef>
                <a:spcPts val="500"/>
              </a:spcBef>
              <a:buClr>
                <a:srgbClr val="FF0000"/>
              </a:buClr>
            </a:pPr>
            <a:r>
              <a:rPr lang="en-GB" sz="2000" dirty="0">
                <a:solidFill>
                  <a:srgbClr val="272626"/>
                </a:solidFill>
                <a:latin typeface="Comic Sans MS" panose="030F0902030302020204" pitchFamily="66" charset="0"/>
              </a:rPr>
              <a:t>The Auxiliary Territorial Service</a:t>
            </a:r>
          </a:p>
        </p:txBody>
      </p:sp>
      <p:pic>
        <p:nvPicPr>
          <p:cNvPr id="7" name="Picture 2">
            <a:extLst>
              <a:ext uri="{FF2B5EF4-FFF2-40B4-BE49-F238E27FC236}">
                <a16:creationId xmlns:a16="http://schemas.microsoft.com/office/drawing/2014/main" id="{D71A3C7C-720F-A641-8F22-41942BD5387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535998">
            <a:off x="6840069" y="1190053"/>
            <a:ext cx="3390002" cy="385612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Rectangle 11">
            <a:extLst>
              <a:ext uri="{FF2B5EF4-FFF2-40B4-BE49-F238E27FC236}">
                <a16:creationId xmlns:a16="http://schemas.microsoft.com/office/drawing/2014/main" id="{508CF68D-3779-D74B-AD98-A42D33294FFA}"/>
              </a:ext>
            </a:extLst>
          </p:cNvPr>
          <p:cNvSpPr/>
          <p:nvPr/>
        </p:nvSpPr>
        <p:spPr>
          <a:xfrm>
            <a:off x="6997098" y="5109364"/>
            <a:ext cx="3799714" cy="874412"/>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300" dirty="0">
                <a:latin typeface="Comic Sans MS" panose="030F0902030302020204" pitchFamily="66" charset="0"/>
              </a:rPr>
              <a:t>Sergeant Lincoln Orville Lynch DFM, a</a:t>
            </a:r>
            <a:br>
              <a:rPr lang="en-US" sz="1300" dirty="0">
                <a:latin typeface="Comic Sans MS" panose="030F0902030302020204" pitchFamily="66" charset="0"/>
              </a:rPr>
            </a:br>
            <a:r>
              <a:rPr lang="en-US" sz="1300" dirty="0">
                <a:latin typeface="Comic Sans MS" panose="030F0902030302020204" pitchFamily="66" charset="0"/>
              </a:rPr>
              <a:t>West Indian air gunner serving with No. 102 Squadron, RAF Pocklington, February 1944.</a:t>
            </a:r>
          </a:p>
        </p:txBody>
      </p:sp>
      <p:sp>
        <p:nvSpPr>
          <p:cNvPr id="8" name="TextBox 7">
            <a:extLst>
              <a:ext uri="{FF2B5EF4-FFF2-40B4-BE49-F238E27FC236}">
                <a16:creationId xmlns:a16="http://schemas.microsoft.com/office/drawing/2014/main" id="{12CB1551-A97B-9E48-A7B7-E41D058524E0}"/>
              </a:ext>
            </a:extLst>
          </p:cNvPr>
          <p:cNvSpPr txBox="1"/>
          <p:nvPr/>
        </p:nvSpPr>
        <p:spPr>
          <a:xfrm rot="16727195">
            <a:off x="9502999" y="4207815"/>
            <a:ext cx="1537333" cy="246221"/>
          </a:xfrm>
          <a:prstGeom prst="rect">
            <a:avLst/>
          </a:prstGeom>
          <a:noFill/>
        </p:spPr>
        <p:txBody>
          <a:bodyPr wrap="square">
            <a:spAutoFit/>
          </a:bodyPr>
          <a:lstStyle/>
          <a:p>
            <a:r>
              <a:rPr lang="en-GB" sz="1000" u="none" strike="noStrike" dirty="0">
                <a:solidFill>
                  <a:srgbClr val="272626"/>
                </a:solidFill>
                <a:effectLst/>
                <a:latin typeface="Comic Sans MS" panose="030F0902030302020204" pitchFamily="66" charset="0"/>
              </a:rPr>
              <a:t>© IWM CH 12263</a:t>
            </a:r>
            <a:endParaRPr lang="en-US" sz="1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61836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par>
                                <p:cTn id="27" presetID="3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800" decel="100000"/>
                                        <p:tgtEl>
                                          <p:spTgt spid="7"/>
                                        </p:tgtEl>
                                      </p:cBhvr>
                                    </p:animEffect>
                                    <p:anim calcmode="lin" valueType="num">
                                      <p:cBhvr>
                                        <p:cTn id="30" dur="800" decel="100000" fill="hold"/>
                                        <p:tgtEl>
                                          <p:spTgt spid="7"/>
                                        </p:tgtEl>
                                        <p:attrNameLst>
                                          <p:attrName>style.rotation</p:attrName>
                                        </p:attrNameLst>
                                      </p:cBhvr>
                                      <p:tavLst>
                                        <p:tav tm="0">
                                          <p:val>
                                            <p:fltVal val="-90"/>
                                          </p:val>
                                        </p:tav>
                                        <p:tav tm="100000">
                                          <p:val>
                                            <p:fltVal val="0"/>
                                          </p:val>
                                        </p:tav>
                                      </p:tavLst>
                                    </p:anim>
                                    <p:anim calcmode="lin" valueType="num">
                                      <p:cBhvr>
                                        <p:cTn id="31" dur="800" decel="100000" fill="hold"/>
                                        <p:tgtEl>
                                          <p:spTgt spid="7"/>
                                        </p:tgtEl>
                                        <p:attrNameLst>
                                          <p:attrName>ppt_x</p:attrName>
                                        </p:attrNameLst>
                                      </p:cBhvr>
                                      <p:tavLst>
                                        <p:tav tm="0">
                                          <p:val>
                                            <p:strVal val="#ppt_x+0.4"/>
                                          </p:val>
                                        </p:tav>
                                        <p:tav tm="100000">
                                          <p:val>
                                            <p:strVal val="#ppt_x-0.05"/>
                                          </p:val>
                                        </p:tav>
                                      </p:tavLst>
                                    </p:anim>
                                    <p:anim calcmode="lin" valueType="num">
                                      <p:cBhvr>
                                        <p:cTn id="32" dur="800" decel="100000" fill="hold"/>
                                        <p:tgtEl>
                                          <p:spTgt spid="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35" fill="hold">
                            <p:stCondLst>
                              <p:cond delay="1000"/>
                            </p:stCondLst>
                            <p:childTnLst>
                              <p:par>
                                <p:cTn id="36" presetID="1"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childTnLst>
                                </p:cTn>
                              </p:par>
                            </p:childTnLst>
                          </p:cTn>
                        </p:par>
                        <p:par>
                          <p:cTn id="38" fill="hold">
                            <p:stCondLst>
                              <p:cond delay="1000"/>
                            </p:stCondLst>
                            <p:childTnLst>
                              <p:par>
                                <p:cTn id="39" presetID="43"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
                                        <p:tgtEl>
                                          <p:spTgt spid="12"/>
                                        </p:tgtEl>
                                      </p:cBhvr>
                                    </p:animEffect>
                                    <p:anim calcmode="lin" valueType="num">
                                      <p:cBhvr>
                                        <p:cTn id="42" dur="400" fill="hold"/>
                                        <p:tgtEl>
                                          <p:spTgt spid="12"/>
                                        </p:tgtEl>
                                        <p:attrNameLst>
                                          <p:attrName>ppt_x</p:attrName>
                                        </p:attrNameLst>
                                      </p:cBhvr>
                                      <p:tavLst>
                                        <p:tav tm="0">
                                          <p:val>
                                            <p:strVal val="#ppt_x"/>
                                          </p:val>
                                        </p:tav>
                                        <p:tav tm="100000">
                                          <p:val>
                                            <p:strVal val="#ppt_x"/>
                                          </p:val>
                                        </p:tav>
                                      </p:tavLst>
                                    </p:anim>
                                    <p:anim calcmode="lin" valueType="num">
                                      <p:cBhvr>
                                        <p:cTn id="43" dur="400" fill="hold"/>
                                        <p:tgtEl>
                                          <p:spTgt spid="12"/>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02A19815-7027-534B-A23F-27B1D4D9A4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D8222A"/>
                </a:solidFill>
                <a:latin typeface="Comic Sans MS" panose="030F0902030302020204" pitchFamily="66" charset="0"/>
                <a:cs typeface="Arial" panose="020B0604020202020204" pitchFamily="34" charset="0"/>
              </a:rPr>
              <a:t>Quick question:</a:t>
            </a:r>
          </a:p>
        </p:txBody>
      </p:sp>
      <p:pic>
        <p:nvPicPr>
          <p:cNvPr id="8" name="Picture 7" descr="A picture containing text, pool ball, gambling house, room&#10;&#10;Description automatically generated">
            <a:extLst>
              <a:ext uri="{FF2B5EF4-FFF2-40B4-BE49-F238E27FC236}">
                <a16:creationId xmlns:a16="http://schemas.microsoft.com/office/drawing/2014/main" id="{5C7D08E8-0232-CB40-B7B4-8CBCAAA06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9" name="Text Placeholder 4">
            <a:extLst>
              <a:ext uri="{FF2B5EF4-FFF2-40B4-BE49-F238E27FC236}">
                <a16:creationId xmlns:a16="http://schemas.microsoft.com/office/drawing/2014/main" id="{29F52F40-EE8B-2447-976D-64AC148D5FFA}"/>
              </a:ext>
            </a:extLst>
          </p:cNvPr>
          <p:cNvSpPr txBox="1">
            <a:spLocks/>
          </p:cNvSpPr>
          <p:nvPr/>
        </p:nvSpPr>
        <p:spPr>
          <a:xfrm>
            <a:off x="6705772" y="2648288"/>
            <a:ext cx="3993243" cy="28853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700" dirty="0">
                <a:solidFill>
                  <a:srgbClr val="272626"/>
                </a:solidFill>
                <a:latin typeface="Comic Sans MS" panose="030F0902030302020204" pitchFamily="66" charset="0"/>
              </a:rPr>
              <a:t>What does the term </a:t>
            </a:r>
            <a:r>
              <a:rPr lang="en-GB" sz="2700" b="1" dirty="0">
                <a:solidFill>
                  <a:srgbClr val="272626"/>
                </a:solidFill>
                <a:latin typeface="Comic Sans MS" panose="030F0902030302020204" pitchFamily="66" charset="0"/>
              </a:rPr>
              <a:t>‘auxiliary’ </a:t>
            </a:r>
            <a:r>
              <a:rPr lang="en-GB" sz="2700" dirty="0">
                <a:solidFill>
                  <a:srgbClr val="272626"/>
                </a:solidFill>
                <a:latin typeface="Comic Sans MS" panose="030F0902030302020204" pitchFamily="66" charset="0"/>
              </a:rPr>
              <a:t>mean? </a:t>
            </a:r>
          </a:p>
          <a:p>
            <a:pPr marL="0" indent="0">
              <a:lnSpc>
                <a:spcPct val="100000"/>
              </a:lnSpc>
              <a:spcBef>
                <a:spcPts val="2000"/>
              </a:spcBef>
              <a:buNone/>
            </a:pPr>
            <a:r>
              <a:rPr lang="en-GB" sz="2700" dirty="0">
                <a:solidFill>
                  <a:srgbClr val="272626"/>
                </a:solidFill>
                <a:latin typeface="Comic Sans MS" panose="030F0902030302020204" pitchFamily="66" charset="0"/>
              </a:rPr>
              <a:t>What kind of work did people in the auxiliary services do?</a:t>
            </a:r>
          </a:p>
        </p:txBody>
      </p:sp>
    </p:spTree>
    <p:extLst>
      <p:ext uri="{BB962C8B-B14F-4D97-AF65-F5344CB8AC3E}">
        <p14:creationId xmlns:p14="http://schemas.microsoft.com/office/powerpoint/2010/main" val="146297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gambling house, room, scene, pool ball&#10;&#10;Description automatically generated">
            <a:extLst>
              <a:ext uri="{FF2B5EF4-FFF2-40B4-BE49-F238E27FC236}">
                <a16:creationId xmlns:a16="http://schemas.microsoft.com/office/drawing/2014/main" id="{15B2EAFC-8D93-6942-8E34-E118EC6C5C5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3" name="Subtitle 2">
            <a:extLst>
              <a:ext uri="{FF2B5EF4-FFF2-40B4-BE49-F238E27FC236}">
                <a16:creationId xmlns:a16="http://schemas.microsoft.com/office/drawing/2014/main" id="{A9F76D22-BCA7-BE4C-9A65-01886D0C4E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39AB47"/>
                </a:solidFill>
                <a:latin typeface="Comic Sans MS" panose="030F0902030302020204" pitchFamily="66" charset="0"/>
                <a:cs typeface="Arial" panose="020B0604020202020204" pitchFamily="34" charset="0"/>
              </a:rPr>
              <a:t>Answer</a:t>
            </a:r>
          </a:p>
        </p:txBody>
      </p:sp>
      <p:sp>
        <p:nvSpPr>
          <p:cNvPr id="4" name="Content Placeholder 2">
            <a:extLst>
              <a:ext uri="{FF2B5EF4-FFF2-40B4-BE49-F238E27FC236}">
                <a16:creationId xmlns:a16="http://schemas.microsoft.com/office/drawing/2014/main" id="{90EDFCE4-4213-A844-BBCD-E672D54BD490}"/>
              </a:ext>
            </a:extLst>
          </p:cNvPr>
          <p:cNvSpPr txBox="1">
            <a:spLocks/>
          </p:cNvSpPr>
          <p:nvPr/>
        </p:nvSpPr>
        <p:spPr>
          <a:xfrm>
            <a:off x="6249971" y="2114337"/>
            <a:ext cx="4986779" cy="3688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100" b="1" dirty="0">
                <a:solidFill>
                  <a:srgbClr val="272626"/>
                </a:solidFill>
                <a:latin typeface="Comic Sans MS" panose="030F0902030302020204" pitchFamily="66" charset="0"/>
              </a:rPr>
              <a:t>Auxiliary</a:t>
            </a:r>
            <a:r>
              <a:rPr lang="en-GB" sz="2100" dirty="0">
                <a:solidFill>
                  <a:srgbClr val="272626"/>
                </a:solidFill>
                <a:latin typeface="Comic Sans MS" panose="030F0902030302020204" pitchFamily="66" charset="0"/>
              </a:rPr>
              <a:t> is the name given to a military unit that provides support</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or help to the main fighting forces. </a:t>
            </a:r>
          </a:p>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Many Black people felt frustrated that when they signed up to fight in the war, they found themselves sent to join auxiliary units, doing supply</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and support work, and not getting</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to be part of fighting troops in</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actual battle. </a:t>
            </a:r>
          </a:p>
        </p:txBody>
      </p:sp>
      <p:sp>
        <p:nvSpPr>
          <p:cNvPr id="8" name="Content Placeholder 2">
            <a:extLst>
              <a:ext uri="{FF2B5EF4-FFF2-40B4-BE49-F238E27FC236}">
                <a16:creationId xmlns:a16="http://schemas.microsoft.com/office/drawing/2014/main" id="{CB93D0B1-E7C2-7A42-BEE9-1D4E3968DBA1}"/>
              </a:ext>
            </a:extLst>
          </p:cNvPr>
          <p:cNvSpPr txBox="1">
            <a:spLocks/>
          </p:cNvSpPr>
          <p:nvPr/>
        </p:nvSpPr>
        <p:spPr>
          <a:xfrm>
            <a:off x="2922309" y="2829867"/>
            <a:ext cx="1498863" cy="1478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12000" b="1" dirty="0">
                <a:solidFill>
                  <a:srgbClr val="39AB47"/>
                </a:solidFill>
                <a:latin typeface="Comic Sans MS" panose="030F0902030302020204" pitchFamily="66" charset="0"/>
              </a:rPr>
              <a:t>✓</a:t>
            </a:r>
            <a:endParaRPr lang="en-GB" sz="12000" dirty="0">
              <a:solidFill>
                <a:srgbClr val="39AB47"/>
              </a:solidFill>
              <a:latin typeface="Comic Sans MS" panose="030F0902030302020204" pitchFamily="66" charset="0"/>
            </a:endParaRPr>
          </a:p>
        </p:txBody>
      </p:sp>
    </p:spTree>
    <p:extLst>
      <p:ext uri="{BB962C8B-B14F-4D97-AF65-F5344CB8AC3E}">
        <p14:creationId xmlns:p14="http://schemas.microsoft.com/office/powerpoint/2010/main" val="236212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5306441" y="2101254"/>
            <a:ext cx="5889877" cy="3529149"/>
          </a:xfrm>
          <a:prstGeom prst="rect">
            <a:avLst/>
          </a:prstGeom>
          <a:noFill/>
        </p:spPr>
        <p:txBody>
          <a:bodyPr wrap="square" rtlCol="0">
            <a:noAutofit/>
          </a:bodyPr>
          <a:lstStyle/>
          <a:p>
            <a:pPr>
              <a:spcBef>
                <a:spcPts val="1000"/>
              </a:spcBef>
              <a:buClr>
                <a:srgbClr val="00A3A6"/>
              </a:buClr>
            </a:pPr>
            <a:r>
              <a:rPr lang="en-GB" sz="1900" b="1" dirty="0">
                <a:solidFill>
                  <a:srgbClr val="272626"/>
                </a:solidFill>
                <a:latin typeface="Comic Sans MS" panose="030F0902030302020204" pitchFamily="66" charset="0"/>
              </a:rPr>
              <a:t>In this lesson we will learn about:</a:t>
            </a:r>
          </a:p>
          <a:p>
            <a:pPr>
              <a:spcBef>
                <a:spcPts val="1000"/>
              </a:spcBef>
              <a:buClr>
                <a:srgbClr val="00A3A6"/>
              </a:buClr>
            </a:pPr>
            <a:r>
              <a:rPr lang="en-GB" sz="1900" dirty="0">
                <a:solidFill>
                  <a:srgbClr val="272626"/>
                </a:solidFill>
                <a:latin typeface="Comic Sans MS" panose="030F0902030302020204" pitchFamily="66" charset="0"/>
              </a:rPr>
              <a:t>The contribution of Black people to the British war effort during The Second World War (also known as World War Two).</a:t>
            </a:r>
          </a:p>
          <a:p>
            <a:pPr>
              <a:spcBef>
                <a:spcPts val="1000"/>
              </a:spcBef>
              <a:buClr>
                <a:srgbClr val="00A3A6"/>
              </a:buClr>
            </a:pPr>
            <a:r>
              <a:rPr lang="en-GB" sz="1900" dirty="0">
                <a:solidFill>
                  <a:srgbClr val="272626"/>
                </a:solidFill>
                <a:latin typeface="Comic Sans MS" panose="030F0902030302020204" pitchFamily="66" charset="0"/>
              </a:rPr>
              <a:t>How and where Black people from Britain and Black British subjects from its Empire served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in the British forces in World War Two.</a:t>
            </a:r>
          </a:p>
          <a:p>
            <a:pPr>
              <a:spcBef>
                <a:spcPts val="1000"/>
              </a:spcBef>
              <a:buClr>
                <a:srgbClr val="00A3A6"/>
              </a:buClr>
            </a:pPr>
            <a:r>
              <a:rPr lang="en-GB" sz="1900" dirty="0">
                <a:solidFill>
                  <a:srgbClr val="272626"/>
                </a:solidFill>
                <a:latin typeface="Comic Sans MS" panose="030F0902030302020204" pitchFamily="66" charset="0"/>
              </a:rPr>
              <a:t>How the movement of people around the world during the war also brought more Black people to Britain from other countries, especially America.</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Second World War 1939-1945</a:t>
            </a:r>
            <a:br>
              <a:rPr lang="en-US" sz="3000" b="1" dirty="0">
                <a:solidFill>
                  <a:srgbClr val="D8222A"/>
                </a:solidFill>
                <a:latin typeface="Comic Sans MS" panose="030F0902030302020204" pitchFamily="66" charset="0"/>
                <a:cs typeface="Arial" panose="020B0604020202020204" pitchFamily="34" charset="0"/>
              </a:rPr>
            </a:br>
            <a:r>
              <a:rPr lang="en-US" sz="3000" b="1" dirty="0">
                <a:solidFill>
                  <a:srgbClr val="D8222A"/>
                </a:solidFill>
                <a:latin typeface="Comic Sans MS" panose="030F0902030302020204" pitchFamily="66" charset="0"/>
                <a:cs typeface="Arial" panose="020B0604020202020204" pitchFamily="34" charset="0"/>
              </a:rPr>
              <a:t>Lesson aims</a:t>
            </a:r>
          </a:p>
        </p:txBody>
      </p:sp>
      <p:sp>
        <p:nvSpPr>
          <p:cNvPr id="6" name="TextBox 5">
            <a:extLst>
              <a:ext uri="{FF2B5EF4-FFF2-40B4-BE49-F238E27FC236}">
                <a16:creationId xmlns:a16="http://schemas.microsoft.com/office/drawing/2014/main" id="{11C001F0-6425-3F46-9B80-6A75FCF4EB86}"/>
              </a:ext>
            </a:extLst>
          </p:cNvPr>
          <p:cNvSpPr txBox="1"/>
          <p:nvPr/>
        </p:nvSpPr>
        <p:spPr>
          <a:xfrm>
            <a:off x="550451" y="5610008"/>
            <a:ext cx="11553669" cy="707886"/>
          </a:xfrm>
          <a:prstGeom prst="rect">
            <a:avLst/>
          </a:prstGeom>
          <a:noFill/>
        </p:spPr>
        <p:txBody>
          <a:bodyPr wrap="square">
            <a:spAutoFit/>
          </a:bodyPr>
          <a:lstStyle/>
          <a:p>
            <a:pPr marL="0" indent="0">
              <a:buNone/>
            </a:pPr>
            <a:r>
              <a:rPr lang="en-GB" sz="1000" b="1" dirty="0">
                <a:solidFill>
                  <a:srgbClr val="D8222A"/>
                </a:solidFill>
                <a:latin typeface="Arial" panose="020B0604020202020204" pitchFamily="34" charset="0"/>
                <a:cs typeface="Arial" panose="020B0604020202020204" pitchFamily="34" charset="0"/>
              </a:rPr>
              <a:t>Curriculum Links</a:t>
            </a:r>
          </a:p>
          <a:p>
            <a:r>
              <a:rPr lang="en-GB" sz="1000" dirty="0">
                <a:solidFill>
                  <a:srgbClr val="D8222A"/>
                </a:solidFill>
                <a:latin typeface="Arial" panose="020B0604020202020204" pitchFamily="34" charset="0"/>
                <a:cs typeface="Arial" panose="020B0604020202020204" pitchFamily="34" charset="0"/>
              </a:rPr>
              <a:t>To understand the connections between national and international history and between military and social history</a:t>
            </a:r>
          </a:p>
          <a:p>
            <a:r>
              <a:rPr lang="en-GB" sz="1000" dirty="0">
                <a:solidFill>
                  <a:srgbClr val="D8222A"/>
                </a:solidFill>
                <a:latin typeface="Arial" panose="020B0604020202020204" pitchFamily="34" charset="0"/>
                <a:cs typeface="Arial" panose="020B0604020202020204" pitchFamily="34" charset="0"/>
              </a:rPr>
              <a:t>To understand the diversity of societies and relationships between different groups</a:t>
            </a:r>
          </a:p>
          <a:p>
            <a:r>
              <a:rPr lang="en-GB" sz="1000" dirty="0">
                <a:solidFill>
                  <a:srgbClr val="D8222A"/>
                </a:solidFill>
                <a:latin typeface="Arial" panose="020B0604020202020204" pitchFamily="34" charset="0"/>
                <a:cs typeface="Arial" panose="020B0604020202020204" pitchFamily="34" charset="0"/>
              </a:rPr>
              <a:t>To think critically, weigh evidence and develop perspective and judgement when engaging with historical sources</a:t>
            </a:r>
          </a:p>
        </p:txBody>
      </p:sp>
      <p:pic>
        <p:nvPicPr>
          <p:cNvPr id="9" name="Picture 2">
            <a:extLst>
              <a:ext uri="{FF2B5EF4-FFF2-40B4-BE49-F238E27FC236}">
                <a16:creationId xmlns:a16="http://schemas.microsoft.com/office/drawing/2014/main" id="{8E50E820-314E-A040-B959-658E9C743E32}"/>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14480" y="1866361"/>
            <a:ext cx="3428454" cy="3529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543245-2623-094F-A374-B2B7A09B56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0206" y="385464"/>
            <a:ext cx="4930747" cy="6087072"/>
          </a:xfrm>
          <a:prstGeom prst="rect">
            <a:avLst/>
          </a:prstGeom>
        </p:spPr>
      </p:pic>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6218652" y="2004675"/>
            <a:ext cx="4701596"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Ulric Cross was born in Trinidad</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in the West Indies.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In 1941 he travelled to Britain</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and joined the Royal Air Force.</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He became a pilot, and was promoted to the position of squadron leader of the No. 139 (Jamaica) Squadron, and was given the nickname ‘the Black Hornet’.</a:t>
            </a:r>
          </a:p>
        </p:txBody>
      </p:sp>
      <p:sp>
        <p:nvSpPr>
          <p:cNvPr id="9" name="Subtitle 2">
            <a:extLst>
              <a:ext uri="{FF2B5EF4-FFF2-40B4-BE49-F238E27FC236}">
                <a16:creationId xmlns:a16="http://schemas.microsoft.com/office/drawing/2014/main" id="{E54BEBC5-EE7A-7941-AF7E-1804B4784BD7}"/>
              </a:ext>
            </a:extLst>
          </p:cNvPr>
          <p:cNvSpPr txBox="1">
            <a:spLocks/>
          </p:cNvSpPr>
          <p:nvPr/>
        </p:nvSpPr>
        <p:spPr>
          <a:xfrm>
            <a:off x="6218651" y="1249083"/>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Ulric Cross</a:t>
            </a:r>
          </a:p>
        </p:txBody>
      </p:sp>
      <p:sp>
        <p:nvSpPr>
          <p:cNvPr id="7" name="TextBox 6">
            <a:extLst>
              <a:ext uri="{FF2B5EF4-FFF2-40B4-BE49-F238E27FC236}">
                <a16:creationId xmlns:a16="http://schemas.microsoft.com/office/drawing/2014/main" id="{38B6875B-F9E9-8D42-A254-44F1A1A44094}"/>
              </a:ext>
            </a:extLst>
          </p:cNvPr>
          <p:cNvSpPr txBox="1"/>
          <p:nvPr/>
        </p:nvSpPr>
        <p:spPr>
          <a:xfrm>
            <a:off x="274704" y="6510956"/>
            <a:ext cx="1823037" cy="246221"/>
          </a:xfrm>
          <a:prstGeom prst="rect">
            <a:avLst/>
          </a:prstGeom>
          <a:noFill/>
        </p:spPr>
        <p:txBody>
          <a:bodyPr wrap="square">
            <a:spAutoFit/>
          </a:bodyPr>
          <a:lstStyle/>
          <a:p>
            <a:r>
              <a:rPr lang="en-GB" sz="1000" u="none" strike="noStrike" dirty="0">
                <a:solidFill>
                  <a:schemeClr val="bg1"/>
                </a:solidFill>
                <a:effectLst/>
                <a:latin typeface="Comic Sans MS" panose="030F0902030302020204" pitchFamily="66" charset="0"/>
              </a:rPr>
              <a:t> © Royal Air Force Museum</a:t>
            </a:r>
            <a:endParaRPr lang="en-US" sz="1000"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45721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579274" y="4728625"/>
            <a:ext cx="9306899" cy="15470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He was a gifted navigator and was invited to join the Pathfinder Force in dangerous bombing missions across Europe, identifying bombing targets.</a:t>
            </a:r>
          </a:p>
        </p:txBody>
      </p:sp>
      <p:pic>
        <p:nvPicPr>
          <p:cNvPr id="7" name="Picture 6" descr="A group of airplanes flying in the sky&#10;&#10;Description automatically generated with medium confidence">
            <a:extLst>
              <a:ext uri="{FF2B5EF4-FFF2-40B4-BE49-F238E27FC236}">
                <a16:creationId xmlns:a16="http://schemas.microsoft.com/office/drawing/2014/main" id="{2084086A-2825-D349-AB65-1223B3B866C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4616" y="387679"/>
            <a:ext cx="11359505" cy="3825546"/>
          </a:xfrm>
          <a:prstGeom prst="rect">
            <a:avLst/>
          </a:prstGeom>
        </p:spPr>
      </p:pic>
    </p:spTree>
    <p:extLst>
      <p:ext uri="{BB962C8B-B14F-4D97-AF65-F5344CB8AC3E}">
        <p14:creationId xmlns:p14="http://schemas.microsoft.com/office/powerpoint/2010/main" val="2292375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13897A-EC08-B847-87EA-22479C9820A9}"/>
              </a:ext>
            </a:extLst>
          </p:cNvPr>
          <p:cNvSpPr txBox="1">
            <a:spLocks/>
          </p:cNvSpPr>
          <p:nvPr/>
        </p:nvSpPr>
        <p:spPr>
          <a:xfrm>
            <a:off x="1063657" y="1012981"/>
            <a:ext cx="5353269" cy="48740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Ulric received two military awards</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for his bravery.</a:t>
            </a:r>
          </a:p>
          <a:p>
            <a:pPr marL="0" indent="0">
              <a:lnSpc>
                <a:spcPct val="100000"/>
              </a:lnSpc>
              <a:spcBef>
                <a:spcPts val="1500"/>
              </a:spcBef>
              <a:buClr>
                <a:srgbClr val="EB8B2D"/>
              </a:buClr>
              <a:buNone/>
            </a:pPr>
            <a:r>
              <a:rPr lang="en-GB" sz="2200" b="1" dirty="0">
                <a:solidFill>
                  <a:srgbClr val="272626"/>
                </a:solidFill>
                <a:latin typeface="Comic Sans MS" panose="030F0902030302020204" pitchFamily="66" charset="0"/>
              </a:rPr>
              <a:t>The Distinguished Flying Cross </a:t>
            </a:r>
          </a:p>
          <a:p>
            <a:pPr marL="0" indent="0">
              <a:lnSpc>
                <a:spcPct val="100000"/>
              </a:lnSpc>
              <a:spcBef>
                <a:spcPts val="1500"/>
              </a:spcBef>
              <a:buClr>
                <a:srgbClr val="EB8B2D"/>
              </a:buClr>
              <a:buNone/>
            </a:pPr>
            <a:r>
              <a:rPr lang="en-GB" sz="2200" b="1" dirty="0">
                <a:solidFill>
                  <a:srgbClr val="272626"/>
                </a:solidFill>
                <a:latin typeface="Comic Sans MS" panose="030F0902030302020204" pitchFamily="66" charset="0"/>
              </a:rPr>
              <a:t>The Distinguished Service Order</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After the war, he stayed to study law in London, before returning to Trinidad and Tobago where he became a very successful legal advisor. He worked</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in the West Indies and in Africa,</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and eventually he became a judge.</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In 1990, he became Trinidad and Tobago’s ambassador to Britain.</a:t>
            </a:r>
          </a:p>
        </p:txBody>
      </p:sp>
      <p:pic>
        <p:nvPicPr>
          <p:cNvPr id="4" name="Picture 3" descr="A close-up of a logo&#10;&#10;Description automatically generated with low confidence">
            <a:extLst>
              <a:ext uri="{FF2B5EF4-FFF2-40B4-BE49-F238E27FC236}">
                <a16:creationId xmlns:a16="http://schemas.microsoft.com/office/drawing/2014/main" id="{1FD92EE8-90FA-D844-9916-5C2D81FC9D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6926" y="1334486"/>
            <a:ext cx="2411609" cy="4291334"/>
          </a:xfrm>
          <a:prstGeom prst="rect">
            <a:avLst/>
          </a:prstGeom>
        </p:spPr>
      </p:pic>
      <p:pic>
        <p:nvPicPr>
          <p:cNvPr id="14" name="Picture 13" descr="A picture containing text, weapon&#10;&#10;Description automatically generated">
            <a:extLst>
              <a:ext uri="{FF2B5EF4-FFF2-40B4-BE49-F238E27FC236}">
                <a16:creationId xmlns:a16="http://schemas.microsoft.com/office/drawing/2014/main" id="{DE3FD2DB-97B1-6E4C-BDC2-B60D39FC3A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734" y="1334486"/>
            <a:ext cx="2240505" cy="4189028"/>
          </a:xfrm>
          <a:prstGeom prst="rect">
            <a:avLst/>
          </a:prstGeom>
        </p:spPr>
      </p:pic>
    </p:spTree>
    <p:extLst>
      <p:ext uri="{BB962C8B-B14F-4D97-AF65-F5344CB8AC3E}">
        <p14:creationId xmlns:p14="http://schemas.microsoft.com/office/powerpoint/2010/main" val="212628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childTnLst>
                                </p:cTn>
                              </p:par>
                              <p:par>
                                <p:cTn id="16" presetID="53" presetClass="entr" presetSubtype="16"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2000" cy="10497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Black British Civilian Workers</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152666" y="1786759"/>
            <a:ext cx="5363748"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As well as fighting, Black people were recruited to help with important skilled jobs that Britain needed to keep the country going and the war effort on track.</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came from around the British Empire to work.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Some worked as lumberjacks in the forests of Scotland, making sure that wood was available for building and repairing.</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Some worked as electricians and engineers, keeping Britain’s factories working.</a:t>
            </a:r>
          </a:p>
        </p:txBody>
      </p:sp>
      <p:pic>
        <p:nvPicPr>
          <p:cNvPr id="3" name="Picture 2" descr="A picture containing person&#10;&#10;Description automatically generated">
            <a:extLst>
              <a:ext uri="{FF2B5EF4-FFF2-40B4-BE49-F238E27FC236}">
                <a16:creationId xmlns:a16="http://schemas.microsoft.com/office/drawing/2014/main" id="{F42E17C3-7157-2D43-95A2-C1AE4FB3F84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31724" y="1873674"/>
            <a:ext cx="4092740" cy="3839160"/>
          </a:xfrm>
          <a:prstGeom prst="rect">
            <a:avLst/>
          </a:prstGeom>
        </p:spPr>
      </p:pic>
    </p:spTree>
    <p:extLst>
      <p:ext uri="{BB962C8B-B14F-4D97-AF65-F5344CB8AC3E}">
        <p14:creationId xmlns:p14="http://schemas.microsoft.com/office/powerpoint/2010/main" val="144254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2000" cy="10497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Britain and the Black G.I.s</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430609" y="2291255"/>
            <a:ext cx="3776686" cy="3930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In 1942, the United States of America (US or USA) joined the war on the side of Britain and its allies.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Troops were sent to join the Allied Forces fighting in Europe and elsewhere.</a:t>
            </a:r>
          </a:p>
        </p:txBody>
      </p:sp>
      <p:pic>
        <p:nvPicPr>
          <p:cNvPr id="5" name="Picture 4" descr="A picture containing text, outdoor, person, ground&#10;&#10;Description automatically generated">
            <a:extLst>
              <a:ext uri="{FF2B5EF4-FFF2-40B4-BE49-F238E27FC236}">
                <a16:creationId xmlns:a16="http://schemas.microsoft.com/office/drawing/2014/main" id="{9A528907-5192-2541-BED6-08052AACE66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387399">
            <a:off x="5783491" y="1911703"/>
            <a:ext cx="4646879" cy="33026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Rectangle 11">
            <a:extLst>
              <a:ext uri="{FF2B5EF4-FFF2-40B4-BE49-F238E27FC236}">
                <a16:creationId xmlns:a16="http://schemas.microsoft.com/office/drawing/2014/main" id="{EF743215-54B8-6947-ABA0-629E717279FE}"/>
              </a:ext>
            </a:extLst>
          </p:cNvPr>
          <p:cNvSpPr/>
          <p:nvPr/>
        </p:nvSpPr>
        <p:spPr>
          <a:xfrm>
            <a:off x="6607260" y="5343508"/>
            <a:ext cx="4142256" cy="72188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300" dirty="0">
                <a:latin typeface="Comic Sans MS" panose="030F0902030302020204" pitchFamily="66" charset="0"/>
              </a:rPr>
              <a:t>12th Armored Division black soldier standing</a:t>
            </a:r>
            <a:br>
              <a:rPr lang="en-US" sz="1300" dirty="0">
                <a:latin typeface="Comic Sans MS" panose="030F0902030302020204" pitchFamily="66" charset="0"/>
              </a:rPr>
            </a:br>
            <a:r>
              <a:rPr lang="en-US" sz="1300" dirty="0">
                <a:latin typeface="Comic Sans MS" panose="030F0902030302020204" pitchFamily="66" charset="0"/>
              </a:rPr>
              <a:t>guard over a group of Nazi prisoners</a:t>
            </a:r>
          </a:p>
        </p:txBody>
      </p:sp>
    </p:spTree>
    <p:extLst>
      <p:ext uri="{BB962C8B-B14F-4D97-AF65-F5344CB8AC3E}">
        <p14:creationId xmlns:p14="http://schemas.microsoft.com/office/powerpoint/2010/main" val="327198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par>
                          <p:cTn id="7" fill="hold">
                            <p:stCondLst>
                              <p:cond delay="0"/>
                            </p:stCondLst>
                            <p:childTnLst>
                              <p:par>
                                <p:cTn id="8" presetID="3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800" decel="100000"/>
                                        <p:tgtEl>
                                          <p:spTgt spid="5"/>
                                        </p:tgtEl>
                                      </p:cBhvr>
                                    </p:animEffect>
                                    <p:anim calcmode="lin" valueType="num">
                                      <p:cBhvr>
                                        <p:cTn id="11" dur="800" decel="100000" fill="hold"/>
                                        <p:tgtEl>
                                          <p:spTgt spid="5"/>
                                        </p:tgtEl>
                                        <p:attrNameLst>
                                          <p:attrName>style.rotation</p:attrName>
                                        </p:attrNameLst>
                                      </p:cBhvr>
                                      <p:tavLst>
                                        <p:tav tm="0">
                                          <p:val>
                                            <p:fltVal val="-90"/>
                                          </p:val>
                                        </p:tav>
                                        <p:tav tm="100000">
                                          <p:val>
                                            <p:fltVal val="0"/>
                                          </p:val>
                                        </p:tav>
                                      </p:tavLst>
                                    </p:anim>
                                    <p:anim calcmode="lin" valueType="num">
                                      <p:cBhvr>
                                        <p:cTn id="12" dur="800" decel="100000" fill="hold"/>
                                        <p:tgtEl>
                                          <p:spTgt spid="5"/>
                                        </p:tgtEl>
                                        <p:attrNameLst>
                                          <p:attrName>ppt_x</p:attrName>
                                        </p:attrNameLst>
                                      </p:cBhvr>
                                      <p:tavLst>
                                        <p:tav tm="0">
                                          <p:val>
                                            <p:strVal val="#ppt_x+0.4"/>
                                          </p:val>
                                        </p:tav>
                                        <p:tav tm="100000">
                                          <p:val>
                                            <p:strVal val="#ppt_x-0.05"/>
                                          </p:val>
                                        </p:tav>
                                      </p:tavLst>
                                    </p:anim>
                                    <p:anim calcmode="lin" valueType="num">
                                      <p:cBhvr>
                                        <p:cTn id="13" dur="800" decel="100000" fill="hold"/>
                                        <p:tgtEl>
                                          <p:spTgt spid="5"/>
                                        </p:tgtEl>
                                        <p:attrNameLst>
                                          <p:attrName>ppt_y</p:attrName>
                                        </p:attrNameLst>
                                      </p:cBhvr>
                                      <p:tavLst>
                                        <p:tav tm="0">
                                          <p:val>
                                            <p:strVal val="#ppt_y-0.4"/>
                                          </p:val>
                                        </p:tav>
                                        <p:tav tm="100000">
                                          <p:val>
                                            <p:strVal val="#ppt_y+0.1"/>
                                          </p:val>
                                        </p:tav>
                                      </p:tavLst>
                                    </p:anim>
                                    <p:anim calcmode="lin" valueType="num">
                                      <p:cBhvr>
                                        <p:cTn id="14"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5"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6" fill="hold">
                            <p:stCondLst>
                              <p:cond delay="1000"/>
                            </p:stCondLst>
                            <p:childTnLst>
                              <p:par>
                                <p:cTn id="17" presetID="43"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
                                        <p:tgtEl>
                                          <p:spTgt spid="12"/>
                                        </p:tgtEl>
                                      </p:cBhvr>
                                    </p:animEffect>
                                    <p:anim calcmode="lin" valueType="num">
                                      <p:cBhvr>
                                        <p:cTn id="20" dur="400" fill="hold"/>
                                        <p:tgtEl>
                                          <p:spTgt spid="12"/>
                                        </p:tgtEl>
                                        <p:attrNameLst>
                                          <p:attrName>ppt_x</p:attrName>
                                        </p:attrNameLst>
                                      </p:cBhvr>
                                      <p:tavLst>
                                        <p:tav tm="0">
                                          <p:val>
                                            <p:strVal val="#ppt_x"/>
                                          </p:val>
                                        </p:tav>
                                        <p:tav tm="100000">
                                          <p:val>
                                            <p:strVal val="#ppt_x"/>
                                          </p:val>
                                        </p:tav>
                                      </p:tavLst>
                                    </p:anim>
                                    <p:anim calcmode="lin" valueType="num">
                                      <p:cBhvr>
                                        <p:cTn id="21" dur="400" fill="hold"/>
                                        <p:tgtEl>
                                          <p:spTgt spid="12"/>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itting at a table&#10;&#10;Description automatically generated with low confidence">
            <a:extLst>
              <a:ext uri="{FF2B5EF4-FFF2-40B4-BE49-F238E27FC236}">
                <a16:creationId xmlns:a16="http://schemas.microsoft.com/office/drawing/2014/main" id="{6F852709-ED94-954C-8083-D3363512C25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0206" y="385464"/>
            <a:ext cx="4915234" cy="6087072"/>
          </a:xfrm>
          <a:prstGeom prst="rect">
            <a:avLst/>
          </a:prstGeom>
        </p:spPr>
      </p:pic>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6397327" y="2298964"/>
            <a:ext cx="4596493"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Between 1942 and 1945 around 1.5 million American troops (known as G.I.s) came to Britain.</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This included around 130,000 Black American </a:t>
            </a:r>
            <a:r>
              <a:rPr lang="en-GB" sz="2200" dirty="0" err="1">
                <a:solidFill>
                  <a:srgbClr val="272626"/>
                </a:solidFill>
                <a:latin typeface="Comic Sans MS" panose="030F0902030302020204" pitchFamily="66" charset="0"/>
              </a:rPr>
              <a:t>G.I.s.</a:t>
            </a:r>
            <a:endParaRPr lang="en-GB" sz="22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19105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02A19815-7027-534B-A23F-27B1D4D9A4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D8222A"/>
                </a:solidFill>
                <a:latin typeface="Comic Sans MS" panose="030F0902030302020204" pitchFamily="66" charset="0"/>
                <a:cs typeface="Arial" panose="020B0604020202020204" pitchFamily="34" charset="0"/>
              </a:rPr>
              <a:t>Quick question:</a:t>
            </a:r>
          </a:p>
        </p:txBody>
      </p:sp>
      <p:pic>
        <p:nvPicPr>
          <p:cNvPr id="8" name="Picture 7" descr="A picture containing text, pool ball, gambling house, room&#10;&#10;Description automatically generated">
            <a:extLst>
              <a:ext uri="{FF2B5EF4-FFF2-40B4-BE49-F238E27FC236}">
                <a16:creationId xmlns:a16="http://schemas.microsoft.com/office/drawing/2014/main" id="{5C7D08E8-0232-CB40-B7B4-8CBCAAA06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9" name="Text Placeholder 4">
            <a:extLst>
              <a:ext uri="{FF2B5EF4-FFF2-40B4-BE49-F238E27FC236}">
                <a16:creationId xmlns:a16="http://schemas.microsoft.com/office/drawing/2014/main" id="{29F52F40-EE8B-2447-976D-64AC148D5FFA}"/>
              </a:ext>
            </a:extLst>
          </p:cNvPr>
          <p:cNvSpPr txBox="1">
            <a:spLocks/>
          </p:cNvSpPr>
          <p:nvPr/>
        </p:nvSpPr>
        <p:spPr>
          <a:xfrm>
            <a:off x="6705772" y="2422049"/>
            <a:ext cx="3993243" cy="28853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700" dirty="0">
                <a:solidFill>
                  <a:srgbClr val="272626"/>
                </a:solidFill>
                <a:latin typeface="Comic Sans MS" panose="030F0902030302020204" pitchFamily="66" charset="0"/>
              </a:rPr>
              <a:t>Have you ever heard of the term </a:t>
            </a:r>
            <a:r>
              <a:rPr lang="en-GB" sz="2700" b="1" dirty="0">
                <a:solidFill>
                  <a:srgbClr val="272626"/>
                </a:solidFill>
                <a:latin typeface="Comic Sans MS" panose="030F0902030302020204" pitchFamily="66" charset="0"/>
              </a:rPr>
              <a:t>segregation</a:t>
            </a:r>
            <a:r>
              <a:rPr lang="en-GB" sz="2700" dirty="0">
                <a:solidFill>
                  <a:srgbClr val="272626"/>
                </a:solidFill>
                <a:latin typeface="Comic Sans MS" panose="030F0902030302020204" pitchFamily="66" charset="0"/>
              </a:rPr>
              <a:t>?</a:t>
            </a:r>
          </a:p>
          <a:p>
            <a:pPr marL="0" indent="0">
              <a:lnSpc>
                <a:spcPct val="100000"/>
              </a:lnSpc>
              <a:spcBef>
                <a:spcPts val="2000"/>
              </a:spcBef>
              <a:buNone/>
            </a:pPr>
            <a:r>
              <a:rPr lang="en-GB" sz="2700" dirty="0">
                <a:solidFill>
                  <a:srgbClr val="272626"/>
                </a:solidFill>
                <a:latin typeface="Comic Sans MS" panose="030F0902030302020204" pitchFamily="66" charset="0"/>
              </a:rPr>
              <a:t>Do you know what it is and how it relates to the US Army during World War Two?</a:t>
            </a:r>
          </a:p>
        </p:txBody>
      </p:sp>
    </p:spTree>
    <p:extLst>
      <p:ext uri="{BB962C8B-B14F-4D97-AF65-F5344CB8AC3E}">
        <p14:creationId xmlns:p14="http://schemas.microsoft.com/office/powerpoint/2010/main" val="232381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gambling house, room, scene, pool ball&#10;&#10;Description automatically generated">
            <a:extLst>
              <a:ext uri="{FF2B5EF4-FFF2-40B4-BE49-F238E27FC236}">
                <a16:creationId xmlns:a16="http://schemas.microsoft.com/office/drawing/2014/main" id="{15B2EAFC-8D93-6942-8E34-E118EC6C5C5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3" name="Subtitle 2">
            <a:extLst>
              <a:ext uri="{FF2B5EF4-FFF2-40B4-BE49-F238E27FC236}">
                <a16:creationId xmlns:a16="http://schemas.microsoft.com/office/drawing/2014/main" id="{A9F76D22-BCA7-BE4C-9A65-01886D0C4E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39AB47"/>
                </a:solidFill>
                <a:latin typeface="Comic Sans MS" panose="030F0902030302020204" pitchFamily="66" charset="0"/>
                <a:cs typeface="Arial" panose="020B0604020202020204" pitchFamily="34" charset="0"/>
              </a:rPr>
              <a:t>Answer</a:t>
            </a:r>
          </a:p>
        </p:txBody>
      </p:sp>
      <p:sp>
        <p:nvSpPr>
          <p:cNvPr id="8" name="Content Placeholder 2">
            <a:extLst>
              <a:ext uri="{FF2B5EF4-FFF2-40B4-BE49-F238E27FC236}">
                <a16:creationId xmlns:a16="http://schemas.microsoft.com/office/drawing/2014/main" id="{CB93D0B1-E7C2-7A42-BEE9-1D4E3968DBA1}"/>
              </a:ext>
            </a:extLst>
          </p:cNvPr>
          <p:cNvSpPr txBox="1">
            <a:spLocks/>
          </p:cNvSpPr>
          <p:nvPr/>
        </p:nvSpPr>
        <p:spPr>
          <a:xfrm>
            <a:off x="2922309" y="2829867"/>
            <a:ext cx="1498863" cy="1478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12000" b="1" dirty="0">
                <a:solidFill>
                  <a:srgbClr val="39AB47"/>
                </a:solidFill>
                <a:latin typeface="Comic Sans MS" panose="030F0902030302020204" pitchFamily="66" charset="0"/>
              </a:rPr>
              <a:t>✓</a:t>
            </a:r>
            <a:endParaRPr lang="en-GB" sz="12000" dirty="0">
              <a:solidFill>
                <a:srgbClr val="39AB47"/>
              </a:solidFill>
              <a:latin typeface="Comic Sans MS" panose="030F0902030302020204" pitchFamily="66" charset="0"/>
            </a:endParaRPr>
          </a:p>
        </p:txBody>
      </p:sp>
      <p:sp>
        <p:nvSpPr>
          <p:cNvPr id="6" name="Content Placeholder 2">
            <a:extLst>
              <a:ext uri="{FF2B5EF4-FFF2-40B4-BE49-F238E27FC236}">
                <a16:creationId xmlns:a16="http://schemas.microsoft.com/office/drawing/2014/main" id="{C6014571-BE0D-4E4C-B7D0-C45BF30E8065}"/>
              </a:ext>
            </a:extLst>
          </p:cNvPr>
          <p:cNvSpPr txBox="1">
            <a:spLocks/>
          </p:cNvSpPr>
          <p:nvPr/>
        </p:nvSpPr>
        <p:spPr>
          <a:xfrm>
            <a:off x="6096000" y="2079657"/>
            <a:ext cx="4986779" cy="3688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100" b="1" dirty="0">
                <a:solidFill>
                  <a:srgbClr val="272626"/>
                </a:solidFill>
                <a:latin typeface="Comic Sans MS" panose="030F0902030302020204" pitchFamily="66" charset="0"/>
              </a:rPr>
              <a:t>Segregation</a:t>
            </a:r>
            <a:r>
              <a:rPr lang="en-GB" sz="2100" dirty="0">
                <a:solidFill>
                  <a:srgbClr val="272626"/>
                </a:solidFill>
                <a:latin typeface="Comic Sans MS" panose="030F0902030302020204" pitchFamily="66" charset="0"/>
              </a:rPr>
              <a:t> was a system that aimed to keep Black and white people separate, by enforcing barriers to prevent social mixing. </a:t>
            </a:r>
          </a:p>
          <a:p>
            <a:pPr marL="0" indent="0">
              <a:lnSpc>
                <a:spcPct val="100000"/>
              </a:lnSpc>
              <a:spcBef>
                <a:spcPts val="1500"/>
              </a:spcBef>
              <a:buClr>
                <a:srgbClr val="EB8B2D"/>
              </a:buClr>
              <a:buNone/>
            </a:pPr>
            <a:r>
              <a:rPr lang="en-GB" sz="2100" dirty="0">
                <a:solidFill>
                  <a:srgbClr val="272626"/>
                </a:solidFill>
                <a:latin typeface="Comic Sans MS" panose="030F0902030302020204" pitchFamily="66" charset="0"/>
              </a:rPr>
              <a:t>Black people in the southern states of America had to sit at the back of the bus, wait at a separate counter to get served in a diner, drink from separate water fountains, and their children had to attend separate schools.</a:t>
            </a:r>
          </a:p>
        </p:txBody>
      </p:sp>
    </p:spTree>
    <p:extLst>
      <p:ext uri="{BB962C8B-B14F-4D97-AF65-F5344CB8AC3E}">
        <p14:creationId xmlns:p14="http://schemas.microsoft.com/office/powerpoint/2010/main" val="1775448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1125809" y="823942"/>
            <a:ext cx="6096000"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Segregation</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125809" y="1703995"/>
            <a:ext cx="5411524" cy="3930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Although America had abolished slavery after its Civil War, it had not treated the former slaves or their descendants fairly.</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Instead of having equal rights to white people, in many parts of the USA,</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black and white people experienced segregation.</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This divided the populations, restricting the places where Black people could go and what they could do.</a:t>
            </a:r>
          </a:p>
        </p:txBody>
      </p:sp>
      <p:pic>
        <p:nvPicPr>
          <p:cNvPr id="3" name="Picture 2" descr="A person talking on a cell phone&#10;&#10;Description automatically generated with medium confidence">
            <a:extLst>
              <a:ext uri="{FF2B5EF4-FFF2-40B4-BE49-F238E27FC236}">
                <a16:creationId xmlns:a16="http://schemas.microsoft.com/office/drawing/2014/main" id="{DBF8E7C4-C47C-4145-A198-C8E0D311D8A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450927">
            <a:off x="6825807" y="1299989"/>
            <a:ext cx="3959971" cy="31821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Rectangle 11">
            <a:extLst>
              <a:ext uri="{FF2B5EF4-FFF2-40B4-BE49-F238E27FC236}">
                <a16:creationId xmlns:a16="http://schemas.microsoft.com/office/drawing/2014/main" id="{EF743215-54B8-6947-ABA0-629E717279FE}"/>
              </a:ext>
            </a:extLst>
          </p:cNvPr>
          <p:cNvSpPr/>
          <p:nvPr/>
        </p:nvSpPr>
        <p:spPr>
          <a:xfrm>
            <a:off x="7008933" y="4718582"/>
            <a:ext cx="4142256" cy="1038043"/>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300" dirty="0">
                <a:latin typeface="Comic Sans MS" panose="030F0902030302020204" pitchFamily="66" charset="0"/>
              </a:rPr>
              <a:t>An African-American man drinking at a "colored" drinking fountain in a streetcar terminal in Oklahoma City, Oklahoma, 1939</a:t>
            </a:r>
          </a:p>
        </p:txBody>
      </p:sp>
      <p:sp>
        <p:nvSpPr>
          <p:cNvPr id="4" name="Oval 3">
            <a:extLst>
              <a:ext uri="{FF2B5EF4-FFF2-40B4-BE49-F238E27FC236}">
                <a16:creationId xmlns:a16="http://schemas.microsoft.com/office/drawing/2014/main" id="{C047C52D-5177-DE47-8C7D-BEF160E848CF}"/>
              </a:ext>
            </a:extLst>
          </p:cNvPr>
          <p:cNvSpPr/>
          <p:nvPr/>
        </p:nvSpPr>
        <p:spPr>
          <a:xfrm>
            <a:off x="7651531" y="2895349"/>
            <a:ext cx="1229710" cy="1229710"/>
          </a:xfrm>
          <a:prstGeom prst="ellipse">
            <a:avLst/>
          </a:prstGeom>
          <a:noFill/>
          <a:ln w="57150">
            <a:solidFill>
              <a:srgbClr val="D82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285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21" fill="hold">
                            <p:stCondLst>
                              <p:cond delay="1000"/>
                            </p:stCondLst>
                            <p:childTnLst>
                              <p:par>
                                <p:cTn id="22" presetID="2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43"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
                                        <p:tgtEl>
                                          <p:spTgt spid="12"/>
                                        </p:tgtEl>
                                      </p:cBhvr>
                                    </p:animEffect>
                                    <p:anim calcmode="lin" valueType="num">
                                      <p:cBhvr>
                                        <p:cTn id="29" dur="400" fill="hold"/>
                                        <p:tgtEl>
                                          <p:spTgt spid="12"/>
                                        </p:tgtEl>
                                        <p:attrNameLst>
                                          <p:attrName>ppt_x</p:attrName>
                                        </p:attrNameLst>
                                      </p:cBhvr>
                                      <p:tavLst>
                                        <p:tav tm="0">
                                          <p:val>
                                            <p:strVal val="#ppt_x"/>
                                          </p:val>
                                        </p:tav>
                                        <p:tav tm="100000">
                                          <p:val>
                                            <p:strVal val="#ppt_x"/>
                                          </p:val>
                                        </p:tav>
                                      </p:tavLst>
                                    </p:anim>
                                    <p:anim calcmode="lin" valueType="num">
                                      <p:cBhvr>
                                        <p:cTn id="30" dur="400" fill="hold"/>
                                        <p:tgtEl>
                                          <p:spTgt spid="12"/>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4302" y="1278315"/>
            <a:ext cx="4654881" cy="3930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 US Army was one of the institutions that enforced segregation, by having separate units for its Black troops, led by white commanders.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Black G.I.s were usually restricted to performing service duties and worked in supply roles, building army bases and maintaining the flow of food, armaments and resources across the US armed services.</a:t>
            </a:r>
          </a:p>
        </p:txBody>
      </p:sp>
      <p:pic>
        <p:nvPicPr>
          <p:cNvPr id="5" name="Picture 4" descr="A picture containing outdoor, person, ground, raft&#10;&#10;Description automatically generated">
            <a:extLst>
              <a:ext uri="{FF2B5EF4-FFF2-40B4-BE49-F238E27FC236}">
                <a16:creationId xmlns:a16="http://schemas.microsoft.com/office/drawing/2014/main" id="{C752D168-1953-EF47-94D3-8EDECF78F43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95394" y="1351888"/>
            <a:ext cx="4372304" cy="4116565"/>
          </a:xfrm>
          <a:prstGeom prst="rect">
            <a:avLst/>
          </a:prstGeom>
        </p:spPr>
      </p:pic>
    </p:spTree>
    <p:extLst>
      <p:ext uri="{BB962C8B-B14F-4D97-AF65-F5344CB8AC3E}">
        <p14:creationId xmlns:p14="http://schemas.microsoft.com/office/powerpoint/2010/main" val="285658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719718D8-6DCA-484F-B0EC-F48F57CFDC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1383" y="936837"/>
            <a:ext cx="5214166" cy="4984326"/>
          </a:xfrm>
          <a:prstGeom prst="rect">
            <a:avLst/>
          </a:prstGeom>
        </p:spPr>
      </p:pic>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936837"/>
            <a:ext cx="7126664" cy="10497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Not only a European war</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299811" y="1741472"/>
            <a:ext cx="4527042"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World War Two, though it started in Europe, quickly involved fighting in other parts of the world.</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Fighting took place in Africa and Asia, as well as in Europe.</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Italy, Britain and France had colonies in Africa and during World War Two, </a:t>
            </a:r>
            <a:r>
              <a:rPr lang="en-GB" sz="2200" b="1" dirty="0">
                <a:solidFill>
                  <a:srgbClr val="272626"/>
                </a:solidFill>
                <a:latin typeface="Comic Sans MS" panose="030F0902030302020204" pitchFamily="66" charset="0"/>
              </a:rPr>
              <a:t>North Africa </a:t>
            </a:r>
            <a:r>
              <a:rPr lang="en-GB" sz="2200" dirty="0">
                <a:solidFill>
                  <a:srgbClr val="272626"/>
                </a:solidFill>
                <a:latin typeface="Comic Sans MS" panose="030F0902030302020204" pitchFamily="66" charset="0"/>
              </a:rPr>
              <a:t>and </a:t>
            </a:r>
            <a:r>
              <a:rPr lang="en-GB" sz="2200" b="1" dirty="0">
                <a:solidFill>
                  <a:srgbClr val="272626"/>
                </a:solidFill>
                <a:latin typeface="Comic Sans MS" panose="030F0902030302020204" pitchFamily="66" charset="0"/>
              </a:rPr>
              <a:t>East Africa</a:t>
            </a:r>
            <a:r>
              <a:rPr lang="en-GB" sz="2200" dirty="0">
                <a:solidFill>
                  <a:srgbClr val="272626"/>
                </a:solidFill>
                <a:latin typeface="Comic Sans MS" panose="030F0902030302020204" pitchFamily="66" charset="0"/>
              </a:rPr>
              <a:t> became key battlefields.</a:t>
            </a:r>
          </a:p>
        </p:txBody>
      </p:sp>
      <p:cxnSp>
        <p:nvCxnSpPr>
          <p:cNvPr id="12" name="Straight Arrow Connector 11">
            <a:extLst>
              <a:ext uri="{FF2B5EF4-FFF2-40B4-BE49-F238E27FC236}">
                <a16:creationId xmlns:a16="http://schemas.microsoft.com/office/drawing/2014/main" id="{F32AD2E8-0540-794E-805C-F02DB4FF1D44}"/>
              </a:ext>
            </a:extLst>
          </p:cNvPr>
          <p:cNvCxnSpPr/>
          <p:nvPr/>
        </p:nvCxnSpPr>
        <p:spPr>
          <a:xfrm flipH="1">
            <a:off x="9323109" y="936837"/>
            <a:ext cx="1564850" cy="936837"/>
          </a:xfrm>
          <a:prstGeom prst="straightConnector1">
            <a:avLst/>
          </a:prstGeom>
          <a:ln w="57150">
            <a:solidFill>
              <a:srgbClr val="272626"/>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92852B1-0165-D948-A74A-CCED4B5FB80D}"/>
              </a:ext>
            </a:extLst>
          </p:cNvPr>
          <p:cNvCxnSpPr/>
          <p:nvPr/>
        </p:nvCxnSpPr>
        <p:spPr>
          <a:xfrm flipH="1">
            <a:off x="9898145" y="1986569"/>
            <a:ext cx="1564850" cy="936837"/>
          </a:xfrm>
          <a:prstGeom prst="straightConnector1">
            <a:avLst/>
          </a:prstGeom>
          <a:ln w="57150">
            <a:solidFill>
              <a:srgbClr val="2726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23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0644E14E-34D4-D743-BAE9-6A345BD1AED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894786" y="994536"/>
            <a:ext cx="3972912" cy="4796664"/>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4302" y="994535"/>
            <a:ext cx="5065988" cy="3930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Before World War Two, there were around 10,000 Black people living</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in Britain, mainly in London and</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large port cities such as Liverpool</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and Bristol.</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 Black G.I.s were deployed to US military bases all over the country, including in rural areas.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They spent most of their time on their bases, but in their spare time Black G.I.s, like their white peers, went into villages, towns and cities</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to have fun and relax.</a:t>
            </a:r>
          </a:p>
        </p:txBody>
      </p:sp>
      <p:sp>
        <p:nvSpPr>
          <p:cNvPr id="7" name="TextBox 6">
            <a:extLst>
              <a:ext uri="{FF2B5EF4-FFF2-40B4-BE49-F238E27FC236}">
                <a16:creationId xmlns:a16="http://schemas.microsoft.com/office/drawing/2014/main" id="{3DBD67A1-C9AF-0140-AC55-40C186F1D6C6}"/>
              </a:ext>
            </a:extLst>
          </p:cNvPr>
          <p:cNvSpPr txBox="1"/>
          <p:nvPr/>
        </p:nvSpPr>
        <p:spPr>
          <a:xfrm>
            <a:off x="6821502" y="5839466"/>
            <a:ext cx="1446519" cy="246221"/>
          </a:xfrm>
          <a:prstGeom prst="rect">
            <a:avLst/>
          </a:prstGeom>
          <a:noFill/>
        </p:spPr>
        <p:txBody>
          <a:bodyPr wrap="square">
            <a:spAutoFit/>
          </a:bodyPr>
          <a:lstStyle/>
          <a:p>
            <a:r>
              <a:rPr lang="en-GB" sz="1000" u="none" strike="noStrike" dirty="0">
                <a:solidFill>
                  <a:srgbClr val="272626"/>
                </a:solidFill>
                <a:effectLst/>
                <a:latin typeface="Comic Sans MS" panose="030F0902030302020204" pitchFamily="66" charset="0"/>
              </a:rPr>
              <a:t>© IWM HU 54542</a:t>
            </a:r>
            <a:endParaRPr lang="en-US" sz="1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35504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1999"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Britain and Segregation</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5506" y="2103384"/>
            <a:ext cx="4213446" cy="3930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Britain had never had laws of segregation and the British people did not agree with it.</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When they were on their military bases, US rules applied to the American soldiers and so Black soldiers were segregated from their white counterparts.</a:t>
            </a:r>
          </a:p>
        </p:txBody>
      </p:sp>
      <p:pic>
        <p:nvPicPr>
          <p:cNvPr id="7" name="Picture 2">
            <a:extLst>
              <a:ext uri="{FF2B5EF4-FFF2-40B4-BE49-F238E27FC236}">
                <a16:creationId xmlns:a16="http://schemas.microsoft.com/office/drawing/2014/main" id="{BF749B92-568A-9049-8CE4-00C972D9A28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88682" y="2061346"/>
            <a:ext cx="4777812" cy="33830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4D72C08-0040-924A-AC77-C7C3AFC3A002}"/>
              </a:ext>
            </a:extLst>
          </p:cNvPr>
          <p:cNvSpPr txBox="1"/>
          <p:nvPr/>
        </p:nvSpPr>
        <p:spPr>
          <a:xfrm>
            <a:off x="6005793" y="5476545"/>
            <a:ext cx="2102784" cy="246221"/>
          </a:xfrm>
          <a:prstGeom prst="rect">
            <a:avLst/>
          </a:prstGeom>
          <a:noFill/>
        </p:spPr>
        <p:txBody>
          <a:bodyPr wrap="square">
            <a:spAutoFit/>
          </a:bodyPr>
          <a:lstStyle/>
          <a:p>
            <a:r>
              <a:rPr lang="en-GB" sz="1000" u="none" strike="noStrike" dirty="0">
                <a:solidFill>
                  <a:srgbClr val="272626"/>
                </a:solidFill>
                <a:effectLst/>
                <a:latin typeface="Comic Sans MS" panose="030F0902030302020204" pitchFamily="66" charset="0"/>
              </a:rPr>
              <a:t>© Gregory S. Cooke Collection</a:t>
            </a:r>
            <a:endParaRPr lang="en-US" sz="1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482469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5506" y="1094233"/>
            <a:ext cx="4213446" cy="46969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But when they left their bases to go to the shops, dance halls and cafes, they soon found that in Britain, there was no segregation in these places.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Sometimes, white American soldiers tried to enforce segregation by throwing Black G.I.s out of these places.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But generally the British authorities and British people disapproved of segregation. </a:t>
            </a:r>
          </a:p>
        </p:txBody>
      </p:sp>
      <p:pic>
        <p:nvPicPr>
          <p:cNvPr id="7" name="Picture 2">
            <a:extLst>
              <a:ext uri="{FF2B5EF4-FFF2-40B4-BE49-F238E27FC236}">
                <a16:creationId xmlns:a16="http://schemas.microsoft.com/office/drawing/2014/main" id="{BF749B92-568A-9049-8CE4-00C972D9A28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88682" y="1737494"/>
            <a:ext cx="4777812" cy="33830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5CC8C29-1BC9-F74C-ACBD-A711E862A029}"/>
              </a:ext>
            </a:extLst>
          </p:cNvPr>
          <p:cNvSpPr txBox="1"/>
          <p:nvPr/>
        </p:nvSpPr>
        <p:spPr>
          <a:xfrm>
            <a:off x="6005793" y="5180709"/>
            <a:ext cx="2102784" cy="246221"/>
          </a:xfrm>
          <a:prstGeom prst="rect">
            <a:avLst/>
          </a:prstGeom>
          <a:noFill/>
        </p:spPr>
        <p:txBody>
          <a:bodyPr wrap="square">
            <a:spAutoFit/>
          </a:bodyPr>
          <a:lstStyle/>
          <a:p>
            <a:r>
              <a:rPr lang="en-GB" sz="1000" u="none" strike="noStrike" dirty="0">
                <a:solidFill>
                  <a:srgbClr val="272626"/>
                </a:solidFill>
                <a:effectLst/>
                <a:latin typeface="Comic Sans MS" panose="030F0902030302020204" pitchFamily="66" charset="0"/>
              </a:rPr>
              <a:t>© Gregory S. Cooke Collection</a:t>
            </a:r>
            <a:endParaRPr lang="en-US" sz="10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373281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1999"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After the G.I.s left: ‘Brown Babies’</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5506" y="1767053"/>
            <a:ext cx="4875598" cy="41082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Some of the Black G.I.s met and fell in love with white British women. Sometimes these relationships led to mixed race children (sometimes referred to as brown babies), being born - around 2,000 children in total.</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After the war, the Black G.I.s went back to the USA and their white partners and their mixed race children were left behind in Britain. </a:t>
            </a:r>
          </a:p>
        </p:txBody>
      </p:sp>
      <p:pic>
        <p:nvPicPr>
          <p:cNvPr id="3" name="Picture 2" descr="A picture containing outdoor, tree, person, old&#10;&#10;Description automatically generated">
            <a:extLst>
              <a:ext uri="{FF2B5EF4-FFF2-40B4-BE49-F238E27FC236}">
                <a16:creationId xmlns:a16="http://schemas.microsoft.com/office/drawing/2014/main" id="{4E1D68F8-0972-6B4D-ACFF-E15233648C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1138" y="1767053"/>
            <a:ext cx="3859924" cy="3859924"/>
          </a:xfrm>
          <a:prstGeom prst="rect">
            <a:avLst/>
          </a:prstGeom>
        </p:spPr>
      </p:pic>
    </p:spTree>
    <p:extLst>
      <p:ext uri="{BB962C8B-B14F-4D97-AF65-F5344CB8AC3E}">
        <p14:creationId xmlns:p14="http://schemas.microsoft.com/office/powerpoint/2010/main" val="117434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7533230" y="1664766"/>
            <a:ext cx="3292988" cy="465576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American authorities refused to give many Black G.I.s permission to marry their white British girlfriends.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 when some of those girlfriends travelled to America, living with their partners was against the law in 30 out of the then 48 states. </a:t>
            </a:r>
          </a:p>
        </p:txBody>
      </p:sp>
      <p:pic>
        <p:nvPicPr>
          <p:cNvPr id="5" name="Picture 4" descr="Map&#10;&#10;Description automatically generated">
            <a:extLst>
              <a:ext uri="{FF2B5EF4-FFF2-40B4-BE49-F238E27FC236}">
                <a16:creationId xmlns:a16="http://schemas.microsoft.com/office/drawing/2014/main" id="{A75DEF9F-335E-A544-A844-2A914BF61B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526" b="1532"/>
          <a:stretch/>
        </p:blipFill>
        <p:spPr>
          <a:xfrm>
            <a:off x="1130784" y="1343631"/>
            <a:ext cx="5615054" cy="4170737"/>
          </a:xfrm>
          <a:prstGeom prst="rect">
            <a:avLst/>
          </a:prstGeom>
        </p:spPr>
      </p:pic>
    </p:spTree>
    <p:extLst>
      <p:ext uri="{BB962C8B-B14F-4D97-AF65-F5344CB8AC3E}">
        <p14:creationId xmlns:p14="http://schemas.microsoft.com/office/powerpoint/2010/main" val="104770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Map&#10;&#10;Description automatically generated">
            <a:extLst>
              <a:ext uri="{FF2B5EF4-FFF2-40B4-BE49-F238E27FC236}">
                <a16:creationId xmlns:a16="http://schemas.microsoft.com/office/drawing/2014/main" id="{B5B9E81E-E4FD-DA4B-B3B8-085EB994AC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7560" b="1532"/>
          <a:stretch/>
        </p:blipFill>
        <p:spPr>
          <a:xfrm>
            <a:off x="3606184" y="1681624"/>
            <a:ext cx="4867851" cy="3485603"/>
          </a:xfrm>
          <a:prstGeom prst="rect">
            <a:avLst/>
          </a:prstGeom>
        </p:spPr>
      </p:pic>
      <p:cxnSp>
        <p:nvCxnSpPr>
          <p:cNvPr id="58" name="Straight Connector 57">
            <a:extLst>
              <a:ext uri="{FF2B5EF4-FFF2-40B4-BE49-F238E27FC236}">
                <a16:creationId xmlns:a16="http://schemas.microsoft.com/office/drawing/2014/main" id="{C9750E97-3798-0548-B9DE-DF4795CCDC4C}"/>
              </a:ext>
            </a:extLst>
          </p:cNvPr>
          <p:cNvCxnSpPr/>
          <p:nvPr/>
        </p:nvCxnSpPr>
        <p:spPr>
          <a:xfrm>
            <a:off x="3710940" y="1695218"/>
            <a:ext cx="4778253"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5A80BF7-F06F-814A-A351-485EAC008660}"/>
              </a:ext>
            </a:extLst>
          </p:cNvPr>
          <p:cNvCxnSpPr/>
          <p:nvPr/>
        </p:nvCxnSpPr>
        <p:spPr>
          <a:xfrm>
            <a:off x="3710940" y="5154063"/>
            <a:ext cx="4778253"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B3B4F808-AC73-9543-BE5E-3DC4D3A40367}"/>
              </a:ext>
            </a:extLst>
          </p:cNvPr>
          <p:cNvSpPr/>
          <p:nvPr/>
        </p:nvSpPr>
        <p:spPr>
          <a:xfrm>
            <a:off x="771413" y="2027434"/>
            <a:ext cx="2975905" cy="3125480"/>
          </a:xfrm>
          <a:prstGeom prst="rect">
            <a:avLst/>
          </a:prstGeom>
          <a:solidFill>
            <a:schemeClr val="bg1"/>
          </a:solidFill>
          <a:ln w="381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711A665-E56E-0040-9DE5-F9F704F557A7}"/>
              </a:ext>
            </a:extLst>
          </p:cNvPr>
          <p:cNvSpPr/>
          <p:nvPr/>
        </p:nvSpPr>
        <p:spPr>
          <a:xfrm>
            <a:off x="771413" y="1693948"/>
            <a:ext cx="2975905" cy="540368"/>
          </a:xfrm>
          <a:prstGeom prst="rect">
            <a:avLst/>
          </a:prstGeom>
          <a:solidFill>
            <a:srgbClr val="EB8B2D"/>
          </a:solidFill>
          <a:ln w="381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2">
            <a:extLst>
              <a:ext uri="{FF2B5EF4-FFF2-40B4-BE49-F238E27FC236}">
                <a16:creationId xmlns:a16="http://schemas.microsoft.com/office/drawing/2014/main" id="{F210D31B-431C-EE4E-8B78-47BC8B054D51}"/>
              </a:ext>
            </a:extLst>
          </p:cNvPr>
          <p:cNvSpPr txBox="1">
            <a:spLocks/>
          </p:cNvSpPr>
          <p:nvPr/>
        </p:nvSpPr>
        <p:spPr>
          <a:xfrm>
            <a:off x="849321" y="1722546"/>
            <a:ext cx="2931393" cy="5989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chemeClr val="bg1"/>
                </a:solidFill>
                <a:latin typeface="Comic Sans MS" panose="030F0902030302020204" pitchFamily="66" charset="0"/>
                <a:cs typeface="Arial" panose="020B0604020202020204" pitchFamily="34" charset="0"/>
              </a:rPr>
              <a:t>With anti-miscegenation laws</a:t>
            </a:r>
            <a:br>
              <a:rPr lang="en-US" sz="1200" b="1" dirty="0">
                <a:solidFill>
                  <a:schemeClr val="bg1"/>
                </a:solidFill>
                <a:latin typeface="Comic Sans MS" panose="030F0902030302020204" pitchFamily="66" charset="0"/>
                <a:cs typeface="Arial" panose="020B0604020202020204" pitchFamily="34" charset="0"/>
              </a:rPr>
            </a:br>
            <a:r>
              <a:rPr lang="en-US" sz="1200" dirty="0">
                <a:solidFill>
                  <a:schemeClr val="bg1"/>
                </a:solidFill>
                <a:latin typeface="Comic Sans MS" panose="030F0902030302020204" pitchFamily="66" charset="0"/>
                <a:cs typeface="Arial" panose="020B0604020202020204" pitchFamily="34" charset="0"/>
              </a:rPr>
              <a:t>(Laws prohibiting interracial marriage) </a:t>
            </a:r>
          </a:p>
        </p:txBody>
      </p:sp>
      <p:sp>
        <p:nvSpPr>
          <p:cNvPr id="8" name="Subtitle 2">
            <a:extLst>
              <a:ext uri="{FF2B5EF4-FFF2-40B4-BE49-F238E27FC236}">
                <a16:creationId xmlns:a16="http://schemas.microsoft.com/office/drawing/2014/main" id="{39E5F687-E4C7-1F4A-B850-019CDEC3CEFB}"/>
              </a:ext>
            </a:extLst>
          </p:cNvPr>
          <p:cNvSpPr txBox="1">
            <a:spLocks/>
          </p:cNvSpPr>
          <p:nvPr/>
        </p:nvSpPr>
        <p:spPr>
          <a:xfrm>
            <a:off x="1130230" y="2335667"/>
            <a:ext cx="1072838" cy="27301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100" dirty="0">
                <a:solidFill>
                  <a:srgbClr val="272626"/>
                </a:solidFill>
                <a:latin typeface="Comic Sans MS" panose="030F0902030302020204" pitchFamily="66" charset="0"/>
                <a:cs typeface="Arial" panose="020B0604020202020204" pitchFamily="34" charset="0"/>
              </a:rPr>
              <a:t>Alabama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Arizona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Arkansas</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California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Colorado</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Delaware</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Florida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Georgia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Idaho</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Indiana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Kentucky</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Louisiana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Maryland</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Mississippi</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Missouri</a:t>
            </a:r>
          </a:p>
        </p:txBody>
      </p:sp>
      <p:sp>
        <p:nvSpPr>
          <p:cNvPr id="36" name="Subtitle 2">
            <a:extLst>
              <a:ext uri="{FF2B5EF4-FFF2-40B4-BE49-F238E27FC236}">
                <a16:creationId xmlns:a16="http://schemas.microsoft.com/office/drawing/2014/main" id="{167082B5-1B6E-6249-B4ED-9D148C78CB05}"/>
              </a:ext>
            </a:extLst>
          </p:cNvPr>
          <p:cNvSpPr txBox="1">
            <a:spLocks/>
          </p:cNvSpPr>
          <p:nvPr/>
        </p:nvSpPr>
        <p:spPr>
          <a:xfrm>
            <a:off x="2278079" y="2335667"/>
            <a:ext cx="1179146" cy="27301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100" dirty="0">
                <a:solidFill>
                  <a:srgbClr val="272626"/>
                </a:solidFill>
                <a:latin typeface="Comic Sans MS" panose="030F0902030302020204" pitchFamily="66" charset="0"/>
                <a:cs typeface="Arial" panose="020B0604020202020204" pitchFamily="34" charset="0"/>
              </a:rPr>
              <a:t>Montana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Nebraska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Nevada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North Carolina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North Dakota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Oklahoma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Oregon</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South Carolina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South Dakota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Tennessee</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Texas</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Utah</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Virginia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West Virginia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Wyoming</a:t>
            </a:r>
            <a:br>
              <a:rPr lang="en-US" sz="1100" dirty="0">
                <a:solidFill>
                  <a:srgbClr val="272626"/>
                </a:solidFill>
                <a:latin typeface="Comic Sans MS" panose="030F0902030302020204" pitchFamily="66" charset="0"/>
                <a:cs typeface="Arial" panose="020B0604020202020204" pitchFamily="34" charset="0"/>
              </a:rPr>
            </a:br>
            <a:endParaRPr lang="en-US" sz="1100" dirty="0">
              <a:solidFill>
                <a:srgbClr val="272626"/>
              </a:solidFill>
              <a:latin typeface="Comic Sans MS" panose="030F0902030302020204" pitchFamily="66" charset="0"/>
              <a:cs typeface="Arial" panose="020B0604020202020204" pitchFamily="34" charset="0"/>
            </a:endParaRPr>
          </a:p>
        </p:txBody>
      </p:sp>
      <p:sp>
        <p:nvSpPr>
          <p:cNvPr id="47" name="Rectangle 46">
            <a:extLst>
              <a:ext uri="{FF2B5EF4-FFF2-40B4-BE49-F238E27FC236}">
                <a16:creationId xmlns:a16="http://schemas.microsoft.com/office/drawing/2014/main" id="{273575F1-2222-E542-902F-F62EB71A07FF}"/>
              </a:ext>
            </a:extLst>
          </p:cNvPr>
          <p:cNvSpPr/>
          <p:nvPr/>
        </p:nvSpPr>
        <p:spPr>
          <a:xfrm>
            <a:off x="8411284" y="2027434"/>
            <a:ext cx="2975905" cy="312548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843E137-CFCC-A849-B5DA-A21C2F145DF5}"/>
              </a:ext>
            </a:extLst>
          </p:cNvPr>
          <p:cNvSpPr/>
          <p:nvPr/>
        </p:nvSpPr>
        <p:spPr>
          <a:xfrm>
            <a:off x="8411284" y="1693948"/>
            <a:ext cx="2975905" cy="540368"/>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ubtitle 2">
            <a:extLst>
              <a:ext uri="{FF2B5EF4-FFF2-40B4-BE49-F238E27FC236}">
                <a16:creationId xmlns:a16="http://schemas.microsoft.com/office/drawing/2014/main" id="{49D5A506-A836-664C-8F2D-C2106EED0F37}"/>
              </a:ext>
            </a:extLst>
          </p:cNvPr>
          <p:cNvSpPr txBox="1">
            <a:spLocks/>
          </p:cNvSpPr>
          <p:nvPr/>
        </p:nvSpPr>
        <p:spPr>
          <a:xfrm>
            <a:off x="8489193" y="1722546"/>
            <a:ext cx="2931393" cy="5989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chemeClr val="bg1"/>
                </a:solidFill>
                <a:latin typeface="Comic Sans MS" panose="030F0902030302020204" pitchFamily="66" charset="0"/>
                <a:cs typeface="Arial" panose="020B0604020202020204" pitchFamily="34" charset="0"/>
              </a:rPr>
              <a:t>Without anti-miscegenation laws</a:t>
            </a:r>
            <a:br>
              <a:rPr lang="en-US" sz="1200" b="1" dirty="0">
                <a:solidFill>
                  <a:schemeClr val="bg1"/>
                </a:solidFill>
                <a:latin typeface="Comic Sans MS" panose="030F0902030302020204" pitchFamily="66" charset="0"/>
                <a:cs typeface="Arial" panose="020B0604020202020204" pitchFamily="34" charset="0"/>
              </a:rPr>
            </a:br>
            <a:r>
              <a:rPr lang="en-US" sz="1200" dirty="0">
                <a:solidFill>
                  <a:schemeClr val="bg1"/>
                </a:solidFill>
                <a:latin typeface="Comic Sans MS" panose="030F0902030302020204" pitchFamily="66" charset="0"/>
                <a:cs typeface="Arial" panose="020B0604020202020204" pitchFamily="34" charset="0"/>
              </a:rPr>
              <a:t>(Laws prohibiting interracial marriage) </a:t>
            </a:r>
          </a:p>
        </p:txBody>
      </p:sp>
      <p:sp>
        <p:nvSpPr>
          <p:cNvPr id="50" name="Subtitle 2">
            <a:extLst>
              <a:ext uri="{FF2B5EF4-FFF2-40B4-BE49-F238E27FC236}">
                <a16:creationId xmlns:a16="http://schemas.microsoft.com/office/drawing/2014/main" id="{792D12C0-601D-B941-B89A-1D898B837A92}"/>
              </a:ext>
            </a:extLst>
          </p:cNvPr>
          <p:cNvSpPr txBox="1">
            <a:spLocks/>
          </p:cNvSpPr>
          <p:nvPr/>
        </p:nvSpPr>
        <p:spPr>
          <a:xfrm>
            <a:off x="8770101" y="2335667"/>
            <a:ext cx="1072838" cy="27301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100" dirty="0">
                <a:solidFill>
                  <a:srgbClr val="272626"/>
                </a:solidFill>
                <a:latin typeface="Comic Sans MS" panose="030F0902030302020204" pitchFamily="66" charset="0"/>
                <a:cs typeface="Arial" panose="020B0604020202020204" pitchFamily="34" charset="0"/>
              </a:rPr>
              <a:t>Connecticut</a:t>
            </a:r>
            <a:br>
              <a:rPr lang="en-US" sz="1100" dirty="0">
                <a:solidFill>
                  <a:srgbClr val="272626"/>
                </a:solidFill>
                <a:latin typeface="Comic Sans MS" panose="030F0902030302020204" pitchFamily="66" charset="0"/>
                <a:cs typeface="Arial" panose="020B0604020202020204" pitchFamily="34" charset="0"/>
              </a:rPr>
            </a:br>
            <a:r>
              <a:rPr lang="en-US" sz="1100" dirty="0" err="1">
                <a:solidFill>
                  <a:srgbClr val="272626"/>
                </a:solidFill>
                <a:latin typeface="Comic Sans MS" panose="030F0902030302020204" pitchFamily="66" charset="0"/>
                <a:cs typeface="Arial" panose="020B0604020202020204" pitchFamily="34" charset="0"/>
              </a:rPr>
              <a:t>Illinos</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Iowa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Kansas</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Maine</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Massachusetts</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Michigan</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Minnesota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New Hampshire</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New Jersey</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New Mexico</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New York</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Ohio</a:t>
            </a:r>
          </a:p>
        </p:txBody>
      </p:sp>
      <p:sp>
        <p:nvSpPr>
          <p:cNvPr id="51" name="Subtitle 2">
            <a:extLst>
              <a:ext uri="{FF2B5EF4-FFF2-40B4-BE49-F238E27FC236}">
                <a16:creationId xmlns:a16="http://schemas.microsoft.com/office/drawing/2014/main" id="{3AC8159A-E0D3-0541-9E34-669FAB0B2589}"/>
              </a:ext>
            </a:extLst>
          </p:cNvPr>
          <p:cNvSpPr txBox="1">
            <a:spLocks/>
          </p:cNvSpPr>
          <p:nvPr/>
        </p:nvSpPr>
        <p:spPr>
          <a:xfrm>
            <a:off x="9917950" y="2335667"/>
            <a:ext cx="1179146" cy="27301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100" dirty="0">
                <a:solidFill>
                  <a:srgbClr val="272626"/>
                </a:solidFill>
                <a:latin typeface="Comic Sans MS" panose="030F0902030302020204" pitchFamily="66" charset="0"/>
                <a:cs typeface="Arial" panose="020B0604020202020204" pitchFamily="34" charset="0"/>
              </a:rPr>
              <a:t>Pennsylvania</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Rhode Island</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Vermont</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Washington</a:t>
            </a:r>
            <a:br>
              <a:rPr lang="en-US" sz="1100" dirty="0">
                <a:solidFill>
                  <a:srgbClr val="272626"/>
                </a:solidFill>
                <a:latin typeface="Comic Sans MS" panose="030F0902030302020204" pitchFamily="66" charset="0"/>
                <a:cs typeface="Arial" panose="020B0604020202020204" pitchFamily="34" charset="0"/>
              </a:rPr>
            </a:br>
            <a:r>
              <a:rPr lang="en-US" sz="1100" dirty="0">
                <a:solidFill>
                  <a:srgbClr val="272626"/>
                </a:solidFill>
                <a:latin typeface="Comic Sans MS" panose="030F0902030302020204" pitchFamily="66" charset="0"/>
                <a:cs typeface="Arial" panose="020B0604020202020204" pitchFamily="34" charset="0"/>
              </a:rPr>
              <a:t>Wisconsin</a:t>
            </a:r>
          </a:p>
        </p:txBody>
      </p:sp>
      <p:sp>
        <p:nvSpPr>
          <p:cNvPr id="60" name="Subtitle 2">
            <a:extLst>
              <a:ext uri="{FF2B5EF4-FFF2-40B4-BE49-F238E27FC236}">
                <a16:creationId xmlns:a16="http://schemas.microsoft.com/office/drawing/2014/main" id="{60F4580C-F78A-A642-A61E-7FDF3F3C82EF}"/>
              </a:ext>
            </a:extLst>
          </p:cNvPr>
          <p:cNvSpPr txBox="1">
            <a:spLocks/>
          </p:cNvSpPr>
          <p:nvPr/>
        </p:nvSpPr>
        <p:spPr>
          <a:xfrm>
            <a:off x="0" y="823942"/>
            <a:ext cx="12191999"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500" b="1" dirty="0">
                <a:solidFill>
                  <a:srgbClr val="D8222A"/>
                </a:solidFill>
                <a:latin typeface="Comic Sans MS" panose="030F0902030302020204" pitchFamily="66" charset="0"/>
                <a:cs typeface="Arial" panose="020B0604020202020204" pitchFamily="34" charset="0"/>
              </a:rPr>
              <a:t>US States with and without anti-miscegenation laws in 1948</a:t>
            </a:r>
          </a:p>
        </p:txBody>
      </p:sp>
      <p:sp>
        <p:nvSpPr>
          <p:cNvPr id="61" name="Subtitle 2">
            <a:extLst>
              <a:ext uri="{FF2B5EF4-FFF2-40B4-BE49-F238E27FC236}">
                <a16:creationId xmlns:a16="http://schemas.microsoft.com/office/drawing/2014/main" id="{D6C1A9A3-137B-C244-A55A-11725405CA6A}"/>
              </a:ext>
            </a:extLst>
          </p:cNvPr>
          <p:cNvSpPr txBox="1">
            <a:spLocks/>
          </p:cNvSpPr>
          <p:nvPr/>
        </p:nvSpPr>
        <p:spPr>
          <a:xfrm>
            <a:off x="677363" y="5314341"/>
            <a:ext cx="5577141" cy="3788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rgbClr val="272626"/>
                </a:solidFill>
                <a:latin typeface="Comic Sans MS" panose="030F0902030302020204" pitchFamily="66" charset="0"/>
                <a:cs typeface="Arial" panose="020B0604020202020204" pitchFamily="34" charset="0"/>
              </a:rPr>
              <a:t>In 1945 the USA was composed of the 48 contiguous states</a:t>
            </a:r>
          </a:p>
        </p:txBody>
      </p:sp>
    </p:spTree>
    <p:extLst>
      <p:ext uri="{BB962C8B-B14F-4D97-AF65-F5344CB8AC3E}">
        <p14:creationId xmlns:p14="http://schemas.microsoft.com/office/powerpoint/2010/main" val="1853285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25505" y="1567357"/>
            <a:ext cx="5485197" cy="41082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The British government stopped allowing adoption requests from Black G.I.s, preventing them from bringing their children to live with them in America.</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In Britain, the women and their children faced a lot of discrimination from their families and communities.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Many of their mixed race children ended up being sent to children’s homes.</a:t>
            </a:r>
          </a:p>
        </p:txBody>
      </p:sp>
      <p:sp>
        <p:nvSpPr>
          <p:cNvPr id="7" name="TextBox 6">
            <a:extLst>
              <a:ext uri="{FF2B5EF4-FFF2-40B4-BE49-F238E27FC236}">
                <a16:creationId xmlns:a16="http://schemas.microsoft.com/office/drawing/2014/main" id="{4FE3C5F3-B198-8943-BF5E-D31C687D3594}"/>
              </a:ext>
            </a:extLst>
          </p:cNvPr>
          <p:cNvSpPr txBox="1"/>
          <p:nvPr/>
        </p:nvSpPr>
        <p:spPr>
          <a:xfrm>
            <a:off x="7756224" y="5509489"/>
            <a:ext cx="2673891" cy="492443"/>
          </a:xfrm>
          <a:prstGeom prst="rect">
            <a:avLst/>
          </a:prstGeom>
          <a:noFill/>
        </p:spPr>
        <p:txBody>
          <a:bodyPr wrap="square">
            <a:spAutoFit/>
          </a:bodyPr>
          <a:lstStyle/>
          <a:p>
            <a:pPr algn="ctr"/>
            <a:r>
              <a:rPr lang="en-GB" sz="1300" b="1" dirty="0">
                <a:solidFill>
                  <a:srgbClr val="272626"/>
                </a:solidFill>
                <a:latin typeface="Comic Sans MS" panose="030F0902030302020204" pitchFamily="66" charset="0"/>
              </a:rPr>
              <a:t>Derby Daily Telegraph</a:t>
            </a:r>
            <a:r>
              <a:rPr lang="en-GB" sz="1300" dirty="0">
                <a:solidFill>
                  <a:srgbClr val="272626"/>
                </a:solidFill>
                <a:latin typeface="Comic Sans MS" panose="030F0902030302020204" pitchFamily="66" charset="0"/>
              </a:rPr>
              <a:t>, 18th December 1947</a:t>
            </a:r>
          </a:p>
        </p:txBody>
      </p:sp>
      <p:grpSp>
        <p:nvGrpSpPr>
          <p:cNvPr id="8" name="Group 7">
            <a:extLst>
              <a:ext uri="{FF2B5EF4-FFF2-40B4-BE49-F238E27FC236}">
                <a16:creationId xmlns:a16="http://schemas.microsoft.com/office/drawing/2014/main" id="{E35E1A61-CDCB-5E42-807D-86294C913CD8}"/>
              </a:ext>
            </a:extLst>
          </p:cNvPr>
          <p:cNvGrpSpPr/>
          <p:nvPr/>
        </p:nvGrpSpPr>
        <p:grpSpPr>
          <a:xfrm>
            <a:off x="7756224" y="856068"/>
            <a:ext cx="2673891" cy="4490022"/>
            <a:chOff x="3903642" y="597437"/>
            <a:chExt cx="2897324" cy="4865213"/>
          </a:xfrm>
        </p:grpSpPr>
        <p:sp>
          <p:nvSpPr>
            <p:cNvPr id="9" name="Rectangle 8">
              <a:extLst>
                <a:ext uri="{FF2B5EF4-FFF2-40B4-BE49-F238E27FC236}">
                  <a16:creationId xmlns:a16="http://schemas.microsoft.com/office/drawing/2014/main" id="{4031A900-4271-EE4F-A0DF-458DC4054EC8}"/>
                </a:ext>
              </a:extLst>
            </p:cNvPr>
            <p:cNvSpPr/>
            <p:nvPr/>
          </p:nvSpPr>
          <p:spPr>
            <a:xfrm>
              <a:off x="3903642" y="597437"/>
              <a:ext cx="2897324" cy="486521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7C4A9C7-EA69-2546-9A72-D01FD2448EF8}"/>
                </a:ext>
              </a:extLst>
            </p:cNvPr>
            <p:cNvSpPr txBox="1"/>
            <p:nvPr/>
          </p:nvSpPr>
          <p:spPr>
            <a:xfrm>
              <a:off x="3979819" y="877058"/>
              <a:ext cx="2759676" cy="4564309"/>
            </a:xfrm>
            <a:prstGeom prst="rect">
              <a:avLst/>
            </a:prstGeom>
            <a:noFill/>
          </p:spPr>
          <p:txBody>
            <a:bodyPr wrap="square" rtlCol="0">
              <a:noAutofit/>
            </a:bodyPr>
            <a:lstStyle/>
            <a:p>
              <a:pPr algn="ctr">
                <a:lnSpc>
                  <a:spcPts val="2800"/>
                </a:lnSpc>
                <a:spcBef>
                  <a:spcPts val="1000"/>
                </a:spcBef>
              </a:pPr>
              <a:r>
                <a:rPr lang="en-GB" sz="2500" b="1" dirty="0">
                  <a:solidFill>
                    <a:srgbClr val="272626"/>
                  </a:solidFill>
                  <a:latin typeface="Times" pitchFamily="2" charset="0"/>
                </a:rPr>
                <a:t>She Loved Negro</a:t>
              </a:r>
              <a:br>
                <a:rPr lang="en-GB" sz="2500" b="1" dirty="0">
                  <a:solidFill>
                    <a:srgbClr val="272626"/>
                  </a:solidFill>
                  <a:latin typeface="Times" pitchFamily="2" charset="0"/>
                </a:rPr>
              </a:br>
              <a:r>
                <a:rPr lang="en-GB" sz="2500" b="1" dirty="0">
                  <a:solidFill>
                    <a:srgbClr val="272626"/>
                  </a:solidFill>
                  <a:latin typeface="Times" pitchFamily="2" charset="0"/>
                </a:rPr>
                <a:t>G.I., Gaoled</a:t>
              </a:r>
            </a:p>
            <a:p>
              <a:pPr algn="just">
                <a:lnSpc>
                  <a:spcPts val="1300"/>
                </a:lnSpc>
                <a:spcBef>
                  <a:spcPts val="1000"/>
                </a:spcBef>
              </a:pPr>
              <a:r>
                <a:rPr lang="en-GB" sz="1200" dirty="0">
                  <a:solidFill>
                    <a:srgbClr val="272626"/>
                  </a:solidFill>
                  <a:latin typeface="Times" pitchFamily="2" charset="0"/>
                </a:rPr>
                <a:t>Miss Margaret </a:t>
              </a:r>
              <a:r>
                <a:rPr lang="en-GB" sz="1200" dirty="0" err="1">
                  <a:solidFill>
                    <a:srgbClr val="272626"/>
                  </a:solidFill>
                  <a:latin typeface="Times" pitchFamily="2" charset="0"/>
                </a:rPr>
                <a:t>Goosey</a:t>
              </a:r>
              <a:r>
                <a:rPr lang="en-GB" sz="1200" dirty="0">
                  <a:solidFill>
                    <a:srgbClr val="272626"/>
                  </a:solidFill>
                  <a:latin typeface="Times" pitchFamily="2" charset="0"/>
                </a:rPr>
                <a:t>, former boot factory worker of Wellingborough, Northants, serving a six-months’ prison sentence in Goochland, Virginia, because of her love for the negro G.I. she met in England during the war, was to-day awaiting transport to return home.</a:t>
              </a:r>
            </a:p>
            <a:p>
              <a:pPr algn="just">
                <a:lnSpc>
                  <a:spcPts val="1300"/>
                </a:lnSpc>
                <a:spcBef>
                  <a:spcPts val="1000"/>
                </a:spcBef>
              </a:pPr>
              <a:r>
                <a:rPr lang="en-GB" sz="1200" dirty="0">
                  <a:solidFill>
                    <a:srgbClr val="272626"/>
                  </a:solidFill>
                  <a:latin typeface="Times" pitchFamily="2" charset="0"/>
                </a:rPr>
                <a:t>Of the sentence imposed on her, under Virginian law, for living with the negro, Miss </a:t>
              </a:r>
              <a:r>
                <a:rPr lang="en-GB" sz="1200" dirty="0" err="1">
                  <a:solidFill>
                    <a:srgbClr val="272626"/>
                  </a:solidFill>
                  <a:latin typeface="Times" pitchFamily="2" charset="0"/>
                </a:rPr>
                <a:t>Goosey</a:t>
              </a:r>
              <a:r>
                <a:rPr lang="en-GB" sz="1200" dirty="0">
                  <a:solidFill>
                    <a:srgbClr val="272626"/>
                  </a:solidFill>
                  <a:latin typeface="Times" pitchFamily="2" charset="0"/>
                </a:rPr>
                <a:t> has served three weeks - at the Goochland Industrial Farm because there is no county gaol in Goochland.</a:t>
              </a:r>
            </a:p>
            <a:p>
              <a:pPr algn="just">
                <a:lnSpc>
                  <a:spcPts val="1300"/>
                </a:lnSpc>
                <a:spcBef>
                  <a:spcPts val="1000"/>
                </a:spcBef>
              </a:pPr>
              <a:r>
                <a:rPr lang="en-GB" sz="1200" dirty="0">
                  <a:solidFill>
                    <a:srgbClr val="272626"/>
                  </a:solidFill>
                  <a:latin typeface="Times" pitchFamily="2" charset="0"/>
                </a:rPr>
                <a:t>She will have the rest of her sentence waived as soon as the necessary travel facilities can be arranged.</a:t>
              </a:r>
            </a:p>
          </p:txBody>
        </p:sp>
        <p:cxnSp>
          <p:nvCxnSpPr>
            <p:cNvPr id="12" name="Straight Connector 11">
              <a:extLst>
                <a:ext uri="{FF2B5EF4-FFF2-40B4-BE49-F238E27FC236}">
                  <a16:creationId xmlns:a16="http://schemas.microsoft.com/office/drawing/2014/main" id="{E324BF61-F9FF-E745-9AF8-8FD1F6740C59}"/>
                </a:ext>
              </a:extLst>
            </p:cNvPr>
            <p:cNvCxnSpPr>
              <a:cxnSpLocks/>
            </p:cNvCxnSpPr>
            <p:nvPr/>
          </p:nvCxnSpPr>
          <p:spPr>
            <a:xfrm>
              <a:off x="4096764" y="749892"/>
              <a:ext cx="2442945"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7FF875-11AE-0740-A267-2A2F0A72D112}"/>
                </a:ext>
              </a:extLst>
            </p:cNvPr>
            <p:cNvCxnSpPr>
              <a:cxnSpLocks/>
            </p:cNvCxnSpPr>
            <p:nvPr/>
          </p:nvCxnSpPr>
          <p:spPr>
            <a:xfrm>
              <a:off x="4096764" y="5314208"/>
              <a:ext cx="2442945"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2601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B9F9038D-9C98-B24F-A1D8-75C1AFC39C01}"/>
              </a:ext>
            </a:extLst>
          </p:cNvPr>
          <p:cNvSpPr txBox="1">
            <a:spLocks/>
          </p:cNvSpPr>
          <p:nvPr/>
        </p:nvSpPr>
        <p:spPr>
          <a:xfrm>
            <a:off x="1156138" y="2442534"/>
            <a:ext cx="2532993" cy="38741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200" dirty="0">
                <a:solidFill>
                  <a:srgbClr val="272626"/>
                </a:solidFill>
                <a:latin typeface="Comic Sans MS" panose="030F0902030302020204" pitchFamily="66" charset="0"/>
                <a:cs typeface="Arial" panose="020B0604020202020204" pitchFamily="34" charset="0"/>
              </a:rPr>
              <a:t>Read these news stories from 1947 and 2001,</a:t>
            </a:r>
            <a:br>
              <a:rPr lang="en-US" sz="2200" dirty="0">
                <a:solidFill>
                  <a:srgbClr val="272626"/>
                </a:solidFill>
                <a:latin typeface="Comic Sans MS" panose="030F0902030302020204" pitchFamily="66" charset="0"/>
                <a:cs typeface="Arial" panose="020B0604020202020204" pitchFamily="34" charset="0"/>
              </a:rPr>
            </a:br>
            <a:r>
              <a:rPr lang="en-US" sz="2200" dirty="0">
                <a:solidFill>
                  <a:srgbClr val="272626"/>
                </a:solidFill>
                <a:latin typeface="Comic Sans MS" panose="030F0902030302020204" pitchFamily="66" charset="0"/>
                <a:cs typeface="Arial" panose="020B0604020202020204" pitchFamily="34" charset="0"/>
              </a:rPr>
              <a:t>about the Black G.I.s and their relationships.</a:t>
            </a:r>
          </a:p>
        </p:txBody>
      </p:sp>
      <p:sp>
        <p:nvSpPr>
          <p:cNvPr id="16" name="TextBox 15">
            <a:extLst>
              <a:ext uri="{FF2B5EF4-FFF2-40B4-BE49-F238E27FC236}">
                <a16:creationId xmlns:a16="http://schemas.microsoft.com/office/drawing/2014/main" id="{D01AF90C-6295-E545-AA3B-5FBD18E0D558}"/>
              </a:ext>
            </a:extLst>
          </p:cNvPr>
          <p:cNvSpPr txBox="1"/>
          <p:nvPr/>
        </p:nvSpPr>
        <p:spPr>
          <a:xfrm>
            <a:off x="4118795" y="5509489"/>
            <a:ext cx="2673891" cy="492443"/>
          </a:xfrm>
          <a:prstGeom prst="rect">
            <a:avLst/>
          </a:prstGeom>
          <a:noFill/>
        </p:spPr>
        <p:txBody>
          <a:bodyPr wrap="square">
            <a:spAutoFit/>
          </a:bodyPr>
          <a:lstStyle/>
          <a:p>
            <a:pPr algn="ctr"/>
            <a:r>
              <a:rPr lang="en-GB" sz="1300" b="1" dirty="0">
                <a:solidFill>
                  <a:srgbClr val="272626"/>
                </a:solidFill>
                <a:latin typeface="Comic Sans MS" panose="030F0902030302020204" pitchFamily="66" charset="0"/>
              </a:rPr>
              <a:t>Derby Daily Telegraph</a:t>
            </a:r>
            <a:r>
              <a:rPr lang="en-GB" sz="1300" dirty="0">
                <a:solidFill>
                  <a:srgbClr val="272626"/>
                </a:solidFill>
                <a:latin typeface="Comic Sans MS" panose="030F0902030302020204" pitchFamily="66" charset="0"/>
              </a:rPr>
              <a:t>, 18th December 1947</a:t>
            </a:r>
          </a:p>
        </p:txBody>
      </p:sp>
      <p:sp>
        <p:nvSpPr>
          <p:cNvPr id="17" name="TextBox 16">
            <a:extLst>
              <a:ext uri="{FF2B5EF4-FFF2-40B4-BE49-F238E27FC236}">
                <a16:creationId xmlns:a16="http://schemas.microsoft.com/office/drawing/2014/main" id="{5C99CB75-B8F6-E94E-BDC2-0217F4263350}"/>
              </a:ext>
            </a:extLst>
          </p:cNvPr>
          <p:cNvSpPr txBox="1"/>
          <p:nvPr/>
        </p:nvSpPr>
        <p:spPr>
          <a:xfrm>
            <a:off x="7084667" y="4928986"/>
            <a:ext cx="4272254" cy="292388"/>
          </a:xfrm>
          <a:prstGeom prst="rect">
            <a:avLst/>
          </a:prstGeom>
          <a:noFill/>
        </p:spPr>
        <p:txBody>
          <a:bodyPr wrap="square">
            <a:spAutoFit/>
          </a:bodyPr>
          <a:lstStyle/>
          <a:p>
            <a:pPr algn="ctr"/>
            <a:r>
              <a:rPr lang="en-GB" sz="1300" b="1" dirty="0">
                <a:solidFill>
                  <a:srgbClr val="272626"/>
                </a:solidFill>
                <a:latin typeface="Comic Sans MS" panose="030F0902030302020204" pitchFamily="66" charset="0"/>
              </a:rPr>
              <a:t>The Bristol Post,  </a:t>
            </a:r>
            <a:r>
              <a:rPr lang="en-GB" sz="1300" dirty="0">
                <a:solidFill>
                  <a:srgbClr val="272626"/>
                </a:solidFill>
                <a:latin typeface="Comic Sans MS" panose="030F0902030302020204" pitchFamily="66" charset="0"/>
              </a:rPr>
              <a:t>8 October 2021</a:t>
            </a:r>
          </a:p>
        </p:txBody>
      </p:sp>
      <p:grpSp>
        <p:nvGrpSpPr>
          <p:cNvPr id="5" name="Group 4">
            <a:extLst>
              <a:ext uri="{FF2B5EF4-FFF2-40B4-BE49-F238E27FC236}">
                <a16:creationId xmlns:a16="http://schemas.microsoft.com/office/drawing/2014/main" id="{2E417240-351F-7F4B-BC87-91DD21A81DCC}"/>
              </a:ext>
            </a:extLst>
          </p:cNvPr>
          <p:cNvGrpSpPr/>
          <p:nvPr/>
        </p:nvGrpSpPr>
        <p:grpSpPr>
          <a:xfrm>
            <a:off x="4118795" y="856068"/>
            <a:ext cx="2673891" cy="4490022"/>
            <a:chOff x="3903642" y="597437"/>
            <a:chExt cx="2897324" cy="4865213"/>
          </a:xfrm>
        </p:grpSpPr>
        <p:sp>
          <p:nvSpPr>
            <p:cNvPr id="12" name="Rectangle 11">
              <a:extLst>
                <a:ext uri="{FF2B5EF4-FFF2-40B4-BE49-F238E27FC236}">
                  <a16:creationId xmlns:a16="http://schemas.microsoft.com/office/drawing/2014/main" id="{8673F3C4-7DEF-3E4F-AF5F-1938A2D28738}"/>
                </a:ext>
              </a:extLst>
            </p:cNvPr>
            <p:cNvSpPr/>
            <p:nvPr/>
          </p:nvSpPr>
          <p:spPr>
            <a:xfrm>
              <a:off x="3903642" y="597437"/>
              <a:ext cx="2897324" cy="486521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A297A85-E30F-5E48-B415-F684D8099DA2}"/>
                </a:ext>
              </a:extLst>
            </p:cNvPr>
            <p:cNvSpPr txBox="1"/>
            <p:nvPr/>
          </p:nvSpPr>
          <p:spPr>
            <a:xfrm>
              <a:off x="3979819" y="877058"/>
              <a:ext cx="2759676" cy="4564309"/>
            </a:xfrm>
            <a:prstGeom prst="rect">
              <a:avLst/>
            </a:prstGeom>
            <a:noFill/>
          </p:spPr>
          <p:txBody>
            <a:bodyPr wrap="square" rtlCol="0">
              <a:noAutofit/>
            </a:bodyPr>
            <a:lstStyle/>
            <a:p>
              <a:pPr algn="ctr">
                <a:lnSpc>
                  <a:spcPts val="2800"/>
                </a:lnSpc>
                <a:spcBef>
                  <a:spcPts val="1000"/>
                </a:spcBef>
              </a:pPr>
              <a:r>
                <a:rPr lang="en-GB" sz="2500" b="1" dirty="0">
                  <a:solidFill>
                    <a:srgbClr val="272626"/>
                  </a:solidFill>
                  <a:latin typeface="Times" pitchFamily="2" charset="0"/>
                </a:rPr>
                <a:t>She Loved Negro</a:t>
              </a:r>
              <a:br>
                <a:rPr lang="en-GB" sz="2500" b="1" dirty="0">
                  <a:solidFill>
                    <a:srgbClr val="272626"/>
                  </a:solidFill>
                  <a:latin typeface="Times" pitchFamily="2" charset="0"/>
                </a:rPr>
              </a:br>
              <a:r>
                <a:rPr lang="en-GB" sz="2500" b="1" dirty="0">
                  <a:solidFill>
                    <a:srgbClr val="272626"/>
                  </a:solidFill>
                  <a:latin typeface="Times" pitchFamily="2" charset="0"/>
                </a:rPr>
                <a:t>G.I., Gaoled</a:t>
              </a:r>
            </a:p>
            <a:p>
              <a:pPr algn="just">
                <a:lnSpc>
                  <a:spcPts val="1300"/>
                </a:lnSpc>
                <a:spcBef>
                  <a:spcPts val="1000"/>
                </a:spcBef>
              </a:pPr>
              <a:r>
                <a:rPr lang="en-GB" sz="1200" dirty="0">
                  <a:solidFill>
                    <a:srgbClr val="272626"/>
                  </a:solidFill>
                  <a:latin typeface="Times" pitchFamily="2" charset="0"/>
                </a:rPr>
                <a:t>Miss Margaret </a:t>
              </a:r>
              <a:r>
                <a:rPr lang="en-GB" sz="1200" dirty="0" err="1">
                  <a:solidFill>
                    <a:srgbClr val="272626"/>
                  </a:solidFill>
                  <a:latin typeface="Times" pitchFamily="2" charset="0"/>
                </a:rPr>
                <a:t>Goosey</a:t>
              </a:r>
              <a:r>
                <a:rPr lang="en-GB" sz="1200" dirty="0">
                  <a:solidFill>
                    <a:srgbClr val="272626"/>
                  </a:solidFill>
                  <a:latin typeface="Times" pitchFamily="2" charset="0"/>
                </a:rPr>
                <a:t>, former boot factory worker of Wellingborough, Northants, serving a six-months’ prison sentence in Goochland, Virginia, because of her love for the negro G.I. she met in England during the war, was to-day awaiting transport to return home.</a:t>
              </a:r>
            </a:p>
            <a:p>
              <a:pPr algn="just">
                <a:lnSpc>
                  <a:spcPts val="1300"/>
                </a:lnSpc>
                <a:spcBef>
                  <a:spcPts val="1000"/>
                </a:spcBef>
              </a:pPr>
              <a:r>
                <a:rPr lang="en-GB" sz="1200" dirty="0">
                  <a:solidFill>
                    <a:srgbClr val="272626"/>
                  </a:solidFill>
                  <a:latin typeface="Times" pitchFamily="2" charset="0"/>
                </a:rPr>
                <a:t>Of the sentence imposed on her, under Virginian law, for living with the negro, Miss </a:t>
              </a:r>
              <a:r>
                <a:rPr lang="en-GB" sz="1200" dirty="0" err="1">
                  <a:solidFill>
                    <a:srgbClr val="272626"/>
                  </a:solidFill>
                  <a:latin typeface="Times" pitchFamily="2" charset="0"/>
                </a:rPr>
                <a:t>Goosey</a:t>
              </a:r>
              <a:r>
                <a:rPr lang="en-GB" sz="1200" dirty="0">
                  <a:solidFill>
                    <a:srgbClr val="272626"/>
                  </a:solidFill>
                  <a:latin typeface="Times" pitchFamily="2" charset="0"/>
                </a:rPr>
                <a:t> has served three weeks - at the Goochland Industrial Farm because there is no county gaol in Goochland.</a:t>
              </a:r>
            </a:p>
            <a:p>
              <a:pPr algn="just">
                <a:lnSpc>
                  <a:spcPts val="1300"/>
                </a:lnSpc>
                <a:spcBef>
                  <a:spcPts val="1000"/>
                </a:spcBef>
              </a:pPr>
              <a:r>
                <a:rPr lang="en-GB" sz="1200" dirty="0">
                  <a:solidFill>
                    <a:srgbClr val="272626"/>
                  </a:solidFill>
                  <a:latin typeface="Times" pitchFamily="2" charset="0"/>
                </a:rPr>
                <a:t>She will have the rest of her sentence waived as soon as the necessary travel facilities can be arranged.</a:t>
              </a:r>
            </a:p>
          </p:txBody>
        </p:sp>
        <p:cxnSp>
          <p:nvCxnSpPr>
            <p:cNvPr id="18" name="Straight Connector 17">
              <a:extLst>
                <a:ext uri="{FF2B5EF4-FFF2-40B4-BE49-F238E27FC236}">
                  <a16:creationId xmlns:a16="http://schemas.microsoft.com/office/drawing/2014/main" id="{B2185F8F-3A72-B74C-B781-DF04AA9AFD49}"/>
                </a:ext>
              </a:extLst>
            </p:cNvPr>
            <p:cNvCxnSpPr>
              <a:cxnSpLocks/>
            </p:cNvCxnSpPr>
            <p:nvPr/>
          </p:nvCxnSpPr>
          <p:spPr>
            <a:xfrm>
              <a:off x="4096764" y="749892"/>
              <a:ext cx="2442945"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8470B93-2588-4348-B349-1C2E0E02E27C}"/>
                </a:ext>
              </a:extLst>
            </p:cNvPr>
            <p:cNvCxnSpPr>
              <a:cxnSpLocks/>
            </p:cNvCxnSpPr>
            <p:nvPr/>
          </p:nvCxnSpPr>
          <p:spPr>
            <a:xfrm>
              <a:off x="4096764" y="5314208"/>
              <a:ext cx="2442945"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3" name="Picture 2" descr="Text&#10;&#10;Description automatically generated with medium confidence">
            <a:extLst>
              <a:ext uri="{FF2B5EF4-FFF2-40B4-BE49-F238E27FC236}">
                <a16:creationId xmlns:a16="http://schemas.microsoft.com/office/drawing/2014/main" id="{C6AB8178-7CF4-0941-A232-7DE3F938AC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84667" y="907675"/>
            <a:ext cx="4272254" cy="3933265"/>
          </a:xfrm>
          <a:prstGeom prst="rect">
            <a:avLst/>
          </a:prstGeom>
          <a:ln>
            <a:solidFill>
              <a:schemeClr val="bg1">
                <a:lumMod val="85000"/>
              </a:schemeClr>
            </a:solidFill>
          </a:ln>
        </p:spPr>
      </p:pic>
      <p:sp>
        <p:nvSpPr>
          <p:cNvPr id="15" name="TextBox 14">
            <a:extLst>
              <a:ext uri="{FF2B5EF4-FFF2-40B4-BE49-F238E27FC236}">
                <a16:creationId xmlns:a16="http://schemas.microsoft.com/office/drawing/2014/main" id="{6592D91C-118F-8E42-8ED6-4DEEBC489869}"/>
              </a:ext>
            </a:extLst>
          </p:cNvPr>
          <p:cNvSpPr txBox="1"/>
          <p:nvPr/>
        </p:nvSpPr>
        <p:spPr>
          <a:xfrm>
            <a:off x="7084667" y="5241332"/>
            <a:ext cx="4037227" cy="646331"/>
          </a:xfrm>
          <a:prstGeom prst="rect">
            <a:avLst/>
          </a:prstGeom>
          <a:noFill/>
        </p:spPr>
        <p:txBody>
          <a:bodyPr wrap="square">
            <a:spAutoFit/>
          </a:bodyPr>
          <a:lstStyle/>
          <a:p>
            <a:r>
              <a:rPr lang="en-GB" sz="1200" u="sng" dirty="0">
                <a:solidFill>
                  <a:srgbClr val="D8222A"/>
                </a:solidFill>
                <a:effectLst/>
                <a:latin typeface="Comic Sans MS" panose="030F0902030302020204" pitchFamily="66" charset="0"/>
                <a:hlinkClick r:id="rId3">
                  <a:extLst>
                    <a:ext uri="{A12FA001-AC4F-418D-AE19-62706E023703}">
                      <ahyp:hlinkClr xmlns:ahyp="http://schemas.microsoft.com/office/drawing/2018/hyperlinkcolor" val="tx"/>
                    </a:ext>
                  </a:extLst>
                </a:hlinkClick>
              </a:rPr>
              <a:t>The children born to Black American GIs and white British women during Second World War - Bristol Live (bristolpost.co.uk)</a:t>
            </a:r>
            <a:endParaRPr lang="en-US" sz="1200" dirty="0">
              <a:solidFill>
                <a:srgbClr val="D8222A"/>
              </a:solidFill>
              <a:latin typeface="Comic Sans MS" panose="030F0902030302020204" pitchFamily="66" charset="0"/>
            </a:endParaRPr>
          </a:p>
        </p:txBody>
      </p:sp>
    </p:spTree>
    <p:extLst>
      <p:ext uri="{BB962C8B-B14F-4D97-AF65-F5344CB8AC3E}">
        <p14:creationId xmlns:p14="http://schemas.microsoft.com/office/powerpoint/2010/main" val="27669805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B9F9038D-9C98-B24F-A1D8-75C1AFC39C01}"/>
              </a:ext>
            </a:extLst>
          </p:cNvPr>
          <p:cNvSpPr txBox="1">
            <a:spLocks/>
          </p:cNvSpPr>
          <p:nvPr/>
        </p:nvSpPr>
        <p:spPr>
          <a:xfrm>
            <a:off x="1566041" y="2280746"/>
            <a:ext cx="4529959" cy="41515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200" dirty="0">
                <a:solidFill>
                  <a:srgbClr val="272626"/>
                </a:solidFill>
                <a:latin typeface="Comic Sans MS" panose="030F0902030302020204" pitchFamily="66" charset="0"/>
                <a:cs typeface="Arial" panose="020B0604020202020204" pitchFamily="34" charset="0"/>
              </a:rPr>
              <a:t>What do you think about how they were treated? Imagine that it is 1945. Can you write a news story that tells the story of the Black G.I.s and their families, and that tries to persuade the US and British governments to let them be together?</a:t>
            </a:r>
          </a:p>
        </p:txBody>
      </p:sp>
      <p:sp>
        <p:nvSpPr>
          <p:cNvPr id="18" name="Subtitle 2">
            <a:extLst>
              <a:ext uri="{FF2B5EF4-FFF2-40B4-BE49-F238E27FC236}">
                <a16:creationId xmlns:a16="http://schemas.microsoft.com/office/drawing/2014/main" id="{47873EB6-EED3-2E4D-932A-9B99E730EF68}"/>
              </a:ext>
            </a:extLst>
          </p:cNvPr>
          <p:cNvSpPr txBox="1">
            <a:spLocks/>
          </p:cNvSpPr>
          <p:nvPr/>
        </p:nvSpPr>
        <p:spPr>
          <a:xfrm>
            <a:off x="0" y="823942"/>
            <a:ext cx="12191999"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Activity</a:t>
            </a:r>
          </a:p>
        </p:txBody>
      </p:sp>
      <p:pic>
        <p:nvPicPr>
          <p:cNvPr id="24" name="Picture 23" descr="Text, letter&#10;&#10;Description automatically generated">
            <a:extLst>
              <a:ext uri="{FF2B5EF4-FFF2-40B4-BE49-F238E27FC236}">
                <a16:creationId xmlns:a16="http://schemas.microsoft.com/office/drawing/2014/main" id="{5756803E-14FA-B447-8927-A5FBF0A250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478723">
            <a:off x="7303123" y="1036480"/>
            <a:ext cx="3397273" cy="4801860"/>
          </a:xfrm>
          <a:prstGeom prst="rect">
            <a:avLst/>
          </a:prstGeom>
          <a:ln>
            <a:solidFill>
              <a:schemeClr val="bg1">
                <a:lumMod val="85000"/>
              </a:schemeClr>
            </a:solidFill>
          </a:ln>
          <a:effectLst>
            <a:outerShdw blurRad="139700" dist="38100" dir="2700000" sx="102000" sy="102000" algn="tl" rotWithShape="0">
              <a:prstClr val="black">
                <a:alpha val="18000"/>
              </a:prstClr>
            </a:outerShdw>
          </a:effectLst>
        </p:spPr>
      </p:pic>
    </p:spTree>
    <p:extLst>
      <p:ext uri="{BB962C8B-B14F-4D97-AF65-F5344CB8AC3E}">
        <p14:creationId xmlns:p14="http://schemas.microsoft.com/office/powerpoint/2010/main" val="30961312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1999" cy="7105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After the War</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229710" y="1598695"/>
            <a:ext cx="9783930" cy="40977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Despite the fact that the war had been fought against Hitler’s racist ideas, once it ended, the British government did not always value or remember the Black men and women, from Britain, its colonies and elsewhere, who had served the war effort.</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Black troops had generally been</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given support roles, kept in black</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regiments and denied chances</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for promotion. </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Rather than being allowed to serve</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and fight in Europe, many had seen</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their service restricted to Africa</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and Asia.</a:t>
            </a:r>
          </a:p>
        </p:txBody>
      </p:sp>
      <p:pic>
        <p:nvPicPr>
          <p:cNvPr id="4" name="Picture 3" descr="Map&#10;&#10;Description automatically generated">
            <a:extLst>
              <a:ext uri="{FF2B5EF4-FFF2-40B4-BE49-F238E27FC236}">
                <a16:creationId xmlns:a16="http://schemas.microsoft.com/office/drawing/2014/main" id="{B725146F-C727-1140-A337-2D2F237DBF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51950" y="3178704"/>
            <a:ext cx="4710340" cy="2764029"/>
          </a:xfrm>
          <a:prstGeom prst="rect">
            <a:avLst/>
          </a:prstGeom>
        </p:spPr>
      </p:pic>
    </p:spTree>
    <p:extLst>
      <p:ext uri="{BB962C8B-B14F-4D97-AF65-F5344CB8AC3E}">
        <p14:creationId xmlns:p14="http://schemas.microsoft.com/office/powerpoint/2010/main" val="201891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02A19815-7027-534B-A23F-27B1D4D9A4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D8222A"/>
                </a:solidFill>
                <a:latin typeface="Comic Sans MS" panose="030F0902030302020204" pitchFamily="66" charset="0"/>
                <a:cs typeface="Arial" panose="020B0604020202020204" pitchFamily="34" charset="0"/>
              </a:rPr>
              <a:t>Quick question:</a:t>
            </a:r>
          </a:p>
        </p:txBody>
      </p:sp>
      <p:pic>
        <p:nvPicPr>
          <p:cNvPr id="8" name="Picture 7" descr="A picture containing text, pool ball, gambling house, room&#10;&#10;Description automatically generated">
            <a:extLst>
              <a:ext uri="{FF2B5EF4-FFF2-40B4-BE49-F238E27FC236}">
                <a16:creationId xmlns:a16="http://schemas.microsoft.com/office/drawing/2014/main" id="{5C7D08E8-0232-CB40-B7B4-8CBCAAA06F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9" name="Text Placeholder 4">
            <a:extLst>
              <a:ext uri="{FF2B5EF4-FFF2-40B4-BE49-F238E27FC236}">
                <a16:creationId xmlns:a16="http://schemas.microsoft.com/office/drawing/2014/main" id="{29F52F40-EE8B-2447-976D-64AC148D5FFA}"/>
              </a:ext>
            </a:extLst>
          </p:cNvPr>
          <p:cNvSpPr txBox="1">
            <a:spLocks/>
          </p:cNvSpPr>
          <p:nvPr/>
        </p:nvSpPr>
        <p:spPr>
          <a:xfrm>
            <a:off x="6705772" y="2664111"/>
            <a:ext cx="3993243" cy="20053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700" dirty="0">
                <a:solidFill>
                  <a:srgbClr val="272626"/>
                </a:solidFill>
                <a:latin typeface="Comic Sans MS" panose="030F0902030302020204" pitchFamily="66" charset="0"/>
              </a:rPr>
              <a:t>Have you ever heard of</a:t>
            </a:r>
            <a:br>
              <a:rPr lang="en-GB" sz="2700" dirty="0">
                <a:solidFill>
                  <a:srgbClr val="272626"/>
                </a:solidFill>
                <a:latin typeface="Comic Sans MS" panose="030F0902030302020204" pitchFamily="66" charset="0"/>
              </a:rPr>
            </a:br>
            <a:r>
              <a:rPr lang="en-GB" sz="2700" dirty="0">
                <a:solidFill>
                  <a:srgbClr val="272626"/>
                </a:solidFill>
                <a:latin typeface="Comic Sans MS" panose="030F0902030302020204" pitchFamily="66" charset="0"/>
              </a:rPr>
              <a:t>a </a:t>
            </a:r>
            <a:r>
              <a:rPr lang="en-GB" sz="2700" b="1" dirty="0">
                <a:solidFill>
                  <a:srgbClr val="272626"/>
                </a:solidFill>
                <a:latin typeface="Comic Sans MS" panose="030F0902030302020204" pitchFamily="66" charset="0"/>
              </a:rPr>
              <a:t>‘colour bar’</a:t>
            </a:r>
            <a:r>
              <a:rPr lang="en-GB" sz="2700" dirty="0">
                <a:solidFill>
                  <a:srgbClr val="272626"/>
                </a:solidFill>
                <a:latin typeface="Comic Sans MS" panose="030F0902030302020204" pitchFamily="66" charset="0"/>
              </a:rPr>
              <a:t>?</a:t>
            </a:r>
          </a:p>
          <a:p>
            <a:pPr marL="0" indent="0">
              <a:lnSpc>
                <a:spcPct val="100000"/>
              </a:lnSpc>
              <a:spcBef>
                <a:spcPts val="2000"/>
              </a:spcBef>
              <a:buNone/>
            </a:pPr>
            <a:r>
              <a:rPr lang="en-GB" sz="2700" dirty="0">
                <a:solidFill>
                  <a:srgbClr val="272626"/>
                </a:solidFill>
                <a:latin typeface="Comic Sans MS" panose="030F0902030302020204" pitchFamily="66" charset="0"/>
              </a:rPr>
              <a:t>What do you think</a:t>
            </a:r>
            <a:br>
              <a:rPr lang="en-GB" sz="2700" dirty="0">
                <a:solidFill>
                  <a:srgbClr val="272626"/>
                </a:solidFill>
                <a:latin typeface="Comic Sans MS" panose="030F0902030302020204" pitchFamily="66" charset="0"/>
              </a:rPr>
            </a:br>
            <a:r>
              <a:rPr lang="en-GB" sz="2700" dirty="0">
                <a:solidFill>
                  <a:srgbClr val="272626"/>
                </a:solidFill>
                <a:latin typeface="Comic Sans MS" panose="030F0902030302020204" pitchFamily="66" charset="0"/>
              </a:rPr>
              <a:t>it might be?</a:t>
            </a:r>
          </a:p>
        </p:txBody>
      </p:sp>
    </p:spTree>
    <p:extLst>
      <p:ext uri="{BB962C8B-B14F-4D97-AF65-F5344CB8AC3E}">
        <p14:creationId xmlns:p14="http://schemas.microsoft.com/office/powerpoint/2010/main" val="19704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4811CC3-95E6-5843-BBD3-8A13F36F6353}"/>
              </a:ext>
            </a:extLst>
          </p:cNvPr>
          <p:cNvGrpSpPr/>
          <p:nvPr/>
        </p:nvGrpSpPr>
        <p:grpSpPr>
          <a:xfrm rot="502599">
            <a:off x="6822985" y="1135667"/>
            <a:ext cx="3943751" cy="3952613"/>
            <a:chOff x="1523929" y="-1485065"/>
            <a:chExt cx="4194928" cy="4204354"/>
          </a:xfrm>
          <a:effectLst>
            <a:outerShdw blurRad="50800" dist="38100" dir="2700000" algn="tl" rotWithShape="0">
              <a:prstClr val="black">
                <a:alpha val="40000"/>
              </a:prstClr>
            </a:outerShdw>
          </a:effectLst>
        </p:grpSpPr>
        <p:sp>
          <p:nvSpPr>
            <p:cNvPr id="7" name="Rectangle 6">
              <a:extLst>
                <a:ext uri="{FF2B5EF4-FFF2-40B4-BE49-F238E27FC236}">
                  <a16:creationId xmlns:a16="http://schemas.microsoft.com/office/drawing/2014/main" id="{42EFC12E-0582-FD4D-9A48-7189E48654E2}"/>
                </a:ext>
              </a:extLst>
            </p:cNvPr>
            <p:cNvSpPr/>
            <p:nvPr/>
          </p:nvSpPr>
          <p:spPr>
            <a:xfrm>
              <a:off x="1523929" y="-1485065"/>
              <a:ext cx="4194928" cy="4204354"/>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person, wall, indoor, person&#10;&#10;Description automatically generated">
              <a:extLst>
                <a:ext uri="{FF2B5EF4-FFF2-40B4-BE49-F238E27FC236}">
                  <a16:creationId xmlns:a16="http://schemas.microsoft.com/office/drawing/2014/main" id="{E9805A0C-48D4-4144-AE69-F39B15D6FF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37194" y="-1267087"/>
              <a:ext cx="3768398" cy="3768398"/>
            </a:xfrm>
            <a:prstGeom prst="rect">
              <a:avLst/>
            </a:prstGeom>
            <a:ln w="0">
              <a:noFill/>
            </a:ln>
          </p:spPr>
        </p:pic>
      </p:gr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313792" y="1249041"/>
            <a:ext cx="4866290" cy="39928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And in the case of the Black G.I.s and their partners, their mixed race children were seen as shameful and they were prevented from living together as families.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At the time, the vital role Black people had played in the war effort was often quickly forgotten and downplayed. </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However, today historians, like </a:t>
            </a:r>
            <a:r>
              <a:rPr lang="en-GB" sz="2200" b="1" dirty="0">
                <a:solidFill>
                  <a:srgbClr val="272626"/>
                </a:solidFill>
                <a:latin typeface="Comic Sans MS" panose="030F0902030302020204" pitchFamily="66" charset="0"/>
              </a:rPr>
              <a:t>Professor Lucy Bland</a:t>
            </a:r>
            <a:r>
              <a:rPr lang="en-GB" sz="2200" dirty="0">
                <a:solidFill>
                  <a:srgbClr val="272626"/>
                </a:solidFill>
                <a:latin typeface="Comic Sans MS" panose="030F0902030302020204" pitchFamily="66" charset="0"/>
              </a:rPr>
              <a:t>, are trying to put some of this right by telling their stories.</a:t>
            </a:r>
          </a:p>
        </p:txBody>
      </p:sp>
      <p:grpSp>
        <p:nvGrpSpPr>
          <p:cNvPr id="9" name="Group 8">
            <a:extLst>
              <a:ext uri="{FF2B5EF4-FFF2-40B4-BE49-F238E27FC236}">
                <a16:creationId xmlns:a16="http://schemas.microsoft.com/office/drawing/2014/main" id="{E7F39533-E66E-AE44-ABDB-E15DFA781CBF}"/>
              </a:ext>
            </a:extLst>
          </p:cNvPr>
          <p:cNvGrpSpPr/>
          <p:nvPr/>
        </p:nvGrpSpPr>
        <p:grpSpPr>
          <a:xfrm>
            <a:off x="5845689" y="5143552"/>
            <a:ext cx="5589101" cy="874412"/>
            <a:chOff x="5845689" y="5143552"/>
            <a:chExt cx="5589101" cy="874412"/>
          </a:xfrm>
        </p:grpSpPr>
        <p:sp>
          <p:nvSpPr>
            <p:cNvPr id="8" name="Rectangle 7">
              <a:extLst>
                <a:ext uri="{FF2B5EF4-FFF2-40B4-BE49-F238E27FC236}">
                  <a16:creationId xmlns:a16="http://schemas.microsoft.com/office/drawing/2014/main" id="{2CF30FF9-E43D-AF4E-818A-347000424713}"/>
                </a:ext>
              </a:extLst>
            </p:cNvPr>
            <p:cNvSpPr/>
            <p:nvPr/>
          </p:nvSpPr>
          <p:spPr>
            <a:xfrm>
              <a:off x="5845689" y="5143552"/>
              <a:ext cx="5589101" cy="874412"/>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endParaRPr lang="en-GB" sz="1600" dirty="0">
                <a:solidFill>
                  <a:schemeClr val="bg1"/>
                </a:solidFill>
                <a:latin typeface="Comic Sans MS" panose="030F0902030302020204" pitchFamily="66" charset="0"/>
              </a:endParaRPr>
            </a:p>
          </p:txBody>
        </p:sp>
        <p:sp>
          <p:nvSpPr>
            <p:cNvPr id="10" name="TextBox 9">
              <a:extLst>
                <a:ext uri="{FF2B5EF4-FFF2-40B4-BE49-F238E27FC236}">
                  <a16:creationId xmlns:a16="http://schemas.microsoft.com/office/drawing/2014/main" id="{F58CCCCD-786F-394D-A54F-38B4BBA64522}"/>
                </a:ext>
              </a:extLst>
            </p:cNvPr>
            <p:cNvSpPr txBox="1"/>
            <p:nvPr/>
          </p:nvSpPr>
          <p:spPr>
            <a:xfrm>
              <a:off x="7365644" y="5257592"/>
              <a:ext cx="4069146" cy="615553"/>
            </a:xfrm>
            <a:prstGeom prst="rect">
              <a:avLst/>
            </a:prstGeom>
            <a:noFill/>
          </p:spPr>
          <p:txBody>
            <a:bodyPr wrap="square">
              <a:spAutoFit/>
            </a:bodyPr>
            <a:lstStyle/>
            <a:p>
              <a:r>
                <a:rPr lang="en-GB" sz="1700" b="1" dirty="0">
                  <a:solidFill>
                    <a:schemeClr val="bg1"/>
                  </a:solidFill>
                  <a:latin typeface="Comic Sans MS" panose="030F0902030302020204" pitchFamily="66" charset="0"/>
                </a:rPr>
                <a:t>Lucy Bland</a:t>
              </a:r>
              <a:r>
                <a:rPr lang="en-GB" sz="1700" dirty="0">
                  <a:solidFill>
                    <a:schemeClr val="bg1"/>
                  </a:solidFill>
                  <a:latin typeface="Comic Sans MS" panose="030F0902030302020204" pitchFamily="66" charset="0"/>
                </a:rPr>
                <a:t>,</a:t>
              </a:r>
              <a:br>
                <a:rPr lang="en-GB" sz="1700" dirty="0">
                  <a:solidFill>
                    <a:schemeClr val="bg1"/>
                  </a:solidFill>
                  <a:latin typeface="Comic Sans MS" panose="030F0902030302020204" pitchFamily="66" charset="0"/>
                </a:rPr>
              </a:br>
              <a:r>
                <a:rPr lang="en-GB" sz="1700" dirty="0">
                  <a:solidFill>
                    <a:schemeClr val="bg1"/>
                  </a:solidFill>
                  <a:latin typeface="Comic Sans MS" panose="030F0902030302020204" pitchFamily="66" charset="0"/>
                </a:rPr>
                <a:t>Professor at Anglia Ruskin University</a:t>
              </a:r>
            </a:p>
          </p:txBody>
        </p:sp>
      </p:grpSp>
      <p:pic>
        <p:nvPicPr>
          <p:cNvPr id="3" name="Picture 2" descr="A group of children posing for a photo&#10;&#10;Description automatically generated">
            <a:extLst>
              <a:ext uri="{FF2B5EF4-FFF2-40B4-BE49-F238E27FC236}">
                <a16:creationId xmlns:a16="http://schemas.microsoft.com/office/drawing/2014/main" id="{87F0BE5F-BFDE-5348-B7F2-EE224AF1AC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4506" y="4290646"/>
            <a:ext cx="1242801" cy="1950242"/>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4957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3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800" decel="100000"/>
                                        <p:tgtEl>
                                          <p:spTgt spid="12"/>
                                        </p:tgtEl>
                                      </p:cBhvr>
                                    </p:animEffect>
                                    <p:anim calcmode="lin" valueType="num">
                                      <p:cBhvr>
                                        <p:cTn id="14" dur="800" decel="100000" fill="hold"/>
                                        <p:tgtEl>
                                          <p:spTgt spid="12"/>
                                        </p:tgtEl>
                                        <p:attrNameLst>
                                          <p:attrName>style.rotation</p:attrName>
                                        </p:attrNameLst>
                                      </p:cBhvr>
                                      <p:tavLst>
                                        <p:tav tm="0">
                                          <p:val>
                                            <p:fltVal val="-90"/>
                                          </p:val>
                                        </p:tav>
                                        <p:tav tm="100000">
                                          <p:val>
                                            <p:fltVal val="0"/>
                                          </p:val>
                                        </p:tav>
                                      </p:tavLst>
                                    </p:anim>
                                    <p:anim calcmode="lin" valueType="num">
                                      <p:cBhvr>
                                        <p:cTn id="15" dur="800" decel="100000" fill="hold"/>
                                        <p:tgtEl>
                                          <p:spTgt spid="12"/>
                                        </p:tgtEl>
                                        <p:attrNameLst>
                                          <p:attrName>ppt_x</p:attrName>
                                        </p:attrNameLst>
                                      </p:cBhvr>
                                      <p:tavLst>
                                        <p:tav tm="0">
                                          <p:val>
                                            <p:strVal val="#ppt_x+0.4"/>
                                          </p:val>
                                        </p:tav>
                                        <p:tav tm="100000">
                                          <p:val>
                                            <p:strVal val="#ppt_x-0.05"/>
                                          </p:val>
                                        </p:tav>
                                      </p:tavLst>
                                    </p:anim>
                                    <p:anim calcmode="lin" valueType="num">
                                      <p:cBhvr>
                                        <p:cTn id="16" dur="800" decel="100000" fill="hold"/>
                                        <p:tgtEl>
                                          <p:spTgt spid="1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341A2C-5990-E94F-8868-94708133126A}"/>
              </a:ext>
            </a:extLst>
          </p:cNvPr>
          <p:cNvSpPr txBox="1">
            <a:spLocks/>
          </p:cNvSpPr>
          <p:nvPr/>
        </p:nvSpPr>
        <p:spPr>
          <a:xfrm>
            <a:off x="0" y="814565"/>
            <a:ext cx="12191999" cy="54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D8222A"/>
                </a:solidFill>
                <a:latin typeface="Comic Sans MS" panose="030F0902030302020204" pitchFamily="66" charset="0"/>
              </a:rPr>
              <a:t>Further Resources</a:t>
            </a:r>
          </a:p>
        </p:txBody>
      </p:sp>
      <p:sp>
        <p:nvSpPr>
          <p:cNvPr id="6" name="Content Placeholder 2">
            <a:extLst>
              <a:ext uri="{FF2B5EF4-FFF2-40B4-BE49-F238E27FC236}">
                <a16:creationId xmlns:a16="http://schemas.microsoft.com/office/drawing/2014/main" id="{0F55C0D2-FE0E-7645-98F8-1F192E927ECD}"/>
              </a:ext>
            </a:extLst>
          </p:cNvPr>
          <p:cNvSpPr txBox="1">
            <a:spLocks/>
          </p:cNvSpPr>
          <p:nvPr/>
        </p:nvSpPr>
        <p:spPr>
          <a:xfrm>
            <a:off x="989614" y="1528812"/>
            <a:ext cx="10212769"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b="1" dirty="0">
                <a:solidFill>
                  <a:srgbClr val="D8222A"/>
                </a:solidFill>
                <a:latin typeface="Comic Sans MS" panose="030F0902030302020204" pitchFamily="66" charset="0"/>
              </a:rPr>
              <a:t>Websites</a:t>
            </a:r>
          </a:p>
          <a:p>
            <a:pPr marL="0" indent="0">
              <a:lnSpc>
                <a:spcPct val="100000"/>
              </a:lnSpc>
              <a:buNone/>
            </a:pPr>
            <a:r>
              <a:rPr lang="en-GB" sz="1800" dirty="0">
                <a:solidFill>
                  <a:srgbClr val="272626"/>
                </a:solidFill>
                <a:latin typeface="Comic Sans MS" panose="030F0902030302020204" pitchFamily="66" charset="0"/>
              </a:rPr>
              <a:t>“They treated us royally”? Black Americans in Britain during World War Two</a:t>
            </a:r>
            <a:br>
              <a:rPr lang="en-GB" sz="1800" dirty="0">
                <a:solidFill>
                  <a:srgbClr val="272626"/>
                </a:solidFill>
                <a:latin typeface="Comic Sans MS" panose="030F0902030302020204" pitchFamily="66" charset="0"/>
              </a:rPr>
            </a:br>
            <a:r>
              <a:rPr lang="en-GB" sz="1800" dirty="0">
                <a:solidFill>
                  <a:srgbClr val="D8222A"/>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https://www.iwm.org.uk/history/they-treated-us-royally-the-experiences-of-black-americans-in-britain-during-the-second-world-war</a:t>
            </a:r>
            <a:endParaRPr lang="en-GB" sz="1800" dirty="0">
              <a:solidFill>
                <a:srgbClr val="D8222A"/>
              </a:solidFill>
              <a:latin typeface="Comic Sans MS" panose="030F0902030302020204" pitchFamily="66" charset="0"/>
            </a:endParaRPr>
          </a:p>
          <a:p>
            <a:pPr marL="0" indent="0">
              <a:lnSpc>
                <a:spcPct val="100000"/>
              </a:lnSpc>
              <a:buNone/>
            </a:pPr>
            <a:r>
              <a:rPr lang="en-GB" sz="1800" dirty="0">
                <a:solidFill>
                  <a:srgbClr val="272626"/>
                </a:solidFill>
                <a:latin typeface="Comic Sans MS" panose="030F0902030302020204" pitchFamily="66" charset="0"/>
              </a:rPr>
              <a:t>Who was Ulric Cross | The Unforgotten</a:t>
            </a:r>
            <a:br>
              <a:rPr lang="en-GB" sz="1800" dirty="0">
                <a:solidFill>
                  <a:srgbClr val="272626"/>
                </a:solidFill>
                <a:latin typeface="Comic Sans MS" panose="030F0902030302020204" pitchFamily="66" charset="0"/>
              </a:rPr>
            </a:br>
            <a:r>
              <a:rPr lang="en-GB" sz="1800" dirty="0">
                <a:solidFill>
                  <a:srgbClr val="D8222A"/>
                </a:solidFill>
                <a:latin typeface="Comic Sans MS" panose="030F0902030302020204" pitchFamily="66" charset="0"/>
                <a:hlinkClick r:id="rId3">
                  <a:extLst>
                    <a:ext uri="{A12FA001-AC4F-418D-AE19-62706E023703}">
                      <ahyp:hlinkClr xmlns:ahyp="http://schemas.microsoft.com/office/drawing/2018/hyperlinkcolor" val="tx"/>
                    </a:ext>
                  </a:extLst>
                </a:hlinkClick>
              </a:rPr>
              <a:t>https://www.youngvic.org/blog/who-was-ulric-cross</a:t>
            </a:r>
            <a:endParaRPr lang="en-GB" sz="1800" dirty="0">
              <a:solidFill>
                <a:srgbClr val="D8222A"/>
              </a:solidFill>
              <a:latin typeface="Comic Sans MS" panose="030F0902030302020204" pitchFamily="66" charset="0"/>
            </a:endParaRPr>
          </a:p>
          <a:p>
            <a:pPr marL="0" indent="0">
              <a:lnSpc>
                <a:spcPct val="100000"/>
              </a:lnSpc>
              <a:buNone/>
            </a:pPr>
            <a:r>
              <a:rPr lang="en-GB" sz="1800" dirty="0">
                <a:solidFill>
                  <a:srgbClr val="272626"/>
                </a:solidFill>
                <a:latin typeface="Comic Sans MS" panose="030F0902030302020204" pitchFamily="66" charset="0"/>
              </a:rPr>
              <a:t>The children born to Black American G.I.s and white British women during Second World War</a:t>
            </a:r>
            <a:br>
              <a:rPr lang="en-GB" sz="1800" dirty="0">
                <a:solidFill>
                  <a:srgbClr val="272626"/>
                </a:solidFill>
                <a:latin typeface="Comic Sans MS" panose="030F0902030302020204" pitchFamily="66" charset="0"/>
              </a:rPr>
            </a:br>
            <a:r>
              <a:rPr lang="en-GB" sz="1800" dirty="0">
                <a:solidFill>
                  <a:srgbClr val="D8222A"/>
                </a:solidFill>
                <a:latin typeface="Comic Sans MS" panose="030F0902030302020204" pitchFamily="66" charset="0"/>
                <a:hlinkClick r:id="rId4">
                  <a:extLst>
                    <a:ext uri="{A12FA001-AC4F-418D-AE19-62706E023703}">
                      <ahyp:hlinkClr xmlns:ahyp="http://schemas.microsoft.com/office/drawing/2018/hyperlinkcolor" val="tx"/>
                    </a:ext>
                  </a:extLst>
                </a:hlinkClick>
              </a:rPr>
              <a:t>https://www.bristolpost.co.uk/news/bristol-news/children-born-black-american-gis-6030878</a:t>
            </a:r>
            <a:endParaRPr lang="en-GB" sz="1800" dirty="0">
              <a:solidFill>
                <a:srgbClr val="D8222A"/>
              </a:solidFill>
              <a:latin typeface="Comic Sans MS" panose="030F0902030302020204" pitchFamily="66" charset="0"/>
            </a:endParaRPr>
          </a:p>
          <a:p>
            <a:pPr marL="0" indent="0">
              <a:lnSpc>
                <a:spcPct val="100000"/>
              </a:lnSpc>
              <a:buNone/>
            </a:pPr>
            <a:r>
              <a:rPr lang="en-GB" sz="1800" dirty="0">
                <a:solidFill>
                  <a:srgbClr val="272626"/>
                </a:solidFill>
                <a:latin typeface="Comic Sans MS" panose="030F0902030302020204" pitchFamily="66" charset="0"/>
              </a:rPr>
              <a:t>‘Brown Babies’ online exhibition</a:t>
            </a:r>
            <a:br>
              <a:rPr lang="en-GB" sz="1800" dirty="0">
                <a:solidFill>
                  <a:srgbClr val="272626"/>
                </a:solidFill>
                <a:latin typeface="Comic Sans MS" panose="030F0902030302020204" pitchFamily="66" charset="0"/>
              </a:rPr>
            </a:br>
            <a:r>
              <a:rPr lang="en-GB" sz="1800" dirty="0">
                <a:solidFill>
                  <a:srgbClr val="D8222A"/>
                </a:solidFill>
                <a:latin typeface="Comic Sans MS" panose="030F0902030302020204" pitchFamily="66" charset="0"/>
                <a:hlinkClick r:id="rId5">
                  <a:extLst>
                    <a:ext uri="{A12FA001-AC4F-418D-AE19-62706E023703}">
                      <ahyp:hlinkClr xmlns:ahyp="http://schemas.microsoft.com/office/drawing/2018/hyperlinkcolor" val="tx"/>
                    </a:ext>
                  </a:extLst>
                </a:hlinkClick>
              </a:rPr>
              <a:t>https://www.mixedmuseum.org.uk/brown-babies/</a:t>
            </a:r>
            <a:r>
              <a:rPr lang="en-GB" sz="1800" dirty="0">
                <a:solidFill>
                  <a:srgbClr val="D8222A"/>
                </a:solidFill>
                <a:latin typeface="Comic Sans MS" panose="030F0902030302020204" pitchFamily="66" charset="0"/>
              </a:rPr>
              <a:t> </a:t>
            </a:r>
          </a:p>
          <a:p>
            <a:pPr marL="0" indent="0">
              <a:lnSpc>
                <a:spcPct val="100000"/>
              </a:lnSpc>
              <a:spcBef>
                <a:spcPts val="2000"/>
              </a:spcBef>
              <a:buNone/>
            </a:pPr>
            <a:r>
              <a:rPr lang="en-GB" sz="1800" b="1" dirty="0">
                <a:solidFill>
                  <a:srgbClr val="D8222A"/>
                </a:solidFill>
                <a:latin typeface="Comic Sans MS" panose="030F0902030302020204" pitchFamily="66" charset="0"/>
              </a:rPr>
              <a:t>Books</a:t>
            </a:r>
          </a:p>
          <a:p>
            <a:pPr marL="0" indent="0">
              <a:lnSpc>
                <a:spcPct val="100000"/>
              </a:lnSpc>
              <a:spcBef>
                <a:spcPts val="700"/>
              </a:spcBef>
              <a:buNone/>
            </a:pPr>
            <a:r>
              <a:rPr lang="en-GB" sz="1800" dirty="0" err="1">
                <a:solidFill>
                  <a:srgbClr val="272626"/>
                </a:solidFill>
                <a:latin typeface="Comic Sans MS" panose="030F0902030302020204" pitchFamily="66" charset="0"/>
              </a:rPr>
              <a:t>Bourne</a:t>
            </a:r>
            <a:r>
              <a:rPr lang="en-GB" sz="1800" dirty="0">
                <a:solidFill>
                  <a:srgbClr val="272626"/>
                </a:solidFill>
                <a:latin typeface="Comic Sans MS" panose="030F0902030302020204" pitchFamily="66" charset="0"/>
              </a:rPr>
              <a:t>, Stephen (2012) The Motherland Calls: Britain's Black Servicemen &amp; Women 1939-45. The History Press.</a:t>
            </a:r>
          </a:p>
        </p:txBody>
      </p:sp>
    </p:spTree>
    <p:extLst>
      <p:ext uri="{BB962C8B-B14F-4D97-AF65-F5344CB8AC3E}">
        <p14:creationId xmlns:p14="http://schemas.microsoft.com/office/powerpoint/2010/main" val="1602818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D8E1A4-391A-4A42-AB6E-B22118851694}"/>
              </a:ext>
            </a:extLst>
          </p:cNvPr>
          <p:cNvSpPr/>
          <p:nvPr/>
        </p:nvSpPr>
        <p:spPr>
          <a:xfrm>
            <a:off x="1822751" y="2354773"/>
            <a:ext cx="8544493" cy="260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oup of men in military uniforms&#10;&#10;Description automatically generated with medium confidence">
            <a:extLst>
              <a:ext uri="{FF2B5EF4-FFF2-40B4-BE49-F238E27FC236}">
                <a16:creationId xmlns:a16="http://schemas.microsoft.com/office/drawing/2014/main" id="{16EDB282-450E-4340-A9C0-54AFA46C99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63120" y="2430369"/>
            <a:ext cx="2268140" cy="2464604"/>
          </a:xfrm>
          <a:prstGeom prst="rect">
            <a:avLst/>
          </a:prstGeom>
        </p:spPr>
      </p:pic>
      <p:pic>
        <p:nvPicPr>
          <p:cNvPr id="14" name="Picture 13" descr="A group of people standing next to a military vehicle&#10;&#10;Description automatically generated with medium confidence">
            <a:extLst>
              <a:ext uri="{FF2B5EF4-FFF2-40B4-BE49-F238E27FC236}">
                <a16:creationId xmlns:a16="http://schemas.microsoft.com/office/drawing/2014/main" id="{61165B64-76CE-C044-97BE-0845564579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06560" y="2430369"/>
            <a:ext cx="2976174" cy="2463474"/>
          </a:xfrm>
          <a:prstGeom prst="rect">
            <a:avLst/>
          </a:prstGeom>
        </p:spPr>
      </p:pic>
      <p:pic>
        <p:nvPicPr>
          <p:cNvPr id="15" name="Picture 14" descr="A group of people sitting at a table&#10;&#10;Description automatically generated with low confidence">
            <a:extLst>
              <a:ext uri="{FF2B5EF4-FFF2-40B4-BE49-F238E27FC236}">
                <a16:creationId xmlns:a16="http://schemas.microsoft.com/office/drawing/2014/main" id="{16D63627-4F76-4C45-B1DB-6E715D752C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96768" y="2430369"/>
            <a:ext cx="2989279" cy="2463475"/>
          </a:xfrm>
          <a:prstGeom prst="rect">
            <a:avLst/>
          </a:prstGeom>
        </p:spPr>
      </p:pic>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10675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dirty="0">
                <a:solidFill>
                  <a:schemeClr val="bg1"/>
                </a:solidFill>
                <a:latin typeface="Comic Sans MS" panose="030F0902030302020204" pitchFamily="66" charset="0"/>
                <a:cs typeface="Arial" panose="020B0604020202020204" pitchFamily="34" charset="0"/>
              </a:rPr>
              <a:t>The Second World War 1939 - 1945</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66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gambling house, room, scene, pool ball&#10;&#10;Description automatically generated">
            <a:extLst>
              <a:ext uri="{FF2B5EF4-FFF2-40B4-BE49-F238E27FC236}">
                <a16:creationId xmlns:a16="http://schemas.microsoft.com/office/drawing/2014/main" id="{15B2EAFC-8D93-6942-8E34-E118EC6C5C5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92985" y="2059492"/>
            <a:ext cx="4162520" cy="3610467"/>
          </a:xfrm>
          <a:prstGeom prst="rect">
            <a:avLst/>
          </a:prstGeom>
        </p:spPr>
      </p:pic>
      <p:sp>
        <p:nvSpPr>
          <p:cNvPr id="3" name="Subtitle 2">
            <a:extLst>
              <a:ext uri="{FF2B5EF4-FFF2-40B4-BE49-F238E27FC236}">
                <a16:creationId xmlns:a16="http://schemas.microsoft.com/office/drawing/2014/main" id="{A9F76D22-BCA7-BE4C-9A65-01886D0C4E5E}"/>
              </a:ext>
            </a:extLst>
          </p:cNvPr>
          <p:cNvSpPr txBox="1">
            <a:spLocks/>
          </p:cNvSpPr>
          <p:nvPr/>
        </p:nvSpPr>
        <p:spPr>
          <a:xfrm>
            <a:off x="0" y="8348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39AB47"/>
                </a:solidFill>
                <a:latin typeface="Comic Sans MS" panose="030F0902030302020204" pitchFamily="66" charset="0"/>
                <a:cs typeface="Arial" panose="020B0604020202020204" pitchFamily="34" charset="0"/>
              </a:rPr>
              <a:t>Answer</a:t>
            </a:r>
          </a:p>
        </p:txBody>
      </p:sp>
      <p:sp>
        <p:nvSpPr>
          <p:cNvPr id="4" name="Content Placeholder 2">
            <a:extLst>
              <a:ext uri="{FF2B5EF4-FFF2-40B4-BE49-F238E27FC236}">
                <a16:creationId xmlns:a16="http://schemas.microsoft.com/office/drawing/2014/main" id="{90EDFCE4-4213-A844-BBCD-E672D54BD490}"/>
              </a:ext>
            </a:extLst>
          </p:cNvPr>
          <p:cNvSpPr txBox="1">
            <a:spLocks/>
          </p:cNvSpPr>
          <p:nvPr/>
        </p:nvSpPr>
        <p:spPr>
          <a:xfrm>
            <a:off x="6249971" y="2047031"/>
            <a:ext cx="4986779" cy="3688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 </a:t>
            </a:r>
            <a:r>
              <a:rPr lang="en-GB" sz="2200" b="1" dirty="0">
                <a:solidFill>
                  <a:srgbClr val="272626"/>
                </a:solidFill>
                <a:latin typeface="Comic Sans MS" panose="030F0902030302020204" pitchFamily="66" charset="0"/>
              </a:rPr>
              <a:t>colour bar </a:t>
            </a:r>
            <a:r>
              <a:rPr lang="en-GB" sz="2200" dirty="0">
                <a:solidFill>
                  <a:srgbClr val="272626"/>
                </a:solidFill>
                <a:latin typeface="Comic Sans MS" panose="030F0902030302020204" pitchFamily="66" charset="0"/>
              </a:rPr>
              <a:t>is a set of rules within an organisation, designed to prevent people of colour joining and/or being promoted to leadership roles within that organisation. </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We are used to thinking that they happened in other countries like America or South Africa under Apartheid, but they have a history in Britain too. </a:t>
            </a:r>
          </a:p>
        </p:txBody>
      </p:sp>
      <p:sp>
        <p:nvSpPr>
          <p:cNvPr id="8" name="Content Placeholder 2">
            <a:extLst>
              <a:ext uri="{FF2B5EF4-FFF2-40B4-BE49-F238E27FC236}">
                <a16:creationId xmlns:a16="http://schemas.microsoft.com/office/drawing/2014/main" id="{CB93D0B1-E7C2-7A42-BEE9-1D4E3968DBA1}"/>
              </a:ext>
            </a:extLst>
          </p:cNvPr>
          <p:cNvSpPr txBox="1">
            <a:spLocks/>
          </p:cNvSpPr>
          <p:nvPr/>
        </p:nvSpPr>
        <p:spPr>
          <a:xfrm>
            <a:off x="2922309" y="2829867"/>
            <a:ext cx="1498863" cy="1478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12000" b="1" dirty="0">
                <a:solidFill>
                  <a:srgbClr val="39AB47"/>
                </a:solidFill>
                <a:latin typeface="Comic Sans MS" panose="030F0902030302020204" pitchFamily="66" charset="0"/>
              </a:rPr>
              <a:t>✓</a:t>
            </a:r>
            <a:endParaRPr lang="en-GB" sz="12000" dirty="0">
              <a:solidFill>
                <a:srgbClr val="39AB47"/>
              </a:solidFill>
              <a:latin typeface="Comic Sans MS" panose="030F0902030302020204" pitchFamily="66" charset="0"/>
            </a:endParaRPr>
          </a:p>
        </p:txBody>
      </p:sp>
    </p:spTree>
    <p:extLst>
      <p:ext uri="{BB962C8B-B14F-4D97-AF65-F5344CB8AC3E}">
        <p14:creationId xmlns:p14="http://schemas.microsoft.com/office/powerpoint/2010/main" val="243727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etter&#10;&#10;Description automatically generated">
            <a:extLst>
              <a:ext uri="{FF2B5EF4-FFF2-40B4-BE49-F238E27FC236}">
                <a16:creationId xmlns:a16="http://schemas.microsoft.com/office/drawing/2014/main" id="{CDF3AA37-00EC-674F-81AF-7079FFAB12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0" y="1728296"/>
            <a:ext cx="5681668" cy="4099190"/>
          </a:xfrm>
          <a:prstGeom prst="rect">
            <a:avLst/>
          </a:prstGeom>
        </p:spPr>
      </p:pic>
      <p:sp>
        <p:nvSpPr>
          <p:cNvPr id="10" name="Subtitle 2">
            <a:extLst>
              <a:ext uri="{FF2B5EF4-FFF2-40B4-BE49-F238E27FC236}">
                <a16:creationId xmlns:a16="http://schemas.microsoft.com/office/drawing/2014/main" id="{3821C3C2-FFA1-E140-9305-4E4BCB03300D}"/>
              </a:ext>
            </a:extLst>
          </p:cNvPr>
          <p:cNvSpPr txBox="1">
            <a:spLocks/>
          </p:cNvSpPr>
          <p:nvPr/>
        </p:nvSpPr>
        <p:spPr>
          <a:xfrm>
            <a:off x="0" y="823942"/>
            <a:ext cx="12192000" cy="10497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British Forces and the </a:t>
            </a:r>
            <a:r>
              <a:rPr lang="en-US" sz="3000" b="1" dirty="0" err="1">
                <a:solidFill>
                  <a:srgbClr val="D8222A"/>
                </a:solidFill>
                <a:latin typeface="Comic Sans MS" panose="030F0902030302020204" pitchFamily="66" charset="0"/>
                <a:cs typeface="Arial" panose="020B0604020202020204" pitchFamily="34" charset="0"/>
              </a:rPr>
              <a:t>Colour</a:t>
            </a:r>
            <a:r>
              <a:rPr lang="en-US" sz="3000" b="1" dirty="0">
                <a:solidFill>
                  <a:srgbClr val="D8222A"/>
                </a:solidFill>
                <a:latin typeface="Comic Sans MS" panose="030F0902030302020204" pitchFamily="66" charset="0"/>
                <a:cs typeface="Arial" panose="020B0604020202020204" pitchFamily="34" charset="0"/>
              </a:rPr>
              <a:t> Bar</a:t>
            </a:r>
          </a:p>
        </p:txBody>
      </p:sp>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299811" y="1873674"/>
            <a:ext cx="4527042"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When the war began in September 1939, rules were in place to prevent Black people from joining the British forces.</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This colour bar often prevented Black people from joining in the first place and, if they did manage to join, it also restricted them from being promoted into the officer ranks.</a:t>
            </a:r>
          </a:p>
        </p:txBody>
      </p:sp>
    </p:spTree>
    <p:extLst>
      <p:ext uri="{BB962C8B-B14F-4D97-AF65-F5344CB8AC3E}">
        <p14:creationId xmlns:p14="http://schemas.microsoft.com/office/powerpoint/2010/main" val="200527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6218651" y="1409264"/>
            <a:ext cx="4987701"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As was the case in World War One, however, during World War Two this colour bar was relaxed. Britain and its allies needed more people to fight and to be in supporting roles to help the war effort.</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One person who experienced the colour bar at the start of the war, but managed to break through it</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as the war progressed, was</a:t>
            </a:r>
            <a:br>
              <a:rPr lang="en-GB" sz="2200" dirty="0">
                <a:solidFill>
                  <a:srgbClr val="272626"/>
                </a:solidFill>
                <a:latin typeface="Comic Sans MS" panose="030F0902030302020204" pitchFamily="66" charset="0"/>
              </a:rPr>
            </a:br>
            <a:r>
              <a:rPr lang="en-GB" sz="2200" b="1" dirty="0">
                <a:solidFill>
                  <a:srgbClr val="272626"/>
                </a:solidFill>
                <a:latin typeface="Comic Sans MS" panose="030F0902030302020204" pitchFamily="66" charset="0"/>
              </a:rPr>
              <a:t>Lilian Bader</a:t>
            </a:r>
            <a:r>
              <a:rPr lang="en-GB" sz="2200" dirty="0">
                <a:solidFill>
                  <a:srgbClr val="272626"/>
                </a:solidFill>
                <a:latin typeface="Comic Sans MS" panose="030F0902030302020204" pitchFamily="66" charset="0"/>
              </a:rPr>
              <a:t>.</a:t>
            </a:r>
          </a:p>
        </p:txBody>
      </p:sp>
      <p:pic>
        <p:nvPicPr>
          <p:cNvPr id="5" name="Picture 2">
            <a:extLst>
              <a:ext uri="{FF2B5EF4-FFF2-40B4-BE49-F238E27FC236}">
                <a16:creationId xmlns:a16="http://schemas.microsoft.com/office/drawing/2014/main" id="{EE9655C7-1375-B24C-B1A4-5A68FA9D9C21}"/>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19832" y="385464"/>
            <a:ext cx="4930746" cy="6087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54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6218652" y="2004675"/>
            <a:ext cx="4701596" cy="4074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Lilian Bader was born in Liverpool in 1918.</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She was the daughter of a West Indian sailor who had served in the British Merchant Navy during World War One.</a:t>
            </a:r>
          </a:p>
          <a:p>
            <a:pPr marL="0" indent="0">
              <a:lnSpc>
                <a:spcPct val="100000"/>
              </a:lnSpc>
              <a:spcBef>
                <a:spcPts val="1500"/>
              </a:spcBef>
              <a:buClr>
                <a:srgbClr val="EB8B2D"/>
              </a:buClr>
              <a:buNone/>
            </a:pPr>
            <a:r>
              <a:rPr lang="en-GB" sz="2200" dirty="0">
                <a:solidFill>
                  <a:srgbClr val="272626"/>
                </a:solidFill>
                <a:latin typeface="Comic Sans MS" panose="030F0902030302020204" pitchFamily="66" charset="0"/>
              </a:rPr>
              <a:t>Following her father’s footsteps, Lilian wanted to support the</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war effort.</a:t>
            </a:r>
          </a:p>
        </p:txBody>
      </p:sp>
      <p:pic>
        <p:nvPicPr>
          <p:cNvPr id="5" name="Picture 2">
            <a:extLst>
              <a:ext uri="{FF2B5EF4-FFF2-40B4-BE49-F238E27FC236}">
                <a16:creationId xmlns:a16="http://schemas.microsoft.com/office/drawing/2014/main" id="{EE9655C7-1375-B24C-B1A4-5A68FA9D9C21}"/>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19832" y="385464"/>
            <a:ext cx="4930746" cy="6087072"/>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E54BEBC5-EE7A-7941-AF7E-1804B4784BD7}"/>
              </a:ext>
            </a:extLst>
          </p:cNvPr>
          <p:cNvSpPr txBox="1">
            <a:spLocks/>
          </p:cNvSpPr>
          <p:nvPr/>
        </p:nvSpPr>
        <p:spPr>
          <a:xfrm>
            <a:off x="6218651" y="1249083"/>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Lilian Bader</a:t>
            </a:r>
          </a:p>
        </p:txBody>
      </p:sp>
    </p:spTree>
    <p:extLst>
      <p:ext uri="{BB962C8B-B14F-4D97-AF65-F5344CB8AC3E}">
        <p14:creationId xmlns:p14="http://schemas.microsoft.com/office/powerpoint/2010/main" val="152725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434D4F-D6E4-2445-921E-440B3AA398B0}"/>
              </a:ext>
            </a:extLst>
          </p:cNvPr>
          <p:cNvSpPr txBox="1">
            <a:spLocks/>
          </p:cNvSpPr>
          <p:nvPr/>
        </p:nvSpPr>
        <p:spPr>
          <a:xfrm>
            <a:off x="1100115" y="1335161"/>
            <a:ext cx="5868244" cy="50582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1939, she joined the Navy, Army and Air Force Institute (NAAFI) at Catterick Camp in Yorkshire, but was asked to leave when they found out about her father’s Caribbean background.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1940, she heard that some people from the West Indies had been able to join the Royal Air Force, so she joined the Women’s Auxiliary Air Force (WAAF).</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She did well and by 1941 she became a leading aircraftwoman. She was eventually promoted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the rank of Acting Corporal.</a:t>
            </a:r>
          </a:p>
        </p:txBody>
      </p:sp>
      <p:pic>
        <p:nvPicPr>
          <p:cNvPr id="3" name="Picture 2" descr="A book cover with a person and person on it&#10;&#10;Description automatically generated with medium confidence">
            <a:extLst>
              <a:ext uri="{FF2B5EF4-FFF2-40B4-BE49-F238E27FC236}">
                <a16:creationId xmlns:a16="http://schemas.microsoft.com/office/drawing/2014/main" id="{56376ADA-E156-6541-B83A-AD38C4915A0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69722">
            <a:off x="7462086" y="996546"/>
            <a:ext cx="3381073" cy="4864907"/>
          </a:xfrm>
          <a:prstGeom prst="rect">
            <a:avLst/>
          </a:prstGeom>
          <a:effectLst>
            <a:outerShdw blurRad="139700" dist="38100" dir="2700000" sx="101000" sy="101000" algn="tl" rotWithShape="0">
              <a:prstClr val="black">
                <a:alpha val="30000"/>
              </a:prstClr>
            </a:outerShdw>
          </a:effectLst>
        </p:spPr>
      </p:pic>
    </p:spTree>
    <p:extLst>
      <p:ext uri="{BB962C8B-B14F-4D97-AF65-F5344CB8AC3E}">
        <p14:creationId xmlns:p14="http://schemas.microsoft.com/office/powerpoint/2010/main" val="329819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3046</Words>
  <Application>Microsoft Office PowerPoint</Application>
  <PresentationFormat>Widescreen</PresentationFormat>
  <Paragraphs>180</Paragraphs>
  <Slides>42</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Arial</vt:lpstr>
      <vt:lpstr>Calibri</vt:lpstr>
      <vt:lpstr>Calibri Light</vt:lpstr>
      <vt:lpstr>Comic Sans MS</vt:lpstr>
      <vt:lpstr>Times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1021</cp:revision>
  <dcterms:created xsi:type="dcterms:W3CDTF">2021-01-11T17:47:06Z</dcterms:created>
  <dcterms:modified xsi:type="dcterms:W3CDTF">2022-09-20T20:03:55Z</dcterms:modified>
</cp:coreProperties>
</file>