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5"/>
  </p:notesMasterIdLst>
  <p:sldIdLst>
    <p:sldId id="302" r:id="rId2"/>
    <p:sldId id="303" r:id="rId3"/>
    <p:sldId id="304" r:id="rId4"/>
    <p:sldId id="348" r:id="rId5"/>
    <p:sldId id="349" r:id="rId6"/>
    <p:sldId id="350" r:id="rId7"/>
    <p:sldId id="351" r:id="rId8"/>
    <p:sldId id="352" r:id="rId9"/>
    <p:sldId id="353" r:id="rId10"/>
    <p:sldId id="354" r:id="rId11"/>
    <p:sldId id="355" r:id="rId12"/>
    <p:sldId id="313" r:id="rId13"/>
    <p:sldId id="356" r:id="rId14"/>
    <p:sldId id="357" r:id="rId15"/>
    <p:sldId id="358" r:id="rId16"/>
    <p:sldId id="359" r:id="rId17"/>
    <p:sldId id="360" r:id="rId18"/>
    <p:sldId id="361" r:id="rId19"/>
    <p:sldId id="362" r:id="rId20"/>
    <p:sldId id="363" r:id="rId21"/>
    <p:sldId id="364" r:id="rId22"/>
    <p:sldId id="367" r:id="rId23"/>
    <p:sldId id="366" r:id="rId24"/>
    <p:sldId id="368" r:id="rId25"/>
    <p:sldId id="369" r:id="rId26"/>
    <p:sldId id="370" r:id="rId27"/>
    <p:sldId id="371" r:id="rId28"/>
    <p:sldId id="372" r:id="rId29"/>
    <p:sldId id="373" r:id="rId30"/>
    <p:sldId id="374" r:id="rId31"/>
    <p:sldId id="365" r:id="rId32"/>
    <p:sldId id="346" r:id="rId33"/>
    <p:sldId id="347" r:id="rId3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3294" userDrawn="1">
          <p15:clr>
            <a:srgbClr val="A4A3A4"/>
          </p15:clr>
        </p15:guide>
        <p15:guide id="2" pos="7680" userDrawn="1">
          <p15:clr>
            <a:srgbClr val="A4A3A4"/>
          </p15:clr>
        </p15:guide>
        <p15:guide id="3" orient="horz" pos="4178" userDrawn="1">
          <p15:clr>
            <a:srgbClr val="A4A3A4"/>
          </p15:clr>
        </p15:guide>
        <p15:guide id="5" pos="733" userDrawn="1">
          <p15:clr>
            <a:srgbClr val="A4A3A4"/>
          </p15:clr>
        </p15:guide>
        <p15:guide id="6" orient="horz" pos="958" userDrawn="1">
          <p15:clr>
            <a:srgbClr val="A4A3A4"/>
          </p15:clr>
        </p15:guide>
        <p15:guide id="7" pos="7559" userDrawn="1">
          <p15:clr>
            <a:srgbClr val="A4A3A4"/>
          </p15:clr>
        </p15:guide>
        <p15:guide id="8" pos="7605" userDrawn="1">
          <p15:clr>
            <a:srgbClr val="A4A3A4"/>
          </p15:clr>
        </p15:guide>
        <p15:guide id="9" pos="7514" userDrawn="1">
          <p15:clr>
            <a:srgbClr val="A4A3A4"/>
          </p15:clr>
        </p15:guide>
        <p15:guide id="10" pos="3500" userDrawn="1">
          <p15:clr>
            <a:srgbClr val="A4A3A4"/>
          </p15:clr>
        </p15:guide>
        <p15:guide id="11" orient="horz" pos="4269" userDrawn="1">
          <p15:clr>
            <a:srgbClr val="A4A3A4"/>
          </p15:clr>
        </p15:guide>
        <p15:guide id="12" pos="4498" userDrawn="1">
          <p15:clr>
            <a:srgbClr val="A4A3A4"/>
          </p15:clr>
        </p15:guide>
        <p15:guide id="13" orient="horz" pos="142"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A779"/>
    <a:srgbClr val="272626"/>
    <a:srgbClr val="D9222A"/>
    <a:srgbClr val="B400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BE9B0FDD-462B-4B21-95A1-D37CD2CB0A29}" v="5" dt="2022-08-01T15:18:28.548"/>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8464" autoAdjust="0"/>
    <p:restoredTop sz="91837"/>
  </p:normalViewPr>
  <p:slideViewPr>
    <p:cSldViewPr snapToGrid="0">
      <p:cViewPr varScale="1">
        <p:scale>
          <a:sx n="75" d="100"/>
          <a:sy n="75" d="100"/>
        </p:scale>
        <p:origin x="1200" y="62"/>
      </p:cViewPr>
      <p:guideLst>
        <p:guide orient="horz" pos="3294"/>
        <p:guide pos="7680"/>
        <p:guide orient="horz" pos="4178"/>
        <p:guide pos="733"/>
        <p:guide orient="horz" pos="958"/>
        <p:guide pos="7559"/>
        <p:guide pos="7605"/>
        <p:guide pos="7514"/>
        <p:guide pos="3500"/>
        <p:guide orient="horz" pos="4269"/>
        <p:guide pos="4498"/>
        <p:guide orient="horz" pos="142"/>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microsoft.com/office/2015/10/relationships/revisionInfo" Target="revisionInfo.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viewProps" Target="viewProps.xml"/><Relationship Id="rId40" Type="http://schemas.microsoft.com/office/2016/11/relationships/changesInfo" Target="changesInfos/changesInfo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notesMaster" Target="notesMasters/notesMaster1.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ara Maslin" userId="982d4e009d589f26" providerId="LiveId" clId="{BE9B0FDD-462B-4B21-95A1-D37CD2CB0A29}"/>
    <pc:docChg chg="custSel modSld">
      <pc:chgData name="Sara Maslin" userId="982d4e009d589f26" providerId="LiveId" clId="{BE9B0FDD-462B-4B21-95A1-D37CD2CB0A29}" dt="2022-08-01T15:18:38.973" v="19" actId="207"/>
      <pc:docMkLst>
        <pc:docMk/>
      </pc:docMkLst>
      <pc:sldChg chg="delSp mod">
        <pc:chgData name="Sara Maslin" userId="982d4e009d589f26" providerId="LiveId" clId="{BE9B0FDD-462B-4B21-95A1-D37CD2CB0A29}" dt="2022-08-01T15:16:29.003" v="0" actId="478"/>
        <pc:sldMkLst>
          <pc:docMk/>
          <pc:sldMk cId="3197090396" sldId="302"/>
        </pc:sldMkLst>
        <pc:spChg chg="del">
          <ac:chgData name="Sara Maslin" userId="982d4e009d589f26" providerId="LiveId" clId="{BE9B0FDD-462B-4B21-95A1-D37CD2CB0A29}" dt="2022-08-01T15:16:29.003" v="0" actId="478"/>
          <ac:spMkLst>
            <pc:docMk/>
            <pc:sldMk cId="3197090396" sldId="302"/>
            <ac:spMk id="15" creationId="{5B92514B-F086-7524-30E4-1E896C795F59}"/>
          </ac:spMkLst>
        </pc:spChg>
      </pc:sldChg>
      <pc:sldChg chg="modSp">
        <pc:chgData name="Sara Maslin" userId="982d4e009d589f26" providerId="LiveId" clId="{BE9B0FDD-462B-4B21-95A1-D37CD2CB0A29}" dt="2022-08-01T15:16:56.374" v="1" actId="13926"/>
        <pc:sldMkLst>
          <pc:docMk/>
          <pc:sldMk cId="2975778959" sldId="304"/>
        </pc:sldMkLst>
        <pc:spChg chg="mod">
          <ac:chgData name="Sara Maslin" userId="982d4e009d589f26" providerId="LiveId" clId="{BE9B0FDD-462B-4B21-95A1-D37CD2CB0A29}" dt="2022-08-01T15:16:56.374" v="1" actId="13926"/>
          <ac:spMkLst>
            <pc:docMk/>
            <pc:sldMk cId="2975778959" sldId="304"/>
            <ac:spMk id="8" creationId="{5A4CA18B-E652-1142-9624-39AF29264E81}"/>
          </ac:spMkLst>
        </pc:spChg>
      </pc:sldChg>
      <pc:sldChg chg="modSp">
        <pc:chgData name="Sara Maslin" userId="982d4e009d589f26" providerId="LiveId" clId="{BE9B0FDD-462B-4B21-95A1-D37CD2CB0A29}" dt="2022-08-01T15:17:13.075" v="2" actId="13926"/>
        <pc:sldMkLst>
          <pc:docMk/>
          <pc:sldMk cId="228236731" sldId="348"/>
        </pc:sldMkLst>
        <pc:spChg chg="mod">
          <ac:chgData name="Sara Maslin" userId="982d4e009d589f26" providerId="LiveId" clId="{BE9B0FDD-462B-4B21-95A1-D37CD2CB0A29}" dt="2022-08-01T15:17:13.075" v="2" actId="13926"/>
          <ac:spMkLst>
            <pc:docMk/>
            <pc:sldMk cId="228236731" sldId="348"/>
            <ac:spMk id="5" creationId="{42006278-4B69-CC42-BC6A-FDAFA9AF6F0B}"/>
          </ac:spMkLst>
        </pc:spChg>
      </pc:sldChg>
      <pc:sldChg chg="modSp">
        <pc:chgData name="Sara Maslin" userId="982d4e009d589f26" providerId="LiveId" clId="{BE9B0FDD-462B-4B21-95A1-D37CD2CB0A29}" dt="2022-08-01T15:17:20.819" v="3" actId="13926"/>
        <pc:sldMkLst>
          <pc:docMk/>
          <pc:sldMk cId="4099716796" sldId="349"/>
        </pc:sldMkLst>
        <pc:spChg chg="mod">
          <ac:chgData name="Sara Maslin" userId="982d4e009d589f26" providerId="LiveId" clId="{BE9B0FDD-462B-4B21-95A1-D37CD2CB0A29}" dt="2022-08-01T15:17:20.819" v="3" actId="13926"/>
          <ac:spMkLst>
            <pc:docMk/>
            <pc:sldMk cId="4099716796" sldId="349"/>
            <ac:spMk id="6" creationId="{23DBABBA-1700-7540-A127-9428BB550DBF}"/>
          </ac:spMkLst>
        </pc:spChg>
      </pc:sldChg>
      <pc:sldChg chg="modSp mod">
        <pc:chgData name="Sara Maslin" userId="982d4e009d589f26" providerId="LiveId" clId="{BE9B0FDD-462B-4B21-95A1-D37CD2CB0A29}" dt="2022-08-01T15:18:38.973" v="19" actId="207"/>
        <pc:sldMkLst>
          <pc:docMk/>
          <pc:sldMk cId="3710792512" sldId="354"/>
        </pc:sldMkLst>
        <pc:spChg chg="mod">
          <ac:chgData name="Sara Maslin" userId="982d4e009d589f26" providerId="LiveId" clId="{BE9B0FDD-462B-4B21-95A1-D37CD2CB0A29}" dt="2022-08-01T15:17:38.700" v="4" actId="13926"/>
          <ac:spMkLst>
            <pc:docMk/>
            <pc:sldMk cId="3710792512" sldId="354"/>
            <ac:spMk id="5" creationId="{BF1EF36B-E93C-304E-A237-9D459891E80D}"/>
          </ac:spMkLst>
        </pc:spChg>
        <pc:spChg chg="mod">
          <ac:chgData name="Sara Maslin" userId="982d4e009d589f26" providerId="LiveId" clId="{BE9B0FDD-462B-4B21-95A1-D37CD2CB0A29}" dt="2022-08-01T15:18:38.973" v="19" actId="207"/>
          <ac:spMkLst>
            <pc:docMk/>
            <pc:sldMk cId="3710792512" sldId="354"/>
            <ac:spMk id="11" creationId="{8C5A5F3B-2D7D-0D4C-A91A-30B1A06A4C0A}"/>
          </ac:spMkLst>
        </pc:spChg>
      </pc:sldChg>
      <pc:sldChg chg="modSp">
        <pc:chgData name="Sara Maslin" userId="982d4e009d589f26" providerId="LiveId" clId="{BE9B0FDD-462B-4B21-95A1-D37CD2CB0A29}" dt="2022-08-01T15:18:28.548" v="18" actId="13926"/>
        <pc:sldMkLst>
          <pc:docMk/>
          <pc:sldMk cId="779908010" sldId="361"/>
        </pc:sldMkLst>
        <pc:spChg chg="mod">
          <ac:chgData name="Sara Maslin" userId="982d4e009d589f26" providerId="LiveId" clId="{BE9B0FDD-462B-4B21-95A1-D37CD2CB0A29}" dt="2022-08-01T15:18:28.548" v="18" actId="13926"/>
          <ac:spMkLst>
            <pc:docMk/>
            <pc:sldMk cId="779908010" sldId="361"/>
            <ac:spMk id="7" creationId="{530B8EA8-5C45-DF4C-BF20-6B2091E91BFD}"/>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C872E3B-0EBD-4EEF-B17E-9CBF820B8643}" type="datetimeFigureOut">
              <a:rPr lang="en-GB" smtClean="0"/>
              <a:t>20/09/2022</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CD07133-4119-4202-AD13-D0FDF3F1344B}" type="slidenum">
              <a:rPr lang="en-GB" smtClean="0"/>
              <a:t>‹#›</a:t>
            </a:fld>
            <a:endParaRPr lang="en-GB"/>
          </a:p>
        </p:txBody>
      </p:sp>
    </p:spTree>
    <p:extLst>
      <p:ext uri="{BB962C8B-B14F-4D97-AF65-F5344CB8AC3E}">
        <p14:creationId xmlns:p14="http://schemas.microsoft.com/office/powerpoint/2010/main" val="90844803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CD07133-4119-4202-AD13-D0FDF3F1344B}" type="slidenum">
              <a:rPr lang="en-GB" smtClean="0"/>
              <a:t>22</a:t>
            </a:fld>
            <a:endParaRPr lang="en-GB"/>
          </a:p>
        </p:txBody>
      </p:sp>
    </p:spTree>
    <p:extLst>
      <p:ext uri="{BB962C8B-B14F-4D97-AF65-F5344CB8AC3E}">
        <p14:creationId xmlns:p14="http://schemas.microsoft.com/office/powerpoint/2010/main" val="85041471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CD07133-4119-4202-AD13-D0FDF3F1344B}" type="slidenum">
              <a:rPr lang="en-GB" smtClean="0"/>
              <a:t>33</a:t>
            </a:fld>
            <a:endParaRPr lang="en-GB"/>
          </a:p>
        </p:txBody>
      </p:sp>
    </p:spTree>
    <p:extLst>
      <p:ext uri="{BB962C8B-B14F-4D97-AF65-F5344CB8AC3E}">
        <p14:creationId xmlns:p14="http://schemas.microsoft.com/office/powerpoint/2010/main" val="58727956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CD07133-4119-4202-AD13-D0FDF3F1344B}" type="slidenum">
              <a:rPr lang="en-GB" smtClean="0"/>
              <a:t>23</a:t>
            </a:fld>
            <a:endParaRPr lang="en-GB"/>
          </a:p>
        </p:txBody>
      </p:sp>
    </p:spTree>
    <p:extLst>
      <p:ext uri="{BB962C8B-B14F-4D97-AF65-F5344CB8AC3E}">
        <p14:creationId xmlns:p14="http://schemas.microsoft.com/office/powerpoint/2010/main" val="82842684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CD07133-4119-4202-AD13-D0FDF3F1344B}" type="slidenum">
              <a:rPr lang="en-GB" smtClean="0"/>
              <a:t>24</a:t>
            </a:fld>
            <a:endParaRPr lang="en-GB"/>
          </a:p>
        </p:txBody>
      </p:sp>
    </p:spTree>
    <p:extLst>
      <p:ext uri="{BB962C8B-B14F-4D97-AF65-F5344CB8AC3E}">
        <p14:creationId xmlns:p14="http://schemas.microsoft.com/office/powerpoint/2010/main" val="132520833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CD07133-4119-4202-AD13-D0FDF3F1344B}" type="slidenum">
              <a:rPr lang="en-GB" smtClean="0"/>
              <a:t>25</a:t>
            </a:fld>
            <a:endParaRPr lang="en-GB"/>
          </a:p>
        </p:txBody>
      </p:sp>
    </p:spTree>
    <p:extLst>
      <p:ext uri="{BB962C8B-B14F-4D97-AF65-F5344CB8AC3E}">
        <p14:creationId xmlns:p14="http://schemas.microsoft.com/office/powerpoint/2010/main" val="74796856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CD07133-4119-4202-AD13-D0FDF3F1344B}" type="slidenum">
              <a:rPr lang="en-GB" smtClean="0"/>
              <a:t>26</a:t>
            </a:fld>
            <a:endParaRPr lang="en-GB"/>
          </a:p>
        </p:txBody>
      </p:sp>
    </p:spTree>
    <p:extLst>
      <p:ext uri="{BB962C8B-B14F-4D97-AF65-F5344CB8AC3E}">
        <p14:creationId xmlns:p14="http://schemas.microsoft.com/office/powerpoint/2010/main" val="391733463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CD07133-4119-4202-AD13-D0FDF3F1344B}" type="slidenum">
              <a:rPr lang="en-GB" smtClean="0"/>
              <a:t>27</a:t>
            </a:fld>
            <a:endParaRPr lang="en-GB"/>
          </a:p>
        </p:txBody>
      </p:sp>
    </p:spTree>
    <p:extLst>
      <p:ext uri="{BB962C8B-B14F-4D97-AF65-F5344CB8AC3E}">
        <p14:creationId xmlns:p14="http://schemas.microsoft.com/office/powerpoint/2010/main" val="346269739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CD07133-4119-4202-AD13-D0FDF3F1344B}" type="slidenum">
              <a:rPr lang="en-GB" smtClean="0"/>
              <a:t>28</a:t>
            </a:fld>
            <a:endParaRPr lang="en-GB"/>
          </a:p>
        </p:txBody>
      </p:sp>
    </p:spTree>
    <p:extLst>
      <p:ext uri="{BB962C8B-B14F-4D97-AF65-F5344CB8AC3E}">
        <p14:creationId xmlns:p14="http://schemas.microsoft.com/office/powerpoint/2010/main" val="49718622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CD07133-4119-4202-AD13-D0FDF3F1344B}" type="slidenum">
              <a:rPr lang="en-GB" smtClean="0"/>
              <a:t>29</a:t>
            </a:fld>
            <a:endParaRPr lang="en-GB"/>
          </a:p>
        </p:txBody>
      </p:sp>
    </p:spTree>
    <p:extLst>
      <p:ext uri="{BB962C8B-B14F-4D97-AF65-F5344CB8AC3E}">
        <p14:creationId xmlns:p14="http://schemas.microsoft.com/office/powerpoint/2010/main" val="309092185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CD07133-4119-4202-AD13-D0FDF3F1344B}" type="slidenum">
              <a:rPr lang="en-GB" smtClean="0"/>
              <a:t>30</a:t>
            </a:fld>
            <a:endParaRPr lang="en-GB"/>
          </a:p>
        </p:txBody>
      </p:sp>
    </p:spTree>
    <p:extLst>
      <p:ext uri="{BB962C8B-B14F-4D97-AF65-F5344CB8AC3E}">
        <p14:creationId xmlns:p14="http://schemas.microsoft.com/office/powerpoint/2010/main" val="347884667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257DE7-009B-EB4A-89D9-8C0E72EE95F7}"/>
              </a:ext>
            </a:extLst>
          </p:cNvPr>
          <p:cNvSpPr>
            <a:spLocks noGrp="1"/>
          </p:cNvSpPr>
          <p:nvPr>
            <p:ph type="ctrTitle"/>
          </p:nvPr>
        </p:nvSpPr>
        <p:spPr>
          <a:xfrm>
            <a:off x="1524000" y="1122363"/>
            <a:ext cx="9144000" cy="2387600"/>
          </a:xfrm>
        </p:spPr>
        <p:txBody>
          <a:bodyPr anchor="b"/>
          <a:lstStyle>
            <a:lvl1pPr algn="ctr">
              <a:defRPr sz="6000"/>
            </a:lvl1pPr>
          </a:lstStyle>
          <a:p>
            <a:r>
              <a:rPr lang="en-GB"/>
              <a:t>Click to edit Master title style</a:t>
            </a:r>
            <a:endParaRPr lang="en-US"/>
          </a:p>
        </p:txBody>
      </p:sp>
      <p:sp>
        <p:nvSpPr>
          <p:cNvPr id="3" name="Subtitle 2">
            <a:extLst>
              <a:ext uri="{FF2B5EF4-FFF2-40B4-BE49-F238E27FC236}">
                <a16:creationId xmlns:a16="http://schemas.microsoft.com/office/drawing/2014/main" id="{06A2A820-ECF8-9E40-B3FD-C02C34225014}"/>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a:p>
        </p:txBody>
      </p:sp>
      <p:sp>
        <p:nvSpPr>
          <p:cNvPr id="4" name="Date Placeholder 3">
            <a:extLst>
              <a:ext uri="{FF2B5EF4-FFF2-40B4-BE49-F238E27FC236}">
                <a16:creationId xmlns:a16="http://schemas.microsoft.com/office/drawing/2014/main" id="{6DA5183C-287C-2742-8F79-D96FF8152AD2}"/>
              </a:ext>
            </a:extLst>
          </p:cNvPr>
          <p:cNvSpPr>
            <a:spLocks noGrp="1"/>
          </p:cNvSpPr>
          <p:nvPr>
            <p:ph type="dt" sz="half" idx="10"/>
          </p:nvPr>
        </p:nvSpPr>
        <p:spPr/>
        <p:txBody>
          <a:bodyPr/>
          <a:lstStyle/>
          <a:p>
            <a:fld id="{ACEEB698-5555-B140-B29A-FC2468D7D6D4}" type="datetimeFigureOut">
              <a:rPr lang="en-US" smtClean="0"/>
              <a:t>9/20/2022</a:t>
            </a:fld>
            <a:endParaRPr lang="en-US"/>
          </a:p>
        </p:txBody>
      </p:sp>
      <p:sp>
        <p:nvSpPr>
          <p:cNvPr id="5" name="Footer Placeholder 4">
            <a:extLst>
              <a:ext uri="{FF2B5EF4-FFF2-40B4-BE49-F238E27FC236}">
                <a16:creationId xmlns:a16="http://schemas.microsoft.com/office/drawing/2014/main" id="{1041CCEF-6C40-6240-9899-5A956586AA8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63413F5-4F88-DE4C-8316-912B3EC69387}"/>
              </a:ext>
            </a:extLst>
          </p:cNvPr>
          <p:cNvSpPr>
            <a:spLocks noGrp="1"/>
          </p:cNvSpPr>
          <p:nvPr>
            <p:ph type="sldNum" sz="quarter" idx="12"/>
          </p:nvPr>
        </p:nvSpPr>
        <p:spPr/>
        <p:txBody>
          <a:bodyPr/>
          <a:lstStyle/>
          <a:p>
            <a:fld id="{626B60D4-2524-5146-B734-A0F18BAA22E6}" type="slidenum">
              <a:rPr lang="en-US" smtClean="0"/>
              <a:t>‹#›</a:t>
            </a:fld>
            <a:endParaRPr lang="en-US"/>
          </a:p>
        </p:txBody>
      </p:sp>
    </p:spTree>
    <p:extLst>
      <p:ext uri="{BB962C8B-B14F-4D97-AF65-F5344CB8AC3E}">
        <p14:creationId xmlns:p14="http://schemas.microsoft.com/office/powerpoint/2010/main" val="214677225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CFE3B05-AE00-1A4F-ABC4-C8AC1888B38F}"/>
              </a:ext>
            </a:extLst>
          </p:cNvPr>
          <p:cNvSpPr>
            <a:spLocks noGrp="1"/>
          </p:cNvSpPr>
          <p:nvPr>
            <p:ph type="title"/>
          </p:nvPr>
        </p:nvSpPr>
        <p:spPr/>
        <p:txBody>
          <a:bodyPr/>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8E2836F3-1A76-FD40-9A4A-B0035FD67BD4}"/>
              </a:ext>
            </a:extLst>
          </p:cNvPr>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8216C79E-0BF7-5741-8C82-561E5BDD758A}"/>
              </a:ext>
            </a:extLst>
          </p:cNvPr>
          <p:cNvSpPr>
            <a:spLocks noGrp="1"/>
          </p:cNvSpPr>
          <p:nvPr>
            <p:ph type="dt" sz="half" idx="10"/>
          </p:nvPr>
        </p:nvSpPr>
        <p:spPr/>
        <p:txBody>
          <a:bodyPr/>
          <a:lstStyle/>
          <a:p>
            <a:fld id="{ACEEB698-5555-B140-B29A-FC2468D7D6D4}" type="datetimeFigureOut">
              <a:rPr lang="en-US" smtClean="0"/>
              <a:t>9/20/2022</a:t>
            </a:fld>
            <a:endParaRPr lang="en-US"/>
          </a:p>
        </p:txBody>
      </p:sp>
      <p:sp>
        <p:nvSpPr>
          <p:cNvPr id="5" name="Footer Placeholder 4">
            <a:extLst>
              <a:ext uri="{FF2B5EF4-FFF2-40B4-BE49-F238E27FC236}">
                <a16:creationId xmlns:a16="http://schemas.microsoft.com/office/drawing/2014/main" id="{1183CD52-AA68-914A-8C63-B198D371767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F2805A2-806B-1F4B-A62A-EE0240F2FDF1}"/>
              </a:ext>
            </a:extLst>
          </p:cNvPr>
          <p:cNvSpPr>
            <a:spLocks noGrp="1"/>
          </p:cNvSpPr>
          <p:nvPr>
            <p:ph type="sldNum" sz="quarter" idx="12"/>
          </p:nvPr>
        </p:nvSpPr>
        <p:spPr/>
        <p:txBody>
          <a:bodyPr/>
          <a:lstStyle/>
          <a:p>
            <a:fld id="{626B60D4-2524-5146-B734-A0F18BAA22E6}" type="slidenum">
              <a:rPr lang="en-US" smtClean="0"/>
              <a:t>‹#›</a:t>
            </a:fld>
            <a:endParaRPr lang="en-US"/>
          </a:p>
        </p:txBody>
      </p:sp>
    </p:spTree>
    <p:extLst>
      <p:ext uri="{BB962C8B-B14F-4D97-AF65-F5344CB8AC3E}">
        <p14:creationId xmlns:p14="http://schemas.microsoft.com/office/powerpoint/2010/main" val="280156317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D6E37696-F20D-4340-BCC7-3F82EAA458FA}"/>
              </a:ext>
            </a:extLst>
          </p:cNvPr>
          <p:cNvSpPr>
            <a:spLocks noGrp="1"/>
          </p:cNvSpPr>
          <p:nvPr>
            <p:ph type="title" orient="vert"/>
          </p:nvPr>
        </p:nvSpPr>
        <p:spPr>
          <a:xfrm>
            <a:off x="8724900" y="365125"/>
            <a:ext cx="2628900" cy="5811838"/>
          </a:xfrm>
        </p:spPr>
        <p:txBody>
          <a:bodyPr vert="eaVert"/>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16D92E57-006E-964F-8D3D-B37719D54911}"/>
              </a:ext>
            </a:extLst>
          </p:cNvPr>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4103F47A-6636-EC49-9FDE-90BE70E42F25}"/>
              </a:ext>
            </a:extLst>
          </p:cNvPr>
          <p:cNvSpPr>
            <a:spLocks noGrp="1"/>
          </p:cNvSpPr>
          <p:nvPr>
            <p:ph type="dt" sz="half" idx="10"/>
          </p:nvPr>
        </p:nvSpPr>
        <p:spPr/>
        <p:txBody>
          <a:bodyPr/>
          <a:lstStyle/>
          <a:p>
            <a:fld id="{ACEEB698-5555-B140-B29A-FC2468D7D6D4}" type="datetimeFigureOut">
              <a:rPr lang="en-US" smtClean="0"/>
              <a:t>9/20/2022</a:t>
            </a:fld>
            <a:endParaRPr lang="en-US"/>
          </a:p>
        </p:txBody>
      </p:sp>
      <p:sp>
        <p:nvSpPr>
          <p:cNvPr id="5" name="Footer Placeholder 4">
            <a:extLst>
              <a:ext uri="{FF2B5EF4-FFF2-40B4-BE49-F238E27FC236}">
                <a16:creationId xmlns:a16="http://schemas.microsoft.com/office/drawing/2014/main" id="{8DCD5B78-44C9-A644-8EE5-43CEBAC3762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F389383-B5CB-5A4C-B88B-76E122C3FA6E}"/>
              </a:ext>
            </a:extLst>
          </p:cNvPr>
          <p:cNvSpPr>
            <a:spLocks noGrp="1"/>
          </p:cNvSpPr>
          <p:nvPr>
            <p:ph type="sldNum" sz="quarter" idx="12"/>
          </p:nvPr>
        </p:nvSpPr>
        <p:spPr/>
        <p:txBody>
          <a:bodyPr/>
          <a:lstStyle/>
          <a:p>
            <a:fld id="{626B60D4-2524-5146-B734-A0F18BAA22E6}" type="slidenum">
              <a:rPr lang="en-US" smtClean="0"/>
              <a:t>‹#›</a:t>
            </a:fld>
            <a:endParaRPr lang="en-US"/>
          </a:p>
        </p:txBody>
      </p:sp>
    </p:spTree>
    <p:extLst>
      <p:ext uri="{BB962C8B-B14F-4D97-AF65-F5344CB8AC3E}">
        <p14:creationId xmlns:p14="http://schemas.microsoft.com/office/powerpoint/2010/main" val="16680422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6895AF-F371-F247-96CB-7D3C4192C6DA}"/>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AB19E141-39A8-6941-BC0E-7D1A20E421A7}"/>
              </a:ext>
            </a:extLst>
          </p:cNvPr>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06443BD3-84F6-1E46-AE4D-9D948D724A3A}"/>
              </a:ext>
            </a:extLst>
          </p:cNvPr>
          <p:cNvSpPr>
            <a:spLocks noGrp="1"/>
          </p:cNvSpPr>
          <p:nvPr>
            <p:ph type="dt" sz="half" idx="10"/>
          </p:nvPr>
        </p:nvSpPr>
        <p:spPr/>
        <p:txBody>
          <a:bodyPr/>
          <a:lstStyle/>
          <a:p>
            <a:fld id="{ACEEB698-5555-B140-B29A-FC2468D7D6D4}" type="datetimeFigureOut">
              <a:rPr lang="en-US" smtClean="0"/>
              <a:t>9/20/2022</a:t>
            </a:fld>
            <a:endParaRPr lang="en-US"/>
          </a:p>
        </p:txBody>
      </p:sp>
      <p:sp>
        <p:nvSpPr>
          <p:cNvPr id="5" name="Footer Placeholder 4">
            <a:extLst>
              <a:ext uri="{FF2B5EF4-FFF2-40B4-BE49-F238E27FC236}">
                <a16:creationId xmlns:a16="http://schemas.microsoft.com/office/drawing/2014/main" id="{E409EB4E-CF5F-2F43-A87A-0137AA202B6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50C921C-427F-A543-8776-53E18AA82A2F}"/>
              </a:ext>
            </a:extLst>
          </p:cNvPr>
          <p:cNvSpPr>
            <a:spLocks noGrp="1"/>
          </p:cNvSpPr>
          <p:nvPr>
            <p:ph type="sldNum" sz="quarter" idx="12"/>
          </p:nvPr>
        </p:nvSpPr>
        <p:spPr/>
        <p:txBody>
          <a:bodyPr/>
          <a:lstStyle/>
          <a:p>
            <a:fld id="{626B60D4-2524-5146-B734-A0F18BAA22E6}" type="slidenum">
              <a:rPr lang="en-US" smtClean="0"/>
              <a:t>‹#›</a:t>
            </a:fld>
            <a:endParaRPr lang="en-US"/>
          </a:p>
        </p:txBody>
      </p:sp>
    </p:spTree>
    <p:extLst>
      <p:ext uri="{BB962C8B-B14F-4D97-AF65-F5344CB8AC3E}">
        <p14:creationId xmlns:p14="http://schemas.microsoft.com/office/powerpoint/2010/main" val="116424290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C3386F-0E58-174E-804C-1A849314894A}"/>
              </a:ext>
            </a:extLst>
          </p:cNvPr>
          <p:cNvSpPr>
            <a:spLocks noGrp="1"/>
          </p:cNvSpPr>
          <p:nvPr>
            <p:ph type="title"/>
          </p:nvPr>
        </p:nvSpPr>
        <p:spPr>
          <a:xfrm>
            <a:off x="831850" y="1709738"/>
            <a:ext cx="10515600" cy="2852737"/>
          </a:xfrm>
        </p:spPr>
        <p:txBody>
          <a:bodyPr anchor="b"/>
          <a:lstStyle>
            <a:lvl1pPr>
              <a:defRPr sz="6000"/>
            </a:lvl1pPr>
          </a:lstStyle>
          <a:p>
            <a:r>
              <a:rPr lang="en-GB"/>
              <a:t>Click to edit Master title style</a:t>
            </a:r>
            <a:endParaRPr lang="en-US"/>
          </a:p>
        </p:txBody>
      </p:sp>
      <p:sp>
        <p:nvSpPr>
          <p:cNvPr id="3" name="Text Placeholder 2">
            <a:extLst>
              <a:ext uri="{FF2B5EF4-FFF2-40B4-BE49-F238E27FC236}">
                <a16:creationId xmlns:a16="http://schemas.microsoft.com/office/drawing/2014/main" id="{992A732B-77F9-934F-BB84-ADECF36AA6E9}"/>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a:extLst>
              <a:ext uri="{FF2B5EF4-FFF2-40B4-BE49-F238E27FC236}">
                <a16:creationId xmlns:a16="http://schemas.microsoft.com/office/drawing/2014/main" id="{384E87C8-E889-AE40-A24C-8B42B8DB71CD}"/>
              </a:ext>
            </a:extLst>
          </p:cNvPr>
          <p:cNvSpPr>
            <a:spLocks noGrp="1"/>
          </p:cNvSpPr>
          <p:nvPr>
            <p:ph type="dt" sz="half" idx="10"/>
          </p:nvPr>
        </p:nvSpPr>
        <p:spPr/>
        <p:txBody>
          <a:bodyPr/>
          <a:lstStyle/>
          <a:p>
            <a:fld id="{ACEEB698-5555-B140-B29A-FC2468D7D6D4}" type="datetimeFigureOut">
              <a:rPr lang="en-US" smtClean="0"/>
              <a:t>9/20/2022</a:t>
            </a:fld>
            <a:endParaRPr lang="en-US"/>
          </a:p>
        </p:txBody>
      </p:sp>
      <p:sp>
        <p:nvSpPr>
          <p:cNvPr id="5" name="Footer Placeholder 4">
            <a:extLst>
              <a:ext uri="{FF2B5EF4-FFF2-40B4-BE49-F238E27FC236}">
                <a16:creationId xmlns:a16="http://schemas.microsoft.com/office/drawing/2014/main" id="{E27F8DC4-1E10-C649-8E55-8FBE46821C3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545C7EC-840F-BF4A-AC8E-B19126558F81}"/>
              </a:ext>
            </a:extLst>
          </p:cNvPr>
          <p:cNvSpPr>
            <a:spLocks noGrp="1"/>
          </p:cNvSpPr>
          <p:nvPr>
            <p:ph type="sldNum" sz="quarter" idx="12"/>
          </p:nvPr>
        </p:nvSpPr>
        <p:spPr/>
        <p:txBody>
          <a:bodyPr/>
          <a:lstStyle/>
          <a:p>
            <a:fld id="{626B60D4-2524-5146-B734-A0F18BAA22E6}" type="slidenum">
              <a:rPr lang="en-US" smtClean="0"/>
              <a:t>‹#›</a:t>
            </a:fld>
            <a:endParaRPr lang="en-US"/>
          </a:p>
        </p:txBody>
      </p:sp>
    </p:spTree>
    <p:extLst>
      <p:ext uri="{BB962C8B-B14F-4D97-AF65-F5344CB8AC3E}">
        <p14:creationId xmlns:p14="http://schemas.microsoft.com/office/powerpoint/2010/main" val="245301066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7F941B-6888-5141-A9BC-3A964F631D88}"/>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88DE1B60-E434-5648-A55F-C6A478B3B73E}"/>
              </a:ext>
            </a:extLst>
          </p:cNvPr>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a:extLst>
              <a:ext uri="{FF2B5EF4-FFF2-40B4-BE49-F238E27FC236}">
                <a16:creationId xmlns:a16="http://schemas.microsoft.com/office/drawing/2014/main" id="{15A38E7A-C1FF-994F-B225-9D8D2810F1CC}"/>
              </a:ext>
            </a:extLst>
          </p:cNvPr>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Date Placeholder 4">
            <a:extLst>
              <a:ext uri="{FF2B5EF4-FFF2-40B4-BE49-F238E27FC236}">
                <a16:creationId xmlns:a16="http://schemas.microsoft.com/office/drawing/2014/main" id="{C2C23DEE-1B57-204B-A3C1-AFEBA6B581EF}"/>
              </a:ext>
            </a:extLst>
          </p:cNvPr>
          <p:cNvSpPr>
            <a:spLocks noGrp="1"/>
          </p:cNvSpPr>
          <p:nvPr>
            <p:ph type="dt" sz="half" idx="10"/>
          </p:nvPr>
        </p:nvSpPr>
        <p:spPr/>
        <p:txBody>
          <a:bodyPr/>
          <a:lstStyle/>
          <a:p>
            <a:fld id="{ACEEB698-5555-B140-B29A-FC2468D7D6D4}" type="datetimeFigureOut">
              <a:rPr lang="en-US" smtClean="0"/>
              <a:t>9/20/2022</a:t>
            </a:fld>
            <a:endParaRPr lang="en-US"/>
          </a:p>
        </p:txBody>
      </p:sp>
      <p:sp>
        <p:nvSpPr>
          <p:cNvPr id="6" name="Footer Placeholder 5">
            <a:extLst>
              <a:ext uri="{FF2B5EF4-FFF2-40B4-BE49-F238E27FC236}">
                <a16:creationId xmlns:a16="http://schemas.microsoft.com/office/drawing/2014/main" id="{431FC692-5DCB-6D41-B238-E05BEBB9AFA1}"/>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8FC4FDE8-4A74-2A4F-8F5D-EF6A1688B164}"/>
              </a:ext>
            </a:extLst>
          </p:cNvPr>
          <p:cNvSpPr>
            <a:spLocks noGrp="1"/>
          </p:cNvSpPr>
          <p:nvPr>
            <p:ph type="sldNum" sz="quarter" idx="12"/>
          </p:nvPr>
        </p:nvSpPr>
        <p:spPr/>
        <p:txBody>
          <a:bodyPr/>
          <a:lstStyle/>
          <a:p>
            <a:fld id="{626B60D4-2524-5146-B734-A0F18BAA22E6}" type="slidenum">
              <a:rPr lang="en-US" smtClean="0"/>
              <a:t>‹#›</a:t>
            </a:fld>
            <a:endParaRPr lang="en-US"/>
          </a:p>
        </p:txBody>
      </p:sp>
    </p:spTree>
    <p:extLst>
      <p:ext uri="{BB962C8B-B14F-4D97-AF65-F5344CB8AC3E}">
        <p14:creationId xmlns:p14="http://schemas.microsoft.com/office/powerpoint/2010/main" val="319890527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DEB048-8660-AC48-AEC0-9FDF2CCF9798}"/>
              </a:ext>
            </a:extLst>
          </p:cNvPr>
          <p:cNvSpPr>
            <a:spLocks noGrp="1"/>
          </p:cNvSpPr>
          <p:nvPr>
            <p:ph type="title"/>
          </p:nvPr>
        </p:nvSpPr>
        <p:spPr>
          <a:xfrm>
            <a:off x="839788" y="365125"/>
            <a:ext cx="10515600" cy="1325563"/>
          </a:xfrm>
        </p:spPr>
        <p:txBody>
          <a:bodyPr/>
          <a:lstStyle/>
          <a:p>
            <a:r>
              <a:rPr lang="en-GB"/>
              <a:t>Click to edit Master title style</a:t>
            </a:r>
            <a:endParaRPr lang="en-US"/>
          </a:p>
        </p:txBody>
      </p:sp>
      <p:sp>
        <p:nvSpPr>
          <p:cNvPr id="3" name="Text Placeholder 2">
            <a:extLst>
              <a:ext uri="{FF2B5EF4-FFF2-40B4-BE49-F238E27FC236}">
                <a16:creationId xmlns:a16="http://schemas.microsoft.com/office/drawing/2014/main" id="{F44266E7-DD5E-2640-8F92-ECAB5922998B}"/>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a:extLst>
              <a:ext uri="{FF2B5EF4-FFF2-40B4-BE49-F238E27FC236}">
                <a16:creationId xmlns:a16="http://schemas.microsoft.com/office/drawing/2014/main" id="{BE238E22-8763-D04A-9AC5-11E63D44CE78}"/>
              </a:ext>
            </a:extLst>
          </p:cNvPr>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Text Placeholder 4">
            <a:extLst>
              <a:ext uri="{FF2B5EF4-FFF2-40B4-BE49-F238E27FC236}">
                <a16:creationId xmlns:a16="http://schemas.microsoft.com/office/drawing/2014/main" id="{313C1BAA-0E00-3C48-A43B-AD2F7072552F}"/>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a:extLst>
              <a:ext uri="{FF2B5EF4-FFF2-40B4-BE49-F238E27FC236}">
                <a16:creationId xmlns:a16="http://schemas.microsoft.com/office/drawing/2014/main" id="{8213286A-9126-4E4A-8BCE-A40CF6B0A4AC}"/>
              </a:ext>
            </a:extLst>
          </p:cNvPr>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Date Placeholder 6">
            <a:extLst>
              <a:ext uri="{FF2B5EF4-FFF2-40B4-BE49-F238E27FC236}">
                <a16:creationId xmlns:a16="http://schemas.microsoft.com/office/drawing/2014/main" id="{88FD0E33-7EC1-D24F-887B-08AF40BE632D}"/>
              </a:ext>
            </a:extLst>
          </p:cNvPr>
          <p:cNvSpPr>
            <a:spLocks noGrp="1"/>
          </p:cNvSpPr>
          <p:nvPr>
            <p:ph type="dt" sz="half" idx="10"/>
          </p:nvPr>
        </p:nvSpPr>
        <p:spPr/>
        <p:txBody>
          <a:bodyPr/>
          <a:lstStyle/>
          <a:p>
            <a:fld id="{ACEEB698-5555-B140-B29A-FC2468D7D6D4}" type="datetimeFigureOut">
              <a:rPr lang="en-US" smtClean="0"/>
              <a:t>9/20/2022</a:t>
            </a:fld>
            <a:endParaRPr lang="en-US"/>
          </a:p>
        </p:txBody>
      </p:sp>
      <p:sp>
        <p:nvSpPr>
          <p:cNvPr id="8" name="Footer Placeholder 7">
            <a:extLst>
              <a:ext uri="{FF2B5EF4-FFF2-40B4-BE49-F238E27FC236}">
                <a16:creationId xmlns:a16="http://schemas.microsoft.com/office/drawing/2014/main" id="{2CDBA328-D9C5-4844-96AA-AFF7AE1AC306}"/>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5730EC45-DC07-AB44-8B9D-92B7B1EC2140}"/>
              </a:ext>
            </a:extLst>
          </p:cNvPr>
          <p:cNvSpPr>
            <a:spLocks noGrp="1"/>
          </p:cNvSpPr>
          <p:nvPr>
            <p:ph type="sldNum" sz="quarter" idx="12"/>
          </p:nvPr>
        </p:nvSpPr>
        <p:spPr/>
        <p:txBody>
          <a:bodyPr/>
          <a:lstStyle/>
          <a:p>
            <a:fld id="{626B60D4-2524-5146-B734-A0F18BAA22E6}" type="slidenum">
              <a:rPr lang="en-US" smtClean="0"/>
              <a:t>‹#›</a:t>
            </a:fld>
            <a:endParaRPr lang="en-US"/>
          </a:p>
        </p:txBody>
      </p:sp>
    </p:spTree>
    <p:extLst>
      <p:ext uri="{BB962C8B-B14F-4D97-AF65-F5344CB8AC3E}">
        <p14:creationId xmlns:p14="http://schemas.microsoft.com/office/powerpoint/2010/main" val="265803262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F3983F09-41AE-824D-ADC4-1A7A9953724E}"/>
              </a:ext>
            </a:extLst>
          </p:cNvPr>
          <p:cNvSpPr/>
          <p:nvPr userDrawn="1"/>
        </p:nvSpPr>
        <p:spPr>
          <a:xfrm>
            <a:off x="0" y="0"/>
            <a:ext cx="12192000" cy="6858000"/>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46824969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768F6415-431F-2442-ADC9-5FEB709E36AE}"/>
              </a:ext>
            </a:extLst>
          </p:cNvPr>
          <p:cNvSpPr/>
          <p:nvPr userDrawn="1"/>
        </p:nvSpPr>
        <p:spPr>
          <a:xfrm>
            <a:off x="0" y="0"/>
            <a:ext cx="12192000" cy="6858000"/>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8" name="Picture 7" descr="Background pattern&#10;&#10;Description automatically generated with low confidence">
            <a:extLst>
              <a:ext uri="{FF2B5EF4-FFF2-40B4-BE49-F238E27FC236}">
                <a16:creationId xmlns:a16="http://schemas.microsoft.com/office/drawing/2014/main" id="{F436D50F-5C97-6C4C-88F6-57F0D63AC7FB}"/>
              </a:ext>
            </a:extLst>
          </p:cNvPr>
          <p:cNvPicPr>
            <a:picLocks noChangeAspect="1"/>
          </p:cNvPicPr>
          <p:nvPr userDrawn="1"/>
        </p:nvPicPr>
        <p:blipFill>
          <a:blip r:embed="rId2" cstate="screen">
            <a:alphaModFix/>
            <a:extLst>
              <a:ext uri="{28A0092B-C50C-407E-A947-70E740481C1C}">
                <a14:useLocalDpi xmlns:a14="http://schemas.microsoft.com/office/drawing/2010/main"/>
              </a:ext>
            </a:extLst>
          </a:blip>
          <a:stretch>
            <a:fillRect/>
          </a:stretch>
        </p:blipFill>
        <p:spPr>
          <a:xfrm>
            <a:off x="418508" y="388526"/>
            <a:ext cx="11354984" cy="6080948"/>
          </a:xfrm>
          <a:prstGeom prst="rect">
            <a:avLst/>
          </a:prstGeom>
          <a:effectLst>
            <a:outerShdw blurRad="50800" dist="50800" dir="5400000" algn="ctr" rotWithShape="0">
              <a:srgbClr val="000000">
                <a:alpha val="0"/>
              </a:srgbClr>
            </a:outerShdw>
          </a:effectLst>
        </p:spPr>
      </p:pic>
      <p:pic>
        <p:nvPicPr>
          <p:cNvPr id="9" name="Picture 8" descr="A picture containing text, clipart&#10;&#10;Description automatically generated">
            <a:extLst>
              <a:ext uri="{FF2B5EF4-FFF2-40B4-BE49-F238E27FC236}">
                <a16:creationId xmlns:a16="http://schemas.microsoft.com/office/drawing/2014/main" id="{2509E621-8E61-9740-848A-EAC28C2DC9BD}"/>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1576049" y="6608685"/>
            <a:ext cx="546713" cy="150127"/>
          </a:xfrm>
          <a:prstGeom prst="rect">
            <a:avLst/>
          </a:prstGeom>
        </p:spPr>
      </p:pic>
    </p:spTree>
    <p:extLst>
      <p:ext uri="{BB962C8B-B14F-4D97-AF65-F5344CB8AC3E}">
        <p14:creationId xmlns:p14="http://schemas.microsoft.com/office/powerpoint/2010/main" val="260005198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FC7B2F-3680-4742-9386-F5381F14B27D}"/>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Content Placeholder 2">
            <a:extLst>
              <a:ext uri="{FF2B5EF4-FFF2-40B4-BE49-F238E27FC236}">
                <a16:creationId xmlns:a16="http://schemas.microsoft.com/office/drawing/2014/main" id="{6A204FDB-6342-D046-AF08-C8F5D57C64E5}"/>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Text Placeholder 3">
            <a:extLst>
              <a:ext uri="{FF2B5EF4-FFF2-40B4-BE49-F238E27FC236}">
                <a16:creationId xmlns:a16="http://schemas.microsoft.com/office/drawing/2014/main" id="{E6A2901D-0380-8C42-B4E6-D3D9C018A4F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1925C5BB-FEFB-124A-8C8E-123B8BC08E07}"/>
              </a:ext>
            </a:extLst>
          </p:cNvPr>
          <p:cNvSpPr>
            <a:spLocks noGrp="1"/>
          </p:cNvSpPr>
          <p:nvPr>
            <p:ph type="dt" sz="half" idx="10"/>
          </p:nvPr>
        </p:nvSpPr>
        <p:spPr/>
        <p:txBody>
          <a:bodyPr/>
          <a:lstStyle/>
          <a:p>
            <a:fld id="{ACEEB698-5555-B140-B29A-FC2468D7D6D4}" type="datetimeFigureOut">
              <a:rPr lang="en-US" smtClean="0"/>
              <a:t>9/20/2022</a:t>
            </a:fld>
            <a:endParaRPr lang="en-US"/>
          </a:p>
        </p:txBody>
      </p:sp>
      <p:sp>
        <p:nvSpPr>
          <p:cNvPr id="6" name="Footer Placeholder 5">
            <a:extLst>
              <a:ext uri="{FF2B5EF4-FFF2-40B4-BE49-F238E27FC236}">
                <a16:creationId xmlns:a16="http://schemas.microsoft.com/office/drawing/2014/main" id="{0DF7C395-78A5-E241-B2E0-5E388F48CD57}"/>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7AE499B6-C773-CC41-A36C-2B99572E64AB}"/>
              </a:ext>
            </a:extLst>
          </p:cNvPr>
          <p:cNvSpPr>
            <a:spLocks noGrp="1"/>
          </p:cNvSpPr>
          <p:nvPr>
            <p:ph type="sldNum" sz="quarter" idx="12"/>
          </p:nvPr>
        </p:nvSpPr>
        <p:spPr/>
        <p:txBody>
          <a:bodyPr/>
          <a:lstStyle/>
          <a:p>
            <a:fld id="{626B60D4-2524-5146-B734-A0F18BAA22E6}" type="slidenum">
              <a:rPr lang="en-US" smtClean="0"/>
              <a:t>‹#›</a:t>
            </a:fld>
            <a:endParaRPr lang="en-US"/>
          </a:p>
        </p:txBody>
      </p:sp>
    </p:spTree>
    <p:extLst>
      <p:ext uri="{BB962C8B-B14F-4D97-AF65-F5344CB8AC3E}">
        <p14:creationId xmlns:p14="http://schemas.microsoft.com/office/powerpoint/2010/main" val="336901503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C7DE9B-9F1D-774D-AC1F-E61FF170E3E5}"/>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Picture Placeholder 2">
            <a:extLst>
              <a:ext uri="{FF2B5EF4-FFF2-40B4-BE49-F238E27FC236}">
                <a16:creationId xmlns:a16="http://schemas.microsoft.com/office/drawing/2014/main" id="{9FFE5C2D-9849-4845-B8CE-44C9DB2B462C}"/>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1380F9B5-66FE-5847-8618-83DFCFC9BC7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171BF7AF-0913-3D42-9CE7-E9FC1C25A369}"/>
              </a:ext>
            </a:extLst>
          </p:cNvPr>
          <p:cNvSpPr>
            <a:spLocks noGrp="1"/>
          </p:cNvSpPr>
          <p:nvPr>
            <p:ph type="dt" sz="half" idx="10"/>
          </p:nvPr>
        </p:nvSpPr>
        <p:spPr/>
        <p:txBody>
          <a:bodyPr/>
          <a:lstStyle/>
          <a:p>
            <a:fld id="{ACEEB698-5555-B140-B29A-FC2468D7D6D4}" type="datetimeFigureOut">
              <a:rPr lang="en-US" smtClean="0"/>
              <a:t>9/20/2022</a:t>
            </a:fld>
            <a:endParaRPr lang="en-US"/>
          </a:p>
        </p:txBody>
      </p:sp>
      <p:sp>
        <p:nvSpPr>
          <p:cNvPr id="6" name="Footer Placeholder 5">
            <a:extLst>
              <a:ext uri="{FF2B5EF4-FFF2-40B4-BE49-F238E27FC236}">
                <a16:creationId xmlns:a16="http://schemas.microsoft.com/office/drawing/2014/main" id="{72F8AF8B-17E4-6845-A99D-407031ABDF2E}"/>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F40DCED8-1BC8-B647-8CFC-6B2621E90636}"/>
              </a:ext>
            </a:extLst>
          </p:cNvPr>
          <p:cNvSpPr>
            <a:spLocks noGrp="1"/>
          </p:cNvSpPr>
          <p:nvPr>
            <p:ph type="sldNum" sz="quarter" idx="12"/>
          </p:nvPr>
        </p:nvSpPr>
        <p:spPr/>
        <p:txBody>
          <a:bodyPr/>
          <a:lstStyle/>
          <a:p>
            <a:fld id="{626B60D4-2524-5146-B734-A0F18BAA22E6}" type="slidenum">
              <a:rPr lang="en-US" smtClean="0"/>
              <a:t>‹#›</a:t>
            </a:fld>
            <a:endParaRPr lang="en-US"/>
          </a:p>
        </p:txBody>
      </p:sp>
    </p:spTree>
    <p:extLst>
      <p:ext uri="{BB962C8B-B14F-4D97-AF65-F5344CB8AC3E}">
        <p14:creationId xmlns:p14="http://schemas.microsoft.com/office/powerpoint/2010/main" val="14391535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6EF560E-3E9C-694E-B7D6-72594F1426CF}"/>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dirty="0"/>
              <a:t>Click to edit Master title style</a:t>
            </a:r>
            <a:endParaRPr lang="en-US" dirty="0"/>
          </a:p>
        </p:txBody>
      </p:sp>
      <p:sp>
        <p:nvSpPr>
          <p:cNvPr id="3" name="Text Placeholder 2">
            <a:extLst>
              <a:ext uri="{FF2B5EF4-FFF2-40B4-BE49-F238E27FC236}">
                <a16:creationId xmlns:a16="http://schemas.microsoft.com/office/drawing/2014/main" id="{1BC264BB-1712-D34D-9F1D-34D9DDD5370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6C3F1111-5AF9-8E47-915B-62E41C8E6FEE}"/>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CEEB698-5555-B140-B29A-FC2468D7D6D4}" type="datetimeFigureOut">
              <a:rPr lang="en-US" smtClean="0"/>
              <a:t>9/20/2022</a:t>
            </a:fld>
            <a:endParaRPr lang="en-US"/>
          </a:p>
        </p:txBody>
      </p:sp>
      <p:sp>
        <p:nvSpPr>
          <p:cNvPr id="5" name="Footer Placeholder 4">
            <a:extLst>
              <a:ext uri="{FF2B5EF4-FFF2-40B4-BE49-F238E27FC236}">
                <a16:creationId xmlns:a16="http://schemas.microsoft.com/office/drawing/2014/main" id="{1C130852-C331-7846-B976-9846C3E031DA}"/>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1919EE76-F460-B045-8D13-EA6935662FD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26B60D4-2524-5146-B734-A0F18BAA22E6}" type="slidenum">
              <a:rPr lang="en-US" smtClean="0"/>
              <a:t>‹#›</a:t>
            </a:fld>
            <a:endParaRPr lang="en-US"/>
          </a:p>
        </p:txBody>
      </p:sp>
    </p:spTree>
    <p:extLst>
      <p:ext uri="{BB962C8B-B14F-4D97-AF65-F5344CB8AC3E}">
        <p14:creationId xmlns:p14="http://schemas.microsoft.com/office/powerpoint/2010/main" val="405995397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b="0" i="0" kern="1200">
          <a:solidFill>
            <a:schemeClr val="tx1"/>
          </a:solidFill>
          <a:latin typeface="Comic Sans MS" panose="030F0902030302020204" pitchFamily="66" charset="0"/>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Comic Sans MS" panose="030F0902030302020204" pitchFamily="66"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Comic Sans MS" panose="030F0902030302020204" pitchFamily="66"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Comic Sans MS" panose="030F0902030302020204" pitchFamily="66"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Comic Sans MS" panose="030F0902030302020204" pitchFamily="66"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Comic Sans MS" panose="030F0902030302020204" pitchFamily="66"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9.jpeg"/><Relationship Id="rId3" Type="http://schemas.openxmlformats.org/officeDocument/2006/relationships/image" Target="../media/image4.png"/><Relationship Id="rId7" Type="http://schemas.openxmlformats.org/officeDocument/2006/relationships/image" Target="../media/image8.jpeg"/><Relationship Id="rId2" Type="http://schemas.openxmlformats.org/officeDocument/2006/relationships/image" Target="../media/image3.png"/><Relationship Id="rId1" Type="http://schemas.openxmlformats.org/officeDocument/2006/relationships/slideLayout" Target="../slideLayouts/slideLayout6.xml"/><Relationship Id="rId6" Type="http://schemas.openxmlformats.org/officeDocument/2006/relationships/image" Target="../media/image7.jpeg"/><Relationship Id="rId5" Type="http://schemas.openxmlformats.org/officeDocument/2006/relationships/image" Target="../media/image6.jpeg"/><Relationship Id="rId4" Type="http://schemas.openxmlformats.org/officeDocument/2006/relationships/image" Target="../media/image5.jpeg"/></Relationships>
</file>

<file path=ppt/slides/_rels/slide10.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hyperlink" Target="https://www.youtube.com/watch?v=Yu9C54irGk0" TargetMode="External"/><Relationship Id="rId2" Type="http://schemas.openxmlformats.org/officeDocument/2006/relationships/notesSlide" Target="../notesSlides/notesSlide7.xml"/><Relationship Id="rId1" Type="http://schemas.openxmlformats.org/officeDocument/2006/relationships/slideLayout" Target="../slideLayouts/slideLayout7.xml"/><Relationship Id="rId4" Type="http://schemas.openxmlformats.org/officeDocument/2006/relationships/image" Target="../media/image30.jpeg"/></Relationships>
</file>

<file path=ppt/slides/_rels/slide29.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hyperlink" Target="https://www.bbc.co.uk/bitesize/clips/z7rrkqt" TargetMode="External"/><Relationship Id="rId2" Type="http://schemas.openxmlformats.org/officeDocument/2006/relationships/hyperlink" Target="https://www.bbc.co.uk/programmes/p011ld9h" TargetMode="External"/><Relationship Id="rId1" Type="http://schemas.openxmlformats.org/officeDocument/2006/relationships/slideLayout" Target="../slideLayouts/slideLayout7.xml"/><Relationship Id="rId4" Type="http://schemas.openxmlformats.org/officeDocument/2006/relationships/hyperlink" Target="https://www.youtube.com/watch?v=Yu9C54irGk0" TargetMode="External"/></Relationships>
</file>

<file path=ppt/slides/_rels/slide33.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10.xml"/><Relationship Id="rId1" Type="http://schemas.openxmlformats.org/officeDocument/2006/relationships/slideLayout" Target="../slideLayouts/slideLayout6.xml"/><Relationship Id="rId4" Type="http://schemas.openxmlformats.org/officeDocument/2006/relationships/image" Target="../media/image34.jpeg"/></Relationships>
</file>

<file path=ppt/slides/_rels/slide4.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41CE2C2E-E7F8-DF49-846F-195919DFC032}"/>
              </a:ext>
            </a:extLst>
          </p:cNvPr>
          <p:cNvSpPr/>
          <p:nvPr/>
        </p:nvSpPr>
        <p:spPr>
          <a:xfrm>
            <a:off x="-4136" y="1845621"/>
            <a:ext cx="12196135" cy="37909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AB661FDB-7F11-9140-B3C4-726E1503B7DB}"/>
              </a:ext>
            </a:extLst>
          </p:cNvPr>
          <p:cNvSpPr txBox="1">
            <a:spLocks/>
          </p:cNvSpPr>
          <p:nvPr/>
        </p:nvSpPr>
        <p:spPr>
          <a:xfrm>
            <a:off x="8487784" y="6022650"/>
            <a:ext cx="3502298" cy="400110"/>
          </a:xfrm>
          <a:prstGeom prst="rect">
            <a:avLst/>
          </a:prstGeom>
        </p:spPr>
        <p:txBody>
          <a:bodyPr wrap="square">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a:lnSpc>
                <a:spcPct val="100000"/>
              </a:lnSpc>
              <a:spcBef>
                <a:spcPts val="0"/>
              </a:spcBef>
            </a:pPr>
            <a:r>
              <a:rPr lang="en-GB" sz="2000" dirty="0">
                <a:solidFill>
                  <a:schemeClr val="bg1"/>
                </a:solidFill>
                <a:latin typeface="Arial" panose="020B0604020202020204" pitchFamily="34" charset="0"/>
                <a:cs typeface="Arial" panose="020B0604020202020204" pitchFamily="34" charset="0"/>
              </a:rPr>
              <a:t>History KS2</a:t>
            </a:r>
            <a:endParaRPr lang="en-US" sz="2000" b="1" dirty="0">
              <a:solidFill>
                <a:schemeClr val="bg1"/>
              </a:solidFill>
              <a:latin typeface="Arial" panose="020B0604020202020204" pitchFamily="34" charset="0"/>
              <a:cs typeface="Arial" panose="020B0604020202020204" pitchFamily="34" charset="0"/>
            </a:endParaRPr>
          </a:p>
        </p:txBody>
      </p:sp>
      <p:pic>
        <p:nvPicPr>
          <p:cNvPr id="11" name="Picture 10" descr="Graphical user interface, text, application, chat or text message&#10;&#10;Description automatically generated">
            <a:extLst>
              <a:ext uri="{FF2B5EF4-FFF2-40B4-BE49-F238E27FC236}">
                <a16:creationId xmlns:a16="http://schemas.microsoft.com/office/drawing/2014/main" id="{22100CB0-9962-E24B-8E9A-C1D038C537C4}"/>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201918" y="5735456"/>
            <a:ext cx="1690777" cy="965741"/>
          </a:xfrm>
          <a:prstGeom prst="rect">
            <a:avLst/>
          </a:prstGeom>
        </p:spPr>
      </p:pic>
      <p:pic>
        <p:nvPicPr>
          <p:cNvPr id="12" name="Picture 11" descr="A picture containing text, clipart&#10;&#10;Description automatically generated">
            <a:extLst>
              <a:ext uri="{FF2B5EF4-FFF2-40B4-BE49-F238E27FC236}">
                <a16:creationId xmlns:a16="http://schemas.microsoft.com/office/drawing/2014/main" id="{56A9E09D-A6B5-A744-8A5E-7E3D4D33E58F}"/>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161973" y="6134745"/>
            <a:ext cx="770062" cy="211458"/>
          </a:xfrm>
          <a:prstGeom prst="rect">
            <a:avLst/>
          </a:prstGeom>
        </p:spPr>
      </p:pic>
      <p:sp>
        <p:nvSpPr>
          <p:cNvPr id="13" name="Title 1">
            <a:extLst>
              <a:ext uri="{FF2B5EF4-FFF2-40B4-BE49-F238E27FC236}">
                <a16:creationId xmlns:a16="http://schemas.microsoft.com/office/drawing/2014/main" id="{B8A0F237-5D58-4E43-ADD5-9ECC19DCF5B1}"/>
              </a:ext>
            </a:extLst>
          </p:cNvPr>
          <p:cNvSpPr txBox="1">
            <a:spLocks/>
          </p:cNvSpPr>
          <p:nvPr/>
        </p:nvSpPr>
        <p:spPr>
          <a:xfrm>
            <a:off x="1812926" y="6122379"/>
            <a:ext cx="412749" cy="230832"/>
          </a:xfrm>
          <a:prstGeom prst="rect">
            <a:avLst/>
          </a:prstGeom>
        </p:spPr>
        <p:txBody>
          <a:bodyPr wrap="square">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spcBef>
                <a:spcPts val="0"/>
              </a:spcBef>
            </a:pPr>
            <a:r>
              <a:rPr lang="en-GB" sz="900">
                <a:solidFill>
                  <a:schemeClr val="bg1"/>
                </a:solidFill>
                <a:latin typeface="Arial" panose="020B0604020202020204" pitchFamily="34" charset="0"/>
                <a:cs typeface="Arial" panose="020B0604020202020204" pitchFamily="34" charset="0"/>
              </a:rPr>
              <a:t>from</a:t>
            </a:r>
            <a:endParaRPr lang="en-US" sz="900" dirty="0">
              <a:solidFill>
                <a:schemeClr val="bg1"/>
              </a:solidFill>
              <a:latin typeface="Arial" panose="020B0604020202020204" pitchFamily="34" charset="0"/>
              <a:cs typeface="Arial" panose="020B0604020202020204" pitchFamily="34" charset="0"/>
            </a:endParaRPr>
          </a:p>
        </p:txBody>
      </p:sp>
      <p:sp>
        <p:nvSpPr>
          <p:cNvPr id="14" name="Title 1">
            <a:extLst>
              <a:ext uri="{FF2B5EF4-FFF2-40B4-BE49-F238E27FC236}">
                <a16:creationId xmlns:a16="http://schemas.microsoft.com/office/drawing/2014/main" id="{7F66305C-F01C-FD41-B1FF-F0A5E0CCFFCA}"/>
              </a:ext>
            </a:extLst>
          </p:cNvPr>
          <p:cNvSpPr txBox="1">
            <a:spLocks/>
          </p:cNvSpPr>
          <p:nvPr/>
        </p:nvSpPr>
        <p:spPr>
          <a:xfrm>
            <a:off x="0" y="198098"/>
            <a:ext cx="12098958" cy="1274708"/>
          </a:xfrm>
          <a:prstGeom prst="rect">
            <a:avLst/>
          </a:prstGeom>
        </p:spPr>
        <p:txBody>
          <a:bodyPr wrap="square">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lnSpc>
                <a:spcPct val="100000"/>
              </a:lnSpc>
            </a:pPr>
            <a:r>
              <a:rPr lang="en-GB" sz="4000" b="1" dirty="0">
                <a:solidFill>
                  <a:schemeClr val="bg1"/>
                </a:solidFill>
                <a:latin typeface="Comic Sans MS" panose="030F0902030302020204" pitchFamily="66" charset="0"/>
              </a:rPr>
              <a:t>Uncovering Black British History</a:t>
            </a:r>
          </a:p>
          <a:p>
            <a:pPr algn="ctr">
              <a:lnSpc>
                <a:spcPct val="100000"/>
              </a:lnSpc>
              <a:spcBef>
                <a:spcPts val="700"/>
              </a:spcBef>
            </a:pPr>
            <a:r>
              <a:rPr lang="en-GB" sz="2800" dirty="0">
                <a:solidFill>
                  <a:schemeClr val="bg1"/>
                </a:solidFill>
                <a:latin typeface="Comic Sans MS" panose="030F0902030302020204" pitchFamily="66" charset="0"/>
              </a:rPr>
              <a:t>Stuarts 1603-1714</a:t>
            </a:r>
            <a:endParaRPr lang="en-US" sz="3000" dirty="0">
              <a:solidFill>
                <a:schemeClr val="bg1"/>
              </a:solidFill>
              <a:latin typeface="Comic Sans MS" panose="030F0902030302020204" pitchFamily="66" charset="0"/>
            </a:endParaRPr>
          </a:p>
        </p:txBody>
      </p:sp>
      <p:pic>
        <p:nvPicPr>
          <p:cNvPr id="9" name="Picture 8" descr="A person with a scarf around the neck&#10;&#10;Description automatically generated with low confidence">
            <a:extLst>
              <a:ext uri="{FF2B5EF4-FFF2-40B4-BE49-F238E27FC236}">
                <a16:creationId xmlns:a16="http://schemas.microsoft.com/office/drawing/2014/main" id="{E46E6F83-F3C0-4C47-824B-141B4D530B2C}"/>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801" y="1942073"/>
            <a:ext cx="3396701" cy="3599922"/>
          </a:xfrm>
          <a:prstGeom prst="rect">
            <a:avLst/>
          </a:prstGeom>
        </p:spPr>
      </p:pic>
      <p:pic>
        <p:nvPicPr>
          <p:cNvPr id="17" name="Picture 16" descr="A picture containing map&#10;&#10;Description automatically generated">
            <a:extLst>
              <a:ext uri="{FF2B5EF4-FFF2-40B4-BE49-F238E27FC236}">
                <a16:creationId xmlns:a16="http://schemas.microsoft.com/office/drawing/2014/main" id="{4E5EB6C0-4719-E04D-B3A7-D5697390278F}"/>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9345211" y="1931688"/>
            <a:ext cx="2846788" cy="3599923"/>
          </a:xfrm>
          <a:prstGeom prst="rect">
            <a:avLst/>
          </a:prstGeom>
        </p:spPr>
      </p:pic>
      <p:pic>
        <p:nvPicPr>
          <p:cNvPr id="19" name="Picture 18" descr="A picture containing outdoor, plant, tree, leaf&#10;&#10;Description automatically generated">
            <a:extLst>
              <a:ext uri="{FF2B5EF4-FFF2-40B4-BE49-F238E27FC236}">
                <a16:creationId xmlns:a16="http://schemas.microsoft.com/office/drawing/2014/main" id="{D90767CE-10EF-4644-9EFA-2A98ABE72873}"/>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3476445" y="1931689"/>
            <a:ext cx="5779698" cy="3599922"/>
          </a:xfrm>
          <a:prstGeom prst="rect">
            <a:avLst/>
          </a:prstGeom>
        </p:spPr>
      </p:pic>
      <p:grpSp>
        <p:nvGrpSpPr>
          <p:cNvPr id="15" name="Group 14">
            <a:extLst>
              <a:ext uri="{FF2B5EF4-FFF2-40B4-BE49-F238E27FC236}">
                <a16:creationId xmlns:a16="http://schemas.microsoft.com/office/drawing/2014/main" id="{3E17AD7E-EBBD-3741-86BC-096839F726E2}"/>
              </a:ext>
            </a:extLst>
          </p:cNvPr>
          <p:cNvGrpSpPr/>
          <p:nvPr/>
        </p:nvGrpSpPr>
        <p:grpSpPr>
          <a:xfrm>
            <a:off x="3975421" y="5740863"/>
            <a:ext cx="4117538" cy="996720"/>
            <a:chOff x="4439321" y="5740863"/>
            <a:chExt cx="4117538" cy="996720"/>
          </a:xfrm>
        </p:grpSpPr>
        <p:sp>
          <p:nvSpPr>
            <p:cNvPr id="16" name="TextBox 15">
              <a:extLst>
                <a:ext uri="{FF2B5EF4-FFF2-40B4-BE49-F238E27FC236}">
                  <a16:creationId xmlns:a16="http://schemas.microsoft.com/office/drawing/2014/main" id="{C28C194E-3DC3-6243-BA5D-7BC30477341B}"/>
                </a:ext>
              </a:extLst>
            </p:cNvPr>
            <p:cNvSpPr txBox="1"/>
            <p:nvPr/>
          </p:nvSpPr>
          <p:spPr>
            <a:xfrm>
              <a:off x="4439321" y="5951453"/>
              <a:ext cx="2922061" cy="553998"/>
            </a:xfrm>
            <a:prstGeom prst="rect">
              <a:avLst/>
            </a:prstGeom>
            <a:noFill/>
          </p:spPr>
          <p:txBody>
            <a:bodyPr wrap="square">
              <a:spAutoFit/>
            </a:bodyPr>
            <a:lstStyle/>
            <a:p>
              <a:r>
                <a:rPr lang="en-GB" sz="1500" dirty="0">
                  <a:solidFill>
                    <a:schemeClr val="bg1"/>
                  </a:solidFill>
                  <a:latin typeface="Arial" panose="020B0604020202020204" pitchFamily="34" charset="0"/>
                  <a:cs typeface="Arial" panose="020B0604020202020204" pitchFamily="34" charset="0"/>
                </a:rPr>
                <a:t>Written by Professor David </a:t>
              </a:r>
              <a:r>
                <a:rPr lang="en-GB" sz="1500" dirty="0" err="1">
                  <a:solidFill>
                    <a:schemeClr val="bg1"/>
                  </a:solidFill>
                  <a:latin typeface="Arial" panose="020B0604020202020204" pitchFamily="34" charset="0"/>
                  <a:cs typeface="Arial" panose="020B0604020202020204" pitchFamily="34" charset="0"/>
                </a:rPr>
                <a:t>Olusoga</a:t>
              </a:r>
              <a:r>
                <a:rPr lang="en-GB" sz="1500" dirty="0">
                  <a:solidFill>
                    <a:schemeClr val="bg1"/>
                  </a:solidFill>
                  <a:latin typeface="Arial" panose="020B0604020202020204" pitchFamily="34" charset="0"/>
                  <a:cs typeface="Arial" panose="020B0604020202020204" pitchFamily="34" charset="0"/>
                </a:rPr>
                <a:t> and Dr Yinka </a:t>
              </a:r>
              <a:r>
                <a:rPr lang="en-GB" sz="1500" dirty="0" err="1">
                  <a:solidFill>
                    <a:schemeClr val="bg1"/>
                  </a:solidFill>
                  <a:latin typeface="Arial" panose="020B0604020202020204" pitchFamily="34" charset="0"/>
                  <a:cs typeface="Arial" panose="020B0604020202020204" pitchFamily="34" charset="0"/>
                </a:rPr>
                <a:t>Olusoga</a:t>
              </a:r>
              <a:endParaRPr lang="en-US" sz="1500" dirty="0">
                <a:solidFill>
                  <a:schemeClr val="bg1"/>
                </a:solidFill>
                <a:latin typeface="Arial" panose="020B0604020202020204" pitchFamily="34" charset="0"/>
                <a:cs typeface="Arial" panose="020B0604020202020204" pitchFamily="34" charset="0"/>
              </a:endParaRPr>
            </a:p>
          </p:txBody>
        </p:sp>
        <p:grpSp>
          <p:nvGrpSpPr>
            <p:cNvPr id="18" name="Group 17">
              <a:extLst>
                <a:ext uri="{FF2B5EF4-FFF2-40B4-BE49-F238E27FC236}">
                  <a16:creationId xmlns:a16="http://schemas.microsoft.com/office/drawing/2014/main" id="{9DF61384-0895-754F-81A5-07D7659633EB}"/>
                </a:ext>
              </a:extLst>
            </p:cNvPr>
            <p:cNvGrpSpPr/>
            <p:nvPr/>
          </p:nvGrpSpPr>
          <p:grpSpPr>
            <a:xfrm>
              <a:off x="7249552" y="5740863"/>
              <a:ext cx="1307307" cy="996720"/>
              <a:chOff x="7249552" y="5720473"/>
              <a:chExt cx="1359299" cy="1036360"/>
            </a:xfrm>
          </p:grpSpPr>
          <p:pic>
            <p:nvPicPr>
              <p:cNvPr id="20" name="Picture 19" descr="A person with dark hair&#10;&#10;Description automatically generated with low confidence">
                <a:extLst>
                  <a:ext uri="{FF2B5EF4-FFF2-40B4-BE49-F238E27FC236}">
                    <a16:creationId xmlns:a16="http://schemas.microsoft.com/office/drawing/2014/main" id="{538193A9-00C3-5940-ACDB-673F0898B7A6}"/>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rot="400058">
                <a:off x="7921324" y="5867038"/>
                <a:ext cx="687527" cy="889795"/>
              </a:xfrm>
              <a:prstGeom prst="rect">
                <a:avLst/>
              </a:prstGeom>
            </p:spPr>
          </p:pic>
          <p:pic>
            <p:nvPicPr>
              <p:cNvPr id="21" name="Picture 20" descr="A picture containing person, outdoor, person, grass&#10;&#10;Description automatically generated">
                <a:extLst>
                  <a:ext uri="{FF2B5EF4-FFF2-40B4-BE49-F238E27FC236}">
                    <a16:creationId xmlns:a16="http://schemas.microsoft.com/office/drawing/2014/main" id="{1FAE44D2-6720-6248-BF74-12E1A2AA27A0}"/>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rot="21328255">
                <a:off x="7249552" y="5720473"/>
                <a:ext cx="687527" cy="889795"/>
              </a:xfrm>
              <a:prstGeom prst="rect">
                <a:avLst/>
              </a:prstGeom>
            </p:spPr>
          </p:pic>
        </p:grpSp>
      </p:grpSp>
    </p:spTree>
    <p:extLst>
      <p:ext uri="{BB962C8B-B14F-4D97-AF65-F5344CB8AC3E}">
        <p14:creationId xmlns:p14="http://schemas.microsoft.com/office/powerpoint/2010/main" val="319709039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2">
            <a:extLst>
              <a:ext uri="{FF2B5EF4-FFF2-40B4-BE49-F238E27FC236}">
                <a16:creationId xmlns:a16="http://schemas.microsoft.com/office/drawing/2014/main" id="{BF1EF36B-E93C-304E-A237-9D459891E80D}"/>
              </a:ext>
            </a:extLst>
          </p:cNvPr>
          <p:cNvSpPr txBox="1">
            <a:spLocks/>
          </p:cNvSpPr>
          <p:nvPr/>
        </p:nvSpPr>
        <p:spPr>
          <a:xfrm>
            <a:off x="5331458" y="1555131"/>
            <a:ext cx="6096000" cy="5550008"/>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Comic Sans MS" panose="030F0902030302020204" pitchFamily="66"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Comic Sans MS" panose="030F0902030302020204" pitchFamily="66"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Comic Sans MS" panose="030F0902030302020204" pitchFamily="66"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Comic Sans MS" panose="030F0902030302020204" pitchFamily="66"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Comic Sans MS" panose="030F0902030302020204" pitchFamily="66"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en-GB" sz="1800" dirty="0">
                <a:solidFill>
                  <a:srgbClr val="272626"/>
                </a:solidFill>
              </a:rPr>
              <a:t>England’s first successful colony was the 1607 settlement of Jamestown, in Virginia, North America.</a:t>
            </a:r>
          </a:p>
          <a:p>
            <a:pPr marL="0" indent="0">
              <a:lnSpc>
                <a:spcPct val="100000"/>
              </a:lnSpc>
              <a:buNone/>
            </a:pPr>
            <a:r>
              <a:rPr lang="en-GB" sz="1800" dirty="0">
                <a:solidFill>
                  <a:srgbClr val="272626"/>
                </a:solidFill>
              </a:rPr>
              <a:t>Jamestown was named after King James I England/VI Scotland.</a:t>
            </a:r>
          </a:p>
          <a:p>
            <a:pPr marL="0" indent="0">
              <a:lnSpc>
                <a:spcPct val="100000"/>
              </a:lnSpc>
              <a:buNone/>
            </a:pPr>
            <a:r>
              <a:rPr lang="en-GB" sz="1800" dirty="0">
                <a:solidFill>
                  <a:srgbClr val="272626"/>
                </a:solidFill>
              </a:rPr>
              <a:t>By 1627 England also established a colony in the</a:t>
            </a:r>
            <a:br>
              <a:rPr lang="en-GB" sz="1800" dirty="0">
                <a:solidFill>
                  <a:srgbClr val="272626"/>
                </a:solidFill>
              </a:rPr>
            </a:br>
            <a:r>
              <a:rPr lang="en-GB" sz="1800" dirty="0">
                <a:solidFill>
                  <a:srgbClr val="272626"/>
                </a:solidFill>
              </a:rPr>
              <a:t>West Indies, on the island of Barbados.</a:t>
            </a:r>
          </a:p>
          <a:p>
            <a:pPr marL="0" indent="0">
              <a:lnSpc>
                <a:spcPct val="100000"/>
              </a:lnSpc>
              <a:buNone/>
            </a:pPr>
            <a:r>
              <a:rPr lang="en-GB" sz="1800" dirty="0">
                <a:solidFill>
                  <a:srgbClr val="272626"/>
                </a:solidFill>
              </a:rPr>
              <a:t>The land in both places was fertile and quickly the British were growing two crops in these colonies: </a:t>
            </a:r>
          </a:p>
          <a:p>
            <a:pPr marL="177800" lvl="1" indent="-177800">
              <a:lnSpc>
                <a:spcPct val="100000"/>
              </a:lnSpc>
              <a:buClr>
                <a:srgbClr val="00B050"/>
              </a:buClr>
            </a:pPr>
            <a:r>
              <a:rPr lang="en-GB" sz="1800" dirty="0">
                <a:solidFill>
                  <a:srgbClr val="272626"/>
                </a:solidFill>
              </a:rPr>
              <a:t>tobacco in Virginia; and</a:t>
            </a:r>
          </a:p>
          <a:p>
            <a:pPr marL="177800" lvl="1" indent="-177800">
              <a:lnSpc>
                <a:spcPct val="100000"/>
              </a:lnSpc>
              <a:buClr>
                <a:srgbClr val="00B050"/>
              </a:buClr>
            </a:pPr>
            <a:r>
              <a:rPr lang="en-GB" sz="1800" dirty="0">
                <a:solidFill>
                  <a:srgbClr val="272626"/>
                </a:solidFill>
              </a:rPr>
              <a:t>sugar in Barbados</a:t>
            </a:r>
          </a:p>
          <a:p>
            <a:pPr marL="0" indent="0">
              <a:lnSpc>
                <a:spcPct val="100000"/>
              </a:lnSpc>
              <a:buNone/>
            </a:pPr>
            <a:r>
              <a:rPr lang="en-GB" sz="1800" dirty="0">
                <a:solidFill>
                  <a:srgbClr val="272626"/>
                </a:solidFill>
              </a:rPr>
              <a:t>Tobacco and sugar were very valuable cash crops</a:t>
            </a:r>
            <a:br>
              <a:rPr lang="en-GB" sz="1800" dirty="0">
                <a:solidFill>
                  <a:srgbClr val="272626"/>
                </a:solidFill>
              </a:rPr>
            </a:br>
            <a:r>
              <a:rPr lang="en-GB" sz="1800" dirty="0">
                <a:solidFill>
                  <a:srgbClr val="272626"/>
                </a:solidFill>
              </a:rPr>
              <a:t>that the colonists could ship back to England and</a:t>
            </a:r>
            <a:br>
              <a:rPr lang="en-GB" sz="1800" dirty="0">
                <a:solidFill>
                  <a:srgbClr val="272626"/>
                </a:solidFill>
              </a:rPr>
            </a:br>
            <a:r>
              <a:rPr lang="en-GB" sz="1800" dirty="0">
                <a:solidFill>
                  <a:srgbClr val="272626"/>
                </a:solidFill>
              </a:rPr>
              <a:t>sell for a big profit.</a:t>
            </a:r>
          </a:p>
          <a:p>
            <a:pPr>
              <a:lnSpc>
                <a:spcPct val="100000"/>
              </a:lnSpc>
              <a:spcBef>
                <a:spcPts val="1500"/>
              </a:spcBef>
            </a:pPr>
            <a:endParaRPr lang="en-GB" sz="2000" dirty="0">
              <a:solidFill>
                <a:srgbClr val="272626"/>
              </a:solidFill>
            </a:endParaRPr>
          </a:p>
        </p:txBody>
      </p:sp>
      <p:sp>
        <p:nvSpPr>
          <p:cNvPr id="11" name="Title 1">
            <a:extLst>
              <a:ext uri="{FF2B5EF4-FFF2-40B4-BE49-F238E27FC236}">
                <a16:creationId xmlns:a16="http://schemas.microsoft.com/office/drawing/2014/main" id="{8C5A5F3B-2D7D-0D4C-A91A-30B1A06A4C0A}"/>
              </a:ext>
            </a:extLst>
          </p:cNvPr>
          <p:cNvSpPr txBox="1">
            <a:spLocks/>
          </p:cNvSpPr>
          <p:nvPr/>
        </p:nvSpPr>
        <p:spPr>
          <a:xfrm>
            <a:off x="0" y="681037"/>
            <a:ext cx="12192000" cy="664307"/>
          </a:xfrm>
          <a:prstGeom prst="rect">
            <a:avLst/>
          </a:prstGeom>
        </p:spPr>
        <p:txBody>
          <a:bodyPr/>
          <a:lstStyle>
            <a:lvl1pPr algn="l" defTabSz="914400" rtl="0" eaLnBrk="1" latinLnBrk="0" hangingPunct="1">
              <a:lnSpc>
                <a:spcPct val="90000"/>
              </a:lnSpc>
              <a:spcBef>
                <a:spcPct val="0"/>
              </a:spcBef>
              <a:buNone/>
              <a:defRPr sz="4400" b="0" i="0" kern="1200">
                <a:solidFill>
                  <a:schemeClr val="tx1"/>
                </a:solidFill>
                <a:latin typeface="Comic Sans MS" panose="030F0902030302020204" pitchFamily="66" charset="0"/>
                <a:ea typeface="+mj-ea"/>
                <a:cs typeface="+mj-cs"/>
              </a:defRPr>
            </a:lvl1pPr>
          </a:lstStyle>
          <a:p>
            <a:pPr algn="ctr">
              <a:lnSpc>
                <a:spcPct val="100000"/>
              </a:lnSpc>
            </a:pPr>
            <a:r>
              <a:rPr lang="en-GB" sz="3000" b="1" dirty="0">
                <a:solidFill>
                  <a:srgbClr val="00B050"/>
                </a:solidFill>
              </a:rPr>
              <a:t>England’s First Colonies</a:t>
            </a:r>
          </a:p>
        </p:txBody>
      </p:sp>
      <p:pic>
        <p:nvPicPr>
          <p:cNvPr id="14" name="Picture 13" descr="A picture containing text&#10;&#10;Description automatically generated">
            <a:extLst>
              <a:ext uri="{FF2B5EF4-FFF2-40B4-BE49-F238E27FC236}">
                <a16:creationId xmlns:a16="http://schemas.microsoft.com/office/drawing/2014/main" id="{C4304DCE-68E9-D64B-BFB0-25CA61C9E21C}"/>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rot="21205883">
            <a:off x="877406" y="2029597"/>
            <a:ext cx="4195021" cy="3253798"/>
          </a:xfrm>
          <a:prstGeom prst="rect">
            <a:avLst/>
          </a:prstGeom>
        </p:spPr>
      </p:pic>
    </p:spTree>
    <p:extLst>
      <p:ext uri="{BB962C8B-B14F-4D97-AF65-F5344CB8AC3E}">
        <p14:creationId xmlns:p14="http://schemas.microsoft.com/office/powerpoint/2010/main" val="37107925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5">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5">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
            <a:extLst>
              <a:ext uri="{FF2B5EF4-FFF2-40B4-BE49-F238E27FC236}">
                <a16:creationId xmlns:a16="http://schemas.microsoft.com/office/drawing/2014/main" id="{8C5A5F3B-2D7D-0D4C-A91A-30B1A06A4C0A}"/>
              </a:ext>
            </a:extLst>
          </p:cNvPr>
          <p:cNvSpPr txBox="1">
            <a:spLocks/>
          </p:cNvSpPr>
          <p:nvPr/>
        </p:nvSpPr>
        <p:spPr>
          <a:xfrm>
            <a:off x="0" y="681037"/>
            <a:ext cx="12192000" cy="1325563"/>
          </a:xfrm>
          <a:prstGeom prst="rect">
            <a:avLst/>
          </a:prstGeom>
        </p:spPr>
        <p:txBody>
          <a:bodyPr/>
          <a:lstStyle>
            <a:lvl1pPr algn="l" defTabSz="914400" rtl="0" eaLnBrk="1" latinLnBrk="0" hangingPunct="1">
              <a:lnSpc>
                <a:spcPct val="90000"/>
              </a:lnSpc>
              <a:spcBef>
                <a:spcPct val="0"/>
              </a:spcBef>
              <a:buNone/>
              <a:defRPr sz="4400" b="0" i="0" kern="1200">
                <a:solidFill>
                  <a:schemeClr val="tx1"/>
                </a:solidFill>
                <a:latin typeface="Comic Sans MS" panose="030F0902030302020204" pitchFamily="66" charset="0"/>
                <a:ea typeface="+mj-ea"/>
                <a:cs typeface="+mj-cs"/>
              </a:defRPr>
            </a:lvl1pPr>
          </a:lstStyle>
          <a:p>
            <a:pPr algn="ctr">
              <a:lnSpc>
                <a:spcPct val="100000"/>
              </a:lnSpc>
            </a:pPr>
            <a:r>
              <a:rPr lang="en-GB" sz="3000" b="1" dirty="0">
                <a:solidFill>
                  <a:srgbClr val="00B050"/>
                </a:solidFill>
              </a:rPr>
              <a:t>The British American and Caribbean</a:t>
            </a:r>
            <a:br>
              <a:rPr lang="en-GB" sz="3000" b="1" dirty="0">
                <a:solidFill>
                  <a:srgbClr val="00B050"/>
                </a:solidFill>
              </a:rPr>
            </a:br>
            <a:r>
              <a:rPr lang="en-GB" sz="3000" b="1" dirty="0">
                <a:solidFill>
                  <a:srgbClr val="00B050"/>
                </a:solidFill>
              </a:rPr>
              <a:t>colonies timeline</a:t>
            </a:r>
          </a:p>
        </p:txBody>
      </p:sp>
      <p:sp>
        <p:nvSpPr>
          <p:cNvPr id="6" name="Content Placeholder 3">
            <a:extLst>
              <a:ext uri="{FF2B5EF4-FFF2-40B4-BE49-F238E27FC236}">
                <a16:creationId xmlns:a16="http://schemas.microsoft.com/office/drawing/2014/main" id="{3EA43308-BD0C-F743-BC5D-1E600DF80FE0}"/>
              </a:ext>
            </a:extLst>
          </p:cNvPr>
          <p:cNvSpPr txBox="1">
            <a:spLocks/>
          </p:cNvSpPr>
          <p:nvPr/>
        </p:nvSpPr>
        <p:spPr>
          <a:xfrm>
            <a:off x="670114" y="2588092"/>
            <a:ext cx="1624230" cy="1109676"/>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Comic Sans MS" panose="030F0902030302020204" pitchFamily="66"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Comic Sans MS" panose="030F0902030302020204" pitchFamily="66"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Comic Sans MS" panose="030F0902030302020204" pitchFamily="66"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Comic Sans MS" panose="030F0902030302020204" pitchFamily="66"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Comic Sans MS" panose="030F0902030302020204" pitchFamily="66"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GB" sz="1800" b="1" dirty="0">
                <a:solidFill>
                  <a:srgbClr val="00B050"/>
                </a:solidFill>
              </a:rPr>
              <a:t>Jamestown,</a:t>
            </a:r>
            <a:br>
              <a:rPr lang="en-GB" sz="1800" b="1" dirty="0">
                <a:solidFill>
                  <a:srgbClr val="00B050"/>
                </a:solidFill>
              </a:rPr>
            </a:br>
            <a:r>
              <a:rPr lang="en-GB" sz="1800" b="1" dirty="0">
                <a:solidFill>
                  <a:srgbClr val="00B050"/>
                </a:solidFill>
              </a:rPr>
              <a:t>Virginia</a:t>
            </a:r>
          </a:p>
        </p:txBody>
      </p:sp>
      <p:sp>
        <p:nvSpPr>
          <p:cNvPr id="10" name="Content Placeholder 3">
            <a:extLst>
              <a:ext uri="{FF2B5EF4-FFF2-40B4-BE49-F238E27FC236}">
                <a16:creationId xmlns:a16="http://schemas.microsoft.com/office/drawing/2014/main" id="{66ECF9D3-F727-DE41-8343-A51E7F0AFEF9}"/>
              </a:ext>
            </a:extLst>
          </p:cNvPr>
          <p:cNvSpPr txBox="1">
            <a:spLocks/>
          </p:cNvSpPr>
          <p:nvPr/>
        </p:nvSpPr>
        <p:spPr>
          <a:xfrm>
            <a:off x="2086348" y="4430576"/>
            <a:ext cx="1343470" cy="404504"/>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Comic Sans MS" panose="030F0902030302020204" pitchFamily="66"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Comic Sans MS" panose="030F0902030302020204" pitchFamily="66"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Comic Sans MS" panose="030F0902030302020204" pitchFamily="66"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Comic Sans MS" panose="030F0902030302020204" pitchFamily="66"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Comic Sans MS" panose="030F0902030302020204" pitchFamily="66"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GB" sz="1800" b="1" dirty="0">
                <a:solidFill>
                  <a:srgbClr val="00B050"/>
                </a:solidFill>
              </a:rPr>
              <a:t>St. Kitts</a:t>
            </a:r>
          </a:p>
        </p:txBody>
      </p:sp>
      <p:sp>
        <p:nvSpPr>
          <p:cNvPr id="12" name="Content Placeholder 3">
            <a:extLst>
              <a:ext uri="{FF2B5EF4-FFF2-40B4-BE49-F238E27FC236}">
                <a16:creationId xmlns:a16="http://schemas.microsoft.com/office/drawing/2014/main" id="{2F96E2EC-5CCF-6D48-8890-9582CC2B22B0}"/>
              </a:ext>
            </a:extLst>
          </p:cNvPr>
          <p:cNvSpPr txBox="1">
            <a:spLocks/>
          </p:cNvSpPr>
          <p:nvPr/>
        </p:nvSpPr>
        <p:spPr>
          <a:xfrm>
            <a:off x="6003721" y="2579087"/>
            <a:ext cx="1316994" cy="489744"/>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Comic Sans MS" panose="030F0902030302020204" pitchFamily="66"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Comic Sans MS" panose="030F0902030302020204" pitchFamily="66"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Comic Sans MS" panose="030F0902030302020204" pitchFamily="66"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Comic Sans MS" panose="030F0902030302020204" pitchFamily="66"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Comic Sans MS" panose="030F0902030302020204" pitchFamily="66"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GB" sz="1800" b="1" dirty="0">
                <a:solidFill>
                  <a:srgbClr val="00B050"/>
                </a:solidFill>
              </a:rPr>
              <a:t>Jamaica</a:t>
            </a:r>
          </a:p>
        </p:txBody>
      </p:sp>
      <p:sp>
        <p:nvSpPr>
          <p:cNvPr id="13" name="Content Placeholder 3">
            <a:extLst>
              <a:ext uri="{FF2B5EF4-FFF2-40B4-BE49-F238E27FC236}">
                <a16:creationId xmlns:a16="http://schemas.microsoft.com/office/drawing/2014/main" id="{1C7CD026-443B-384B-9D48-72B8DED6FD5B}"/>
              </a:ext>
            </a:extLst>
          </p:cNvPr>
          <p:cNvSpPr txBox="1">
            <a:spLocks/>
          </p:cNvSpPr>
          <p:nvPr/>
        </p:nvSpPr>
        <p:spPr>
          <a:xfrm>
            <a:off x="3355433" y="2588092"/>
            <a:ext cx="1429435" cy="489744"/>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Comic Sans MS" panose="030F0902030302020204" pitchFamily="66"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Comic Sans MS" panose="030F0902030302020204" pitchFamily="66"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Comic Sans MS" panose="030F0902030302020204" pitchFamily="66"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Comic Sans MS" panose="030F0902030302020204" pitchFamily="66"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Comic Sans MS" panose="030F0902030302020204" pitchFamily="66"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GB" sz="1800" b="1" dirty="0">
                <a:solidFill>
                  <a:srgbClr val="00B050"/>
                </a:solidFill>
              </a:rPr>
              <a:t>Barbados</a:t>
            </a:r>
          </a:p>
        </p:txBody>
      </p:sp>
      <p:sp>
        <p:nvSpPr>
          <p:cNvPr id="15" name="Content Placeholder 3">
            <a:extLst>
              <a:ext uri="{FF2B5EF4-FFF2-40B4-BE49-F238E27FC236}">
                <a16:creationId xmlns:a16="http://schemas.microsoft.com/office/drawing/2014/main" id="{F319A7C1-6667-D343-820B-85BA7F41FC75}"/>
              </a:ext>
            </a:extLst>
          </p:cNvPr>
          <p:cNvSpPr txBox="1">
            <a:spLocks/>
          </p:cNvSpPr>
          <p:nvPr/>
        </p:nvSpPr>
        <p:spPr>
          <a:xfrm>
            <a:off x="4866989" y="4430576"/>
            <a:ext cx="976138" cy="404504"/>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Comic Sans MS" panose="030F0902030302020204" pitchFamily="66"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Comic Sans MS" panose="030F0902030302020204" pitchFamily="66"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Comic Sans MS" panose="030F0902030302020204" pitchFamily="66"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Comic Sans MS" panose="030F0902030302020204" pitchFamily="66"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Comic Sans MS" panose="030F0902030302020204" pitchFamily="66"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GB" sz="1800" b="1" dirty="0">
                <a:solidFill>
                  <a:srgbClr val="00B050"/>
                </a:solidFill>
              </a:rPr>
              <a:t>Nevis</a:t>
            </a:r>
          </a:p>
        </p:txBody>
      </p:sp>
      <p:sp>
        <p:nvSpPr>
          <p:cNvPr id="16" name="Content Placeholder 3">
            <a:extLst>
              <a:ext uri="{FF2B5EF4-FFF2-40B4-BE49-F238E27FC236}">
                <a16:creationId xmlns:a16="http://schemas.microsoft.com/office/drawing/2014/main" id="{6C1D38FD-4049-734D-9ADF-D523F98DB86F}"/>
              </a:ext>
            </a:extLst>
          </p:cNvPr>
          <p:cNvSpPr txBox="1">
            <a:spLocks/>
          </p:cNvSpPr>
          <p:nvPr/>
        </p:nvSpPr>
        <p:spPr>
          <a:xfrm>
            <a:off x="7194501" y="4429960"/>
            <a:ext cx="1518832" cy="404505"/>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Comic Sans MS" panose="030F0902030302020204" pitchFamily="66"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Comic Sans MS" panose="030F0902030302020204" pitchFamily="66"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Comic Sans MS" panose="030F0902030302020204" pitchFamily="66"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Comic Sans MS" panose="030F0902030302020204" pitchFamily="66"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Comic Sans MS" panose="030F0902030302020204" pitchFamily="66"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GB" sz="1800" b="1" dirty="0">
                <a:solidFill>
                  <a:srgbClr val="00B050"/>
                </a:solidFill>
              </a:rPr>
              <a:t>New York</a:t>
            </a:r>
          </a:p>
        </p:txBody>
      </p:sp>
      <p:sp>
        <p:nvSpPr>
          <p:cNvPr id="17" name="Content Placeholder 3">
            <a:extLst>
              <a:ext uri="{FF2B5EF4-FFF2-40B4-BE49-F238E27FC236}">
                <a16:creationId xmlns:a16="http://schemas.microsoft.com/office/drawing/2014/main" id="{39B81E0D-8F4D-8745-BB6E-DDCB356FC24B}"/>
              </a:ext>
            </a:extLst>
          </p:cNvPr>
          <p:cNvSpPr txBox="1">
            <a:spLocks/>
          </p:cNvSpPr>
          <p:nvPr/>
        </p:nvSpPr>
        <p:spPr>
          <a:xfrm>
            <a:off x="8587498" y="2587476"/>
            <a:ext cx="1316994" cy="733143"/>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Comic Sans MS" panose="030F0902030302020204" pitchFamily="66"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Comic Sans MS" panose="030F0902030302020204" pitchFamily="66"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Comic Sans MS" panose="030F0902030302020204" pitchFamily="66"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Comic Sans MS" panose="030F0902030302020204" pitchFamily="66"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Comic Sans MS" panose="030F0902030302020204" pitchFamily="66"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GB" sz="1800" b="1" dirty="0">
                <a:solidFill>
                  <a:srgbClr val="00B050"/>
                </a:solidFill>
              </a:rPr>
              <a:t>The Bahamas</a:t>
            </a:r>
          </a:p>
        </p:txBody>
      </p:sp>
      <p:sp>
        <p:nvSpPr>
          <p:cNvPr id="18" name="Content Placeholder 3">
            <a:extLst>
              <a:ext uri="{FF2B5EF4-FFF2-40B4-BE49-F238E27FC236}">
                <a16:creationId xmlns:a16="http://schemas.microsoft.com/office/drawing/2014/main" id="{3334BD99-D2D6-AD45-A8AA-99D21290BD2F}"/>
              </a:ext>
            </a:extLst>
          </p:cNvPr>
          <p:cNvSpPr txBox="1">
            <a:spLocks/>
          </p:cNvSpPr>
          <p:nvPr/>
        </p:nvSpPr>
        <p:spPr>
          <a:xfrm>
            <a:off x="9438709" y="4429960"/>
            <a:ext cx="2197660" cy="1143848"/>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Comic Sans MS" panose="030F0902030302020204" pitchFamily="66"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Comic Sans MS" panose="030F0902030302020204" pitchFamily="66"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Comic Sans MS" panose="030F0902030302020204" pitchFamily="66"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Comic Sans MS" panose="030F0902030302020204" pitchFamily="66"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Comic Sans MS" panose="030F0902030302020204" pitchFamily="66"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GB" sz="1800" b="1" dirty="0">
                <a:solidFill>
                  <a:srgbClr val="00B050"/>
                </a:solidFill>
              </a:rPr>
              <a:t>Newfoundland,</a:t>
            </a:r>
            <a:br>
              <a:rPr lang="en-GB" sz="1800" b="1" dirty="0">
                <a:solidFill>
                  <a:srgbClr val="00B050"/>
                </a:solidFill>
              </a:rPr>
            </a:br>
            <a:r>
              <a:rPr lang="en-GB" sz="1800" b="1" dirty="0">
                <a:solidFill>
                  <a:srgbClr val="00B050"/>
                </a:solidFill>
              </a:rPr>
              <a:t>St Kitts,</a:t>
            </a:r>
            <a:br>
              <a:rPr lang="en-GB" sz="1800" b="1" dirty="0">
                <a:solidFill>
                  <a:srgbClr val="00B050"/>
                </a:solidFill>
              </a:rPr>
            </a:br>
            <a:r>
              <a:rPr lang="en-GB" sz="1800" b="1" dirty="0">
                <a:solidFill>
                  <a:srgbClr val="00B050"/>
                </a:solidFill>
              </a:rPr>
              <a:t>Hudson’s Bay </a:t>
            </a:r>
          </a:p>
          <a:p>
            <a:pPr algn="ctr"/>
            <a:endParaRPr lang="en-GB" sz="1800" b="1" dirty="0">
              <a:solidFill>
                <a:srgbClr val="00B050"/>
              </a:solidFill>
            </a:endParaRPr>
          </a:p>
        </p:txBody>
      </p:sp>
      <p:cxnSp>
        <p:nvCxnSpPr>
          <p:cNvPr id="4" name="Straight Connector 3">
            <a:extLst>
              <a:ext uri="{FF2B5EF4-FFF2-40B4-BE49-F238E27FC236}">
                <a16:creationId xmlns:a16="http://schemas.microsoft.com/office/drawing/2014/main" id="{985BCC5A-244D-EF45-BF8F-9D8B7B53CF51}"/>
              </a:ext>
            </a:extLst>
          </p:cNvPr>
          <p:cNvCxnSpPr>
            <a:cxnSpLocks/>
          </p:cNvCxnSpPr>
          <p:nvPr/>
        </p:nvCxnSpPr>
        <p:spPr>
          <a:xfrm>
            <a:off x="1464122" y="3771242"/>
            <a:ext cx="9057729" cy="0"/>
          </a:xfrm>
          <a:prstGeom prst="line">
            <a:avLst/>
          </a:prstGeom>
          <a:ln w="3810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EDA4F30C-6F06-B44D-9426-9F0245AFBA00}"/>
              </a:ext>
            </a:extLst>
          </p:cNvPr>
          <p:cNvCxnSpPr>
            <a:cxnSpLocks/>
          </p:cNvCxnSpPr>
          <p:nvPr/>
        </p:nvCxnSpPr>
        <p:spPr>
          <a:xfrm flipH="1">
            <a:off x="1482229" y="3446166"/>
            <a:ext cx="1" cy="325076"/>
          </a:xfrm>
          <a:prstGeom prst="line">
            <a:avLst/>
          </a:prstGeom>
          <a:ln w="3810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B82A0F89-4A01-BB4C-B07E-299C60699DCC}"/>
              </a:ext>
            </a:extLst>
          </p:cNvPr>
          <p:cNvCxnSpPr>
            <a:cxnSpLocks/>
          </p:cNvCxnSpPr>
          <p:nvPr/>
        </p:nvCxnSpPr>
        <p:spPr>
          <a:xfrm>
            <a:off x="10521851" y="3751548"/>
            <a:ext cx="1" cy="340550"/>
          </a:xfrm>
          <a:prstGeom prst="line">
            <a:avLst/>
          </a:prstGeom>
          <a:ln w="3810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A3A83DD-58EA-FE48-8AEC-78154C6397F9}"/>
              </a:ext>
            </a:extLst>
          </p:cNvPr>
          <p:cNvCxnSpPr>
            <a:cxnSpLocks/>
          </p:cNvCxnSpPr>
          <p:nvPr/>
        </p:nvCxnSpPr>
        <p:spPr>
          <a:xfrm>
            <a:off x="2758083" y="3771242"/>
            <a:ext cx="1" cy="325076"/>
          </a:xfrm>
          <a:prstGeom prst="line">
            <a:avLst/>
          </a:prstGeom>
          <a:ln w="3810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15984914-CF71-1F4C-A079-0B196E18E1D4}"/>
              </a:ext>
            </a:extLst>
          </p:cNvPr>
          <p:cNvCxnSpPr>
            <a:cxnSpLocks/>
          </p:cNvCxnSpPr>
          <p:nvPr/>
        </p:nvCxnSpPr>
        <p:spPr>
          <a:xfrm flipH="1">
            <a:off x="4070151" y="3446166"/>
            <a:ext cx="1" cy="325076"/>
          </a:xfrm>
          <a:prstGeom prst="line">
            <a:avLst/>
          </a:prstGeom>
          <a:ln w="3810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088D618E-234D-EC4F-8C4E-296396FC27FA}"/>
              </a:ext>
            </a:extLst>
          </p:cNvPr>
          <p:cNvCxnSpPr>
            <a:cxnSpLocks/>
          </p:cNvCxnSpPr>
          <p:nvPr/>
        </p:nvCxnSpPr>
        <p:spPr>
          <a:xfrm flipH="1">
            <a:off x="5346007" y="3771263"/>
            <a:ext cx="9051" cy="325055"/>
          </a:xfrm>
          <a:prstGeom prst="line">
            <a:avLst/>
          </a:prstGeom>
          <a:ln w="3810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B86C6D58-31BF-384A-99A7-3F82A7E4E3CA}"/>
              </a:ext>
            </a:extLst>
          </p:cNvPr>
          <p:cNvCxnSpPr>
            <a:cxnSpLocks/>
          </p:cNvCxnSpPr>
          <p:nvPr/>
        </p:nvCxnSpPr>
        <p:spPr>
          <a:xfrm flipH="1">
            <a:off x="6658073" y="3446166"/>
            <a:ext cx="1" cy="325076"/>
          </a:xfrm>
          <a:prstGeom prst="line">
            <a:avLst/>
          </a:prstGeom>
          <a:ln w="3810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4305410D-EEDB-DF41-A8B7-D8C2F109FC31}"/>
              </a:ext>
            </a:extLst>
          </p:cNvPr>
          <p:cNvCxnSpPr>
            <a:cxnSpLocks/>
          </p:cNvCxnSpPr>
          <p:nvPr/>
        </p:nvCxnSpPr>
        <p:spPr>
          <a:xfrm>
            <a:off x="7933927" y="3771242"/>
            <a:ext cx="1" cy="325076"/>
          </a:xfrm>
          <a:prstGeom prst="line">
            <a:avLst/>
          </a:prstGeom>
          <a:ln w="3810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34" name="Straight Connector 33">
            <a:extLst>
              <a:ext uri="{FF2B5EF4-FFF2-40B4-BE49-F238E27FC236}">
                <a16:creationId xmlns:a16="http://schemas.microsoft.com/office/drawing/2014/main" id="{4EB88253-3CCA-BC47-BBBB-88D1BF0BD5A4}"/>
              </a:ext>
            </a:extLst>
          </p:cNvPr>
          <p:cNvCxnSpPr>
            <a:cxnSpLocks/>
          </p:cNvCxnSpPr>
          <p:nvPr/>
        </p:nvCxnSpPr>
        <p:spPr>
          <a:xfrm flipH="1">
            <a:off x="9245995" y="3446166"/>
            <a:ext cx="1" cy="325076"/>
          </a:xfrm>
          <a:prstGeom prst="line">
            <a:avLst/>
          </a:prstGeom>
          <a:ln w="38100">
            <a:solidFill>
              <a:srgbClr val="00B050"/>
            </a:solidFill>
          </a:ln>
        </p:spPr>
        <p:style>
          <a:lnRef idx="1">
            <a:schemeClr val="accent1"/>
          </a:lnRef>
          <a:fillRef idx="0">
            <a:schemeClr val="accent1"/>
          </a:fillRef>
          <a:effectRef idx="0">
            <a:schemeClr val="accent1"/>
          </a:effectRef>
          <a:fontRef idx="minor">
            <a:schemeClr val="tx1"/>
          </a:fontRef>
        </p:style>
      </p:cxnSp>
      <p:sp>
        <p:nvSpPr>
          <p:cNvPr id="54" name="1607">
            <a:extLst>
              <a:ext uri="{FF2B5EF4-FFF2-40B4-BE49-F238E27FC236}">
                <a16:creationId xmlns:a16="http://schemas.microsoft.com/office/drawing/2014/main" id="{5EDB5D50-5B91-A743-98FA-7CA19265B815}"/>
              </a:ext>
            </a:extLst>
          </p:cNvPr>
          <p:cNvSpPr txBox="1">
            <a:spLocks/>
          </p:cNvSpPr>
          <p:nvPr/>
        </p:nvSpPr>
        <p:spPr>
          <a:xfrm>
            <a:off x="1158377" y="3213074"/>
            <a:ext cx="646779" cy="263482"/>
          </a:xfrm>
          <a:prstGeom prst="rect">
            <a:avLst/>
          </a:prstGeom>
        </p:spPr>
        <p:txBody>
          <a:bodyPr>
            <a:normAutofit fontScale="850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Comic Sans MS" panose="030F0902030302020204" pitchFamily="66"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Comic Sans MS" panose="030F0902030302020204" pitchFamily="66"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Comic Sans MS" panose="030F0902030302020204" pitchFamily="66"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Comic Sans MS" panose="030F0902030302020204" pitchFamily="66"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Comic Sans MS" panose="030F0902030302020204" pitchFamily="66"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GB" sz="1800" dirty="0">
                <a:solidFill>
                  <a:srgbClr val="272626"/>
                </a:solidFill>
              </a:rPr>
              <a:t>1607</a:t>
            </a:r>
          </a:p>
        </p:txBody>
      </p:sp>
      <p:sp>
        <p:nvSpPr>
          <p:cNvPr id="55" name="1627">
            <a:extLst>
              <a:ext uri="{FF2B5EF4-FFF2-40B4-BE49-F238E27FC236}">
                <a16:creationId xmlns:a16="http://schemas.microsoft.com/office/drawing/2014/main" id="{DBA92E63-594D-2E4F-8FFA-B4ECCB300952}"/>
              </a:ext>
            </a:extLst>
          </p:cNvPr>
          <p:cNvSpPr txBox="1">
            <a:spLocks/>
          </p:cNvSpPr>
          <p:nvPr/>
        </p:nvSpPr>
        <p:spPr>
          <a:xfrm>
            <a:off x="3750575" y="3213074"/>
            <a:ext cx="646779" cy="263482"/>
          </a:xfrm>
          <a:prstGeom prst="rect">
            <a:avLst/>
          </a:prstGeom>
        </p:spPr>
        <p:txBody>
          <a:bodyPr>
            <a:normAutofit fontScale="850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Comic Sans MS" panose="030F0902030302020204" pitchFamily="66"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Comic Sans MS" panose="030F0902030302020204" pitchFamily="66"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Comic Sans MS" panose="030F0902030302020204" pitchFamily="66"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Comic Sans MS" panose="030F0902030302020204" pitchFamily="66"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Comic Sans MS" panose="030F0902030302020204" pitchFamily="66"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GB" sz="1800" dirty="0">
                <a:solidFill>
                  <a:srgbClr val="272626"/>
                </a:solidFill>
              </a:rPr>
              <a:t>1627</a:t>
            </a:r>
          </a:p>
        </p:txBody>
      </p:sp>
      <p:sp>
        <p:nvSpPr>
          <p:cNvPr id="56" name="1655">
            <a:extLst>
              <a:ext uri="{FF2B5EF4-FFF2-40B4-BE49-F238E27FC236}">
                <a16:creationId xmlns:a16="http://schemas.microsoft.com/office/drawing/2014/main" id="{D46A3D30-C5BA-1146-8AFB-41E984992773}"/>
              </a:ext>
            </a:extLst>
          </p:cNvPr>
          <p:cNvSpPr txBox="1">
            <a:spLocks/>
          </p:cNvSpPr>
          <p:nvPr/>
        </p:nvSpPr>
        <p:spPr>
          <a:xfrm>
            <a:off x="6334384" y="3213074"/>
            <a:ext cx="646779" cy="263482"/>
          </a:xfrm>
          <a:prstGeom prst="rect">
            <a:avLst/>
          </a:prstGeom>
        </p:spPr>
        <p:txBody>
          <a:bodyPr>
            <a:normAutofit fontScale="850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Comic Sans MS" panose="030F0902030302020204" pitchFamily="66"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Comic Sans MS" panose="030F0902030302020204" pitchFamily="66"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Comic Sans MS" panose="030F0902030302020204" pitchFamily="66"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Comic Sans MS" panose="030F0902030302020204" pitchFamily="66"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Comic Sans MS" panose="030F0902030302020204" pitchFamily="66"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GB" sz="1800" dirty="0">
                <a:solidFill>
                  <a:srgbClr val="272626"/>
                </a:solidFill>
              </a:rPr>
              <a:t>1655</a:t>
            </a:r>
          </a:p>
        </p:txBody>
      </p:sp>
      <p:sp>
        <p:nvSpPr>
          <p:cNvPr id="57" name="1666">
            <a:extLst>
              <a:ext uri="{FF2B5EF4-FFF2-40B4-BE49-F238E27FC236}">
                <a16:creationId xmlns:a16="http://schemas.microsoft.com/office/drawing/2014/main" id="{32EB8E1B-D91B-B34D-A69A-DAEFACB34FEF}"/>
              </a:ext>
            </a:extLst>
          </p:cNvPr>
          <p:cNvSpPr txBox="1">
            <a:spLocks/>
          </p:cNvSpPr>
          <p:nvPr/>
        </p:nvSpPr>
        <p:spPr>
          <a:xfrm>
            <a:off x="8934971" y="3213074"/>
            <a:ext cx="646779" cy="263482"/>
          </a:xfrm>
          <a:prstGeom prst="rect">
            <a:avLst/>
          </a:prstGeom>
        </p:spPr>
        <p:txBody>
          <a:bodyPr>
            <a:normAutofit fontScale="850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Comic Sans MS" panose="030F0902030302020204" pitchFamily="66"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Comic Sans MS" panose="030F0902030302020204" pitchFamily="66"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Comic Sans MS" panose="030F0902030302020204" pitchFamily="66"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Comic Sans MS" panose="030F0902030302020204" pitchFamily="66"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Comic Sans MS" panose="030F0902030302020204" pitchFamily="66"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GB" sz="1800" dirty="0">
                <a:solidFill>
                  <a:srgbClr val="272626"/>
                </a:solidFill>
              </a:rPr>
              <a:t>1666</a:t>
            </a:r>
          </a:p>
        </p:txBody>
      </p:sp>
      <p:sp>
        <p:nvSpPr>
          <p:cNvPr id="58" name="1624">
            <a:extLst>
              <a:ext uri="{FF2B5EF4-FFF2-40B4-BE49-F238E27FC236}">
                <a16:creationId xmlns:a16="http://schemas.microsoft.com/office/drawing/2014/main" id="{4453146F-03C4-584B-9D9A-D80D5B9E54C9}"/>
              </a:ext>
            </a:extLst>
          </p:cNvPr>
          <p:cNvSpPr txBox="1">
            <a:spLocks/>
          </p:cNvSpPr>
          <p:nvPr/>
        </p:nvSpPr>
        <p:spPr>
          <a:xfrm>
            <a:off x="2451471" y="4186197"/>
            <a:ext cx="646779" cy="263482"/>
          </a:xfrm>
          <a:prstGeom prst="rect">
            <a:avLst/>
          </a:prstGeom>
        </p:spPr>
        <p:txBody>
          <a:bodyPr>
            <a:normAutofit fontScale="850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Comic Sans MS" panose="030F0902030302020204" pitchFamily="66"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Comic Sans MS" panose="030F0902030302020204" pitchFamily="66"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Comic Sans MS" panose="030F0902030302020204" pitchFamily="66"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Comic Sans MS" panose="030F0902030302020204" pitchFamily="66"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Comic Sans MS" panose="030F0902030302020204" pitchFamily="66"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GB" sz="1800" dirty="0">
                <a:solidFill>
                  <a:srgbClr val="272626"/>
                </a:solidFill>
              </a:rPr>
              <a:t>1624</a:t>
            </a:r>
          </a:p>
        </p:txBody>
      </p:sp>
      <p:sp>
        <p:nvSpPr>
          <p:cNvPr id="59" name="1628">
            <a:extLst>
              <a:ext uri="{FF2B5EF4-FFF2-40B4-BE49-F238E27FC236}">
                <a16:creationId xmlns:a16="http://schemas.microsoft.com/office/drawing/2014/main" id="{1D81C64F-E64C-8440-83BA-B0C76261BD8B}"/>
              </a:ext>
            </a:extLst>
          </p:cNvPr>
          <p:cNvSpPr txBox="1">
            <a:spLocks/>
          </p:cNvSpPr>
          <p:nvPr/>
        </p:nvSpPr>
        <p:spPr>
          <a:xfrm>
            <a:off x="5043669" y="4186197"/>
            <a:ext cx="646779" cy="263482"/>
          </a:xfrm>
          <a:prstGeom prst="rect">
            <a:avLst/>
          </a:prstGeom>
        </p:spPr>
        <p:txBody>
          <a:bodyPr>
            <a:normAutofit fontScale="850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Comic Sans MS" panose="030F0902030302020204" pitchFamily="66"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Comic Sans MS" panose="030F0902030302020204" pitchFamily="66"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Comic Sans MS" panose="030F0902030302020204" pitchFamily="66"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Comic Sans MS" panose="030F0902030302020204" pitchFamily="66"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Comic Sans MS" panose="030F0902030302020204" pitchFamily="66"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GB" sz="1800" dirty="0">
                <a:solidFill>
                  <a:srgbClr val="272626"/>
                </a:solidFill>
              </a:rPr>
              <a:t>1628</a:t>
            </a:r>
          </a:p>
        </p:txBody>
      </p:sp>
      <p:sp>
        <p:nvSpPr>
          <p:cNvPr id="60" name="1664">
            <a:extLst>
              <a:ext uri="{FF2B5EF4-FFF2-40B4-BE49-F238E27FC236}">
                <a16:creationId xmlns:a16="http://schemas.microsoft.com/office/drawing/2014/main" id="{3D8061B3-A7FA-DA4F-9A7D-9BC7846CEB4C}"/>
              </a:ext>
            </a:extLst>
          </p:cNvPr>
          <p:cNvSpPr txBox="1">
            <a:spLocks/>
          </p:cNvSpPr>
          <p:nvPr/>
        </p:nvSpPr>
        <p:spPr>
          <a:xfrm>
            <a:off x="7627478" y="4186197"/>
            <a:ext cx="646779" cy="263482"/>
          </a:xfrm>
          <a:prstGeom prst="rect">
            <a:avLst/>
          </a:prstGeom>
        </p:spPr>
        <p:txBody>
          <a:bodyPr>
            <a:normAutofit fontScale="850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Comic Sans MS" panose="030F0902030302020204" pitchFamily="66"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Comic Sans MS" panose="030F0902030302020204" pitchFamily="66"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Comic Sans MS" panose="030F0902030302020204" pitchFamily="66"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Comic Sans MS" panose="030F0902030302020204" pitchFamily="66"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Comic Sans MS" panose="030F0902030302020204" pitchFamily="66"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GB" sz="1800" dirty="0">
                <a:solidFill>
                  <a:srgbClr val="272626"/>
                </a:solidFill>
              </a:rPr>
              <a:t>1664</a:t>
            </a:r>
          </a:p>
        </p:txBody>
      </p:sp>
      <p:sp>
        <p:nvSpPr>
          <p:cNvPr id="61" name="1713">
            <a:extLst>
              <a:ext uri="{FF2B5EF4-FFF2-40B4-BE49-F238E27FC236}">
                <a16:creationId xmlns:a16="http://schemas.microsoft.com/office/drawing/2014/main" id="{ED1C1E5B-BD51-AF4D-89D8-2844208335DA}"/>
              </a:ext>
            </a:extLst>
          </p:cNvPr>
          <p:cNvSpPr txBox="1">
            <a:spLocks/>
          </p:cNvSpPr>
          <p:nvPr/>
        </p:nvSpPr>
        <p:spPr>
          <a:xfrm>
            <a:off x="10228065" y="4186197"/>
            <a:ext cx="646779" cy="263482"/>
          </a:xfrm>
          <a:prstGeom prst="rect">
            <a:avLst/>
          </a:prstGeom>
        </p:spPr>
        <p:txBody>
          <a:bodyPr>
            <a:normAutofit fontScale="850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Comic Sans MS" panose="030F0902030302020204" pitchFamily="66"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Comic Sans MS" panose="030F0902030302020204" pitchFamily="66"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Comic Sans MS" panose="030F0902030302020204" pitchFamily="66"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Comic Sans MS" panose="030F0902030302020204" pitchFamily="66"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Comic Sans MS" panose="030F0902030302020204" pitchFamily="66"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GB" sz="1800" dirty="0">
                <a:solidFill>
                  <a:srgbClr val="272626"/>
                </a:solidFill>
              </a:rPr>
              <a:t>1713</a:t>
            </a:r>
          </a:p>
        </p:txBody>
      </p:sp>
    </p:spTree>
    <p:extLst>
      <p:ext uri="{BB962C8B-B14F-4D97-AF65-F5344CB8AC3E}">
        <p14:creationId xmlns:p14="http://schemas.microsoft.com/office/powerpoint/2010/main" val="32250946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9"/>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56"/>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60"/>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57"/>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6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P spid="55" grpId="0"/>
      <p:bldP spid="56" grpId="0"/>
      <p:bldP spid="57" grpId="0"/>
      <p:bldP spid="58" grpId="0"/>
      <p:bldP spid="59" grpId="0"/>
      <p:bldP spid="60" grpId="0"/>
      <p:bldP spid="61"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picture containing outdoor, plant, tree, leaf&#10;&#10;Description automatically generated">
            <a:extLst>
              <a:ext uri="{FF2B5EF4-FFF2-40B4-BE49-F238E27FC236}">
                <a16:creationId xmlns:a16="http://schemas.microsoft.com/office/drawing/2014/main" id="{39F7C6E4-0502-C848-BBE0-5BFE162DFE5C}"/>
              </a:ext>
            </a:extLst>
          </p:cNvPr>
          <p:cNvPicPr>
            <a:picLocks noChangeAspect="1"/>
          </p:cNvPicPr>
          <p:nvPr/>
        </p:nvPicPr>
        <p:blipFill rotWithShape="1">
          <a:blip r:embed="rId2" cstate="screen">
            <a:alphaModFix amt="51000"/>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3" name="Rectangle 2">
            <a:extLst>
              <a:ext uri="{FF2B5EF4-FFF2-40B4-BE49-F238E27FC236}">
                <a16:creationId xmlns:a16="http://schemas.microsoft.com/office/drawing/2014/main" id="{B56F5216-08B2-7144-82D4-6C1E6BAAD127}"/>
              </a:ext>
            </a:extLst>
          </p:cNvPr>
          <p:cNvSpPr/>
          <p:nvPr/>
        </p:nvSpPr>
        <p:spPr>
          <a:xfrm>
            <a:off x="0" y="2273300"/>
            <a:ext cx="12192000" cy="2298700"/>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itle 1">
            <a:extLst>
              <a:ext uri="{FF2B5EF4-FFF2-40B4-BE49-F238E27FC236}">
                <a16:creationId xmlns:a16="http://schemas.microsoft.com/office/drawing/2014/main" id="{7E05D140-5F96-8F42-8E4E-E19EA8A68BDE}"/>
              </a:ext>
            </a:extLst>
          </p:cNvPr>
          <p:cNvSpPr txBox="1">
            <a:spLocks/>
          </p:cNvSpPr>
          <p:nvPr/>
        </p:nvSpPr>
        <p:spPr>
          <a:xfrm>
            <a:off x="0" y="2558350"/>
            <a:ext cx="12192000" cy="1573439"/>
          </a:xfrm>
          <a:prstGeom prst="rect">
            <a:avLst/>
          </a:prstGeom>
        </p:spPr>
        <p:txBody>
          <a:bodyPr/>
          <a:lstStyle>
            <a:lvl1pPr algn="l" defTabSz="914400" rtl="0" eaLnBrk="1" latinLnBrk="0" hangingPunct="1">
              <a:lnSpc>
                <a:spcPct val="90000"/>
              </a:lnSpc>
              <a:spcBef>
                <a:spcPct val="0"/>
              </a:spcBef>
              <a:buNone/>
              <a:defRPr sz="4400" b="0" i="0" kern="1200">
                <a:solidFill>
                  <a:schemeClr val="tx1"/>
                </a:solidFill>
                <a:latin typeface="Comic Sans MS" panose="030F0902030302020204" pitchFamily="66" charset="0"/>
                <a:ea typeface="+mj-ea"/>
                <a:cs typeface="+mj-cs"/>
              </a:defRPr>
            </a:lvl1pPr>
          </a:lstStyle>
          <a:p>
            <a:pPr algn="ctr">
              <a:lnSpc>
                <a:spcPct val="100000"/>
              </a:lnSpc>
            </a:pPr>
            <a:r>
              <a:rPr lang="en-GB" sz="5000" b="1" dirty="0">
                <a:solidFill>
                  <a:schemeClr val="bg1"/>
                </a:solidFill>
              </a:rPr>
              <a:t>The Story of</a:t>
            </a:r>
            <a:br>
              <a:rPr lang="en-GB" sz="5000" b="1" dirty="0">
                <a:solidFill>
                  <a:schemeClr val="bg1"/>
                </a:solidFill>
              </a:rPr>
            </a:br>
            <a:r>
              <a:rPr lang="en-GB" sz="5000" b="1" dirty="0">
                <a:solidFill>
                  <a:schemeClr val="bg1"/>
                </a:solidFill>
              </a:rPr>
              <a:t>Barbados and Sugar</a:t>
            </a:r>
          </a:p>
        </p:txBody>
      </p:sp>
    </p:spTree>
    <p:extLst>
      <p:ext uri="{BB962C8B-B14F-4D97-AF65-F5344CB8AC3E}">
        <p14:creationId xmlns:p14="http://schemas.microsoft.com/office/powerpoint/2010/main" val="285366166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
            <a:extLst>
              <a:ext uri="{FF2B5EF4-FFF2-40B4-BE49-F238E27FC236}">
                <a16:creationId xmlns:a16="http://schemas.microsoft.com/office/drawing/2014/main" id="{8C5A5F3B-2D7D-0D4C-A91A-30B1A06A4C0A}"/>
              </a:ext>
            </a:extLst>
          </p:cNvPr>
          <p:cNvSpPr txBox="1">
            <a:spLocks/>
          </p:cNvSpPr>
          <p:nvPr/>
        </p:nvSpPr>
        <p:spPr>
          <a:xfrm>
            <a:off x="0" y="681037"/>
            <a:ext cx="12192000" cy="1325563"/>
          </a:xfrm>
          <a:prstGeom prst="rect">
            <a:avLst/>
          </a:prstGeom>
        </p:spPr>
        <p:txBody>
          <a:bodyPr/>
          <a:lstStyle>
            <a:lvl1pPr algn="l" defTabSz="914400" rtl="0" eaLnBrk="1" latinLnBrk="0" hangingPunct="1">
              <a:lnSpc>
                <a:spcPct val="90000"/>
              </a:lnSpc>
              <a:spcBef>
                <a:spcPct val="0"/>
              </a:spcBef>
              <a:buNone/>
              <a:defRPr sz="4400" b="0" i="0" kern="1200">
                <a:solidFill>
                  <a:schemeClr val="tx1"/>
                </a:solidFill>
                <a:latin typeface="Comic Sans MS" panose="030F0902030302020204" pitchFamily="66" charset="0"/>
                <a:ea typeface="+mj-ea"/>
                <a:cs typeface="+mj-cs"/>
              </a:defRPr>
            </a:lvl1pPr>
          </a:lstStyle>
          <a:p>
            <a:pPr algn="ctr">
              <a:lnSpc>
                <a:spcPct val="100000"/>
              </a:lnSpc>
            </a:pPr>
            <a:r>
              <a:rPr lang="en-GB" sz="3000" b="1" dirty="0">
                <a:solidFill>
                  <a:srgbClr val="00B050"/>
                </a:solidFill>
              </a:rPr>
              <a:t>Sugar</a:t>
            </a:r>
          </a:p>
        </p:txBody>
      </p:sp>
      <p:sp>
        <p:nvSpPr>
          <p:cNvPr id="7" name="Content Placeholder 2">
            <a:extLst>
              <a:ext uri="{FF2B5EF4-FFF2-40B4-BE49-F238E27FC236}">
                <a16:creationId xmlns:a16="http://schemas.microsoft.com/office/drawing/2014/main" id="{702C7A1A-453B-7E4D-B34D-FC2A7F17458C}"/>
              </a:ext>
            </a:extLst>
          </p:cNvPr>
          <p:cNvSpPr txBox="1">
            <a:spLocks/>
          </p:cNvSpPr>
          <p:nvPr/>
        </p:nvSpPr>
        <p:spPr>
          <a:xfrm>
            <a:off x="7048296" y="1562153"/>
            <a:ext cx="3622500" cy="4351338"/>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Comic Sans MS" panose="030F0902030302020204" pitchFamily="66"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Comic Sans MS" panose="030F0902030302020204" pitchFamily="66"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Comic Sans MS" panose="030F0902030302020204" pitchFamily="66"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Comic Sans MS" panose="030F0902030302020204" pitchFamily="66"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Comic Sans MS" panose="030F0902030302020204" pitchFamily="66"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1500"/>
              </a:spcBef>
              <a:buNone/>
            </a:pPr>
            <a:r>
              <a:rPr lang="en-GB" sz="2000" dirty="0">
                <a:solidFill>
                  <a:srgbClr val="272626"/>
                </a:solidFill>
              </a:rPr>
              <a:t>Sugar became something of a taste sensation in the Stuart world.</a:t>
            </a:r>
          </a:p>
          <a:p>
            <a:pPr marL="0" indent="0">
              <a:lnSpc>
                <a:spcPct val="100000"/>
              </a:lnSpc>
              <a:spcBef>
                <a:spcPts val="1500"/>
              </a:spcBef>
              <a:buNone/>
            </a:pPr>
            <a:r>
              <a:rPr lang="en-GB" sz="2000" dirty="0">
                <a:solidFill>
                  <a:srgbClr val="272626"/>
                </a:solidFill>
              </a:rPr>
              <a:t>Before Stuart times it was rare and expensive.</a:t>
            </a:r>
          </a:p>
          <a:p>
            <a:pPr marL="0" indent="0">
              <a:lnSpc>
                <a:spcPct val="100000"/>
              </a:lnSpc>
              <a:spcBef>
                <a:spcPts val="1500"/>
              </a:spcBef>
              <a:buNone/>
            </a:pPr>
            <a:r>
              <a:rPr lang="en-GB" sz="2000" dirty="0">
                <a:solidFill>
                  <a:srgbClr val="272626"/>
                </a:solidFill>
              </a:rPr>
              <a:t>Do you know how sugar</a:t>
            </a:r>
            <a:br>
              <a:rPr lang="en-GB" sz="2000" dirty="0">
                <a:solidFill>
                  <a:srgbClr val="272626"/>
                </a:solidFill>
              </a:rPr>
            </a:br>
            <a:r>
              <a:rPr lang="en-GB" sz="2000" dirty="0">
                <a:solidFill>
                  <a:srgbClr val="272626"/>
                </a:solidFill>
              </a:rPr>
              <a:t>is made?</a:t>
            </a:r>
          </a:p>
          <a:p>
            <a:pPr marL="0" indent="0">
              <a:lnSpc>
                <a:spcPct val="100000"/>
              </a:lnSpc>
              <a:spcBef>
                <a:spcPts val="1500"/>
              </a:spcBef>
              <a:buNone/>
            </a:pPr>
            <a:r>
              <a:rPr lang="en-GB" sz="2000" dirty="0">
                <a:solidFill>
                  <a:srgbClr val="272626"/>
                </a:solidFill>
              </a:rPr>
              <a:t>Sugar is made from sugar cane, a crop that was well suited to the climate in Britain’s new Caribbean colony of Barbados.</a:t>
            </a:r>
          </a:p>
        </p:txBody>
      </p:sp>
      <p:pic>
        <p:nvPicPr>
          <p:cNvPr id="3" name="Picture 2" descr="A picture containing outdoor, plant, tree, leaf&#10;&#10;Description automatically generated">
            <a:extLst>
              <a:ext uri="{FF2B5EF4-FFF2-40B4-BE49-F238E27FC236}">
                <a16:creationId xmlns:a16="http://schemas.microsoft.com/office/drawing/2014/main" id="{FEC40CDB-3FBD-C34A-84E6-2F69709C4516}"/>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1163638" y="1623932"/>
            <a:ext cx="5412250" cy="4181250"/>
          </a:xfrm>
          <a:prstGeom prst="rect">
            <a:avLst/>
          </a:prstGeom>
        </p:spPr>
      </p:pic>
    </p:spTree>
    <p:extLst>
      <p:ext uri="{BB962C8B-B14F-4D97-AF65-F5344CB8AC3E}">
        <p14:creationId xmlns:p14="http://schemas.microsoft.com/office/powerpoint/2010/main" val="40837611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2">
            <a:extLst>
              <a:ext uri="{FF2B5EF4-FFF2-40B4-BE49-F238E27FC236}">
                <a16:creationId xmlns:a16="http://schemas.microsoft.com/office/drawing/2014/main" id="{7854AED1-6F0C-0048-B181-B8BEA84A90E4}"/>
              </a:ext>
            </a:extLst>
          </p:cNvPr>
          <p:cNvSpPr txBox="1">
            <a:spLocks/>
          </p:cNvSpPr>
          <p:nvPr/>
        </p:nvSpPr>
        <p:spPr>
          <a:xfrm>
            <a:off x="6994729" y="1091207"/>
            <a:ext cx="4232818" cy="4988130"/>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Comic Sans MS" panose="030F0902030302020204" pitchFamily="66"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Comic Sans MS" panose="030F0902030302020204" pitchFamily="66"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Comic Sans MS" panose="030F0902030302020204" pitchFamily="66"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Comic Sans MS" panose="030F0902030302020204" pitchFamily="66"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Comic Sans MS" panose="030F0902030302020204" pitchFamily="66"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1500"/>
              </a:spcBef>
              <a:buNone/>
            </a:pPr>
            <a:r>
              <a:rPr lang="en-GB" sz="1900" dirty="0">
                <a:solidFill>
                  <a:srgbClr val="272626"/>
                </a:solidFill>
              </a:rPr>
              <a:t>However, sugar cane needs a great deal of work to grow and to process into sugar.</a:t>
            </a:r>
          </a:p>
          <a:p>
            <a:pPr marL="0" indent="0">
              <a:lnSpc>
                <a:spcPct val="100000"/>
              </a:lnSpc>
              <a:spcBef>
                <a:spcPts val="1500"/>
              </a:spcBef>
              <a:buNone/>
            </a:pPr>
            <a:r>
              <a:rPr lang="en-GB" sz="1900" dirty="0">
                <a:solidFill>
                  <a:srgbClr val="272626"/>
                </a:solidFill>
              </a:rPr>
              <a:t>Once harvested, sugar cane needs to be squeezed between heavy rollers to extract its juice.</a:t>
            </a:r>
          </a:p>
          <a:p>
            <a:pPr marL="0" indent="0">
              <a:lnSpc>
                <a:spcPct val="100000"/>
              </a:lnSpc>
              <a:spcBef>
                <a:spcPts val="1500"/>
              </a:spcBef>
              <a:buNone/>
            </a:pPr>
            <a:r>
              <a:rPr lang="en-GB" sz="1900" dirty="0">
                <a:solidFill>
                  <a:srgbClr val="272626"/>
                </a:solidFill>
              </a:rPr>
              <a:t>Then the juice needs to be boiled down into raw sugar.</a:t>
            </a:r>
          </a:p>
          <a:p>
            <a:pPr marL="0" indent="0">
              <a:lnSpc>
                <a:spcPct val="100000"/>
              </a:lnSpc>
              <a:spcBef>
                <a:spcPts val="1500"/>
              </a:spcBef>
              <a:buNone/>
            </a:pPr>
            <a:r>
              <a:rPr lang="en-GB" sz="1900" dirty="0">
                <a:solidFill>
                  <a:srgbClr val="272626"/>
                </a:solidFill>
              </a:rPr>
              <a:t>This is all very difficult, hot and dangerous work.</a:t>
            </a:r>
          </a:p>
          <a:p>
            <a:pPr marL="0" indent="0">
              <a:lnSpc>
                <a:spcPct val="100000"/>
              </a:lnSpc>
              <a:spcBef>
                <a:spcPts val="1500"/>
              </a:spcBef>
              <a:buNone/>
            </a:pPr>
            <a:r>
              <a:rPr lang="en-GB" sz="1900" dirty="0">
                <a:solidFill>
                  <a:srgbClr val="272626"/>
                </a:solidFill>
              </a:rPr>
              <a:t>It also all needs to happen very quickly as sugar cane goes off</a:t>
            </a:r>
            <a:br>
              <a:rPr lang="en-GB" sz="1900" dirty="0">
                <a:solidFill>
                  <a:srgbClr val="272626"/>
                </a:solidFill>
              </a:rPr>
            </a:br>
            <a:r>
              <a:rPr lang="en-GB" sz="1900" dirty="0">
                <a:solidFill>
                  <a:srgbClr val="272626"/>
                </a:solidFill>
              </a:rPr>
              <a:t>very rapidly.</a:t>
            </a:r>
          </a:p>
          <a:p>
            <a:pPr marL="0" indent="0">
              <a:lnSpc>
                <a:spcPct val="100000"/>
              </a:lnSpc>
              <a:spcBef>
                <a:spcPts val="1500"/>
              </a:spcBef>
              <a:buNone/>
            </a:pPr>
            <a:endParaRPr lang="en-GB" sz="2000" dirty="0">
              <a:solidFill>
                <a:srgbClr val="272626"/>
              </a:solidFill>
            </a:endParaRPr>
          </a:p>
        </p:txBody>
      </p:sp>
      <p:pic>
        <p:nvPicPr>
          <p:cNvPr id="4" name="Picture 3" descr="A picture containing grass, roof&#10;&#10;Description automatically generated">
            <a:extLst>
              <a:ext uri="{FF2B5EF4-FFF2-40B4-BE49-F238E27FC236}">
                <a16:creationId xmlns:a16="http://schemas.microsoft.com/office/drawing/2014/main" id="{C828AEF1-D74F-5046-A78D-12ABF48E30CE}"/>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416239" y="388351"/>
            <a:ext cx="6036621" cy="6081298"/>
          </a:xfrm>
          <a:prstGeom prst="rect">
            <a:avLst/>
          </a:prstGeom>
        </p:spPr>
      </p:pic>
    </p:spTree>
    <p:extLst>
      <p:ext uri="{BB962C8B-B14F-4D97-AF65-F5344CB8AC3E}">
        <p14:creationId xmlns:p14="http://schemas.microsoft.com/office/powerpoint/2010/main" val="18845921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picture containing text, outdoor, old, plant&#10;&#10;Description automatically generated">
            <a:extLst>
              <a:ext uri="{FF2B5EF4-FFF2-40B4-BE49-F238E27FC236}">
                <a16:creationId xmlns:a16="http://schemas.microsoft.com/office/drawing/2014/main" id="{B4093461-8A20-6144-AEE7-D444488A36A8}"/>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137622" y="1581785"/>
            <a:ext cx="5723628" cy="4138296"/>
          </a:xfrm>
          <a:prstGeom prst="rect">
            <a:avLst/>
          </a:prstGeom>
        </p:spPr>
      </p:pic>
      <p:sp>
        <p:nvSpPr>
          <p:cNvPr id="11" name="Title 1">
            <a:extLst>
              <a:ext uri="{FF2B5EF4-FFF2-40B4-BE49-F238E27FC236}">
                <a16:creationId xmlns:a16="http://schemas.microsoft.com/office/drawing/2014/main" id="{8C5A5F3B-2D7D-0D4C-A91A-30B1A06A4C0A}"/>
              </a:ext>
            </a:extLst>
          </p:cNvPr>
          <p:cNvSpPr txBox="1">
            <a:spLocks/>
          </p:cNvSpPr>
          <p:nvPr/>
        </p:nvSpPr>
        <p:spPr>
          <a:xfrm>
            <a:off x="0" y="770572"/>
            <a:ext cx="12192000" cy="1325563"/>
          </a:xfrm>
          <a:prstGeom prst="rect">
            <a:avLst/>
          </a:prstGeom>
        </p:spPr>
        <p:txBody>
          <a:bodyPr/>
          <a:lstStyle>
            <a:lvl1pPr algn="l" defTabSz="914400" rtl="0" eaLnBrk="1" latinLnBrk="0" hangingPunct="1">
              <a:lnSpc>
                <a:spcPct val="90000"/>
              </a:lnSpc>
              <a:spcBef>
                <a:spcPct val="0"/>
              </a:spcBef>
              <a:buNone/>
              <a:defRPr sz="4400" b="0" i="0" kern="1200">
                <a:solidFill>
                  <a:schemeClr val="tx1"/>
                </a:solidFill>
                <a:latin typeface="Comic Sans MS" panose="030F0902030302020204" pitchFamily="66" charset="0"/>
                <a:ea typeface="+mj-ea"/>
                <a:cs typeface="+mj-cs"/>
              </a:defRPr>
            </a:lvl1pPr>
          </a:lstStyle>
          <a:p>
            <a:pPr algn="ctr"/>
            <a:r>
              <a:rPr lang="en-GB" sz="3000" b="1" dirty="0">
                <a:solidFill>
                  <a:srgbClr val="00B050"/>
                </a:solidFill>
              </a:rPr>
              <a:t>The Problem of Labour – Indentured Servants</a:t>
            </a:r>
          </a:p>
        </p:txBody>
      </p:sp>
      <p:sp>
        <p:nvSpPr>
          <p:cNvPr id="7" name="Content Placeholder 2">
            <a:extLst>
              <a:ext uri="{FF2B5EF4-FFF2-40B4-BE49-F238E27FC236}">
                <a16:creationId xmlns:a16="http://schemas.microsoft.com/office/drawing/2014/main" id="{702C7A1A-453B-7E4D-B34D-FC2A7F17458C}"/>
              </a:ext>
            </a:extLst>
          </p:cNvPr>
          <p:cNvSpPr txBox="1">
            <a:spLocks/>
          </p:cNvSpPr>
          <p:nvPr/>
        </p:nvSpPr>
        <p:spPr>
          <a:xfrm>
            <a:off x="7164816" y="1786096"/>
            <a:ext cx="3761944" cy="4351338"/>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Comic Sans MS" panose="030F0902030302020204" pitchFamily="66"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Comic Sans MS" panose="030F0902030302020204" pitchFamily="66"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Comic Sans MS" panose="030F0902030302020204" pitchFamily="66"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Comic Sans MS" panose="030F0902030302020204" pitchFamily="66"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Comic Sans MS" panose="030F0902030302020204" pitchFamily="66"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1500"/>
              </a:spcBef>
              <a:buNone/>
            </a:pPr>
            <a:r>
              <a:rPr lang="en-GB" sz="2000" dirty="0">
                <a:solidFill>
                  <a:srgbClr val="272626"/>
                </a:solidFill>
              </a:rPr>
              <a:t>To begin with the landowners kept labour costs low through a system of ‘indentured servants’.</a:t>
            </a:r>
          </a:p>
          <a:p>
            <a:pPr marL="0" indent="0">
              <a:lnSpc>
                <a:spcPct val="100000"/>
              </a:lnSpc>
              <a:spcBef>
                <a:spcPts val="1500"/>
              </a:spcBef>
              <a:buNone/>
            </a:pPr>
            <a:r>
              <a:rPr lang="en-GB" sz="2000" dirty="0">
                <a:solidFill>
                  <a:srgbClr val="272626"/>
                </a:solidFill>
              </a:rPr>
              <a:t>Indentured servants were poor people (sometimes prisoners) from England, Scotland, Ireland and Europe.</a:t>
            </a:r>
          </a:p>
          <a:p>
            <a:pPr marL="0" indent="0">
              <a:lnSpc>
                <a:spcPct val="100000"/>
              </a:lnSpc>
              <a:spcBef>
                <a:spcPts val="1500"/>
              </a:spcBef>
              <a:buNone/>
            </a:pPr>
            <a:r>
              <a:rPr lang="en-GB" sz="2000" dirty="0">
                <a:solidFill>
                  <a:srgbClr val="272626"/>
                </a:solidFill>
              </a:rPr>
              <a:t>They signed up to work in the colonies for between seven and nine years.</a:t>
            </a:r>
          </a:p>
        </p:txBody>
      </p:sp>
    </p:spTree>
    <p:extLst>
      <p:ext uri="{BB962C8B-B14F-4D97-AF65-F5344CB8AC3E}">
        <p14:creationId xmlns:p14="http://schemas.microsoft.com/office/powerpoint/2010/main" val="9291278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picture containing accessory&#10;&#10;Description automatically generated">
            <a:extLst>
              <a:ext uri="{FF2B5EF4-FFF2-40B4-BE49-F238E27FC236}">
                <a16:creationId xmlns:a16="http://schemas.microsoft.com/office/drawing/2014/main" id="{827885CF-7CDA-B346-849C-98601DC4D63B}"/>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rot="20733034">
            <a:off x="797602" y="1888866"/>
            <a:ext cx="5518157" cy="3080268"/>
          </a:xfrm>
          <a:prstGeom prst="rect">
            <a:avLst/>
          </a:prstGeom>
        </p:spPr>
      </p:pic>
      <p:sp>
        <p:nvSpPr>
          <p:cNvPr id="7" name="Content Placeholder 2">
            <a:extLst>
              <a:ext uri="{FF2B5EF4-FFF2-40B4-BE49-F238E27FC236}">
                <a16:creationId xmlns:a16="http://schemas.microsoft.com/office/drawing/2014/main" id="{702C7A1A-453B-7E4D-B34D-FC2A7F17458C}"/>
              </a:ext>
            </a:extLst>
          </p:cNvPr>
          <p:cNvSpPr txBox="1">
            <a:spLocks/>
          </p:cNvSpPr>
          <p:nvPr/>
        </p:nvSpPr>
        <p:spPr>
          <a:xfrm>
            <a:off x="6612787" y="1484947"/>
            <a:ext cx="4468384" cy="4351338"/>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Comic Sans MS" panose="030F0902030302020204" pitchFamily="66"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Comic Sans MS" panose="030F0902030302020204" pitchFamily="66"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Comic Sans MS" panose="030F0902030302020204" pitchFamily="66"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Comic Sans MS" panose="030F0902030302020204" pitchFamily="66"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Comic Sans MS" panose="030F0902030302020204" pitchFamily="66"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1500"/>
              </a:spcBef>
              <a:buNone/>
            </a:pPr>
            <a:r>
              <a:rPr lang="en-GB" sz="2000" dirty="0">
                <a:solidFill>
                  <a:srgbClr val="272626"/>
                </a:solidFill>
              </a:rPr>
              <a:t>This gave them free transport to the colonies, where they then lived and worked on the plantations.</a:t>
            </a:r>
          </a:p>
          <a:p>
            <a:pPr marL="0" indent="0">
              <a:lnSpc>
                <a:spcPct val="100000"/>
              </a:lnSpc>
              <a:spcBef>
                <a:spcPts val="1500"/>
              </a:spcBef>
              <a:buNone/>
            </a:pPr>
            <a:r>
              <a:rPr lang="en-GB" sz="2000" dirty="0">
                <a:solidFill>
                  <a:srgbClr val="272626"/>
                </a:solidFill>
              </a:rPr>
              <a:t>They worked under harsh conditions, and many indentured labourers died. However, once the seven to nine years were up they were free once more.</a:t>
            </a:r>
          </a:p>
          <a:p>
            <a:pPr marL="0" indent="0">
              <a:lnSpc>
                <a:spcPct val="100000"/>
              </a:lnSpc>
              <a:spcBef>
                <a:spcPts val="1500"/>
              </a:spcBef>
              <a:buNone/>
            </a:pPr>
            <a:r>
              <a:rPr lang="en-GB" sz="2000" dirty="0">
                <a:solidFill>
                  <a:srgbClr val="272626"/>
                </a:solidFill>
              </a:rPr>
              <a:t>Sometimes they were offered the promise of payment or a small plot of land at the end of their indenture period.</a:t>
            </a:r>
          </a:p>
        </p:txBody>
      </p:sp>
    </p:spTree>
    <p:extLst>
      <p:ext uri="{BB962C8B-B14F-4D97-AF65-F5344CB8AC3E}">
        <p14:creationId xmlns:p14="http://schemas.microsoft.com/office/powerpoint/2010/main" val="5541788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
            <a:extLst>
              <a:ext uri="{FF2B5EF4-FFF2-40B4-BE49-F238E27FC236}">
                <a16:creationId xmlns:a16="http://schemas.microsoft.com/office/drawing/2014/main" id="{8C5A5F3B-2D7D-0D4C-A91A-30B1A06A4C0A}"/>
              </a:ext>
            </a:extLst>
          </p:cNvPr>
          <p:cNvSpPr txBox="1">
            <a:spLocks/>
          </p:cNvSpPr>
          <p:nvPr/>
        </p:nvSpPr>
        <p:spPr>
          <a:xfrm>
            <a:off x="0" y="770572"/>
            <a:ext cx="12192000" cy="1325563"/>
          </a:xfrm>
          <a:prstGeom prst="rect">
            <a:avLst/>
          </a:prstGeom>
        </p:spPr>
        <p:txBody>
          <a:bodyPr/>
          <a:lstStyle>
            <a:lvl1pPr algn="l" defTabSz="914400" rtl="0" eaLnBrk="1" latinLnBrk="0" hangingPunct="1">
              <a:lnSpc>
                <a:spcPct val="90000"/>
              </a:lnSpc>
              <a:spcBef>
                <a:spcPct val="0"/>
              </a:spcBef>
              <a:buNone/>
              <a:defRPr sz="4400" b="0" i="0" kern="1200">
                <a:solidFill>
                  <a:schemeClr val="tx1"/>
                </a:solidFill>
                <a:latin typeface="Comic Sans MS" panose="030F0902030302020204" pitchFamily="66" charset="0"/>
                <a:ea typeface="+mj-ea"/>
                <a:cs typeface="+mj-cs"/>
              </a:defRPr>
            </a:lvl1pPr>
          </a:lstStyle>
          <a:p>
            <a:pPr algn="ctr"/>
            <a:r>
              <a:rPr lang="en-GB" sz="3000" b="1" dirty="0">
                <a:solidFill>
                  <a:srgbClr val="00B050"/>
                </a:solidFill>
              </a:rPr>
              <a:t>Enslaved Africans</a:t>
            </a:r>
          </a:p>
        </p:txBody>
      </p:sp>
      <p:sp>
        <p:nvSpPr>
          <p:cNvPr id="6" name="Content Placeholder 5">
            <a:extLst>
              <a:ext uri="{FF2B5EF4-FFF2-40B4-BE49-F238E27FC236}">
                <a16:creationId xmlns:a16="http://schemas.microsoft.com/office/drawing/2014/main" id="{CEFFA5D1-651A-A344-9697-5CFC58C5950C}"/>
              </a:ext>
            </a:extLst>
          </p:cNvPr>
          <p:cNvSpPr txBox="1">
            <a:spLocks/>
          </p:cNvSpPr>
          <p:nvPr/>
        </p:nvSpPr>
        <p:spPr>
          <a:xfrm>
            <a:off x="5500954" y="1637462"/>
            <a:ext cx="5740082" cy="4351338"/>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Comic Sans MS" panose="030F0902030302020204" pitchFamily="66"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Comic Sans MS" panose="030F0902030302020204" pitchFamily="66"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Comic Sans MS" panose="030F0902030302020204" pitchFamily="66"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Comic Sans MS" panose="030F0902030302020204" pitchFamily="66"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Comic Sans MS" panose="030F0902030302020204" pitchFamily="66"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1500"/>
              </a:spcBef>
              <a:buNone/>
            </a:pPr>
            <a:r>
              <a:rPr lang="en-GB" sz="1900" dirty="0">
                <a:solidFill>
                  <a:srgbClr val="272626"/>
                </a:solidFill>
              </a:rPr>
              <a:t>As time went on, and more plantations were established, demand for indentured servants outgrew the supply. </a:t>
            </a:r>
          </a:p>
          <a:p>
            <a:pPr marL="0" indent="0">
              <a:lnSpc>
                <a:spcPct val="100000"/>
              </a:lnSpc>
              <a:spcBef>
                <a:spcPts val="1500"/>
              </a:spcBef>
              <a:buNone/>
            </a:pPr>
            <a:r>
              <a:rPr lang="en-GB" sz="1900" dirty="0">
                <a:solidFill>
                  <a:srgbClr val="272626"/>
                </a:solidFill>
              </a:rPr>
              <a:t>Landowners began to fill this gap by using</a:t>
            </a:r>
            <a:br>
              <a:rPr lang="en-GB" sz="1900" dirty="0">
                <a:solidFill>
                  <a:srgbClr val="272626"/>
                </a:solidFill>
              </a:rPr>
            </a:br>
            <a:r>
              <a:rPr lang="en-GB" sz="1900" dirty="0">
                <a:solidFill>
                  <a:srgbClr val="272626"/>
                </a:solidFill>
              </a:rPr>
              <a:t>the forced labour of enslaved Africans.</a:t>
            </a:r>
          </a:p>
          <a:p>
            <a:pPr marL="0" indent="0">
              <a:lnSpc>
                <a:spcPct val="100000"/>
              </a:lnSpc>
              <a:spcBef>
                <a:spcPts val="1500"/>
              </a:spcBef>
              <a:buNone/>
            </a:pPr>
            <a:r>
              <a:rPr lang="en-GB" sz="1900" dirty="0">
                <a:solidFill>
                  <a:srgbClr val="272626"/>
                </a:solidFill>
              </a:rPr>
              <a:t>Within a few decades, tens of thousands</a:t>
            </a:r>
            <a:br>
              <a:rPr lang="en-GB" sz="1900" dirty="0">
                <a:solidFill>
                  <a:srgbClr val="272626"/>
                </a:solidFill>
              </a:rPr>
            </a:br>
            <a:r>
              <a:rPr lang="en-GB" sz="1900" dirty="0">
                <a:solidFill>
                  <a:srgbClr val="272626"/>
                </a:solidFill>
              </a:rPr>
              <a:t>of enslaved Africans were living and working</a:t>
            </a:r>
            <a:br>
              <a:rPr lang="en-GB" sz="1900" dirty="0">
                <a:solidFill>
                  <a:srgbClr val="272626"/>
                </a:solidFill>
              </a:rPr>
            </a:br>
            <a:r>
              <a:rPr lang="en-GB" sz="1900" dirty="0">
                <a:solidFill>
                  <a:srgbClr val="272626"/>
                </a:solidFill>
              </a:rPr>
              <a:t>in Barbados.</a:t>
            </a:r>
          </a:p>
          <a:p>
            <a:pPr marL="0" indent="0">
              <a:lnSpc>
                <a:spcPct val="100000"/>
              </a:lnSpc>
              <a:spcBef>
                <a:spcPts val="1500"/>
              </a:spcBef>
              <a:buNone/>
            </a:pPr>
            <a:r>
              <a:rPr lang="en-GB" sz="1900" dirty="0">
                <a:solidFill>
                  <a:srgbClr val="272626"/>
                </a:solidFill>
              </a:rPr>
              <a:t>They far outnumbered the European population on the island – a population of rich landowners and indentured servants who arguably had little in common except for their European ancestry. </a:t>
            </a:r>
          </a:p>
        </p:txBody>
      </p:sp>
      <p:pic>
        <p:nvPicPr>
          <p:cNvPr id="3" name="Picture 2" descr="A picture containing outdoor, tree, group, plant&#10;&#10;Description automatically generated">
            <a:extLst>
              <a:ext uri="{FF2B5EF4-FFF2-40B4-BE49-F238E27FC236}">
                <a16:creationId xmlns:a16="http://schemas.microsoft.com/office/drawing/2014/main" id="{658C56F8-39E0-3248-96E1-44A045CBDC54}"/>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1163638" y="1570571"/>
            <a:ext cx="3794442" cy="4351338"/>
          </a:xfrm>
          <a:prstGeom prst="rect">
            <a:avLst/>
          </a:prstGeom>
        </p:spPr>
      </p:pic>
    </p:spTree>
    <p:extLst>
      <p:ext uri="{BB962C8B-B14F-4D97-AF65-F5344CB8AC3E}">
        <p14:creationId xmlns:p14="http://schemas.microsoft.com/office/powerpoint/2010/main" val="41508833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
            <a:extLst>
              <a:ext uri="{FF2B5EF4-FFF2-40B4-BE49-F238E27FC236}">
                <a16:creationId xmlns:a16="http://schemas.microsoft.com/office/drawing/2014/main" id="{8C5A5F3B-2D7D-0D4C-A91A-30B1A06A4C0A}"/>
              </a:ext>
            </a:extLst>
          </p:cNvPr>
          <p:cNvSpPr txBox="1">
            <a:spLocks/>
          </p:cNvSpPr>
          <p:nvPr/>
        </p:nvSpPr>
        <p:spPr>
          <a:xfrm>
            <a:off x="0" y="770572"/>
            <a:ext cx="12192000" cy="1325563"/>
          </a:xfrm>
          <a:prstGeom prst="rect">
            <a:avLst/>
          </a:prstGeom>
        </p:spPr>
        <p:txBody>
          <a:bodyPr/>
          <a:lstStyle>
            <a:lvl1pPr algn="l" defTabSz="914400" rtl="0" eaLnBrk="1" latinLnBrk="0" hangingPunct="1">
              <a:lnSpc>
                <a:spcPct val="90000"/>
              </a:lnSpc>
              <a:spcBef>
                <a:spcPct val="0"/>
              </a:spcBef>
              <a:buNone/>
              <a:defRPr sz="4400" b="0" i="0" kern="1200">
                <a:solidFill>
                  <a:schemeClr val="tx1"/>
                </a:solidFill>
                <a:latin typeface="Comic Sans MS" panose="030F0902030302020204" pitchFamily="66" charset="0"/>
                <a:ea typeface="+mj-ea"/>
                <a:cs typeface="+mj-cs"/>
              </a:defRPr>
            </a:lvl1pPr>
          </a:lstStyle>
          <a:p>
            <a:pPr algn="ctr"/>
            <a:r>
              <a:rPr lang="en-GB" sz="3000" b="1" dirty="0">
                <a:solidFill>
                  <a:srgbClr val="00B050"/>
                </a:solidFill>
              </a:rPr>
              <a:t>The Barbados Slave Code</a:t>
            </a:r>
          </a:p>
        </p:txBody>
      </p:sp>
      <p:sp>
        <p:nvSpPr>
          <p:cNvPr id="7" name="Content Placeholder 2">
            <a:extLst>
              <a:ext uri="{FF2B5EF4-FFF2-40B4-BE49-F238E27FC236}">
                <a16:creationId xmlns:a16="http://schemas.microsoft.com/office/drawing/2014/main" id="{530B8EA8-5C45-DF4C-BF20-6B2091E91BFD}"/>
              </a:ext>
            </a:extLst>
          </p:cNvPr>
          <p:cNvSpPr txBox="1">
            <a:spLocks/>
          </p:cNvSpPr>
          <p:nvPr/>
        </p:nvSpPr>
        <p:spPr>
          <a:xfrm>
            <a:off x="6096000" y="1852172"/>
            <a:ext cx="4949099" cy="4781652"/>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Comic Sans MS" panose="030F0902030302020204" pitchFamily="66"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Comic Sans MS" panose="030F0902030302020204" pitchFamily="66"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Comic Sans MS" panose="030F0902030302020204" pitchFamily="66"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Comic Sans MS" panose="030F0902030302020204" pitchFamily="66"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Comic Sans MS" panose="030F0902030302020204" pitchFamily="66"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1500"/>
              </a:spcBef>
              <a:buNone/>
            </a:pPr>
            <a:r>
              <a:rPr lang="en-GB" sz="2000" dirty="0">
                <a:solidFill>
                  <a:srgbClr val="272626"/>
                </a:solidFill>
              </a:rPr>
              <a:t>By 1661, 34 years after Barbados became an English colony, the European landowners who formed its government (the Barbados Assembly) created the Slave Code.</a:t>
            </a:r>
          </a:p>
          <a:p>
            <a:pPr marL="0" indent="0">
              <a:lnSpc>
                <a:spcPct val="100000"/>
              </a:lnSpc>
              <a:spcBef>
                <a:spcPts val="1500"/>
              </a:spcBef>
              <a:buNone/>
            </a:pPr>
            <a:r>
              <a:rPr lang="en-GB" sz="2000" dirty="0">
                <a:solidFill>
                  <a:srgbClr val="272626"/>
                </a:solidFill>
              </a:rPr>
              <a:t>This code put into writing, and into the law on the island, how enslaved Africans were to live, work and be treated.</a:t>
            </a:r>
          </a:p>
          <a:p>
            <a:pPr marL="0" indent="0">
              <a:lnSpc>
                <a:spcPct val="100000"/>
              </a:lnSpc>
              <a:spcBef>
                <a:spcPts val="1500"/>
              </a:spcBef>
              <a:buNone/>
            </a:pPr>
            <a:r>
              <a:rPr lang="en-GB" sz="2000" dirty="0">
                <a:solidFill>
                  <a:srgbClr val="272626"/>
                </a:solidFill>
              </a:rPr>
              <a:t>Any child born to an enslaved woman was also automatically enslaved too.</a:t>
            </a:r>
          </a:p>
        </p:txBody>
      </p:sp>
      <p:pic>
        <p:nvPicPr>
          <p:cNvPr id="4" name="Picture 3" descr="A picture containing map&#10;&#10;Description automatically generated">
            <a:extLst>
              <a:ext uri="{FF2B5EF4-FFF2-40B4-BE49-F238E27FC236}">
                <a16:creationId xmlns:a16="http://schemas.microsoft.com/office/drawing/2014/main" id="{CEAB03E0-63A3-0E42-8A1C-311ED40B45FB}"/>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rot="21253683">
            <a:off x="1832427" y="1734391"/>
            <a:ext cx="3361968" cy="4087290"/>
          </a:xfrm>
          <a:prstGeom prst="rect">
            <a:avLst/>
          </a:prstGeom>
        </p:spPr>
      </p:pic>
    </p:spTree>
    <p:extLst>
      <p:ext uri="{BB962C8B-B14F-4D97-AF65-F5344CB8AC3E}">
        <p14:creationId xmlns:p14="http://schemas.microsoft.com/office/powerpoint/2010/main" val="7799080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2">
            <a:extLst>
              <a:ext uri="{FF2B5EF4-FFF2-40B4-BE49-F238E27FC236}">
                <a16:creationId xmlns:a16="http://schemas.microsoft.com/office/drawing/2014/main" id="{CC0A1765-E520-4A45-9E67-2ACFE155C95C}"/>
              </a:ext>
            </a:extLst>
          </p:cNvPr>
          <p:cNvSpPr txBox="1">
            <a:spLocks/>
          </p:cNvSpPr>
          <p:nvPr/>
        </p:nvSpPr>
        <p:spPr>
          <a:xfrm>
            <a:off x="5443059" y="1124811"/>
            <a:ext cx="5397661" cy="483866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Comic Sans MS" panose="030F0902030302020204" pitchFamily="66"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Comic Sans MS" panose="030F0902030302020204" pitchFamily="66"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Comic Sans MS" panose="030F0902030302020204" pitchFamily="66"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Comic Sans MS" panose="030F0902030302020204" pitchFamily="66"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Comic Sans MS" panose="030F0902030302020204" pitchFamily="66"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1500"/>
              </a:spcBef>
              <a:buNone/>
            </a:pPr>
            <a:r>
              <a:rPr lang="en-GB" sz="2000" dirty="0">
                <a:solidFill>
                  <a:srgbClr val="272626"/>
                </a:solidFill>
              </a:rPr>
              <a:t>Rules also established what enslaved Africans were and were not allowed to</a:t>
            </a:r>
            <a:br>
              <a:rPr lang="en-GB" sz="2000" dirty="0">
                <a:solidFill>
                  <a:srgbClr val="272626"/>
                </a:solidFill>
              </a:rPr>
            </a:br>
            <a:r>
              <a:rPr lang="en-GB" sz="2000" dirty="0">
                <a:solidFill>
                  <a:srgbClr val="272626"/>
                </a:solidFill>
              </a:rPr>
              <a:t>do, and what Europeans were allowed</a:t>
            </a:r>
            <a:br>
              <a:rPr lang="en-GB" sz="2000" dirty="0">
                <a:solidFill>
                  <a:srgbClr val="272626"/>
                </a:solidFill>
              </a:rPr>
            </a:br>
            <a:r>
              <a:rPr lang="en-GB" sz="2000" dirty="0">
                <a:solidFill>
                  <a:srgbClr val="272626"/>
                </a:solidFill>
              </a:rPr>
              <a:t>to do to them. </a:t>
            </a:r>
          </a:p>
          <a:p>
            <a:pPr marL="0" indent="0">
              <a:lnSpc>
                <a:spcPct val="100000"/>
              </a:lnSpc>
              <a:spcBef>
                <a:spcPts val="1500"/>
              </a:spcBef>
              <a:buNone/>
            </a:pPr>
            <a:r>
              <a:rPr lang="en-GB" sz="2000" dirty="0">
                <a:solidFill>
                  <a:srgbClr val="272626"/>
                </a:solidFill>
              </a:rPr>
              <a:t>For example, enslaved Africans were not allowed to have weapons or to travel away from their plantation without written permission that they must carry with them.</a:t>
            </a:r>
          </a:p>
          <a:p>
            <a:pPr marL="0" indent="0">
              <a:lnSpc>
                <a:spcPct val="100000"/>
              </a:lnSpc>
              <a:spcBef>
                <a:spcPts val="1500"/>
              </a:spcBef>
              <a:buNone/>
            </a:pPr>
            <a:r>
              <a:rPr lang="en-GB" sz="2000" dirty="0">
                <a:solidFill>
                  <a:srgbClr val="272626"/>
                </a:solidFill>
              </a:rPr>
              <a:t>But the law allowed European landowners who owned them to punish them very severely, mutilate them (by slitting their nostrils or branding their faces with hot irons) and even to kill them. </a:t>
            </a:r>
          </a:p>
        </p:txBody>
      </p:sp>
      <p:pic>
        <p:nvPicPr>
          <p:cNvPr id="3" name="Picture 2" descr="A picture containing text, person&#10;&#10;Description automatically generated">
            <a:extLst>
              <a:ext uri="{FF2B5EF4-FFF2-40B4-BE49-F238E27FC236}">
                <a16:creationId xmlns:a16="http://schemas.microsoft.com/office/drawing/2014/main" id="{98C8BF77-7BEA-C647-BC22-E00FCDBE968F}"/>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418553" y="386729"/>
            <a:ext cx="4197897" cy="6089875"/>
          </a:xfrm>
          <a:prstGeom prst="rect">
            <a:avLst/>
          </a:prstGeom>
        </p:spPr>
      </p:pic>
    </p:spTree>
    <p:extLst>
      <p:ext uri="{BB962C8B-B14F-4D97-AF65-F5344CB8AC3E}">
        <p14:creationId xmlns:p14="http://schemas.microsoft.com/office/powerpoint/2010/main" val="5481509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E48A403E-DBAA-B64B-B8A4-EB9C0811B00B}"/>
              </a:ext>
            </a:extLst>
          </p:cNvPr>
          <p:cNvSpPr txBox="1">
            <a:spLocks/>
          </p:cNvSpPr>
          <p:nvPr/>
        </p:nvSpPr>
        <p:spPr>
          <a:xfrm>
            <a:off x="0" y="654977"/>
            <a:ext cx="12192000" cy="948136"/>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3000" b="1" dirty="0">
                <a:solidFill>
                  <a:srgbClr val="00B050"/>
                </a:solidFill>
                <a:latin typeface="Comic Sans MS" panose="030F0902030302020204" pitchFamily="66" charset="0"/>
              </a:rPr>
              <a:t>Stuarts 1603-1714</a:t>
            </a:r>
            <a:br>
              <a:rPr lang="en-US" sz="3000" b="1" dirty="0">
                <a:solidFill>
                  <a:srgbClr val="00B050"/>
                </a:solidFill>
                <a:latin typeface="Comic Sans MS" panose="030F0902030302020204" pitchFamily="66" charset="0"/>
                <a:cs typeface="Arial" panose="020B0604020202020204" pitchFamily="34" charset="0"/>
              </a:rPr>
            </a:br>
            <a:r>
              <a:rPr lang="en-US" sz="3000" b="1" dirty="0">
                <a:solidFill>
                  <a:srgbClr val="00B050"/>
                </a:solidFill>
                <a:latin typeface="Comic Sans MS" panose="030F0902030302020204" pitchFamily="66" charset="0"/>
                <a:cs typeface="Arial" panose="020B0604020202020204" pitchFamily="34" charset="0"/>
              </a:rPr>
              <a:t>Lesson aims</a:t>
            </a:r>
          </a:p>
        </p:txBody>
      </p:sp>
      <p:sp>
        <p:nvSpPr>
          <p:cNvPr id="10" name="Content Placeholder 2">
            <a:extLst>
              <a:ext uri="{FF2B5EF4-FFF2-40B4-BE49-F238E27FC236}">
                <a16:creationId xmlns:a16="http://schemas.microsoft.com/office/drawing/2014/main" id="{B7F3DF1A-21B7-7C4A-8CA4-490B1F9C6A9C}"/>
              </a:ext>
            </a:extLst>
          </p:cNvPr>
          <p:cNvSpPr txBox="1">
            <a:spLocks/>
          </p:cNvSpPr>
          <p:nvPr/>
        </p:nvSpPr>
        <p:spPr>
          <a:xfrm>
            <a:off x="5486835" y="2048162"/>
            <a:ext cx="5663764" cy="3303540"/>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spcBef>
                <a:spcPts val="1500"/>
              </a:spcBef>
              <a:buClr>
                <a:srgbClr val="00B050"/>
              </a:buClr>
            </a:pPr>
            <a:r>
              <a:rPr lang="en-GB" sz="1800" dirty="0">
                <a:solidFill>
                  <a:srgbClr val="272626"/>
                </a:solidFill>
                <a:latin typeface="Comic Sans MS" panose="030F0902030302020204" pitchFamily="66" charset="0"/>
              </a:rPr>
              <a:t>To examine how two cash crops, and the drive</a:t>
            </a:r>
            <a:br>
              <a:rPr lang="en-GB" sz="1800" dirty="0">
                <a:solidFill>
                  <a:srgbClr val="272626"/>
                </a:solidFill>
                <a:latin typeface="Comic Sans MS" panose="030F0902030302020204" pitchFamily="66" charset="0"/>
              </a:rPr>
            </a:br>
            <a:r>
              <a:rPr lang="en-GB" sz="1800" dirty="0">
                <a:solidFill>
                  <a:srgbClr val="272626"/>
                </a:solidFill>
                <a:latin typeface="Comic Sans MS" panose="030F0902030302020204" pitchFamily="66" charset="0"/>
              </a:rPr>
              <a:t>to make them as profitable as possible, came</a:t>
            </a:r>
            <a:br>
              <a:rPr lang="en-GB" sz="1800" dirty="0">
                <a:solidFill>
                  <a:srgbClr val="272626"/>
                </a:solidFill>
                <a:latin typeface="Comic Sans MS" panose="030F0902030302020204" pitchFamily="66" charset="0"/>
              </a:rPr>
            </a:br>
            <a:r>
              <a:rPr lang="en-GB" sz="1800" dirty="0">
                <a:solidFill>
                  <a:srgbClr val="272626"/>
                </a:solidFill>
                <a:latin typeface="Comic Sans MS" panose="030F0902030302020204" pitchFamily="66" charset="0"/>
              </a:rPr>
              <a:t>to underpin the development of Britain’s involvement in the Atlantic trade in</a:t>
            </a:r>
            <a:br>
              <a:rPr lang="en-GB" sz="1800" dirty="0">
                <a:solidFill>
                  <a:srgbClr val="272626"/>
                </a:solidFill>
                <a:latin typeface="Comic Sans MS" panose="030F0902030302020204" pitchFamily="66" charset="0"/>
              </a:rPr>
            </a:br>
            <a:r>
              <a:rPr lang="en-GB" sz="1800" dirty="0">
                <a:solidFill>
                  <a:srgbClr val="272626"/>
                </a:solidFill>
                <a:latin typeface="Comic Sans MS" panose="030F0902030302020204" pitchFamily="66" charset="0"/>
              </a:rPr>
              <a:t>enslaved Africans.</a:t>
            </a:r>
          </a:p>
          <a:p>
            <a:pPr>
              <a:lnSpc>
                <a:spcPct val="100000"/>
              </a:lnSpc>
              <a:spcBef>
                <a:spcPts val="1500"/>
              </a:spcBef>
              <a:buClr>
                <a:srgbClr val="00B050"/>
              </a:buClr>
            </a:pPr>
            <a:r>
              <a:rPr lang="en-GB" sz="1800" dirty="0">
                <a:solidFill>
                  <a:srgbClr val="272626"/>
                </a:solidFill>
                <a:latin typeface="Comic Sans MS" panose="030F0902030302020204" pitchFamily="66" charset="0"/>
              </a:rPr>
              <a:t>To understand how laws about the treatment of enslaved people in British colonies created a system of thinking about ‘race’ that divided the populations of British colonies into two groups - enslaved Black people and free white Europeans.</a:t>
            </a:r>
          </a:p>
        </p:txBody>
      </p:sp>
      <p:sp>
        <p:nvSpPr>
          <p:cNvPr id="11" name="Content Placeholder 3">
            <a:extLst>
              <a:ext uri="{FF2B5EF4-FFF2-40B4-BE49-F238E27FC236}">
                <a16:creationId xmlns:a16="http://schemas.microsoft.com/office/drawing/2014/main" id="{E96539D8-446A-5F45-8707-B015046826C4}"/>
              </a:ext>
            </a:extLst>
          </p:cNvPr>
          <p:cNvSpPr txBox="1">
            <a:spLocks/>
          </p:cNvSpPr>
          <p:nvPr/>
        </p:nvSpPr>
        <p:spPr>
          <a:xfrm>
            <a:off x="614282" y="5351702"/>
            <a:ext cx="10963435" cy="1914679"/>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GB" sz="1200" b="1" dirty="0">
                <a:solidFill>
                  <a:srgbClr val="00B050"/>
                </a:solidFill>
                <a:latin typeface="Arial" panose="020B0604020202020204" pitchFamily="34" charset="0"/>
                <a:cs typeface="Arial" panose="020B0604020202020204" pitchFamily="34" charset="0"/>
              </a:rPr>
              <a:t>Curriculum Links</a:t>
            </a:r>
          </a:p>
          <a:p>
            <a:pPr marL="136525" indent="-136525">
              <a:lnSpc>
                <a:spcPct val="100000"/>
              </a:lnSpc>
              <a:spcBef>
                <a:spcPts val="0"/>
              </a:spcBef>
            </a:pPr>
            <a:r>
              <a:rPr lang="en-GB" sz="1200" dirty="0">
                <a:solidFill>
                  <a:srgbClr val="00B050"/>
                </a:solidFill>
                <a:latin typeface="Arial" panose="020B0604020202020204" pitchFamily="34" charset="0"/>
                <a:cs typeface="Arial" panose="020B0604020202020204" pitchFamily="34" charset="0"/>
              </a:rPr>
              <a:t>To know and understand a significant turning point in how Britain influenced and has been influenced by the wider world.</a:t>
            </a:r>
          </a:p>
          <a:p>
            <a:pPr marL="136525" indent="-136525">
              <a:lnSpc>
                <a:spcPct val="100000"/>
              </a:lnSpc>
              <a:spcBef>
                <a:spcPts val="0"/>
              </a:spcBef>
            </a:pPr>
            <a:r>
              <a:rPr lang="en-GB" sz="1200" dirty="0">
                <a:solidFill>
                  <a:srgbClr val="00B050"/>
                </a:solidFill>
                <a:latin typeface="Arial" panose="020B0604020202020204" pitchFamily="34" charset="0"/>
                <a:cs typeface="Arial" panose="020B0604020202020204" pitchFamily="34" charset="0"/>
              </a:rPr>
              <a:t>To know and understand about significant aspects of history such as the expansion of empires.</a:t>
            </a:r>
          </a:p>
          <a:p>
            <a:pPr marL="136525" indent="-136525">
              <a:lnSpc>
                <a:spcPct val="100000"/>
              </a:lnSpc>
              <a:spcBef>
                <a:spcPts val="0"/>
              </a:spcBef>
            </a:pPr>
            <a:r>
              <a:rPr lang="en-GB" sz="1200" dirty="0">
                <a:solidFill>
                  <a:srgbClr val="00B050"/>
                </a:solidFill>
                <a:latin typeface="Arial" panose="020B0604020202020204" pitchFamily="34" charset="0"/>
                <a:cs typeface="Arial" panose="020B0604020202020204" pitchFamily="34" charset="0"/>
              </a:rPr>
              <a:t>To note connections, contrasts and trends over time and develop the appropriate use of historical terms. </a:t>
            </a:r>
          </a:p>
          <a:p>
            <a:pPr marL="136525" indent="-136525">
              <a:lnSpc>
                <a:spcPct val="100000"/>
              </a:lnSpc>
              <a:spcBef>
                <a:spcPts val="0"/>
              </a:spcBef>
            </a:pPr>
            <a:r>
              <a:rPr lang="en-GB" sz="1200" dirty="0">
                <a:solidFill>
                  <a:srgbClr val="00B050"/>
                </a:solidFill>
                <a:latin typeface="Arial" panose="020B0604020202020204" pitchFamily="34" charset="0"/>
                <a:cs typeface="Arial" panose="020B0604020202020204" pitchFamily="34" charset="0"/>
              </a:rPr>
              <a:t>To construct informed responses that involve thoughtful selection and organisation of relevant historical information.</a:t>
            </a:r>
          </a:p>
          <a:p>
            <a:endParaRPr lang="en-GB" dirty="0">
              <a:latin typeface="Arial" panose="020B0604020202020204" pitchFamily="34" charset="0"/>
              <a:cs typeface="Arial" panose="020B0604020202020204" pitchFamily="34" charset="0"/>
            </a:endParaRPr>
          </a:p>
        </p:txBody>
      </p:sp>
      <p:pic>
        <p:nvPicPr>
          <p:cNvPr id="5" name="Picture 4" descr="A picture containing indoor&#10;&#10;Description automatically generated">
            <a:extLst>
              <a:ext uri="{FF2B5EF4-FFF2-40B4-BE49-F238E27FC236}">
                <a16:creationId xmlns:a16="http://schemas.microsoft.com/office/drawing/2014/main" id="{BCB32F85-DEC1-0440-A29E-77E3B5141A96}"/>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1206501" y="1951347"/>
            <a:ext cx="3987800" cy="3106138"/>
          </a:xfrm>
          <a:prstGeom prst="rect">
            <a:avLst/>
          </a:prstGeom>
        </p:spPr>
      </p:pic>
    </p:spTree>
    <p:extLst>
      <p:ext uri="{BB962C8B-B14F-4D97-AF65-F5344CB8AC3E}">
        <p14:creationId xmlns:p14="http://schemas.microsoft.com/office/powerpoint/2010/main" val="366368252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2">
            <a:extLst>
              <a:ext uri="{FF2B5EF4-FFF2-40B4-BE49-F238E27FC236}">
                <a16:creationId xmlns:a16="http://schemas.microsoft.com/office/drawing/2014/main" id="{A6403CEF-14CC-1948-851D-6BB35B93D5B1}"/>
              </a:ext>
            </a:extLst>
          </p:cNvPr>
          <p:cNvSpPr txBox="1">
            <a:spLocks/>
          </p:cNvSpPr>
          <p:nvPr/>
        </p:nvSpPr>
        <p:spPr>
          <a:xfrm>
            <a:off x="5674360" y="1682748"/>
            <a:ext cx="5481320" cy="4404680"/>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Comic Sans MS" panose="030F0902030302020204" pitchFamily="66"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Comic Sans MS" panose="030F0902030302020204" pitchFamily="66"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Comic Sans MS" panose="030F0902030302020204" pitchFamily="66"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Comic Sans MS" panose="030F0902030302020204" pitchFamily="66"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Comic Sans MS" panose="030F0902030302020204" pitchFamily="66"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1500"/>
              </a:spcBef>
              <a:buNone/>
            </a:pPr>
            <a:r>
              <a:rPr lang="en-GB" sz="1900" dirty="0"/>
              <a:t>The Slave Code divided the Barbados society into two legal groups.</a:t>
            </a:r>
          </a:p>
          <a:p>
            <a:pPr marL="0" indent="0">
              <a:lnSpc>
                <a:spcPct val="100000"/>
              </a:lnSpc>
              <a:spcBef>
                <a:spcPts val="1500"/>
              </a:spcBef>
              <a:buNone/>
            </a:pPr>
            <a:r>
              <a:rPr lang="en-GB" sz="1900" dirty="0"/>
              <a:t>There were enslaved Black people.</a:t>
            </a:r>
          </a:p>
          <a:p>
            <a:pPr marL="0" indent="0">
              <a:lnSpc>
                <a:spcPct val="100000"/>
              </a:lnSpc>
              <a:spcBef>
                <a:spcPts val="1500"/>
              </a:spcBef>
              <a:buNone/>
            </a:pPr>
            <a:r>
              <a:rPr lang="en-GB" sz="1900" dirty="0"/>
              <a:t>And there were the free European people.</a:t>
            </a:r>
          </a:p>
          <a:p>
            <a:pPr marL="0" indent="0">
              <a:lnSpc>
                <a:spcPct val="100000"/>
              </a:lnSpc>
              <a:spcBef>
                <a:spcPts val="1500"/>
              </a:spcBef>
              <a:buNone/>
            </a:pPr>
            <a:r>
              <a:rPr lang="en-GB" sz="1900" dirty="0"/>
              <a:t>This second group was made up of the group</a:t>
            </a:r>
            <a:br>
              <a:rPr lang="en-GB" sz="1900" dirty="0"/>
            </a:br>
            <a:r>
              <a:rPr lang="en-GB" sz="1900" dirty="0"/>
              <a:t>of rich landowners and indentured servants, drawn from the poor and criminal classes of Britain and Europe.</a:t>
            </a:r>
          </a:p>
          <a:p>
            <a:pPr marL="0" indent="0">
              <a:lnSpc>
                <a:spcPct val="100000"/>
              </a:lnSpc>
              <a:spcBef>
                <a:spcPts val="1500"/>
              </a:spcBef>
              <a:buNone/>
            </a:pPr>
            <a:r>
              <a:rPr lang="en-GB" sz="1900" dirty="0"/>
              <a:t>It is at around this time that the English began to refer to themselves as, rich and poor, and to other Europeans, as being ‘white’. </a:t>
            </a:r>
          </a:p>
          <a:p>
            <a:endParaRPr lang="en-GB" dirty="0"/>
          </a:p>
        </p:txBody>
      </p:sp>
      <p:sp>
        <p:nvSpPr>
          <p:cNvPr id="10" name="Title 1">
            <a:extLst>
              <a:ext uri="{FF2B5EF4-FFF2-40B4-BE49-F238E27FC236}">
                <a16:creationId xmlns:a16="http://schemas.microsoft.com/office/drawing/2014/main" id="{E4437248-6442-9D49-8EC0-2F3259A84878}"/>
              </a:ext>
            </a:extLst>
          </p:cNvPr>
          <p:cNvSpPr txBox="1">
            <a:spLocks/>
          </p:cNvSpPr>
          <p:nvPr/>
        </p:nvSpPr>
        <p:spPr>
          <a:xfrm>
            <a:off x="0" y="770572"/>
            <a:ext cx="12192000" cy="1325563"/>
          </a:xfrm>
          <a:prstGeom prst="rect">
            <a:avLst/>
          </a:prstGeom>
        </p:spPr>
        <p:txBody>
          <a:bodyPr/>
          <a:lstStyle>
            <a:lvl1pPr algn="l" defTabSz="914400" rtl="0" eaLnBrk="1" latinLnBrk="0" hangingPunct="1">
              <a:lnSpc>
                <a:spcPct val="90000"/>
              </a:lnSpc>
              <a:spcBef>
                <a:spcPct val="0"/>
              </a:spcBef>
              <a:buNone/>
              <a:defRPr sz="4400" b="0" i="0" kern="1200">
                <a:solidFill>
                  <a:schemeClr val="tx1"/>
                </a:solidFill>
                <a:latin typeface="Comic Sans MS" panose="030F0902030302020204" pitchFamily="66" charset="0"/>
                <a:ea typeface="+mj-ea"/>
                <a:cs typeface="+mj-cs"/>
              </a:defRPr>
            </a:lvl1pPr>
          </a:lstStyle>
          <a:p>
            <a:pPr algn="ctr">
              <a:lnSpc>
                <a:spcPct val="100000"/>
              </a:lnSpc>
            </a:pPr>
            <a:r>
              <a:rPr lang="en-GB" sz="3000" b="1" dirty="0">
                <a:solidFill>
                  <a:srgbClr val="00B050"/>
                </a:solidFill>
              </a:rPr>
              <a:t>The Enslaved ‘Black’ and the Free ‘White’</a:t>
            </a:r>
            <a:endParaRPr lang="en-GB" sz="3200" dirty="0"/>
          </a:p>
        </p:txBody>
      </p:sp>
      <p:pic>
        <p:nvPicPr>
          <p:cNvPr id="11" name="Picture 10" descr="A picture containing map&#10;&#10;Description automatically generated">
            <a:extLst>
              <a:ext uri="{FF2B5EF4-FFF2-40B4-BE49-F238E27FC236}">
                <a16:creationId xmlns:a16="http://schemas.microsoft.com/office/drawing/2014/main" id="{946CCF4B-9A6A-2143-A9A8-30BCCF217740}"/>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rot="21253683">
            <a:off x="1527966" y="1767413"/>
            <a:ext cx="3361968" cy="4087290"/>
          </a:xfrm>
          <a:prstGeom prst="rect">
            <a:avLst/>
          </a:prstGeom>
        </p:spPr>
      </p:pic>
    </p:spTree>
    <p:extLst>
      <p:ext uri="{BB962C8B-B14F-4D97-AF65-F5344CB8AC3E}">
        <p14:creationId xmlns:p14="http://schemas.microsoft.com/office/powerpoint/2010/main" val="18143245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9">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9">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9">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E4437248-6442-9D49-8EC0-2F3259A84878}"/>
              </a:ext>
            </a:extLst>
          </p:cNvPr>
          <p:cNvSpPr txBox="1">
            <a:spLocks/>
          </p:cNvSpPr>
          <p:nvPr/>
        </p:nvSpPr>
        <p:spPr>
          <a:xfrm>
            <a:off x="0" y="781754"/>
            <a:ext cx="12192000" cy="584238"/>
          </a:xfrm>
          <a:prstGeom prst="rect">
            <a:avLst/>
          </a:prstGeom>
        </p:spPr>
        <p:txBody>
          <a:bodyPr/>
          <a:lstStyle>
            <a:lvl1pPr algn="l" defTabSz="914400" rtl="0" eaLnBrk="1" latinLnBrk="0" hangingPunct="1">
              <a:lnSpc>
                <a:spcPct val="90000"/>
              </a:lnSpc>
              <a:spcBef>
                <a:spcPct val="0"/>
              </a:spcBef>
              <a:buNone/>
              <a:defRPr sz="4400" b="0" i="0" kern="1200">
                <a:solidFill>
                  <a:schemeClr val="tx1"/>
                </a:solidFill>
                <a:latin typeface="Comic Sans MS" panose="030F0902030302020204" pitchFamily="66" charset="0"/>
                <a:ea typeface="+mj-ea"/>
                <a:cs typeface="+mj-cs"/>
              </a:defRPr>
            </a:lvl1pPr>
          </a:lstStyle>
          <a:p>
            <a:pPr algn="ctr">
              <a:lnSpc>
                <a:spcPct val="100000"/>
              </a:lnSpc>
            </a:pPr>
            <a:r>
              <a:rPr lang="en-GB" sz="3000" b="1" dirty="0">
                <a:solidFill>
                  <a:srgbClr val="00B050"/>
                </a:solidFill>
              </a:rPr>
              <a:t>The Spreading of the Slave Code</a:t>
            </a:r>
          </a:p>
        </p:txBody>
      </p:sp>
      <p:sp>
        <p:nvSpPr>
          <p:cNvPr id="6" name="Content Placeholder 6">
            <a:extLst>
              <a:ext uri="{FF2B5EF4-FFF2-40B4-BE49-F238E27FC236}">
                <a16:creationId xmlns:a16="http://schemas.microsoft.com/office/drawing/2014/main" id="{AC0E8353-F2C5-4E4F-A283-FD595264EF34}"/>
              </a:ext>
            </a:extLst>
          </p:cNvPr>
          <p:cNvSpPr txBox="1">
            <a:spLocks/>
          </p:cNvSpPr>
          <p:nvPr/>
        </p:nvSpPr>
        <p:spPr>
          <a:xfrm>
            <a:off x="7745920" y="1568291"/>
            <a:ext cx="3794760" cy="4351338"/>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Comic Sans MS" panose="030F0902030302020204" pitchFamily="66"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Comic Sans MS" panose="030F0902030302020204" pitchFamily="66"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Comic Sans MS" panose="030F0902030302020204" pitchFamily="66"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Comic Sans MS" panose="030F0902030302020204" pitchFamily="66"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Comic Sans MS" panose="030F0902030302020204" pitchFamily="66"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en-GB" sz="2000" b="1" dirty="0">
                <a:solidFill>
                  <a:srgbClr val="272626"/>
                </a:solidFill>
              </a:rPr>
              <a:t>Paired/group activity:</a:t>
            </a:r>
          </a:p>
          <a:p>
            <a:pPr marL="0" indent="0">
              <a:lnSpc>
                <a:spcPct val="100000"/>
              </a:lnSpc>
              <a:buNone/>
            </a:pPr>
            <a:r>
              <a:rPr lang="en-GB" sz="2000" dirty="0">
                <a:solidFill>
                  <a:srgbClr val="272626"/>
                </a:solidFill>
              </a:rPr>
              <a:t>After starting in Barbados, Slave Codes spread to other British colonies, though similar laws were not passed in England itself.</a:t>
            </a:r>
          </a:p>
          <a:p>
            <a:pPr marL="0" indent="0">
              <a:lnSpc>
                <a:spcPct val="100000"/>
              </a:lnSpc>
              <a:buNone/>
            </a:pPr>
            <a:r>
              <a:rPr lang="en-GB" sz="2000" dirty="0">
                <a:solidFill>
                  <a:srgbClr val="272626"/>
                </a:solidFill>
              </a:rPr>
              <a:t>Examine the map that gives the dates of the establishment of slave codes elsewhere. Can you create a chronological list to record the spread of Slave Codes across Britain’s colonies?</a:t>
            </a:r>
          </a:p>
        </p:txBody>
      </p:sp>
      <p:pic>
        <p:nvPicPr>
          <p:cNvPr id="3" name="Map" descr="Map&#10;&#10;Description automatically generated">
            <a:extLst>
              <a:ext uri="{FF2B5EF4-FFF2-40B4-BE49-F238E27FC236}">
                <a16:creationId xmlns:a16="http://schemas.microsoft.com/office/drawing/2014/main" id="{9EC68566-1EA8-844B-803E-3524167223C7}"/>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3151111" y="1637649"/>
            <a:ext cx="4105567" cy="4281980"/>
          </a:xfrm>
          <a:prstGeom prst="rect">
            <a:avLst/>
          </a:prstGeom>
        </p:spPr>
      </p:pic>
      <p:sp>
        <p:nvSpPr>
          <p:cNvPr id="8" name="1661">
            <a:extLst>
              <a:ext uri="{FF2B5EF4-FFF2-40B4-BE49-F238E27FC236}">
                <a16:creationId xmlns:a16="http://schemas.microsoft.com/office/drawing/2014/main" id="{534F4CFE-0BAA-404C-9650-75C7A5C63665}"/>
              </a:ext>
            </a:extLst>
          </p:cNvPr>
          <p:cNvSpPr txBox="1">
            <a:spLocks/>
          </p:cNvSpPr>
          <p:nvPr/>
        </p:nvSpPr>
        <p:spPr>
          <a:xfrm>
            <a:off x="876361" y="5226334"/>
            <a:ext cx="1759948" cy="486375"/>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Comic Sans MS" panose="030F0902030302020204" pitchFamily="66"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Comic Sans MS" panose="030F0902030302020204" pitchFamily="66"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Comic Sans MS" panose="030F0902030302020204" pitchFamily="66"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Comic Sans MS" panose="030F0902030302020204" pitchFamily="66"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Comic Sans MS" panose="030F0902030302020204" pitchFamily="66"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GB" sz="1800" b="1" dirty="0">
                <a:solidFill>
                  <a:srgbClr val="00B050"/>
                </a:solidFill>
              </a:rPr>
              <a:t>1661 Barbados</a:t>
            </a:r>
          </a:p>
        </p:txBody>
      </p:sp>
      <p:sp>
        <p:nvSpPr>
          <p:cNvPr id="9" name="1664">
            <a:extLst>
              <a:ext uri="{FF2B5EF4-FFF2-40B4-BE49-F238E27FC236}">
                <a16:creationId xmlns:a16="http://schemas.microsoft.com/office/drawing/2014/main" id="{9F17F3D1-A843-8643-B97D-CF37CA8AD83E}"/>
              </a:ext>
            </a:extLst>
          </p:cNvPr>
          <p:cNvSpPr txBox="1">
            <a:spLocks/>
          </p:cNvSpPr>
          <p:nvPr/>
        </p:nvSpPr>
        <p:spPr>
          <a:xfrm>
            <a:off x="876361" y="4507295"/>
            <a:ext cx="1710609" cy="453308"/>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Comic Sans MS" panose="030F0902030302020204" pitchFamily="66"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Comic Sans MS" panose="030F0902030302020204" pitchFamily="66"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Comic Sans MS" panose="030F0902030302020204" pitchFamily="66"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Comic Sans MS" panose="030F0902030302020204" pitchFamily="66"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Comic Sans MS" panose="030F0902030302020204" pitchFamily="66"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GB" sz="1800" b="1" dirty="0">
                <a:solidFill>
                  <a:srgbClr val="00B050"/>
                </a:solidFill>
              </a:rPr>
              <a:t>1664 Jamaica</a:t>
            </a:r>
          </a:p>
        </p:txBody>
      </p:sp>
      <p:sp>
        <p:nvSpPr>
          <p:cNvPr id="11" name="1667">
            <a:extLst>
              <a:ext uri="{FF2B5EF4-FFF2-40B4-BE49-F238E27FC236}">
                <a16:creationId xmlns:a16="http://schemas.microsoft.com/office/drawing/2014/main" id="{68FD9A64-347A-CA46-9D19-4BBD43C2C651}"/>
              </a:ext>
            </a:extLst>
          </p:cNvPr>
          <p:cNvSpPr txBox="1">
            <a:spLocks/>
          </p:cNvSpPr>
          <p:nvPr/>
        </p:nvSpPr>
        <p:spPr>
          <a:xfrm>
            <a:off x="876361" y="2476421"/>
            <a:ext cx="1624575" cy="486375"/>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Comic Sans MS" panose="030F0902030302020204" pitchFamily="66"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Comic Sans MS" panose="030F0902030302020204" pitchFamily="66"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Comic Sans MS" panose="030F0902030302020204" pitchFamily="66"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Comic Sans MS" panose="030F0902030302020204" pitchFamily="66"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Comic Sans MS" panose="030F0902030302020204" pitchFamily="66"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GB" sz="1800" b="1" dirty="0">
                <a:solidFill>
                  <a:srgbClr val="00B050"/>
                </a:solidFill>
              </a:rPr>
              <a:t>1667 Virginia</a:t>
            </a:r>
          </a:p>
        </p:txBody>
      </p:sp>
      <p:sp>
        <p:nvSpPr>
          <p:cNvPr id="12" name="1691">
            <a:extLst>
              <a:ext uri="{FF2B5EF4-FFF2-40B4-BE49-F238E27FC236}">
                <a16:creationId xmlns:a16="http://schemas.microsoft.com/office/drawing/2014/main" id="{18C99918-5486-6944-84F6-752E63C2D0E9}"/>
              </a:ext>
            </a:extLst>
          </p:cNvPr>
          <p:cNvSpPr txBox="1">
            <a:spLocks/>
          </p:cNvSpPr>
          <p:nvPr/>
        </p:nvSpPr>
        <p:spPr>
          <a:xfrm>
            <a:off x="876361" y="3247406"/>
            <a:ext cx="1431003" cy="548168"/>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Comic Sans MS" panose="030F0902030302020204" pitchFamily="66"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Comic Sans MS" panose="030F0902030302020204" pitchFamily="66"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Comic Sans MS" panose="030F0902030302020204" pitchFamily="66"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Comic Sans MS" panose="030F0902030302020204" pitchFamily="66"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Comic Sans MS" panose="030F0902030302020204" pitchFamily="66"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GB" sz="1800" b="1" dirty="0">
                <a:solidFill>
                  <a:srgbClr val="00B050"/>
                </a:solidFill>
              </a:rPr>
              <a:t>1691 South</a:t>
            </a:r>
            <a:br>
              <a:rPr lang="en-GB" sz="1800" b="1" dirty="0">
                <a:solidFill>
                  <a:srgbClr val="00B050"/>
                </a:solidFill>
              </a:rPr>
            </a:br>
            <a:r>
              <a:rPr lang="en-GB" sz="1800" b="1" dirty="0">
                <a:solidFill>
                  <a:srgbClr val="00B050"/>
                </a:solidFill>
              </a:rPr>
              <a:t>Carolina</a:t>
            </a:r>
          </a:p>
        </p:txBody>
      </p:sp>
      <p:sp>
        <p:nvSpPr>
          <p:cNvPr id="13" name="1702">
            <a:extLst>
              <a:ext uri="{FF2B5EF4-FFF2-40B4-BE49-F238E27FC236}">
                <a16:creationId xmlns:a16="http://schemas.microsoft.com/office/drawing/2014/main" id="{D47D4AD3-310E-BD4A-AD89-34614B04FD69}"/>
              </a:ext>
            </a:extLst>
          </p:cNvPr>
          <p:cNvSpPr txBox="1">
            <a:spLocks/>
          </p:cNvSpPr>
          <p:nvPr/>
        </p:nvSpPr>
        <p:spPr>
          <a:xfrm>
            <a:off x="876362" y="1870121"/>
            <a:ext cx="1888784" cy="313572"/>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Comic Sans MS" panose="030F0902030302020204" pitchFamily="66"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Comic Sans MS" panose="030F0902030302020204" pitchFamily="66"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Comic Sans MS" panose="030F0902030302020204" pitchFamily="66"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Comic Sans MS" panose="030F0902030302020204" pitchFamily="66"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Comic Sans MS" panose="030F0902030302020204" pitchFamily="66"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GB" sz="1800" b="1" dirty="0">
                <a:solidFill>
                  <a:srgbClr val="00B050"/>
                </a:solidFill>
              </a:rPr>
              <a:t>1702 New York</a:t>
            </a:r>
          </a:p>
        </p:txBody>
      </p:sp>
      <p:sp>
        <p:nvSpPr>
          <p:cNvPr id="16" name="Oval 15">
            <a:extLst>
              <a:ext uri="{FF2B5EF4-FFF2-40B4-BE49-F238E27FC236}">
                <a16:creationId xmlns:a16="http://schemas.microsoft.com/office/drawing/2014/main" id="{75801458-B864-1C4F-B92A-E100EE7408F9}"/>
              </a:ext>
            </a:extLst>
          </p:cNvPr>
          <p:cNvSpPr/>
          <p:nvPr/>
        </p:nvSpPr>
        <p:spPr>
          <a:xfrm>
            <a:off x="4908073" y="2011858"/>
            <a:ext cx="129898" cy="129898"/>
          </a:xfrm>
          <a:prstGeom prst="ellipse">
            <a:avLst/>
          </a:prstGeom>
          <a:solidFill>
            <a:srgbClr val="D922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Oval 16">
            <a:extLst>
              <a:ext uri="{FF2B5EF4-FFF2-40B4-BE49-F238E27FC236}">
                <a16:creationId xmlns:a16="http://schemas.microsoft.com/office/drawing/2014/main" id="{6C6F1786-A7A2-7E4E-A3AD-52E6EAEE2DD2}"/>
              </a:ext>
            </a:extLst>
          </p:cNvPr>
          <p:cNvSpPr/>
          <p:nvPr/>
        </p:nvSpPr>
        <p:spPr>
          <a:xfrm>
            <a:off x="4712872" y="2399822"/>
            <a:ext cx="129898" cy="129898"/>
          </a:xfrm>
          <a:prstGeom prst="ellipse">
            <a:avLst/>
          </a:prstGeom>
          <a:solidFill>
            <a:srgbClr val="D922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Oval 17">
            <a:extLst>
              <a:ext uri="{FF2B5EF4-FFF2-40B4-BE49-F238E27FC236}">
                <a16:creationId xmlns:a16="http://schemas.microsoft.com/office/drawing/2014/main" id="{9007CBA2-93B2-6F4E-9082-6BF18E851776}"/>
              </a:ext>
            </a:extLst>
          </p:cNvPr>
          <p:cNvSpPr/>
          <p:nvPr/>
        </p:nvSpPr>
        <p:spPr>
          <a:xfrm>
            <a:off x="4692312" y="2563560"/>
            <a:ext cx="129898" cy="129898"/>
          </a:xfrm>
          <a:prstGeom prst="ellipse">
            <a:avLst/>
          </a:prstGeom>
          <a:solidFill>
            <a:srgbClr val="D922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Oval 18">
            <a:extLst>
              <a:ext uri="{FF2B5EF4-FFF2-40B4-BE49-F238E27FC236}">
                <a16:creationId xmlns:a16="http://schemas.microsoft.com/office/drawing/2014/main" id="{F02569FB-9591-3D4A-9D8F-8CE75EE0AD9E}"/>
              </a:ext>
            </a:extLst>
          </p:cNvPr>
          <p:cNvSpPr/>
          <p:nvPr/>
        </p:nvSpPr>
        <p:spPr>
          <a:xfrm>
            <a:off x="4351586" y="4210655"/>
            <a:ext cx="129898" cy="129898"/>
          </a:xfrm>
          <a:prstGeom prst="ellipse">
            <a:avLst/>
          </a:prstGeom>
          <a:solidFill>
            <a:srgbClr val="D922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Oval 19">
            <a:extLst>
              <a:ext uri="{FF2B5EF4-FFF2-40B4-BE49-F238E27FC236}">
                <a16:creationId xmlns:a16="http://schemas.microsoft.com/office/drawing/2014/main" id="{BA623B00-A14F-194B-A764-FF3F4654C83A}"/>
              </a:ext>
            </a:extLst>
          </p:cNvPr>
          <p:cNvSpPr/>
          <p:nvPr/>
        </p:nvSpPr>
        <p:spPr>
          <a:xfrm>
            <a:off x="6353500" y="4721121"/>
            <a:ext cx="129898" cy="129898"/>
          </a:xfrm>
          <a:prstGeom prst="ellipse">
            <a:avLst/>
          </a:prstGeom>
          <a:solidFill>
            <a:srgbClr val="D922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2" name="Arrow">
            <a:extLst>
              <a:ext uri="{FF2B5EF4-FFF2-40B4-BE49-F238E27FC236}">
                <a16:creationId xmlns:a16="http://schemas.microsoft.com/office/drawing/2014/main" id="{61C53583-E4F2-AB48-96A5-DA02AB3DED4E}"/>
              </a:ext>
            </a:extLst>
          </p:cNvPr>
          <p:cNvCxnSpPr>
            <a:cxnSpLocks/>
          </p:cNvCxnSpPr>
          <p:nvPr/>
        </p:nvCxnSpPr>
        <p:spPr>
          <a:xfrm flipV="1">
            <a:off x="2500936" y="2459876"/>
            <a:ext cx="2191376" cy="240405"/>
          </a:xfrm>
          <a:prstGeom prst="straightConnector1">
            <a:avLst/>
          </a:prstGeom>
          <a:ln w="28575">
            <a:solidFill>
              <a:srgbClr val="D9222A"/>
            </a:solidFill>
            <a:tailEnd type="triangle"/>
          </a:ln>
        </p:spPr>
        <p:style>
          <a:lnRef idx="1">
            <a:schemeClr val="accent1"/>
          </a:lnRef>
          <a:fillRef idx="0">
            <a:schemeClr val="accent1"/>
          </a:fillRef>
          <a:effectRef idx="0">
            <a:schemeClr val="accent1"/>
          </a:effectRef>
          <a:fontRef idx="minor">
            <a:schemeClr val="tx1"/>
          </a:fontRef>
        </p:style>
      </p:cxnSp>
      <p:cxnSp>
        <p:nvCxnSpPr>
          <p:cNvPr id="23" name="Arrow">
            <a:extLst>
              <a:ext uri="{FF2B5EF4-FFF2-40B4-BE49-F238E27FC236}">
                <a16:creationId xmlns:a16="http://schemas.microsoft.com/office/drawing/2014/main" id="{A7B23969-C5C3-A041-9BBC-6CB8471E3E25}"/>
              </a:ext>
            </a:extLst>
          </p:cNvPr>
          <p:cNvCxnSpPr>
            <a:cxnSpLocks/>
          </p:cNvCxnSpPr>
          <p:nvPr/>
        </p:nvCxnSpPr>
        <p:spPr>
          <a:xfrm>
            <a:off x="2765145" y="2050626"/>
            <a:ext cx="2142928" cy="38223"/>
          </a:xfrm>
          <a:prstGeom prst="straightConnector1">
            <a:avLst/>
          </a:prstGeom>
          <a:ln w="28575">
            <a:solidFill>
              <a:srgbClr val="D9222A"/>
            </a:solidFill>
            <a:tailEnd type="triangle"/>
          </a:ln>
        </p:spPr>
        <p:style>
          <a:lnRef idx="1">
            <a:schemeClr val="accent1"/>
          </a:lnRef>
          <a:fillRef idx="0">
            <a:schemeClr val="accent1"/>
          </a:fillRef>
          <a:effectRef idx="0">
            <a:schemeClr val="accent1"/>
          </a:effectRef>
          <a:fontRef idx="minor">
            <a:schemeClr val="tx1"/>
          </a:fontRef>
        </p:style>
      </p:cxnSp>
      <p:cxnSp>
        <p:nvCxnSpPr>
          <p:cNvPr id="24" name="Arrow">
            <a:extLst>
              <a:ext uri="{FF2B5EF4-FFF2-40B4-BE49-F238E27FC236}">
                <a16:creationId xmlns:a16="http://schemas.microsoft.com/office/drawing/2014/main" id="{5E3502FF-3E6B-854E-8874-EC0B3439CC26}"/>
              </a:ext>
            </a:extLst>
          </p:cNvPr>
          <p:cNvCxnSpPr>
            <a:cxnSpLocks/>
          </p:cNvCxnSpPr>
          <p:nvPr/>
        </p:nvCxnSpPr>
        <p:spPr>
          <a:xfrm flipV="1">
            <a:off x="2067876" y="2668408"/>
            <a:ext cx="2624436" cy="1006109"/>
          </a:xfrm>
          <a:prstGeom prst="straightConnector1">
            <a:avLst/>
          </a:prstGeom>
          <a:ln w="28575">
            <a:solidFill>
              <a:srgbClr val="D9222A"/>
            </a:solidFill>
            <a:tailEnd type="triangle"/>
          </a:ln>
        </p:spPr>
        <p:style>
          <a:lnRef idx="1">
            <a:schemeClr val="accent1"/>
          </a:lnRef>
          <a:fillRef idx="0">
            <a:schemeClr val="accent1"/>
          </a:fillRef>
          <a:effectRef idx="0">
            <a:schemeClr val="accent1"/>
          </a:effectRef>
          <a:fontRef idx="minor">
            <a:schemeClr val="tx1"/>
          </a:fontRef>
        </p:style>
      </p:cxnSp>
      <p:cxnSp>
        <p:nvCxnSpPr>
          <p:cNvPr id="27" name="Arrow">
            <a:extLst>
              <a:ext uri="{FF2B5EF4-FFF2-40B4-BE49-F238E27FC236}">
                <a16:creationId xmlns:a16="http://schemas.microsoft.com/office/drawing/2014/main" id="{860C997E-E347-704C-9D26-9BED3568D97E}"/>
              </a:ext>
            </a:extLst>
          </p:cNvPr>
          <p:cNvCxnSpPr>
            <a:cxnSpLocks/>
          </p:cNvCxnSpPr>
          <p:nvPr/>
        </p:nvCxnSpPr>
        <p:spPr>
          <a:xfrm flipV="1">
            <a:off x="2564163" y="4300375"/>
            <a:ext cx="1759948" cy="384045"/>
          </a:xfrm>
          <a:prstGeom prst="straightConnector1">
            <a:avLst/>
          </a:prstGeom>
          <a:ln w="28575">
            <a:solidFill>
              <a:srgbClr val="D9222A"/>
            </a:solidFill>
            <a:tailEnd type="triangle"/>
          </a:ln>
        </p:spPr>
        <p:style>
          <a:lnRef idx="1">
            <a:schemeClr val="accent1"/>
          </a:lnRef>
          <a:fillRef idx="0">
            <a:schemeClr val="accent1"/>
          </a:fillRef>
          <a:effectRef idx="0">
            <a:schemeClr val="accent1"/>
          </a:effectRef>
          <a:fontRef idx="minor">
            <a:schemeClr val="tx1"/>
          </a:fontRef>
        </p:style>
      </p:cxnSp>
      <p:cxnSp>
        <p:nvCxnSpPr>
          <p:cNvPr id="28" name="Arrow">
            <a:extLst>
              <a:ext uri="{FF2B5EF4-FFF2-40B4-BE49-F238E27FC236}">
                <a16:creationId xmlns:a16="http://schemas.microsoft.com/office/drawing/2014/main" id="{468BFFF9-1E11-2645-8F01-25910054AC8A}"/>
              </a:ext>
            </a:extLst>
          </p:cNvPr>
          <p:cNvCxnSpPr>
            <a:cxnSpLocks/>
          </p:cNvCxnSpPr>
          <p:nvPr/>
        </p:nvCxnSpPr>
        <p:spPr>
          <a:xfrm flipV="1">
            <a:off x="2626156" y="4781166"/>
            <a:ext cx="3688158" cy="614383"/>
          </a:xfrm>
          <a:prstGeom prst="straightConnector1">
            <a:avLst/>
          </a:prstGeom>
          <a:ln w="28575">
            <a:solidFill>
              <a:srgbClr val="D9222A"/>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007647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3"/>
                                        </p:tgtEl>
                                        <p:attrNameLst>
                                          <p:attrName>style.visibility</p:attrName>
                                        </p:attrNameLst>
                                      </p:cBhvr>
                                      <p:to>
                                        <p:strVal val="visible"/>
                                      </p:to>
                                    </p:set>
                                  </p:childTnLst>
                                </p:cTn>
                              </p:par>
                            </p:childTnLst>
                          </p:cTn>
                        </p:par>
                        <p:par>
                          <p:cTn id="15" fill="hold">
                            <p:stCondLst>
                              <p:cond delay="0"/>
                            </p:stCondLst>
                            <p:childTnLst>
                              <p:par>
                                <p:cTn id="16" presetID="22" presetClass="entr" presetSubtype="8" fill="hold" nodeType="afterEffect">
                                  <p:stCondLst>
                                    <p:cond delay="0"/>
                                  </p:stCondLst>
                                  <p:childTnLst>
                                    <p:set>
                                      <p:cBhvr>
                                        <p:cTn id="17" dur="1" fill="hold">
                                          <p:stCondLst>
                                            <p:cond delay="0"/>
                                          </p:stCondLst>
                                        </p:cTn>
                                        <p:tgtEl>
                                          <p:spTgt spid="23"/>
                                        </p:tgtEl>
                                        <p:attrNameLst>
                                          <p:attrName>style.visibility</p:attrName>
                                        </p:attrNameLst>
                                      </p:cBhvr>
                                      <p:to>
                                        <p:strVal val="visible"/>
                                      </p:to>
                                    </p:set>
                                    <p:animEffect transition="in" filter="wipe(left)">
                                      <p:cBhvr>
                                        <p:cTn id="18" dur="500"/>
                                        <p:tgtEl>
                                          <p:spTgt spid="23"/>
                                        </p:tgtEl>
                                      </p:cBhvr>
                                    </p:animEffec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1"/>
                                        </p:tgtEl>
                                        <p:attrNameLst>
                                          <p:attrName>style.visibility</p:attrName>
                                        </p:attrNameLst>
                                      </p:cBhvr>
                                      <p:to>
                                        <p:strVal val="visible"/>
                                      </p:to>
                                    </p:set>
                                  </p:childTnLst>
                                </p:cTn>
                              </p:par>
                            </p:childTnLst>
                          </p:cTn>
                        </p:par>
                        <p:par>
                          <p:cTn id="23" fill="hold">
                            <p:stCondLst>
                              <p:cond delay="0"/>
                            </p:stCondLst>
                            <p:childTnLst>
                              <p:par>
                                <p:cTn id="24" presetID="22" presetClass="entr" presetSubtype="8" fill="hold" nodeType="afterEffect">
                                  <p:stCondLst>
                                    <p:cond delay="0"/>
                                  </p:stCondLst>
                                  <p:childTnLst>
                                    <p:set>
                                      <p:cBhvr>
                                        <p:cTn id="25" dur="1" fill="hold">
                                          <p:stCondLst>
                                            <p:cond delay="0"/>
                                          </p:stCondLst>
                                        </p:cTn>
                                        <p:tgtEl>
                                          <p:spTgt spid="22"/>
                                        </p:tgtEl>
                                        <p:attrNameLst>
                                          <p:attrName>style.visibility</p:attrName>
                                        </p:attrNameLst>
                                      </p:cBhvr>
                                      <p:to>
                                        <p:strVal val="visible"/>
                                      </p:to>
                                    </p:set>
                                    <p:animEffect transition="in" filter="wipe(left)">
                                      <p:cBhvr>
                                        <p:cTn id="26" dur="500"/>
                                        <p:tgtEl>
                                          <p:spTgt spid="22"/>
                                        </p:tgtEl>
                                      </p:cBhvr>
                                    </p:animEffec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2"/>
                                        </p:tgtEl>
                                        <p:attrNameLst>
                                          <p:attrName>style.visibility</p:attrName>
                                        </p:attrNameLst>
                                      </p:cBhvr>
                                      <p:to>
                                        <p:strVal val="visible"/>
                                      </p:to>
                                    </p:set>
                                  </p:childTnLst>
                                </p:cTn>
                              </p:par>
                            </p:childTnLst>
                          </p:cTn>
                        </p:par>
                        <p:par>
                          <p:cTn id="31" fill="hold">
                            <p:stCondLst>
                              <p:cond delay="0"/>
                            </p:stCondLst>
                            <p:childTnLst>
                              <p:par>
                                <p:cTn id="32" presetID="22" presetClass="entr" presetSubtype="8" fill="hold" nodeType="afterEffect">
                                  <p:stCondLst>
                                    <p:cond delay="0"/>
                                  </p:stCondLst>
                                  <p:childTnLst>
                                    <p:set>
                                      <p:cBhvr>
                                        <p:cTn id="33" dur="1" fill="hold">
                                          <p:stCondLst>
                                            <p:cond delay="0"/>
                                          </p:stCondLst>
                                        </p:cTn>
                                        <p:tgtEl>
                                          <p:spTgt spid="24"/>
                                        </p:tgtEl>
                                        <p:attrNameLst>
                                          <p:attrName>style.visibility</p:attrName>
                                        </p:attrNameLst>
                                      </p:cBhvr>
                                      <p:to>
                                        <p:strVal val="visible"/>
                                      </p:to>
                                    </p:set>
                                    <p:animEffect transition="in" filter="wipe(left)">
                                      <p:cBhvr>
                                        <p:cTn id="34" dur="500"/>
                                        <p:tgtEl>
                                          <p:spTgt spid="24"/>
                                        </p:tgtEl>
                                      </p:cBhvr>
                                    </p:animEffec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9"/>
                                        </p:tgtEl>
                                        <p:attrNameLst>
                                          <p:attrName>style.visibility</p:attrName>
                                        </p:attrNameLst>
                                      </p:cBhvr>
                                      <p:to>
                                        <p:strVal val="visible"/>
                                      </p:to>
                                    </p:set>
                                  </p:childTnLst>
                                </p:cTn>
                              </p:par>
                            </p:childTnLst>
                          </p:cTn>
                        </p:par>
                        <p:par>
                          <p:cTn id="39" fill="hold">
                            <p:stCondLst>
                              <p:cond delay="0"/>
                            </p:stCondLst>
                            <p:childTnLst>
                              <p:par>
                                <p:cTn id="40" presetID="22" presetClass="entr" presetSubtype="8" fill="hold" nodeType="afterEffect">
                                  <p:stCondLst>
                                    <p:cond delay="0"/>
                                  </p:stCondLst>
                                  <p:childTnLst>
                                    <p:set>
                                      <p:cBhvr>
                                        <p:cTn id="41" dur="1" fill="hold">
                                          <p:stCondLst>
                                            <p:cond delay="0"/>
                                          </p:stCondLst>
                                        </p:cTn>
                                        <p:tgtEl>
                                          <p:spTgt spid="27"/>
                                        </p:tgtEl>
                                        <p:attrNameLst>
                                          <p:attrName>style.visibility</p:attrName>
                                        </p:attrNameLst>
                                      </p:cBhvr>
                                      <p:to>
                                        <p:strVal val="visible"/>
                                      </p:to>
                                    </p:set>
                                    <p:animEffect transition="in" filter="wipe(left)">
                                      <p:cBhvr>
                                        <p:cTn id="42" dur="500"/>
                                        <p:tgtEl>
                                          <p:spTgt spid="27"/>
                                        </p:tgtEl>
                                      </p:cBhvr>
                                    </p:animEffec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8"/>
                                        </p:tgtEl>
                                        <p:attrNameLst>
                                          <p:attrName>style.visibility</p:attrName>
                                        </p:attrNameLst>
                                      </p:cBhvr>
                                      <p:to>
                                        <p:strVal val="visible"/>
                                      </p:to>
                                    </p:set>
                                  </p:childTnLst>
                                </p:cTn>
                              </p:par>
                            </p:childTnLst>
                          </p:cTn>
                        </p:par>
                        <p:par>
                          <p:cTn id="47" fill="hold">
                            <p:stCondLst>
                              <p:cond delay="0"/>
                            </p:stCondLst>
                            <p:childTnLst>
                              <p:par>
                                <p:cTn id="48" presetID="22" presetClass="entr" presetSubtype="8" fill="hold" nodeType="afterEffect">
                                  <p:stCondLst>
                                    <p:cond delay="0"/>
                                  </p:stCondLst>
                                  <p:childTnLst>
                                    <p:set>
                                      <p:cBhvr>
                                        <p:cTn id="49" dur="1" fill="hold">
                                          <p:stCondLst>
                                            <p:cond delay="0"/>
                                          </p:stCondLst>
                                        </p:cTn>
                                        <p:tgtEl>
                                          <p:spTgt spid="28"/>
                                        </p:tgtEl>
                                        <p:attrNameLst>
                                          <p:attrName>style.visibility</p:attrName>
                                        </p:attrNameLst>
                                      </p:cBhvr>
                                      <p:to>
                                        <p:strVal val="visible"/>
                                      </p:to>
                                    </p:set>
                                    <p:animEffect transition="in" filter="wipe(left)">
                                      <p:cBhvr>
                                        <p:cTn id="50"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1" grpId="0"/>
      <p:bldP spid="12" grpId="0"/>
      <p:bldP spid="1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3">
            <a:extLst>
              <a:ext uri="{FF2B5EF4-FFF2-40B4-BE49-F238E27FC236}">
                <a16:creationId xmlns:a16="http://schemas.microsoft.com/office/drawing/2014/main" id="{F155C434-1593-574C-A7C2-D323DEDE5179}"/>
              </a:ext>
            </a:extLst>
          </p:cNvPr>
          <p:cNvSpPr txBox="1">
            <a:spLocks/>
          </p:cNvSpPr>
          <p:nvPr/>
        </p:nvSpPr>
        <p:spPr>
          <a:xfrm>
            <a:off x="5184950" y="1608621"/>
            <a:ext cx="7007050" cy="3976839"/>
          </a:xfrm>
          <a:prstGeom prst="rect">
            <a:avLst/>
          </a:prstGeom>
        </p:spPr>
        <p:txBody>
          <a:bodyPr/>
          <a:lstStyle>
            <a:lvl1pPr algn="l" defTabSz="914400" rtl="0" eaLnBrk="1" latinLnBrk="0" hangingPunct="1">
              <a:lnSpc>
                <a:spcPct val="90000"/>
              </a:lnSpc>
              <a:spcBef>
                <a:spcPct val="0"/>
              </a:spcBef>
              <a:buNone/>
              <a:defRPr sz="4400" b="0" i="0" kern="1200">
                <a:solidFill>
                  <a:schemeClr val="tx1"/>
                </a:solidFill>
                <a:latin typeface="Comic Sans MS" panose="030F0902030302020204" pitchFamily="66" charset="0"/>
                <a:ea typeface="+mj-ea"/>
                <a:cs typeface="+mj-cs"/>
              </a:defRPr>
            </a:lvl1pPr>
          </a:lstStyle>
          <a:p>
            <a:pPr algn="ctr">
              <a:lnSpc>
                <a:spcPct val="100000"/>
              </a:lnSpc>
            </a:pPr>
            <a:r>
              <a:rPr lang="en-GB" sz="4500" b="1" dirty="0">
                <a:solidFill>
                  <a:schemeClr val="bg1"/>
                </a:solidFill>
              </a:rPr>
              <a:t>Charles II,</a:t>
            </a:r>
            <a:br>
              <a:rPr lang="en-GB" sz="4500" b="1" dirty="0">
                <a:solidFill>
                  <a:schemeClr val="bg1"/>
                </a:solidFill>
              </a:rPr>
            </a:br>
            <a:r>
              <a:rPr lang="en-GB" sz="4500" b="1" dirty="0">
                <a:solidFill>
                  <a:schemeClr val="bg1"/>
                </a:solidFill>
              </a:rPr>
              <a:t>James II</a:t>
            </a:r>
            <a:br>
              <a:rPr lang="en-GB" sz="4500" b="1" dirty="0">
                <a:solidFill>
                  <a:schemeClr val="bg1"/>
                </a:solidFill>
              </a:rPr>
            </a:br>
            <a:r>
              <a:rPr lang="en-GB" sz="4500" b="1" dirty="0">
                <a:solidFill>
                  <a:schemeClr val="bg1"/>
                </a:solidFill>
              </a:rPr>
              <a:t>and the</a:t>
            </a:r>
            <a:br>
              <a:rPr lang="en-GB" sz="4500" b="1" dirty="0">
                <a:solidFill>
                  <a:schemeClr val="bg1"/>
                </a:solidFill>
              </a:rPr>
            </a:br>
            <a:r>
              <a:rPr lang="en-GB" sz="4500" b="1" dirty="0">
                <a:solidFill>
                  <a:schemeClr val="bg1"/>
                </a:solidFill>
              </a:rPr>
              <a:t>Royal African</a:t>
            </a:r>
            <a:br>
              <a:rPr lang="en-GB" sz="4500" b="1" dirty="0">
                <a:solidFill>
                  <a:schemeClr val="bg1"/>
                </a:solidFill>
              </a:rPr>
            </a:br>
            <a:r>
              <a:rPr lang="en-GB" sz="4500" b="1" dirty="0">
                <a:solidFill>
                  <a:schemeClr val="bg1"/>
                </a:solidFill>
              </a:rPr>
              <a:t>Company</a:t>
            </a:r>
          </a:p>
        </p:txBody>
      </p:sp>
      <p:pic>
        <p:nvPicPr>
          <p:cNvPr id="12" name="Picture 11" descr="Shape&#10;&#10;Description automatically generated with medium confidence">
            <a:extLst>
              <a:ext uri="{FF2B5EF4-FFF2-40B4-BE49-F238E27FC236}">
                <a16:creationId xmlns:a16="http://schemas.microsoft.com/office/drawing/2014/main" id="{2434D452-F1A8-EF46-BAF9-1AD481B41334}"/>
              </a:ext>
            </a:extLst>
          </p:cNvPr>
          <p:cNvPicPr>
            <a:picLocks noChangeAspect="1"/>
          </p:cNvPicPr>
          <p:nvPr/>
        </p:nvPicPr>
        <p:blipFill rotWithShape="1">
          <a:blip r:embed="rId3" cstate="screen">
            <a:alphaModFix amt="76000"/>
            <a:extLst>
              <a:ext uri="{28A0092B-C50C-407E-A947-70E740481C1C}">
                <a14:useLocalDpi xmlns:a14="http://schemas.microsoft.com/office/drawing/2010/main"/>
              </a:ext>
            </a:extLst>
          </a:blip>
          <a:srcRect/>
          <a:stretch/>
        </p:blipFill>
        <p:spPr>
          <a:xfrm>
            <a:off x="957106" y="216512"/>
            <a:ext cx="4722725" cy="6284706"/>
          </a:xfrm>
          <a:prstGeom prst="rect">
            <a:avLst/>
          </a:prstGeom>
        </p:spPr>
      </p:pic>
    </p:spTree>
    <p:extLst>
      <p:ext uri="{BB962C8B-B14F-4D97-AF65-F5344CB8AC3E}">
        <p14:creationId xmlns:p14="http://schemas.microsoft.com/office/powerpoint/2010/main" val="116536584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CFE53E3E-A520-B34D-9001-FB6B6B08D51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01786" y="1546398"/>
            <a:ext cx="5502735" cy="4541030"/>
          </a:xfrm>
          <a:prstGeom prst="rect">
            <a:avLst/>
          </a:prstGeom>
        </p:spPr>
      </p:pic>
      <p:sp>
        <p:nvSpPr>
          <p:cNvPr id="12" name="Content Placeholder 2">
            <a:extLst>
              <a:ext uri="{FF2B5EF4-FFF2-40B4-BE49-F238E27FC236}">
                <a16:creationId xmlns:a16="http://schemas.microsoft.com/office/drawing/2014/main" id="{53B2F03B-4FBB-4249-9A28-55B36150C6A5}"/>
              </a:ext>
            </a:extLst>
          </p:cNvPr>
          <p:cNvSpPr txBox="1">
            <a:spLocks/>
          </p:cNvSpPr>
          <p:nvPr/>
        </p:nvSpPr>
        <p:spPr>
          <a:xfrm>
            <a:off x="6318481" y="1685290"/>
            <a:ext cx="4931465" cy="4351338"/>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Comic Sans MS" panose="030F0902030302020204" pitchFamily="66"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Comic Sans MS" panose="030F0902030302020204" pitchFamily="66"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Comic Sans MS" panose="030F0902030302020204" pitchFamily="66"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Comic Sans MS" panose="030F0902030302020204" pitchFamily="66"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Comic Sans MS" panose="030F0902030302020204" pitchFamily="66"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en-GB" sz="1900" dirty="0">
                <a:solidFill>
                  <a:srgbClr val="272626"/>
                </a:solidFill>
              </a:rPr>
              <a:t>After coming to the throne in 1660, King Charles II and his brother James, Duke of York (who succeeded him as King James II) supported and funded different slave trading companies.</a:t>
            </a:r>
          </a:p>
          <a:p>
            <a:pPr marL="0" indent="0">
              <a:lnSpc>
                <a:spcPct val="100000"/>
              </a:lnSpc>
              <a:buNone/>
            </a:pPr>
            <a:r>
              <a:rPr lang="en-GB" sz="1900" dirty="0">
                <a:solidFill>
                  <a:srgbClr val="272626"/>
                </a:solidFill>
              </a:rPr>
              <a:t>Finally, in 1672, they set up the Royal African Company and gave themselves a monopoly in the trade in enslaved people. </a:t>
            </a:r>
          </a:p>
          <a:p>
            <a:pPr marL="0" indent="0">
              <a:lnSpc>
                <a:spcPct val="100000"/>
              </a:lnSpc>
              <a:buNone/>
            </a:pPr>
            <a:r>
              <a:rPr lang="en-GB" sz="1900" dirty="0">
                <a:solidFill>
                  <a:srgbClr val="272626"/>
                </a:solidFill>
              </a:rPr>
              <a:t>A monopoly means that they banned other companies from joining in the trade. In fact, they used the Navy to confiscate the ships of English merchants who tried to ignore the ban.</a:t>
            </a:r>
          </a:p>
        </p:txBody>
      </p:sp>
      <p:sp>
        <p:nvSpPr>
          <p:cNvPr id="15" name="Title 1">
            <a:extLst>
              <a:ext uri="{FF2B5EF4-FFF2-40B4-BE49-F238E27FC236}">
                <a16:creationId xmlns:a16="http://schemas.microsoft.com/office/drawing/2014/main" id="{E09FFF97-BADB-7B4A-B7E3-CEE355D220F2}"/>
              </a:ext>
            </a:extLst>
          </p:cNvPr>
          <p:cNvSpPr txBox="1">
            <a:spLocks/>
          </p:cNvSpPr>
          <p:nvPr/>
        </p:nvSpPr>
        <p:spPr>
          <a:xfrm>
            <a:off x="0" y="770572"/>
            <a:ext cx="12192000" cy="1325563"/>
          </a:xfrm>
          <a:prstGeom prst="rect">
            <a:avLst/>
          </a:prstGeom>
        </p:spPr>
        <p:txBody>
          <a:bodyPr/>
          <a:lstStyle>
            <a:lvl1pPr algn="l" defTabSz="914400" rtl="0" eaLnBrk="1" latinLnBrk="0" hangingPunct="1">
              <a:lnSpc>
                <a:spcPct val="90000"/>
              </a:lnSpc>
              <a:spcBef>
                <a:spcPct val="0"/>
              </a:spcBef>
              <a:buNone/>
              <a:defRPr sz="4400" b="0" i="0" kern="1200">
                <a:solidFill>
                  <a:schemeClr val="tx1"/>
                </a:solidFill>
                <a:latin typeface="Comic Sans MS" panose="030F0902030302020204" pitchFamily="66" charset="0"/>
                <a:ea typeface="+mj-ea"/>
                <a:cs typeface="+mj-cs"/>
              </a:defRPr>
            </a:lvl1pPr>
          </a:lstStyle>
          <a:p>
            <a:pPr algn="ctr">
              <a:lnSpc>
                <a:spcPct val="100000"/>
              </a:lnSpc>
            </a:pPr>
            <a:r>
              <a:rPr lang="en-GB" sz="3000" b="1" dirty="0">
                <a:solidFill>
                  <a:srgbClr val="00B050"/>
                </a:solidFill>
              </a:rPr>
              <a:t>The Royal African Company</a:t>
            </a:r>
          </a:p>
        </p:txBody>
      </p:sp>
    </p:spTree>
    <p:extLst>
      <p:ext uri="{BB962C8B-B14F-4D97-AF65-F5344CB8AC3E}">
        <p14:creationId xmlns:p14="http://schemas.microsoft.com/office/powerpoint/2010/main" val="14360948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2">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2">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Content Placeholder 2">
            <a:extLst>
              <a:ext uri="{FF2B5EF4-FFF2-40B4-BE49-F238E27FC236}">
                <a16:creationId xmlns:a16="http://schemas.microsoft.com/office/drawing/2014/main" id="{53B2F03B-4FBB-4249-9A28-55B36150C6A5}"/>
              </a:ext>
            </a:extLst>
          </p:cNvPr>
          <p:cNvSpPr txBox="1">
            <a:spLocks/>
          </p:cNvSpPr>
          <p:nvPr/>
        </p:nvSpPr>
        <p:spPr>
          <a:xfrm>
            <a:off x="5927955" y="1177290"/>
            <a:ext cx="5429019" cy="4994910"/>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Comic Sans MS" panose="030F0902030302020204" pitchFamily="66"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Comic Sans MS" panose="030F0902030302020204" pitchFamily="66"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Comic Sans MS" panose="030F0902030302020204" pitchFamily="66"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Comic Sans MS" panose="030F0902030302020204" pitchFamily="66"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Comic Sans MS" panose="030F0902030302020204" pitchFamily="66"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en-GB" sz="1900" dirty="0">
                <a:solidFill>
                  <a:srgbClr val="272626"/>
                </a:solidFill>
              </a:rPr>
              <a:t>The Royal African Company built slave castles on the coast of West Africa.</a:t>
            </a:r>
          </a:p>
          <a:p>
            <a:pPr marL="0" indent="0">
              <a:lnSpc>
                <a:spcPct val="100000"/>
              </a:lnSpc>
              <a:buNone/>
            </a:pPr>
            <a:r>
              <a:rPr lang="en-GB" sz="1900" dirty="0">
                <a:solidFill>
                  <a:srgbClr val="272626"/>
                </a:solidFill>
              </a:rPr>
              <a:t>There they bought people from local African traders, often burned the initials RAC onto their skin and kept them shackled in iron chains.</a:t>
            </a:r>
          </a:p>
          <a:p>
            <a:pPr marL="0" indent="0">
              <a:lnSpc>
                <a:spcPct val="100000"/>
              </a:lnSpc>
              <a:buNone/>
            </a:pPr>
            <a:r>
              <a:rPr lang="en-GB" sz="1900" dirty="0">
                <a:solidFill>
                  <a:srgbClr val="272626"/>
                </a:solidFill>
              </a:rPr>
              <a:t>They then loaded them on to overcrowded slave ships to make the long journey across the Atlantic to the Caribbean and America. </a:t>
            </a:r>
          </a:p>
          <a:p>
            <a:pPr marL="0" indent="0">
              <a:lnSpc>
                <a:spcPct val="100000"/>
              </a:lnSpc>
              <a:buNone/>
            </a:pPr>
            <a:r>
              <a:rPr lang="en-GB" sz="1900" dirty="0">
                <a:solidFill>
                  <a:srgbClr val="272626"/>
                </a:solidFill>
              </a:rPr>
              <a:t>Around 20% of them died on the journey and their bodies were thrown overboard.</a:t>
            </a:r>
          </a:p>
          <a:p>
            <a:pPr marL="0" indent="0">
              <a:lnSpc>
                <a:spcPct val="100000"/>
              </a:lnSpc>
              <a:buNone/>
            </a:pPr>
            <a:r>
              <a:rPr lang="en-GB" sz="1900" dirty="0">
                <a:solidFill>
                  <a:srgbClr val="272626"/>
                </a:solidFill>
              </a:rPr>
              <a:t>In its time, the ships of the Royal African Company took approximately 150,000 African people across the Atlantic and into slavery.</a:t>
            </a:r>
          </a:p>
        </p:txBody>
      </p:sp>
      <p:pic>
        <p:nvPicPr>
          <p:cNvPr id="3" name="Picture 2" descr="A picture containing metalware, chain, toggle, accessory&#10;&#10;Description automatically generated">
            <a:extLst>
              <a:ext uri="{FF2B5EF4-FFF2-40B4-BE49-F238E27FC236}">
                <a16:creationId xmlns:a16="http://schemas.microsoft.com/office/drawing/2014/main" id="{B5F75F0E-015B-2248-93DC-0F3DE024DB37}"/>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62026" y="2018904"/>
            <a:ext cx="4616910" cy="2594546"/>
          </a:xfrm>
          <a:prstGeom prst="rect">
            <a:avLst/>
          </a:prstGeom>
        </p:spPr>
      </p:pic>
    </p:spTree>
    <p:extLst>
      <p:ext uri="{BB962C8B-B14F-4D97-AF65-F5344CB8AC3E}">
        <p14:creationId xmlns:p14="http://schemas.microsoft.com/office/powerpoint/2010/main" val="29046909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2">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2">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Content Placeholder 2">
            <a:extLst>
              <a:ext uri="{FF2B5EF4-FFF2-40B4-BE49-F238E27FC236}">
                <a16:creationId xmlns:a16="http://schemas.microsoft.com/office/drawing/2014/main" id="{53B2F03B-4FBB-4249-9A28-55B36150C6A5}"/>
              </a:ext>
            </a:extLst>
          </p:cNvPr>
          <p:cNvSpPr txBox="1">
            <a:spLocks/>
          </p:cNvSpPr>
          <p:nvPr/>
        </p:nvSpPr>
        <p:spPr>
          <a:xfrm>
            <a:off x="6096000" y="1643406"/>
            <a:ext cx="5162319" cy="4351338"/>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Comic Sans MS" panose="030F0902030302020204" pitchFamily="66"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Comic Sans MS" panose="030F0902030302020204" pitchFamily="66"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Comic Sans MS" panose="030F0902030302020204" pitchFamily="66"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Comic Sans MS" panose="030F0902030302020204" pitchFamily="66"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Comic Sans MS" panose="030F0902030302020204" pitchFamily="66"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en-GB" sz="1800" dirty="0">
                <a:solidFill>
                  <a:srgbClr val="272626"/>
                </a:solidFill>
              </a:rPr>
              <a:t>The journey of the slave ships across</a:t>
            </a:r>
            <a:br>
              <a:rPr lang="en-GB" sz="1800" dirty="0">
                <a:solidFill>
                  <a:srgbClr val="272626"/>
                </a:solidFill>
              </a:rPr>
            </a:br>
            <a:r>
              <a:rPr lang="en-GB" sz="1800" dirty="0">
                <a:solidFill>
                  <a:srgbClr val="272626"/>
                </a:solidFill>
              </a:rPr>
              <a:t>the Atlantic Ocean was known as the</a:t>
            </a:r>
            <a:br>
              <a:rPr lang="en-GB" sz="1800" dirty="0">
                <a:solidFill>
                  <a:srgbClr val="272626"/>
                </a:solidFill>
              </a:rPr>
            </a:br>
            <a:r>
              <a:rPr lang="en-GB" sz="1800" dirty="0">
                <a:solidFill>
                  <a:srgbClr val="272626"/>
                </a:solidFill>
              </a:rPr>
              <a:t>‘Middle Passage’.</a:t>
            </a:r>
          </a:p>
          <a:p>
            <a:pPr marL="0" indent="0">
              <a:lnSpc>
                <a:spcPct val="100000"/>
              </a:lnSpc>
              <a:buNone/>
            </a:pPr>
            <a:r>
              <a:rPr lang="en-GB" sz="1800" dirty="0">
                <a:solidFill>
                  <a:srgbClr val="272626"/>
                </a:solidFill>
              </a:rPr>
              <a:t>It was part of a triangle of trade on which Britain grew rich.</a:t>
            </a:r>
          </a:p>
          <a:p>
            <a:pPr marL="0" indent="0">
              <a:lnSpc>
                <a:spcPct val="100000"/>
              </a:lnSpc>
              <a:buNone/>
            </a:pPr>
            <a:r>
              <a:rPr lang="en-GB" sz="1800" dirty="0">
                <a:solidFill>
                  <a:srgbClr val="272626"/>
                </a:solidFill>
              </a:rPr>
              <a:t>The Royal African Company lost its monopoly on the trade in enslaved people, in 1712.</a:t>
            </a:r>
          </a:p>
          <a:p>
            <a:pPr marL="0" indent="0">
              <a:lnSpc>
                <a:spcPct val="100000"/>
              </a:lnSpc>
              <a:buNone/>
            </a:pPr>
            <a:r>
              <a:rPr lang="en-GB" sz="1800" dirty="0">
                <a:solidFill>
                  <a:srgbClr val="272626"/>
                </a:solidFill>
              </a:rPr>
              <a:t>More companies joined the trade and expanded it greatly and Britain grew even wealthier as a result.</a:t>
            </a:r>
          </a:p>
          <a:p>
            <a:pPr marL="0" indent="0">
              <a:lnSpc>
                <a:spcPct val="100000"/>
              </a:lnSpc>
              <a:buNone/>
            </a:pPr>
            <a:r>
              <a:rPr lang="en-GB" sz="1800" dirty="0">
                <a:solidFill>
                  <a:srgbClr val="272626"/>
                </a:solidFill>
              </a:rPr>
              <a:t>Over the following century British traders enslaved over three million African people.</a:t>
            </a:r>
          </a:p>
          <a:p>
            <a:pPr marL="0" indent="0">
              <a:lnSpc>
                <a:spcPct val="100000"/>
              </a:lnSpc>
              <a:buNone/>
            </a:pPr>
            <a:endParaRPr lang="en-GB" sz="1800" dirty="0">
              <a:solidFill>
                <a:srgbClr val="272626"/>
              </a:solidFill>
            </a:endParaRPr>
          </a:p>
          <a:p>
            <a:pPr marL="0" indent="0">
              <a:lnSpc>
                <a:spcPct val="100000"/>
              </a:lnSpc>
              <a:buNone/>
            </a:pPr>
            <a:endParaRPr lang="en-GB" sz="1800" dirty="0">
              <a:solidFill>
                <a:srgbClr val="272626"/>
              </a:solidFill>
            </a:endParaRPr>
          </a:p>
        </p:txBody>
      </p:sp>
      <p:sp>
        <p:nvSpPr>
          <p:cNvPr id="15" name="Title 1">
            <a:extLst>
              <a:ext uri="{FF2B5EF4-FFF2-40B4-BE49-F238E27FC236}">
                <a16:creationId xmlns:a16="http://schemas.microsoft.com/office/drawing/2014/main" id="{E09FFF97-BADB-7B4A-B7E3-CEE355D220F2}"/>
              </a:ext>
            </a:extLst>
          </p:cNvPr>
          <p:cNvSpPr txBox="1">
            <a:spLocks/>
          </p:cNvSpPr>
          <p:nvPr/>
        </p:nvSpPr>
        <p:spPr>
          <a:xfrm>
            <a:off x="0" y="770572"/>
            <a:ext cx="12192000" cy="1325563"/>
          </a:xfrm>
          <a:prstGeom prst="rect">
            <a:avLst/>
          </a:prstGeom>
        </p:spPr>
        <p:txBody>
          <a:bodyPr/>
          <a:lstStyle>
            <a:lvl1pPr algn="l" defTabSz="914400" rtl="0" eaLnBrk="1" latinLnBrk="0" hangingPunct="1">
              <a:lnSpc>
                <a:spcPct val="90000"/>
              </a:lnSpc>
              <a:spcBef>
                <a:spcPct val="0"/>
              </a:spcBef>
              <a:buNone/>
              <a:defRPr sz="4400" b="0" i="0" kern="1200">
                <a:solidFill>
                  <a:schemeClr val="tx1"/>
                </a:solidFill>
                <a:latin typeface="Comic Sans MS" panose="030F0902030302020204" pitchFamily="66" charset="0"/>
                <a:ea typeface="+mj-ea"/>
                <a:cs typeface="+mj-cs"/>
              </a:defRPr>
            </a:lvl1pPr>
          </a:lstStyle>
          <a:p>
            <a:pPr algn="ctr">
              <a:lnSpc>
                <a:spcPct val="100000"/>
              </a:lnSpc>
            </a:pPr>
            <a:r>
              <a:rPr lang="en-GB" sz="3000" b="1" dirty="0">
                <a:solidFill>
                  <a:srgbClr val="00B050"/>
                </a:solidFill>
              </a:rPr>
              <a:t>The Middle Passage</a:t>
            </a:r>
          </a:p>
        </p:txBody>
      </p:sp>
      <p:pic>
        <p:nvPicPr>
          <p:cNvPr id="3" name="Picture 2" descr="A picture containing text&#10;&#10;Description automatically generated">
            <a:extLst>
              <a:ext uri="{FF2B5EF4-FFF2-40B4-BE49-F238E27FC236}">
                <a16:creationId xmlns:a16="http://schemas.microsoft.com/office/drawing/2014/main" id="{71C44D5E-1727-3047-83B0-9573B0D31D30}"/>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933681" y="1558290"/>
            <a:ext cx="4931465" cy="4465638"/>
          </a:xfrm>
          <a:prstGeom prst="rect">
            <a:avLst/>
          </a:prstGeom>
        </p:spPr>
      </p:pic>
    </p:spTree>
    <p:extLst>
      <p:ext uri="{BB962C8B-B14F-4D97-AF65-F5344CB8AC3E}">
        <p14:creationId xmlns:p14="http://schemas.microsoft.com/office/powerpoint/2010/main" val="17157869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2">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2">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Content Placeholder 2">
            <a:extLst>
              <a:ext uri="{FF2B5EF4-FFF2-40B4-BE49-F238E27FC236}">
                <a16:creationId xmlns:a16="http://schemas.microsoft.com/office/drawing/2014/main" id="{53B2F03B-4FBB-4249-9A28-55B36150C6A5}"/>
              </a:ext>
            </a:extLst>
          </p:cNvPr>
          <p:cNvSpPr txBox="1">
            <a:spLocks/>
          </p:cNvSpPr>
          <p:nvPr/>
        </p:nvSpPr>
        <p:spPr>
          <a:xfrm>
            <a:off x="1155701" y="1824989"/>
            <a:ext cx="5105400" cy="4351338"/>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Comic Sans MS" panose="030F0902030302020204" pitchFamily="66"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Comic Sans MS" panose="030F0902030302020204" pitchFamily="66"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Comic Sans MS" panose="030F0902030302020204" pitchFamily="66"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Comic Sans MS" panose="030F0902030302020204" pitchFamily="66"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Comic Sans MS" panose="030F0902030302020204" pitchFamily="66"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1500"/>
              </a:spcBef>
              <a:buNone/>
            </a:pPr>
            <a:r>
              <a:rPr lang="en-GB" sz="2000" b="1" dirty="0">
                <a:solidFill>
                  <a:srgbClr val="00B050"/>
                </a:solidFill>
              </a:rPr>
              <a:t>The outward passage: </a:t>
            </a:r>
            <a:r>
              <a:rPr lang="en-GB" sz="2000" dirty="0">
                <a:solidFill>
                  <a:srgbClr val="272626"/>
                </a:solidFill>
              </a:rPr>
              <a:t>Britain to the West African coast, carrying British-made goods such as guns, iron, cloth to sell and barter.</a:t>
            </a:r>
          </a:p>
          <a:p>
            <a:pPr marL="0" indent="0">
              <a:lnSpc>
                <a:spcPct val="100000"/>
              </a:lnSpc>
              <a:spcBef>
                <a:spcPts val="1500"/>
              </a:spcBef>
              <a:buNone/>
            </a:pPr>
            <a:r>
              <a:rPr lang="en-GB" sz="2000" b="1" dirty="0">
                <a:solidFill>
                  <a:srgbClr val="00B050"/>
                </a:solidFill>
              </a:rPr>
              <a:t>The middle passage: </a:t>
            </a:r>
            <a:r>
              <a:rPr lang="en-GB" sz="2000" dirty="0">
                <a:solidFill>
                  <a:srgbClr val="272626"/>
                </a:solidFill>
              </a:rPr>
              <a:t>West Africa to the Caribbean and American colonies, carrying enslaved Africans.</a:t>
            </a:r>
          </a:p>
          <a:p>
            <a:pPr marL="0" indent="0">
              <a:lnSpc>
                <a:spcPct val="100000"/>
              </a:lnSpc>
              <a:spcBef>
                <a:spcPts val="1500"/>
              </a:spcBef>
              <a:buNone/>
            </a:pPr>
            <a:r>
              <a:rPr lang="en-GB" sz="2000" b="1" dirty="0">
                <a:solidFill>
                  <a:srgbClr val="00B050"/>
                </a:solidFill>
              </a:rPr>
              <a:t>The inward passage: </a:t>
            </a:r>
            <a:r>
              <a:rPr lang="en-GB" sz="2000" dirty="0">
                <a:solidFill>
                  <a:srgbClr val="272626"/>
                </a:solidFill>
              </a:rPr>
              <a:t>the Caribbean and American colonies to Britain carrying the goods produced via the labour of enslaved African’s to sell at huge profits.</a:t>
            </a:r>
          </a:p>
        </p:txBody>
      </p:sp>
      <p:sp>
        <p:nvSpPr>
          <p:cNvPr id="6" name="Title 1">
            <a:extLst>
              <a:ext uri="{FF2B5EF4-FFF2-40B4-BE49-F238E27FC236}">
                <a16:creationId xmlns:a16="http://schemas.microsoft.com/office/drawing/2014/main" id="{5C44F665-B4FF-F043-A947-938CBD72A405}"/>
              </a:ext>
            </a:extLst>
          </p:cNvPr>
          <p:cNvSpPr txBox="1">
            <a:spLocks/>
          </p:cNvSpPr>
          <p:nvPr/>
        </p:nvSpPr>
        <p:spPr>
          <a:xfrm>
            <a:off x="0" y="770573"/>
            <a:ext cx="12192000" cy="613728"/>
          </a:xfrm>
          <a:prstGeom prst="rect">
            <a:avLst/>
          </a:prstGeom>
        </p:spPr>
        <p:txBody>
          <a:bodyPr/>
          <a:lstStyle>
            <a:lvl1pPr algn="l" defTabSz="914400" rtl="0" eaLnBrk="1" latinLnBrk="0" hangingPunct="1">
              <a:lnSpc>
                <a:spcPct val="90000"/>
              </a:lnSpc>
              <a:spcBef>
                <a:spcPct val="0"/>
              </a:spcBef>
              <a:buNone/>
              <a:defRPr sz="4400" b="0" i="0" kern="1200">
                <a:solidFill>
                  <a:schemeClr val="tx1"/>
                </a:solidFill>
                <a:latin typeface="Comic Sans MS" panose="030F0902030302020204" pitchFamily="66" charset="0"/>
                <a:ea typeface="+mj-ea"/>
                <a:cs typeface="+mj-cs"/>
              </a:defRPr>
            </a:lvl1pPr>
          </a:lstStyle>
          <a:p>
            <a:pPr algn="ctr">
              <a:lnSpc>
                <a:spcPct val="100000"/>
              </a:lnSpc>
            </a:pPr>
            <a:r>
              <a:rPr lang="en-GB" sz="3000" b="1" dirty="0">
                <a:solidFill>
                  <a:srgbClr val="00B050"/>
                </a:solidFill>
              </a:rPr>
              <a:t>Britain’s Trade Triangle</a:t>
            </a:r>
          </a:p>
        </p:txBody>
      </p:sp>
      <p:pic>
        <p:nvPicPr>
          <p:cNvPr id="4" name="Picture 3" descr="Map&#10;&#10;Description automatically generated">
            <a:extLst>
              <a:ext uri="{FF2B5EF4-FFF2-40B4-BE49-F238E27FC236}">
                <a16:creationId xmlns:a16="http://schemas.microsoft.com/office/drawing/2014/main" id="{AC581916-4081-9A44-96FA-9BAD241F0157}"/>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602032" y="1695564"/>
            <a:ext cx="4509757" cy="4138307"/>
          </a:xfrm>
          <a:prstGeom prst="rect">
            <a:avLst/>
          </a:prstGeom>
        </p:spPr>
      </p:pic>
      <p:cxnSp>
        <p:nvCxnSpPr>
          <p:cNvPr id="8" name="Straight Arrow Connector 7">
            <a:extLst>
              <a:ext uri="{FF2B5EF4-FFF2-40B4-BE49-F238E27FC236}">
                <a16:creationId xmlns:a16="http://schemas.microsoft.com/office/drawing/2014/main" id="{59E9D095-0506-C14B-9CD6-357FB5DCD9FA}"/>
              </a:ext>
            </a:extLst>
          </p:cNvPr>
          <p:cNvCxnSpPr>
            <a:cxnSpLocks/>
          </p:cNvCxnSpPr>
          <p:nvPr/>
        </p:nvCxnSpPr>
        <p:spPr>
          <a:xfrm flipH="1">
            <a:off x="9910233" y="2586567"/>
            <a:ext cx="554567" cy="1528089"/>
          </a:xfrm>
          <a:prstGeom prst="straightConnector1">
            <a:avLst/>
          </a:prstGeom>
          <a:ln w="38100" cap="rnd">
            <a:solidFill>
              <a:srgbClr val="D9222A"/>
            </a:solidFill>
            <a:tailEnd type="triangle" w="med" len="lg"/>
          </a:ln>
        </p:spPr>
        <p:style>
          <a:lnRef idx="1">
            <a:schemeClr val="accent1"/>
          </a:lnRef>
          <a:fillRef idx="0">
            <a:schemeClr val="accent1"/>
          </a:fillRef>
          <a:effectRef idx="0">
            <a:schemeClr val="accent1"/>
          </a:effectRef>
          <a:fontRef idx="minor">
            <a:schemeClr val="tx1"/>
          </a:fontRef>
        </p:style>
      </p:cxnSp>
      <p:cxnSp>
        <p:nvCxnSpPr>
          <p:cNvPr id="11" name="Straight Arrow Connector 10">
            <a:extLst>
              <a:ext uri="{FF2B5EF4-FFF2-40B4-BE49-F238E27FC236}">
                <a16:creationId xmlns:a16="http://schemas.microsoft.com/office/drawing/2014/main" id="{5088602B-0BC4-2D41-8C8D-7DD9D7ED09E7}"/>
              </a:ext>
            </a:extLst>
          </p:cNvPr>
          <p:cNvCxnSpPr>
            <a:cxnSpLocks/>
          </p:cNvCxnSpPr>
          <p:nvPr/>
        </p:nvCxnSpPr>
        <p:spPr>
          <a:xfrm flipH="1" flipV="1">
            <a:off x="7487672" y="3854975"/>
            <a:ext cx="2422561" cy="309680"/>
          </a:xfrm>
          <a:prstGeom prst="straightConnector1">
            <a:avLst/>
          </a:prstGeom>
          <a:ln w="38100" cap="rnd">
            <a:solidFill>
              <a:srgbClr val="D9222A"/>
            </a:solidFill>
            <a:miter lim="800000"/>
            <a:headEnd type="none" w="med" len="lg"/>
            <a:tailEnd type="triangle" w="med" len="lg"/>
          </a:ln>
        </p:spPr>
        <p:style>
          <a:lnRef idx="1">
            <a:schemeClr val="accent1"/>
          </a:lnRef>
          <a:fillRef idx="0">
            <a:schemeClr val="accent1"/>
          </a:fillRef>
          <a:effectRef idx="0">
            <a:schemeClr val="accent1"/>
          </a:effectRef>
          <a:fontRef idx="minor">
            <a:schemeClr val="tx1"/>
          </a:fontRef>
        </p:style>
      </p:cxnSp>
      <p:cxnSp>
        <p:nvCxnSpPr>
          <p:cNvPr id="14" name="Straight Arrow Connector 13">
            <a:extLst>
              <a:ext uri="{FF2B5EF4-FFF2-40B4-BE49-F238E27FC236}">
                <a16:creationId xmlns:a16="http://schemas.microsoft.com/office/drawing/2014/main" id="{1907D415-4B13-8743-9D3E-52E75858D9B5}"/>
              </a:ext>
            </a:extLst>
          </p:cNvPr>
          <p:cNvCxnSpPr>
            <a:cxnSpLocks/>
          </p:cNvCxnSpPr>
          <p:nvPr/>
        </p:nvCxnSpPr>
        <p:spPr>
          <a:xfrm flipV="1">
            <a:off x="7469945" y="2476500"/>
            <a:ext cx="2994855" cy="1326893"/>
          </a:xfrm>
          <a:prstGeom prst="straightConnector1">
            <a:avLst/>
          </a:prstGeom>
          <a:ln w="38100" cap="rnd">
            <a:solidFill>
              <a:srgbClr val="D9222A"/>
            </a:solidFill>
            <a:tailEnd type="triangle" w="med" len="lg"/>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057860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2" presetClass="entr" presetSubtype="1" fill="hold" nodeType="click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ipe(up)">
                                      <p:cBhvr>
                                        <p:cTn id="11" dur="500"/>
                                        <p:tgtEl>
                                          <p:spTgt spid="8"/>
                                        </p:tgtEl>
                                      </p:cBhvr>
                                    </p:animEffec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nodeType="clickEffect">
                                  <p:stCondLst>
                                    <p:cond delay="0"/>
                                  </p:stCondLst>
                                  <p:childTnLst>
                                    <p:set>
                                      <p:cBhvr>
                                        <p:cTn id="15" dur="1" fill="hold">
                                          <p:stCondLst>
                                            <p:cond delay="0"/>
                                          </p:stCondLst>
                                        </p:cTn>
                                        <p:tgtEl>
                                          <p:spTgt spid="12">
                                            <p:txEl>
                                              <p:pRg st="1" end="1"/>
                                            </p:txEl>
                                          </p:spTgt>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22" presetClass="entr" presetSubtype="4" fill="hold" nodeType="click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wipe(down)">
                                      <p:cBhvr>
                                        <p:cTn id="20" dur="500"/>
                                        <p:tgtEl>
                                          <p:spTgt spid="11"/>
                                        </p:tgtEl>
                                      </p:cBhvr>
                                    </p:animEffec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12">
                                            <p:txEl>
                                              <p:pRg st="2" end="2"/>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22" presetClass="entr" presetSubtype="4" fill="hold" nodeType="clickEffect">
                                  <p:stCondLst>
                                    <p:cond delay="0"/>
                                  </p:stCondLst>
                                  <p:childTnLst>
                                    <p:set>
                                      <p:cBhvr>
                                        <p:cTn id="28" dur="1" fill="hold">
                                          <p:stCondLst>
                                            <p:cond delay="0"/>
                                          </p:stCondLst>
                                        </p:cTn>
                                        <p:tgtEl>
                                          <p:spTgt spid="14"/>
                                        </p:tgtEl>
                                        <p:attrNameLst>
                                          <p:attrName>style.visibility</p:attrName>
                                        </p:attrNameLst>
                                      </p:cBhvr>
                                      <p:to>
                                        <p:strVal val="visible"/>
                                      </p:to>
                                    </p:set>
                                    <p:animEffect transition="in" filter="wipe(down)">
                                      <p:cBhvr>
                                        <p:cTn id="29"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A sign on a brick wall&#10;&#10;Description automatically generated with medium confidence">
            <a:extLst>
              <a:ext uri="{FF2B5EF4-FFF2-40B4-BE49-F238E27FC236}">
                <a16:creationId xmlns:a16="http://schemas.microsoft.com/office/drawing/2014/main" id="{9E974409-D619-574B-92D7-03922A790A80}"/>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168397" y="2128657"/>
            <a:ext cx="5346702" cy="3739581"/>
          </a:xfrm>
          <a:prstGeom prst="rect">
            <a:avLst/>
          </a:prstGeom>
        </p:spPr>
      </p:pic>
      <p:sp>
        <p:nvSpPr>
          <p:cNvPr id="6" name="Title 1">
            <a:extLst>
              <a:ext uri="{FF2B5EF4-FFF2-40B4-BE49-F238E27FC236}">
                <a16:creationId xmlns:a16="http://schemas.microsoft.com/office/drawing/2014/main" id="{5C44F665-B4FF-F043-A947-938CBD72A405}"/>
              </a:ext>
            </a:extLst>
          </p:cNvPr>
          <p:cNvSpPr txBox="1">
            <a:spLocks/>
          </p:cNvSpPr>
          <p:nvPr/>
        </p:nvSpPr>
        <p:spPr>
          <a:xfrm>
            <a:off x="0" y="770573"/>
            <a:ext cx="12192000" cy="613728"/>
          </a:xfrm>
          <a:prstGeom prst="rect">
            <a:avLst/>
          </a:prstGeom>
        </p:spPr>
        <p:txBody>
          <a:bodyPr/>
          <a:lstStyle>
            <a:lvl1pPr algn="l" defTabSz="914400" rtl="0" eaLnBrk="1" latinLnBrk="0" hangingPunct="1">
              <a:lnSpc>
                <a:spcPct val="90000"/>
              </a:lnSpc>
              <a:spcBef>
                <a:spcPct val="0"/>
              </a:spcBef>
              <a:buNone/>
              <a:defRPr sz="4400" b="0" i="0" kern="1200">
                <a:solidFill>
                  <a:schemeClr val="tx1"/>
                </a:solidFill>
                <a:latin typeface="Comic Sans MS" panose="030F0902030302020204" pitchFamily="66" charset="0"/>
                <a:ea typeface="+mj-ea"/>
                <a:cs typeface="+mj-cs"/>
              </a:defRPr>
            </a:lvl1pPr>
          </a:lstStyle>
          <a:p>
            <a:pPr algn="ctr">
              <a:lnSpc>
                <a:spcPct val="100000"/>
              </a:lnSpc>
            </a:pPr>
            <a:r>
              <a:rPr lang="en-GB" sz="3000" b="1" dirty="0">
                <a:solidFill>
                  <a:srgbClr val="00B050"/>
                </a:solidFill>
              </a:rPr>
              <a:t>Activity</a:t>
            </a:r>
          </a:p>
        </p:txBody>
      </p:sp>
      <p:sp>
        <p:nvSpPr>
          <p:cNvPr id="4" name="Title 1">
            <a:extLst>
              <a:ext uri="{FF2B5EF4-FFF2-40B4-BE49-F238E27FC236}">
                <a16:creationId xmlns:a16="http://schemas.microsoft.com/office/drawing/2014/main" id="{A7FD5F34-56F9-D54D-BFDC-EFC6A0DFE57B}"/>
              </a:ext>
            </a:extLst>
          </p:cNvPr>
          <p:cNvSpPr txBox="1">
            <a:spLocks/>
          </p:cNvSpPr>
          <p:nvPr/>
        </p:nvSpPr>
        <p:spPr>
          <a:xfrm>
            <a:off x="0" y="1384302"/>
            <a:ext cx="12192000" cy="613728"/>
          </a:xfrm>
          <a:prstGeom prst="rect">
            <a:avLst/>
          </a:prstGeom>
        </p:spPr>
        <p:txBody>
          <a:bodyPr/>
          <a:lstStyle>
            <a:lvl1pPr algn="l" defTabSz="914400" rtl="0" eaLnBrk="1" latinLnBrk="0" hangingPunct="1">
              <a:lnSpc>
                <a:spcPct val="90000"/>
              </a:lnSpc>
              <a:spcBef>
                <a:spcPct val="0"/>
              </a:spcBef>
              <a:buNone/>
              <a:defRPr sz="4400" b="0" i="0" kern="1200">
                <a:solidFill>
                  <a:schemeClr val="tx1"/>
                </a:solidFill>
                <a:latin typeface="Comic Sans MS" panose="030F0902030302020204" pitchFamily="66" charset="0"/>
                <a:ea typeface="+mj-ea"/>
                <a:cs typeface="+mj-cs"/>
              </a:defRPr>
            </a:lvl1pPr>
          </a:lstStyle>
          <a:p>
            <a:pPr algn="ctr"/>
            <a:r>
              <a:rPr lang="en-GB" sz="2000" dirty="0">
                <a:solidFill>
                  <a:srgbClr val="272626"/>
                </a:solidFill>
              </a:rPr>
              <a:t>Looking for clues about the slave trade in British cities.</a:t>
            </a:r>
          </a:p>
        </p:txBody>
      </p:sp>
      <p:sp>
        <p:nvSpPr>
          <p:cNvPr id="5" name="Content Placeholder 2">
            <a:extLst>
              <a:ext uri="{FF2B5EF4-FFF2-40B4-BE49-F238E27FC236}">
                <a16:creationId xmlns:a16="http://schemas.microsoft.com/office/drawing/2014/main" id="{01A427EB-02BF-8641-BE32-8BC86879356C}"/>
              </a:ext>
            </a:extLst>
          </p:cNvPr>
          <p:cNvSpPr txBox="1">
            <a:spLocks/>
          </p:cNvSpPr>
          <p:nvPr/>
        </p:nvSpPr>
        <p:spPr>
          <a:xfrm>
            <a:off x="7002584" y="2059370"/>
            <a:ext cx="4356471" cy="2800601"/>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Comic Sans MS" panose="030F0902030302020204" pitchFamily="66"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Comic Sans MS" panose="030F0902030302020204" pitchFamily="66"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Comic Sans MS" panose="030F0902030302020204" pitchFamily="66"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Comic Sans MS" panose="030F0902030302020204" pitchFamily="66"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Comic Sans MS" panose="030F0902030302020204" pitchFamily="66"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en-GB" sz="1800" dirty="0">
                <a:solidFill>
                  <a:srgbClr val="272626"/>
                </a:solidFill>
              </a:rPr>
              <a:t>The cities of London, Bristol, Liverpool and Glasgow grew rich on the</a:t>
            </a:r>
            <a:br>
              <a:rPr lang="en-GB" sz="1800" dirty="0">
                <a:solidFill>
                  <a:srgbClr val="272626"/>
                </a:solidFill>
              </a:rPr>
            </a:br>
            <a:r>
              <a:rPr lang="en-GB" sz="1800" dirty="0">
                <a:solidFill>
                  <a:srgbClr val="272626"/>
                </a:solidFill>
              </a:rPr>
              <a:t>slave trade.</a:t>
            </a:r>
          </a:p>
          <a:p>
            <a:pPr marL="0" indent="0">
              <a:lnSpc>
                <a:spcPct val="100000"/>
              </a:lnSpc>
              <a:buNone/>
            </a:pPr>
            <a:r>
              <a:rPr lang="en-GB" sz="1800" dirty="0">
                <a:solidFill>
                  <a:srgbClr val="272626"/>
                </a:solidFill>
              </a:rPr>
              <a:t>Many streets and buildings that we still have today are named after aspects of the slave trade.</a:t>
            </a:r>
          </a:p>
          <a:p>
            <a:pPr marL="0" indent="0">
              <a:lnSpc>
                <a:spcPct val="100000"/>
              </a:lnSpc>
              <a:buNone/>
            </a:pPr>
            <a:r>
              <a:rPr lang="en-GB" sz="1800" dirty="0">
                <a:solidFill>
                  <a:srgbClr val="272626"/>
                </a:solidFill>
              </a:rPr>
              <a:t>Have an internet search for place names with the following words</a:t>
            </a:r>
            <a:br>
              <a:rPr lang="en-GB" sz="1800" dirty="0">
                <a:solidFill>
                  <a:srgbClr val="272626"/>
                </a:solidFill>
              </a:rPr>
            </a:br>
            <a:r>
              <a:rPr lang="en-GB" sz="1800" dirty="0">
                <a:solidFill>
                  <a:srgbClr val="272626"/>
                </a:solidFill>
              </a:rPr>
              <a:t>in them:</a:t>
            </a:r>
          </a:p>
        </p:txBody>
      </p:sp>
      <p:sp>
        <p:nvSpPr>
          <p:cNvPr id="11" name="Content Placeholder 2">
            <a:extLst>
              <a:ext uri="{FF2B5EF4-FFF2-40B4-BE49-F238E27FC236}">
                <a16:creationId xmlns:a16="http://schemas.microsoft.com/office/drawing/2014/main" id="{EA14BE4E-9D6B-8347-B374-407B582BDB1D}"/>
              </a:ext>
            </a:extLst>
          </p:cNvPr>
          <p:cNvSpPr txBox="1">
            <a:spLocks/>
          </p:cNvSpPr>
          <p:nvPr/>
        </p:nvSpPr>
        <p:spPr>
          <a:xfrm>
            <a:off x="7002584" y="5583624"/>
            <a:ext cx="4356471" cy="413028"/>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Comic Sans MS" panose="030F0902030302020204" pitchFamily="66"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Comic Sans MS" panose="030F0902030302020204" pitchFamily="66"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Comic Sans MS" panose="030F0902030302020204" pitchFamily="66"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Comic Sans MS" panose="030F0902030302020204" pitchFamily="66"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Comic Sans MS" panose="030F0902030302020204" pitchFamily="66"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en-GB" sz="1800" dirty="0">
                <a:solidFill>
                  <a:srgbClr val="272626"/>
                </a:solidFill>
              </a:rPr>
              <a:t>Can you find any others? </a:t>
            </a:r>
          </a:p>
        </p:txBody>
      </p:sp>
      <p:sp>
        <p:nvSpPr>
          <p:cNvPr id="12" name="TextBox 11">
            <a:extLst>
              <a:ext uri="{FF2B5EF4-FFF2-40B4-BE49-F238E27FC236}">
                <a16:creationId xmlns:a16="http://schemas.microsoft.com/office/drawing/2014/main" id="{4C8D6322-578D-304B-A40B-1D5F8CBD4024}"/>
              </a:ext>
            </a:extLst>
          </p:cNvPr>
          <p:cNvSpPr txBox="1"/>
          <p:nvPr/>
        </p:nvSpPr>
        <p:spPr>
          <a:xfrm>
            <a:off x="7135660" y="4874446"/>
            <a:ext cx="1241640" cy="399935"/>
          </a:xfrm>
          <a:prstGeom prst="rect">
            <a:avLst/>
          </a:prstGeom>
          <a:noFill/>
        </p:spPr>
        <p:txBody>
          <a:bodyPr wrap="square">
            <a:spAutoFit/>
          </a:bodyPr>
          <a:lstStyle/>
          <a:p>
            <a:pPr marL="0" indent="0" algn="ctr">
              <a:lnSpc>
                <a:spcPct val="100000"/>
              </a:lnSpc>
              <a:buNone/>
            </a:pPr>
            <a:r>
              <a:rPr lang="en-GB" sz="2000" b="1" dirty="0">
                <a:solidFill>
                  <a:srgbClr val="00B050"/>
                </a:solidFill>
                <a:latin typeface="Comic Sans MS" panose="030F0902030302020204" pitchFamily="66" charset="0"/>
              </a:rPr>
              <a:t>Virginia</a:t>
            </a:r>
          </a:p>
        </p:txBody>
      </p:sp>
      <p:sp>
        <p:nvSpPr>
          <p:cNvPr id="13" name="TextBox 12">
            <a:extLst>
              <a:ext uri="{FF2B5EF4-FFF2-40B4-BE49-F238E27FC236}">
                <a16:creationId xmlns:a16="http://schemas.microsoft.com/office/drawing/2014/main" id="{E0C01702-5AD3-CE4B-9C74-7B9D0D6EA9A2}"/>
              </a:ext>
            </a:extLst>
          </p:cNvPr>
          <p:cNvSpPr txBox="1"/>
          <p:nvPr/>
        </p:nvSpPr>
        <p:spPr>
          <a:xfrm>
            <a:off x="8426027" y="4874522"/>
            <a:ext cx="1419664" cy="400110"/>
          </a:xfrm>
          <a:prstGeom prst="rect">
            <a:avLst/>
          </a:prstGeom>
          <a:noFill/>
        </p:spPr>
        <p:txBody>
          <a:bodyPr wrap="square">
            <a:spAutoFit/>
          </a:bodyPr>
          <a:lstStyle/>
          <a:p>
            <a:pPr algn="ctr"/>
            <a:r>
              <a:rPr lang="en-GB" sz="2000" b="1" dirty="0">
                <a:solidFill>
                  <a:srgbClr val="00B050"/>
                </a:solidFill>
                <a:latin typeface="Comic Sans MS" panose="030F0902030302020204" pitchFamily="66" charset="0"/>
              </a:rPr>
              <a:t>Barbados</a:t>
            </a:r>
          </a:p>
        </p:txBody>
      </p:sp>
      <p:sp>
        <p:nvSpPr>
          <p:cNvPr id="14" name="TextBox 13">
            <a:extLst>
              <a:ext uri="{FF2B5EF4-FFF2-40B4-BE49-F238E27FC236}">
                <a16:creationId xmlns:a16="http://schemas.microsoft.com/office/drawing/2014/main" id="{1C549A3A-DE43-8B43-ADF6-766E57B5862D}"/>
              </a:ext>
            </a:extLst>
          </p:cNvPr>
          <p:cNvSpPr txBox="1"/>
          <p:nvPr/>
        </p:nvSpPr>
        <p:spPr>
          <a:xfrm>
            <a:off x="9927040" y="4872414"/>
            <a:ext cx="1241640" cy="399935"/>
          </a:xfrm>
          <a:prstGeom prst="rect">
            <a:avLst/>
          </a:prstGeom>
          <a:noFill/>
        </p:spPr>
        <p:txBody>
          <a:bodyPr wrap="square">
            <a:spAutoFit/>
          </a:bodyPr>
          <a:lstStyle/>
          <a:p>
            <a:pPr algn="ctr"/>
            <a:r>
              <a:rPr lang="en-GB" sz="2000" b="1" dirty="0">
                <a:solidFill>
                  <a:srgbClr val="00B050"/>
                </a:solidFill>
                <a:latin typeface="Comic Sans MS" panose="030F0902030302020204" pitchFamily="66" charset="0"/>
              </a:rPr>
              <a:t>Jamaica</a:t>
            </a:r>
          </a:p>
        </p:txBody>
      </p:sp>
      <p:sp>
        <p:nvSpPr>
          <p:cNvPr id="15" name="TextBox 14">
            <a:extLst>
              <a:ext uri="{FF2B5EF4-FFF2-40B4-BE49-F238E27FC236}">
                <a16:creationId xmlns:a16="http://schemas.microsoft.com/office/drawing/2014/main" id="{51A162F3-BD83-394E-AF2A-CA7096A04412}"/>
              </a:ext>
            </a:extLst>
          </p:cNvPr>
          <p:cNvSpPr txBox="1"/>
          <p:nvPr/>
        </p:nvSpPr>
        <p:spPr>
          <a:xfrm>
            <a:off x="7767862" y="5175277"/>
            <a:ext cx="1241640" cy="399935"/>
          </a:xfrm>
          <a:prstGeom prst="rect">
            <a:avLst/>
          </a:prstGeom>
          <a:noFill/>
        </p:spPr>
        <p:txBody>
          <a:bodyPr wrap="square">
            <a:spAutoFit/>
          </a:bodyPr>
          <a:lstStyle/>
          <a:p>
            <a:pPr algn="ctr"/>
            <a:r>
              <a:rPr lang="en-GB" sz="2000" b="1" dirty="0">
                <a:solidFill>
                  <a:srgbClr val="00B050"/>
                </a:solidFill>
                <a:latin typeface="Comic Sans MS" panose="030F0902030302020204" pitchFamily="66" charset="0"/>
              </a:rPr>
              <a:t>Guinea</a:t>
            </a:r>
          </a:p>
        </p:txBody>
      </p:sp>
      <p:sp>
        <p:nvSpPr>
          <p:cNvPr id="16" name="TextBox 15">
            <a:extLst>
              <a:ext uri="{FF2B5EF4-FFF2-40B4-BE49-F238E27FC236}">
                <a16:creationId xmlns:a16="http://schemas.microsoft.com/office/drawing/2014/main" id="{61D2578D-8312-8943-B5D4-4E3333A05963}"/>
              </a:ext>
            </a:extLst>
          </p:cNvPr>
          <p:cNvSpPr txBox="1"/>
          <p:nvPr/>
        </p:nvSpPr>
        <p:spPr>
          <a:xfrm>
            <a:off x="9032290" y="5178364"/>
            <a:ext cx="1419664" cy="400110"/>
          </a:xfrm>
          <a:prstGeom prst="rect">
            <a:avLst/>
          </a:prstGeom>
          <a:noFill/>
        </p:spPr>
        <p:txBody>
          <a:bodyPr wrap="square">
            <a:spAutoFit/>
          </a:bodyPr>
          <a:lstStyle/>
          <a:p>
            <a:pPr algn="ctr"/>
            <a:r>
              <a:rPr lang="en-GB" sz="2000" b="1" dirty="0">
                <a:solidFill>
                  <a:srgbClr val="00B050"/>
                </a:solidFill>
                <a:latin typeface="Comic Sans MS" panose="030F0902030302020204" pitchFamily="66" charset="0"/>
              </a:rPr>
              <a:t>Plantation</a:t>
            </a:r>
          </a:p>
        </p:txBody>
      </p:sp>
      <p:sp>
        <p:nvSpPr>
          <p:cNvPr id="2" name="TextBox 1">
            <a:extLst>
              <a:ext uri="{FF2B5EF4-FFF2-40B4-BE49-F238E27FC236}">
                <a16:creationId xmlns:a16="http://schemas.microsoft.com/office/drawing/2014/main" id="{378DD9E7-91BA-E44A-B685-117240016F75}"/>
              </a:ext>
            </a:extLst>
          </p:cNvPr>
          <p:cNvSpPr txBox="1"/>
          <p:nvPr/>
        </p:nvSpPr>
        <p:spPr>
          <a:xfrm>
            <a:off x="9550400" y="6337300"/>
            <a:ext cx="184731" cy="369332"/>
          </a:xfrm>
          <a:prstGeom prst="rect">
            <a:avLst/>
          </a:prstGeom>
          <a:noFill/>
        </p:spPr>
        <p:txBody>
          <a:bodyPr wrap="none" rtlCol="0">
            <a:spAutoFit/>
          </a:bodyPr>
          <a:lstStyle/>
          <a:p>
            <a:endParaRPr lang="en-US" dirty="0"/>
          </a:p>
        </p:txBody>
      </p:sp>
    </p:spTree>
    <p:extLst>
      <p:ext uri="{BB962C8B-B14F-4D97-AF65-F5344CB8AC3E}">
        <p14:creationId xmlns:p14="http://schemas.microsoft.com/office/powerpoint/2010/main" val="24574740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3"/>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14"/>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5"/>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6"/>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1">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14" grpId="0"/>
      <p:bldP spid="15" grpId="0"/>
      <p:bldP spid="16"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2">
            <a:extLst>
              <a:ext uri="{FF2B5EF4-FFF2-40B4-BE49-F238E27FC236}">
                <a16:creationId xmlns:a16="http://schemas.microsoft.com/office/drawing/2014/main" id="{AB5BFD66-2AB1-B04F-94AE-D8F94CF18D20}"/>
              </a:ext>
            </a:extLst>
          </p:cNvPr>
          <p:cNvSpPr txBox="1">
            <a:spLocks/>
          </p:cNvSpPr>
          <p:nvPr/>
        </p:nvSpPr>
        <p:spPr>
          <a:xfrm>
            <a:off x="5460446" y="1784701"/>
            <a:ext cx="5171695" cy="3809275"/>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Comic Sans MS" panose="030F0902030302020204" pitchFamily="66"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Comic Sans MS" panose="030F0902030302020204" pitchFamily="66"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Comic Sans MS" panose="030F0902030302020204" pitchFamily="66"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Comic Sans MS" panose="030F0902030302020204" pitchFamily="66"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Comic Sans MS" panose="030F0902030302020204" pitchFamily="66"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1500"/>
              </a:spcBef>
              <a:buNone/>
            </a:pPr>
            <a:r>
              <a:rPr lang="en-GB" sz="2000" dirty="0">
                <a:solidFill>
                  <a:srgbClr val="272626"/>
                </a:solidFill>
              </a:rPr>
              <a:t>Sometimes streets and buildings were also named after rich slave owners and slave traders, and statues of them were put up. </a:t>
            </a:r>
          </a:p>
          <a:p>
            <a:pPr marL="0" indent="0">
              <a:lnSpc>
                <a:spcPct val="100000"/>
              </a:lnSpc>
              <a:spcBef>
                <a:spcPts val="1500"/>
              </a:spcBef>
              <a:buNone/>
            </a:pPr>
            <a:r>
              <a:rPr lang="en-GB" sz="2000" dirty="0">
                <a:solidFill>
                  <a:srgbClr val="272626"/>
                </a:solidFill>
              </a:rPr>
              <a:t>Watch a </a:t>
            </a:r>
            <a:r>
              <a:rPr lang="en-GB" sz="2000" dirty="0">
                <a:solidFill>
                  <a:srgbClr val="272626"/>
                </a:solidFill>
                <a:hlinkClick r:id="rId3"/>
              </a:rPr>
              <a:t>short film </a:t>
            </a:r>
            <a:r>
              <a:rPr lang="en-GB" sz="2000" dirty="0">
                <a:solidFill>
                  <a:srgbClr val="272626"/>
                </a:solidFill>
              </a:rPr>
              <a:t>about how slavery shaped some of our cities.</a:t>
            </a:r>
          </a:p>
          <a:p>
            <a:pPr marL="0" indent="0">
              <a:lnSpc>
                <a:spcPct val="100000"/>
              </a:lnSpc>
              <a:spcBef>
                <a:spcPts val="1500"/>
              </a:spcBef>
              <a:buNone/>
            </a:pPr>
            <a:r>
              <a:rPr lang="en-GB" sz="2000" dirty="0">
                <a:solidFill>
                  <a:srgbClr val="272626"/>
                </a:solidFill>
              </a:rPr>
              <a:t>What do you think should happen about street names, buildings and statues named after slave owners and traders?</a:t>
            </a:r>
          </a:p>
        </p:txBody>
      </p:sp>
      <p:pic>
        <p:nvPicPr>
          <p:cNvPr id="3" name="Picture 2" descr="A statue of a person holding a cane&#10;&#10;Description automatically generated with medium confidence">
            <a:extLst>
              <a:ext uri="{FF2B5EF4-FFF2-40B4-BE49-F238E27FC236}">
                <a16:creationId xmlns:a16="http://schemas.microsoft.com/office/drawing/2014/main" id="{3FC5CFEB-8D77-4A45-A80B-4314B40043DE}"/>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19323" y="384666"/>
            <a:ext cx="4057427" cy="6086141"/>
          </a:xfrm>
          <a:prstGeom prst="rect">
            <a:avLst/>
          </a:prstGeom>
        </p:spPr>
      </p:pic>
    </p:spTree>
    <p:extLst>
      <p:ext uri="{BB962C8B-B14F-4D97-AF65-F5344CB8AC3E}">
        <p14:creationId xmlns:p14="http://schemas.microsoft.com/office/powerpoint/2010/main" val="10897933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9">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2">
            <a:extLst>
              <a:ext uri="{FF2B5EF4-FFF2-40B4-BE49-F238E27FC236}">
                <a16:creationId xmlns:a16="http://schemas.microsoft.com/office/drawing/2014/main" id="{9D21E0A3-3FF6-4F43-8D6E-348BF69BD62A}"/>
              </a:ext>
            </a:extLst>
          </p:cNvPr>
          <p:cNvSpPr txBox="1">
            <a:spLocks/>
          </p:cNvSpPr>
          <p:nvPr/>
        </p:nvSpPr>
        <p:spPr>
          <a:xfrm>
            <a:off x="6981638" y="2889413"/>
            <a:ext cx="4053073" cy="228933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Comic Sans MS" panose="030F0902030302020204" pitchFamily="66"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Comic Sans MS" panose="030F0902030302020204" pitchFamily="66"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Comic Sans MS" panose="030F0902030302020204" pitchFamily="66"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Comic Sans MS" panose="030F0902030302020204" pitchFamily="66"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Comic Sans MS" panose="030F0902030302020204" pitchFamily="66"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1500"/>
              </a:spcBef>
              <a:buNone/>
            </a:pPr>
            <a:r>
              <a:rPr lang="en-GB" sz="2000" dirty="0">
                <a:solidFill>
                  <a:srgbClr val="272626"/>
                </a:solidFill>
              </a:rPr>
              <a:t>Plantation owners.</a:t>
            </a:r>
          </a:p>
          <a:p>
            <a:pPr marL="0" indent="0">
              <a:lnSpc>
                <a:spcPct val="100000"/>
              </a:lnSpc>
              <a:spcBef>
                <a:spcPts val="1500"/>
              </a:spcBef>
              <a:buNone/>
            </a:pPr>
            <a:r>
              <a:rPr lang="en-GB" sz="2000" dirty="0">
                <a:solidFill>
                  <a:srgbClr val="272626"/>
                </a:solidFill>
              </a:rPr>
              <a:t>Plantation foremen and masters.</a:t>
            </a:r>
          </a:p>
          <a:p>
            <a:pPr marL="0" indent="0">
              <a:lnSpc>
                <a:spcPct val="100000"/>
              </a:lnSpc>
              <a:spcBef>
                <a:spcPts val="1500"/>
              </a:spcBef>
              <a:buNone/>
            </a:pPr>
            <a:r>
              <a:rPr lang="en-GB" sz="2000" dirty="0">
                <a:solidFill>
                  <a:srgbClr val="272626"/>
                </a:solidFill>
              </a:rPr>
              <a:t>Slave ship captains and crew.</a:t>
            </a:r>
          </a:p>
          <a:p>
            <a:pPr marL="0" indent="0">
              <a:lnSpc>
                <a:spcPct val="100000"/>
              </a:lnSpc>
              <a:spcBef>
                <a:spcPts val="1500"/>
              </a:spcBef>
              <a:buNone/>
            </a:pPr>
            <a:r>
              <a:rPr lang="en-GB" sz="2000" dirty="0">
                <a:solidFill>
                  <a:srgbClr val="272626"/>
                </a:solidFill>
              </a:rPr>
              <a:t>Slave traders and their</a:t>
            </a:r>
            <a:br>
              <a:rPr lang="en-GB" sz="2000" dirty="0">
                <a:solidFill>
                  <a:srgbClr val="272626"/>
                </a:solidFill>
              </a:rPr>
            </a:br>
            <a:r>
              <a:rPr lang="en-GB" sz="2000" dirty="0">
                <a:solidFill>
                  <a:srgbClr val="272626"/>
                </a:solidFill>
              </a:rPr>
              <a:t>financial backers.</a:t>
            </a:r>
          </a:p>
        </p:txBody>
      </p:sp>
      <p:sp>
        <p:nvSpPr>
          <p:cNvPr id="8" name="Title 1">
            <a:extLst>
              <a:ext uri="{FF2B5EF4-FFF2-40B4-BE49-F238E27FC236}">
                <a16:creationId xmlns:a16="http://schemas.microsoft.com/office/drawing/2014/main" id="{7A2CC687-44EB-924A-90E8-0C6D33F5FEB3}"/>
              </a:ext>
            </a:extLst>
          </p:cNvPr>
          <p:cNvSpPr txBox="1">
            <a:spLocks/>
          </p:cNvSpPr>
          <p:nvPr/>
        </p:nvSpPr>
        <p:spPr>
          <a:xfrm>
            <a:off x="0" y="770573"/>
            <a:ext cx="12192000" cy="613728"/>
          </a:xfrm>
          <a:prstGeom prst="rect">
            <a:avLst/>
          </a:prstGeom>
        </p:spPr>
        <p:txBody>
          <a:bodyPr/>
          <a:lstStyle>
            <a:lvl1pPr algn="l" defTabSz="914400" rtl="0" eaLnBrk="1" latinLnBrk="0" hangingPunct="1">
              <a:lnSpc>
                <a:spcPct val="90000"/>
              </a:lnSpc>
              <a:spcBef>
                <a:spcPct val="0"/>
              </a:spcBef>
              <a:buNone/>
              <a:defRPr sz="4400" b="0" i="0" kern="1200">
                <a:solidFill>
                  <a:schemeClr val="tx1"/>
                </a:solidFill>
                <a:latin typeface="Comic Sans MS" panose="030F0902030302020204" pitchFamily="66" charset="0"/>
                <a:ea typeface="+mj-ea"/>
                <a:cs typeface="+mj-cs"/>
              </a:defRPr>
            </a:lvl1pPr>
          </a:lstStyle>
          <a:p>
            <a:pPr algn="ctr">
              <a:lnSpc>
                <a:spcPct val="100000"/>
              </a:lnSpc>
            </a:pPr>
            <a:r>
              <a:rPr lang="en-GB" sz="3000" b="1" dirty="0">
                <a:solidFill>
                  <a:srgbClr val="00B050"/>
                </a:solidFill>
              </a:rPr>
              <a:t>Who was involved in the Slave Trade?</a:t>
            </a:r>
          </a:p>
        </p:txBody>
      </p:sp>
      <p:pic>
        <p:nvPicPr>
          <p:cNvPr id="10" name="Picture 9" descr="A group of people posing for a photo&#10;&#10;Description automatically generated with medium confidence">
            <a:extLst>
              <a:ext uri="{FF2B5EF4-FFF2-40B4-BE49-F238E27FC236}">
                <a16:creationId xmlns:a16="http://schemas.microsoft.com/office/drawing/2014/main" id="{AD054BA2-0D9B-1A4D-8033-590FA85CA8D4}"/>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157289" y="2134746"/>
            <a:ext cx="5149507" cy="3732091"/>
          </a:xfrm>
          <a:prstGeom prst="rect">
            <a:avLst/>
          </a:prstGeom>
        </p:spPr>
      </p:pic>
      <p:sp>
        <p:nvSpPr>
          <p:cNvPr id="11" name="Content Placeholder 2">
            <a:extLst>
              <a:ext uri="{FF2B5EF4-FFF2-40B4-BE49-F238E27FC236}">
                <a16:creationId xmlns:a16="http://schemas.microsoft.com/office/drawing/2014/main" id="{5FA791C7-C212-1F44-A160-60BD9143E3DD}"/>
              </a:ext>
            </a:extLst>
          </p:cNvPr>
          <p:cNvSpPr txBox="1">
            <a:spLocks/>
          </p:cNvSpPr>
          <p:nvPr/>
        </p:nvSpPr>
        <p:spPr>
          <a:xfrm>
            <a:off x="0" y="1368102"/>
            <a:ext cx="12191999" cy="434901"/>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Comic Sans MS" panose="030F0902030302020204" pitchFamily="66"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Comic Sans MS" panose="030F0902030302020204" pitchFamily="66"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Comic Sans MS" panose="030F0902030302020204" pitchFamily="66"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Comic Sans MS" panose="030F0902030302020204" pitchFamily="66"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Comic Sans MS" panose="030F0902030302020204" pitchFamily="66"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spcBef>
                <a:spcPts val="1500"/>
              </a:spcBef>
              <a:buNone/>
            </a:pPr>
            <a:r>
              <a:rPr lang="en-GB" sz="2500" b="1" dirty="0">
                <a:solidFill>
                  <a:srgbClr val="272626"/>
                </a:solidFill>
              </a:rPr>
              <a:t>Direct Involvement in the Slave Trade</a:t>
            </a:r>
            <a:endParaRPr lang="en-GB" sz="2500" dirty="0">
              <a:solidFill>
                <a:srgbClr val="272626"/>
              </a:solidFill>
            </a:endParaRPr>
          </a:p>
        </p:txBody>
      </p:sp>
    </p:spTree>
    <p:extLst>
      <p:ext uri="{BB962C8B-B14F-4D97-AF65-F5344CB8AC3E}">
        <p14:creationId xmlns:p14="http://schemas.microsoft.com/office/powerpoint/2010/main" val="5287365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close-up of a flag&#10;&#10;Description automatically generated with medium confidence">
            <a:extLst>
              <a:ext uri="{FF2B5EF4-FFF2-40B4-BE49-F238E27FC236}">
                <a16:creationId xmlns:a16="http://schemas.microsoft.com/office/drawing/2014/main" id="{BDDFB64D-7FA0-5049-A6C0-96386A657904}"/>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179603" y="1592874"/>
            <a:ext cx="5394842" cy="3595191"/>
          </a:xfrm>
          <a:prstGeom prst="rect">
            <a:avLst/>
          </a:prstGeom>
        </p:spPr>
      </p:pic>
      <p:sp>
        <p:nvSpPr>
          <p:cNvPr id="8" name="Content Placeholder 2">
            <a:extLst>
              <a:ext uri="{FF2B5EF4-FFF2-40B4-BE49-F238E27FC236}">
                <a16:creationId xmlns:a16="http://schemas.microsoft.com/office/drawing/2014/main" id="{5A4CA18B-E652-1142-9624-39AF29264E81}"/>
              </a:ext>
            </a:extLst>
          </p:cNvPr>
          <p:cNvSpPr txBox="1">
            <a:spLocks/>
          </p:cNvSpPr>
          <p:nvPr/>
        </p:nvSpPr>
        <p:spPr>
          <a:xfrm>
            <a:off x="7016329" y="1773371"/>
            <a:ext cx="4215087" cy="2921549"/>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1500"/>
              </a:spcBef>
              <a:buFont typeface="Arial" panose="020B0604020202020204" pitchFamily="34" charset="0"/>
              <a:buNone/>
            </a:pPr>
            <a:r>
              <a:rPr lang="en-GB" sz="2000" dirty="0">
                <a:solidFill>
                  <a:srgbClr val="272626"/>
                </a:solidFill>
                <a:latin typeface="Comic Sans MS" panose="030F0902030302020204" pitchFamily="66" charset="0"/>
              </a:rPr>
              <a:t>This lesson is a bit different from some of our other lessons.</a:t>
            </a:r>
          </a:p>
          <a:p>
            <a:pPr marL="0" indent="0">
              <a:lnSpc>
                <a:spcPct val="100000"/>
              </a:lnSpc>
              <a:spcBef>
                <a:spcPts val="1500"/>
              </a:spcBef>
              <a:buFont typeface="Arial" panose="020B0604020202020204" pitchFamily="34" charset="0"/>
              <a:buNone/>
            </a:pPr>
            <a:r>
              <a:rPr lang="en-GB" sz="2000" dirty="0">
                <a:solidFill>
                  <a:srgbClr val="272626"/>
                </a:solidFill>
                <a:latin typeface="Comic Sans MS" panose="030F0902030302020204" pitchFamily="66" charset="0"/>
              </a:rPr>
              <a:t>We won’t be learning about the names and lives of specific people of African origin who were living in England.</a:t>
            </a:r>
          </a:p>
          <a:p>
            <a:pPr marL="0" indent="0">
              <a:lnSpc>
                <a:spcPct val="100000"/>
              </a:lnSpc>
              <a:spcBef>
                <a:spcPts val="1500"/>
              </a:spcBef>
              <a:buFont typeface="Arial" panose="020B0604020202020204" pitchFamily="34" charset="0"/>
              <a:buNone/>
            </a:pPr>
            <a:r>
              <a:rPr lang="en-GB" sz="2000" dirty="0">
                <a:solidFill>
                  <a:srgbClr val="272626"/>
                </a:solidFill>
                <a:latin typeface="Comic Sans MS" panose="030F0902030302020204" pitchFamily="66" charset="0"/>
              </a:rPr>
              <a:t>Instead, we will learn about England, and then Britain, becoming a colonial power.</a:t>
            </a:r>
            <a:endParaRPr lang="en-GB" dirty="0"/>
          </a:p>
        </p:txBody>
      </p:sp>
    </p:spTree>
    <p:extLst>
      <p:ext uri="{BB962C8B-B14F-4D97-AF65-F5344CB8AC3E}">
        <p14:creationId xmlns:p14="http://schemas.microsoft.com/office/powerpoint/2010/main" val="29757789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2">
            <a:extLst>
              <a:ext uri="{FF2B5EF4-FFF2-40B4-BE49-F238E27FC236}">
                <a16:creationId xmlns:a16="http://schemas.microsoft.com/office/drawing/2014/main" id="{9D21E0A3-3FF6-4F43-8D6E-348BF69BD62A}"/>
              </a:ext>
            </a:extLst>
          </p:cNvPr>
          <p:cNvSpPr txBox="1">
            <a:spLocks/>
          </p:cNvSpPr>
          <p:nvPr/>
        </p:nvSpPr>
        <p:spPr>
          <a:xfrm>
            <a:off x="6981638" y="1705095"/>
            <a:ext cx="4298811" cy="3684588"/>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Comic Sans MS" panose="030F0902030302020204" pitchFamily="66"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Comic Sans MS" panose="030F0902030302020204" pitchFamily="66"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Comic Sans MS" panose="030F0902030302020204" pitchFamily="66"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Comic Sans MS" panose="030F0902030302020204" pitchFamily="66"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Comic Sans MS" panose="030F0902030302020204" pitchFamily="66"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1500"/>
              </a:spcBef>
              <a:buNone/>
            </a:pPr>
            <a:r>
              <a:rPr lang="en-GB" sz="2000" dirty="0">
                <a:solidFill>
                  <a:srgbClr val="272626"/>
                </a:solidFill>
              </a:rPr>
              <a:t>Tobacco house owners and staff.</a:t>
            </a:r>
          </a:p>
          <a:p>
            <a:pPr marL="0" indent="0">
              <a:lnSpc>
                <a:spcPct val="100000"/>
              </a:lnSpc>
              <a:spcBef>
                <a:spcPts val="1500"/>
              </a:spcBef>
              <a:buNone/>
            </a:pPr>
            <a:r>
              <a:rPr lang="en-GB" sz="2000" dirty="0">
                <a:solidFill>
                  <a:srgbClr val="272626"/>
                </a:solidFill>
              </a:rPr>
              <a:t>Coffee house owners and staff.</a:t>
            </a:r>
          </a:p>
          <a:p>
            <a:pPr marL="0" indent="0">
              <a:lnSpc>
                <a:spcPct val="100000"/>
              </a:lnSpc>
              <a:spcBef>
                <a:spcPts val="1500"/>
              </a:spcBef>
              <a:buNone/>
            </a:pPr>
            <a:r>
              <a:rPr lang="en-GB" sz="2000" dirty="0">
                <a:solidFill>
                  <a:srgbClr val="272626"/>
                </a:solidFill>
              </a:rPr>
              <a:t>Manufacturers of slave chains</a:t>
            </a:r>
            <a:br>
              <a:rPr lang="en-GB" sz="2000" dirty="0">
                <a:solidFill>
                  <a:srgbClr val="272626"/>
                </a:solidFill>
              </a:rPr>
            </a:br>
            <a:r>
              <a:rPr lang="en-GB" sz="2000" dirty="0">
                <a:solidFill>
                  <a:srgbClr val="272626"/>
                </a:solidFill>
              </a:rPr>
              <a:t>and brands.</a:t>
            </a:r>
          </a:p>
          <a:p>
            <a:pPr marL="0" indent="0">
              <a:lnSpc>
                <a:spcPct val="100000"/>
              </a:lnSpc>
              <a:spcBef>
                <a:spcPts val="1500"/>
              </a:spcBef>
              <a:buNone/>
            </a:pPr>
            <a:r>
              <a:rPr lang="en-GB" sz="2000" dirty="0">
                <a:solidFill>
                  <a:srgbClr val="272626"/>
                </a:solidFill>
              </a:rPr>
              <a:t>Makers and fitters of slave ships.</a:t>
            </a:r>
          </a:p>
          <a:p>
            <a:pPr marL="0" indent="0">
              <a:lnSpc>
                <a:spcPct val="100000"/>
              </a:lnSpc>
              <a:spcBef>
                <a:spcPts val="1500"/>
              </a:spcBef>
              <a:buNone/>
            </a:pPr>
            <a:r>
              <a:rPr lang="en-GB" sz="2000" dirty="0">
                <a:solidFill>
                  <a:srgbClr val="272626"/>
                </a:solidFill>
              </a:rPr>
              <a:t>Bankers.</a:t>
            </a:r>
          </a:p>
          <a:p>
            <a:pPr marL="0" indent="0">
              <a:lnSpc>
                <a:spcPct val="100000"/>
              </a:lnSpc>
              <a:spcBef>
                <a:spcPts val="1500"/>
              </a:spcBef>
              <a:buNone/>
            </a:pPr>
            <a:r>
              <a:rPr lang="en-GB" sz="2000" dirty="0">
                <a:solidFill>
                  <a:srgbClr val="272626"/>
                </a:solidFill>
              </a:rPr>
              <a:t>Lawyers.</a:t>
            </a:r>
          </a:p>
          <a:p>
            <a:pPr marL="0" indent="0">
              <a:lnSpc>
                <a:spcPct val="100000"/>
              </a:lnSpc>
              <a:spcBef>
                <a:spcPts val="1500"/>
              </a:spcBef>
              <a:buNone/>
            </a:pPr>
            <a:r>
              <a:rPr lang="en-GB" sz="2000" dirty="0">
                <a:solidFill>
                  <a:srgbClr val="272626"/>
                </a:solidFill>
              </a:rPr>
              <a:t>Secretaries.</a:t>
            </a:r>
          </a:p>
          <a:p>
            <a:pPr marL="0" indent="0">
              <a:lnSpc>
                <a:spcPct val="100000"/>
              </a:lnSpc>
              <a:spcBef>
                <a:spcPts val="1500"/>
              </a:spcBef>
              <a:buNone/>
            </a:pPr>
            <a:r>
              <a:rPr lang="en-GB" sz="2000" dirty="0">
                <a:solidFill>
                  <a:srgbClr val="272626"/>
                </a:solidFill>
              </a:rPr>
              <a:t>Insurance companies.</a:t>
            </a:r>
          </a:p>
        </p:txBody>
      </p:sp>
      <p:sp>
        <p:nvSpPr>
          <p:cNvPr id="8" name="Title 1">
            <a:extLst>
              <a:ext uri="{FF2B5EF4-FFF2-40B4-BE49-F238E27FC236}">
                <a16:creationId xmlns:a16="http://schemas.microsoft.com/office/drawing/2014/main" id="{7A2CC687-44EB-924A-90E8-0C6D33F5FEB3}"/>
              </a:ext>
            </a:extLst>
          </p:cNvPr>
          <p:cNvSpPr txBox="1">
            <a:spLocks/>
          </p:cNvSpPr>
          <p:nvPr/>
        </p:nvSpPr>
        <p:spPr>
          <a:xfrm>
            <a:off x="0" y="991163"/>
            <a:ext cx="12192000" cy="613728"/>
          </a:xfrm>
          <a:prstGeom prst="rect">
            <a:avLst/>
          </a:prstGeom>
        </p:spPr>
        <p:txBody>
          <a:bodyPr/>
          <a:lstStyle>
            <a:lvl1pPr algn="l" defTabSz="914400" rtl="0" eaLnBrk="1" latinLnBrk="0" hangingPunct="1">
              <a:lnSpc>
                <a:spcPct val="90000"/>
              </a:lnSpc>
              <a:spcBef>
                <a:spcPct val="0"/>
              </a:spcBef>
              <a:buNone/>
              <a:defRPr sz="4400" b="0" i="0" kern="1200">
                <a:solidFill>
                  <a:schemeClr val="tx1"/>
                </a:solidFill>
                <a:latin typeface="Comic Sans MS" panose="030F0902030302020204" pitchFamily="66" charset="0"/>
                <a:ea typeface="+mj-ea"/>
                <a:cs typeface="+mj-cs"/>
              </a:defRPr>
            </a:lvl1pPr>
          </a:lstStyle>
          <a:p>
            <a:pPr algn="ctr">
              <a:lnSpc>
                <a:spcPct val="100000"/>
              </a:lnSpc>
            </a:pPr>
            <a:r>
              <a:rPr lang="en-GB" sz="2500" b="1" dirty="0">
                <a:solidFill>
                  <a:srgbClr val="272626"/>
                </a:solidFill>
              </a:rPr>
              <a:t>Indirect Involvement in the Slave Trade</a:t>
            </a:r>
          </a:p>
        </p:txBody>
      </p:sp>
      <p:pic>
        <p:nvPicPr>
          <p:cNvPr id="5" name="Picture 4" descr="A picture containing metalware, chain, toggle, accessory&#10;&#10;Description automatically generated">
            <a:extLst>
              <a:ext uri="{FF2B5EF4-FFF2-40B4-BE49-F238E27FC236}">
                <a16:creationId xmlns:a16="http://schemas.microsoft.com/office/drawing/2014/main" id="{A30F5AB7-76AF-4D47-A415-2CA031DA1EA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11551" y="2244339"/>
            <a:ext cx="5597037" cy="3145344"/>
          </a:xfrm>
          <a:prstGeom prst="rect">
            <a:avLst/>
          </a:prstGeom>
        </p:spPr>
      </p:pic>
    </p:spTree>
    <p:extLst>
      <p:ext uri="{BB962C8B-B14F-4D97-AF65-F5344CB8AC3E}">
        <p14:creationId xmlns:p14="http://schemas.microsoft.com/office/powerpoint/2010/main" val="10804671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6">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6">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6">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6">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7">
            <a:extLst>
              <a:ext uri="{FF2B5EF4-FFF2-40B4-BE49-F238E27FC236}">
                <a16:creationId xmlns:a16="http://schemas.microsoft.com/office/drawing/2014/main" id="{5926BDD0-FA0A-CC4E-BA9C-62E2F2362639}"/>
              </a:ext>
            </a:extLst>
          </p:cNvPr>
          <p:cNvSpPr txBox="1">
            <a:spLocks/>
          </p:cNvSpPr>
          <p:nvPr/>
        </p:nvSpPr>
        <p:spPr>
          <a:xfrm>
            <a:off x="1052534" y="1548855"/>
            <a:ext cx="9496755" cy="471279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Comic Sans MS" panose="030F0902030302020204" pitchFamily="66"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Comic Sans MS" panose="030F0902030302020204" pitchFamily="66"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Comic Sans MS" panose="030F0902030302020204" pitchFamily="66"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Comic Sans MS" panose="030F0902030302020204" pitchFamily="66"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Comic Sans MS" panose="030F0902030302020204" pitchFamily="66"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1500"/>
              </a:spcBef>
              <a:buNone/>
            </a:pPr>
            <a:r>
              <a:rPr lang="en-GB" sz="1800" dirty="0">
                <a:solidFill>
                  <a:srgbClr val="272626"/>
                </a:solidFill>
              </a:rPr>
              <a:t>By 1714 when the last of the Stuart monarchs died, Britain had established itself as the biggest slave-trading nation in the world.</a:t>
            </a:r>
          </a:p>
          <a:p>
            <a:pPr marL="0" indent="0">
              <a:lnSpc>
                <a:spcPct val="100000"/>
              </a:lnSpc>
              <a:spcBef>
                <a:spcPts val="1500"/>
              </a:spcBef>
              <a:buNone/>
            </a:pPr>
            <a:r>
              <a:rPr lang="en-GB" sz="1800" dirty="0">
                <a:solidFill>
                  <a:srgbClr val="272626"/>
                </a:solidFill>
              </a:rPr>
              <a:t>Sugar and tobacco had become established as profitable cash crops.</a:t>
            </a:r>
          </a:p>
          <a:p>
            <a:pPr marL="0" indent="0">
              <a:lnSpc>
                <a:spcPct val="100000"/>
              </a:lnSpc>
              <a:spcBef>
                <a:spcPts val="1500"/>
              </a:spcBef>
              <a:buNone/>
            </a:pPr>
            <a:r>
              <a:rPr lang="en-GB" sz="1800" dirty="0">
                <a:solidFill>
                  <a:srgbClr val="272626"/>
                </a:solidFill>
              </a:rPr>
              <a:t>Between the 1670s and 1730s, the Royal African Company, co-founded by two Stuart kings, was responsible for transporting over 150,000 African enslaved men, women and children to the colonies. </a:t>
            </a:r>
          </a:p>
          <a:p>
            <a:pPr marL="0" indent="0">
              <a:lnSpc>
                <a:spcPct val="100000"/>
              </a:lnSpc>
              <a:spcBef>
                <a:spcPts val="1500"/>
              </a:spcBef>
              <a:buNone/>
            </a:pPr>
            <a:r>
              <a:rPr lang="en-GB" sz="1800" dirty="0">
                <a:solidFill>
                  <a:srgbClr val="272626"/>
                </a:solidFill>
              </a:rPr>
              <a:t>That is more than any other company in British history.</a:t>
            </a:r>
          </a:p>
          <a:p>
            <a:pPr marL="0" indent="0">
              <a:lnSpc>
                <a:spcPct val="100000"/>
              </a:lnSpc>
              <a:spcBef>
                <a:spcPts val="1500"/>
              </a:spcBef>
              <a:buNone/>
            </a:pPr>
            <a:r>
              <a:rPr lang="en-GB" sz="1800" dirty="0">
                <a:solidFill>
                  <a:srgbClr val="272626"/>
                </a:solidFill>
              </a:rPr>
              <a:t>Although the Royal African Company came to an end in the early 1700s, the British slave trade did not.</a:t>
            </a:r>
          </a:p>
          <a:p>
            <a:pPr marL="0" indent="0">
              <a:lnSpc>
                <a:spcPct val="100000"/>
              </a:lnSpc>
              <a:spcBef>
                <a:spcPts val="1500"/>
              </a:spcBef>
              <a:buNone/>
            </a:pPr>
            <a:r>
              <a:rPr lang="en-GB" sz="1800" dirty="0">
                <a:solidFill>
                  <a:srgbClr val="272626"/>
                </a:solidFill>
              </a:rPr>
              <a:t>In fact, under the Georgian monarchs, the trade was about to become far bigger as more companies became involved. Some people even started arguing that it was an Englishman’s right to trade in enslaved African people.</a:t>
            </a:r>
          </a:p>
          <a:p>
            <a:pPr marL="0" indent="0">
              <a:lnSpc>
                <a:spcPct val="100000"/>
              </a:lnSpc>
              <a:spcBef>
                <a:spcPts val="1500"/>
              </a:spcBef>
              <a:buNone/>
            </a:pPr>
            <a:endParaRPr lang="en-GB" sz="2000" dirty="0">
              <a:solidFill>
                <a:srgbClr val="272626"/>
              </a:solidFill>
            </a:endParaRPr>
          </a:p>
        </p:txBody>
      </p:sp>
      <p:sp>
        <p:nvSpPr>
          <p:cNvPr id="6" name="Title 1">
            <a:extLst>
              <a:ext uri="{FF2B5EF4-FFF2-40B4-BE49-F238E27FC236}">
                <a16:creationId xmlns:a16="http://schemas.microsoft.com/office/drawing/2014/main" id="{9201B3E9-3475-7E4D-A370-43E00B7A882D}"/>
              </a:ext>
            </a:extLst>
          </p:cNvPr>
          <p:cNvSpPr txBox="1">
            <a:spLocks/>
          </p:cNvSpPr>
          <p:nvPr/>
        </p:nvSpPr>
        <p:spPr>
          <a:xfrm>
            <a:off x="0" y="770572"/>
            <a:ext cx="12192000" cy="1325563"/>
          </a:xfrm>
          <a:prstGeom prst="rect">
            <a:avLst/>
          </a:prstGeom>
        </p:spPr>
        <p:txBody>
          <a:bodyPr/>
          <a:lstStyle>
            <a:lvl1pPr algn="l" defTabSz="914400" rtl="0" eaLnBrk="1" latinLnBrk="0" hangingPunct="1">
              <a:lnSpc>
                <a:spcPct val="90000"/>
              </a:lnSpc>
              <a:spcBef>
                <a:spcPct val="0"/>
              </a:spcBef>
              <a:buNone/>
              <a:defRPr sz="4400" b="0" i="0" kern="1200">
                <a:solidFill>
                  <a:schemeClr val="tx1"/>
                </a:solidFill>
                <a:latin typeface="Comic Sans MS" panose="030F0902030302020204" pitchFamily="66" charset="0"/>
                <a:ea typeface="+mj-ea"/>
                <a:cs typeface="+mj-cs"/>
              </a:defRPr>
            </a:lvl1pPr>
          </a:lstStyle>
          <a:p>
            <a:pPr algn="ctr">
              <a:lnSpc>
                <a:spcPct val="100000"/>
              </a:lnSpc>
            </a:pPr>
            <a:r>
              <a:rPr lang="en-GB" sz="3000" b="1" dirty="0">
                <a:solidFill>
                  <a:srgbClr val="00B050"/>
                </a:solidFill>
              </a:rPr>
              <a:t>The end of the Stuart era</a:t>
            </a:r>
            <a:endParaRPr lang="en-GB" sz="3200" dirty="0"/>
          </a:p>
        </p:txBody>
      </p:sp>
    </p:spTree>
    <p:extLst>
      <p:ext uri="{BB962C8B-B14F-4D97-AF65-F5344CB8AC3E}">
        <p14:creationId xmlns:p14="http://schemas.microsoft.com/office/powerpoint/2010/main" val="22142420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5">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2">
            <a:extLst>
              <a:ext uri="{FF2B5EF4-FFF2-40B4-BE49-F238E27FC236}">
                <a16:creationId xmlns:a16="http://schemas.microsoft.com/office/drawing/2014/main" id="{427BB891-DB39-3F48-A24D-4B89E6C0A885}"/>
              </a:ext>
            </a:extLst>
          </p:cNvPr>
          <p:cNvSpPr txBox="1">
            <a:spLocks/>
          </p:cNvSpPr>
          <p:nvPr/>
        </p:nvSpPr>
        <p:spPr>
          <a:xfrm>
            <a:off x="1986706" y="2361070"/>
            <a:ext cx="8218588" cy="2800210"/>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1500"/>
              </a:spcBef>
              <a:buNone/>
            </a:pPr>
            <a:r>
              <a:rPr lang="en-GB" sz="2000" dirty="0">
                <a:solidFill>
                  <a:srgbClr val="272626"/>
                </a:solidFill>
                <a:latin typeface="Comic Sans MS" panose="030F0702030302020204" pitchFamily="66" charset="0"/>
              </a:rPr>
              <a:t>BBC Bitesize: The triangular slave trade</a:t>
            </a:r>
            <a:br>
              <a:rPr lang="en-GB" sz="2000" dirty="0">
                <a:solidFill>
                  <a:srgbClr val="272626"/>
                </a:solidFill>
                <a:latin typeface="Comic Sans MS" panose="030F0702030302020204" pitchFamily="66" charset="0"/>
              </a:rPr>
            </a:br>
            <a:r>
              <a:rPr lang="en-GB" sz="2000" dirty="0">
                <a:solidFill>
                  <a:srgbClr val="00B050"/>
                </a:solidFill>
                <a:latin typeface="Comic Sans MS" panose="030F0702030302020204" pitchFamily="66" charset="0"/>
                <a:hlinkClick r:id="rId2">
                  <a:extLst>
                    <a:ext uri="{A12FA001-AC4F-418D-AE19-62706E023703}">
                      <ahyp:hlinkClr xmlns:ahyp="http://schemas.microsoft.com/office/drawing/2018/hyperlinkcolor" val="tx"/>
                    </a:ext>
                  </a:extLst>
                </a:hlinkClick>
              </a:rPr>
              <a:t>https://www.bbc.co.uk/programmes/p011ld9h</a:t>
            </a:r>
            <a:endParaRPr lang="en-GB" sz="2000" dirty="0">
              <a:solidFill>
                <a:srgbClr val="00B050"/>
              </a:solidFill>
              <a:latin typeface="Comic Sans MS" panose="030F0702030302020204" pitchFamily="66" charset="0"/>
            </a:endParaRPr>
          </a:p>
          <a:p>
            <a:pPr marL="0" indent="0">
              <a:lnSpc>
                <a:spcPct val="100000"/>
              </a:lnSpc>
              <a:spcBef>
                <a:spcPts val="1500"/>
              </a:spcBef>
              <a:buNone/>
            </a:pPr>
            <a:r>
              <a:rPr lang="en-GB" sz="2000" dirty="0">
                <a:solidFill>
                  <a:srgbClr val="272626"/>
                </a:solidFill>
                <a:latin typeface="Comic Sans MS" panose="030F0702030302020204" pitchFamily="66" charset="0"/>
              </a:rPr>
              <a:t>Demand for slave labour in the New World</a:t>
            </a:r>
            <a:br>
              <a:rPr lang="en-GB" sz="2000" dirty="0">
                <a:solidFill>
                  <a:srgbClr val="272626"/>
                </a:solidFill>
                <a:latin typeface="Comic Sans MS" panose="030F0702030302020204" pitchFamily="66" charset="0"/>
              </a:rPr>
            </a:br>
            <a:r>
              <a:rPr lang="en-GB" sz="2000" dirty="0">
                <a:solidFill>
                  <a:srgbClr val="00B050"/>
                </a:solidFill>
                <a:latin typeface="Comic Sans MS" panose="030F0702030302020204" pitchFamily="66" charset="0"/>
                <a:hlinkClick r:id="rId3">
                  <a:extLst>
                    <a:ext uri="{A12FA001-AC4F-418D-AE19-62706E023703}">
                      <ahyp:hlinkClr xmlns:ahyp="http://schemas.microsoft.com/office/drawing/2018/hyperlinkcolor" val="tx"/>
                    </a:ext>
                  </a:extLst>
                </a:hlinkClick>
              </a:rPr>
              <a:t>https://www.bbc.co.uk/bitesize/clips/z7rrkqt</a:t>
            </a:r>
            <a:r>
              <a:rPr lang="en-GB" sz="2000" dirty="0">
                <a:solidFill>
                  <a:srgbClr val="00B050"/>
                </a:solidFill>
                <a:latin typeface="Comic Sans MS" panose="030F0702030302020204" pitchFamily="66" charset="0"/>
              </a:rPr>
              <a:t> </a:t>
            </a:r>
          </a:p>
          <a:p>
            <a:pPr marL="0" indent="0">
              <a:lnSpc>
                <a:spcPct val="100000"/>
              </a:lnSpc>
              <a:spcBef>
                <a:spcPts val="2000"/>
              </a:spcBef>
              <a:buNone/>
            </a:pPr>
            <a:r>
              <a:rPr lang="en-GB" sz="2000" dirty="0">
                <a:solidFill>
                  <a:srgbClr val="272626"/>
                </a:solidFill>
                <a:latin typeface="Comic Sans MS" panose="030F0702030302020204" pitchFamily="66" charset="0"/>
              </a:rPr>
              <a:t>How slavery shaped our cities</a:t>
            </a:r>
            <a:br>
              <a:rPr lang="en-GB" sz="2000" dirty="0">
                <a:solidFill>
                  <a:srgbClr val="272626"/>
                </a:solidFill>
                <a:latin typeface="Comic Sans MS" panose="030F0702030302020204" pitchFamily="66" charset="0"/>
              </a:rPr>
            </a:br>
            <a:r>
              <a:rPr lang="en-GB" sz="2000" dirty="0">
                <a:solidFill>
                  <a:srgbClr val="272626"/>
                </a:solidFill>
                <a:latin typeface="Comic Sans MS" panose="030F0702030302020204" pitchFamily="66" charset="0"/>
              </a:rPr>
              <a:t>(Liverpool, Glasgow &amp; Bristol) Black History Month | Newsround</a:t>
            </a:r>
            <a:br>
              <a:rPr lang="en-GB" sz="2000" dirty="0">
                <a:solidFill>
                  <a:srgbClr val="272626"/>
                </a:solidFill>
                <a:latin typeface="Comic Sans MS" panose="030F0702030302020204" pitchFamily="66" charset="0"/>
              </a:rPr>
            </a:br>
            <a:r>
              <a:rPr lang="en-GB" sz="2000" dirty="0">
                <a:solidFill>
                  <a:srgbClr val="00B050"/>
                </a:solidFill>
                <a:latin typeface="Comic Sans MS" panose="030F0702030302020204" pitchFamily="66" charset="0"/>
                <a:hlinkClick r:id="rId4">
                  <a:extLst>
                    <a:ext uri="{A12FA001-AC4F-418D-AE19-62706E023703}">
                      <ahyp:hlinkClr xmlns:ahyp="http://schemas.microsoft.com/office/drawing/2018/hyperlinkcolor" val="tx"/>
                    </a:ext>
                  </a:extLst>
                </a:hlinkClick>
              </a:rPr>
              <a:t>https://www.youtube.com/watch?v=Yu9C54irGk0</a:t>
            </a:r>
            <a:r>
              <a:rPr lang="en-GB" sz="2000" dirty="0">
                <a:solidFill>
                  <a:srgbClr val="00B050"/>
                </a:solidFill>
                <a:latin typeface="Comic Sans MS" panose="030F0702030302020204" pitchFamily="66" charset="0"/>
              </a:rPr>
              <a:t> </a:t>
            </a:r>
          </a:p>
        </p:txBody>
      </p:sp>
      <p:sp>
        <p:nvSpPr>
          <p:cNvPr id="10" name="TextBox 9">
            <a:extLst>
              <a:ext uri="{FF2B5EF4-FFF2-40B4-BE49-F238E27FC236}">
                <a16:creationId xmlns:a16="http://schemas.microsoft.com/office/drawing/2014/main" id="{4E8A6F7D-6C9F-9440-B808-8F031AAFE441}"/>
              </a:ext>
            </a:extLst>
          </p:cNvPr>
          <p:cNvSpPr txBox="1"/>
          <p:nvPr/>
        </p:nvSpPr>
        <p:spPr>
          <a:xfrm>
            <a:off x="0" y="837171"/>
            <a:ext cx="12191999" cy="553998"/>
          </a:xfrm>
          <a:prstGeom prst="rect">
            <a:avLst/>
          </a:prstGeom>
          <a:noFill/>
        </p:spPr>
        <p:txBody>
          <a:bodyPr wrap="square" rtlCol="0">
            <a:spAutoFit/>
          </a:bodyPr>
          <a:lstStyle/>
          <a:p>
            <a:pPr algn="ctr"/>
            <a:r>
              <a:rPr lang="en-GB" sz="3000" b="1" dirty="0">
                <a:solidFill>
                  <a:srgbClr val="00B050"/>
                </a:solidFill>
                <a:latin typeface="Comic Sans MS" panose="030F0902030302020204" pitchFamily="66" charset="0"/>
                <a:cs typeface="Arial" panose="020B0604020202020204" pitchFamily="34" charset="0"/>
              </a:rPr>
              <a:t>Useful Links</a:t>
            </a:r>
          </a:p>
        </p:txBody>
      </p:sp>
    </p:spTree>
    <p:extLst>
      <p:ext uri="{BB962C8B-B14F-4D97-AF65-F5344CB8AC3E}">
        <p14:creationId xmlns:p14="http://schemas.microsoft.com/office/powerpoint/2010/main" val="106110025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2">
            <a:extLst>
              <a:ext uri="{FF2B5EF4-FFF2-40B4-BE49-F238E27FC236}">
                <a16:creationId xmlns:a16="http://schemas.microsoft.com/office/drawing/2014/main" id="{53FFD3F8-856C-2643-957C-255B8C019AB4}"/>
              </a:ext>
            </a:extLst>
          </p:cNvPr>
          <p:cNvSpPr txBox="1">
            <a:spLocks/>
          </p:cNvSpPr>
          <p:nvPr/>
        </p:nvSpPr>
        <p:spPr>
          <a:xfrm>
            <a:off x="82569" y="6547270"/>
            <a:ext cx="4389113" cy="35908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GB" sz="800" dirty="0">
                <a:solidFill>
                  <a:schemeClr val="bg1"/>
                </a:solidFill>
                <a:latin typeface="Arial" panose="020B0604020202020204" pitchFamily="34" charset="0"/>
                <a:cs typeface="Arial" panose="020B0604020202020204" pitchFamily="34" charset="0"/>
              </a:rPr>
              <a:t>Copyright © 2022 </a:t>
            </a:r>
            <a:r>
              <a:rPr lang="en-GB" sz="800" dirty="0" err="1">
                <a:solidFill>
                  <a:schemeClr val="bg1"/>
                </a:solidFill>
                <a:latin typeface="Arial" panose="020B0604020202020204" pitchFamily="34" charset="0"/>
                <a:cs typeface="Arial" panose="020B0604020202020204" pitchFamily="34" charset="0"/>
              </a:rPr>
              <a:t>iChild</a:t>
            </a:r>
            <a:r>
              <a:rPr lang="en-GB" sz="800" dirty="0">
                <a:solidFill>
                  <a:schemeClr val="bg1"/>
                </a:solidFill>
                <a:latin typeface="Arial" panose="020B0604020202020204" pitchFamily="34" charset="0"/>
                <a:cs typeface="Arial" panose="020B0604020202020204" pitchFamily="34" charset="0"/>
              </a:rPr>
              <a:t> and its licensors. All rights reserved. Not for commercial use.</a:t>
            </a:r>
          </a:p>
        </p:txBody>
      </p:sp>
      <p:pic>
        <p:nvPicPr>
          <p:cNvPr id="3" name="Picture 2" descr="A picture containing text, clipart&#10;&#10;Description automatically generated">
            <a:extLst>
              <a:ext uri="{FF2B5EF4-FFF2-40B4-BE49-F238E27FC236}">
                <a16:creationId xmlns:a16="http://schemas.microsoft.com/office/drawing/2014/main" id="{082408E1-30BC-7E47-BA86-24CB4C7BCC17}"/>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178685" y="6483694"/>
            <a:ext cx="944078" cy="259243"/>
          </a:xfrm>
          <a:prstGeom prst="rect">
            <a:avLst/>
          </a:prstGeom>
        </p:spPr>
      </p:pic>
      <p:sp>
        <p:nvSpPr>
          <p:cNvPr id="5" name="Subtitle 2">
            <a:extLst>
              <a:ext uri="{FF2B5EF4-FFF2-40B4-BE49-F238E27FC236}">
                <a16:creationId xmlns:a16="http://schemas.microsoft.com/office/drawing/2014/main" id="{9F8D1E07-354C-784B-B438-4DEED0E8BD8D}"/>
              </a:ext>
            </a:extLst>
          </p:cNvPr>
          <p:cNvSpPr txBox="1">
            <a:spLocks/>
          </p:cNvSpPr>
          <p:nvPr/>
        </p:nvSpPr>
        <p:spPr>
          <a:xfrm>
            <a:off x="0" y="5508338"/>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3500" b="1" dirty="0">
                <a:solidFill>
                  <a:schemeClr val="bg1"/>
                </a:solidFill>
                <a:latin typeface="Comic Sans MS" panose="030F0902030302020204" pitchFamily="66" charset="0"/>
                <a:cs typeface="Arial" panose="020B0604020202020204" pitchFamily="34" charset="0"/>
              </a:rPr>
              <a:t>Well done!</a:t>
            </a:r>
          </a:p>
        </p:txBody>
      </p:sp>
      <p:sp>
        <p:nvSpPr>
          <p:cNvPr id="8" name="TextBox 7">
            <a:extLst>
              <a:ext uri="{FF2B5EF4-FFF2-40B4-BE49-F238E27FC236}">
                <a16:creationId xmlns:a16="http://schemas.microsoft.com/office/drawing/2014/main" id="{EA927578-3768-EE45-AA1D-53198252B980}"/>
              </a:ext>
            </a:extLst>
          </p:cNvPr>
          <p:cNvSpPr txBox="1"/>
          <p:nvPr/>
        </p:nvSpPr>
        <p:spPr>
          <a:xfrm>
            <a:off x="-1" y="459899"/>
            <a:ext cx="12192001" cy="1105431"/>
          </a:xfrm>
          <a:prstGeom prst="rect">
            <a:avLst/>
          </a:prstGeom>
          <a:noFill/>
        </p:spPr>
        <p:txBody>
          <a:bodyPr wrap="square">
            <a:spAutoFit/>
          </a:bodyPr>
          <a:lstStyle/>
          <a:p>
            <a:pPr algn="ctr">
              <a:lnSpc>
                <a:spcPct val="100000"/>
              </a:lnSpc>
            </a:pPr>
            <a:r>
              <a:rPr lang="en-GB" sz="3500" b="1" dirty="0">
                <a:solidFill>
                  <a:schemeClr val="bg1"/>
                </a:solidFill>
                <a:latin typeface="Comic Sans MS" panose="030F0902030302020204" pitchFamily="66" charset="0"/>
              </a:rPr>
              <a:t>Uncovering Black British History</a:t>
            </a:r>
          </a:p>
          <a:p>
            <a:pPr algn="ctr">
              <a:lnSpc>
                <a:spcPct val="100000"/>
              </a:lnSpc>
              <a:spcBef>
                <a:spcPts val="700"/>
              </a:spcBef>
            </a:pPr>
            <a:r>
              <a:rPr lang="en-GB" sz="2500" dirty="0">
                <a:solidFill>
                  <a:schemeClr val="bg1"/>
                </a:solidFill>
                <a:latin typeface="Comic Sans MS" panose="030F0902030302020204" pitchFamily="66" charset="0"/>
              </a:rPr>
              <a:t>Stuarts 1603-1714</a:t>
            </a:r>
            <a:endParaRPr lang="en-US" sz="2500" dirty="0">
              <a:solidFill>
                <a:schemeClr val="bg1"/>
              </a:solidFill>
              <a:latin typeface="Comic Sans MS" panose="030F0902030302020204" pitchFamily="66" charset="0"/>
            </a:endParaRPr>
          </a:p>
        </p:txBody>
      </p:sp>
      <p:grpSp>
        <p:nvGrpSpPr>
          <p:cNvPr id="11" name="Group 10">
            <a:extLst>
              <a:ext uri="{FF2B5EF4-FFF2-40B4-BE49-F238E27FC236}">
                <a16:creationId xmlns:a16="http://schemas.microsoft.com/office/drawing/2014/main" id="{F9841729-4C88-6A4A-BBD6-7DB028A6FCB2}"/>
              </a:ext>
            </a:extLst>
          </p:cNvPr>
          <p:cNvGrpSpPr/>
          <p:nvPr/>
        </p:nvGrpSpPr>
        <p:grpSpPr>
          <a:xfrm>
            <a:off x="3719421" y="1995235"/>
            <a:ext cx="4753155" cy="3012566"/>
            <a:chOff x="4175185" y="1995235"/>
            <a:chExt cx="4753155" cy="3012566"/>
          </a:xfrm>
        </p:grpSpPr>
        <p:sp>
          <p:nvSpPr>
            <p:cNvPr id="6" name="Rectangle 5">
              <a:extLst>
                <a:ext uri="{FF2B5EF4-FFF2-40B4-BE49-F238E27FC236}">
                  <a16:creationId xmlns:a16="http://schemas.microsoft.com/office/drawing/2014/main" id="{7C1392E6-D98F-8646-AD1A-40D54CDDE409}"/>
                </a:ext>
              </a:extLst>
            </p:cNvPr>
            <p:cNvSpPr/>
            <p:nvPr/>
          </p:nvSpPr>
          <p:spPr>
            <a:xfrm>
              <a:off x="4175185" y="1995235"/>
              <a:ext cx="4753155" cy="30125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descr="A picture containing outdoor, plant, tree, leaf&#10;&#10;Description automatically generated">
              <a:extLst>
                <a:ext uri="{FF2B5EF4-FFF2-40B4-BE49-F238E27FC236}">
                  <a16:creationId xmlns:a16="http://schemas.microsoft.com/office/drawing/2014/main" id="{A58D0959-B54A-2945-AD9B-A8481CBF07DA}"/>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4255277" y="2071138"/>
              <a:ext cx="4592971" cy="2860761"/>
            </a:xfrm>
            <a:prstGeom prst="rect">
              <a:avLst/>
            </a:prstGeom>
          </p:spPr>
        </p:pic>
      </p:grpSp>
    </p:spTree>
    <p:extLst>
      <p:ext uri="{BB962C8B-B14F-4D97-AF65-F5344CB8AC3E}">
        <p14:creationId xmlns:p14="http://schemas.microsoft.com/office/powerpoint/2010/main" val="117882899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3CFB3226-B4B6-8440-A96B-EEF5A5F3B4D2}"/>
              </a:ext>
            </a:extLst>
          </p:cNvPr>
          <p:cNvSpPr txBox="1">
            <a:spLocks/>
          </p:cNvSpPr>
          <p:nvPr/>
        </p:nvSpPr>
        <p:spPr>
          <a:xfrm>
            <a:off x="0" y="681037"/>
            <a:ext cx="12192000" cy="1325563"/>
          </a:xfrm>
          <a:prstGeom prst="rect">
            <a:avLst/>
          </a:prstGeom>
        </p:spPr>
        <p:txBody>
          <a:bodyPr/>
          <a:lstStyle>
            <a:lvl1pPr algn="l" defTabSz="914400" rtl="0" eaLnBrk="1" latinLnBrk="0" hangingPunct="1">
              <a:lnSpc>
                <a:spcPct val="90000"/>
              </a:lnSpc>
              <a:spcBef>
                <a:spcPct val="0"/>
              </a:spcBef>
              <a:buNone/>
              <a:defRPr sz="4400" b="0" i="0" kern="1200">
                <a:solidFill>
                  <a:schemeClr val="tx1"/>
                </a:solidFill>
                <a:latin typeface="Comic Sans MS" panose="030F0902030302020204" pitchFamily="66" charset="0"/>
                <a:ea typeface="+mj-ea"/>
                <a:cs typeface="+mj-cs"/>
              </a:defRPr>
            </a:lvl1pPr>
          </a:lstStyle>
          <a:p>
            <a:pPr algn="ctr">
              <a:lnSpc>
                <a:spcPct val="100000"/>
              </a:lnSpc>
            </a:pPr>
            <a:r>
              <a:rPr lang="en-GB" sz="3000" b="1" dirty="0">
                <a:solidFill>
                  <a:srgbClr val="00B050"/>
                </a:solidFill>
              </a:rPr>
              <a:t>What do you know about this period in history?</a:t>
            </a:r>
          </a:p>
        </p:txBody>
      </p:sp>
      <p:sp>
        <p:nvSpPr>
          <p:cNvPr id="5" name="Content Placeholder 2">
            <a:extLst>
              <a:ext uri="{FF2B5EF4-FFF2-40B4-BE49-F238E27FC236}">
                <a16:creationId xmlns:a16="http://schemas.microsoft.com/office/drawing/2014/main" id="{42006278-4B69-CC42-BC6A-FDAFA9AF6F0B}"/>
              </a:ext>
            </a:extLst>
          </p:cNvPr>
          <p:cNvSpPr txBox="1">
            <a:spLocks/>
          </p:cNvSpPr>
          <p:nvPr/>
        </p:nvSpPr>
        <p:spPr>
          <a:xfrm>
            <a:off x="6292554" y="1804685"/>
            <a:ext cx="4560606" cy="4351338"/>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Comic Sans MS" panose="030F0902030302020204" pitchFamily="66"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Comic Sans MS" panose="030F0902030302020204" pitchFamily="66"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Comic Sans MS" panose="030F0902030302020204" pitchFamily="66"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Comic Sans MS" panose="030F0902030302020204" pitchFamily="66"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Comic Sans MS" panose="030F0902030302020204" pitchFamily="66"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1500"/>
              </a:spcBef>
              <a:buClr>
                <a:srgbClr val="00B050"/>
              </a:buClr>
              <a:buNone/>
            </a:pPr>
            <a:r>
              <a:rPr lang="en-GB" sz="2000" dirty="0">
                <a:solidFill>
                  <a:srgbClr val="272626"/>
                </a:solidFill>
              </a:rPr>
              <a:t>The first Stuart king ruled as James VI of Scotland </a:t>
            </a:r>
            <a:r>
              <a:rPr lang="en-GB" sz="2000" u="sng" dirty="0">
                <a:solidFill>
                  <a:srgbClr val="272626"/>
                </a:solidFill>
              </a:rPr>
              <a:t>and</a:t>
            </a:r>
            <a:r>
              <a:rPr lang="en-GB" sz="2000" dirty="0">
                <a:solidFill>
                  <a:srgbClr val="272626"/>
                </a:solidFill>
              </a:rPr>
              <a:t> James I of England. </a:t>
            </a:r>
          </a:p>
          <a:p>
            <a:pPr marL="0" indent="0">
              <a:lnSpc>
                <a:spcPct val="100000"/>
              </a:lnSpc>
              <a:spcBef>
                <a:spcPts val="1500"/>
              </a:spcBef>
              <a:buClr>
                <a:srgbClr val="00B050"/>
              </a:buClr>
              <a:buNone/>
            </a:pPr>
            <a:r>
              <a:rPr lang="en-GB" sz="2000" dirty="0">
                <a:solidFill>
                  <a:srgbClr val="272626"/>
                </a:solidFill>
              </a:rPr>
              <a:t>By 1707 England, Wales and Scotland officially formed the Kingdom of Great Britain.</a:t>
            </a:r>
          </a:p>
          <a:p>
            <a:pPr marL="0" indent="0">
              <a:lnSpc>
                <a:spcPct val="100000"/>
              </a:lnSpc>
              <a:spcBef>
                <a:spcPts val="1500"/>
              </a:spcBef>
              <a:buClr>
                <a:srgbClr val="00B050"/>
              </a:buClr>
              <a:buNone/>
            </a:pPr>
            <a:r>
              <a:rPr lang="en-GB" sz="2000" dirty="0">
                <a:solidFill>
                  <a:srgbClr val="272626"/>
                </a:solidFill>
              </a:rPr>
              <a:t>The Stuart period was one of the most turbulent periods in the history of the British Isles, and during this time England established its first colonies in Ireland and the New World/Americas.</a:t>
            </a:r>
          </a:p>
        </p:txBody>
      </p:sp>
      <p:pic>
        <p:nvPicPr>
          <p:cNvPr id="9" name="Picture 8" descr="A person with a scarf around the neck&#10;&#10;Description automatically generated with low confidence">
            <a:extLst>
              <a:ext uri="{FF2B5EF4-FFF2-40B4-BE49-F238E27FC236}">
                <a16:creationId xmlns:a16="http://schemas.microsoft.com/office/drawing/2014/main" id="{78DD5B74-6E64-5F42-B5F0-528383A1806B}"/>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613397" y="1595624"/>
            <a:ext cx="3989004" cy="4227662"/>
          </a:xfrm>
          <a:prstGeom prst="rect">
            <a:avLst/>
          </a:prstGeom>
        </p:spPr>
      </p:pic>
    </p:spTree>
    <p:extLst>
      <p:ext uri="{BB962C8B-B14F-4D97-AF65-F5344CB8AC3E}">
        <p14:creationId xmlns:p14="http://schemas.microsoft.com/office/powerpoint/2010/main" val="2282367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E0A75840-0880-C74C-A88D-CD60B609CD4F}"/>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59273" y="1158485"/>
            <a:ext cx="5502735" cy="4541030"/>
          </a:xfrm>
          <a:prstGeom prst="rect">
            <a:avLst/>
          </a:prstGeom>
        </p:spPr>
      </p:pic>
      <p:sp>
        <p:nvSpPr>
          <p:cNvPr id="6" name="Content Placeholder 2">
            <a:extLst>
              <a:ext uri="{FF2B5EF4-FFF2-40B4-BE49-F238E27FC236}">
                <a16:creationId xmlns:a16="http://schemas.microsoft.com/office/drawing/2014/main" id="{23DBABBA-1700-7540-A127-9428BB550DBF}"/>
              </a:ext>
            </a:extLst>
          </p:cNvPr>
          <p:cNvSpPr txBox="1">
            <a:spLocks/>
          </p:cNvSpPr>
          <p:nvPr/>
        </p:nvSpPr>
        <p:spPr>
          <a:xfrm>
            <a:off x="6243259" y="1220610"/>
            <a:ext cx="4931465" cy="4698925"/>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Comic Sans MS" panose="030F0902030302020204" pitchFamily="66"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Comic Sans MS" panose="030F0902030302020204" pitchFamily="66"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Comic Sans MS" panose="030F0902030302020204" pitchFamily="66"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Comic Sans MS" panose="030F0902030302020204" pitchFamily="66"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Comic Sans MS" panose="030F0902030302020204" pitchFamily="66"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1500"/>
              </a:spcBef>
              <a:buNone/>
            </a:pPr>
            <a:r>
              <a:rPr lang="en-GB" sz="2000" b="1" dirty="0">
                <a:solidFill>
                  <a:srgbClr val="00B050"/>
                </a:solidFill>
              </a:rPr>
              <a:t>Discuss the following in pairs or groups:</a:t>
            </a:r>
          </a:p>
          <a:p>
            <a:pPr marL="0" lvl="1" indent="0">
              <a:lnSpc>
                <a:spcPct val="100000"/>
              </a:lnSpc>
              <a:spcBef>
                <a:spcPts val="1500"/>
              </a:spcBef>
              <a:buNone/>
            </a:pPr>
            <a:r>
              <a:rPr lang="en-GB" sz="2000" dirty="0">
                <a:solidFill>
                  <a:srgbClr val="272626"/>
                </a:solidFill>
              </a:rPr>
              <a:t>Do you know what the term ‘colony’ means, and do you know where England’s first colonies were located?</a:t>
            </a:r>
          </a:p>
          <a:p>
            <a:pPr marL="0" lvl="1" indent="0">
              <a:lnSpc>
                <a:spcPct val="100000"/>
              </a:lnSpc>
              <a:spcBef>
                <a:spcPts val="1500"/>
              </a:spcBef>
              <a:buNone/>
            </a:pPr>
            <a:r>
              <a:rPr lang="en-GB" sz="2000" dirty="0">
                <a:solidFill>
                  <a:srgbClr val="272626"/>
                </a:solidFill>
              </a:rPr>
              <a:t>Have you heard of the following terms and do you know what they mean? </a:t>
            </a:r>
          </a:p>
          <a:p>
            <a:pPr marL="0" lvl="1">
              <a:lnSpc>
                <a:spcPct val="100000"/>
              </a:lnSpc>
              <a:spcBef>
                <a:spcPts val="700"/>
              </a:spcBef>
              <a:buClr>
                <a:srgbClr val="00B050"/>
              </a:buClr>
            </a:pPr>
            <a:r>
              <a:rPr lang="en-GB" sz="2000" dirty="0">
                <a:solidFill>
                  <a:srgbClr val="272626"/>
                </a:solidFill>
              </a:rPr>
              <a:t>Cash crop </a:t>
            </a:r>
          </a:p>
          <a:p>
            <a:pPr marL="0" lvl="1">
              <a:lnSpc>
                <a:spcPct val="100000"/>
              </a:lnSpc>
              <a:spcBef>
                <a:spcPts val="700"/>
              </a:spcBef>
              <a:buClr>
                <a:srgbClr val="00B050"/>
              </a:buClr>
            </a:pPr>
            <a:r>
              <a:rPr lang="en-GB" sz="2000" dirty="0">
                <a:solidFill>
                  <a:srgbClr val="272626"/>
                </a:solidFill>
              </a:rPr>
              <a:t>Chattel</a:t>
            </a:r>
          </a:p>
          <a:p>
            <a:pPr marL="0" lvl="1" indent="0">
              <a:lnSpc>
                <a:spcPct val="100000"/>
              </a:lnSpc>
              <a:spcBef>
                <a:spcPts val="1500"/>
              </a:spcBef>
              <a:buFont typeface="Arial" panose="020B0604020202020204" pitchFamily="34" charset="0"/>
              <a:buNone/>
            </a:pPr>
            <a:r>
              <a:rPr lang="en-GB" sz="2000" dirty="0">
                <a:solidFill>
                  <a:srgbClr val="272626"/>
                </a:solidFill>
              </a:rPr>
              <a:t>Have you heard of the Royal</a:t>
            </a:r>
            <a:br>
              <a:rPr lang="en-GB" sz="2000" dirty="0">
                <a:solidFill>
                  <a:srgbClr val="272626"/>
                </a:solidFill>
              </a:rPr>
            </a:br>
            <a:r>
              <a:rPr lang="en-GB" sz="2000" dirty="0">
                <a:solidFill>
                  <a:srgbClr val="272626"/>
                </a:solidFill>
              </a:rPr>
              <a:t>African Company?</a:t>
            </a:r>
          </a:p>
          <a:p>
            <a:pPr marL="0" lvl="1" indent="0">
              <a:lnSpc>
                <a:spcPct val="100000"/>
              </a:lnSpc>
              <a:spcBef>
                <a:spcPts val="1500"/>
              </a:spcBef>
              <a:buFont typeface="Arial" panose="020B0604020202020204" pitchFamily="34" charset="0"/>
              <a:buNone/>
            </a:pPr>
            <a:r>
              <a:rPr lang="en-GB" sz="2000" dirty="0">
                <a:solidFill>
                  <a:srgbClr val="272626"/>
                </a:solidFill>
              </a:rPr>
              <a:t>What do you think it did? </a:t>
            </a:r>
          </a:p>
        </p:txBody>
      </p:sp>
    </p:spTree>
    <p:extLst>
      <p:ext uri="{BB962C8B-B14F-4D97-AF65-F5344CB8AC3E}">
        <p14:creationId xmlns:p14="http://schemas.microsoft.com/office/powerpoint/2010/main" val="40997167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6">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6">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Heading">
            <a:extLst>
              <a:ext uri="{FF2B5EF4-FFF2-40B4-BE49-F238E27FC236}">
                <a16:creationId xmlns:a16="http://schemas.microsoft.com/office/drawing/2014/main" id="{0982AE20-B170-1441-9579-37F65C4B5963}"/>
              </a:ext>
            </a:extLst>
          </p:cNvPr>
          <p:cNvSpPr txBox="1">
            <a:spLocks/>
          </p:cNvSpPr>
          <p:nvPr/>
        </p:nvSpPr>
        <p:spPr>
          <a:xfrm>
            <a:off x="0" y="681037"/>
            <a:ext cx="12192000" cy="632075"/>
          </a:xfrm>
          <a:prstGeom prst="rect">
            <a:avLst/>
          </a:prstGeom>
        </p:spPr>
        <p:txBody>
          <a:bodyPr/>
          <a:lstStyle>
            <a:lvl1pPr algn="l" defTabSz="914400" rtl="0" eaLnBrk="1" latinLnBrk="0" hangingPunct="1">
              <a:lnSpc>
                <a:spcPct val="90000"/>
              </a:lnSpc>
              <a:spcBef>
                <a:spcPct val="0"/>
              </a:spcBef>
              <a:buNone/>
              <a:defRPr sz="4400" b="0" i="0" kern="1200">
                <a:solidFill>
                  <a:schemeClr val="tx1"/>
                </a:solidFill>
                <a:latin typeface="Comic Sans MS" panose="030F0902030302020204" pitchFamily="66" charset="0"/>
                <a:ea typeface="+mj-ea"/>
                <a:cs typeface="+mj-cs"/>
              </a:defRPr>
            </a:lvl1pPr>
          </a:lstStyle>
          <a:p>
            <a:pPr algn="ctr">
              <a:lnSpc>
                <a:spcPct val="100000"/>
              </a:lnSpc>
            </a:pPr>
            <a:r>
              <a:rPr lang="en-GB" sz="3000" b="1" dirty="0">
                <a:solidFill>
                  <a:srgbClr val="00B050"/>
                </a:solidFill>
              </a:rPr>
              <a:t>Some Key Words and Phrases</a:t>
            </a:r>
          </a:p>
        </p:txBody>
      </p:sp>
      <p:grpSp>
        <p:nvGrpSpPr>
          <p:cNvPr id="3" name="Group 2">
            <a:extLst>
              <a:ext uri="{FF2B5EF4-FFF2-40B4-BE49-F238E27FC236}">
                <a16:creationId xmlns:a16="http://schemas.microsoft.com/office/drawing/2014/main" id="{E3811879-83A0-FA40-A1D6-40B8D6FD3551}"/>
              </a:ext>
            </a:extLst>
          </p:cNvPr>
          <p:cNvGrpSpPr/>
          <p:nvPr/>
        </p:nvGrpSpPr>
        <p:grpSpPr>
          <a:xfrm>
            <a:off x="1385418" y="1514720"/>
            <a:ext cx="4448907" cy="2019787"/>
            <a:chOff x="1385418" y="1514720"/>
            <a:chExt cx="4448907" cy="2019787"/>
          </a:xfrm>
        </p:grpSpPr>
        <p:sp>
          <p:nvSpPr>
            <p:cNvPr id="2" name="Rectangle 1">
              <a:extLst>
                <a:ext uri="{FF2B5EF4-FFF2-40B4-BE49-F238E27FC236}">
                  <a16:creationId xmlns:a16="http://schemas.microsoft.com/office/drawing/2014/main" id="{D48550E3-7FB6-3F41-A8A4-4570745288B2}"/>
                </a:ext>
              </a:extLst>
            </p:cNvPr>
            <p:cNvSpPr/>
            <p:nvPr/>
          </p:nvSpPr>
          <p:spPr>
            <a:xfrm>
              <a:off x="1385418" y="1514720"/>
              <a:ext cx="4448906" cy="2019787"/>
            </a:xfrm>
            <a:prstGeom prst="rect">
              <a:avLst/>
            </a:prstGeom>
            <a:noFill/>
            <a:ln w="381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Heading">
              <a:extLst>
                <a:ext uri="{FF2B5EF4-FFF2-40B4-BE49-F238E27FC236}">
                  <a16:creationId xmlns:a16="http://schemas.microsoft.com/office/drawing/2014/main" id="{2EC7C856-5A58-6749-AC45-F0E688B2FAC9}"/>
                </a:ext>
              </a:extLst>
            </p:cNvPr>
            <p:cNvSpPr txBox="1">
              <a:spLocks/>
            </p:cNvSpPr>
            <p:nvPr/>
          </p:nvSpPr>
          <p:spPr>
            <a:xfrm>
              <a:off x="1419239" y="1773280"/>
              <a:ext cx="4415086" cy="1502665"/>
            </a:xfrm>
            <a:prstGeom prst="rect">
              <a:avLst/>
            </a:prstGeom>
          </p:spPr>
          <p:txBody>
            <a:bodyPr/>
            <a:lstStyle>
              <a:lvl1pPr algn="l" defTabSz="914400" rtl="0" eaLnBrk="1" latinLnBrk="0" hangingPunct="1">
                <a:lnSpc>
                  <a:spcPct val="90000"/>
                </a:lnSpc>
                <a:spcBef>
                  <a:spcPct val="0"/>
                </a:spcBef>
                <a:buNone/>
                <a:defRPr sz="4400" b="0" i="0" kern="1200">
                  <a:solidFill>
                    <a:schemeClr val="tx1"/>
                  </a:solidFill>
                  <a:latin typeface="Comic Sans MS" panose="030F0902030302020204" pitchFamily="66" charset="0"/>
                  <a:ea typeface="+mj-ea"/>
                  <a:cs typeface="+mj-cs"/>
                </a:defRPr>
              </a:lvl1pPr>
            </a:lstStyle>
            <a:p>
              <a:pPr algn="ctr">
                <a:lnSpc>
                  <a:spcPct val="100000"/>
                </a:lnSpc>
              </a:pPr>
              <a:r>
                <a:rPr lang="en-GB" sz="3000" b="1" dirty="0">
                  <a:solidFill>
                    <a:srgbClr val="00B050"/>
                  </a:solidFill>
                </a:rPr>
                <a:t>The New World</a:t>
              </a:r>
            </a:p>
          </p:txBody>
        </p:sp>
        <p:sp>
          <p:nvSpPr>
            <p:cNvPr id="16" name="Content Placeholder 2">
              <a:extLst>
                <a:ext uri="{FF2B5EF4-FFF2-40B4-BE49-F238E27FC236}">
                  <a16:creationId xmlns:a16="http://schemas.microsoft.com/office/drawing/2014/main" id="{9473FE53-747B-5B41-BA3E-F5DF24B5AE8E}"/>
                </a:ext>
              </a:extLst>
            </p:cNvPr>
            <p:cNvSpPr txBox="1">
              <a:spLocks/>
            </p:cNvSpPr>
            <p:nvPr/>
          </p:nvSpPr>
          <p:spPr>
            <a:xfrm>
              <a:off x="1419239" y="2395945"/>
              <a:ext cx="4415086" cy="975468"/>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Comic Sans MS" panose="030F0902030302020204" pitchFamily="66"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Comic Sans MS" panose="030F0902030302020204" pitchFamily="66"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Comic Sans MS" panose="030F0902030302020204" pitchFamily="66"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Comic Sans MS" panose="030F0902030302020204" pitchFamily="66"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Comic Sans MS" panose="030F0902030302020204" pitchFamily="66"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1" indent="0" algn="ctr">
                <a:lnSpc>
                  <a:spcPct val="100000"/>
                </a:lnSpc>
                <a:buNone/>
              </a:pPr>
              <a:r>
                <a:rPr lang="en-GB" sz="1600" dirty="0">
                  <a:solidFill>
                    <a:srgbClr val="272626"/>
                  </a:solidFill>
                </a:rPr>
                <a:t>The name given to the lands of South</a:t>
              </a:r>
              <a:br>
                <a:rPr lang="en-GB" sz="1600" dirty="0">
                  <a:solidFill>
                    <a:srgbClr val="272626"/>
                  </a:solidFill>
                </a:rPr>
              </a:br>
              <a:r>
                <a:rPr lang="en-GB" sz="1600" dirty="0">
                  <a:solidFill>
                    <a:srgbClr val="272626"/>
                  </a:solidFill>
                </a:rPr>
                <a:t>and North America by the Europeans</a:t>
              </a:r>
              <a:br>
                <a:rPr lang="en-GB" sz="1600" dirty="0">
                  <a:solidFill>
                    <a:srgbClr val="272626"/>
                  </a:solidFill>
                </a:rPr>
              </a:br>
              <a:r>
                <a:rPr lang="en-GB" sz="1600" dirty="0">
                  <a:solidFill>
                    <a:srgbClr val="272626"/>
                  </a:solidFill>
                </a:rPr>
                <a:t>when they first began sailing there.</a:t>
              </a:r>
            </a:p>
          </p:txBody>
        </p:sp>
      </p:grpSp>
      <p:grpSp>
        <p:nvGrpSpPr>
          <p:cNvPr id="5" name="Group 4">
            <a:extLst>
              <a:ext uri="{FF2B5EF4-FFF2-40B4-BE49-F238E27FC236}">
                <a16:creationId xmlns:a16="http://schemas.microsoft.com/office/drawing/2014/main" id="{C3236B81-9185-A048-99B2-CA8C51DDB32A}"/>
              </a:ext>
            </a:extLst>
          </p:cNvPr>
          <p:cNvGrpSpPr/>
          <p:nvPr/>
        </p:nvGrpSpPr>
        <p:grpSpPr>
          <a:xfrm>
            <a:off x="6323855" y="1514720"/>
            <a:ext cx="4448906" cy="2019787"/>
            <a:chOff x="6323855" y="1514720"/>
            <a:chExt cx="4448906" cy="2019787"/>
          </a:xfrm>
        </p:grpSpPr>
        <p:sp>
          <p:nvSpPr>
            <p:cNvPr id="8" name="Rectangle 7">
              <a:extLst>
                <a:ext uri="{FF2B5EF4-FFF2-40B4-BE49-F238E27FC236}">
                  <a16:creationId xmlns:a16="http://schemas.microsoft.com/office/drawing/2014/main" id="{2B426A84-7751-1D47-8141-554A02D2CFF5}"/>
                </a:ext>
              </a:extLst>
            </p:cNvPr>
            <p:cNvSpPr/>
            <p:nvPr/>
          </p:nvSpPr>
          <p:spPr>
            <a:xfrm>
              <a:off x="6323855" y="1514720"/>
              <a:ext cx="4448906" cy="2019787"/>
            </a:xfrm>
            <a:prstGeom prst="rect">
              <a:avLst/>
            </a:prstGeom>
            <a:noFill/>
            <a:ln w="381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Heading">
              <a:extLst>
                <a:ext uri="{FF2B5EF4-FFF2-40B4-BE49-F238E27FC236}">
                  <a16:creationId xmlns:a16="http://schemas.microsoft.com/office/drawing/2014/main" id="{AC7745A7-E58A-2644-8F0C-46AF1DE7FD91}"/>
                </a:ext>
              </a:extLst>
            </p:cNvPr>
            <p:cNvSpPr txBox="1">
              <a:spLocks/>
            </p:cNvSpPr>
            <p:nvPr/>
          </p:nvSpPr>
          <p:spPr>
            <a:xfrm>
              <a:off x="6342303" y="1773280"/>
              <a:ext cx="4415086" cy="1502665"/>
            </a:xfrm>
            <a:prstGeom prst="rect">
              <a:avLst/>
            </a:prstGeom>
          </p:spPr>
          <p:txBody>
            <a:bodyPr/>
            <a:lstStyle>
              <a:lvl1pPr algn="l" defTabSz="914400" rtl="0" eaLnBrk="1" latinLnBrk="0" hangingPunct="1">
                <a:lnSpc>
                  <a:spcPct val="90000"/>
                </a:lnSpc>
                <a:spcBef>
                  <a:spcPct val="0"/>
                </a:spcBef>
                <a:buNone/>
                <a:defRPr sz="4400" b="0" i="0" kern="1200">
                  <a:solidFill>
                    <a:schemeClr val="tx1"/>
                  </a:solidFill>
                  <a:latin typeface="Comic Sans MS" panose="030F0902030302020204" pitchFamily="66" charset="0"/>
                  <a:ea typeface="+mj-ea"/>
                  <a:cs typeface="+mj-cs"/>
                </a:defRPr>
              </a:lvl1pPr>
            </a:lstStyle>
            <a:p>
              <a:pPr algn="ctr">
                <a:lnSpc>
                  <a:spcPct val="100000"/>
                </a:lnSpc>
              </a:pPr>
              <a:r>
                <a:rPr lang="en-GB" sz="3000" b="1" dirty="0">
                  <a:solidFill>
                    <a:srgbClr val="00B050"/>
                  </a:solidFill>
                </a:rPr>
                <a:t>Colony</a:t>
              </a:r>
            </a:p>
          </p:txBody>
        </p:sp>
        <p:sp>
          <p:nvSpPr>
            <p:cNvPr id="18" name="Content Placeholder 2">
              <a:extLst>
                <a:ext uri="{FF2B5EF4-FFF2-40B4-BE49-F238E27FC236}">
                  <a16:creationId xmlns:a16="http://schemas.microsoft.com/office/drawing/2014/main" id="{4DBE875C-B806-5D47-AAEF-3104563FE2A6}"/>
                </a:ext>
              </a:extLst>
            </p:cNvPr>
            <p:cNvSpPr txBox="1">
              <a:spLocks/>
            </p:cNvSpPr>
            <p:nvPr/>
          </p:nvSpPr>
          <p:spPr>
            <a:xfrm>
              <a:off x="6342303" y="2395945"/>
              <a:ext cx="4415086" cy="975468"/>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Comic Sans MS" panose="030F0902030302020204" pitchFamily="66"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Comic Sans MS" panose="030F0902030302020204" pitchFamily="66"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Comic Sans MS" panose="030F0902030302020204" pitchFamily="66"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Comic Sans MS" panose="030F0902030302020204" pitchFamily="66"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Comic Sans MS" panose="030F0902030302020204" pitchFamily="66"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1" indent="0" algn="ctr">
                <a:lnSpc>
                  <a:spcPct val="100000"/>
                </a:lnSpc>
                <a:buNone/>
              </a:pPr>
              <a:r>
                <a:rPr lang="en-GB" sz="1600" dirty="0">
                  <a:solidFill>
                    <a:srgbClr val="272626"/>
                  </a:solidFill>
                </a:rPr>
                <a:t>When a country takes over</a:t>
              </a:r>
              <a:br>
                <a:rPr lang="en-GB" sz="1600" dirty="0">
                  <a:solidFill>
                    <a:srgbClr val="272626"/>
                  </a:solidFill>
                </a:rPr>
              </a:br>
              <a:r>
                <a:rPr lang="en-GB" sz="1600" dirty="0">
                  <a:solidFill>
                    <a:srgbClr val="272626"/>
                  </a:solidFill>
                </a:rPr>
                <a:t>land in another country.</a:t>
              </a:r>
            </a:p>
          </p:txBody>
        </p:sp>
      </p:grpSp>
      <p:grpSp>
        <p:nvGrpSpPr>
          <p:cNvPr id="6" name="Group 5">
            <a:extLst>
              <a:ext uri="{FF2B5EF4-FFF2-40B4-BE49-F238E27FC236}">
                <a16:creationId xmlns:a16="http://schemas.microsoft.com/office/drawing/2014/main" id="{CC75E258-5C8C-154D-8585-D1A7DF10EDA8}"/>
              </a:ext>
            </a:extLst>
          </p:cNvPr>
          <p:cNvGrpSpPr/>
          <p:nvPr/>
        </p:nvGrpSpPr>
        <p:grpSpPr>
          <a:xfrm>
            <a:off x="1385418" y="3857870"/>
            <a:ext cx="4448907" cy="2019787"/>
            <a:chOff x="1385418" y="3857870"/>
            <a:chExt cx="4448907" cy="2019787"/>
          </a:xfrm>
        </p:grpSpPr>
        <p:sp>
          <p:nvSpPr>
            <p:cNvPr id="20" name="Rectangle 19">
              <a:extLst>
                <a:ext uri="{FF2B5EF4-FFF2-40B4-BE49-F238E27FC236}">
                  <a16:creationId xmlns:a16="http://schemas.microsoft.com/office/drawing/2014/main" id="{A96980CD-5342-FC44-9ABD-5B6DACE5592D}"/>
                </a:ext>
              </a:extLst>
            </p:cNvPr>
            <p:cNvSpPr/>
            <p:nvPr/>
          </p:nvSpPr>
          <p:spPr>
            <a:xfrm>
              <a:off x="1385418" y="3857870"/>
              <a:ext cx="4448906" cy="2019787"/>
            </a:xfrm>
            <a:prstGeom prst="rect">
              <a:avLst/>
            </a:prstGeom>
            <a:noFill/>
            <a:ln w="381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Heading">
              <a:extLst>
                <a:ext uri="{FF2B5EF4-FFF2-40B4-BE49-F238E27FC236}">
                  <a16:creationId xmlns:a16="http://schemas.microsoft.com/office/drawing/2014/main" id="{CD88516A-2934-0145-B839-60573E39BE77}"/>
                </a:ext>
              </a:extLst>
            </p:cNvPr>
            <p:cNvSpPr txBox="1">
              <a:spLocks/>
            </p:cNvSpPr>
            <p:nvPr/>
          </p:nvSpPr>
          <p:spPr>
            <a:xfrm>
              <a:off x="1419239" y="4116430"/>
              <a:ext cx="4415086" cy="1502665"/>
            </a:xfrm>
            <a:prstGeom prst="rect">
              <a:avLst/>
            </a:prstGeom>
          </p:spPr>
          <p:txBody>
            <a:bodyPr/>
            <a:lstStyle>
              <a:lvl1pPr algn="l" defTabSz="914400" rtl="0" eaLnBrk="1" latinLnBrk="0" hangingPunct="1">
                <a:lnSpc>
                  <a:spcPct val="90000"/>
                </a:lnSpc>
                <a:spcBef>
                  <a:spcPct val="0"/>
                </a:spcBef>
                <a:buNone/>
                <a:defRPr sz="4400" b="0" i="0" kern="1200">
                  <a:solidFill>
                    <a:schemeClr val="tx1"/>
                  </a:solidFill>
                  <a:latin typeface="Comic Sans MS" panose="030F0902030302020204" pitchFamily="66" charset="0"/>
                  <a:ea typeface="+mj-ea"/>
                  <a:cs typeface="+mj-cs"/>
                </a:defRPr>
              </a:lvl1pPr>
            </a:lstStyle>
            <a:p>
              <a:pPr algn="ctr">
                <a:lnSpc>
                  <a:spcPct val="100000"/>
                </a:lnSpc>
              </a:pPr>
              <a:r>
                <a:rPr lang="en-GB" sz="3000" b="1" dirty="0">
                  <a:solidFill>
                    <a:srgbClr val="00B050"/>
                  </a:solidFill>
                </a:rPr>
                <a:t>Labour</a:t>
              </a:r>
            </a:p>
          </p:txBody>
        </p:sp>
        <p:sp>
          <p:nvSpPr>
            <p:cNvPr id="25" name="Content Placeholder 2">
              <a:extLst>
                <a:ext uri="{FF2B5EF4-FFF2-40B4-BE49-F238E27FC236}">
                  <a16:creationId xmlns:a16="http://schemas.microsoft.com/office/drawing/2014/main" id="{ED00E4BA-97F6-2F4F-8510-BC9345B965AB}"/>
                </a:ext>
              </a:extLst>
            </p:cNvPr>
            <p:cNvSpPr txBox="1">
              <a:spLocks/>
            </p:cNvSpPr>
            <p:nvPr/>
          </p:nvSpPr>
          <p:spPr>
            <a:xfrm>
              <a:off x="1419239" y="4739095"/>
              <a:ext cx="4415086" cy="975468"/>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Comic Sans MS" panose="030F0902030302020204" pitchFamily="66"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Comic Sans MS" panose="030F0902030302020204" pitchFamily="66"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Comic Sans MS" panose="030F0902030302020204" pitchFamily="66"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Comic Sans MS" panose="030F0902030302020204" pitchFamily="66"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Comic Sans MS" panose="030F0902030302020204" pitchFamily="66"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1" indent="0" algn="ctr">
                <a:lnSpc>
                  <a:spcPct val="100000"/>
                </a:lnSpc>
                <a:buNone/>
              </a:pPr>
              <a:r>
                <a:rPr lang="en-GB" sz="1600" dirty="0">
                  <a:solidFill>
                    <a:srgbClr val="272626"/>
                  </a:solidFill>
                </a:rPr>
                <a:t>This means the work and workers</a:t>
              </a:r>
              <a:br>
                <a:rPr lang="en-GB" sz="1600" dirty="0">
                  <a:solidFill>
                    <a:srgbClr val="272626"/>
                  </a:solidFill>
                </a:rPr>
              </a:br>
              <a:r>
                <a:rPr lang="en-GB" sz="1600" dirty="0">
                  <a:solidFill>
                    <a:srgbClr val="272626"/>
                  </a:solidFill>
                </a:rPr>
                <a:t>needed to carry out a job.</a:t>
              </a:r>
            </a:p>
          </p:txBody>
        </p:sp>
      </p:grpSp>
      <p:grpSp>
        <p:nvGrpSpPr>
          <p:cNvPr id="7" name="Group 6">
            <a:extLst>
              <a:ext uri="{FF2B5EF4-FFF2-40B4-BE49-F238E27FC236}">
                <a16:creationId xmlns:a16="http://schemas.microsoft.com/office/drawing/2014/main" id="{7879DFD6-3424-9B41-8661-716665894431}"/>
              </a:ext>
            </a:extLst>
          </p:cNvPr>
          <p:cNvGrpSpPr/>
          <p:nvPr/>
        </p:nvGrpSpPr>
        <p:grpSpPr>
          <a:xfrm>
            <a:off x="6323855" y="3857870"/>
            <a:ext cx="4448906" cy="2019787"/>
            <a:chOff x="6323855" y="3857870"/>
            <a:chExt cx="4448906" cy="2019787"/>
          </a:xfrm>
        </p:grpSpPr>
        <p:sp>
          <p:nvSpPr>
            <p:cNvPr id="22" name="Rectangle 21">
              <a:extLst>
                <a:ext uri="{FF2B5EF4-FFF2-40B4-BE49-F238E27FC236}">
                  <a16:creationId xmlns:a16="http://schemas.microsoft.com/office/drawing/2014/main" id="{3F62A8DB-B43A-944B-8779-54E587292186}"/>
                </a:ext>
              </a:extLst>
            </p:cNvPr>
            <p:cNvSpPr/>
            <p:nvPr/>
          </p:nvSpPr>
          <p:spPr>
            <a:xfrm>
              <a:off x="6323855" y="3857870"/>
              <a:ext cx="4448906" cy="2019787"/>
            </a:xfrm>
            <a:prstGeom prst="rect">
              <a:avLst/>
            </a:prstGeom>
            <a:noFill/>
            <a:ln w="381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Heading">
              <a:extLst>
                <a:ext uri="{FF2B5EF4-FFF2-40B4-BE49-F238E27FC236}">
                  <a16:creationId xmlns:a16="http://schemas.microsoft.com/office/drawing/2014/main" id="{D091E169-1FB0-9A4B-92C0-3A3DF82AC6A5}"/>
                </a:ext>
              </a:extLst>
            </p:cNvPr>
            <p:cNvSpPr txBox="1">
              <a:spLocks/>
            </p:cNvSpPr>
            <p:nvPr/>
          </p:nvSpPr>
          <p:spPr>
            <a:xfrm>
              <a:off x="6342303" y="4116430"/>
              <a:ext cx="4415086" cy="1502665"/>
            </a:xfrm>
            <a:prstGeom prst="rect">
              <a:avLst/>
            </a:prstGeom>
          </p:spPr>
          <p:txBody>
            <a:bodyPr/>
            <a:lstStyle>
              <a:lvl1pPr algn="l" defTabSz="914400" rtl="0" eaLnBrk="1" latinLnBrk="0" hangingPunct="1">
                <a:lnSpc>
                  <a:spcPct val="90000"/>
                </a:lnSpc>
                <a:spcBef>
                  <a:spcPct val="0"/>
                </a:spcBef>
                <a:buNone/>
                <a:defRPr sz="4400" b="0" i="0" kern="1200">
                  <a:solidFill>
                    <a:schemeClr val="tx1"/>
                  </a:solidFill>
                  <a:latin typeface="Comic Sans MS" panose="030F0902030302020204" pitchFamily="66" charset="0"/>
                  <a:ea typeface="+mj-ea"/>
                  <a:cs typeface="+mj-cs"/>
                </a:defRPr>
              </a:lvl1pPr>
            </a:lstStyle>
            <a:p>
              <a:pPr algn="ctr">
                <a:lnSpc>
                  <a:spcPct val="100000"/>
                </a:lnSpc>
              </a:pPr>
              <a:r>
                <a:rPr lang="en-GB" sz="3000" b="1" dirty="0">
                  <a:solidFill>
                    <a:srgbClr val="00B050"/>
                  </a:solidFill>
                </a:rPr>
                <a:t>Indentured Servant</a:t>
              </a:r>
            </a:p>
          </p:txBody>
        </p:sp>
        <p:sp>
          <p:nvSpPr>
            <p:cNvPr id="27" name="Content Placeholder 2">
              <a:extLst>
                <a:ext uri="{FF2B5EF4-FFF2-40B4-BE49-F238E27FC236}">
                  <a16:creationId xmlns:a16="http://schemas.microsoft.com/office/drawing/2014/main" id="{360819F2-F0B9-E54C-A3A7-4741ED26F6D6}"/>
                </a:ext>
              </a:extLst>
            </p:cNvPr>
            <p:cNvSpPr txBox="1">
              <a:spLocks/>
            </p:cNvSpPr>
            <p:nvPr/>
          </p:nvSpPr>
          <p:spPr>
            <a:xfrm>
              <a:off x="6342303" y="4739095"/>
              <a:ext cx="4415086" cy="975468"/>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Comic Sans MS" panose="030F0902030302020204" pitchFamily="66"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Comic Sans MS" panose="030F0902030302020204" pitchFamily="66"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Comic Sans MS" panose="030F0902030302020204" pitchFamily="66"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Comic Sans MS" panose="030F0902030302020204" pitchFamily="66"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Comic Sans MS" panose="030F0902030302020204" pitchFamily="66"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1" indent="0" algn="ctr">
                <a:lnSpc>
                  <a:spcPct val="100000"/>
                </a:lnSpc>
                <a:buNone/>
              </a:pPr>
              <a:r>
                <a:rPr lang="en-GB" sz="1600" dirty="0">
                  <a:solidFill>
                    <a:srgbClr val="272626"/>
                  </a:solidFill>
                </a:rPr>
                <a:t>A person who has signed away</a:t>
              </a:r>
              <a:br>
                <a:rPr lang="en-GB" sz="1600" dirty="0">
                  <a:solidFill>
                    <a:srgbClr val="272626"/>
                  </a:solidFill>
                </a:rPr>
              </a:br>
              <a:r>
                <a:rPr lang="en-GB" sz="1600" dirty="0">
                  <a:solidFill>
                    <a:srgbClr val="272626"/>
                  </a:solidFill>
                </a:rPr>
                <a:t>their freedom for a set</a:t>
              </a:r>
              <a:br>
                <a:rPr lang="en-GB" sz="1600" dirty="0">
                  <a:solidFill>
                    <a:srgbClr val="272626"/>
                  </a:solidFill>
                </a:rPr>
              </a:br>
              <a:r>
                <a:rPr lang="en-GB" sz="1600" dirty="0">
                  <a:solidFill>
                    <a:srgbClr val="272626"/>
                  </a:solidFill>
                </a:rPr>
                <a:t>number of years</a:t>
              </a:r>
            </a:p>
          </p:txBody>
        </p:sp>
      </p:grpSp>
    </p:spTree>
    <p:extLst>
      <p:ext uri="{BB962C8B-B14F-4D97-AF65-F5344CB8AC3E}">
        <p14:creationId xmlns:p14="http://schemas.microsoft.com/office/powerpoint/2010/main" val="12993915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Group 25">
            <a:extLst>
              <a:ext uri="{FF2B5EF4-FFF2-40B4-BE49-F238E27FC236}">
                <a16:creationId xmlns:a16="http://schemas.microsoft.com/office/drawing/2014/main" id="{041B92B5-BCE4-BD48-B19B-B8981B9D5C49}"/>
              </a:ext>
            </a:extLst>
          </p:cNvPr>
          <p:cNvGrpSpPr/>
          <p:nvPr/>
        </p:nvGrpSpPr>
        <p:grpSpPr>
          <a:xfrm>
            <a:off x="1385418" y="3894637"/>
            <a:ext cx="4448907" cy="2019787"/>
            <a:chOff x="1385418" y="3894637"/>
            <a:chExt cx="4448907" cy="2019787"/>
          </a:xfrm>
        </p:grpSpPr>
        <p:sp>
          <p:nvSpPr>
            <p:cNvPr id="7" name="Rectangle 6">
              <a:extLst>
                <a:ext uri="{FF2B5EF4-FFF2-40B4-BE49-F238E27FC236}">
                  <a16:creationId xmlns:a16="http://schemas.microsoft.com/office/drawing/2014/main" id="{1BE7D853-D056-5047-89BC-242406B9D078}"/>
                </a:ext>
              </a:extLst>
            </p:cNvPr>
            <p:cNvSpPr/>
            <p:nvPr/>
          </p:nvSpPr>
          <p:spPr>
            <a:xfrm>
              <a:off x="1385418" y="3894637"/>
              <a:ext cx="4448906" cy="2019787"/>
            </a:xfrm>
            <a:prstGeom prst="rect">
              <a:avLst/>
            </a:prstGeom>
            <a:noFill/>
            <a:ln w="381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Heading">
              <a:extLst>
                <a:ext uri="{FF2B5EF4-FFF2-40B4-BE49-F238E27FC236}">
                  <a16:creationId xmlns:a16="http://schemas.microsoft.com/office/drawing/2014/main" id="{940DBE4D-8981-4346-B3F0-BA8BE8B58AB4}"/>
                </a:ext>
              </a:extLst>
            </p:cNvPr>
            <p:cNvSpPr txBox="1">
              <a:spLocks/>
            </p:cNvSpPr>
            <p:nvPr/>
          </p:nvSpPr>
          <p:spPr>
            <a:xfrm>
              <a:off x="1419239" y="4153197"/>
              <a:ext cx="4415086" cy="1502665"/>
            </a:xfrm>
            <a:prstGeom prst="rect">
              <a:avLst/>
            </a:prstGeom>
          </p:spPr>
          <p:txBody>
            <a:bodyPr/>
            <a:lstStyle>
              <a:lvl1pPr algn="l" defTabSz="914400" rtl="0" eaLnBrk="1" latinLnBrk="0" hangingPunct="1">
                <a:lnSpc>
                  <a:spcPct val="90000"/>
                </a:lnSpc>
                <a:spcBef>
                  <a:spcPct val="0"/>
                </a:spcBef>
                <a:buNone/>
                <a:defRPr sz="4400" b="0" i="0" kern="1200">
                  <a:solidFill>
                    <a:schemeClr val="tx1"/>
                  </a:solidFill>
                  <a:latin typeface="Comic Sans MS" panose="030F0902030302020204" pitchFamily="66" charset="0"/>
                  <a:ea typeface="+mj-ea"/>
                  <a:cs typeface="+mj-cs"/>
                </a:defRPr>
              </a:lvl1pPr>
            </a:lstStyle>
            <a:p>
              <a:pPr algn="ctr">
                <a:lnSpc>
                  <a:spcPct val="100000"/>
                </a:lnSpc>
              </a:pPr>
              <a:r>
                <a:rPr lang="en-GB" sz="3000" b="1" dirty="0">
                  <a:solidFill>
                    <a:srgbClr val="00B050"/>
                  </a:solidFill>
                </a:rPr>
                <a:t>Enslaved African(s)</a:t>
              </a:r>
            </a:p>
          </p:txBody>
        </p:sp>
        <p:sp>
          <p:nvSpPr>
            <p:cNvPr id="12" name="Content Placeholder 2">
              <a:extLst>
                <a:ext uri="{FF2B5EF4-FFF2-40B4-BE49-F238E27FC236}">
                  <a16:creationId xmlns:a16="http://schemas.microsoft.com/office/drawing/2014/main" id="{3D7EEA5A-F5AA-C542-98C5-E12CF4642968}"/>
                </a:ext>
              </a:extLst>
            </p:cNvPr>
            <p:cNvSpPr txBox="1">
              <a:spLocks/>
            </p:cNvSpPr>
            <p:nvPr/>
          </p:nvSpPr>
          <p:spPr>
            <a:xfrm>
              <a:off x="1419239" y="4775862"/>
              <a:ext cx="4415086" cy="975468"/>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Comic Sans MS" panose="030F0902030302020204" pitchFamily="66"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Comic Sans MS" panose="030F0902030302020204" pitchFamily="66"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Comic Sans MS" panose="030F0902030302020204" pitchFamily="66"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Comic Sans MS" panose="030F0902030302020204" pitchFamily="66"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Comic Sans MS" panose="030F0902030302020204" pitchFamily="66"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1" indent="0" algn="ctr">
                <a:lnSpc>
                  <a:spcPct val="100000"/>
                </a:lnSpc>
                <a:buNone/>
              </a:pPr>
              <a:r>
                <a:rPr lang="en-GB" sz="1600" dirty="0">
                  <a:solidFill>
                    <a:srgbClr val="272626"/>
                  </a:solidFill>
                </a:rPr>
                <a:t>A term that acknowledges</a:t>
              </a:r>
              <a:br>
                <a:rPr lang="en-GB" sz="1600" dirty="0">
                  <a:solidFill>
                    <a:srgbClr val="272626"/>
                  </a:solidFill>
                </a:rPr>
              </a:br>
              <a:r>
                <a:rPr lang="en-GB" sz="1600" dirty="0">
                  <a:solidFill>
                    <a:srgbClr val="272626"/>
                  </a:solidFill>
                </a:rPr>
                <a:t>that slavery is something that</a:t>
              </a:r>
              <a:br>
                <a:rPr lang="en-GB" sz="1600" dirty="0">
                  <a:solidFill>
                    <a:srgbClr val="272626"/>
                  </a:solidFill>
                </a:rPr>
              </a:br>
              <a:r>
                <a:rPr lang="en-GB" sz="1600" dirty="0">
                  <a:solidFill>
                    <a:srgbClr val="272626"/>
                  </a:solidFill>
                </a:rPr>
                <a:t>was done to African people.</a:t>
              </a:r>
            </a:p>
          </p:txBody>
        </p:sp>
      </p:grpSp>
      <p:grpSp>
        <p:nvGrpSpPr>
          <p:cNvPr id="5" name="Group 4">
            <a:extLst>
              <a:ext uri="{FF2B5EF4-FFF2-40B4-BE49-F238E27FC236}">
                <a16:creationId xmlns:a16="http://schemas.microsoft.com/office/drawing/2014/main" id="{66E1396A-0F92-C741-9827-20B2D44EFC12}"/>
              </a:ext>
            </a:extLst>
          </p:cNvPr>
          <p:cNvGrpSpPr/>
          <p:nvPr/>
        </p:nvGrpSpPr>
        <p:grpSpPr>
          <a:xfrm>
            <a:off x="6323855" y="867735"/>
            <a:ext cx="4448906" cy="2659783"/>
            <a:chOff x="6323855" y="867735"/>
            <a:chExt cx="4448906" cy="2659783"/>
          </a:xfrm>
        </p:grpSpPr>
        <p:sp>
          <p:nvSpPr>
            <p:cNvPr id="9" name="Rectangle 8">
              <a:extLst>
                <a:ext uri="{FF2B5EF4-FFF2-40B4-BE49-F238E27FC236}">
                  <a16:creationId xmlns:a16="http://schemas.microsoft.com/office/drawing/2014/main" id="{65192E73-35C7-FD4C-832F-4F84FFF84228}"/>
                </a:ext>
              </a:extLst>
            </p:cNvPr>
            <p:cNvSpPr/>
            <p:nvPr/>
          </p:nvSpPr>
          <p:spPr>
            <a:xfrm>
              <a:off x="6323855" y="867735"/>
              <a:ext cx="4448906" cy="2659783"/>
            </a:xfrm>
            <a:prstGeom prst="rect">
              <a:avLst/>
            </a:prstGeom>
            <a:noFill/>
            <a:ln w="381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Heading">
              <a:extLst>
                <a:ext uri="{FF2B5EF4-FFF2-40B4-BE49-F238E27FC236}">
                  <a16:creationId xmlns:a16="http://schemas.microsoft.com/office/drawing/2014/main" id="{F9921F1F-EAF9-F145-BF8A-C93E4D4F8E91}"/>
                </a:ext>
              </a:extLst>
            </p:cNvPr>
            <p:cNvSpPr txBox="1">
              <a:spLocks/>
            </p:cNvSpPr>
            <p:nvPr/>
          </p:nvSpPr>
          <p:spPr>
            <a:xfrm>
              <a:off x="6342303" y="1126295"/>
              <a:ext cx="4415086" cy="1502665"/>
            </a:xfrm>
            <a:prstGeom prst="rect">
              <a:avLst/>
            </a:prstGeom>
          </p:spPr>
          <p:txBody>
            <a:bodyPr/>
            <a:lstStyle>
              <a:lvl1pPr algn="l" defTabSz="914400" rtl="0" eaLnBrk="1" latinLnBrk="0" hangingPunct="1">
                <a:lnSpc>
                  <a:spcPct val="90000"/>
                </a:lnSpc>
                <a:spcBef>
                  <a:spcPct val="0"/>
                </a:spcBef>
                <a:buNone/>
                <a:defRPr sz="4400" b="0" i="0" kern="1200">
                  <a:solidFill>
                    <a:schemeClr val="tx1"/>
                  </a:solidFill>
                  <a:latin typeface="Comic Sans MS" panose="030F0902030302020204" pitchFamily="66" charset="0"/>
                  <a:ea typeface="+mj-ea"/>
                  <a:cs typeface="+mj-cs"/>
                </a:defRPr>
              </a:lvl1pPr>
            </a:lstStyle>
            <a:p>
              <a:pPr algn="ctr">
                <a:lnSpc>
                  <a:spcPct val="100000"/>
                </a:lnSpc>
              </a:pPr>
              <a:r>
                <a:rPr lang="en-GB" sz="3000" b="1" dirty="0">
                  <a:solidFill>
                    <a:srgbClr val="00B050"/>
                  </a:solidFill>
                </a:rPr>
                <a:t>Merchant Adventurer</a:t>
              </a:r>
            </a:p>
          </p:txBody>
        </p:sp>
        <p:sp>
          <p:nvSpPr>
            <p:cNvPr id="14" name="Content Placeholder 2">
              <a:extLst>
                <a:ext uri="{FF2B5EF4-FFF2-40B4-BE49-F238E27FC236}">
                  <a16:creationId xmlns:a16="http://schemas.microsoft.com/office/drawing/2014/main" id="{4B106D10-2B3D-9648-8D6B-39B48967D040}"/>
                </a:ext>
              </a:extLst>
            </p:cNvPr>
            <p:cNvSpPr txBox="1">
              <a:spLocks/>
            </p:cNvSpPr>
            <p:nvPr/>
          </p:nvSpPr>
          <p:spPr>
            <a:xfrm>
              <a:off x="6342303" y="1748959"/>
              <a:ext cx="4415086" cy="1778559"/>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Comic Sans MS" panose="030F0902030302020204" pitchFamily="66"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Comic Sans MS" panose="030F0902030302020204" pitchFamily="66"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Comic Sans MS" panose="030F0902030302020204" pitchFamily="66"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Comic Sans MS" panose="030F0902030302020204" pitchFamily="66"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Comic Sans MS" panose="030F0902030302020204" pitchFamily="66"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1" indent="0" algn="ctr">
                <a:lnSpc>
                  <a:spcPct val="100000"/>
                </a:lnSpc>
                <a:buNone/>
              </a:pPr>
              <a:r>
                <a:rPr lang="en-GB" sz="1600" dirty="0">
                  <a:solidFill>
                    <a:srgbClr val="272626"/>
                  </a:solidFill>
                </a:rPr>
                <a:t>Many slave traders were referred</a:t>
              </a:r>
              <a:br>
                <a:rPr lang="en-GB" sz="1600" dirty="0">
                  <a:solidFill>
                    <a:srgbClr val="272626"/>
                  </a:solidFill>
                </a:rPr>
              </a:br>
              <a:r>
                <a:rPr lang="en-GB" sz="1600" dirty="0">
                  <a:solidFill>
                    <a:srgbClr val="272626"/>
                  </a:solidFill>
                </a:rPr>
                <a:t>to by the quite romantic sounding</a:t>
              </a:r>
              <a:br>
                <a:rPr lang="en-GB" sz="1600" dirty="0">
                  <a:solidFill>
                    <a:srgbClr val="272626"/>
                  </a:solidFill>
                </a:rPr>
              </a:br>
              <a:r>
                <a:rPr lang="en-GB" sz="1600" dirty="0">
                  <a:solidFill>
                    <a:srgbClr val="272626"/>
                  </a:solidFill>
                </a:rPr>
                <a:t>term ‘merchant adventurer’, obscuring</a:t>
              </a:r>
              <a:br>
                <a:rPr lang="en-GB" sz="1600" dirty="0">
                  <a:solidFill>
                    <a:srgbClr val="272626"/>
                  </a:solidFill>
                </a:rPr>
              </a:br>
              <a:r>
                <a:rPr lang="en-GB" sz="1600" dirty="0">
                  <a:solidFill>
                    <a:srgbClr val="272626"/>
                  </a:solidFill>
                </a:rPr>
                <a:t>the fact that they were trading</a:t>
              </a:r>
              <a:br>
                <a:rPr lang="en-GB" sz="1600" dirty="0">
                  <a:solidFill>
                    <a:srgbClr val="272626"/>
                  </a:solidFill>
                </a:rPr>
              </a:br>
              <a:r>
                <a:rPr lang="en-GB" sz="1600" dirty="0">
                  <a:solidFill>
                    <a:srgbClr val="272626"/>
                  </a:solidFill>
                </a:rPr>
                <a:t>in enslaved people. </a:t>
              </a:r>
            </a:p>
          </p:txBody>
        </p:sp>
      </p:grpSp>
      <p:grpSp>
        <p:nvGrpSpPr>
          <p:cNvPr id="27" name="Group 26">
            <a:extLst>
              <a:ext uri="{FF2B5EF4-FFF2-40B4-BE49-F238E27FC236}">
                <a16:creationId xmlns:a16="http://schemas.microsoft.com/office/drawing/2014/main" id="{B5F54054-D47D-6047-9046-3BB1F76B16FA}"/>
              </a:ext>
            </a:extLst>
          </p:cNvPr>
          <p:cNvGrpSpPr/>
          <p:nvPr/>
        </p:nvGrpSpPr>
        <p:grpSpPr>
          <a:xfrm>
            <a:off x="6342303" y="3908200"/>
            <a:ext cx="4448907" cy="2019787"/>
            <a:chOff x="6342303" y="3908200"/>
            <a:chExt cx="4448907" cy="2019787"/>
          </a:xfrm>
        </p:grpSpPr>
        <p:sp>
          <p:nvSpPr>
            <p:cNvPr id="15" name="Rectangle 14">
              <a:extLst>
                <a:ext uri="{FF2B5EF4-FFF2-40B4-BE49-F238E27FC236}">
                  <a16:creationId xmlns:a16="http://schemas.microsoft.com/office/drawing/2014/main" id="{8F843136-DE2B-0047-BBF8-07722E410B6B}"/>
                </a:ext>
              </a:extLst>
            </p:cNvPr>
            <p:cNvSpPr/>
            <p:nvPr/>
          </p:nvSpPr>
          <p:spPr>
            <a:xfrm>
              <a:off x="6342303" y="3908200"/>
              <a:ext cx="4448906" cy="2019787"/>
            </a:xfrm>
            <a:prstGeom prst="rect">
              <a:avLst/>
            </a:prstGeom>
            <a:noFill/>
            <a:ln w="381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Heading">
              <a:extLst>
                <a:ext uri="{FF2B5EF4-FFF2-40B4-BE49-F238E27FC236}">
                  <a16:creationId xmlns:a16="http://schemas.microsoft.com/office/drawing/2014/main" id="{1172431C-5EAF-244C-99E5-1A67E4F2AEA5}"/>
                </a:ext>
              </a:extLst>
            </p:cNvPr>
            <p:cNvSpPr txBox="1">
              <a:spLocks/>
            </p:cNvSpPr>
            <p:nvPr/>
          </p:nvSpPr>
          <p:spPr>
            <a:xfrm>
              <a:off x="6376124" y="4166760"/>
              <a:ext cx="4415086" cy="1502665"/>
            </a:xfrm>
            <a:prstGeom prst="rect">
              <a:avLst/>
            </a:prstGeom>
          </p:spPr>
          <p:txBody>
            <a:bodyPr/>
            <a:lstStyle>
              <a:lvl1pPr algn="l" defTabSz="914400" rtl="0" eaLnBrk="1" latinLnBrk="0" hangingPunct="1">
                <a:lnSpc>
                  <a:spcPct val="90000"/>
                </a:lnSpc>
                <a:spcBef>
                  <a:spcPct val="0"/>
                </a:spcBef>
                <a:buNone/>
                <a:defRPr sz="4400" b="0" i="0" kern="1200">
                  <a:solidFill>
                    <a:schemeClr val="tx1"/>
                  </a:solidFill>
                  <a:latin typeface="Comic Sans MS" panose="030F0902030302020204" pitchFamily="66" charset="0"/>
                  <a:ea typeface="+mj-ea"/>
                  <a:cs typeface="+mj-cs"/>
                </a:defRPr>
              </a:lvl1pPr>
            </a:lstStyle>
            <a:p>
              <a:pPr algn="ctr">
                <a:lnSpc>
                  <a:spcPct val="100000"/>
                </a:lnSpc>
              </a:pPr>
              <a:r>
                <a:rPr lang="en-GB" sz="3000" b="1" dirty="0">
                  <a:solidFill>
                    <a:srgbClr val="00B050"/>
                  </a:solidFill>
                </a:rPr>
                <a:t>Plantation Owner</a:t>
              </a:r>
            </a:p>
          </p:txBody>
        </p:sp>
        <p:sp>
          <p:nvSpPr>
            <p:cNvPr id="18" name="Content Placeholder 2">
              <a:extLst>
                <a:ext uri="{FF2B5EF4-FFF2-40B4-BE49-F238E27FC236}">
                  <a16:creationId xmlns:a16="http://schemas.microsoft.com/office/drawing/2014/main" id="{D5FFE5D5-C2CD-9B49-9D83-EC55F0A8FBBA}"/>
                </a:ext>
              </a:extLst>
            </p:cNvPr>
            <p:cNvSpPr txBox="1">
              <a:spLocks/>
            </p:cNvSpPr>
            <p:nvPr/>
          </p:nvSpPr>
          <p:spPr>
            <a:xfrm>
              <a:off x="6376124" y="4789425"/>
              <a:ext cx="4415086" cy="975468"/>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Comic Sans MS" panose="030F0902030302020204" pitchFamily="66"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Comic Sans MS" panose="030F0902030302020204" pitchFamily="66"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Comic Sans MS" panose="030F0902030302020204" pitchFamily="66"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Comic Sans MS" panose="030F0902030302020204" pitchFamily="66"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Comic Sans MS" panose="030F0902030302020204" pitchFamily="66"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1" indent="0" algn="ctr">
                <a:lnSpc>
                  <a:spcPct val="100000"/>
                </a:lnSpc>
                <a:buNone/>
              </a:pPr>
              <a:r>
                <a:rPr lang="en-GB" sz="1600" dirty="0">
                  <a:solidFill>
                    <a:srgbClr val="272626"/>
                  </a:solidFill>
                </a:rPr>
                <a:t>Someone who owns land</a:t>
              </a:r>
              <a:br>
                <a:rPr lang="en-GB" sz="1600" dirty="0">
                  <a:solidFill>
                    <a:srgbClr val="272626"/>
                  </a:solidFill>
                </a:rPr>
              </a:br>
              <a:r>
                <a:rPr lang="en-GB" sz="1600" dirty="0">
                  <a:solidFill>
                    <a:srgbClr val="272626"/>
                  </a:solidFill>
                </a:rPr>
                <a:t>and enslaved Africans in</a:t>
              </a:r>
              <a:br>
                <a:rPr lang="en-GB" sz="1600" dirty="0">
                  <a:solidFill>
                    <a:srgbClr val="272626"/>
                  </a:solidFill>
                </a:rPr>
              </a:br>
              <a:r>
                <a:rPr lang="en-GB" sz="1600" dirty="0">
                  <a:solidFill>
                    <a:srgbClr val="272626"/>
                  </a:solidFill>
                </a:rPr>
                <a:t>the British colonies.</a:t>
              </a:r>
            </a:p>
          </p:txBody>
        </p:sp>
      </p:grpSp>
      <p:grpSp>
        <p:nvGrpSpPr>
          <p:cNvPr id="4" name="Group 3">
            <a:extLst>
              <a:ext uri="{FF2B5EF4-FFF2-40B4-BE49-F238E27FC236}">
                <a16:creationId xmlns:a16="http://schemas.microsoft.com/office/drawing/2014/main" id="{A431A08C-57DD-824E-AFE8-1311249A094E}"/>
              </a:ext>
            </a:extLst>
          </p:cNvPr>
          <p:cNvGrpSpPr/>
          <p:nvPr/>
        </p:nvGrpSpPr>
        <p:grpSpPr>
          <a:xfrm>
            <a:off x="1382887" y="867735"/>
            <a:ext cx="4448906" cy="2659783"/>
            <a:chOff x="1382887" y="867735"/>
            <a:chExt cx="4448906" cy="2659783"/>
          </a:xfrm>
        </p:grpSpPr>
        <p:sp>
          <p:nvSpPr>
            <p:cNvPr id="21" name="Rectangle 20">
              <a:extLst>
                <a:ext uri="{FF2B5EF4-FFF2-40B4-BE49-F238E27FC236}">
                  <a16:creationId xmlns:a16="http://schemas.microsoft.com/office/drawing/2014/main" id="{ADFF7893-1B29-5B42-BDC5-4AB0A78B64C6}"/>
                </a:ext>
              </a:extLst>
            </p:cNvPr>
            <p:cNvSpPr/>
            <p:nvPr/>
          </p:nvSpPr>
          <p:spPr>
            <a:xfrm>
              <a:off x="1382887" y="867735"/>
              <a:ext cx="4448906" cy="2659783"/>
            </a:xfrm>
            <a:prstGeom prst="rect">
              <a:avLst/>
            </a:prstGeom>
            <a:noFill/>
            <a:ln w="381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Heading">
              <a:extLst>
                <a:ext uri="{FF2B5EF4-FFF2-40B4-BE49-F238E27FC236}">
                  <a16:creationId xmlns:a16="http://schemas.microsoft.com/office/drawing/2014/main" id="{FB570E4A-2D8D-FC4B-BBF6-7F8F459D2681}"/>
                </a:ext>
              </a:extLst>
            </p:cNvPr>
            <p:cNvSpPr txBox="1">
              <a:spLocks/>
            </p:cNvSpPr>
            <p:nvPr/>
          </p:nvSpPr>
          <p:spPr>
            <a:xfrm>
              <a:off x="1401335" y="1126295"/>
              <a:ext cx="4415086" cy="1502665"/>
            </a:xfrm>
            <a:prstGeom prst="rect">
              <a:avLst/>
            </a:prstGeom>
          </p:spPr>
          <p:txBody>
            <a:bodyPr/>
            <a:lstStyle>
              <a:lvl1pPr algn="l" defTabSz="914400" rtl="0" eaLnBrk="1" latinLnBrk="0" hangingPunct="1">
                <a:lnSpc>
                  <a:spcPct val="90000"/>
                </a:lnSpc>
                <a:spcBef>
                  <a:spcPct val="0"/>
                </a:spcBef>
                <a:buNone/>
                <a:defRPr sz="4400" b="0" i="0" kern="1200">
                  <a:solidFill>
                    <a:schemeClr val="tx1"/>
                  </a:solidFill>
                  <a:latin typeface="Comic Sans MS" panose="030F0902030302020204" pitchFamily="66" charset="0"/>
                  <a:ea typeface="+mj-ea"/>
                  <a:cs typeface="+mj-cs"/>
                </a:defRPr>
              </a:lvl1pPr>
            </a:lstStyle>
            <a:p>
              <a:pPr algn="ctr">
                <a:lnSpc>
                  <a:spcPct val="100000"/>
                </a:lnSpc>
              </a:pPr>
              <a:r>
                <a:rPr lang="en-GB" sz="3000" b="1" dirty="0">
                  <a:solidFill>
                    <a:srgbClr val="00B050"/>
                  </a:solidFill>
                </a:rPr>
                <a:t>Chattel</a:t>
              </a:r>
            </a:p>
          </p:txBody>
        </p:sp>
        <p:sp>
          <p:nvSpPr>
            <p:cNvPr id="23" name="Content Placeholder 2">
              <a:extLst>
                <a:ext uri="{FF2B5EF4-FFF2-40B4-BE49-F238E27FC236}">
                  <a16:creationId xmlns:a16="http://schemas.microsoft.com/office/drawing/2014/main" id="{64CC3381-5A0E-F345-85EE-268FB1D9FF32}"/>
                </a:ext>
              </a:extLst>
            </p:cNvPr>
            <p:cNvSpPr txBox="1">
              <a:spLocks/>
            </p:cNvSpPr>
            <p:nvPr/>
          </p:nvSpPr>
          <p:spPr>
            <a:xfrm>
              <a:off x="1401335" y="1748959"/>
              <a:ext cx="4415086" cy="1778559"/>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Comic Sans MS" panose="030F0902030302020204" pitchFamily="66"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Comic Sans MS" panose="030F0902030302020204" pitchFamily="66"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Comic Sans MS" panose="030F0902030302020204" pitchFamily="66"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Comic Sans MS" panose="030F0902030302020204" pitchFamily="66"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Comic Sans MS" panose="030F0902030302020204" pitchFamily="66"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1" indent="0" algn="ctr">
                <a:lnSpc>
                  <a:spcPct val="100000"/>
                </a:lnSpc>
                <a:buNone/>
              </a:pPr>
              <a:r>
                <a:rPr lang="en-GB" sz="1600" dirty="0">
                  <a:solidFill>
                    <a:srgbClr val="272626"/>
                  </a:solidFill>
                </a:rPr>
                <a:t>An item of moveable property – by</a:t>
              </a:r>
              <a:br>
                <a:rPr lang="en-GB" sz="1600" dirty="0">
                  <a:solidFill>
                    <a:srgbClr val="272626"/>
                  </a:solidFill>
                </a:rPr>
              </a:br>
              <a:r>
                <a:rPr lang="en-GB" sz="1600" dirty="0">
                  <a:solidFill>
                    <a:srgbClr val="272626"/>
                  </a:solidFill>
                </a:rPr>
                <a:t>referring to slaves as chattel, the laws</a:t>
              </a:r>
              <a:br>
                <a:rPr lang="en-GB" sz="1600" dirty="0">
                  <a:solidFill>
                    <a:srgbClr val="272626"/>
                  </a:solidFill>
                </a:rPr>
              </a:br>
              <a:r>
                <a:rPr lang="en-GB" sz="1600" dirty="0">
                  <a:solidFill>
                    <a:srgbClr val="272626"/>
                  </a:solidFill>
                </a:rPr>
                <a:t>were stating that African people were</a:t>
              </a:r>
              <a:br>
                <a:rPr lang="en-GB" sz="1600" dirty="0">
                  <a:solidFill>
                    <a:srgbClr val="272626"/>
                  </a:solidFill>
                </a:rPr>
              </a:br>
              <a:r>
                <a:rPr lang="en-GB" sz="1600" dirty="0">
                  <a:solidFill>
                    <a:srgbClr val="272626"/>
                  </a:solidFill>
                </a:rPr>
                <a:t>to be treated the same as objects</a:t>
              </a:r>
              <a:br>
                <a:rPr lang="en-GB" sz="1600" dirty="0">
                  <a:solidFill>
                    <a:srgbClr val="272626"/>
                  </a:solidFill>
                </a:rPr>
              </a:br>
              <a:r>
                <a:rPr lang="en-GB" sz="1600" dirty="0">
                  <a:solidFill>
                    <a:srgbClr val="272626"/>
                  </a:solidFill>
                </a:rPr>
                <a:t>or livestock (animals) and could be</a:t>
              </a:r>
              <a:br>
                <a:rPr lang="en-GB" sz="1600" dirty="0">
                  <a:solidFill>
                    <a:srgbClr val="272626"/>
                  </a:solidFill>
                </a:rPr>
              </a:br>
              <a:r>
                <a:rPr lang="en-GB" sz="1600" dirty="0">
                  <a:solidFill>
                    <a:srgbClr val="272626"/>
                  </a:solidFill>
                </a:rPr>
                <a:t>bought, sold, damaged and killed.</a:t>
              </a:r>
            </a:p>
          </p:txBody>
        </p:sp>
      </p:grpSp>
    </p:spTree>
    <p:extLst>
      <p:ext uri="{BB962C8B-B14F-4D97-AF65-F5344CB8AC3E}">
        <p14:creationId xmlns:p14="http://schemas.microsoft.com/office/powerpoint/2010/main" val="5555392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2">
            <a:extLst>
              <a:ext uri="{FF2B5EF4-FFF2-40B4-BE49-F238E27FC236}">
                <a16:creationId xmlns:a16="http://schemas.microsoft.com/office/drawing/2014/main" id="{2147F31A-80F5-C34B-97C1-FE88A6EE3886}"/>
              </a:ext>
            </a:extLst>
          </p:cNvPr>
          <p:cNvSpPr txBox="1">
            <a:spLocks/>
          </p:cNvSpPr>
          <p:nvPr/>
        </p:nvSpPr>
        <p:spPr>
          <a:xfrm>
            <a:off x="6208221" y="1896867"/>
            <a:ext cx="4731328" cy="3569336"/>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Comic Sans MS" panose="030F0902030302020204" pitchFamily="66"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Comic Sans MS" panose="030F0902030302020204" pitchFamily="66"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Comic Sans MS" panose="030F0902030302020204" pitchFamily="66"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Comic Sans MS" panose="030F0902030302020204" pitchFamily="66"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Comic Sans MS" panose="030F0902030302020204" pitchFamily="66"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1500"/>
              </a:spcBef>
              <a:buNone/>
            </a:pPr>
            <a:r>
              <a:rPr lang="en-GB" sz="2000" dirty="0">
                <a:solidFill>
                  <a:srgbClr val="272626"/>
                </a:solidFill>
              </a:rPr>
              <a:t>The Stuart era is a period in which many ideas about ‘race’ were invented by a relatively small number of powerful people to justify treating people differently, and extremely harshly, because of their skin colour.</a:t>
            </a:r>
          </a:p>
          <a:p>
            <a:pPr marL="0" indent="0">
              <a:lnSpc>
                <a:spcPct val="100000"/>
              </a:lnSpc>
              <a:spcBef>
                <a:spcPts val="1500"/>
              </a:spcBef>
              <a:buNone/>
            </a:pPr>
            <a:r>
              <a:rPr lang="en-GB" sz="2000" dirty="0">
                <a:solidFill>
                  <a:srgbClr val="272626"/>
                </a:solidFill>
              </a:rPr>
              <a:t>These ideas allowed the expansion of England’s involvement in slave-trading and enabled it to make its new colonies in America and the West Indies highly profitable.</a:t>
            </a:r>
          </a:p>
          <a:p>
            <a:endParaRPr lang="en-GB" dirty="0"/>
          </a:p>
        </p:txBody>
      </p:sp>
      <p:sp>
        <p:nvSpPr>
          <p:cNvPr id="11" name="Title 1">
            <a:extLst>
              <a:ext uri="{FF2B5EF4-FFF2-40B4-BE49-F238E27FC236}">
                <a16:creationId xmlns:a16="http://schemas.microsoft.com/office/drawing/2014/main" id="{918474C5-22F4-314E-ACC6-3EEB6F5307E5}"/>
              </a:ext>
            </a:extLst>
          </p:cNvPr>
          <p:cNvSpPr txBox="1">
            <a:spLocks/>
          </p:cNvSpPr>
          <p:nvPr/>
        </p:nvSpPr>
        <p:spPr>
          <a:xfrm>
            <a:off x="0" y="681037"/>
            <a:ext cx="12192000" cy="1325563"/>
          </a:xfrm>
          <a:prstGeom prst="rect">
            <a:avLst/>
          </a:prstGeom>
        </p:spPr>
        <p:txBody>
          <a:bodyPr/>
          <a:lstStyle>
            <a:lvl1pPr algn="l" defTabSz="914400" rtl="0" eaLnBrk="1" latinLnBrk="0" hangingPunct="1">
              <a:lnSpc>
                <a:spcPct val="90000"/>
              </a:lnSpc>
              <a:spcBef>
                <a:spcPct val="0"/>
              </a:spcBef>
              <a:buNone/>
              <a:defRPr sz="4400" b="0" i="0" kern="1200">
                <a:solidFill>
                  <a:schemeClr val="tx1"/>
                </a:solidFill>
                <a:latin typeface="Comic Sans MS" panose="030F0902030302020204" pitchFamily="66" charset="0"/>
                <a:ea typeface="+mj-ea"/>
                <a:cs typeface="+mj-cs"/>
              </a:defRPr>
            </a:lvl1pPr>
          </a:lstStyle>
          <a:p>
            <a:pPr algn="ctr">
              <a:lnSpc>
                <a:spcPct val="100000"/>
              </a:lnSpc>
            </a:pPr>
            <a:r>
              <a:rPr lang="en-GB" sz="3000" b="1" dirty="0">
                <a:solidFill>
                  <a:srgbClr val="00B050"/>
                </a:solidFill>
              </a:rPr>
              <a:t>The Idea of ‘Race’</a:t>
            </a:r>
          </a:p>
        </p:txBody>
      </p:sp>
      <p:pic>
        <p:nvPicPr>
          <p:cNvPr id="5" name="Picture 4" descr="A person with a scarf around the neck&#10;&#10;Description automatically generated with low confidence">
            <a:extLst>
              <a:ext uri="{FF2B5EF4-FFF2-40B4-BE49-F238E27FC236}">
                <a16:creationId xmlns:a16="http://schemas.microsoft.com/office/drawing/2014/main" id="{7D59BA3F-2392-1242-8DFB-D295CB636EAE}"/>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613397" y="1595624"/>
            <a:ext cx="3989004" cy="4227662"/>
          </a:xfrm>
          <a:prstGeom prst="rect">
            <a:avLst/>
          </a:prstGeom>
        </p:spPr>
      </p:pic>
    </p:spTree>
    <p:extLst>
      <p:ext uri="{BB962C8B-B14F-4D97-AF65-F5344CB8AC3E}">
        <p14:creationId xmlns:p14="http://schemas.microsoft.com/office/powerpoint/2010/main" val="32510606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group of people posing for a photo&#10;&#10;Description automatically generated with medium confidence">
            <a:extLst>
              <a:ext uri="{FF2B5EF4-FFF2-40B4-BE49-F238E27FC236}">
                <a16:creationId xmlns:a16="http://schemas.microsoft.com/office/drawing/2014/main" id="{D960109B-6716-8A48-8D73-308012E1684E}"/>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1157289" y="1516654"/>
            <a:ext cx="5437376" cy="3732091"/>
          </a:xfrm>
          <a:prstGeom prst="rect">
            <a:avLst/>
          </a:prstGeom>
        </p:spPr>
      </p:pic>
      <p:sp>
        <p:nvSpPr>
          <p:cNvPr id="7" name="Content Placeholder 2">
            <a:extLst>
              <a:ext uri="{FF2B5EF4-FFF2-40B4-BE49-F238E27FC236}">
                <a16:creationId xmlns:a16="http://schemas.microsoft.com/office/drawing/2014/main" id="{78B641E0-5EC3-C74C-8BD4-CBBB7B67D717}"/>
              </a:ext>
            </a:extLst>
          </p:cNvPr>
          <p:cNvSpPr txBox="1">
            <a:spLocks/>
          </p:cNvSpPr>
          <p:nvPr/>
        </p:nvSpPr>
        <p:spPr>
          <a:xfrm>
            <a:off x="7089253" y="1914852"/>
            <a:ext cx="3814099" cy="3204079"/>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Comic Sans MS" panose="030F0902030302020204" pitchFamily="66"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Comic Sans MS" panose="030F0902030302020204" pitchFamily="66"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Comic Sans MS" panose="030F0902030302020204" pitchFamily="66"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Comic Sans MS" panose="030F0902030302020204" pitchFamily="66"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Comic Sans MS" panose="030F0902030302020204" pitchFamily="66"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1500"/>
              </a:spcBef>
              <a:buNone/>
            </a:pPr>
            <a:r>
              <a:rPr lang="en-GB" sz="2000" dirty="0">
                <a:solidFill>
                  <a:srgbClr val="272626"/>
                </a:solidFill>
              </a:rPr>
              <a:t>In the colonies, these ideas were made into laws that made slavery and the severe physical punishment (including killing) of black people legal in those colonies.</a:t>
            </a:r>
          </a:p>
          <a:p>
            <a:pPr marL="0" indent="0">
              <a:spcBef>
                <a:spcPts val="1500"/>
              </a:spcBef>
              <a:buNone/>
            </a:pPr>
            <a:r>
              <a:rPr lang="en-GB" sz="2000" dirty="0">
                <a:solidFill>
                  <a:srgbClr val="272626"/>
                </a:solidFill>
              </a:rPr>
              <a:t>By the end of the Stuart era, Britain’s Atlantic slave trade was firmly established.</a:t>
            </a:r>
          </a:p>
        </p:txBody>
      </p:sp>
    </p:spTree>
    <p:extLst>
      <p:ext uri="{BB962C8B-B14F-4D97-AF65-F5344CB8AC3E}">
        <p14:creationId xmlns:p14="http://schemas.microsoft.com/office/powerpoint/2010/main" val="29850240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4672</TotalTime>
  <Words>2353</Words>
  <Application>Microsoft Office PowerPoint</Application>
  <PresentationFormat>Widescreen</PresentationFormat>
  <Paragraphs>193</Paragraphs>
  <Slides>33</Slides>
  <Notes>10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33</vt:i4>
      </vt:variant>
    </vt:vector>
  </HeadingPairs>
  <TitlesOfParts>
    <vt:vector size="37" baseType="lpstr">
      <vt:lpstr>Arial</vt:lpstr>
      <vt:lpstr>Calibri</vt:lpstr>
      <vt:lpstr>Comic Sans MS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Yinka Olusoga</dc:creator>
  <cp:lastModifiedBy>Sara Maslin</cp:lastModifiedBy>
  <cp:revision>359</cp:revision>
  <dcterms:created xsi:type="dcterms:W3CDTF">2021-10-31T13:44:08Z</dcterms:created>
  <dcterms:modified xsi:type="dcterms:W3CDTF">2022-09-20T20:02:35Z</dcterms:modified>
</cp:coreProperties>
</file>