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50"/>
  </p:notesMasterIdLst>
  <p:sldIdLst>
    <p:sldId id="274" r:id="rId3"/>
    <p:sldId id="271" r:id="rId4"/>
    <p:sldId id="359" r:id="rId5"/>
    <p:sldId id="360" r:id="rId6"/>
    <p:sldId id="276" r:id="rId7"/>
    <p:sldId id="361" r:id="rId8"/>
    <p:sldId id="362" r:id="rId9"/>
    <p:sldId id="363" r:id="rId10"/>
    <p:sldId id="364" r:id="rId11"/>
    <p:sldId id="366" r:id="rId12"/>
    <p:sldId id="365" r:id="rId13"/>
    <p:sldId id="367" r:id="rId14"/>
    <p:sldId id="368" r:id="rId15"/>
    <p:sldId id="369" r:id="rId16"/>
    <p:sldId id="370" r:id="rId17"/>
    <p:sldId id="371" r:id="rId18"/>
    <p:sldId id="372" r:id="rId19"/>
    <p:sldId id="373" r:id="rId20"/>
    <p:sldId id="402" r:id="rId21"/>
    <p:sldId id="400" r:id="rId22"/>
    <p:sldId id="375" r:id="rId23"/>
    <p:sldId id="376" r:id="rId24"/>
    <p:sldId id="377" r:id="rId25"/>
    <p:sldId id="403" r:id="rId26"/>
    <p:sldId id="378" r:id="rId27"/>
    <p:sldId id="379" r:id="rId28"/>
    <p:sldId id="380" r:id="rId29"/>
    <p:sldId id="381" r:id="rId30"/>
    <p:sldId id="382" r:id="rId31"/>
    <p:sldId id="383" r:id="rId32"/>
    <p:sldId id="384" r:id="rId33"/>
    <p:sldId id="385" r:id="rId34"/>
    <p:sldId id="386" r:id="rId35"/>
    <p:sldId id="387" r:id="rId36"/>
    <p:sldId id="388" r:id="rId37"/>
    <p:sldId id="389" r:id="rId38"/>
    <p:sldId id="390" r:id="rId39"/>
    <p:sldId id="391" r:id="rId40"/>
    <p:sldId id="392" r:id="rId41"/>
    <p:sldId id="393" r:id="rId42"/>
    <p:sldId id="394" r:id="rId43"/>
    <p:sldId id="395" r:id="rId44"/>
    <p:sldId id="396" r:id="rId45"/>
    <p:sldId id="397" r:id="rId46"/>
    <p:sldId id="398" r:id="rId47"/>
    <p:sldId id="399" r:id="rId48"/>
    <p:sldId id="275"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78" userDrawn="1">
          <p15:clr>
            <a:srgbClr val="A4A3A4"/>
          </p15:clr>
        </p15:guide>
        <p15:guide id="3" orient="horz" pos="3430" userDrawn="1">
          <p15:clr>
            <a:srgbClr val="A4A3A4"/>
          </p15:clr>
        </p15:guide>
        <p15:guide id="4" pos="7537" userDrawn="1">
          <p15:clr>
            <a:srgbClr val="A4A3A4"/>
          </p15:clr>
        </p15:guide>
        <p15:guide id="5" pos="4656" userDrawn="1">
          <p15:clr>
            <a:srgbClr val="A4A3A4"/>
          </p15:clr>
        </p15:guide>
        <p15:guide id="6" orient="horz" pos="1207" userDrawn="1">
          <p15:clr>
            <a:srgbClr val="A4A3A4"/>
          </p15:clr>
        </p15:guide>
        <p15:guide id="7" orient="horz" pos="731" userDrawn="1">
          <p15:clr>
            <a:srgbClr val="A4A3A4"/>
          </p15:clr>
        </p15:guide>
        <p15:guide id="8" pos="3908" userDrawn="1">
          <p15:clr>
            <a:srgbClr val="A4A3A4"/>
          </p15:clr>
        </p15:guide>
        <p15:guide id="9" pos="3205"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414DC6-8B94-DD4F-0828-127023D5B39B}" name="Yinka Olusoga" initials="YO" userId="S::e.olusoga@sheffield.ac.uk::9bab938d-0f3b-4498-a2f1-6e96557b1b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00A3A6"/>
    <a:srgbClr val="EB8B2D"/>
    <a:srgbClr val="D8222A"/>
    <a:srgbClr val="286AA6"/>
    <a:srgbClr val="B982AD"/>
    <a:srgbClr val="39AB47"/>
    <a:srgbClr val="0A8B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08"/>
    <p:restoredTop sz="96054"/>
  </p:normalViewPr>
  <p:slideViewPr>
    <p:cSldViewPr snapToGrid="0" snapToObjects="1">
      <p:cViewPr varScale="1">
        <p:scale>
          <a:sx n="66" d="100"/>
          <a:sy n="66" d="100"/>
        </p:scale>
        <p:origin x="90" y="900"/>
      </p:cViewPr>
      <p:guideLst>
        <p:guide pos="778"/>
        <p:guide orient="horz" pos="3430"/>
        <p:guide pos="7537"/>
        <p:guide pos="4656"/>
        <p:guide orient="horz" pos="1207"/>
        <p:guide orient="horz" pos="731"/>
        <p:guide pos="3908"/>
        <p:guide pos="320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microsoft.com/office/2018/10/relationships/authors" Target="authors.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44829798-87EB-4A8B-9F7C-A52A027EC4C0}"/>
    <pc:docChg chg="">
      <pc:chgData name="Sara Maslin" userId="982d4e009d589f26" providerId="LiveId" clId="{44829798-87EB-4A8B-9F7C-A52A027EC4C0}" dt="2022-08-24T15:34:53.744" v="1"/>
      <pc:docMkLst>
        <pc:docMk/>
      </pc:docMkLst>
      <pc:sldChg chg="delCm">
        <pc:chgData name="Sara Maslin" userId="982d4e009d589f26" providerId="LiveId" clId="{44829798-87EB-4A8B-9F7C-A52A027EC4C0}" dt="2022-08-24T15:34:23.202" v="0"/>
        <pc:sldMkLst>
          <pc:docMk/>
          <pc:sldMk cId="2488743322" sldId="382"/>
        </pc:sldMkLst>
      </pc:sldChg>
      <pc:sldChg chg="delCm">
        <pc:chgData name="Sara Maslin" userId="982d4e009d589f26" providerId="LiveId" clId="{44829798-87EB-4A8B-9F7C-A52A027EC4C0}" dt="2022-08-24T15:34:53.744" v="1"/>
        <pc:sldMkLst>
          <pc:docMk/>
          <pc:sldMk cId="1239750925" sldId="395"/>
        </pc:sldMkLst>
      </pc:sldChg>
    </pc:docChg>
  </pc:docChgLst>
  <pc:docChgLst>
    <pc:chgData name="Sara Maslin" userId="982d4e009d589f26" providerId="LiveId" clId="{0F3C7517-56CD-4D55-859A-66FC85955B58}"/>
    <pc:docChg chg="undo custSel addSld modSld sldOrd">
      <pc:chgData name="Sara Maslin" userId="982d4e009d589f26" providerId="LiveId" clId="{0F3C7517-56CD-4D55-859A-66FC85955B58}" dt="2022-08-01T21:10:14.662" v="85" actId="20577"/>
      <pc:docMkLst>
        <pc:docMk/>
      </pc:docMkLst>
      <pc:sldChg chg="delSp mod">
        <pc:chgData name="Sara Maslin" userId="982d4e009d589f26" providerId="LiveId" clId="{0F3C7517-56CD-4D55-859A-66FC85955B58}" dt="2022-08-01T20:51:11.034" v="1" actId="478"/>
        <pc:sldMkLst>
          <pc:docMk/>
          <pc:sldMk cId="2312500791" sldId="274"/>
        </pc:sldMkLst>
        <pc:spChg chg="del">
          <ac:chgData name="Sara Maslin" userId="982d4e009d589f26" providerId="LiveId" clId="{0F3C7517-56CD-4D55-859A-66FC85955B58}" dt="2022-08-01T20:51:11.034" v="1" actId="478"/>
          <ac:spMkLst>
            <pc:docMk/>
            <pc:sldMk cId="2312500791" sldId="274"/>
            <ac:spMk id="16" creationId="{19B84B38-8E66-722D-2BD5-D216B557842C}"/>
          </ac:spMkLst>
        </pc:spChg>
      </pc:sldChg>
      <pc:sldChg chg="modSp">
        <pc:chgData name="Sara Maslin" userId="982d4e009d589f26" providerId="LiveId" clId="{0F3C7517-56CD-4D55-859A-66FC85955B58}" dt="2022-08-01T20:51:33.868" v="2" actId="13926"/>
        <pc:sldMkLst>
          <pc:docMk/>
          <pc:sldMk cId="2972941468" sldId="362"/>
        </pc:sldMkLst>
        <pc:spChg chg="mod">
          <ac:chgData name="Sara Maslin" userId="982d4e009d589f26" providerId="LiveId" clId="{0F3C7517-56CD-4D55-859A-66FC85955B58}" dt="2022-08-01T20:51:33.868" v="2" actId="13926"/>
          <ac:spMkLst>
            <pc:docMk/>
            <pc:sldMk cId="2972941468" sldId="362"/>
            <ac:spMk id="13" creationId="{BE24BEFB-64B4-D54E-ACB0-C364136EF500}"/>
          </ac:spMkLst>
        </pc:spChg>
      </pc:sldChg>
      <pc:sldChg chg="delSp modSp mod delAnim">
        <pc:chgData name="Sara Maslin" userId="982d4e009d589f26" providerId="LiveId" clId="{0F3C7517-56CD-4D55-859A-66FC85955B58}" dt="2022-08-01T20:52:20.838" v="14" actId="14100"/>
        <pc:sldMkLst>
          <pc:docMk/>
          <pc:sldMk cId="3084065211" sldId="371"/>
        </pc:sldMkLst>
        <pc:spChg chg="del">
          <ac:chgData name="Sara Maslin" userId="982d4e009d589f26" providerId="LiveId" clId="{0F3C7517-56CD-4D55-859A-66FC85955B58}" dt="2022-08-01T20:52:00.286" v="3" actId="478"/>
          <ac:spMkLst>
            <pc:docMk/>
            <pc:sldMk cId="3084065211" sldId="371"/>
            <ac:spMk id="10" creationId="{BD28D2BD-F344-C744-9721-5BE527F2D830}"/>
          </ac:spMkLst>
        </pc:spChg>
        <pc:spChg chg="mod">
          <ac:chgData name="Sara Maslin" userId="982d4e009d589f26" providerId="LiveId" clId="{0F3C7517-56CD-4D55-859A-66FC85955B58}" dt="2022-08-01T20:52:20.838" v="14" actId="14100"/>
          <ac:spMkLst>
            <pc:docMk/>
            <pc:sldMk cId="3084065211" sldId="371"/>
            <ac:spMk id="13" creationId="{BE24BEFB-64B4-D54E-ACB0-C364136EF500}"/>
          </ac:spMkLst>
        </pc:spChg>
        <pc:picChg chg="del">
          <ac:chgData name="Sara Maslin" userId="982d4e009d589f26" providerId="LiveId" clId="{0F3C7517-56CD-4D55-859A-66FC85955B58}" dt="2022-08-01T20:52:01.141" v="4" actId="478"/>
          <ac:picMkLst>
            <pc:docMk/>
            <pc:sldMk cId="3084065211" sldId="371"/>
            <ac:picMk id="9" creationId="{0B2D6DA4-1DD9-B546-A7FD-EAC8CF710FE2}"/>
          </ac:picMkLst>
        </pc:picChg>
      </pc:sldChg>
      <pc:sldChg chg="addSp delSp mod">
        <pc:chgData name="Sara Maslin" userId="982d4e009d589f26" providerId="LiveId" clId="{0F3C7517-56CD-4D55-859A-66FC85955B58}" dt="2022-08-01T21:08:10.664" v="39" actId="22"/>
        <pc:sldMkLst>
          <pc:docMk/>
          <pc:sldMk cId="3518407796" sldId="373"/>
        </pc:sldMkLst>
        <pc:spChg chg="add del">
          <ac:chgData name="Sara Maslin" userId="982d4e009d589f26" providerId="LiveId" clId="{0F3C7517-56CD-4D55-859A-66FC85955B58}" dt="2022-08-01T21:08:10.664" v="39" actId="22"/>
          <ac:spMkLst>
            <pc:docMk/>
            <pc:sldMk cId="3518407796" sldId="373"/>
            <ac:spMk id="6" creationId="{8D12456A-B72E-DF3F-08DD-966C9C1AF6F0}"/>
          </ac:spMkLst>
        </pc:spChg>
      </pc:sldChg>
      <pc:sldChg chg="addSp delSp modSp mod delAnim">
        <pc:chgData name="Sara Maslin" userId="982d4e009d589f26" providerId="LiveId" clId="{0F3C7517-56CD-4D55-859A-66FC85955B58}" dt="2022-08-01T21:09:09.745" v="63"/>
        <pc:sldMkLst>
          <pc:docMk/>
          <pc:sldMk cId="2722804676" sldId="374"/>
        </pc:sldMkLst>
        <pc:spChg chg="add mod">
          <ac:chgData name="Sara Maslin" userId="982d4e009d589f26" providerId="LiveId" clId="{0F3C7517-56CD-4D55-859A-66FC85955B58}" dt="2022-08-01T21:09:09.745" v="63"/>
          <ac:spMkLst>
            <pc:docMk/>
            <pc:sldMk cId="2722804676" sldId="374"/>
            <ac:spMk id="5" creationId="{D50F96D6-7167-4E22-C51F-62B2A0CCFD09}"/>
          </ac:spMkLst>
        </pc:spChg>
        <pc:spChg chg="mod">
          <ac:chgData name="Sara Maslin" userId="982d4e009d589f26" providerId="LiveId" clId="{0F3C7517-56CD-4D55-859A-66FC85955B58}" dt="2022-08-01T21:08:38.141" v="62" actId="14100"/>
          <ac:spMkLst>
            <pc:docMk/>
            <pc:sldMk cId="2722804676" sldId="374"/>
            <ac:spMk id="12" creationId="{C22B9E8B-AD26-6649-BC6F-854AE7915200}"/>
          </ac:spMkLst>
        </pc:spChg>
        <pc:spChg chg="del">
          <ac:chgData name="Sara Maslin" userId="982d4e009d589f26" providerId="LiveId" clId="{0F3C7517-56CD-4D55-859A-66FC85955B58}" dt="2022-08-01T21:08:22.767" v="42" actId="478"/>
          <ac:spMkLst>
            <pc:docMk/>
            <pc:sldMk cId="2722804676" sldId="374"/>
            <ac:spMk id="13" creationId="{BE24BEFB-64B4-D54E-ACB0-C364136EF500}"/>
          </ac:spMkLst>
        </pc:spChg>
        <pc:picChg chg="del">
          <ac:chgData name="Sara Maslin" userId="982d4e009d589f26" providerId="LiveId" clId="{0F3C7517-56CD-4D55-859A-66FC85955B58}" dt="2022-08-01T21:08:19.942" v="41" actId="478"/>
          <ac:picMkLst>
            <pc:docMk/>
            <pc:sldMk cId="2722804676" sldId="374"/>
            <ac:picMk id="4" creationId="{DB34E601-0E34-A544-A0B7-16FE10C1E3AE}"/>
          </ac:picMkLst>
        </pc:picChg>
      </pc:sldChg>
      <pc:sldChg chg="modSp mod">
        <pc:chgData name="Sara Maslin" userId="982d4e009d589f26" providerId="LiveId" clId="{0F3C7517-56CD-4D55-859A-66FC85955B58}" dt="2022-08-01T20:53:22.593" v="15" actId="1076"/>
        <pc:sldMkLst>
          <pc:docMk/>
          <pc:sldMk cId="609048545" sldId="393"/>
        </pc:sldMkLst>
        <pc:spChg chg="mod">
          <ac:chgData name="Sara Maslin" userId="982d4e009d589f26" providerId="LiveId" clId="{0F3C7517-56CD-4D55-859A-66FC85955B58}" dt="2022-08-01T20:53:22.593" v="15" actId="1076"/>
          <ac:spMkLst>
            <pc:docMk/>
            <pc:sldMk cId="609048545" sldId="393"/>
            <ac:spMk id="7" creationId="{98F0BB18-4D2A-D746-B781-A8327CB38C5E}"/>
          </ac:spMkLst>
        </pc:spChg>
      </pc:sldChg>
      <pc:sldChg chg="delSp modSp mod">
        <pc:chgData name="Sara Maslin" userId="982d4e009d589f26" providerId="LiveId" clId="{0F3C7517-56CD-4D55-859A-66FC85955B58}" dt="2022-08-01T21:04:43.493" v="37" actId="20577"/>
        <pc:sldMkLst>
          <pc:docMk/>
          <pc:sldMk cId="1602818866" sldId="399"/>
        </pc:sldMkLst>
        <pc:spChg chg="mod">
          <ac:chgData name="Sara Maslin" userId="982d4e009d589f26" providerId="LiveId" clId="{0F3C7517-56CD-4D55-859A-66FC85955B58}" dt="2022-08-01T21:04:36.961" v="23" actId="20577"/>
          <ac:spMkLst>
            <pc:docMk/>
            <pc:sldMk cId="1602818866" sldId="399"/>
            <ac:spMk id="4" creationId="{3BAE1AA8-7011-7649-8AB8-B226E3560EC3}"/>
          </ac:spMkLst>
        </pc:spChg>
        <pc:spChg chg="del">
          <ac:chgData name="Sara Maslin" userId="982d4e009d589f26" providerId="LiveId" clId="{0F3C7517-56CD-4D55-859A-66FC85955B58}" dt="2022-08-01T20:51:03.369" v="0" actId="478"/>
          <ac:spMkLst>
            <pc:docMk/>
            <pc:sldMk cId="1602818866" sldId="399"/>
            <ac:spMk id="5" creationId="{598598F3-2797-1A46-8500-ED6225375F75}"/>
          </ac:spMkLst>
        </pc:spChg>
        <pc:spChg chg="mod">
          <ac:chgData name="Sara Maslin" userId="982d4e009d589f26" providerId="LiveId" clId="{0F3C7517-56CD-4D55-859A-66FC85955B58}" dt="2022-08-01T21:04:43.493" v="37" actId="20577"/>
          <ac:spMkLst>
            <pc:docMk/>
            <pc:sldMk cId="1602818866" sldId="399"/>
            <ac:spMk id="8" creationId="{95341A2C-5990-E94F-8868-94708133126A}"/>
          </ac:spMkLst>
        </pc:spChg>
      </pc:sldChg>
      <pc:sldChg chg="add">
        <pc:chgData name="Sara Maslin" userId="982d4e009d589f26" providerId="LiveId" clId="{0F3C7517-56CD-4D55-859A-66FC85955B58}" dt="2022-08-01T21:08:17.761" v="40"/>
        <pc:sldMkLst>
          <pc:docMk/>
          <pc:sldMk cId="2006460882" sldId="400"/>
        </pc:sldMkLst>
      </pc:sldChg>
      <pc:sldChg chg="modSp add mod ord">
        <pc:chgData name="Sara Maslin" userId="982d4e009d589f26" providerId="LiveId" clId="{0F3C7517-56CD-4D55-859A-66FC85955B58}" dt="2022-08-01T21:10:14.662" v="85" actId="20577"/>
        <pc:sldMkLst>
          <pc:docMk/>
          <pc:sldMk cId="4257092098" sldId="401"/>
        </pc:sldMkLst>
        <pc:spChg chg="mod">
          <ac:chgData name="Sara Maslin" userId="982d4e009d589f26" providerId="LiveId" clId="{0F3C7517-56CD-4D55-859A-66FC85955B58}" dt="2022-08-01T21:10:14.662" v="85" actId="20577"/>
          <ac:spMkLst>
            <pc:docMk/>
            <pc:sldMk cId="4257092098" sldId="401"/>
            <ac:spMk id="12" creationId="{C22B9E8B-AD26-6649-BC6F-854AE79152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8/23/2023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482575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8/23/2023</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8/23/2023</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8/23/2023</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8/23/2023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8/23/2023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8/23/2023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8/23/2023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8/23/2023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8/23/2023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8/23/2023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8/23/2023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8/23/2023</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8/23/2023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8/23/2023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8/23/2023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8/23/2023</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8/23/2023</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8/23/2023</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8/23/2023</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8/23/2023</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a:p>
        </p:txBody>
      </p:sp>
      <p:sp>
        <p:nvSpPr>
          <p:cNvPr id="9" name="Rectangle 8">
            <a:extLst>
              <a:ext uri="{FF2B5EF4-FFF2-40B4-BE49-F238E27FC236}">
                <a16:creationId xmlns:a16="http://schemas.microsoft.com/office/drawing/2014/main" id="{2A0E9AB1-8631-5F45-9584-6681221AE2BA}"/>
              </a:ext>
            </a:extLst>
          </p:cNvPr>
          <p:cNvSpPr/>
          <p:nvPr userDrawn="1"/>
        </p:nvSpPr>
        <p:spPr>
          <a:xfrm>
            <a:off x="0" y="0"/>
            <a:ext cx="12192000" cy="6858000"/>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Background pattern&#10;&#10;Description automatically generated with low confidence">
            <a:extLst>
              <a:ext uri="{FF2B5EF4-FFF2-40B4-BE49-F238E27FC236}">
                <a16:creationId xmlns:a16="http://schemas.microsoft.com/office/drawing/2014/main" id="{628A4893-4F94-BC48-AD45-E1E1FEE7E017}"/>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418508" y="385749"/>
            <a:ext cx="11354984" cy="6080948"/>
          </a:xfrm>
          <a:prstGeom prst="rect">
            <a:avLst/>
          </a:prstGeom>
          <a:effectLst>
            <a:outerShdw blurRad="50800" dist="50800" dir="5400000" algn="ctr" rotWithShape="0">
              <a:srgbClr val="000000">
                <a:alpha val="0"/>
              </a:srgbClr>
            </a:outerShdw>
          </a:effectLst>
        </p:spPr>
      </p:pic>
      <p:pic>
        <p:nvPicPr>
          <p:cNvPr id="12" name="Picture 11" descr="A picture containing text, clipart&#10;&#10;Description automatically generated">
            <a:extLst>
              <a:ext uri="{FF2B5EF4-FFF2-40B4-BE49-F238E27FC236}">
                <a16:creationId xmlns:a16="http://schemas.microsoft.com/office/drawing/2014/main" id="{2C7597FD-2336-6645-8629-4784672EA8F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8/23/2023</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8/23/2023</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8/23/2023</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8/23/2023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hyperlink" Target="https://www.english-heritage.org.uk/visit/places/osborne/history-and-stories/sarah-forbes-bonetta/" TargetMode="External"/><Relationship Id="rId2" Type="http://schemas.openxmlformats.org/officeDocument/2006/relationships/hyperlink" Target="https://www.barnardos.org.uk/black-history-month" TargetMode="External"/><Relationship Id="rId1" Type="http://schemas.openxmlformats.org/officeDocument/2006/relationships/slideLayout" Target="../slideLayouts/slideLayout7.xml"/><Relationship Id="rId5" Type="http://schemas.openxmlformats.org/officeDocument/2006/relationships/hyperlink" Target="https://historicengland.org.uk/research/inclusive-heritage/the-slave-trade-and-abolition/sites-of-memory/black-lives-in-england/" TargetMode="External"/><Relationship Id="rId4" Type="http://schemas.openxmlformats.org/officeDocument/2006/relationships/hyperlink" Target="https://www.ucl.ac.uk/equiano-centre/projects/black-londoners-1800-1900"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8.xml"/><Relationship Id="rId5" Type="http://schemas.openxmlformats.org/officeDocument/2006/relationships/image" Target="../media/image53.png"/><Relationship Id="rId4" Type="http://schemas.openxmlformats.org/officeDocument/2006/relationships/image" Target="../media/image52.jpeg"/></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1061A4-297B-A448-9148-A7D89E45C534}"/>
              </a:ext>
            </a:extLst>
          </p:cNvPr>
          <p:cNvSpPr/>
          <p:nvPr/>
        </p:nvSpPr>
        <p:spPr>
          <a:xfrm>
            <a:off x="0" y="183953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196262"/>
            <a:ext cx="12192002" cy="1277273"/>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Uncovering Black British History</a:t>
            </a:r>
          </a:p>
          <a:p>
            <a:pPr algn="ctr">
              <a:lnSpc>
                <a:spcPct val="100000"/>
              </a:lnSpc>
              <a:spcBef>
                <a:spcPts val="600"/>
              </a:spcBef>
            </a:pPr>
            <a:r>
              <a:rPr lang="en-GB" sz="3000" b="1" dirty="0">
                <a:solidFill>
                  <a:schemeClr val="bg1"/>
                </a:solidFill>
                <a:latin typeface="Comic Sans MS" panose="030F0902030302020204" pitchFamily="66" charset="0"/>
                <a:cs typeface="Arial" panose="020B0604020202020204" pitchFamily="34" charset="0"/>
              </a:rPr>
              <a:t>Victorians 1837-1901</a:t>
            </a:r>
          </a:p>
        </p:txBody>
      </p:sp>
      <p:sp>
        <p:nvSpPr>
          <p:cNvPr id="12" name="Title 1">
            <a:extLst>
              <a:ext uri="{FF2B5EF4-FFF2-40B4-BE49-F238E27FC236}">
                <a16:creationId xmlns:a16="http://schemas.microsoft.com/office/drawing/2014/main" id="{6183BA00-34DB-BA4F-8224-A66D16141D91}"/>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 KS2</a:t>
            </a:r>
            <a:endParaRPr lang="en-US" sz="2000" b="1" dirty="0">
              <a:solidFill>
                <a:schemeClr val="bg1"/>
              </a:solidFill>
              <a:latin typeface="Arial" panose="020B0604020202020204" pitchFamily="34" charset="0"/>
              <a:cs typeface="Arial" panose="020B0604020202020204" pitchFamily="34" charset="0"/>
            </a:endParaRPr>
          </a:p>
        </p:txBody>
      </p:sp>
      <p:pic>
        <p:nvPicPr>
          <p:cNvPr id="13" name="Picture 12" descr="Graphical user interface, text, application, chat or text message&#10;&#10;Description automatically generated">
            <a:extLst>
              <a:ext uri="{FF2B5EF4-FFF2-40B4-BE49-F238E27FC236}">
                <a16:creationId xmlns:a16="http://schemas.microsoft.com/office/drawing/2014/main" id="{35E490F4-5752-664E-9F3C-88FAE49CF49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85EDCDD8-1382-2E41-B14F-2E29D6CB747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5" name="Title 1">
            <a:extLst>
              <a:ext uri="{FF2B5EF4-FFF2-40B4-BE49-F238E27FC236}">
                <a16:creationId xmlns:a16="http://schemas.microsoft.com/office/drawing/2014/main" id="{6DF477FD-7189-EE4C-B80C-DFDB0999C6D5}"/>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9" name="Picture 8" descr="A picture containing text, person, black, old&#10;&#10;Description automatically generated">
            <a:extLst>
              <a:ext uri="{FF2B5EF4-FFF2-40B4-BE49-F238E27FC236}">
                <a16:creationId xmlns:a16="http://schemas.microsoft.com/office/drawing/2014/main" id="{B3064BE0-2720-6943-96A9-3354AE6E704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02494" y="1938836"/>
            <a:ext cx="3987008" cy="3592956"/>
          </a:xfrm>
          <a:prstGeom prst="rect">
            <a:avLst/>
          </a:prstGeom>
        </p:spPr>
      </p:pic>
      <p:pic>
        <p:nvPicPr>
          <p:cNvPr id="10" name="Picture 9" descr="A person with a beard&#10;&#10;Description automatically generated with low confidence">
            <a:extLst>
              <a:ext uri="{FF2B5EF4-FFF2-40B4-BE49-F238E27FC236}">
                <a16:creationId xmlns:a16="http://schemas.microsoft.com/office/drawing/2014/main" id="{88E217D0-81C9-9840-AF3E-EE69EF36AC1B}"/>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 y="1929373"/>
            <a:ext cx="3987008" cy="3592955"/>
          </a:xfrm>
          <a:prstGeom prst="rect">
            <a:avLst/>
          </a:prstGeom>
        </p:spPr>
      </p:pic>
      <p:pic>
        <p:nvPicPr>
          <p:cNvPr id="11" name="Picture 10" descr="A picture containing text, outdoor, person, person&#10;&#10;Description automatically generated">
            <a:extLst>
              <a:ext uri="{FF2B5EF4-FFF2-40B4-BE49-F238E27FC236}">
                <a16:creationId xmlns:a16="http://schemas.microsoft.com/office/drawing/2014/main" id="{E3175EC3-CF40-7B4A-B669-F387E192D8A4}"/>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204990" y="1938834"/>
            <a:ext cx="3987008" cy="3583493"/>
          </a:xfrm>
          <a:prstGeom prst="rect">
            <a:avLst/>
          </a:prstGeom>
        </p:spPr>
      </p:pic>
      <p:grpSp>
        <p:nvGrpSpPr>
          <p:cNvPr id="16" name="Group 15">
            <a:extLst>
              <a:ext uri="{FF2B5EF4-FFF2-40B4-BE49-F238E27FC236}">
                <a16:creationId xmlns:a16="http://schemas.microsoft.com/office/drawing/2014/main" id="{09B04AE9-E97D-C743-A006-45E3E09563B8}"/>
              </a:ext>
            </a:extLst>
          </p:cNvPr>
          <p:cNvGrpSpPr/>
          <p:nvPr/>
        </p:nvGrpSpPr>
        <p:grpSpPr>
          <a:xfrm>
            <a:off x="3975421" y="5740863"/>
            <a:ext cx="4117538" cy="996720"/>
            <a:chOff x="4439321" y="5740863"/>
            <a:chExt cx="4117538" cy="996720"/>
          </a:xfrm>
        </p:grpSpPr>
        <p:sp>
          <p:nvSpPr>
            <p:cNvPr id="18" name="TextBox 17">
              <a:extLst>
                <a:ext uri="{FF2B5EF4-FFF2-40B4-BE49-F238E27FC236}">
                  <a16:creationId xmlns:a16="http://schemas.microsoft.com/office/drawing/2014/main" id="{4B41FD0F-D455-6C4A-80C2-BFD54DC607D5}"/>
                </a:ext>
              </a:extLst>
            </p:cNvPr>
            <p:cNvSpPr txBox="1"/>
            <p:nvPr/>
          </p:nvSpPr>
          <p:spPr>
            <a:xfrm>
              <a:off x="4439321" y="5951453"/>
              <a:ext cx="2922061" cy="553998"/>
            </a:xfrm>
            <a:prstGeom prst="rect">
              <a:avLst/>
            </a:prstGeom>
            <a:noFill/>
          </p:spPr>
          <p:txBody>
            <a:bodyPr wrap="square">
              <a:spAutoFit/>
            </a:bodyPr>
            <a:lstStyle/>
            <a:p>
              <a:r>
                <a:rPr lang="en-GB" sz="1500" dirty="0">
                  <a:solidFill>
                    <a:schemeClr val="bg1"/>
                  </a:solidFill>
                  <a:latin typeface="Arial" panose="020B0604020202020204" pitchFamily="34" charset="0"/>
                  <a:cs typeface="Arial" panose="020B0604020202020204" pitchFamily="34" charset="0"/>
                </a:rPr>
                <a:t>Written by Professor David </a:t>
              </a:r>
              <a:r>
                <a:rPr lang="en-GB" sz="1500" dirty="0" err="1">
                  <a:solidFill>
                    <a:schemeClr val="bg1"/>
                  </a:solidFill>
                  <a:latin typeface="Arial" panose="020B0604020202020204" pitchFamily="34" charset="0"/>
                  <a:cs typeface="Arial" panose="020B0604020202020204" pitchFamily="34" charset="0"/>
                </a:rPr>
                <a:t>Olusoga</a:t>
              </a:r>
              <a:r>
                <a:rPr lang="en-GB" sz="1500" dirty="0">
                  <a:solidFill>
                    <a:schemeClr val="bg1"/>
                  </a:solidFill>
                  <a:latin typeface="Arial" panose="020B0604020202020204" pitchFamily="34" charset="0"/>
                  <a:cs typeface="Arial" panose="020B0604020202020204" pitchFamily="34" charset="0"/>
                </a:rPr>
                <a:t> and Dr Yinka </a:t>
              </a:r>
              <a:r>
                <a:rPr lang="en-GB" sz="1500" dirty="0" err="1">
                  <a:solidFill>
                    <a:schemeClr val="bg1"/>
                  </a:solidFill>
                  <a:latin typeface="Arial" panose="020B0604020202020204" pitchFamily="34" charset="0"/>
                  <a:cs typeface="Arial" panose="020B0604020202020204" pitchFamily="34" charset="0"/>
                </a:rPr>
                <a:t>Olusoga</a:t>
              </a:r>
              <a:endParaRPr lang="en-US" sz="1500" dirty="0">
                <a:solidFill>
                  <a:schemeClr val="bg1"/>
                </a:solidFill>
                <a:latin typeface="Arial" panose="020B0604020202020204" pitchFamily="34" charset="0"/>
                <a:cs typeface="Arial" panose="020B0604020202020204" pitchFamily="34" charset="0"/>
              </a:endParaRPr>
            </a:p>
          </p:txBody>
        </p:sp>
        <p:grpSp>
          <p:nvGrpSpPr>
            <p:cNvPr id="19" name="Group 18">
              <a:extLst>
                <a:ext uri="{FF2B5EF4-FFF2-40B4-BE49-F238E27FC236}">
                  <a16:creationId xmlns:a16="http://schemas.microsoft.com/office/drawing/2014/main" id="{1B5842F6-5C45-D648-BE6E-CD6EC4161EB9}"/>
                </a:ext>
              </a:extLst>
            </p:cNvPr>
            <p:cNvGrpSpPr/>
            <p:nvPr/>
          </p:nvGrpSpPr>
          <p:grpSpPr>
            <a:xfrm>
              <a:off x="7249552" y="5740863"/>
              <a:ext cx="1307307" cy="996720"/>
              <a:chOff x="7249552" y="5720473"/>
              <a:chExt cx="1359299" cy="1036360"/>
            </a:xfrm>
          </p:grpSpPr>
          <p:pic>
            <p:nvPicPr>
              <p:cNvPr id="20" name="Picture 19" descr="A person with dark hair&#10;&#10;Description automatically generated with low confidence">
                <a:extLst>
                  <a:ext uri="{FF2B5EF4-FFF2-40B4-BE49-F238E27FC236}">
                    <a16:creationId xmlns:a16="http://schemas.microsoft.com/office/drawing/2014/main" id="{E5240F05-B528-724C-B476-D2F9B1AC0F9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400058">
                <a:off x="7921324" y="5867038"/>
                <a:ext cx="687527" cy="889795"/>
              </a:xfrm>
              <a:prstGeom prst="rect">
                <a:avLst/>
              </a:prstGeom>
            </p:spPr>
          </p:pic>
          <p:pic>
            <p:nvPicPr>
              <p:cNvPr id="21" name="Picture 20" descr="A picture containing person, outdoor, person, grass&#10;&#10;Description automatically generated">
                <a:extLst>
                  <a:ext uri="{FF2B5EF4-FFF2-40B4-BE49-F238E27FC236}">
                    <a16:creationId xmlns:a16="http://schemas.microsoft.com/office/drawing/2014/main" id="{6BB3B154-03D0-3B4F-A16E-9F62C496218D}"/>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21328255">
                <a:off x="7249552" y="5720473"/>
                <a:ext cx="687527" cy="889795"/>
              </a:xfrm>
              <a:prstGeom prst="rect">
                <a:avLst/>
              </a:prstGeom>
            </p:spPr>
          </p:pic>
        </p:grpSp>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tanding in front of a group of people in a room&#10;&#10;Description automatically generated with low confidence">
            <a:extLst>
              <a:ext uri="{FF2B5EF4-FFF2-40B4-BE49-F238E27FC236}">
                <a16:creationId xmlns:a16="http://schemas.microsoft.com/office/drawing/2014/main" id="{FE6ED04A-50D0-704A-BDC5-F1A46F1B532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04035" y="1920897"/>
            <a:ext cx="5453819" cy="3543768"/>
          </a:xfrm>
          <a:prstGeom prst="rect">
            <a:avLst/>
          </a:prstGeom>
        </p:spPr>
      </p:pic>
      <p:sp>
        <p:nvSpPr>
          <p:cNvPr id="12" name="Title 1">
            <a:extLst>
              <a:ext uri="{FF2B5EF4-FFF2-40B4-BE49-F238E27FC236}">
                <a16:creationId xmlns:a16="http://schemas.microsoft.com/office/drawing/2014/main" id="{C22B9E8B-AD26-6649-BC6F-854AE7915200}"/>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1840 Anti-Slavery Convention </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7082180" y="2394741"/>
            <a:ext cx="3921616" cy="30699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1840, the World Anti-Slavery Convention was held in London.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Abolitionist campaigners realised that, although they had been successful in getting Britain to outlaw slavery in its colonies, slavery still existed elsewhere</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in the world.</a:t>
            </a:r>
          </a:p>
        </p:txBody>
      </p:sp>
    </p:spTree>
    <p:extLst>
      <p:ext uri="{BB962C8B-B14F-4D97-AF65-F5344CB8AC3E}">
        <p14:creationId xmlns:p14="http://schemas.microsoft.com/office/powerpoint/2010/main" val="1673931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tanding in front of a group of people in a room&#10;&#10;Description automatically generated with low confidence">
            <a:extLst>
              <a:ext uri="{FF2B5EF4-FFF2-40B4-BE49-F238E27FC236}">
                <a16:creationId xmlns:a16="http://schemas.microsoft.com/office/drawing/2014/main" id="{FE6ED04A-50D0-704A-BDC5-F1A46F1B532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85" b="-394"/>
          <a:stretch/>
        </p:blipFill>
        <p:spPr>
          <a:xfrm>
            <a:off x="1280419" y="993596"/>
            <a:ext cx="5926920" cy="4022903"/>
          </a:xfrm>
          <a:prstGeom prst="rect">
            <a:avLst/>
          </a:prstGeom>
        </p:spPr>
      </p:pic>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7678053" y="2200804"/>
            <a:ext cx="3426483" cy="21817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Speakers at the convention included men who had themselves been enslaved (women were not allowed to speak at the convention).</a:t>
            </a:r>
          </a:p>
        </p:txBody>
      </p:sp>
      <p:cxnSp>
        <p:nvCxnSpPr>
          <p:cNvPr id="10" name="Straight Arrow Connector 9">
            <a:extLst>
              <a:ext uri="{FF2B5EF4-FFF2-40B4-BE49-F238E27FC236}">
                <a16:creationId xmlns:a16="http://schemas.microsoft.com/office/drawing/2014/main" id="{335D4016-7B6F-474A-94B6-E006895489F9}"/>
              </a:ext>
            </a:extLst>
          </p:cNvPr>
          <p:cNvCxnSpPr>
            <a:cxnSpLocks/>
          </p:cNvCxnSpPr>
          <p:nvPr/>
        </p:nvCxnSpPr>
        <p:spPr>
          <a:xfrm flipH="1" flipV="1">
            <a:off x="4331776" y="3200400"/>
            <a:ext cx="1864965" cy="2235632"/>
          </a:xfrm>
          <a:prstGeom prst="straightConnector1">
            <a:avLst/>
          </a:prstGeom>
          <a:ln w="38100">
            <a:solidFill>
              <a:srgbClr val="00A3A6"/>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8FF17151-19E1-AA4A-AE17-ADD3FF59287C}"/>
              </a:ext>
            </a:extLst>
          </p:cNvPr>
          <p:cNvSpPr/>
          <p:nvPr/>
        </p:nvSpPr>
        <p:spPr>
          <a:xfrm>
            <a:off x="1308316" y="5436032"/>
            <a:ext cx="9575368" cy="419533"/>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1500"/>
              </a:spcBef>
              <a:buClr>
                <a:srgbClr val="EB8B2D"/>
              </a:buClr>
            </a:pPr>
            <a:r>
              <a:rPr lang="en-GB" sz="1900" dirty="0">
                <a:solidFill>
                  <a:schemeClr val="bg1"/>
                </a:solidFill>
                <a:latin typeface="Comic Sans MS" panose="030F0902030302020204" pitchFamily="66" charset="0"/>
              </a:rPr>
              <a:t>They can be seen in the painting of the Convention, by Benjamin Robert Haydon.</a:t>
            </a:r>
          </a:p>
        </p:txBody>
      </p:sp>
    </p:spTree>
    <p:extLst>
      <p:ext uri="{BB962C8B-B14F-4D97-AF65-F5344CB8AC3E}">
        <p14:creationId xmlns:p14="http://schemas.microsoft.com/office/powerpoint/2010/main" val="4048913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22" presetClass="entr" presetSubtype="4"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tanding in front of a group of people in a room&#10;&#10;Description automatically generated with low confidence">
            <a:extLst>
              <a:ext uri="{FF2B5EF4-FFF2-40B4-BE49-F238E27FC236}">
                <a16:creationId xmlns:a16="http://schemas.microsoft.com/office/drawing/2014/main" id="{FE6ED04A-50D0-704A-BDC5-F1A46F1B532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91492" y="1642163"/>
            <a:ext cx="5017057" cy="3543768"/>
          </a:xfrm>
          <a:prstGeom prst="rect">
            <a:avLst/>
          </a:prstGeom>
        </p:spPr>
      </p:pic>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7163945" y="1926042"/>
            <a:ext cx="3673644" cy="330038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Talks by formerly enslaved people became an important part of the movement against slavery and over the next decades a number of American visitors did tours of Britain.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Some of them also published books about their lives and the campaign against slavery.</a:t>
            </a:r>
          </a:p>
        </p:txBody>
      </p:sp>
    </p:spTree>
    <p:extLst>
      <p:ext uri="{BB962C8B-B14F-4D97-AF65-F5344CB8AC3E}">
        <p14:creationId xmlns:p14="http://schemas.microsoft.com/office/powerpoint/2010/main" val="1650394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22B9E8B-AD26-6649-BC6F-854AE7915200}"/>
              </a:ext>
            </a:extLst>
          </p:cNvPr>
          <p:cNvSpPr txBox="1">
            <a:spLocks/>
          </p:cNvSpPr>
          <p:nvPr/>
        </p:nvSpPr>
        <p:spPr>
          <a:xfrm>
            <a:off x="4618494" y="891346"/>
            <a:ext cx="7167967" cy="5725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Frederick Douglass</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5416113" y="1665658"/>
            <a:ext cx="5711670" cy="430880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b="1" dirty="0">
                <a:solidFill>
                  <a:srgbClr val="272626"/>
                </a:solidFill>
                <a:latin typeface="Comic Sans MS" panose="030F0902030302020204" pitchFamily="66" charset="0"/>
              </a:rPr>
              <a:t>Frederick Douglass </a:t>
            </a:r>
            <a:r>
              <a:rPr lang="en-GB" sz="1900" dirty="0">
                <a:solidFill>
                  <a:srgbClr val="272626"/>
                </a:solidFill>
                <a:latin typeface="Comic Sans MS" panose="030F0902030302020204" pitchFamily="66" charset="0"/>
              </a:rPr>
              <a:t>became the most famous Black American anti-slavery campaigner to come to Britain.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He was a talented speaker and also wrote an autobiography, A Narrative of the life of Frederick Douglass, An American Slave.</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Douglas toured Britain in the 1840s, raising awareness and money to support the</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anti-slavery movement.</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Like many escaped slaves, if he had remained in America he would have risked being re-captured and sent back to his former owner.</a:t>
            </a:r>
          </a:p>
        </p:txBody>
      </p:sp>
      <p:pic>
        <p:nvPicPr>
          <p:cNvPr id="5" name="Picture 4" descr="A person with a beard&#10;&#10;Description automatically generated with low confidence">
            <a:extLst>
              <a:ext uri="{FF2B5EF4-FFF2-40B4-BE49-F238E27FC236}">
                <a16:creationId xmlns:a16="http://schemas.microsoft.com/office/drawing/2014/main" id="{92EE015E-5AC9-CF46-86D8-7FBB2A08D3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5539" y="385347"/>
            <a:ext cx="4212955" cy="6091019"/>
          </a:xfrm>
          <a:prstGeom prst="rect">
            <a:avLst/>
          </a:prstGeom>
        </p:spPr>
      </p:pic>
    </p:spTree>
    <p:extLst>
      <p:ext uri="{BB962C8B-B14F-4D97-AF65-F5344CB8AC3E}">
        <p14:creationId xmlns:p14="http://schemas.microsoft.com/office/powerpoint/2010/main" val="1694405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1425300" y="971929"/>
            <a:ext cx="5145982" cy="4914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He became friends with two Quaker sisters-in-law from Newcastle, Ellen</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and Anna Richardson.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They raised £150 pounds and bought</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his freedom from the man who had</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been his owner.</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Some people were upset at them and at Douglass for doing this, because they felt that buying someone is always wrong, even if it is to free them.</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But having his freedom changed his life.</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It made it safe for him to be able to go home to America where he founded his newspaper </a:t>
            </a:r>
            <a:r>
              <a:rPr lang="en-GB" sz="1900" b="1" dirty="0">
                <a:solidFill>
                  <a:srgbClr val="272626"/>
                </a:solidFill>
                <a:latin typeface="Comic Sans MS" panose="030F0902030302020204" pitchFamily="66" charset="0"/>
              </a:rPr>
              <a:t>The North Star</a:t>
            </a:r>
            <a:r>
              <a:rPr lang="en-GB" sz="1900" dirty="0">
                <a:solidFill>
                  <a:srgbClr val="272626"/>
                </a:solidFill>
                <a:latin typeface="Comic Sans MS" panose="030F0902030302020204" pitchFamily="66" charset="0"/>
              </a:rPr>
              <a:t>.</a:t>
            </a:r>
          </a:p>
        </p:txBody>
      </p:sp>
      <p:pic>
        <p:nvPicPr>
          <p:cNvPr id="9" name="The North Star" descr="A close-up of a document&#10;&#10;Description automatically generated with medium confidence">
            <a:extLst>
              <a:ext uri="{FF2B5EF4-FFF2-40B4-BE49-F238E27FC236}">
                <a16:creationId xmlns:a16="http://schemas.microsoft.com/office/drawing/2014/main" id="{C5915932-55D8-4648-97B0-190B7548C57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674525">
            <a:off x="7052321" y="967250"/>
            <a:ext cx="3731405" cy="5010744"/>
          </a:xfrm>
          <a:prstGeom prst="rect">
            <a:avLst/>
          </a:prstGeom>
          <a:ln>
            <a:noFill/>
          </a:ln>
          <a:effectLst>
            <a:outerShdw blurRad="177800" dist="101600" dir="3180000" algn="tl" rotWithShape="0">
              <a:srgbClr val="333333">
                <a:alpha val="34000"/>
              </a:srgbClr>
            </a:outerShdw>
          </a:effectLst>
        </p:spPr>
      </p:pic>
    </p:spTree>
    <p:extLst>
      <p:ext uri="{BB962C8B-B14F-4D97-AF65-F5344CB8AC3E}">
        <p14:creationId xmlns:p14="http://schemas.microsoft.com/office/powerpoint/2010/main" val="384635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par>
                          <p:cTn id="15" fill="hold">
                            <p:stCondLst>
                              <p:cond delay="0"/>
                            </p:stCondLst>
                            <p:childTnLst>
                              <p:par>
                                <p:cTn id="16" presetID="31"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ppt_w</p:attrName>
                                        </p:attrNameLst>
                                      </p:cBhvr>
                                      <p:tavLst>
                                        <p:tav tm="0">
                                          <p:val>
                                            <p:fltVal val="0"/>
                                          </p:val>
                                        </p:tav>
                                        <p:tav tm="100000">
                                          <p:val>
                                            <p:strVal val="#ppt_w"/>
                                          </p:val>
                                        </p:tav>
                                      </p:tavLst>
                                    </p:anim>
                                    <p:anim calcmode="lin" valueType="num">
                                      <p:cBhvr>
                                        <p:cTn id="19" dur="1000" fill="hold"/>
                                        <p:tgtEl>
                                          <p:spTgt spid="9"/>
                                        </p:tgtEl>
                                        <p:attrNameLst>
                                          <p:attrName>ppt_h</p:attrName>
                                        </p:attrNameLst>
                                      </p:cBhvr>
                                      <p:tavLst>
                                        <p:tav tm="0">
                                          <p:val>
                                            <p:fltVal val="0"/>
                                          </p:val>
                                        </p:tav>
                                        <p:tav tm="100000">
                                          <p:val>
                                            <p:strVal val="#ppt_h"/>
                                          </p:val>
                                        </p:tav>
                                      </p:tavLst>
                                    </p:anim>
                                    <p:anim calcmode="lin" valueType="num">
                                      <p:cBhvr>
                                        <p:cTn id="20" dur="1000" fill="hold"/>
                                        <p:tgtEl>
                                          <p:spTgt spid="9"/>
                                        </p:tgtEl>
                                        <p:attrNameLst>
                                          <p:attrName>style.rotation</p:attrName>
                                        </p:attrNameLst>
                                      </p:cBhvr>
                                      <p:tavLst>
                                        <p:tav tm="0">
                                          <p:val>
                                            <p:fltVal val="90"/>
                                          </p:val>
                                        </p:tav>
                                        <p:tav tm="100000">
                                          <p:val>
                                            <p:fltVal val="0"/>
                                          </p:val>
                                        </p:tav>
                                      </p:tavLst>
                                    </p:anim>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posing for a photo&#10;&#10;Description automatically generated with medium confidence">
            <a:extLst>
              <a:ext uri="{FF2B5EF4-FFF2-40B4-BE49-F238E27FC236}">
                <a16:creationId xmlns:a16="http://schemas.microsoft.com/office/drawing/2014/main" id="{ACBBC987-6F6B-6B4E-AFFC-46DB5DE1B3E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82662" y="1723819"/>
            <a:ext cx="5565371" cy="4061717"/>
          </a:xfrm>
          <a:prstGeom prst="rect">
            <a:avLst/>
          </a:prstGeom>
        </p:spPr>
      </p:pic>
      <p:sp>
        <p:nvSpPr>
          <p:cNvPr id="12" name="Title 1">
            <a:extLst>
              <a:ext uri="{FF2B5EF4-FFF2-40B4-BE49-F238E27FC236}">
                <a16:creationId xmlns:a16="http://schemas.microsoft.com/office/drawing/2014/main" id="{C22B9E8B-AD26-6649-BC6F-854AE7915200}"/>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Henry Box Brown</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7066681" y="1647615"/>
            <a:ext cx="4208335" cy="423866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b="1" dirty="0">
                <a:solidFill>
                  <a:srgbClr val="272626"/>
                </a:solidFill>
                <a:latin typeface="Comic Sans MS" panose="030F0902030302020204" pitchFamily="66" charset="0"/>
              </a:rPr>
              <a:t>Henry Box Brown </a:t>
            </a:r>
            <a:r>
              <a:rPr lang="en-GB" sz="1900" dirty="0">
                <a:solidFill>
                  <a:srgbClr val="272626"/>
                </a:solidFill>
                <a:latin typeface="Comic Sans MS" panose="030F0902030302020204" pitchFamily="66" charset="0"/>
              </a:rPr>
              <a:t>was a black American who came to Britain</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in 1850.</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He had freed himself from slavery in 1849 after his owner sold his wife and children while Brown was out working.</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He had himself nailed into a wooden box in the city of Richmond, Virginia and mailed to the city of Philadelphia in Pennsylvania, one of the northern states where slavery was illegal.</a:t>
            </a:r>
          </a:p>
        </p:txBody>
      </p:sp>
    </p:spTree>
    <p:extLst>
      <p:ext uri="{BB962C8B-B14F-4D97-AF65-F5344CB8AC3E}">
        <p14:creationId xmlns:p14="http://schemas.microsoft.com/office/powerpoint/2010/main" val="917984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outdoor, person, person&#10;&#10;Description automatically generated">
            <a:extLst>
              <a:ext uri="{FF2B5EF4-FFF2-40B4-BE49-F238E27FC236}">
                <a16:creationId xmlns:a16="http://schemas.microsoft.com/office/drawing/2014/main" id="{6C781A5E-FC83-3841-A5B2-DB6B928841F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5538" y="383714"/>
            <a:ext cx="4860145" cy="6072265"/>
          </a:xfrm>
          <a:prstGeom prst="rect">
            <a:avLst/>
          </a:prstGeom>
        </p:spPr>
      </p:pic>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6168429" y="1482949"/>
            <a:ext cx="4860145" cy="45910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Brown gave speaking tours across Britain, bringing the wooden box with him.</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1851 he re-enacted his escape, this time posting himself between Bradford and Leeds.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We know from the 1871 census that he was living in Manchester with his English wife, Jane and their children.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He eventually returned to America with his family and spent the rest of his life as a performer. </a:t>
            </a:r>
          </a:p>
        </p:txBody>
      </p:sp>
    </p:spTree>
    <p:extLst>
      <p:ext uri="{BB962C8B-B14F-4D97-AF65-F5344CB8AC3E}">
        <p14:creationId xmlns:p14="http://schemas.microsoft.com/office/powerpoint/2010/main" val="3084065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person, black, old&#10;&#10;Description automatically generated">
            <a:extLst>
              <a:ext uri="{FF2B5EF4-FFF2-40B4-BE49-F238E27FC236}">
                <a16:creationId xmlns:a16="http://schemas.microsoft.com/office/drawing/2014/main" id="{971A8A76-7BDB-F542-956F-454B3AA447E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5539" y="375604"/>
            <a:ext cx="4682509" cy="6091019"/>
          </a:xfrm>
          <a:prstGeom prst="rect">
            <a:avLst/>
          </a:prstGeom>
        </p:spPr>
      </p:pic>
      <p:sp>
        <p:nvSpPr>
          <p:cNvPr id="12" name="Title 1">
            <a:extLst>
              <a:ext uri="{FF2B5EF4-FFF2-40B4-BE49-F238E27FC236}">
                <a16:creationId xmlns:a16="http://schemas.microsoft.com/office/drawing/2014/main" id="{C22B9E8B-AD26-6649-BC6F-854AE7915200}"/>
              </a:ext>
            </a:extLst>
          </p:cNvPr>
          <p:cNvSpPr txBox="1">
            <a:spLocks/>
          </p:cNvSpPr>
          <p:nvPr/>
        </p:nvSpPr>
        <p:spPr>
          <a:xfrm>
            <a:off x="5024986" y="1658020"/>
            <a:ext cx="6698413" cy="69736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Sarah Parker </a:t>
            </a:r>
            <a:r>
              <a:rPr lang="en-US" sz="3000" b="1" dirty="0" err="1">
                <a:solidFill>
                  <a:srgbClr val="00A3A6"/>
                </a:solidFill>
                <a:latin typeface="Comic Sans MS" panose="030F0902030302020204" pitchFamily="66" charset="0"/>
              </a:rPr>
              <a:t>Remond</a:t>
            </a:r>
            <a:endParaRPr lang="en-US" sz="3000" b="1" dirty="0">
              <a:solidFill>
                <a:srgbClr val="00A3A6"/>
              </a:solidFill>
              <a:latin typeface="Comic Sans MS" panose="030F0902030302020204" pitchFamily="66" charset="0"/>
            </a:endParaRP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6190592" y="2421001"/>
            <a:ext cx="4682509" cy="28363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b="1" dirty="0">
                <a:solidFill>
                  <a:srgbClr val="272626"/>
                </a:solidFill>
                <a:latin typeface="Comic Sans MS" panose="030F0902030302020204" pitchFamily="66" charset="0"/>
              </a:rPr>
              <a:t>Sarah Parker </a:t>
            </a:r>
            <a:r>
              <a:rPr lang="en-GB" sz="2000" b="1" dirty="0" err="1">
                <a:solidFill>
                  <a:srgbClr val="272626"/>
                </a:solidFill>
                <a:latin typeface="Comic Sans MS" panose="030F0902030302020204" pitchFamily="66" charset="0"/>
              </a:rPr>
              <a:t>Remond</a:t>
            </a:r>
            <a:r>
              <a:rPr lang="en-GB" sz="2000" b="1" dirty="0">
                <a:solidFill>
                  <a:srgbClr val="272626"/>
                </a:solidFill>
                <a:latin typeface="Comic Sans MS" panose="030F0902030302020204" pitchFamily="66" charset="0"/>
              </a:rPr>
              <a:t> </a:t>
            </a:r>
            <a:r>
              <a:rPr lang="en-GB" sz="2000" dirty="0">
                <a:solidFill>
                  <a:srgbClr val="272626"/>
                </a:solidFill>
                <a:latin typeface="Comic Sans MS" panose="030F0902030302020204" pitchFamily="66" charset="0"/>
              </a:rPr>
              <a:t>was a Black American. She was born free in the northern state of Massachusetts, which had become the centre of the American anti-slavery movement.</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Even though she had been born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free, she had still experienced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racial prejudice.</a:t>
            </a:r>
          </a:p>
        </p:txBody>
      </p:sp>
    </p:spTree>
    <p:extLst>
      <p:ext uri="{BB962C8B-B14F-4D97-AF65-F5344CB8AC3E}">
        <p14:creationId xmlns:p14="http://schemas.microsoft.com/office/powerpoint/2010/main" val="460463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6096000" y="1209890"/>
            <a:ext cx="4722892" cy="50996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When she was a child, she and her sister passed the entrance exams for their local high schools, but complaints from white parents led to them being segregated into different schools away from white children. </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She became an anti-slavery speaker, touring America and Europe, and became the first black student to attend Bedford College in London.</a:t>
            </a:r>
          </a:p>
          <a:p>
            <a:pPr marL="0" indent="0">
              <a:lnSpc>
                <a:spcPct val="100000"/>
              </a:lnSpc>
              <a:spcBef>
                <a:spcPts val="1500"/>
              </a:spcBef>
              <a:buClr>
                <a:srgbClr val="EB8B2D"/>
              </a:buClr>
              <a:buNone/>
            </a:pPr>
            <a:r>
              <a:rPr lang="en-GB" sz="2000" dirty="0">
                <a:solidFill>
                  <a:srgbClr val="272626"/>
                </a:solidFill>
                <a:latin typeface="Comic Sans MS" panose="030F0902030302020204" pitchFamily="66" charset="0"/>
              </a:rPr>
              <a:t>She later moved to Italy, where she married, went to medical school and become a doctor.</a:t>
            </a:r>
          </a:p>
        </p:txBody>
      </p:sp>
      <p:pic>
        <p:nvPicPr>
          <p:cNvPr id="5" name="Picture 4" descr="A blue sign on a pole&#10;&#10;Description automatically generated with low confidence">
            <a:extLst>
              <a:ext uri="{FF2B5EF4-FFF2-40B4-BE49-F238E27FC236}">
                <a16:creationId xmlns:a16="http://schemas.microsoft.com/office/drawing/2014/main" id="{7ABE8022-208C-1443-A2BC-BC7CB719388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7608" y="387794"/>
            <a:ext cx="4680330" cy="6078061"/>
          </a:xfrm>
          <a:prstGeom prst="rect">
            <a:avLst/>
          </a:prstGeom>
        </p:spPr>
      </p:pic>
    </p:spTree>
    <p:extLst>
      <p:ext uri="{BB962C8B-B14F-4D97-AF65-F5344CB8AC3E}">
        <p14:creationId xmlns:p14="http://schemas.microsoft.com/office/powerpoint/2010/main" val="3518407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ainting of a group of people fighting with a person on a horse&#10;&#10;Description automatically generated with low confidence">
            <a:extLst>
              <a:ext uri="{FF2B5EF4-FFF2-40B4-BE49-F238E27FC236}">
                <a16:creationId xmlns:a16="http://schemas.microsoft.com/office/drawing/2014/main" id="{56E0FA69-FFC2-2246-A165-952F6CAF23F2}"/>
              </a:ext>
            </a:extLst>
          </p:cNvPr>
          <p:cNvPicPr>
            <a:picLocks noChangeAspect="1"/>
          </p:cNvPicPr>
          <p:nvPr/>
        </p:nvPicPr>
        <p:blipFill rotWithShape="1">
          <a:blip r:embed="rId2" cstate="screen">
            <a:alphaModFix amt="1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E020013-885D-E446-82F3-C81938217057}"/>
              </a:ext>
            </a:extLst>
          </p:cNvPr>
          <p:cNvSpPr txBox="1">
            <a:spLocks/>
          </p:cNvSpPr>
          <p:nvPr/>
        </p:nvSpPr>
        <p:spPr>
          <a:xfrm>
            <a:off x="0" y="2554906"/>
            <a:ext cx="12192000" cy="188447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5000" b="1" dirty="0">
                <a:solidFill>
                  <a:schemeClr val="bg1"/>
                </a:solidFill>
                <a:latin typeface="Comic Sans MS" panose="030F0902030302020204" pitchFamily="66" charset="0"/>
              </a:rPr>
              <a:t>Britain and the</a:t>
            </a:r>
            <a:br>
              <a:rPr lang="en-US" sz="5000" b="1" dirty="0">
                <a:solidFill>
                  <a:schemeClr val="bg1"/>
                </a:solidFill>
                <a:latin typeface="Comic Sans MS" panose="030F0902030302020204" pitchFamily="66" charset="0"/>
              </a:rPr>
            </a:br>
            <a:r>
              <a:rPr lang="en-US" sz="5000" b="1" dirty="0">
                <a:solidFill>
                  <a:schemeClr val="bg1"/>
                </a:solidFill>
                <a:latin typeface="Comic Sans MS" panose="030F0902030302020204" pitchFamily="66" charset="0"/>
              </a:rPr>
              <a:t>American Civil War</a:t>
            </a:r>
          </a:p>
        </p:txBody>
      </p:sp>
    </p:spTree>
    <p:extLst>
      <p:ext uri="{BB962C8B-B14F-4D97-AF65-F5344CB8AC3E}">
        <p14:creationId xmlns:p14="http://schemas.microsoft.com/office/powerpoint/2010/main" val="2753174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EAD0314-B746-B245-B205-1E1C05B70F1C}"/>
              </a:ext>
            </a:extLst>
          </p:cNvPr>
          <p:cNvSpPr txBox="1"/>
          <p:nvPr/>
        </p:nvSpPr>
        <p:spPr>
          <a:xfrm>
            <a:off x="5879627" y="2394573"/>
            <a:ext cx="4960971" cy="3808449"/>
          </a:xfrm>
          <a:prstGeom prst="rect">
            <a:avLst/>
          </a:prstGeom>
          <a:noFill/>
        </p:spPr>
        <p:txBody>
          <a:bodyPr wrap="square" rtlCol="0">
            <a:noAutofit/>
          </a:bodyPr>
          <a:lstStyle/>
          <a:p>
            <a:pPr>
              <a:spcBef>
                <a:spcPts val="700"/>
              </a:spcBef>
              <a:buClr>
                <a:srgbClr val="00A3A6"/>
              </a:buClr>
            </a:pPr>
            <a:r>
              <a:rPr lang="en-GB" sz="2000" dirty="0">
                <a:solidFill>
                  <a:srgbClr val="272626"/>
                </a:solidFill>
                <a:latin typeface="Comic Sans MS" panose="030F0902030302020204" pitchFamily="66" charset="0"/>
              </a:rPr>
              <a:t>Like the Georgian era, the Victorian era includes many events, organisations and people that are important to Black British History.</a:t>
            </a:r>
          </a:p>
          <a:p>
            <a:pPr>
              <a:spcBef>
                <a:spcPts val="1500"/>
              </a:spcBef>
              <a:buClr>
                <a:srgbClr val="00A3A6"/>
              </a:buClr>
            </a:pPr>
            <a:r>
              <a:rPr lang="en-GB" sz="2000" dirty="0">
                <a:solidFill>
                  <a:srgbClr val="272626"/>
                </a:solidFill>
                <a:latin typeface="Comic Sans MS" panose="030F0902030302020204" pitchFamily="66" charset="0"/>
              </a:rPr>
              <a:t>This lesson will look at some of them, drawing on a range of different types of historical evidence.</a:t>
            </a:r>
          </a:p>
        </p:txBody>
      </p:sp>
      <p:sp>
        <p:nvSpPr>
          <p:cNvPr id="7" name="Subtitle 2">
            <a:extLst>
              <a:ext uri="{FF2B5EF4-FFF2-40B4-BE49-F238E27FC236}">
                <a16:creationId xmlns:a16="http://schemas.microsoft.com/office/drawing/2014/main" id="{D38FCAB2-0F36-774C-AFF6-ABF2FE7D3A63}"/>
              </a:ext>
            </a:extLst>
          </p:cNvPr>
          <p:cNvSpPr txBox="1">
            <a:spLocks/>
          </p:cNvSpPr>
          <p:nvPr/>
        </p:nvSpPr>
        <p:spPr>
          <a:xfrm>
            <a:off x="0" y="654977"/>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A3A6"/>
                </a:solidFill>
                <a:latin typeface="Comic Sans MS" panose="030F0902030302020204" pitchFamily="66" charset="0"/>
                <a:cs typeface="Arial" panose="020B0604020202020204" pitchFamily="34" charset="0"/>
              </a:rPr>
              <a:t>Victorians 1837-1901</a:t>
            </a:r>
            <a:br>
              <a:rPr lang="en-US" sz="3000" b="1" dirty="0">
                <a:solidFill>
                  <a:srgbClr val="00A3A6"/>
                </a:solidFill>
                <a:latin typeface="Comic Sans MS" panose="030F0902030302020204" pitchFamily="66" charset="0"/>
                <a:cs typeface="Arial" panose="020B0604020202020204" pitchFamily="34" charset="0"/>
              </a:rPr>
            </a:br>
            <a:r>
              <a:rPr lang="en-US" sz="3000" b="1" dirty="0">
                <a:solidFill>
                  <a:srgbClr val="00A3A6"/>
                </a:solidFill>
                <a:latin typeface="Comic Sans MS" panose="030F0902030302020204" pitchFamily="66" charset="0"/>
                <a:cs typeface="Arial" panose="020B0604020202020204" pitchFamily="34" charset="0"/>
              </a:rPr>
              <a:t>Lesson aims</a:t>
            </a:r>
          </a:p>
        </p:txBody>
      </p:sp>
      <p:sp>
        <p:nvSpPr>
          <p:cNvPr id="11" name="TextBox 10">
            <a:extLst>
              <a:ext uri="{FF2B5EF4-FFF2-40B4-BE49-F238E27FC236}">
                <a16:creationId xmlns:a16="http://schemas.microsoft.com/office/drawing/2014/main" id="{D5636CCB-3BF9-D744-91FE-866DFB5C57B3}"/>
              </a:ext>
            </a:extLst>
          </p:cNvPr>
          <p:cNvSpPr txBox="1"/>
          <p:nvPr/>
        </p:nvSpPr>
        <p:spPr>
          <a:xfrm>
            <a:off x="550451" y="5474618"/>
            <a:ext cx="10464294" cy="1456809"/>
          </a:xfrm>
          <a:prstGeom prst="rect">
            <a:avLst/>
          </a:prstGeom>
          <a:noFill/>
        </p:spPr>
        <p:txBody>
          <a:bodyPr wrap="square" rtlCol="0">
            <a:noAutofit/>
          </a:bodyPr>
          <a:lstStyle/>
          <a:p>
            <a:pPr>
              <a:spcBef>
                <a:spcPts val="100"/>
              </a:spcBef>
            </a:pPr>
            <a:r>
              <a:rPr lang="en-GB" sz="1000" b="1" dirty="0">
                <a:solidFill>
                  <a:srgbClr val="00A3A6"/>
                </a:solidFill>
                <a:latin typeface="Arial" panose="020B0604020202020204" pitchFamily="34" charset="0"/>
                <a:cs typeface="Arial" panose="020B0604020202020204" pitchFamily="34" charset="0"/>
              </a:rPr>
              <a:t>Curriculum Links:</a:t>
            </a:r>
            <a:endParaRPr lang="en-GB" sz="1000" dirty="0">
              <a:solidFill>
                <a:srgbClr val="00A3A6"/>
              </a:solidFill>
              <a:latin typeface="Arial" panose="020B0604020202020204" pitchFamily="34" charset="0"/>
              <a:cs typeface="Arial" panose="020B0604020202020204" pitchFamily="34" charset="0"/>
            </a:endParaRPr>
          </a:p>
          <a:p>
            <a:pPr>
              <a:spcBef>
                <a:spcPts val="100"/>
              </a:spcBef>
            </a:pPr>
            <a:r>
              <a:rPr lang="en-GB" sz="1000" dirty="0">
                <a:solidFill>
                  <a:srgbClr val="00A3A6"/>
                </a:solidFill>
                <a:latin typeface="Arial" panose="020B0604020202020204" pitchFamily="34" charset="0"/>
                <a:cs typeface="Arial" panose="020B0604020202020204" pitchFamily="34" charset="0"/>
              </a:rPr>
              <a:t>To understand how Britain has influenced and been influenced by the wider world. </a:t>
            </a:r>
          </a:p>
          <a:p>
            <a:pPr>
              <a:spcBef>
                <a:spcPts val="100"/>
              </a:spcBef>
            </a:pPr>
            <a:r>
              <a:rPr lang="en-GB" sz="1000" dirty="0">
                <a:solidFill>
                  <a:srgbClr val="00A3A6"/>
                </a:solidFill>
                <a:latin typeface="Arial" panose="020B0604020202020204" pitchFamily="34" charset="0"/>
                <a:cs typeface="Arial" panose="020B0604020202020204" pitchFamily="34" charset="0"/>
              </a:rPr>
              <a:t>To learn about the expansion of the British Empire.</a:t>
            </a:r>
          </a:p>
          <a:p>
            <a:pPr>
              <a:spcBef>
                <a:spcPts val="100"/>
              </a:spcBef>
            </a:pPr>
            <a:r>
              <a:rPr lang="en-GB" sz="1000" dirty="0">
                <a:solidFill>
                  <a:srgbClr val="00A3A6"/>
                </a:solidFill>
                <a:latin typeface="Arial" panose="020B0604020202020204" pitchFamily="34" charset="0"/>
                <a:cs typeface="Arial" panose="020B0604020202020204" pitchFamily="34" charset="0"/>
              </a:rPr>
              <a:t>To appreciate the methods of historical enquiry, including how evidence is used to make historical claims.</a:t>
            </a:r>
          </a:p>
          <a:p>
            <a:pPr>
              <a:spcBef>
                <a:spcPts val="100"/>
              </a:spcBef>
            </a:pPr>
            <a:r>
              <a:rPr lang="en-GB" sz="1000" dirty="0">
                <a:solidFill>
                  <a:srgbClr val="00A3A6"/>
                </a:solidFill>
                <a:latin typeface="Arial" panose="020B0604020202020204" pitchFamily="34" charset="0"/>
                <a:cs typeface="Arial" panose="020B0604020202020204" pitchFamily="34" charset="0"/>
              </a:rPr>
              <a:t>To understand how and why contrasting arguments and interpretations of the past have been constructed.</a:t>
            </a:r>
          </a:p>
        </p:txBody>
      </p:sp>
      <p:pic>
        <p:nvPicPr>
          <p:cNvPr id="8" name="Picture 7" descr="A person with a beard&#10;&#10;Description automatically generated with low confidence">
            <a:extLst>
              <a:ext uri="{FF2B5EF4-FFF2-40B4-BE49-F238E27FC236}">
                <a16:creationId xmlns:a16="http://schemas.microsoft.com/office/drawing/2014/main" id="{5F47E525-14DC-5D49-9685-3E58A728CAD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698959" y="1987802"/>
            <a:ext cx="3556087" cy="3204624"/>
          </a:xfrm>
          <a:prstGeom prst="rect">
            <a:avLst/>
          </a:prstGeom>
        </p:spPr>
      </p:pic>
    </p:spTree>
    <p:extLst>
      <p:ext uri="{BB962C8B-B14F-4D97-AF65-F5344CB8AC3E}">
        <p14:creationId xmlns:p14="http://schemas.microsoft.com/office/powerpoint/2010/main" val="1478698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ainting of a group of people fighting with a person on a horse&#10;&#10;Description automatically generated with low confidence">
            <a:extLst>
              <a:ext uri="{FF2B5EF4-FFF2-40B4-BE49-F238E27FC236}">
                <a16:creationId xmlns:a16="http://schemas.microsoft.com/office/drawing/2014/main" id="{DB34E601-0E34-A544-A0B7-16FE10C1E3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04035" y="1920897"/>
            <a:ext cx="5453819" cy="3543768"/>
          </a:xfrm>
          <a:prstGeom prst="rect">
            <a:avLst/>
          </a:prstGeom>
        </p:spPr>
      </p:pic>
      <p:sp>
        <p:nvSpPr>
          <p:cNvPr id="12" name="Title 1">
            <a:extLst>
              <a:ext uri="{FF2B5EF4-FFF2-40B4-BE49-F238E27FC236}">
                <a16:creationId xmlns:a16="http://schemas.microsoft.com/office/drawing/2014/main" id="{C22B9E8B-AD26-6649-BC6F-854AE7915200}"/>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The American Civil War</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7082180" y="2124867"/>
            <a:ext cx="3921616" cy="30699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From 1861 to 1865 a civil war was fought in America.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This was between the northern states, which were against slavery, and the southern states who were for it.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Although Britain was not involved in the actual fighting,</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it was involved economically.</a:t>
            </a:r>
          </a:p>
        </p:txBody>
      </p:sp>
    </p:spTree>
    <p:extLst>
      <p:ext uri="{BB962C8B-B14F-4D97-AF65-F5344CB8AC3E}">
        <p14:creationId xmlns:p14="http://schemas.microsoft.com/office/powerpoint/2010/main" val="2006460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7804314" y="1619747"/>
            <a:ext cx="3353387" cy="351427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British people and factories bought and used goods</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from America.</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northern states blocked the ports of the southern states, stopping them from sending their goods to Britain.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By 1862 this had caused the ‘Cotton Famine’ in British factories. </a:t>
            </a:r>
          </a:p>
        </p:txBody>
      </p:sp>
      <p:pic>
        <p:nvPicPr>
          <p:cNvPr id="3" name="Picture 2" descr="A picture containing text, old, group, mountain&#10;&#10;Description automatically generated">
            <a:extLst>
              <a:ext uri="{FF2B5EF4-FFF2-40B4-BE49-F238E27FC236}">
                <a16:creationId xmlns:a16="http://schemas.microsoft.com/office/drawing/2014/main" id="{4B391306-1325-6340-B944-279B013E3F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09227" y="1349402"/>
            <a:ext cx="5930205" cy="4191000"/>
          </a:xfrm>
          <a:prstGeom prst="rect">
            <a:avLst/>
          </a:prstGeom>
        </p:spPr>
      </p:pic>
    </p:spTree>
    <p:extLst>
      <p:ext uri="{BB962C8B-B14F-4D97-AF65-F5344CB8AC3E}">
        <p14:creationId xmlns:p14="http://schemas.microsoft.com/office/powerpoint/2010/main" val="4215479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outdoor, sky, grass, rock&#10;&#10;Description automatically generated">
            <a:extLst>
              <a:ext uri="{FF2B5EF4-FFF2-40B4-BE49-F238E27FC236}">
                <a16:creationId xmlns:a16="http://schemas.microsoft.com/office/drawing/2014/main" id="{A7D8D94E-0990-514A-9D7C-AFC02BB2857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04035" y="1920897"/>
            <a:ext cx="4762451" cy="3544391"/>
          </a:xfrm>
          <a:prstGeom prst="rect">
            <a:avLst/>
          </a:prstGeom>
        </p:spPr>
      </p:pic>
      <p:sp>
        <p:nvSpPr>
          <p:cNvPr id="12" name="Title 1">
            <a:extLst>
              <a:ext uri="{FF2B5EF4-FFF2-40B4-BE49-F238E27FC236}">
                <a16:creationId xmlns:a16="http://schemas.microsoft.com/office/drawing/2014/main" id="{C22B9E8B-AD26-6649-BC6F-854AE7915200}"/>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The Cotton Famine</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6225444" y="1920897"/>
            <a:ext cx="5151009" cy="30699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Cotton was an important American crop, sold all over the world. It was particularly important in Britain, where it was turned into cloth and clothing in British factories and then sold all around the British Empire.</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Anti-slavery campaigners, such as Sarah Parker </a:t>
            </a:r>
            <a:r>
              <a:rPr lang="en-GB" sz="1900" dirty="0" err="1">
                <a:solidFill>
                  <a:srgbClr val="272626"/>
                </a:solidFill>
                <a:latin typeface="Comic Sans MS" panose="030F0902030302020204" pitchFamily="66" charset="0"/>
              </a:rPr>
              <a:t>Remond</a:t>
            </a:r>
            <a:r>
              <a:rPr lang="en-GB" sz="1900" dirty="0">
                <a:solidFill>
                  <a:srgbClr val="272626"/>
                </a:solidFill>
                <a:latin typeface="Comic Sans MS" panose="030F0902030302020204" pitchFamily="66" charset="0"/>
              </a:rPr>
              <a:t>, were keen to get people in Britain to support the Civil War by buying Indian cotton grown by free workers, instead of American cotton grown using slave labour in the southern states.</a:t>
            </a:r>
          </a:p>
          <a:p>
            <a:pPr marL="0" indent="0">
              <a:lnSpc>
                <a:spcPct val="100000"/>
              </a:lnSpc>
              <a:spcBef>
                <a:spcPts val="1500"/>
              </a:spcBef>
              <a:buClr>
                <a:srgbClr val="EB8B2D"/>
              </a:buClr>
              <a:buNone/>
            </a:pPr>
            <a:endParaRPr lang="en-GB" sz="19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242922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7140030" y="1350871"/>
            <a:ext cx="4104620" cy="4914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Although the British government had decided not to take sides in the American Civil War, many of the British people did, even though it meant hardship as their factories ran out of cotton and so they were out of work.</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Workers in Rochdale, in the north of England, campaigned particularly hard against slavery and to thank them, the Northern states sent a ship full of food for the people of the town. </a:t>
            </a:r>
          </a:p>
        </p:txBody>
      </p:sp>
      <p:pic>
        <p:nvPicPr>
          <p:cNvPr id="4" name="Picture 3" descr="A group of people posing for a photo&#10;&#10;Description automatically generated with medium confidence">
            <a:extLst>
              <a:ext uri="{FF2B5EF4-FFF2-40B4-BE49-F238E27FC236}">
                <a16:creationId xmlns:a16="http://schemas.microsoft.com/office/drawing/2014/main" id="{74C85E19-6221-7245-B90C-72031830259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69771" y="1466165"/>
            <a:ext cx="5502877" cy="3890151"/>
          </a:xfrm>
          <a:prstGeom prst="rect">
            <a:avLst/>
          </a:prstGeom>
        </p:spPr>
      </p:pic>
    </p:spTree>
    <p:extLst>
      <p:ext uri="{BB962C8B-B14F-4D97-AF65-F5344CB8AC3E}">
        <p14:creationId xmlns:p14="http://schemas.microsoft.com/office/powerpoint/2010/main" val="20860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iagram, map&#10;&#10;Description automatically generated with medium confidence">
            <a:extLst>
              <a:ext uri="{FF2B5EF4-FFF2-40B4-BE49-F238E27FC236}">
                <a16:creationId xmlns:a16="http://schemas.microsoft.com/office/drawing/2014/main" id="{27FAE0C7-FB06-F942-BAB0-F8B309F83701}"/>
              </a:ext>
            </a:extLst>
          </p:cNvPr>
          <p:cNvPicPr>
            <a:picLocks noChangeAspect="1"/>
          </p:cNvPicPr>
          <p:nvPr/>
        </p:nvPicPr>
        <p:blipFill rotWithShape="1">
          <a:blip r:embed="rId2" cstate="email">
            <a:alphaModFix amt="1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39A931E-DCB1-E141-BABD-E9882C56509B}"/>
              </a:ext>
            </a:extLst>
          </p:cNvPr>
          <p:cNvSpPr txBox="1">
            <a:spLocks/>
          </p:cNvSpPr>
          <p:nvPr/>
        </p:nvSpPr>
        <p:spPr>
          <a:xfrm>
            <a:off x="0" y="3024800"/>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000" b="1" dirty="0" err="1">
                <a:solidFill>
                  <a:schemeClr val="bg1"/>
                </a:solidFill>
                <a:latin typeface="Comic Sans MS" panose="030F0902030302020204" pitchFamily="66" charset="0"/>
              </a:rPr>
              <a:t>Colonising</a:t>
            </a:r>
            <a:r>
              <a:rPr lang="en-US" sz="5000" b="1" dirty="0">
                <a:solidFill>
                  <a:schemeClr val="bg1"/>
                </a:solidFill>
                <a:latin typeface="Comic Sans MS" panose="030F0902030302020204" pitchFamily="66" charset="0"/>
              </a:rPr>
              <a:t> Africa</a:t>
            </a:r>
          </a:p>
        </p:txBody>
      </p:sp>
    </p:spTree>
    <p:extLst>
      <p:ext uri="{BB962C8B-B14F-4D97-AF65-F5344CB8AC3E}">
        <p14:creationId xmlns:p14="http://schemas.microsoft.com/office/powerpoint/2010/main" val="30607794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22B9E8B-AD26-6649-BC6F-854AE7915200}"/>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err="1">
                <a:solidFill>
                  <a:srgbClr val="00A3A6"/>
                </a:solidFill>
                <a:latin typeface="Comic Sans MS" panose="030F0902030302020204" pitchFamily="66" charset="0"/>
              </a:rPr>
              <a:t>Colonising</a:t>
            </a:r>
            <a:r>
              <a:rPr lang="en-US" sz="3000" b="1" dirty="0">
                <a:solidFill>
                  <a:srgbClr val="00A3A6"/>
                </a:solidFill>
                <a:latin typeface="Comic Sans MS" panose="030F0902030302020204" pitchFamily="66" charset="0"/>
              </a:rPr>
              <a:t> Africa</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1428298" y="2124867"/>
            <a:ext cx="9488034" cy="30699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By the Victorian era, Britain was no longer a slave-trading nation and, as we have seen, Britain rescued many African people from slave ships.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However, during the Victorian age, Britain went from trading with African nations to colonising them.</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This involved taking control of the lands and people, and exploiting the resources of Africa to make Britain wealthy.</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this changing relationship between Britain and Africa, we can also find some interesting royal encounters.</a:t>
            </a:r>
          </a:p>
        </p:txBody>
      </p:sp>
    </p:spTree>
    <p:extLst>
      <p:ext uri="{BB962C8B-B14F-4D97-AF65-F5344CB8AC3E}">
        <p14:creationId xmlns:p14="http://schemas.microsoft.com/office/powerpoint/2010/main" val="3703807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22B9E8B-AD26-6649-BC6F-854AE7915200}"/>
              </a:ext>
            </a:extLst>
          </p:cNvPr>
          <p:cNvSpPr txBox="1">
            <a:spLocks/>
          </p:cNvSpPr>
          <p:nvPr/>
        </p:nvSpPr>
        <p:spPr>
          <a:xfrm>
            <a:off x="4555959" y="814566"/>
            <a:ext cx="7007592" cy="92333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The Scramble for Africa</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5350762" y="1578432"/>
            <a:ext cx="5819840" cy="35592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1884, in the city of Berlin, leaders from Europe, America and the Ottoman Empire met.</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Their purpose was to agree between themselves a plan for colonising the continent of Africa.</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This was the beginning of a process that became known as the ‘Scramble for Africa’.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African leaders were not invited to the meeting.</a:t>
            </a:r>
          </a:p>
          <a:p>
            <a:pPr marL="0" indent="0">
              <a:lnSpc>
                <a:spcPct val="100000"/>
              </a:lnSpc>
              <a:spcBef>
                <a:spcPts val="1500"/>
              </a:spcBef>
              <a:buClr>
                <a:srgbClr val="EB8B2D"/>
              </a:buClr>
              <a:buNone/>
            </a:pPr>
            <a:endParaRPr lang="en-GB" sz="1900" dirty="0">
              <a:solidFill>
                <a:srgbClr val="272626"/>
              </a:solidFill>
              <a:latin typeface="Comic Sans MS" panose="030F0902030302020204" pitchFamily="66" charset="0"/>
            </a:endParaRPr>
          </a:p>
          <a:p>
            <a:pPr marL="0" indent="0">
              <a:lnSpc>
                <a:spcPct val="100000"/>
              </a:lnSpc>
              <a:spcBef>
                <a:spcPts val="1500"/>
              </a:spcBef>
              <a:buClr>
                <a:srgbClr val="EB8B2D"/>
              </a:buClr>
              <a:buNone/>
            </a:pPr>
            <a:endParaRPr lang="en-GB" sz="1900" dirty="0">
              <a:solidFill>
                <a:srgbClr val="272626"/>
              </a:solidFill>
              <a:latin typeface="Comic Sans MS" panose="030F0902030302020204" pitchFamily="66" charset="0"/>
            </a:endParaRPr>
          </a:p>
        </p:txBody>
      </p:sp>
      <p:pic>
        <p:nvPicPr>
          <p:cNvPr id="4" name="Picture 3" descr="Map&#10;&#10;Description automatically generated">
            <a:extLst>
              <a:ext uri="{FF2B5EF4-FFF2-40B4-BE49-F238E27FC236}">
                <a16:creationId xmlns:a16="http://schemas.microsoft.com/office/drawing/2014/main" id="{1B65E874-CE50-9A43-8F84-E07DDF96162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3296" y="389261"/>
            <a:ext cx="4357815" cy="6079478"/>
          </a:xfrm>
          <a:prstGeom prst="rect">
            <a:avLst/>
          </a:prstGeom>
        </p:spPr>
      </p:pic>
      <p:sp>
        <p:nvSpPr>
          <p:cNvPr id="9" name="Rectangle 8">
            <a:extLst>
              <a:ext uri="{FF2B5EF4-FFF2-40B4-BE49-F238E27FC236}">
                <a16:creationId xmlns:a16="http://schemas.microsoft.com/office/drawing/2014/main" id="{26D17232-F5D2-D94C-ADE1-E1A9D632AC87}"/>
              </a:ext>
            </a:extLst>
          </p:cNvPr>
          <p:cNvSpPr/>
          <p:nvPr/>
        </p:nvSpPr>
        <p:spPr>
          <a:xfrm>
            <a:off x="5517909" y="4700879"/>
            <a:ext cx="5317769" cy="1186212"/>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5250">
              <a:spcBef>
                <a:spcPts val="1500"/>
              </a:spcBef>
              <a:buClr>
                <a:srgbClr val="EB8B2D"/>
              </a:buClr>
            </a:pPr>
            <a:r>
              <a:rPr lang="en-GB" sz="1900" dirty="0">
                <a:solidFill>
                  <a:schemeClr val="bg1"/>
                </a:solidFill>
                <a:latin typeface="Comic Sans MS" panose="030F0902030302020204" pitchFamily="66" charset="0"/>
              </a:rPr>
              <a:t>This map shows the possession of Africa by European countries in the 1880s. British possession can be seen in red. </a:t>
            </a:r>
          </a:p>
        </p:txBody>
      </p:sp>
    </p:spTree>
    <p:extLst>
      <p:ext uri="{BB962C8B-B14F-4D97-AF65-F5344CB8AC3E}">
        <p14:creationId xmlns:p14="http://schemas.microsoft.com/office/powerpoint/2010/main" val="3927278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909FC45A-A496-2E40-A334-B8DF240BA90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19646" y="384838"/>
            <a:ext cx="4355554" cy="6088481"/>
          </a:xfrm>
          <a:prstGeom prst="rect">
            <a:avLst/>
          </a:prstGeom>
        </p:spPr>
      </p:pic>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5479854" y="1224628"/>
            <a:ext cx="5660885" cy="35592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Colonising meant taking over land, giving it to white settlers and taking control of trade and new markets in Africa.</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1870, 90% of African land was controlled by Africans. By 1900, the figure was only 10%.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By 1900, one third of Africans were British colonial subjects.</a:t>
            </a:r>
          </a:p>
        </p:txBody>
      </p:sp>
      <p:sp>
        <p:nvSpPr>
          <p:cNvPr id="9" name="Rectangle 8">
            <a:extLst>
              <a:ext uri="{FF2B5EF4-FFF2-40B4-BE49-F238E27FC236}">
                <a16:creationId xmlns:a16="http://schemas.microsoft.com/office/drawing/2014/main" id="{26D17232-F5D2-D94C-ADE1-E1A9D632AC87}"/>
              </a:ext>
            </a:extLst>
          </p:cNvPr>
          <p:cNvSpPr/>
          <p:nvPr/>
        </p:nvSpPr>
        <p:spPr>
          <a:xfrm>
            <a:off x="5651411" y="4771826"/>
            <a:ext cx="5317769" cy="1186212"/>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5250">
              <a:spcBef>
                <a:spcPts val="1500"/>
              </a:spcBef>
              <a:buClr>
                <a:srgbClr val="EB8B2D"/>
              </a:buClr>
            </a:pPr>
            <a:r>
              <a:rPr lang="en-GB" sz="1900" dirty="0">
                <a:solidFill>
                  <a:schemeClr val="bg1"/>
                </a:solidFill>
                <a:latin typeface="Comic Sans MS" panose="030F0902030302020204" pitchFamily="66" charset="0"/>
              </a:rPr>
              <a:t>This map from 1900 shows the increase in possession of Africa by Britain.</a:t>
            </a:r>
          </a:p>
        </p:txBody>
      </p:sp>
    </p:spTree>
    <p:extLst>
      <p:ext uri="{BB962C8B-B14F-4D97-AF65-F5344CB8AC3E}">
        <p14:creationId xmlns:p14="http://schemas.microsoft.com/office/powerpoint/2010/main" val="1618833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909FC45A-A496-2E40-A334-B8DF240BA90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785625" y="382173"/>
            <a:ext cx="4357815" cy="6091641"/>
          </a:xfrm>
          <a:prstGeom prst="rect">
            <a:avLst/>
          </a:prstGeom>
        </p:spPr>
      </p:pic>
      <p:pic>
        <p:nvPicPr>
          <p:cNvPr id="6" name="Picture 5" descr="Map&#10;&#10;Description automatically generated">
            <a:extLst>
              <a:ext uri="{FF2B5EF4-FFF2-40B4-BE49-F238E27FC236}">
                <a16:creationId xmlns:a16="http://schemas.microsoft.com/office/drawing/2014/main" id="{E6039B24-E0FF-8647-85D6-520F6875924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7810" y="389261"/>
            <a:ext cx="4357815" cy="6079478"/>
          </a:xfrm>
          <a:prstGeom prst="rect">
            <a:avLst/>
          </a:prstGeom>
        </p:spPr>
      </p:pic>
      <p:sp>
        <p:nvSpPr>
          <p:cNvPr id="7" name="Content Placeholder 2">
            <a:extLst>
              <a:ext uri="{FF2B5EF4-FFF2-40B4-BE49-F238E27FC236}">
                <a16:creationId xmlns:a16="http://schemas.microsoft.com/office/drawing/2014/main" id="{2DA22D06-C4D2-1F40-9D66-680D8A412332}"/>
              </a:ext>
            </a:extLst>
          </p:cNvPr>
          <p:cNvSpPr txBox="1">
            <a:spLocks/>
          </p:cNvSpPr>
          <p:nvPr/>
        </p:nvSpPr>
        <p:spPr>
          <a:xfrm>
            <a:off x="9520455" y="2037428"/>
            <a:ext cx="2055594" cy="411662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Looking at the maps side by side, you can see the increase in African land that Britain alone controlled during this 20 year period.</a:t>
            </a:r>
          </a:p>
        </p:txBody>
      </p:sp>
    </p:spTree>
    <p:extLst>
      <p:ext uri="{BB962C8B-B14F-4D97-AF65-F5344CB8AC3E}">
        <p14:creationId xmlns:p14="http://schemas.microsoft.com/office/powerpoint/2010/main" val="9557916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3958DE5-06A3-CD49-8B24-0B3081E55603}"/>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Scientific Racism</a:t>
            </a:r>
          </a:p>
        </p:txBody>
      </p:sp>
      <p:sp>
        <p:nvSpPr>
          <p:cNvPr id="9" name="Content Placeholder 2">
            <a:extLst>
              <a:ext uri="{FF2B5EF4-FFF2-40B4-BE49-F238E27FC236}">
                <a16:creationId xmlns:a16="http://schemas.microsoft.com/office/drawing/2014/main" id="{A8C74AB3-B3E6-584F-B33F-9B9720BF0291}"/>
              </a:ext>
            </a:extLst>
          </p:cNvPr>
          <p:cNvSpPr txBox="1">
            <a:spLocks/>
          </p:cNvSpPr>
          <p:nvPr/>
        </p:nvSpPr>
        <p:spPr>
          <a:xfrm>
            <a:off x="1371601" y="1892640"/>
            <a:ext cx="5892800" cy="38405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British colonies featured in books and art, and by the end of the 19th century there was a fashion for exhibitions about the colonies.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Some featured unrealistic re-creations of African villages, complete with African people as living ‘exhibits’, many of whom were really performers.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Some scientists took ideas from Charles Darwin’s famous book about evolution, On the Origin of Species, and tried to apply them to divide human beings into different racial groups, based on things like measuring physical differences.</a:t>
            </a:r>
          </a:p>
        </p:txBody>
      </p:sp>
      <p:pic>
        <p:nvPicPr>
          <p:cNvPr id="10" name="Picture 4">
            <a:extLst>
              <a:ext uri="{FF2B5EF4-FFF2-40B4-BE49-F238E27FC236}">
                <a16:creationId xmlns:a16="http://schemas.microsoft.com/office/drawing/2014/main" id="{23AD9AAA-142C-4246-A0C9-A383CEF804B8}"/>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611292" y="1855603"/>
            <a:ext cx="3847737" cy="148240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D8173B05-14A9-8444-8750-A905B496995A}"/>
              </a:ext>
            </a:extLst>
          </p:cNvPr>
          <p:cNvSpPr/>
          <p:nvPr/>
        </p:nvSpPr>
        <p:spPr>
          <a:xfrm>
            <a:off x="7757160" y="3661176"/>
            <a:ext cx="3454400" cy="1966685"/>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5250">
              <a:spcBef>
                <a:spcPts val="1500"/>
              </a:spcBef>
              <a:buClr>
                <a:srgbClr val="EB8B2D"/>
              </a:buClr>
            </a:pPr>
            <a:r>
              <a:rPr lang="en-GB" sz="1600" dirty="0">
                <a:solidFill>
                  <a:schemeClr val="bg1"/>
                </a:solidFill>
                <a:latin typeface="Comic Sans MS" panose="030F0902030302020204" pitchFamily="66" charset="0"/>
              </a:rPr>
              <a:t>An 1839 drawing by Samuel George Morton of "a Negro head, a Caucasian skull and a Mongol head.” This claimed to represent the differences between the heads of African, European and Asian people.</a:t>
            </a:r>
          </a:p>
        </p:txBody>
      </p:sp>
    </p:spTree>
    <p:extLst>
      <p:ext uri="{BB962C8B-B14F-4D97-AF65-F5344CB8AC3E}">
        <p14:creationId xmlns:p14="http://schemas.microsoft.com/office/powerpoint/2010/main" val="2488743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EAD0314-B746-B245-B205-1E1C05B70F1C}"/>
              </a:ext>
            </a:extLst>
          </p:cNvPr>
          <p:cNvSpPr txBox="1"/>
          <p:nvPr/>
        </p:nvSpPr>
        <p:spPr>
          <a:xfrm>
            <a:off x="1329514" y="1702845"/>
            <a:ext cx="9235781" cy="4117663"/>
          </a:xfrm>
          <a:prstGeom prst="rect">
            <a:avLst/>
          </a:prstGeom>
          <a:noFill/>
        </p:spPr>
        <p:txBody>
          <a:bodyPr wrap="square" rtlCol="0">
            <a:noAutofit/>
          </a:bodyPr>
          <a:lstStyle/>
          <a:p>
            <a:pPr>
              <a:spcBef>
                <a:spcPts val="1500"/>
              </a:spcBef>
              <a:buClr>
                <a:srgbClr val="00A3A6"/>
              </a:buClr>
            </a:pPr>
            <a:r>
              <a:rPr lang="en-GB" sz="2000" dirty="0">
                <a:solidFill>
                  <a:srgbClr val="272626"/>
                </a:solidFill>
                <a:latin typeface="Comic Sans MS" panose="030F0902030302020204" pitchFamily="66" charset="0"/>
              </a:rPr>
              <a:t>The work of Britain’s Royal Navy, which went from protecting slave ships to stopping them and freeing their captives.</a:t>
            </a:r>
          </a:p>
          <a:p>
            <a:pPr>
              <a:spcBef>
                <a:spcPts val="1500"/>
              </a:spcBef>
              <a:buClr>
                <a:srgbClr val="00A3A6"/>
              </a:buClr>
            </a:pPr>
            <a:r>
              <a:rPr lang="en-GB" sz="2000" dirty="0">
                <a:solidFill>
                  <a:srgbClr val="272626"/>
                </a:solidFill>
                <a:latin typeface="Comic Sans MS" panose="030F0902030302020204" pitchFamily="66" charset="0"/>
              </a:rPr>
              <a:t>Britain’s ongoing anti-slavery campaign and the role of Black American visitors to the movement.</a:t>
            </a:r>
          </a:p>
          <a:p>
            <a:pPr>
              <a:spcBef>
                <a:spcPts val="1500"/>
              </a:spcBef>
              <a:buClr>
                <a:srgbClr val="00A3A6"/>
              </a:buClr>
            </a:pPr>
            <a:r>
              <a:rPr lang="en-GB" sz="2000" dirty="0">
                <a:solidFill>
                  <a:srgbClr val="272626"/>
                </a:solidFill>
                <a:latin typeface="Comic Sans MS" panose="030F0902030302020204" pitchFamily="66" charset="0"/>
              </a:rPr>
              <a:t>How British people supported the northern states in the American Civil War that led to the end of slavery in America.</a:t>
            </a:r>
          </a:p>
          <a:p>
            <a:pPr>
              <a:spcBef>
                <a:spcPts val="1500"/>
              </a:spcBef>
              <a:buClr>
                <a:srgbClr val="00A3A6"/>
              </a:buClr>
            </a:pPr>
            <a:r>
              <a:rPr lang="en-GB" sz="2000" dirty="0">
                <a:solidFill>
                  <a:srgbClr val="272626"/>
                </a:solidFill>
                <a:latin typeface="Comic Sans MS" panose="030F0902030302020204" pitchFamily="66" charset="0"/>
              </a:rPr>
              <a:t>The expansion of the British Empire in the 1880s, which brought new colonies in Africa.</a:t>
            </a:r>
          </a:p>
          <a:p>
            <a:pPr>
              <a:spcBef>
                <a:spcPts val="1500"/>
              </a:spcBef>
              <a:buClr>
                <a:srgbClr val="00A3A6"/>
              </a:buClr>
            </a:pPr>
            <a:r>
              <a:rPr lang="en-GB" sz="2000" dirty="0">
                <a:solidFill>
                  <a:srgbClr val="272626"/>
                </a:solidFill>
                <a:latin typeface="Comic Sans MS" panose="030F0902030302020204" pitchFamily="66" charset="0"/>
              </a:rPr>
              <a:t>Royal encounters between Britain and Africa.</a:t>
            </a:r>
          </a:p>
          <a:p>
            <a:pPr>
              <a:spcBef>
                <a:spcPts val="1500"/>
              </a:spcBef>
              <a:buClr>
                <a:srgbClr val="00A3A6"/>
              </a:buClr>
            </a:pPr>
            <a:r>
              <a:rPr lang="en-GB" sz="2000" dirty="0">
                <a:solidFill>
                  <a:srgbClr val="272626"/>
                </a:solidFill>
                <a:latin typeface="Comic Sans MS" panose="030F0902030302020204" pitchFamily="66" charset="0"/>
              </a:rPr>
              <a:t>Where we can find evidence of working-class Black Victorians in Britain.</a:t>
            </a:r>
          </a:p>
        </p:txBody>
      </p:sp>
      <p:sp>
        <p:nvSpPr>
          <p:cNvPr id="7" name="Subtitle 2">
            <a:extLst>
              <a:ext uri="{FF2B5EF4-FFF2-40B4-BE49-F238E27FC236}">
                <a16:creationId xmlns:a16="http://schemas.microsoft.com/office/drawing/2014/main" id="{D38FCAB2-0F36-774C-AFF6-ABF2FE7D3A63}"/>
              </a:ext>
            </a:extLst>
          </p:cNvPr>
          <p:cNvSpPr txBox="1">
            <a:spLocks/>
          </p:cNvSpPr>
          <p:nvPr/>
        </p:nvSpPr>
        <p:spPr>
          <a:xfrm>
            <a:off x="0" y="823942"/>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A3A6"/>
                </a:solidFill>
                <a:latin typeface="Comic Sans MS" panose="030F0902030302020204" pitchFamily="66" charset="0"/>
                <a:cs typeface="Arial" panose="020B0604020202020204" pitchFamily="34" charset="0"/>
              </a:rPr>
              <a:t>In this lesson we will learn about:</a:t>
            </a:r>
          </a:p>
        </p:txBody>
      </p:sp>
    </p:spTree>
    <p:extLst>
      <p:ext uri="{BB962C8B-B14F-4D97-AF65-F5344CB8AC3E}">
        <p14:creationId xmlns:p14="http://schemas.microsoft.com/office/powerpoint/2010/main" val="1235446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5725887" y="1053328"/>
            <a:ext cx="5363028" cy="4914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This was known as Social Darwinism and Darwin's cousin, Francis Galton, was one</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of them.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Galton invented an approach called eugenics, that argued that the human race could be improved by getting rid of ‘undesirables’.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Darwin himself disagreed with this twisting of his ideas, as the ideas about race and racial characteristics are not based on sound scientific thinking.</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However, the attitudes of the men in charge of the African colonies, such as Cecil Rhodes, (who we will talk about later), were influenced by these racist ideas.</a:t>
            </a:r>
          </a:p>
        </p:txBody>
      </p:sp>
      <p:pic>
        <p:nvPicPr>
          <p:cNvPr id="5" name="Picture 4" descr="A person in a suit&#10;&#10;Description automatically generated with low confidence">
            <a:extLst>
              <a:ext uri="{FF2B5EF4-FFF2-40B4-BE49-F238E27FC236}">
                <a16:creationId xmlns:a16="http://schemas.microsoft.com/office/drawing/2014/main" id="{EE943A9A-6C14-1542-8BBA-428BBBAB31E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9022" y="383341"/>
            <a:ext cx="4445078" cy="6085523"/>
          </a:xfrm>
          <a:prstGeom prst="rect">
            <a:avLst/>
          </a:prstGeom>
        </p:spPr>
      </p:pic>
    </p:spTree>
    <p:extLst>
      <p:ext uri="{BB962C8B-B14F-4D97-AF65-F5344CB8AC3E}">
        <p14:creationId xmlns:p14="http://schemas.microsoft.com/office/powerpoint/2010/main" val="202798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3958DE5-06A3-CD49-8B24-0B3081E55603}"/>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Royal Encounters</a:t>
            </a:r>
          </a:p>
        </p:txBody>
      </p:sp>
      <p:sp>
        <p:nvSpPr>
          <p:cNvPr id="9" name="Content Placeholder 2">
            <a:extLst>
              <a:ext uri="{FF2B5EF4-FFF2-40B4-BE49-F238E27FC236}">
                <a16:creationId xmlns:a16="http://schemas.microsoft.com/office/drawing/2014/main" id="{A8C74AB3-B3E6-584F-B33F-9B9720BF0291}"/>
              </a:ext>
            </a:extLst>
          </p:cNvPr>
          <p:cNvSpPr txBox="1">
            <a:spLocks/>
          </p:cNvSpPr>
          <p:nvPr/>
        </p:nvSpPr>
        <p:spPr>
          <a:xfrm>
            <a:off x="1407887" y="2590800"/>
            <a:ext cx="3976913" cy="28253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movement of people between Africa and Britain involved some royal connections.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This included connections involving Queen Victoria and those involving African royalty visiting Britain.</a:t>
            </a:r>
          </a:p>
        </p:txBody>
      </p:sp>
      <p:pic>
        <p:nvPicPr>
          <p:cNvPr id="4" name="Picture 3" descr="A painting of a family&#10;&#10;Description automatically generated with low confidence">
            <a:extLst>
              <a:ext uri="{FF2B5EF4-FFF2-40B4-BE49-F238E27FC236}">
                <a16:creationId xmlns:a16="http://schemas.microsoft.com/office/drawing/2014/main" id="{0FDED566-3015-6541-AA62-4BD43DC0EC9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43600" y="1797137"/>
            <a:ext cx="5021943" cy="3963843"/>
          </a:xfrm>
          <a:prstGeom prst="rect">
            <a:avLst/>
          </a:prstGeom>
        </p:spPr>
      </p:pic>
    </p:spTree>
    <p:extLst>
      <p:ext uri="{BB962C8B-B14F-4D97-AF65-F5344CB8AC3E}">
        <p14:creationId xmlns:p14="http://schemas.microsoft.com/office/powerpoint/2010/main" val="997907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3958DE5-06A3-CD49-8B24-0B3081E55603}"/>
              </a:ext>
            </a:extLst>
          </p:cNvPr>
          <p:cNvSpPr txBox="1">
            <a:spLocks/>
          </p:cNvSpPr>
          <p:nvPr/>
        </p:nvSpPr>
        <p:spPr>
          <a:xfrm>
            <a:off x="5021942" y="908865"/>
            <a:ext cx="6746423" cy="7239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Sarah Forbes </a:t>
            </a:r>
            <a:r>
              <a:rPr lang="en-US" sz="3000" b="1" dirty="0" err="1">
                <a:solidFill>
                  <a:srgbClr val="00A3A6"/>
                </a:solidFill>
                <a:latin typeface="Comic Sans MS" panose="030F0902030302020204" pitchFamily="66" charset="0"/>
              </a:rPr>
              <a:t>Bonetta</a:t>
            </a:r>
            <a:endParaRPr lang="en-US" sz="3000" b="1" dirty="0">
              <a:solidFill>
                <a:srgbClr val="00A3A6"/>
              </a:solidFill>
              <a:latin typeface="Comic Sans MS" panose="030F0902030302020204" pitchFamily="66" charset="0"/>
            </a:endParaRPr>
          </a:p>
        </p:txBody>
      </p:sp>
      <p:sp>
        <p:nvSpPr>
          <p:cNvPr id="9" name="Content Placeholder 2">
            <a:extLst>
              <a:ext uri="{FF2B5EF4-FFF2-40B4-BE49-F238E27FC236}">
                <a16:creationId xmlns:a16="http://schemas.microsoft.com/office/drawing/2014/main" id="{A8C74AB3-B3E6-584F-B33F-9B9720BF0291}"/>
              </a:ext>
            </a:extLst>
          </p:cNvPr>
          <p:cNvSpPr txBox="1">
            <a:spLocks/>
          </p:cNvSpPr>
          <p:nvPr/>
        </p:nvSpPr>
        <p:spPr>
          <a:xfrm>
            <a:off x="5609773" y="1694524"/>
            <a:ext cx="5740399" cy="49892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b="1" dirty="0">
                <a:solidFill>
                  <a:srgbClr val="272626"/>
                </a:solidFill>
                <a:latin typeface="Comic Sans MS" panose="030F0902030302020204" pitchFamily="66" charset="0"/>
              </a:rPr>
              <a:t>Sarah Forbes </a:t>
            </a:r>
            <a:r>
              <a:rPr lang="en-GB" sz="1900" b="1" dirty="0" err="1">
                <a:solidFill>
                  <a:srgbClr val="272626"/>
                </a:solidFill>
                <a:latin typeface="Comic Sans MS" panose="030F0902030302020204" pitchFamily="66" charset="0"/>
              </a:rPr>
              <a:t>Bonetta</a:t>
            </a:r>
            <a:r>
              <a:rPr lang="en-GB" sz="1900" b="1" dirty="0">
                <a:solidFill>
                  <a:srgbClr val="272626"/>
                </a:solidFill>
                <a:latin typeface="Comic Sans MS" panose="030F0902030302020204" pitchFamily="66" charset="0"/>
              </a:rPr>
              <a:t> </a:t>
            </a:r>
            <a:r>
              <a:rPr lang="en-GB" sz="1900" dirty="0">
                <a:solidFill>
                  <a:srgbClr val="272626"/>
                </a:solidFill>
                <a:latin typeface="Comic Sans MS" panose="030F0902030302020204" pitchFamily="66" charset="0"/>
              </a:rPr>
              <a:t>was a captive African child who was given as a gift from King </a:t>
            </a:r>
            <a:r>
              <a:rPr lang="en-GB" sz="1900" dirty="0" err="1">
                <a:solidFill>
                  <a:srgbClr val="272626"/>
                </a:solidFill>
                <a:latin typeface="Comic Sans MS" panose="030F0902030302020204" pitchFamily="66" charset="0"/>
              </a:rPr>
              <a:t>Ghezo</a:t>
            </a:r>
            <a:r>
              <a:rPr lang="en-GB" sz="1900" dirty="0">
                <a:solidFill>
                  <a:srgbClr val="272626"/>
                </a:solidFill>
                <a:latin typeface="Comic Sans MS" panose="030F0902030302020204" pitchFamily="66" charset="0"/>
              </a:rPr>
              <a:t> of Dahomey in West Africa, to Queen Victoria.</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She was one of many presents given to Frederick Forbes, captain of the ship the </a:t>
            </a:r>
            <a:r>
              <a:rPr lang="en-GB" sz="1900" dirty="0" err="1">
                <a:solidFill>
                  <a:srgbClr val="272626"/>
                </a:solidFill>
                <a:latin typeface="Comic Sans MS" panose="030F0902030302020204" pitchFamily="66" charset="0"/>
              </a:rPr>
              <a:t>Bonetta</a:t>
            </a:r>
            <a:r>
              <a:rPr lang="en-GB" sz="1900" dirty="0">
                <a:solidFill>
                  <a:srgbClr val="272626"/>
                </a:solidFill>
                <a:latin typeface="Comic Sans MS" panose="030F0902030302020204" pitchFamily="66" charset="0"/>
              </a:rPr>
              <a:t>.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Captain Forbes brought her back to Britain, giving Sarah her new name, and eventually presenting her to the Queen.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Victoria took a keen interest in Sarah and became her guardian, seeing to her education, receiving visits from Sarah and eventually settling her with the Schoen family in Brighton.</a:t>
            </a:r>
          </a:p>
        </p:txBody>
      </p:sp>
      <p:pic>
        <p:nvPicPr>
          <p:cNvPr id="5" name="Picture 4" descr="A person in a white dress&#10;&#10;Description automatically generated with low confidence">
            <a:extLst>
              <a:ext uri="{FF2B5EF4-FFF2-40B4-BE49-F238E27FC236}">
                <a16:creationId xmlns:a16="http://schemas.microsoft.com/office/drawing/2014/main" id="{7EDADB37-67E1-4545-B682-AAD7943FDDD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9459" y="381622"/>
            <a:ext cx="4598307" cy="6084207"/>
          </a:xfrm>
          <a:prstGeom prst="rect">
            <a:avLst/>
          </a:prstGeom>
        </p:spPr>
      </p:pic>
    </p:spTree>
    <p:extLst>
      <p:ext uri="{BB962C8B-B14F-4D97-AF65-F5344CB8AC3E}">
        <p14:creationId xmlns:p14="http://schemas.microsoft.com/office/powerpoint/2010/main" val="224394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8C74AB3-B3E6-584F-B33F-9B9720BF0291}"/>
              </a:ext>
            </a:extLst>
          </p:cNvPr>
          <p:cNvSpPr txBox="1">
            <a:spLocks/>
          </p:cNvSpPr>
          <p:nvPr/>
        </p:nvSpPr>
        <p:spPr>
          <a:xfrm>
            <a:off x="889931" y="751878"/>
            <a:ext cx="5740399" cy="49892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Sarah was very intelligent and</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did very well in her education</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and Victoria was very proud of</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her accomplishments.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Sarah’s wedding to a black</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businessman, James Davies,</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was a very posh, society wedding,</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with official photographs and</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reports written about it, in</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the newspapers.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Her first born daughter was named Victoria</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and the Queen became her godmother.</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After Sarah’s death in 1880, Victoria paid for her goddaughter’s education at Cheltenham Ladies’ College, gave her an annual income and remained in touch with her. </a:t>
            </a:r>
          </a:p>
        </p:txBody>
      </p:sp>
      <p:grpSp>
        <p:nvGrpSpPr>
          <p:cNvPr id="7" name="Group 6">
            <a:extLst>
              <a:ext uri="{FF2B5EF4-FFF2-40B4-BE49-F238E27FC236}">
                <a16:creationId xmlns:a16="http://schemas.microsoft.com/office/drawing/2014/main" id="{4C45AFD8-EBC2-0D4C-AF88-4F79ECEFFFD0}"/>
              </a:ext>
            </a:extLst>
          </p:cNvPr>
          <p:cNvGrpSpPr/>
          <p:nvPr/>
        </p:nvGrpSpPr>
        <p:grpSpPr>
          <a:xfrm>
            <a:off x="7007676" y="791246"/>
            <a:ext cx="4185536" cy="5089820"/>
            <a:chOff x="747486" y="566057"/>
            <a:chExt cx="4702628" cy="5718629"/>
          </a:xfrm>
        </p:grpSpPr>
        <p:sp>
          <p:nvSpPr>
            <p:cNvPr id="6" name="Rectangle 5">
              <a:extLst>
                <a:ext uri="{FF2B5EF4-FFF2-40B4-BE49-F238E27FC236}">
                  <a16:creationId xmlns:a16="http://schemas.microsoft.com/office/drawing/2014/main" id="{2F51168B-A254-1141-94CD-C0E4562BB7BF}"/>
                </a:ext>
              </a:extLst>
            </p:cNvPr>
            <p:cNvSpPr/>
            <p:nvPr/>
          </p:nvSpPr>
          <p:spPr>
            <a:xfrm>
              <a:off x="747486" y="566057"/>
              <a:ext cx="4702628" cy="5718629"/>
            </a:xfrm>
            <a:prstGeom prst="rect">
              <a:avLst/>
            </a:prstGeom>
            <a:solidFill>
              <a:schemeClr val="bg1"/>
            </a:solidFill>
            <a:ln>
              <a:solidFill>
                <a:schemeClr val="bg1">
                  <a:lumMod val="75000"/>
                </a:schemeClr>
              </a:solidFill>
            </a:ln>
            <a:effectLst>
              <a:outerShdw blurRad="508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Content Placeholder 5">
              <a:extLst>
                <a:ext uri="{FF2B5EF4-FFF2-40B4-BE49-F238E27FC236}">
                  <a16:creationId xmlns:a16="http://schemas.microsoft.com/office/drawing/2014/main" id="{18329B82-87D5-3440-B3AD-94C241D677E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2628" y="846217"/>
              <a:ext cx="4387987" cy="5206240"/>
            </a:xfrm>
            <a:prstGeom prst="rect">
              <a:avLst/>
            </a:prstGeom>
          </p:spPr>
        </p:pic>
      </p:grpSp>
      <p:sp>
        <p:nvSpPr>
          <p:cNvPr id="11" name="TextBox 10">
            <a:extLst>
              <a:ext uri="{FF2B5EF4-FFF2-40B4-BE49-F238E27FC236}">
                <a16:creationId xmlns:a16="http://schemas.microsoft.com/office/drawing/2014/main" id="{D4E3EAF4-AE7A-0F44-8081-2B48F90AE45B}"/>
              </a:ext>
            </a:extLst>
          </p:cNvPr>
          <p:cNvSpPr txBox="1"/>
          <p:nvPr/>
        </p:nvSpPr>
        <p:spPr>
          <a:xfrm>
            <a:off x="6904868" y="5991920"/>
            <a:ext cx="2732027" cy="276999"/>
          </a:xfrm>
          <a:prstGeom prst="rect">
            <a:avLst/>
          </a:prstGeom>
          <a:noFill/>
        </p:spPr>
        <p:txBody>
          <a:bodyPr wrap="square">
            <a:spAutoFit/>
          </a:bodyPr>
          <a:lstStyle/>
          <a:p>
            <a:r>
              <a:rPr lang="en-GB" sz="1200" b="1" dirty="0">
                <a:solidFill>
                  <a:srgbClr val="272626"/>
                </a:solidFill>
                <a:latin typeface="Comic Sans MS" panose="030F0902030302020204" pitchFamily="66" charset="0"/>
              </a:rPr>
              <a:t>John Bull</a:t>
            </a:r>
            <a:r>
              <a:rPr lang="en-GB" sz="1200" dirty="0">
                <a:solidFill>
                  <a:srgbClr val="272626"/>
                </a:solidFill>
                <a:latin typeface="Comic Sans MS" panose="030F0902030302020204" pitchFamily="66" charset="0"/>
              </a:rPr>
              <a:t>, 16 August, 1862</a:t>
            </a:r>
          </a:p>
        </p:txBody>
      </p:sp>
      <p:pic>
        <p:nvPicPr>
          <p:cNvPr id="4" name="Picture 3" descr="A person and person posing for a picture&#10;&#10;Description automatically generated with medium confidence">
            <a:extLst>
              <a:ext uri="{FF2B5EF4-FFF2-40B4-BE49-F238E27FC236}">
                <a16:creationId xmlns:a16="http://schemas.microsoft.com/office/drawing/2014/main" id="{297C4145-C387-0344-839B-552632AA982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21149481">
            <a:off x="4919959" y="909665"/>
            <a:ext cx="1986747" cy="2656868"/>
          </a:xfrm>
          <a:prstGeom prst="rect">
            <a:avLst/>
          </a:prstGeom>
          <a:ln w="57150">
            <a:solidFill>
              <a:schemeClr val="bg1"/>
            </a:solidFill>
          </a:ln>
          <a:effectLst>
            <a:outerShdw blurRad="139700" dist="63500" dir="3000000" sx="98000" sy="98000" algn="tl" rotWithShape="0">
              <a:prstClr val="black">
                <a:alpha val="38000"/>
              </a:prstClr>
            </a:outerShdw>
          </a:effectLst>
        </p:spPr>
      </p:pic>
    </p:spTree>
    <p:extLst>
      <p:ext uri="{BB962C8B-B14F-4D97-AF65-F5344CB8AC3E}">
        <p14:creationId xmlns:p14="http://schemas.microsoft.com/office/powerpoint/2010/main" val="2416836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D25CFF0C-D0DF-CA48-8840-273CE7AEB959}"/>
              </a:ext>
            </a:extLst>
          </p:cNvPr>
          <p:cNvSpPr txBox="1">
            <a:spLocks/>
          </p:cNvSpPr>
          <p:nvPr/>
        </p:nvSpPr>
        <p:spPr>
          <a:xfrm>
            <a:off x="4843806" y="993942"/>
            <a:ext cx="6924559" cy="10214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The Three Kings of</a:t>
            </a:r>
            <a:br>
              <a:rPr lang="en-US" sz="3000" b="1" dirty="0">
                <a:solidFill>
                  <a:srgbClr val="00A3A6"/>
                </a:solidFill>
                <a:latin typeface="Comic Sans MS" panose="030F0902030302020204" pitchFamily="66" charset="0"/>
              </a:rPr>
            </a:br>
            <a:r>
              <a:rPr lang="en-US" sz="3000" b="1" dirty="0">
                <a:solidFill>
                  <a:srgbClr val="00A3A6"/>
                </a:solidFill>
                <a:latin typeface="Comic Sans MS" panose="030F0902030302020204" pitchFamily="66" charset="0"/>
              </a:rPr>
              <a:t>Bechuanaland</a:t>
            </a:r>
          </a:p>
        </p:txBody>
      </p:sp>
      <p:sp>
        <p:nvSpPr>
          <p:cNvPr id="14" name="Content Placeholder 2">
            <a:extLst>
              <a:ext uri="{FF2B5EF4-FFF2-40B4-BE49-F238E27FC236}">
                <a16:creationId xmlns:a16="http://schemas.microsoft.com/office/drawing/2014/main" id="{F4D5E6EB-5B53-424E-A175-C9E1D1CD8D46}"/>
              </a:ext>
            </a:extLst>
          </p:cNvPr>
          <p:cNvSpPr txBox="1">
            <a:spLocks/>
          </p:cNvSpPr>
          <p:nvPr/>
        </p:nvSpPr>
        <p:spPr>
          <a:xfrm>
            <a:off x="5773343" y="2178180"/>
            <a:ext cx="5065484" cy="44305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British coloniser, </a:t>
            </a:r>
            <a:r>
              <a:rPr lang="en-GB" sz="1900" b="1" dirty="0">
                <a:solidFill>
                  <a:srgbClr val="272626"/>
                </a:solidFill>
                <a:latin typeface="Comic Sans MS" panose="030F0902030302020204" pitchFamily="66" charset="0"/>
              </a:rPr>
              <a:t>Cecil Rhodes </a:t>
            </a:r>
            <a:r>
              <a:rPr lang="en-GB" sz="1900" dirty="0">
                <a:solidFill>
                  <a:srgbClr val="272626"/>
                </a:solidFill>
                <a:latin typeface="Comic Sans MS" panose="030F0902030302020204" pitchFamily="66" charset="0"/>
              </a:rPr>
              <a:t>owned gold mines and became the Prime Minister of the British Cape Colony in South Africa.</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He used his extreme wealth to pay for a private army to seize even more land for his British South Africa Company.</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But he was keen to expand British rule further, so that the British would control land from the very north to the very south of the continent.</a:t>
            </a:r>
          </a:p>
        </p:txBody>
      </p:sp>
      <p:pic>
        <p:nvPicPr>
          <p:cNvPr id="5" name="Picture 4" descr="A person with a mustache&#10;&#10;Description automatically generated with medium confidence">
            <a:extLst>
              <a:ext uri="{FF2B5EF4-FFF2-40B4-BE49-F238E27FC236}">
                <a16:creationId xmlns:a16="http://schemas.microsoft.com/office/drawing/2014/main" id="{21B6CC7D-2AC8-264C-BA01-56D372087C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6655" y="385455"/>
            <a:ext cx="4420171" cy="6081566"/>
          </a:xfrm>
          <a:prstGeom prst="rect">
            <a:avLst/>
          </a:prstGeom>
        </p:spPr>
      </p:pic>
    </p:spTree>
    <p:extLst>
      <p:ext uri="{BB962C8B-B14F-4D97-AF65-F5344CB8AC3E}">
        <p14:creationId xmlns:p14="http://schemas.microsoft.com/office/powerpoint/2010/main" val="1926819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7329714" y="890800"/>
            <a:ext cx="4213357" cy="46808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For that reason, Bechuanaland became part of his plans.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Bechuanaland was already a protectorate of the British, which meant that it was ruled by its own kings, under the ‘protection’, or supervision, of the British.</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Rhodes wanted his own private company to take over Bechuanaland, which would give him control over removing land from the African inhabitants and selling it to white settlers.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However, the three kings of Bechuanaland stood in his way.</a:t>
            </a:r>
          </a:p>
        </p:txBody>
      </p:sp>
      <p:pic>
        <p:nvPicPr>
          <p:cNvPr id="4" name="Picture 3" descr="Map&#10;&#10;Description automatically generated">
            <a:extLst>
              <a:ext uri="{FF2B5EF4-FFF2-40B4-BE49-F238E27FC236}">
                <a16:creationId xmlns:a16="http://schemas.microsoft.com/office/drawing/2014/main" id="{3C22BD2F-A8D0-7245-B19E-6CD9C0EBE9F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27625" y="1001486"/>
            <a:ext cx="5962328" cy="4862286"/>
          </a:xfrm>
          <a:prstGeom prst="rect">
            <a:avLst/>
          </a:prstGeom>
        </p:spPr>
      </p:pic>
      <p:sp>
        <p:nvSpPr>
          <p:cNvPr id="6" name="Oval 5">
            <a:extLst>
              <a:ext uri="{FF2B5EF4-FFF2-40B4-BE49-F238E27FC236}">
                <a16:creationId xmlns:a16="http://schemas.microsoft.com/office/drawing/2014/main" id="{7ED9E6A8-F653-9241-BB26-4D92652E152E}"/>
              </a:ext>
            </a:extLst>
          </p:cNvPr>
          <p:cNvSpPr/>
          <p:nvPr/>
        </p:nvSpPr>
        <p:spPr>
          <a:xfrm>
            <a:off x="2329541" y="2248433"/>
            <a:ext cx="1782291" cy="1100585"/>
          </a:xfrm>
          <a:prstGeom prst="ellipse">
            <a:avLst/>
          </a:prstGeom>
          <a:noFill/>
          <a:ln w="57150">
            <a:solidFill>
              <a:srgbClr val="00A3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8532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3958DE5-06A3-CD49-8B24-0B3081E55603}"/>
              </a:ext>
            </a:extLst>
          </p:cNvPr>
          <p:cNvSpPr txBox="1">
            <a:spLocks/>
          </p:cNvSpPr>
          <p:nvPr/>
        </p:nvSpPr>
        <p:spPr>
          <a:xfrm>
            <a:off x="0" y="737371"/>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Their tour of Britain</a:t>
            </a:r>
          </a:p>
        </p:txBody>
      </p:sp>
      <p:sp>
        <p:nvSpPr>
          <p:cNvPr id="9" name="Content Placeholder 2">
            <a:extLst>
              <a:ext uri="{FF2B5EF4-FFF2-40B4-BE49-F238E27FC236}">
                <a16:creationId xmlns:a16="http://schemas.microsoft.com/office/drawing/2014/main" id="{A8C74AB3-B3E6-584F-B33F-9B9720BF0291}"/>
              </a:ext>
            </a:extLst>
          </p:cNvPr>
          <p:cNvSpPr txBox="1">
            <a:spLocks/>
          </p:cNvSpPr>
          <p:nvPr/>
        </p:nvSpPr>
        <p:spPr>
          <a:xfrm>
            <a:off x="890358" y="1539290"/>
            <a:ext cx="5503185" cy="46220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1895, the three kings travelled to Britain to make their case directly to the British people and the British government. They wanted protection from Cecil Rhodes and his company.</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They were:</a:t>
            </a:r>
          </a:p>
          <a:p>
            <a:pPr marL="0" indent="0">
              <a:lnSpc>
                <a:spcPct val="100000"/>
              </a:lnSpc>
              <a:spcBef>
                <a:spcPts val="100"/>
              </a:spcBef>
              <a:buClr>
                <a:srgbClr val="EB8B2D"/>
              </a:buClr>
              <a:buNone/>
            </a:pPr>
            <a:r>
              <a:rPr lang="en-GB" sz="1900" b="1" dirty="0">
                <a:solidFill>
                  <a:srgbClr val="00A3A6"/>
                </a:solidFill>
                <a:latin typeface="Comic Sans MS" panose="030F0902030302020204" pitchFamily="66" charset="0"/>
              </a:rPr>
              <a:t>King Khama III</a:t>
            </a:r>
            <a:r>
              <a:rPr lang="en-GB" sz="1900" dirty="0">
                <a:solidFill>
                  <a:srgbClr val="272626"/>
                </a:solidFill>
                <a:latin typeface="Comic Sans MS" panose="030F0902030302020204" pitchFamily="66" charset="0"/>
              </a:rPr>
              <a:t>,</a:t>
            </a:r>
          </a:p>
          <a:p>
            <a:pPr marL="0" indent="0">
              <a:lnSpc>
                <a:spcPct val="100000"/>
              </a:lnSpc>
              <a:spcBef>
                <a:spcPts val="100"/>
              </a:spcBef>
              <a:buClr>
                <a:srgbClr val="EB8B2D"/>
              </a:buClr>
              <a:buNone/>
            </a:pPr>
            <a:r>
              <a:rPr lang="en-GB" sz="1900" b="1" dirty="0">
                <a:solidFill>
                  <a:srgbClr val="00A3A6"/>
                </a:solidFill>
                <a:latin typeface="Comic Sans MS" panose="030F0902030302020204" pitchFamily="66" charset="0"/>
              </a:rPr>
              <a:t>King </a:t>
            </a:r>
            <a:r>
              <a:rPr lang="en-GB" sz="1900" b="1" dirty="0" err="1">
                <a:solidFill>
                  <a:srgbClr val="00A3A6"/>
                </a:solidFill>
                <a:latin typeface="Comic Sans MS" panose="030F0902030302020204" pitchFamily="66" charset="0"/>
              </a:rPr>
              <a:t>Sebele</a:t>
            </a:r>
            <a:r>
              <a:rPr lang="en-GB" sz="1900" b="1" dirty="0">
                <a:solidFill>
                  <a:srgbClr val="00A3A6"/>
                </a:solidFill>
                <a:latin typeface="Comic Sans MS" panose="030F0902030302020204" pitchFamily="66" charset="0"/>
              </a:rPr>
              <a:t> I </a:t>
            </a:r>
          </a:p>
          <a:p>
            <a:pPr marL="0" indent="0">
              <a:lnSpc>
                <a:spcPct val="100000"/>
              </a:lnSpc>
              <a:spcBef>
                <a:spcPts val="100"/>
              </a:spcBef>
              <a:buClr>
                <a:srgbClr val="EB8B2D"/>
              </a:buClr>
              <a:buNone/>
            </a:pPr>
            <a:r>
              <a:rPr lang="en-GB" sz="1900" dirty="0">
                <a:solidFill>
                  <a:srgbClr val="272626"/>
                </a:solidFill>
                <a:latin typeface="Comic Sans MS" panose="030F0902030302020204" pitchFamily="66" charset="0"/>
              </a:rPr>
              <a:t>and</a:t>
            </a:r>
          </a:p>
          <a:p>
            <a:pPr marL="0" indent="0">
              <a:lnSpc>
                <a:spcPct val="100000"/>
              </a:lnSpc>
              <a:spcBef>
                <a:spcPts val="100"/>
              </a:spcBef>
              <a:buClr>
                <a:srgbClr val="EB8B2D"/>
              </a:buClr>
              <a:buNone/>
            </a:pPr>
            <a:r>
              <a:rPr lang="en-GB" sz="1900" b="1" dirty="0">
                <a:solidFill>
                  <a:srgbClr val="00A3A6"/>
                </a:solidFill>
                <a:latin typeface="Comic Sans MS" panose="030F0902030302020204" pitchFamily="66" charset="0"/>
              </a:rPr>
              <a:t>King </a:t>
            </a:r>
            <a:r>
              <a:rPr lang="en-GB" sz="1900" b="1" dirty="0" err="1">
                <a:solidFill>
                  <a:srgbClr val="00A3A6"/>
                </a:solidFill>
                <a:latin typeface="Comic Sans MS" panose="030F0902030302020204" pitchFamily="66" charset="0"/>
              </a:rPr>
              <a:t>Bathoen</a:t>
            </a:r>
            <a:r>
              <a:rPr lang="en-GB" sz="1900" b="1" dirty="0">
                <a:solidFill>
                  <a:srgbClr val="00A3A6"/>
                </a:solidFill>
                <a:latin typeface="Comic Sans MS" panose="030F0902030302020204" pitchFamily="66" charset="0"/>
              </a:rPr>
              <a:t> I</a:t>
            </a:r>
            <a:endParaRPr lang="en-GB" sz="1900" dirty="0">
              <a:solidFill>
                <a:srgbClr val="272626"/>
              </a:solidFill>
              <a:latin typeface="Comic Sans MS" panose="030F0902030302020204" pitchFamily="66" charset="0"/>
            </a:endParaRP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Like the Black anti-slavery campaigners before them, they went on a national tour, giving speeches at public events, meeting politicians and businessmen and talking to the press.</a:t>
            </a:r>
          </a:p>
        </p:txBody>
      </p:sp>
      <p:pic>
        <p:nvPicPr>
          <p:cNvPr id="5" name="Picture 4" descr="A group of statues&#10;&#10;Description automatically generated with low confidence">
            <a:extLst>
              <a:ext uri="{FF2B5EF4-FFF2-40B4-BE49-F238E27FC236}">
                <a16:creationId xmlns:a16="http://schemas.microsoft.com/office/drawing/2014/main" id="{CC0E9C47-06EC-894B-B0AD-6DECE82729D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609308" y="1654022"/>
            <a:ext cx="4614778" cy="4148022"/>
          </a:xfrm>
          <a:prstGeom prst="rect">
            <a:avLst/>
          </a:prstGeom>
        </p:spPr>
      </p:pic>
      <p:cxnSp>
        <p:nvCxnSpPr>
          <p:cNvPr id="10" name="Straight Arrow Connector 9">
            <a:extLst>
              <a:ext uri="{FF2B5EF4-FFF2-40B4-BE49-F238E27FC236}">
                <a16:creationId xmlns:a16="http://schemas.microsoft.com/office/drawing/2014/main" id="{DEC3F89C-D328-CB47-8A45-12DB69324098}"/>
              </a:ext>
            </a:extLst>
          </p:cNvPr>
          <p:cNvCxnSpPr>
            <a:cxnSpLocks/>
          </p:cNvCxnSpPr>
          <p:nvPr/>
        </p:nvCxnSpPr>
        <p:spPr>
          <a:xfrm flipV="1">
            <a:off x="2889783" y="2722261"/>
            <a:ext cx="3908886" cy="656133"/>
          </a:xfrm>
          <a:prstGeom prst="straightConnector1">
            <a:avLst/>
          </a:prstGeom>
          <a:ln w="38100">
            <a:solidFill>
              <a:srgbClr val="00A3A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66B7201-1996-C146-A5B4-ECD884B534DC}"/>
              </a:ext>
            </a:extLst>
          </p:cNvPr>
          <p:cNvCxnSpPr>
            <a:cxnSpLocks/>
          </p:cNvCxnSpPr>
          <p:nvPr/>
        </p:nvCxnSpPr>
        <p:spPr>
          <a:xfrm flipV="1">
            <a:off x="2645478" y="2722261"/>
            <a:ext cx="5744666" cy="1005772"/>
          </a:xfrm>
          <a:prstGeom prst="straightConnector1">
            <a:avLst/>
          </a:prstGeom>
          <a:ln w="38100">
            <a:solidFill>
              <a:srgbClr val="00A3A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7136976-5EAB-9E45-B7D2-93FBC5FC03B4}"/>
              </a:ext>
            </a:extLst>
          </p:cNvPr>
          <p:cNvCxnSpPr>
            <a:cxnSpLocks/>
          </p:cNvCxnSpPr>
          <p:nvPr/>
        </p:nvCxnSpPr>
        <p:spPr>
          <a:xfrm flipV="1">
            <a:off x="2764140" y="2833539"/>
            <a:ext cx="7294260" cy="1424354"/>
          </a:xfrm>
          <a:prstGeom prst="straightConnector1">
            <a:avLst/>
          </a:prstGeom>
          <a:ln w="38100">
            <a:solidFill>
              <a:srgbClr val="00A3A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0066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22" presetClass="entr" presetSubtype="8"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xEl>
                                              <p:pRg st="5" end="5"/>
                                            </p:txEl>
                                          </p:spTgt>
                                        </p:tgtEl>
                                        <p:attrNameLst>
                                          <p:attrName>style.visibility</p:attrName>
                                        </p:attrNameLst>
                                      </p:cBhvr>
                                      <p:to>
                                        <p:strVal val="visible"/>
                                      </p:to>
                                    </p:set>
                                  </p:childTnLst>
                                </p:cTn>
                              </p:par>
                              <p:par>
                                <p:cTn id="29" presetID="22" presetClass="entr" presetSubtype="8"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A64FC14-94D2-744A-BC82-11CB3ACADAB1}"/>
              </a:ext>
            </a:extLst>
          </p:cNvPr>
          <p:cNvSpPr txBox="1">
            <a:spLocks/>
          </p:cNvSpPr>
          <p:nvPr/>
        </p:nvSpPr>
        <p:spPr>
          <a:xfrm>
            <a:off x="1187643" y="841010"/>
            <a:ext cx="4647099" cy="53392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kings quickly became celebrities.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They impressed the British public and were written about in the newspapers.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Eventually, they made a deal with the British government that kept Rhodes out of their country.</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deal also agreed to the British building a railway on their land in Bechuanaland and paying them properly.</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three kings returned to Bechuanaland in triumph.</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1966 Bechuanaland became an independent country, known as the Republic of Botswana.</a:t>
            </a:r>
          </a:p>
        </p:txBody>
      </p:sp>
      <p:pic>
        <p:nvPicPr>
          <p:cNvPr id="4" name="Picture 3" descr="Map&#10;&#10;Description automatically generated">
            <a:extLst>
              <a:ext uri="{FF2B5EF4-FFF2-40B4-BE49-F238E27FC236}">
                <a16:creationId xmlns:a16="http://schemas.microsoft.com/office/drawing/2014/main" id="{590E0436-FC55-714F-969D-8F8D3FE9D9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86694" y="930922"/>
            <a:ext cx="4990906" cy="4990906"/>
          </a:xfrm>
          <a:prstGeom prst="rect">
            <a:avLst/>
          </a:prstGeom>
        </p:spPr>
      </p:pic>
    </p:spTree>
    <p:extLst>
      <p:ext uri="{BB962C8B-B14F-4D97-AF65-F5344CB8AC3E}">
        <p14:creationId xmlns:p14="http://schemas.microsoft.com/office/powerpoint/2010/main" val="2940850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CC3A0F1A-29CF-1943-8163-11FF3B2B4596}"/>
              </a:ext>
            </a:extLst>
          </p:cNvPr>
          <p:cNvPicPr>
            <a:picLocks noChangeAspect="1"/>
          </p:cNvPicPr>
          <p:nvPr/>
        </p:nvPicPr>
        <p:blipFill rotWithShape="1">
          <a:blip r:embed="rId2" cstate="email">
            <a:alphaModFix amt="6000"/>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2" name="Title 1">
            <a:extLst>
              <a:ext uri="{FF2B5EF4-FFF2-40B4-BE49-F238E27FC236}">
                <a16:creationId xmlns:a16="http://schemas.microsoft.com/office/drawing/2014/main" id="{B8252E22-19C4-8348-BB2A-197150AEA66B}"/>
              </a:ext>
            </a:extLst>
          </p:cNvPr>
          <p:cNvSpPr>
            <a:spLocks noGrp="1"/>
          </p:cNvSpPr>
          <p:nvPr>
            <p:ph type="title"/>
          </p:nvPr>
        </p:nvSpPr>
        <p:spPr>
          <a:xfrm>
            <a:off x="0" y="2290476"/>
            <a:ext cx="12192000" cy="1871299"/>
          </a:xfrm>
        </p:spPr>
        <p:txBody>
          <a:bodyPr>
            <a:normAutofit/>
          </a:bodyPr>
          <a:lstStyle/>
          <a:p>
            <a:pPr algn="ctr"/>
            <a:r>
              <a:rPr lang="en-GB" sz="5000" b="1" dirty="0">
                <a:solidFill>
                  <a:schemeClr val="bg1"/>
                </a:solidFill>
                <a:latin typeface="Comic Sans MS" panose="030F0902030302020204" pitchFamily="66" charset="0"/>
              </a:rPr>
              <a:t>The Black Poor</a:t>
            </a:r>
            <a:endParaRPr lang="en-US" sz="50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19297980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erson holding a book&#10;&#10;Description automatically generated with medium confidence">
            <a:extLst>
              <a:ext uri="{FF2B5EF4-FFF2-40B4-BE49-F238E27FC236}">
                <a16:creationId xmlns:a16="http://schemas.microsoft.com/office/drawing/2014/main" id="{B4145233-A6AC-8C4F-A06E-4F76D0001F1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211897" y="1749704"/>
            <a:ext cx="3775418" cy="3800941"/>
          </a:xfrm>
          <a:prstGeom prst="rect">
            <a:avLst/>
          </a:prstGeom>
        </p:spPr>
      </p:pic>
      <p:sp>
        <p:nvSpPr>
          <p:cNvPr id="12" name="Title 1">
            <a:extLst>
              <a:ext uri="{FF2B5EF4-FFF2-40B4-BE49-F238E27FC236}">
                <a16:creationId xmlns:a16="http://schemas.microsoft.com/office/drawing/2014/main" id="{C22B9E8B-AD26-6649-BC6F-854AE7915200}"/>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Uncovering Sources about the Poor Black Victorians</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1094848" y="1678713"/>
            <a:ext cx="5821210" cy="41374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From recent work by historians, looking at different types of historical sources, we now know that as well as royal visitors and American campaigners and entertainers, there were also poor black people in Britain in the Victorian era.</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historian </a:t>
            </a:r>
            <a:r>
              <a:rPr lang="en-GB" sz="1900" b="1" dirty="0">
                <a:solidFill>
                  <a:srgbClr val="272626"/>
                </a:solidFill>
                <a:latin typeface="Comic Sans MS" panose="030F0902030302020204" pitchFamily="66" charset="0"/>
              </a:rPr>
              <a:t>Dr Caroline </a:t>
            </a:r>
            <a:r>
              <a:rPr lang="en-GB" sz="1900" b="1" dirty="0" err="1">
                <a:solidFill>
                  <a:srgbClr val="272626"/>
                </a:solidFill>
                <a:latin typeface="Comic Sans MS" panose="030F0902030302020204" pitchFamily="66" charset="0"/>
              </a:rPr>
              <a:t>Bressey</a:t>
            </a:r>
            <a:r>
              <a:rPr lang="en-GB" sz="1900" dirty="0">
                <a:solidFill>
                  <a:srgbClr val="272626"/>
                </a:solidFill>
                <a:latin typeface="Comic Sans MS" panose="030F0902030302020204" pitchFamily="66" charset="0"/>
              </a:rPr>
              <a:t> has worked to uncover different types of sources that can tell us about the lives of poor black people in Victorian Britain.</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Digital technology means that more and more historical records are being made available to examine and search through online.</a:t>
            </a:r>
          </a:p>
        </p:txBody>
      </p:sp>
      <p:sp>
        <p:nvSpPr>
          <p:cNvPr id="6" name="Content Placeholder 2">
            <a:extLst>
              <a:ext uri="{FF2B5EF4-FFF2-40B4-BE49-F238E27FC236}">
                <a16:creationId xmlns:a16="http://schemas.microsoft.com/office/drawing/2014/main" id="{BABD0CF7-D124-9D43-9C32-DEA9A2D373BC}"/>
              </a:ext>
            </a:extLst>
          </p:cNvPr>
          <p:cNvSpPr txBox="1">
            <a:spLocks/>
          </p:cNvSpPr>
          <p:nvPr/>
        </p:nvSpPr>
        <p:spPr>
          <a:xfrm>
            <a:off x="7211897" y="5686519"/>
            <a:ext cx="3775418" cy="35691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Clr>
                <a:srgbClr val="EB8B2D"/>
              </a:buClr>
              <a:buNone/>
            </a:pPr>
            <a:r>
              <a:rPr lang="en-GB" sz="1900" b="1" dirty="0">
                <a:solidFill>
                  <a:srgbClr val="272626"/>
                </a:solidFill>
                <a:latin typeface="Comic Sans MS" panose="030F0902030302020204" pitchFamily="66" charset="0"/>
              </a:rPr>
              <a:t>Dr Caroline </a:t>
            </a:r>
            <a:r>
              <a:rPr lang="en-GB" sz="1900" b="1" dirty="0" err="1">
                <a:solidFill>
                  <a:srgbClr val="272626"/>
                </a:solidFill>
                <a:latin typeface="Comic Sans MS" panose="030F0902030302020204" pitchFamily="66" charset="0"/>
              </a:rPr>
              <a:t>Bressey</a:t>
            </a:r>
            <a:endParaRPr lang="en-GB" sz="19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230990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watercraft, transport, old&#10;&#10;Description automatically generated">
            <a:extLst>
              <a:ext uri="{FF2B5EF4-FFF2-40B4-BE49-F238E27FC236}">
                <a16:creationId xmlns:a16="http://schemas.microsoft.com/office/drawing/2014/main" id="{17E508D4-6073-024E-8390-DF158C493F63}"/>
              </a:ext>
            </a:extLst>
          </p:cNvPr>
          <p:cNvPicPr>
            <a:picLocks noChangeAspect="1"/>
          </p:cNvPicPr>
          <p:nvPr/>
        </p:nvPicPr>
        <p:blipFill rotWithShape="1">
          <a:blip r:embed="rId2" cstate="email">
            <a:alphaModFix amt="11000"/>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2" name="Title 1">
            <a:extLst>
              <a:ext uri="{FF2B5EF4-FFF2-40B4-BE49-F238E27FC236}">
                <a16:creationId xmlns:a16="http://schemas.microsoft.com/office/drawing/2014/main" id="{B8252E22-19C4-8348-BB2A-197150AEA66B}"/>
              </a:ext>
            </a:extLst>
          </p:cNvPr>
          <p:cNvSpPr>
            <a:spLocks noGrp="1"/>
          </p:cNvSpPr>
          <p:nvPr>
            <p:ph type="title"/>
          </p:nvPr>
        </p:nvSpPr>
        <p:spPr>
          <a:xfrm>
            <a:off x="0" y="1753237"/>
            <a:ext cx="12192000" cy="3169972"/>
          </a:xfrm>
        </p:spPr>
        <p:txBody>
          <a:bodyPr>
            <a:normAutofit/>
          </a:bodyPr>
          <a:lstStyle/>
          <a:p>
            <a:pPr algn="ctr"/>
            <a:r>
              <a:rPr lang="en-GB" sz="5000" b="1" dirty="0">
                <a:solidFill>
                  <a:schemeClr val="bg1"/>
                </a:solidFill>
                <a:latin typeface="Comic Sans MS" panose="030F0902030302020204" pitchFamily="66" charset="0"/>
              </a:rPr>
              <a:t>The West Africa Squadron</a:t>
            </a:r>
            <a:endParaRPr lang="en-US" sz="50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9831736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1102105" y="1287542"/>
            <a:ext cx="5610752" cy="41374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These include archives of newspapers, charities and organisations.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Dr </a:t>
            </a:r>
            <a:r>
              <a:rPr lang="en-GB" sz="1900" dirty="0" err="1">
                <a:solidFill>
                  <a:srgbClr val="272626"/>
                </a:solidFill>
                <a:latin typeface="Comic Sans MS" panose="030F0902030302020204" pitchFamily="66" charset="0"/>
              </a:rPr>
              <a:t>Bressey</a:t>
            </a:r>
            <a:r>
              <a:rPr lang="en-GB" sz="1900" dirty="0">
                <a:solidFill>
                  <a:srgbClr val="272626"/>
                </a:solidFill>
                <a:latin typeface="Comic Sans MS" panose="030F0902030302020204" pitchFamily="66" charset="0"/>
              </a:rPr>
              <a:t> has found that we can find out about the lives of black and mixed race adults and children, and in some cases can even see their photographs, in:</a:t>
            </a:r>
          </a:p>
          <a:p>
            <a:pPr>
              <a:lnSpc>
                <a:spcPct val="100000"/>
              </a:lnSpc>
              <a:spcBef>
                <a:spcPts val="300"/>
              </a:spcBef>
              <a:buClr>
                <a:srgbClr val="00A3A6"/>
              </a:buClr>
            </a:pPr>
            <a:r>
              <a:rPr lang="en-GB" sz="1900" dirty="0">
                <a:solidFill>
                  <a:srgbClr val="272626"/>
                </a:solidFill>
                <a:latin typeface="Comic Sans MS" panose="030F0902030302020204" pitchFamily="66" charset="0"/>
              </a:rPr>
              <a:t>Records created by the famous Dr Barnardo.</a:t>
            </a:r>
          </a:p>
          <a:p>
            <a:pPr>
              <a:lnSpc>
                <a:spcPct val="100000"/>
              </a:lnSpc>
              <a:spcBef>
                <a:spcPts val="300"/>
              </a:spcBef>
              <a:buClr>
                <a:srgbClr val="00A3A6"/>
              </a:buClr>
            </a:pPr>
            <a:r>
              <a:rPr lang="en-GB" sz="1900" dirty="0">
                <a:solidFill>
                  <a:srgbClr val="272626"/>
                </a:solidFill>
                <a:latin typeface="Comic Sans MS" panose="030F0902030302020204" pitchFamily="66" charset="0"/>
              </a:rPr>
              <a:t>Adverts placed in local newspapers across Britain by people looking for work or for employees.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These advertisements often use language that we don’t use today – for example, describing black and mixed race people as ‘coloured’.</a:t>
            </a:r>
          </a:p>
        </p:txBody>
      </p:sp>
      <p:pic>
        <p:nvPicPr>
          <p:cNvPr id="6" name="Picture 5" descr="A person holding a book&#10;&#10;Description automatically generated with medium confidence">
            <a:extLst>
              <a:ext uri="{FF2B5EF4-FFF2-40B4-BE49-F238E27FC236}">
                <a16:creationId xmlns:a16="http://schemas.microsoft.com/office/drawing/2014/main" id="{507D46E7-FD21-C74D-9461-26A28FE0444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211897" y="1455819"/>
            <a:ext cx="3775418" cy="3800941"/>
          </a:xfrm>
          <a:prstGeom prst="rect">
            <a:avLst/>
          </a:prstGeom>
        </p:spPr>
      </p:pic>
      <p:sp>
        <p:nvSpPr>
          <p:cNvPr id="8" name="Content Placeholder 2">
            <a:extLst>
              <a:ext uri="{FF2B5EF4-FFF2-40B4-BE49-F238E27FC236}">
                <a16:creationId xmlns:a16="http://schemas.microsoft.com/office/drawing/2014/main" id="{F925F790-6CA9-6E49-BF04-6838B0AA4FB0}"/>
              </a:ext>
            </a:extLst>
          </p:cNvPr>
          <p:cNvSpPr txBox="1">
            <a:spLocks/>
          </p:cNvSpPr>
          <p:nvPr/>
        </p:nvSpPr>
        <p:spPr>
          <a:xfrm>
            <a:off x="7211897" y="5392634"/>
            <a:ext cx="3775418" cy="35691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Clr>
                <a:srgbClr val="EB8B2D"/>
              </a:buClr>
              <a:buNone/>
            </a:pPr>
            <a:r>
              <a:rPr lang="en-GB" sz="1900" b="1" dirty="0">
                <a:solidFill>
                  <a:srgbClr val="272626"/>
                </a:solidFill>
                <a:latin typeface="Comic Sans MS" panose="030F0902030302020204" pitchFamily="66" charset="0"/>
              </a:rPr>
              <a:t>Dr Caroline </a:t>
            </a:r>
            <a:r>
              <a:rPr lang="en-GB" sz="1900" b="1" dirty="0" err="1">
                <a:solidFill>
                  <a:srgbClr val="272626"/>
                </a:solidFill>
                <a:latin typeface="Comic Sans MS" panose="030F0902030302020204" pitchFamily="66" charset="0"/>
              </a:rPr>
              <a:t>Bressey</a:t>
            </a:r>
            <a:endParaRPr lang="en-GB" sz="19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609048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3958DE5-06A3-CD49-8B24-0B3081E55603}"/>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Black Victorian Children</a:t>
            </a:r>
          </a:p>
        </p:txBody>
      </p:sp>
      <p:sp>
        <p:nvSpPr>
          <p:cNvPr id="9" name="Content Placeholder 2">
            <a:extLst>
              <a:ext uri="{FF2B5EF4-FFF2-40B4-BE49-F238E27FC236}">
                <a16:creationId xmlns:a16="http://schemas.microsoft.com/office/drawing/2014/main" id="{A8C74AB3-B3E6-584F-B33F-9B9720BF0291}"/>
              </a:ext>
            </a:extLst>
          </p:cNvPr>
          <p:cNvSpPr txBox="1">
            <a:spLocks/>
          </p:cNvSpPr>
          <p:nvPr/>
        </p:nvSpPr>
        <p:spPr>
          <a:xfrm>
            <a:off x="1821543" y="2250290"/>
            <a:ext cx="3679370" cy="39130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In the Victorian period, many people engaged in charitable work to help poor and homeless children.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One of these was Dr Barnardo, who took homeless children, or children whose families could no longer look after them, into his children’s homes.</a:t>
            </a:r>
          </a:p>
        </p:txBody>
      </p:sp>
      <p:pic>
        <p:nvPicPr>
          <p:cNvPr id="4" name="Picture 3" descr="A picture containing text&#10;&#10;Description automatically generated">
            <a:extLst>
              <a:ext uri="{FF2B5EF4-FFF2-40B4-BE49-F238E27FC236}">
                <a16:creationId xmlns:a16="http://schemas.microsoft.com/office/drawing/2014/main" id="{965AC521-2CA6-7D41-B397-518034BE5EE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69013" y="1724566"/>
            <a:ext cx="3957372" cy="3994063"/>
          </a:xfrm>
          <a:prstGeom prst="rect">
            <a:avLst/>
          </a:prstGeom>
        </p:spPr>
      </p:pic>
    </p:spTree>
    <p:extLst>
      <p:ext uri="{BB962C8B-B14F-4D97-AF65-F5344CB8AC3E}">
        <p14:creationId xmlns:p14="http://schemas.microsoft.com/office/powerpoint/2010/main" val="2813627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1102105" y="1061856"/>
            <a:ext cx="4848752" cy="47801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As part of his work, Dr Barnardo made use of photographs, to document his work and as a form of advertising to help raise more money.</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He took ‘before and after’ pictures of many of the children, though he also got into trouble for sometimes making the children look more dirty and badly clothed in the ‘before’ photographs than they actually were.</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Dr </a:t>
            </a:r>
            <a:r>
              <a:rPr lang="en-GB" sz="1900" dirty="0" err="1">
                <a:solidFill>
                  <a:srgbClr val="272626"/>
                </a:solidFill>
                <a:latin typeface="Comic Sans MS" panose="030F0902030302020204" pitchFamily="66" charset="0"/>
              </a:rPr>
              <a:t>Bressey</a:t>
            </a:r>
            <a:r>
              <a:rPr lang="en-GB" sz="1900" dirty="0">
                <a:solidFill>
                  <a:srgbClr val="272626"/>
                </a:solidFill>
                <a:latin typeface="Comic Sans MS" panose="030F0902030302020204" pitchFamily="66" charset="0"/>
              </a:rPr>
              <a:t> has studied the Barnardo photographs and found images, names and sometimes family details of poor Black Victorian children in this archive.</a:t>
            </a:r>
          </a:p>
        </p:txBody>
      </p:sp>
      <p:pic>
        <p:nvPicPr>
          <p:cNvPr id="8" name="Picture 2" descr="The Richards sisters">
            <a:extLst>
              <a:ext uri="{FF2B5EF4-FFF2-40B4-BE49-F238E27FC236}">
                <a16:creationId xmlns:a16="http://schemas.microsoft.com/office/drawing/2014/main" id="{F901083F-4B67-EF4A-972D-425AC0491110}"/>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rot="400250">
            <a:off x="6485549" y="1112869"/>
            <a:ext cx="2126347" cy="2126347"/>
          </a:xfrm>
          <a:prstGeom prst="rect">
            <a:avLst/>
          </a:prstGeom>
          <a:noFill/>
          <a:ln w="57150">
            <a:solidFill>
              <a:schemeClr val="bg1"/>
            </a:solidFill>
          </a:ln>
          <a:effectLst>
            <a:outerShdw blurRad="177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4" descr="Benjamin Washington">
            <a:extLst>
              <a:ext uri="{FF2B5EF4-FFF2-40B4-BE49-F238E27FC236}">
                <a16:creationId xmlns:a16="http://schemas.microsoft.com/office/drawing/2014/main" id="{1359C682-1AF3-1D4B-84B8-32E750476F6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21199306">
            <a:off x="6571879" y="3471948"/>
            <a:ext cx="2126347" cy="2126347"/>
          </a:xfrm>
          <a:prstGeom prst="rect">
            <a:avLst/>
          </a:prstGeom>
          <a:noFill/>
          <a:ln w="57150">
            <a:solidFill>
              <a:schemeClr val="bg1"/>
            </a:solidFill>
          </a:ln>
          <a:effectLst>
            <a:outerShdw blurRad="177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27F0ADEF-3776-5F44-BB49-3F3B7694F8B5}"/>
              </a:ext>
            </a:extLst>
          </p:cNvPr>
          <p:cNvGrpSpPr/>
          <p:nvPr/>
        </p:nvGrpSpPr>
        <p:grpSpPr>
          <a:xfrm>
            <a:off x="8614959" y="1645061"/>
            <a:ext cx="2299783" cy="1185225"/>
            <a:chOff x="8614959" y="1645061"/>
            <a:chExt cx="2299783" cy="1185225"/>
          </a:xfrm>
        </p:grpSpPr>
        <p:sp>
          <p:nvSpPr>
            <p:cNvPr id="3" name="Rectangle 2">
              <a:extLst>
                <a:ext uri="{FF2B5EF4-FFF2-40B4-BE49-F238E27FC236}">
                  <a16:creationId xmlns:a16="http://schemas.microsoft.com/office/drawing/2014/main" id="{5EF99991-E0C8-1145-B0FE-77C9CFA34FC8}"/>
                </a:ext>
              </a:extLst>
            </p:cNvPr>
            <p:cNvSpPr/>
            <p:nvPr/>
          </p:nvSpPr>
          <p:spPr>
            <a:xfrm>
              <a:off x="9223828" y="1645061"/>
              <a:ext cx="1690914" cy="1185225"/>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chemeClr val="bg1"/>
                  </a:solidFill>
                  <a:latin typeface="Comic Sans MS" panose="030F0902030302020204" pitchFamily="66" charset="0"/>
                </a:rPr>
                <a:t>Sarah and</a:t>
              </a:r>
              <a:br>
                <a:rPr lang="en-GB" dirty="0">
                  <a:solidFill>
                    <a:schemeClr val="bg1"/>
                  </a:solidFill>
                  <a:latin typeface="Comic Sans MS" panose="030F0902030302020204" pitchFamily="66" charset="0"/>
                </a:rPr>
              </a:br>
              <a:r>
                <a:rPr lang="en-GB" dirty="0">
                  <a:solidFill>
                    <a:schemeClr val="bg1"/>
                  </a:solidFill>
                  <a:latin typeface="Comic Sans MS" panose="030F0902030302020204" pitchFamily="66" charset="0"/>
                </a:rPr>
                <a:t>Maud Richards</a:t>
              </a:r>
            </a:p>
          </p:txBody>
        </p:sp>
        <p:sp>
          <p:nvSpPr>
            <p:cNvPr id="4" name="Triangle 3">
              <a:extLst>
                <a:ext uri="{FF2B5EF4-FFF2-40B4-BE49-F238E27FC236}">
                  <a16:creationId xmlns:a16="http://schemas.microsoft.com/office/drawing/2014/main" id="{C5C02671-15FF-6747-9EC6-73CD48B040C8}"/>
                </a:ext>
              </a:extLst>
            </p:cNvPr>
            <p:cNvSpPr/>
            <p:nvPr/>
          </p:nvSpPr>
          <p:spPr>
            <a:xfrm rot="16200000">
              <a:off x="8565532" y="1882045"/>
              <a:ext cx="716692" cy="617838"/>
            </a:xfrm>
            <a:prstGeom prst="triangle">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a:extLst>
              <a:ext uri="{FF2B5EF4-FFF2-40B4-BE49-F238E27FC236}">
                <a16:creationId xmlns:a16="http://schemas.microsoft.com/office/drawing/2014/main" id="{8E8653F5-2916-CB4D-B3CD-48595C202621}"/>
              </a:ext>
            </a:extLst>
          </p:cNvPr>
          <p:cNvGrpSpPr/>
          <p:nvPr/>
        </p:nvGrpSpPr>
        <p:grpSpPr>
          <a:xfrm>
            <a:off x="8614959" y="3778661"/>
            <a:ext cx="2299783" cy="1185225"/>
            <a:chOff x="8614959" y="3778661"/>
            <a:chExt cx="2299783" cy="1185225"/>
          </a:xfrm>
        </p:grpSpPr>
        <p:sp>
          <p:nvSpPr>
            <p:cNvPr id="14" name="Rectangle 13">
              <a:extLst>
                <a:ext uri="{FF2B5EF4-FFF2-40B4-BE49-F238E27FC236}">
                  <a16:creationId xmlns:a16="http://schemas.microsoft.com/office/drawing/2014/main" id="{586DD6A9-884C-4840-97A4-B2DDEB94D095}"/>
                </a:ext>
              </a:extLst>
            </p:cNvPr>
            <p:cNvSpPr/>
            <p:nvPr/>
          </p:nvSpPr>
          <p:spPr>
            <a:xfrm>
              <a:off x="9223828" y="3778661"/>
              <a:ext cx="1690914" cy="1185225"/>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chemeClr val="bg1"/>
                  </a:solidFill>
                  <a:latin typeface="Comic Sans MS" panose="030F0902030302020204" pitchFamily="66" charset="0"/>
                </a:rPr>
                <a:t>Benjamin</a:t>
              </a:r>
              <a:br>
                <a:rPr lang="en-GB" dirty="0">
                  <a:solidFill>
                    <a:schemeClr val="bg1"/>
                  </a:solidFill>
                  <a:latin typeface="Comic Sans MS" panose="030F0902030302020204" pitchFamily="66" charset="0"/>
                </a:rPr>
              </a:br>
              <a:r>
                <a:rPr lang="en-GB" dirty="0">
                  <a:solidFill>
                    <a:schemeClr val="bg1"/>
                  </a:solidFill>
                  <a:latin typeface="Comic Sans MS" panose="030F0902030302020204" pitchFamily="66" charset="0"/>
                </a:rPr>
                <a:t>Washington</a:t>
              </a:r>
            </a:p>
          </p:txBody>
        </p:sp>
        <p:sp>
          <p:nvSpPr>
            <p:cNvPr id="15" name="Triangle 14">
              <a:extLst>
                <a:ext uri="{FF2B5EF4-FFF2-40B4-BE49-F238E27FC236}">
                  <a16:creationId xmlns:a16="http://schemas.microsoft.com/office/drawing/2014/main" id="{2B97CED1-7D8A-9749-9823-A3808F5C9015}"/>
                </a:ext>
              </a:extLst>
            </p:cNvPr>
            <p:cNvSpPr/>
            <p:nvPr/>
          </p:nvSpPr>
          <p:spPr>
            <a:xfrm rot="16200000">
              <a:off x="8565532" y="4063013"/>
              <a:ext cx="716692" cy="617838"/>
            </a:xfrm>
            <a:prstGeom prst="triangle">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a:extLst>
              <a:ext uri="{FF2B5EF4-FFF2-40B4-BE49-F238E27FC236}">
                <a16:creationId xmlns:a16="http://schemas.microsoft.com/office/drawing/2014/main" id="{8D17A2FC-741E-DC4B-91A0-A845D51AB0BA}"/>
              </a:ext>
            </a:extLst>
          </p:cNvPr>
          <p:cNvSpPr txBox="1"/>
          <p:nvPr/>
        </p:nvSpPr>
        <p:spPr>
          <a:xfrm rot="21216032">
            <a:off x="6637394" y="5722938"/>
            <a:ext cx="1702675" cy="276999"/>
          </a:xfrm>
          <a:prstGeom prst="rect">
            <a:avLst/>
          </a:prstGeom>
          <a:noFill/>
        </p:spPr>
        <p:txBody>
          <a:bodyPr wrap="square">
            <a:spAutoFit/>
          </a:bodyPr>
          <a:lstStyle/>
          <a:p>
            <a:r>
              <a:rPr lang="en-GB" sz="1200" u="none" strike="noStrike" dirty="0">
                <a:solidFill>
                  <a:srgbClr val="272626"/>
                </a:solidFill>
                <a:effectLst/>
                <a:latin typeface="Comic Sans MS" panose="030F0902030302020204" pitchFamily="66" charset="0"/>
              </a:rPr>
              <a:t>Images © Barnardo’s</a:t>
            </a:r>
            <a:endParaRPr lang="en-US" sz="12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123975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par>
                          <p:cTn id="11" fill="hold">
                            <p:stCondLst>
                              <p:cond delay="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BF48E05-81CF-4149-8B52-2CDFB5A52F0D}"/>
              </a:ext>
            </a:extLst>
          </p:cNvPr>
          <p:cNvGrpSpPr/>
          <p:nvPr/>
        </p:nvGrpSpPr>
        <p:grpSpPr>
          <a:xfrm>
            <a:off x="6955330" y="719726"/>
            <a:ext cx="3932410" cy="1771138"/>
            <a:chOff x="1001590" y="1105985"/>
            <a:chExt cx="5017945" cy="2260057"/>
          </a:xfrm>
        </p:grpSpPr>
        <p:sp>
          <p:nvSpPr>
            <p:cNvPr id="12" name="Rectangle 11">
              <a:extLst>
                <a:ext uri="{FF2B5EF4-FFF2-40B4-BE49-F238E27FC236}">
                  <a16:creationId xmlns:a16="http://schemas.microsoft.com/office/drawing/2014/main" id="{506FF025-FAD1-E44D-B16F-B6F280C5A337}"/>
                </a:ext>
              </a:extLst>
            </p:cNvPr>
            <p:cNvSpPr/>
            <p:nvPr/>
          </p:nvSpPr>
          <p:spPr>
            <a:xfrm>
              <a:off x="1001590" y="1105985"/>
              <a:ext cx="5017945" cy="2260057"/>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5FE3964D-C05A-8D4E-88B7-A71CC926F361}"/>
                </a:ext>
              </a:extLst>
            </p:cNvPr>
            <p:cNvSpPr txBox="1"/>
            <p:nvPr/>
          </p:nvSpPr>
          <p:spPr>
            <a:xfrm>
              <a:off x="1215180" y="1377855"/>
              <a:ext cx="4593291" cy="1311000"/>
            </a:xfrm>
            <a:prstGeom prst="rect">
              <a:avLst/>
            </a:prstGeom>
            <a:noFill/>
          </p:spPr>
          <p:txBody>
            <a:bodyPr wrap="square" rtlCol="0">
              <a:noAutofit/>
            </a:bodyPr>
            <a:lstStyle/>
            <a:p>
              <a:pPr algn="just"/>
              <a:r>
                <a:rPr lang="en-GB" sz="1200" dirty="0">
                  <a:latin typeface="Times" pitchFamily="2" charset="0"/>
                </a:rPr>
                <a:t>A Respectable, well-educated Young Coloured Man, lately arrived in England, requires a Situation in a Mercantile Office, either now or in the beginning of January, 1877. Has a sound knowledge of bookkeeping and writes a fair legible hand. Can produce excellent certificates as to sobriety and honesty- Apply to Messrs, J, </a:t>
              </a:r>
              <a:r>
                <a:rPr lang="en-GB" sz="1200" dirty="0" err="1">
                  <a:latin typeface="Times" pitchFamily="2" charset="0"/>
                </a:rPr>
                <a:t>Curiender</a:t>
              </a:r>
              <a:r>
                <a:rPr lang="en-GB" sz="1200" dirty="0">
                  <a:latin typeface="Times" pitchFamily="2" charset="0"/>
                </a:rPr>
                <a:t> and </a:t>
              </a:r>
              <a:r>
                <a:rPr lang="en-GB" sz="1200" dirty="0" err="1">
                  <a:latin typeface="Times" pitchFamily="2" charset="0"/>
                </a:rPr>
                <a:t>Oo</a:t>
              </a:r>
              <a:r>
                <a:rPr lang="en-GB" sz="1200" dirty="0">
                  <a:latin typeface="Times" pitchFamily="2" charset="0"/>
                </a:rPr>
                <a:t>., 34 South John-street.</a:t>
              </a:r>
            </a:p>
          </p:txBody>
        </p:sp>
        <p:cxnSp>
          <p:nvCxnSpPr>
            <p:cNvPr id="15" name="Straight Connector 14">
              <a:extLst>
                <a:ext uri="{FF2B5EF4-FFF2-40B4-BE49-F238E27FC236}">
                  <a16:creationId xmlns:a16="http://schemas.microsoft.com/office/drawing/2014/main" id="{FA2B666C-D492-B949-B3E2-ECB2CA7C51D8}"/>
                </a:ext>
              </a:extLst>
            </p:cNvPr>
            <p:cNvCxnSpPr>
              <a:cxnSpLocks/>
            </p:cNvCxnSpPr>
            <p:nvPr/>
          </p:nvCxnSpPr>
          <p:spPr>
            <a:xfrm>
              <a:off x="1277527" y="1300524"/>
              <a:ext cx="4426698"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D870B6B-CF94-B642-80DC-3A21D03DBEAF}"/>
                </a:ext>
              </a:extLst>
            </p:cNvPr>
            <p:cNvCxnSpPr>
              <a:cxnSpLocks/>
            </p:cNvCxnSpPr>
            <p:nvPr/>
          </p:nvCxnSpPr>
          <p:spPr>
            <a:xfrm>
              <a:off x="1277527" y="3201163"/>
              <a:ext cx="4530942"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1122832" y="1590440"/>
            <a:ext cx="5573016" cy="49627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EB8B2D"/>
              </a:buClr>
              <a:buNone/>
            </a:pPr>
            <a:r>
              <a:rPr lang="en-GB" sz="1900" dirty="0">
                <a:solidFill>
                  <a:srgbClr val="272626"/>
                </a:solidFill>
                <a:latin typeface="Comic Sans MS" panose="030F0902030302020204" pitchFamily="66" charset="0"/>
              </a:rPr>
              <a:t>Dr </a:t>
            </a:r>
            <a:r>
              <a:rPr lang="en-GB" sz="1900" dirty="0" err="1">
                <a:solidFill>
                  <a:srgbClr val="272626"/>
                </a:solidFill>
                <a:latin typeface="Comic Sans MS" panose="030F0902030302020204" pitchFamily="66" charset="0"/>
              </a:rPr>
              <a:t>Bressey</a:t>
            </a:r>
            <a:r>
              <a:rPr lang="en-GB" sz="1900" dirty="0">
                <a:solidFill>
                  <a:srgbClr val="272626"/>
                </a:solidFill>
                <a:latin typeface="Comic Sans MS" panose="030F0902030302020204" pitchFamily="66" charset="0"/>
              </a:rPr>
              <a:t> has also found newspaper adverts placed by black and mixed race men and women, who were looking for work in Victorian Britain.</a:t>
            </a:r>
          </a:p>
          <a:p>
            <a:pPr marL="0" indent="0">
              <a:lnSpc>
                <a:spcPct val="100000"/>
              </a:lnSpc>
              <a:buClr>
                <a:srgbClr val="EB8B2D"/>
              </a:buClr>
              <a:buNone/>
            </a:pPr>
            <a:r>
              <a:rPr lang="en-GB" sz="1900" dirty="0">
                <a:solidFill>
                  <a:srgbClr val="272626"/>
                </a:solidFill>
                <a:latin typeface="Comic Sans MS" panose="030F0902030302020204" pitchFamily="66" charset="0"/>
              </a:rPr>
              <a:t>They use the term ‘coloured’ to describe themselves.</a:t>
            </a:r>
          </a:p>
          <a:p>
            <a:pPr marL="0" indent="0">
              <a:lnSpc>
                <a:spcPct val="100000"/>
              </a:lnSpc>
              <a:buClr>
                <a:srgbClr val="EB8B2D"/>
              </a:buClr>
              <a:buNone/>
            </a:pPr>
            <a:r>
              <a:rPr lang="en-GB" sz="1900" dirty="0">
                <a:solidFill>
                  <a:srgbClr val="272626"/>
                </a:solidFill>
                <a:latin typeface="Comic Sans MS" panose="030F0902030302020204" pitchFamily="66" charset="0"/>
              </a:rPr>
              <a:t>In these adverts we can see that men and women were looking for jobs in service or</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had special skills to offer.</a:t>
            </a:r>
          </a:p>
          <a:p>
            <a:pPr marL="0" indent="0">
              <a:lnSpc>
                <a:spcPct val="100000"/>
              </a:lnSpc>
              <a:buClr>
                <a:srgbClr val="EB8B2D"/>
              </a:buClr>
              <a:buNone/>
            </a:pPr>
            <a:r>
              <a:rPr lang="en-GB" sz="1900" dirty="0">
                <a:solidFill>
                  <a:srgbClr val="272626"/>
                </a:solidFill>
                <a:latin typeface="Comic Sans MS" panose="030F0902030302020204" pitchFamily="66" charset="0"/>
              </a:rPr>
              <a:t>Look at the adverts here.</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Do you know:</a:t>
            </a:r>
          </a:p>
          <a:p>
            <a:pPr>
              <a:lnSpc>
                <a:spcPct val="100000"/>
              </a:lnSpc>
              <a:spcBef>
                <a:spcPts val="200"/>
              </a:spcBef>
              <a:buClr>
                <a:srgbClr val="00A3A6"/>
              </a:buClr>
            </a:pPr>
            <a:r>
              <a:rPr lang="en-GB" sz="1900" dirty="0">
                <a:solidFill>
                  <a:srgbClr val="272626"/>
                </a:solidFill>
                <a:latin typeface="Comic Sans MS" panose="030F0902030302020204" pitchFamily="66" charset="0"/>
              </a:rPr>
              <a:t>What ‘</a:t>
            </a:r>
            <a:r>
              <a:rPr lang="en-GB" sz="1900" b="1" dirty="0">
                <a:solidFill>
                  <a:srgbClr val="272626"/>
                </a:solidFill>
                <a:latin typeface="Comic Sans MS" panose="030F0902030302020204" pitchFamily="66" charset="0"/>
              </a:rPr>
              <a:t>bookkeeping</a:t>
            </a:r>
            <a:r>
              <a:rPr lang="en-GB" sz="1900" dirty="0">
                <a:solidFill>
                  <a:srgbClr val="272626"/>
                </a:solidFill>
                <a:latin typeface="Comic Sans MS" panose="030F0902030302020204" pitchFamily="66" charset="0"/>
              </a:rPr>
              <a:t>’ is?</a:t>
            </a:r>
          </a:p>
          <a:p>
            <a:pPr>
              <a:lnSpc>
                <a:spcPct val="100000"/>
              </a:lnSpc>
              <a:spcBef>
                <a:spcPts val="200"/>
              </a:spcBef>
              <a:buClr>
                <a:srgbClr val="00A3A6"/>
              </a:buClr>
            </a:pPr>
            <a:r>
              <a:rPr lang="en-GB" sz="1900" dirty="0">
                <a:solidFill>
                  <a:srgbClr val="272626"/>
                </a:solidFill>
                <a:latin typeface="Comic Sans MS" panose="030F0902030302020204" pitchFamily="66" charset="0"/>
              </a:rPr>
              <a:t>What a ‘</a:t>
            </a:r>
            <a:r>
              <a:rPr lang="en-GB" sz="1900" b="1" dirty="0">
                <a:solidFill>
                  <a:srgbClr val="272626"/>
                </a:solidFill>
                <a:latin typeface="Comic Sans MS" panose="030F0902030302020204" pitchFamily="66" charset="0"/>
              </a:rPr>
              <a:t>bazaar or playhouse</a:t>
            </a:r>
            <a:r>
              <a:rPr lang="en-GB" sz="1900" dirty="0">
                <a:solidFill>
                  <a:srgbClr val="272626"/>
                </a:solidFill>
                <a:latin typeface="Comic Sans MS" panose="030F0902030302020204" pitchFamily="66" charset="0"/>
              </a:rPr>
              <a:t>’ means?</a:t>
            </a:r>
          </a:p>
          <a:p>
            <a:pPr>
              <a:lnSpc>
                <a:spcPct val="100000"/>
              </a:lnSpc>
              <a:spcBef>
                <a:spcPts val="200"/>
              </a:spcBef>
              <a:buClr>
                <a:srgbClr val="00A3A6"/>
              </a:buClr>
            </a:pPr>
            <a:r>
              <a:rPr lang="en-GB" sz="1900" dirty="0">
                <a:solidFill>
                  <a:srgbClr val="272626"/>
                </a:solidFill>
                <a:latin typeface="Comic Sans MS" panose="030F0902030302020204" pitchFamily="66" charset="0"/>
              </a:rPr>
              <a:t>What a ‘</a:t>
            </a:r>
            <a:r>
              <a:rPr lang="en-GB" sz="1900" b="1" dirty="0">
                <a:solidFill>
                  <a:srgbClr val="272626"/>
                </a:solidFill>
                <a:latin typeface="Comic Sans MS" panose="030F0902030302020204" pitchFamily="66" charset="0"/>
              </a:rPr>
              <a:t>billiard room</a:t>
            </a:r>
            <a:r>
              <a:rPr lang="en-GB" sz="1900" dirty="0">
                <a:solidFill>
                  <a:srgbClr val="272626"/>
                </a:solidFill>
                <a:latin typeface="Comic Sans MS" panose="030F0902030302020204" pitchFamily="66" charset="0"/>
              </a:rPr>
              <a:t>’ is?</a:t>
            </a:r>
          </a:p>
        </p:txBody>
      </p:sp>
      <p:sp>
        <p:nvSpPr>
          <p:cNvPr id="11" name="Title 1">
            <a:extLst>
              <a:ext uri="{FF2B5EF4-FFF2-40B4-BE49-F238E27FC236}">
                <a16:creationId xmlns:a16="http://schemas.microsoft.com/office/drawing/2014/main" id="{B4FCC64A-2E0D-BE47-8DEE-29EBD6E361F2}"/>
              </a:ext>
            </a:extLst>
          </p:cNvPr>
          <p:cNvSpPr txBox="1">
            <a:spLocks/>
          </p:cNvSpPr>
          <p:nvPr/>
        </p:nvSpPr>
        <p:spPr>
          <a:xfrm>
            <a:off x="418213" y="814565"/>
            <a:ext cx="6537117" cy="89368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Black Victorian Adults</a:t>
            </a:r>
          </a:p>
        </p:txBody>
      </p:sp>
      <p:sp>
        <p:nvSpPr>
          <p:cNvPr id="19" name="TextBox 18">
            <a:extLst>
              <a:ext uri="{FF2B5EF4-FFF2-40B4-BE49-F238E27FC236}">
                <a16:creationId xmlns:a16="http://schemas.microsoft.com/office/drawing/2014/main" id="{54B78498-3E00-374C-8443-5DE75E31329A}"/>
              </a:ext>
            </a:extLst>
          </p:cNvPr>
          <p:cNvSpPr txBox="1"/>
          <p:nvPr/>
        </p:nvSpPr>
        <p:spPr>
          <a:xfrm>
            <a:off x="7122714" y="2532823"/>
            <a:ext cx="3748824" cy="292388"/>
          </a:xfrm>
          <a:prstGeom prst="rect">
            <a:avLst/>
          </a:prstGeom>
          <a:noFill/>
        </p:spPr>
        <p:txBody>
          <a:bodyPr wrap="square">
            <a:spAutoFit/>
          </a:bodyPr>
          <a:lstStyle/>
          <a:p>
            <a:r>
              <a:rPr lang="en-GB" sz="1300" b="1" dirty="0">
                <a:solidFill>
                  <a:srgbClr val="272626"/>
                </a:solidFill>
                <a:latin typeface="Comic Sans MS" panose="030F0902030302020204" pitchFamily="66" charset="0"/>
              </a:rPr>
              <a:t>Liverpool Mercury</a:t>
            </a:r>
            <a:r>
              <a:rPr lang="en-GB" sz="1300" dirty="0">
                <a:solidFill>
                  <a:srgbClr val="272626"/>
                </a:solidFill>
                <a:latin typeface="Comic Sans MS" panose="030F0902030302020204" pitchFamily="66" charset="0"/>
              </a:rPr>
              <a:t>, 18 December 1876</a:t>
            </a:r>
          </a:p>
        </p:txBody>
      </p:sp>
      <p:sp>
        <p:nvSpPr>
          <p:cNvPr id="20" name="TextBox 19">
            <a:extLst>
              <a:ext uri="{FF2B5EF4-FFF2-40B4-BE49-F238E27FC236}">
                <a16:creationId xmlns:a16="http://schemas.microsoft.com/office/drawing/2014/main" id="{354E2828-48AC-4E47-A284-C0888BD21804}"/>
              </a:ext>
            </a:extLst>
          </p:cNvPr>
          <p:cNvSpPr txBox="1"/>
          <p:nvPr/>
        </p:nvSpPr>
        <p:spPr>
          <a:xfrm>
            <a:off x="7122714" y="5937130"/>
            <a:ext cx="3748824" cy="292388"/>
          </a:xfrm>
          <a:prstGeom prst="rect">
            <a:avLst/>
          </a:prstGeom>
          <a:noFill/>
        </p:spPr>
        <p:txBody>
          <a:bodyPr wrap="square">
            <a:spAutoFit/>
          </a:bodyPr>
          <a:lstStyle/>
          <a:p>
            <a:r>
              <a:rPr lang="en-GB" sz="1300" b="1" dirty="0">
                <a:solidFill>
                  <a:srgbClr val="272626"/>
                </a:solidFill>
                <a:latin typeface="Comic Sans MS" panose="030F0902030302020204" pitchFamily="66" charset="0"/>
              </a:rPr>
              <a:t>Liverpool Mercury</a:t>
            </a:r>
            <a:r>
              <a:rPr lang="en-GB" sz="1300" dirty="0">
                <a:solidFill>
                  <a:srgbClr val="272626"/>
                </a:solidFill>
                <a:latin typeface="Comic Sans MS" panose="030F0902030302020204" pitchFamily="66" charset="0"/>
              </a:rPr>
              <a:t>, 7 November 1876</a:t>
            </a:r>
          </a:p>
        </p:txBody>
      </p:sp>
      <p:sp>
        <p:nvSpPr>
          <p:cNvPr id="21" name="TextBox 20">
            <a:extLst>
              <a:ext uri="{FF2B5EF4-FFF2-40B4-BE49-F238E27FC236}">
                <a16:creationId xmlns:a16="http://schemas.microsoft.com/office/drawing/2014/main" id="{1A79C3DF-AC7D-BB4C-8191-7BCAE9E06074}"/>
              </a:ext>
            </a:extLst>
          </p:cNvPr>
          <p:cNvSpPr txBox="1"/>
          <p:nvPr/>
        </p:nvSpPr>
        <p:spPr>
          <a:xfrm>
            <a:off x="7122714" y="4183455"/>
            <a:ext cx="2799546" cy="292388"/>
          </a:xfrm>
          <a:prstGeom prst="rect">
            <a:avLst/>
          </a:prstGeom>
          <a:noFill/>
        </p:spPr>
        <p:txBody>
          <a:bodyPr wrap="square">
            <a:spAutoFit/>
          </a:bodyPr>
          <a:lstStyle/>
          <a:p>
            <a:r>
              <a:rPr lang="en-GB" sz="1300" b="1" dirty="0">
                <a:solidFill>
                  <a:srgbClr val="272626"/>
                </a:solidFill>
                <a:latin typeface="Comic Sans MS" panose="030F0902030302020204" pitchFamily="66" charset="0"/>
              </a:rPr>
              <a:t>The Era</a:t>
            </a:r>
            <a:r>
              <a:rPr lang="en-GB" sz="1300" dirty="0">
                <a:solidFill>
                  <a:srgbClr val="272626"/>
                </a:solidFill>
                <a:latin typeface="Comic Sans MS" panose="030F0902030302020204" pitchFamily="66" charset="0"/>
              </a:rPr>
              <a:t>, 10 November 1900</a:t>
            </a:r>
          </a:p>
        </p:txBody>
      </p:sp>
      <p:grpSp>
        <p:nvGrpSpPr>
          <p:cNvPr id="23" name="Group 22">
            <a:extLst>
              <a:ext uri="{FF2B5EF4-FFF2-40B4-BE49-F238E27FC236}">
                <a16:creationId xmlns:a16="http://schemas.microsoft.com/office/drawing/2014/main" id="{F1F91D2B-3861-A84F-83CE-BE6A4E5C17F9}"/>
              </a:ext>
            </a:extLst>
          </p:cNvPr>
          <p:cNvGrpSpPr/>
          <p:nvPr/>
        </p:nvGrpSpPr>
        <p:grpSpPr>
          <a:xfrm>
            <a:off x="6955330" y="3028076"/>
            <a:ext cx="3932410" cy="1110130"/>
            <a:chOff x="1001590" y="1105985"/>
            <a:chExt cx="5017945" cy="1416579"/>
          </a:xfrm>
        </p:grpSpPr>
        <p:sp>
          <p:nvSpPr>
            <p:cNvPr id="24" name="Rectangle 23">
              <a:extLst>
                <a:ext uri="{FF2B5EF4-FFF2-40B4-BE49-F238E27FC236}">
                  <a16:creationId xmlns:a16="http://schemas.microsoft.com/office/drawing/2014/main" id="{F56A9A11-F6C4-5149-A231-E3C05C5C7129}"/>
                </a:ext>
              </a:extLst>
            </p:cNvPr>
            <p:cNvSpPr/>
            <p:nvPr/>
          </p:nvSpPr>
          <p:spPr>
            <a:xfrm>
              <a:off x="1001590" y="1105985"/>
              <a:ext cx="5017945" cy="1416579"/>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685DDD9F-13B6-5E4E-9DA8-0AC5EB93F4E3}"/>
                </a:ext>
              </a:extLst>
            </p:cNvPr>
            <p:cNvSpPr txBox="1"/>
            <p:nvPr/>
          </p:nvSpPr>
          <p:spPr>
            <a:xfrm>
              <a:off x="1215180" y="1377856"/>
              <a:ext cx="4593291" cy="889745"/>
            </a:xfrm>
            <a:prstGeom prst="rect">
              <a:avLst/>
            </a:prstGeom>
            <a:noFill/>
          </p:spPr>
          <p:txBody>
            <a:bodyPr wrap="square" rtlCol="0">
              <a:noAutofit/>
            </a:bodyPr>
            <a:lstStyle/>
            <a:p>
              <a:pPr algn="just"/>
              <a:r>
                <a:rPr lang="en-GB" sz="1200" dirty="0">
                  <a:latin typeface="Times" pitchFamily="2" charset="0"/>
                </a:rPr>
                <a:t>WANTED, by Coloured Young Lady, Situation in Bazaar or Playhouse, as Attendant. Address, C., 26 </a:t>
              </a:r>
              <a:r>
                <a:rPr lang="en-GB" sz="1200" dirty="0" err="1">
                  <a:latin typeface="Times" pitchFamily="2" charset="0"/>
                </a:rPr>
                <a:t>Orchel</a:t>
              </a:r>
              <a:r>
                <a:rPr lang="en-GB" sz="1200" dirty="0">
                  <a:latin typeface="Times" pitchFamily="2" charset="0"/>
                </a:rPr>
                <a:t>-road, West Kensington.</a:t>
              </a:r>
            </a:p>
          </p:txBody>
        </p:sp>
        <p:cxnSp>
          <p:nvCxnSpPr>
            <p:cNvPr id="26" name="Straight Connector 25">
              <a:extLst>
                <a:ext uri="{FF2B5EF4-FFF2-40B4-BE49-F238E27FC236}">
                  <a16:creationId xmlns:a16="http://schemas.microsoft.com/office/drawing/2014/main" id="{90ED9A0E-1897-7D4F-92A8-E8F3BDA2F4ED}"/>
                </a:ext>
              </a:extLst>
            </p:cNvPr>
            <p:cNvCxnSpPr>
              <a:cxnSpLocks/>
            </p:cNvCxnSpPr>
            <p:nvPr/>
          </p:nvCxnSpPr>
          <p:spPr>
            <a:xfrm>
              <a:off x="1277527" y="1300524"/>
              <a:ext cx="4426698"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ECC29FB-4626-E94E-8041-9D66988AE69A}"/>
                </a:ext>
              </a:extLst>
            </p:cNvPr>
            <p:cNvCxnSpPr>
              <a:cxnSpLocks/>
            </p:cNvCxnSpPr>
            <p:nvPr/>
          </p:nvCxnSpPr>
          <p:spPr>
            <a:xfrm>
              <a:off x="1277527" y="2332832"/>
              <a:ext cx="4530942"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08090E81-8339-2640-9BAD-F06D73C97520}"/>
              </a:ext>
            </a:extLst>
          </p:cNvPr>
          <p:cNvGrpSpPr/>
          <p:nvPr/>
        </p:nvGrpSpPr>
        <p:grpSpPr>
          <a:xfrm>
            <a:off x="6955330" y="4666925"/>
            <a:ext cx="3932410" cy="1248401"/>
            <a:chOff x="1001590" y="1100582"/>
            <a:chExt cx="5017945" cy="1593020"/>
          </a:xfrm>
        </p:grpSpPr>
        <p:sp>
          <p:nvSpPr>
            <p:cNvPr id="29" name="Rectangle 28">
              <a:extLst>
                <a:ext uri="{FF2B5EF4-FFF2-40B4-BE49-F238E27FC236}">
                  <a16:creationId xmlns:a16="http://schemas.microsoft.com/office/drawing/2014/main" id="{48D3491B-7C94-C34C-9691-9425E7B97A5C}"/>
                </a:ext>
              </a:extLst>
            </p:cNvPr>
            <p:cNvSpPr/>
            <p:nvPr/>
          </p:nvSpPr>
          <p:spPr>
            <a:xfrm>
              <a:off x="1001590" y="1100582"/>
              <a:ext cx="5017945" cy="1593020"/>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EFFC356A-CE65-9345-A08F-A32088FD7A0B}"/>
                </a:ext>
              </a:extLst>
            </p:cNvPr>
            <p:cNvCxnSpPr>
              <a:cxnSpLocks/>
            </p:cNvCxnSpPr>
            <p:nvPr/>
          </p:nvCxnSpPr>
          <p:spPr>
            <a:xfrm>
              <a:off x="1277527" y="1300524"/>
              <a:ext cx="4426698"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B1AF4F8-C2BF-BA4A-84C1-D1370B229AA6}"/>
                </a:ext>
              </a:extLst>
            </p:cNvPr>
            <p:cNvCxnSpPr>
              <a:cxnSpLocks/>
            </p:cNvCxnSpPr>
            <p:nvPr/>
          </p:nvCxnSpPr>
          <p:spPr>
            <a:xfrm>
              <a:off x="1277527" y="2467880"/>
              <a:ext cx="4530942"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7C762A96-8202-7250-E029-651EC68BB04C}"/>
              </a:ext>
            </a:extLst>
          </p:cNvPr>
          <p:cNvSpPr txBox="1"/>
          <p:nvPr/>
        </p:nvSpPr>
        <p:spPr>
          <a:xfrm>
            <a:off x="7122714" y="4875750"/>
            <a:ext cx="3599622" cy="697266"/>
          </a:xfrm>
          <a:prstGeom prst="rect">
            <a:avLst/>
          </a:prstGeom>
          <a:noFill/>
        </p:spPr>
        <p:txBody>
          <a:bodyPr wrap="square" rtlCol="0">
            <a:noAutofit/>
          </a:bodyPr>
          <a:lstStyle/>
          <a:p>
            <a:pPr algn="just"/>
            <a:r>
              <a:rPr lang="en-GB" sz="1200" dirty="0">
                <a:latin typeface="Times" pitchFamily="2" charset="0"/>
              </a:rPr>
              <a:t>WANTED, by a Coloured Young Man who is willing to make himself useful, a Situation in Hotel, Billiard Room, or to go Messages for Offices, Shops, &amp;c. Good references. Address X 90, Mercury-office.</a:t>
            </a:r>
          </a:p>
        </p:txBody>
      </p:sp>
    </p:spTree>
    <p:extLst>
      <p:ext uri="{BB962C8B-B14F-4D97-AF65-F5344CB8AC3E}">
        <p14:creationId xmlns:p14="http://schemas.microsoft.com/office/powerpoint/2010/main" val="4100126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1305137" y="2027389"/>
            <a:ext cx="5040440" cy="31411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There are also adverts from local newspapers around the country placed by employers who wanted to employ ‘coloured’ people in a range of jobs.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Look at the adverts here.</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Do you know:</a:t>
            </a:r>
          </a:p>
          <a:p>
            <a:pPr>
              <a:lnSpc>
                <a:spcPct val="100000"/>
              </a:lnSpc>
              <a:spcBef>
                <a:spcPts val="500"/>
              </a:spcBef>
              <a:buClr>
                <a:srgbClr val="00A3A6"/>
              </a:buClr>
            </a:pPr>
            <a:r>
              <a:rPr lang="en-GB" sz="1900" dirty="0">
                <a:solidFill>
                  <a:srgbClr val="272626"/>
                </a:solidFill>
                <a:latin typeface="Comic Sans MS" panose="030F0902030302020204" pitchFamily="66" charset="0"/>
              </a:rPr>
              <a:t>What a ‘</a:t>
            </a:r>
            <a:r>
              <a:rPr lang="en-GB" sz="1900" b="1" dirty="0">
                <a:solidFill>
                  <a:srgbClr val="272626"/>
                </a:solidFill>
                <a:latin typeface="Comic Sans MS" panose="030F0902030302020204" pitchFamily="66" charset="0"/>
              </a:rPr>
              <a:t>menagerie</a:t>
            </a:r>
            <a:r>
              <a:rPr lang="en-GB" sz="1900" dirty="0">
                <a:solidFill>
                  <a:srgbClr val="272626"/>
                </a:solidFill>
                <a:latin typeface="Comic Sans MS" panose="030F0902030302020204" pitchFamily="66" charset="0"/>
              </a:rPr>
              <a:t>’ is?</a:t>
            </a:r>
          </a:p>
          <a:p>
            <a:pPr>
              <a:lnSpc>
                <a:spcPct val="100000"/>
              </a:lnSpc>
              <a:spcBef>
                <a:spcPts val="500"/>
              </a:spcBef>
              <a:buClr>
                <a:srgbClr val="00A3A6"/>
              </a:buClr>
            </a:pPr>
            <a:r>
              <a:rPr lang="en-GB" sz="1900" dirty="0">
                <a:solidFill>
                  <a:srgbClr val="272626"/>
                </a:solidFill>
                <a:latin typeface="Comic Sans MS" panose="030F0902030302020204" pitchFamily="66" charset="0"/>
              </a:rPr>
              <a:t>What ‘</a:t>
            </a:r>
            <a:r>
              <a:rPr lang="en-GB" sz="1900" b="1" dirty="0">
                <a:solidFill>
                  <a:srgbClr val="272626"/>
                </a:solidFill>
                <a:latin typeface="Comic Sans MS" panose="030F0902030302020204" pitchFamily="66" charset="0"/>
              </a:rPr>
              <a:t>pleasure gardens</a:t>
            </a:r>
            <a:r>
              <a:rPr lang="en-GB" sz="1900" dirty="0">
                <a:solidFill>
                  <a:srgbClr val="272626"/>
                </a:solidFill>
                <a:latin typeface="Comic Sans MS" panose="030F0902030302020204" pitchFamily="66" charset="0"/>
              </a:rPr>
              <a:t>’ are?</a:t>
            </a:r>
          </a:p>
        </p:txBody>
      </p:sp>
      <p:sp>
        <p:nvSpPr>
          <p:cNvPr id="15" name="TextBox 14">
            <a:extLst>
              <a:ext uri="{FF2B5EF4-FFF2-40B4-BE49-F238E27FC236}">
                <a16:creationId xmlns:a16="http://schemas.microsoft.com/office/drawing/2014/main" id="{D0E33F4C-904D-C741-9004-6C0538358235}"/>
              </a:ext>
            </a:extLst>
          </p:cNvPr>
          <p:cNvSpPr txBox="1"/>
          <p:nvPr/>
        </p:nvSpPr>
        <p:spPr>
          <a:xfrm>
            <a:off x="7124182" y="3037715"/>
            <a:ext cx="2663780" cy="292388"/>
          </a:xfrm>
          <a:prstGeom prst="rect">
            <a:avLst/>
          </a:prstGeom>
          <a:noFill/>
        </p:spPr>
        <p:txBody>
          <a:bodyPr wrap="square">
            <a:spAutoFit/>
          </a:bodyPr>
          <a:lstStyle/>
          <a:p>
            <a:r>
              <a:rPr lang="en-GB" sz="1300" b="1" dirty="0">
                <a:latin typeface="Comic Sans MS" panose="030F0902030302020204" pitchFamily="66" charset="0"/>
              </a:rPr>
              <a:t>The Era</a:t>
            </a:r>
            <a:r>
              <a:rPr lang="en-GB" sz="1300" dirty="0">
                <a:latin typeface="Comic Sans MS" panose="030F0902030302020204" pitchFamily="66" charset="0"/>
              </a:rPr>
              <a:t>, 19 October 1889</a:t>
            </a:r>
          </a:p>
        </p:txBody>
      </p:sp>
      <p:sp>
        <p:nvSpPr>
          <p:cNvPr id="22" name="TextBox 21">
            <a:extLst>
              <a:ext uri="{FF2B5EF4-FFF2-40B4-BE49-F238E27FC236}">
                <a16:creationId xmlns:a16="http://schemas.microsoft.com/office/drawing/2014/main" id="{8F4D5436-262E-B946-8DDD-14C7FDA71B5F}"/>
              </a:ext>
            </a:extLst>
          </p:cNvPr>
          <p:cNvSpPr txBox="1"/>
          <p:nvPr/>
        </p:nvSpPr>
        <p:spPr>
          <a:xfrm>
            <a:off x="7124182" y="5104561"/>
            <a:ext cx="3272148" cy="292388"/>
          </a:xfrm>
          <a:prstGeom prst="rect">
            <a:avLst/>
          </a:prstGeom>
          <a:noFill/>
        </p:spPr>
        <p:txBody>
          <a:bodyPr wrap="square">
            <a:spAutoFit/>
          </a:bodyPr>
          <a:lstStyle/>
          <a:p>
            <a:r>
              <a:rPr lang="en-GB" sz="1300" b="1" dirty="0">
                <a:latin typeface="Comic Sans MS" panose="030F0902030302020204" pitchFamily="66" charset="0"/>
              </a:rPr>
              <a:t>Liverpool Mercury</a:t>
            </a:r>
            <a:r>
              <a:rPr lang="en-GB" sz="1300" dirty="0">
                <a:latin typeface="Comic Sans MS" panose="030F0902030302020204" pitchFamily="66" charset="0"/>
              </a:rPr>
              <a:t>, 29 April 1885</a:t>
            </a:r>
          </a:p>
        </p:txBody>
      </p:sp>
      <p:grpSp>
        <p:nvGrpSpPr>
          <p:cNvPr id="7" name="Group 6">
            <a:extLst>
              <a:ext uri="{FF2B5EF4-FFF2-40B4-BE49-F238E27FC236}">
                <a16:creationId xmlns:a16="http://schemas.microsoft.com/office/drawing/2014/main" id="{DB5B0E32-D8DF-7646-9BE5-504653B20668}"/>
              </a:ext>
            </a:extLst>
          </p:cNvPr>
          <p:cNvGrpSpPr/>
          <p:nvPr/>
        </p:nvGrpSpPr>
        <p:grpSpPr>
          <a:xfrm>
            <a:off x="6955330" y="1402212"/>
            <a:ext cx="3932410" cy="1460257"/>
            <a:chOff x="1001590" y="1105984"/>
            <a:chExt cx="5017945" cy="1863357"/>
          </a:xfrm>
        </p:grpSpPr>
        <p:sp>
          <p:nvSpPr>
            <p:cNvPr id="8" name="Rectangle 7">
              <a:extLst>
                <a:ext uri="{FF2B5EF4-FFF2-40B4-BE49-F238E27FC236}">
                  <a16:creationId xmlns:a16="http://schemas.microsoft.com/office/drawing/2014/main" id="{D0EB1455-71AB-C947-A2DF-7EF5A59FE86F}"/>
                </a:ext>
              </a:extLst>
            </p:cNvPr>
            <p:cNvSpPr/>
            <p:nvPr/>
          </p:nvSpPr>
          <p:spPr>
            <a:xfrm>
              <a:off x="1001590" y="1105984"/>
              <a:ext cx="5017945" cy="1863357"/>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0EE3B846-9347-1B4B-A119-68E122469DBD}"/>
                </a:ext>
              </a:extLst>
            </p:cNvPr>
            <p:cNvCxnSpPr>
              <a:cxnSpLocks/>
            </p:cNvCxnSpPr>
            <p:nvPr/>
          </p:nvCxnSpPr>
          <p:spPr>
            <a:xfrm>
              <a:off x="1277527" y="1300524"/>
              <a:ext cx="4426698"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0013CA2-BBFE-AC42-A6C3-450FC39A6FF5}"/>
                </a:ext>
              </a:extLst>
            </p:cNvPr>
            <p:cNvCxnSpPr>
              <a:cxnSpLocks/>
            </p:cNvCxnSpPr>
            <p:nvPr/>
          </p:nvCxnSpPr>
          <p:spPr>
            <a:xfrm>
              <a:off x="1277527" y="2778403"/>
              <a:ext cx="4530942"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715AC1D9-3C4D-014F-AF3F-77B460578421}"/>
              </a:ext>
            </a:extLst>
          </p:cNvPr>
          <p:cNvGrpSpPr/>
          <p:nvPr/>
        </p:nvGrpSpPr>
        <p:grpSpPr>
          <a:xfrm>
            <a:off x="6955330" y="3714482"/>
            <a:ext cx="3932410" cy="1240448"/>
            <a:chOff x="1001590" y="1105985"/>
            <a:chExt cx="5017945" cy="1582870"/>
          </a:xfrm>
        </p:grpSpPr>
        <p:sp>
          <p:nvSpPr>
            <p:cNvPr id="16" name="Rectangle 15">
              <a:extLst>
                <a:ext uri="{FF2B5EF4-FFF2-40B4-BE49-F238E27FC236}">
                  <a16:creationId xmlns:a16="http://schemas.microsoft.com/office/drawing/2014/main" id="{C0C6A348-75F8-5C42-A7BE-A89762369D50}"/>
                </a:ext>
              </a:extLst>
            </p:cNvPr>
            <p:cNvSpPr/>
            <p:nvPr/>
          </p:nvSpPr>
          <p:spPr>
            <a:xfrm>
              <a:off x="1001590" y="1105985"/>
              <a:ext cx="5017945" cy="1582870"/>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8208D955-17F8-8645-823E-56A3B4FF8DA2}"/>
                </a:ext>
              </a:extLst>
            </p:cNvPr>
            <p:cNvSpPr txBox="1"/>
            <p:nvPr/>
          </p:nvSpPr>
          <p:spPr>
            <a:xfrm>
              <a:off x="1215180" y="1377855"/>
              <a:ext cx="4593291" cy="1311000"/>
            </a:xfrm>
            <a:prstGeom prst="rect">
              <a:avLst/>
            </a:prstGeom>
            <a:noFill/>
          </p:spPr>
          <p:txBody>
            <a:bodyPr wrap="square" rtlCol="0">
              <a:noAutofit/>
            </a:bodyPr>
            <a:lstStyle/>
            <a:p>
              <a:pPr algn="just"/>
              <a:r>
                <a:rPr lang="en-GB" sz="1200" dirty="0">
                  <a:latin typeface="Times" pitchFamily="2" charset="0"/>
                </a:rPr>
                <a:t>WANTED, for hotel and pleasure gardens, young coloured WOMAN, who can sing or play piano preferred: to fill up her time in waiting. Must be attractive. Address Y 133, Mercury-office.</a:t>
              </a:r>
            </a:p>
          </p:txBody>
        </p:sp>
        <p:cxnSp>
          <p:nvCxnSpPr>
            <p:cNvPr id="18" name="Straight Connector 17">
              <a:extLst>
                <a:ext uri="{FF2B5EF4-FFF2-40B4-BE49-F238E27FC236}">
                  <a16:creationId xmlns:a16="http://schemas.microsoft.com/office/drawing/2014/main" id="{BD8E2CF8-19EF-294D-B8FC-65B2917EBD2A}"/>
                </a:ext>
              </a:extLst>
            </p:cNvPr>
            <p:cNvCxnSpPr>
              <a:cxnSpLocks/>
            </p:cNvCxnSpPr>
            <p:nvPr/>
          </p:nvCxnSpPr>
          <p:spPr>
            <a:xfrm>
              <a:off x="1277527" y="1300524"/>
              <a:ext cx="4426698"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D34F311-E515-C54D-A0FF-4D6A73406F12}"/>
                </a:ext>
              </a:extLst>
            </p:cNvPr>
            <p:cNvCxnSpPr>
              <a:cxnSpLocks/>
            </p:cNvCxnSpPr>
            <p:nvPr/>
          </p:nvCxnSpPr>
          <p:spPr>
            <a:xfrm>
              <a:off x="1277527" y="2516292"/>
              <a:ext cx="4530942"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2EC60734-E82A-637A-4015-212000212F8C}"/>
              </a:ext>
            </a:extLst>
          </p:cNvPr>
          <p:cNvSpPr txBox="1"/>
          <p:nvPr/>
        </p:nvSpPr>
        <p:spPr>
          <a:xfrm>
            <a:off x="7122714" y="1615269"/>
            <a:ext cx="3599622" cy="1027391"/>
          </a:xfrm>
          <a:prstGeom prst="rect">
            <a:avLst/>
          </a:prstGeom>
          <a:noFill/>
        </p:spPr>
        <p:txBody>
          <a:bodyPr wrap="square" rtlCol="0">
            <a:noAutofit/>
          </a:bodyPr>
          <a:lstStyle/>
          <a:p>
            <a:pPr algn="just"/>
            <a:r>
              <a:rPr lang="en-GB" sz="1200" dirty="0">
                <a:latin typeface="Times" pitchFamily="2" charset="0"/>
              </a:rPr>
              <a:t>WANTED, a Steady Man as Animal Keeper. One that will enter the Lions’ Den and give a Performance if required. A Coloured Man preferred. State wages required to Mrs READER, Menagerie, Annan, Monday and Thursday: Lockerby, Thursday.</a:t>
            </a:r>
          </a:p>
        </p:txBody>
      </p:sp>
    </p:spTree>
    <p:extLst>
      <p:ext uri="{BB962C8B-B14F-4D97-AF65-F5344CB8AC3E}">
        <p14:creationId xmlns:p14="http://schemas.microsoft.com/office/powerpoint/2010/main" val="3072167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1161576" y="1564393"/>
            <a:ext cx="9709623" cy="497239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EB8B2D"/>
              </a:buClr>
              <a:buNone/>
            </a:pPr>
            <a:r>
              <a:rPr lang="en-GB" sz="1900" dirty="0">
                <a:solidFill>
                  <a:srgbClr val="272626"/>
                </a:solidFill>
                <a:latin typeface="Comic Sans MS" panose="030F0902030302020204" pitchFamily="66" charset="0"/>
              </a:rPr>
              <a:t>Until recently, it was rare to see any black people in films or programmes about the Victoria era, because it was thought that Black people had rarely been in Britain before the 1940s.</a:t>
            </a:r>
          </a:p>
          <a:p>
            <a:pPr marL="0" indent="0">
              <a:lnSpc>
                <a:spcPct val="100000"/>
              </a:lnSpc>
              <a:buClr>
                <a:srgbClr val="EB8B2D"/>
              </a:buClr>
              <a:buNone/>
            </a:pPr>
            <a:r>
              <a:rPr lang="en-GB" sz="1900" dirty="0">
                <a:solidFill>
                  <a:srgbClr val="272626"/>
                </a:solidFill>
                <a:latin typeface="Comic Sans MS" panose="030F0902030302020204" pitchFamily="66" charset="0"/>
              </a:rPr>
              <a:t>But, as you have seen, work from Dr </a:t>
            </a:r>
            <a:r>
              <a:rPr lang="en-GB" sz="1900" dirty="0" err="1">
                <a:solidFill>
                  <a:srgbClr val="272626"/>
                </a:solidFill>
                <a:latin typeface="Comic Sans MS" panose="030F0902030302020204" pitchFamily="66" charset="0"/>
              </a:rPr>
              <a:t>Bressey</a:t>
            </a:r>
            <a:r>
              <a:rPr lang="en-GB" sz="1900" dirty="0">
                <a:solidFill>
                  <a:srgbClr val="272626"/>
                </a:solidFill>
                <a:latin typeface="Comic Sans MS" panose="030F0902030302020204" pitchFamily="66" charset="0"/>
              </a:rPr>
              <a:t> and others has shown that there were black people in Britain in the Victorian age, and they were living across the country.</a:t>
            </a:r>
          </a:p>
          <a:p>
            <a:pPr marL="0" indent="0">
              <a:lnSpc>
                <a:spcPct val="100000"/>
              </a:lnSpc>
              <a:buClr>
                <a:srgbClr val="EB8B2D"/>
              </a:buClr>
              <a:buNone/>
            </a:pPr>
            <a:r>
              <a:rPr lang="en-GB" sz="1900" dirty="0">
                <a:solidFill>
                  <a:srgbClr val="272626"/>
                </a:solidFill>
                <a:latin typeface="Comic Sans MS" panose="030F0902030302020204" pitchFamily="66" charset="0"/>
              </a:rPr>
              <a:t>As more newspapers have been digitised, adverts from local newspapers about employment of black people have been found in Liverpool, London, Glasgow, Sheffield, Bristol, Preston, Pontypool, Pontypridd, North Shields, Chorley, St Ives, Northumberland, West Hartlepool, Bowness, Leeds, Worksop, Crewkerne in Somerset, Stockport, Birmingham, Stockton, Salford, Newcastle, Cheltenham, Canterbury, Doncaster and Cardiff.</a:t>
            </a:r>
          </a:p>
          <a:p>
            <a:pPr marL="0" indent="0">
              <a:lnSpc>
                <a:spcPct val="100000"/>
              </a:lnSpc>
              <a:buClr>
                <a:srgbClr val="EB8B2D"/>
              </a:buClr>
              <a:buNone/>
            </a:pPr>
            <a:r>
              <a:rPr lang="en-GB" sz="1900" dirty="0">
                <a:solidFill>
                  <a:srgbClr val="272626"/>
                </a:solidFill>
                <a:latin typeface="Comic Sans MS" panose="030F0902030302020204" pitchFamily="66" charset="0"/>
              </a:rPr>
              <a:t>A lot of grown ups don’t know about this historical evidence, and are surprised when they see a black character in a film or programme about Victorian times.</a:t>
            </a:r>
          </a:p>
          <a:p>
            <a:pPr marL="0" indent="0">
              <a:lnSpc>
                <a:spcPct val="100000"/>
              </a:lnSpc>
              <a:buClr>
                <a:srgbClr val="EB8B2D"/>
              </a:buClr>
              <a:buNone/>
            </a:pPr>
            <a:r>
              <a:rPr lang="en-GB" sz="1900" dirty="0">
                <a:solidFill>
                  <a:srgbClr val="272626"/>
                </a:solidFill>
                <a:latin typeface="Comic Sans MS" panose="030F0902030302020204" pitchFamily="66" charset="0"/>
              </a:rPr>
              <a:t>But you know, and now you can tell them about this.</a:t>
            </a:r>
          </a:p>
          <a:p>
            <a:pPr>
              <a:lnSpc>
                <a:spcPct val="100000"/>
              </a:lnSpc>
              <a:spcBef>
                <a:spcPts val="500"/>
              </a:spcBef>
              <a:buClr>
                <a:srgbClr val="00A3A6"/>
              </a:buClr>
            </a:pPr>
            <a:endParaRPr lang="en-GB" sz="1900" dirty="0">
              <a:solidFill>
                <a:srgbClr val="272626"/>
              </a:solidFill>
              <a:latin typeface="Comic Sans MS" panose="030F0902030302020204" pitchFamily="66" charset="0"/>
            </a:endParaRPr>
          </a:p>
        </p:txBody>
      </p:sp>
      <p:sp>
        <p:nvSpPr>
          <p:cNvPr id="8" name="Title 1">
            <a:extLst>
              <a:ext uri="{FF2B5EF4-FFF2-40B4-BE49-F238E27FC236}">
                <a16:creationId xmlns:a16="http://schemas.microsoft.com/office/drawing/2014/main" id="{95341A2C-5990-E94F-8868-94708133126A}"/>
              </a:ext>
            </a:extLst>
          </p:cNvPr>
          <p:cNvSpPr txBox="1">
            <a:spLocks/>
          </p:cNvSpPr>
          <p:nvPr/>
        </p:nvSpPr>
        <p:spPr>
          <a:xfrm>
            <a:off x="0" y="814565"/>
            <a:ext cx="12191999" cy="5456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Changing how we see the Victorians</a:t>
            </a:r>
          </a:p>
        </p:txBody>
      </p:sp>
    </p:spTree>
    <p:extLst>
      <p:ext uri="{BB962C8B-B14F-4D97-AF65-F5344CB8AC3E}">
        <p14:creationId xmlns:p14="http://schemas.microsoft.com/office/powerpoint/2010/main" val="2198071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5341A2C-5990-E94F-8868-94708133126A}"/>
              </a:ext>
            </a:extLst>
          </p:cNvPr>
          <p:cNvSpPr txBox="1">
            <a:spLocks/>
          </p:cNvSpPr>
          <p:nvPr/>
        </p:nvSpPr>
        <p:spPr>
          <a:xfrm>
            <a:off x="0" y="814565"/>
            <a:ext cx="12191999" cy="5456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a:solidFill>
                  <a:srgbClr val="00A3A6"/>
                </a:solidFill>
                <a:latin typeface="Comic Sans MS" panose="030F0902030302020204" pitchFamily="66" charset="0"/>
              </a:rPr>
              <a:t>Useful Links</a:t>
            </a:r>
            <a:endParaRPr lang="en-US" sz="3000" b="1" dirty="0">
              <a:solidFill>
                <a:srgbClr val="00A3A6"/>
              </a:solidFill>
              <a:latin typeface="Comic Sans MS" panose="030F0902030302020204" pitchFamily="66" charset="0"/>
            </a:endParaRPr>
          </a:p>
        </p:txBody>
      </p:sp>
      <p:sp>
        <p:nvSpPr>
          <p:cNvPr id="4" name="Content Placeholder 4">
            <a:extLst>
              <a:ext uri="{FF2B5EF4-FFF2-40B4-BE49-F238E27FC236}">
                <a16:creationId xmlns:a16="http://schemas.microsoft.com/office/drawing/2014/main" id="{3BAE1AA8-7011-7649-8AB8-B226E3560EC3}"/>
              </a:ext>
            </a:extLst>
          </p:cNvPr>
          <p:cNvSpPr txBox="1">
            <a:spLocks/>
          </p:cNvSpPr>
          <p:nvPr/>
        </p:nvSpPr>
        <p:spPr>
          <a:xfrm>
            <a:off x="1237034" y="1710915"/>
            <a:ext cx="8189068" cy="43325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solidFill>
                  <a:srgbClr val="272626"/>
                </a:solidFill>
                <a:latin typeface="Comic Sans MS" panose="030F0902030302020204" pitchFamily="66" charset="0"/>
              </a:rPr>
              <a:t>Black History Month</a:t>
            </a:r>
          </a:p>
          <a:p>
            <a:pPr marL="0" indent="0">
              <a:buNone/>
            </a:pPr>
            <a:r>
              <a:rPr lang="en-GB" sz="2000" dirty="0">
                <a:solidFill>
                  <a:srgbClr val="00A3A6"/>
                </a:solidFill>
                <a:latin typeface="Comic Sans MS" panose="030F0902030302020204" pitchFamily="66" charset="0"/>
                <a:hlinkClick r:id="rId2">
                  <a:extLst>
                    <a:ext uri="{A12FA001-AC4F-418D-AE19-62706E023703}">
                      <ahyp:hlinkClr xmlns:ahyp="http://schemas.microsoft.com/office/drawing/2018/hyperlinkcolor" val="tx"/>
                    </a:ext>
                  </a:extLst>
                </a:hlinkClick>
              </a:rPr>
              <a:t>https://www.barnardos.org.uk/black-history-month</a:t>
            </a:r>
            <a:r>
              <a:rPr lang="en-GB" sz="2000" dirty="0">
                <a:solidFill>
                  <a:srgbClr val="00A3A6"/>
                </a:solidFill>
                <a:latin typeface="Comic Sans MS" panose="030F0902030302020204" pitchFamily="66" charset="0"/>
              </a:rPr>
              <a:t> </a:t>
            </a:r>
          </a:p>
          <a:p>
            <a:pPr marL="0" indent="0">
              <a:buNone/>
            </a:pPr>
            <a:r>
              <a:rPr lang="en-GB" sz="2000" dirty="0">
                <a:solidFill>
                  <a:srgbClr val="272626"/>
                </a:solidFill>
                <a:latin typeface="Comic Sans MS" panose="030F0902030302020204" pitchFamily="66" charset="0"/>
              </a:rPr>
              <a:t>Sarah Forbes </a:t>
            </a:r>
            <a:r>
              <a:rPr lang="en-GB" sz="2000" dirty="0" err="1">
                <a:solidFill>
                  <a:srgbClr val="272626"/>
                </a:solidFill>
                <a:latin typeface="Comic Sans MS" panose="030F0902030302020204" pitchFamily="66" charset="0"/>
              </a:rPr>
              <a:t>Bonetta</a:t>
            </a:r>
            <a:r>
              <a:rPr lang="en-GB" sz="2000" dirty="0">
                <a:solidFill>
                  <a:srgbClr val="272626"/>
                </a:solidFill>
                <a:latin typeface="Comic Sans MS" panose="030F0902030302020204" pitchFamily="66" charset="0"/>
              </a:rPr>
              <a:t>, Queen Victoria’s African Protégée</a:t>
            </a:r>
          </a:p>
          <a:p>
            <a:pPr marL="0" indent="0">
              <a:buNone/>
            </a:pPr>
            <a:r>
              <a:rPr lang="en-GB" sz="2000" dirty="0">
                <a:solidFill>
                  <a:srgbClr val="00A3A6"/>
                </a:solidFill>
                <a:latin typeface="Comic Sans MS" panose="030F0902030302020204" pitchFamily="66" charset="0"/>
                <a:hlinkClick r:id="rId3">
                  <a:extLst>
                    <a:ext uri="{A12FA001-AC4F-418D-AE19-62706E023703}">
                      <ahyp:hlinkClr xmlns:ahyp="http://schemas.microsoft.com/office/drawing/2018/hyperlinkcolor" val="tx"/>
                    </a:ext>
                  </a:extLst>
                </a:hlinkClick>
              </a:rPr>
              <a:t>https://www.english-heritage.org.uk/visit/places/osborne/history-and-stories/sarah-forbes-bonetta/</a:t>
            </a:r>
            <a:r>
              <a:rPr lang="en-GB" sz="2000" dirty="0">
                <a:solidFill>
                  <a:srgbClr val="00A3A6"/>
                </a:solidFill>
                <a:latin typeface="Comic Sans MS" panose="030F0902030302020204" pitchFamily="66" charset="0"/>
              </a:rPr>
              <a:t> </a:t>
            </a:r>
          </a:p>
          <a:p>
            <a:pPr marL="0" indent="0">
              <a:buNone/>
            </a:pPr>
            <a:r>
              <a:rPr lang="en-GB" sz="2000" dirty="0">
                <a:solidFill>
                  <a:srgbClr val="272626"/>
                </a:solidFill>
                <a:latin typeface="Comic Sans MS" panose="030F0902030302020204" pitchFamily="66" charset="0"/>
              </a:rPr>
              <a:t>Black Londoners 1800-1900</a:t>
            </a:r>
          </a:p>
          <a:p>
            <a:pPr marL="0" indent="0">
              <a:buNone/>
            </a:pPr>
            <a:r>
              <a:rPr lang="en-GB" sz="2000" dirty="0">
                <a:solidFill>
                  <a:srgbClr val="00A3A6"/>
                </a:solidFill>
                <a:latin typeface="Comic Sans MS" panose="030F0902030302020204" pitchFamily="66" charset="0"/>
                <a:hlinkClick r:id="rId4">
                  <a:extLst>
                    <a:ext uri="{A12FA001-AC4F-418D-AE19-62706E023703}">
                      <ahyp:hlinkClr xmlns:ahyp="http://schemas.microsoft.com/office/drawing/2018/hyperlinkcolor" val="tx"/>
                    </a:ext>
                  </a:extLst>
                </a:hlinkClick>
              </a:rPr>
              <a:t>https://www.ucl.ac.uk/equiano-centre/projects/black-londoners-1800-1900</a:t>
            </a:r>
            <a:endParaRPr lang="en-GB" sz="2000" dirty="0">
              <a:solidFill>
                <a:srgbClr val="00A3A6"/>
              </a:solidFill>
              <a:latin typeface="Comic Sans MS" panose="030F0902030302020204" pitchFamily="66" charset="0"/>
            </a:endParaRPr>
          </a:p>
          <a:p>
            <a:pPr marL="0" indent="0">
              <a:buNone/>
            </a:pPr>
            <a:r>
              <a:rPr lang="en-GB" sz="2000" dirty="0">
                <a:solidFill>
                  <a:srgbClr val="272626"/>
                </a:solidFill>
                <a:latin typeface="Comic Sans MS" panose="030F0902030302020204" pitchFamily="66" charset="0"/>
              </a:rPr>
              <a:t>Black Lives in England</a:t>
            </a:r>
          </a:p>
          <a:p>
            <a:pPr marL="0" indent="0">
              <a:buNone/>
            </a:pPr>
            <a:r>
              <a:rPr lang="en-GB" sz="2000" dirty="0">
                <a:solidFill>
                  <a:srgbClr val="00A3A6"/>
                </a:solidFill>
                <a:latin typeface="Comic Sans MS" panose="030F0902030302020204" pitchFamily="66" charset="0"/>
                <a:hlinkClick r:id="rId5">
                  <a:extLst>
                    <a:ext uri="{A12FA001-AC4F-418D-AE19-62706E023703}">
                      <ahyp:hlinkClr xmlns:ahyp="http://schemas.microsoft.com/office/drawing/2018/hyperlinkcolor" val="tx"/>
                    </a:ext>
                  </a:extLst>
                </a:hlinkClick>
              </a:rPr>
              <a:t>https://historicengland.org.uk/research/inclusive-heritage/the-slave-trade-and-abolition/sites-of-memory/black-lives-in-england/</a:t>
            </a:r>
            <a:endParaRPr lang="en-GB" sz="2000" dirty="0">
              <a:solidFill>
                <a:srgbClr val="00A3A6"/>
              </a:solidFill>
              <a:latin typeface="Comic Sans MS" panose="030F0902030302020204" pitchFamily="66" charset="0"/>
            </a:endParaRPr>
          </a:p>
          <a:p>
            <a:pPr marL="0" indent="0">
              <a:buNone/>
            </a:pPr>
            <a:endParaRPr lang="en-GB" sz="2500" dirty="0">
              <a:solidFill>
                <a:srgbClr val="272626"/>
              </a:solidFill>
              <a:latin typeface="Comic Sans MS" panose="030F0902030302020204" pitchFamily="66" charset="0"/>
            </a:endParaRPr>
          </a:p>
          <a:p>
            <a:pPr marL="0" indent="0">
              <a:buNone/>
            </a:pPr>
            <a:endParaRPr lang="en-GB" sz="2500" dirty="0">
              <a:solidFill>
                <a:srgbClr val="272626"/>
              </a:solidFill>
              <a:latin typeface="Comic Sans MS" panose="030F0902030302020204" pitchFamily="66" charset="0"/>
            </a:endParaRPr>
          </a:p>
          <a:p>
            <a:pPr marL="0" indent="0">
              <a:buNone/>
            </a:pPr>
            <a:endParaRPr lang="en-GB" sz="2500" dirty="0">
              <a:solidFill>
                <a:srgbClr val="272626"/>
              </a:solidFill>
              <a:latin typeface="Comic Sans MS" panose="030F0902030302020204" pitchFamily="66" charset="0"/>
            </a:endParaRPr>
          </a:p>
          <a:p>
            <a:pPr marL="0" indent="0">
              <a:buNone/>
            </a:pPr>
            <a:endParaRPr lang="en-GB" sz="25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16028188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7A74475-45F8-D149-B0AF-9B9652F24778}"/>
              </a:ext>
            </a:extLst>
          </p:cNvPr>
          <p:cNvGrpSpPr/>
          <p:nvPr/>
        </p:nvGrpSpPr>
        <p:grpSpPr>
          <a:xfrm>
            <a:off x="1822751" y="2354773"/>
            <a:ext cx="8544493" cy="2607286"/>
            <a:chOff x="1707687" y="2421389"/>
            <a:chExt cx="8544493" cy="2607286"/>
          </a:xfrm>
        </p:grpSpPr>
        <p:sp>
          <p:nvSpPr>
            <p:cNvPr id="8" name="Rectangle 7">
              <a:extLst>
                <a:ext uri="{FF2B5EF4-FFF2-40B4-BE49-F238E27FC236}">
                  <a16:creationId xmlns:a16="http://schemas.microsoft.com/office/drawing/2014/main" id="{E4D8E1A4-391A-4A42-AB6E-B22118851694}"/>
                </a:ext>
              </a:extLst>
            </p:cNvPr>
            <p:cNvSpPr/>
            <p:nvPr/>
          </p:nvSpPr>
          <p:spPr>
            <a:xfrm>
              <a:off x="1707687" y="2421389"/>
              <a:ext cx="8544493" cy="2607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text, person, black, old&#10;&#10;Description automatically generated">
              <a:extLst>
                <a:ext uri="{FF2B5EF4-FFF2-40B4-BE49-F238E27FC236}">
                  <a16:creationId xmlns:a16="http://schemas.microsoft.com/office/drawing/2014/main" id="{1BECE1D6-094B-3341-AD4F-DC99C1D4ADA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611445" y="2489686"/>
              <a:ext cx="2742128" cy="2471112"/>
            </a:xfrm>
            <a:prstGeom prst="rect">
              <a:avLst/>
            </a:prstGeom>
          </p:spPr>
        </p:pic>
        <p:pic>
          <p:nvPicPr>
            <p:cNvPr id="13" name="Picture 12" descr="A person with a beard&#10;&#10;Description automatically generated with low confidence">
              <a:extLst>
                <a:ext uri="{FF2B5EF4-FFF2-40B4-BE49-F238E27FC236}">
                  <a16:creationId xmlns:a16="http://schemas.microsoft.com/office/drawing/2014/main" id="{E5789CDC-316F-4F4D-826B-26615E34B7A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89888" y="2483178"/>
              <a:ext cx="2742128" cy="2471112"/>
            </a:xfrm>
            <a:prstGeom prst="rect">
              <a:avLst/>
            </a:prstGeom>
          </p:spPr>
        </p:pic>
        <p:pic>
          <p:nvPicPr>
            <p:cNvPr id="15" name="Picture 14" descr="A picture containing text, outdoor, person, person&#10;&#10;Description automatically generated">
              <a:extLst>
                <a:ext uri="{FF2B5EF4-FFF2-40B4-BE49-F238E27FC236}">
                  <a16:creationId xmlns:a16="http://schemas.microsoft.com/office/drawing/2014/main" id="{0EDEC8DB-83A6-544A-B2EF-3A364891402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433002" y="2489685"/>
              <a:ext cx="2742128" cy="2464604"/>
            </a:xfrm>
            <a:prstGeom prst="rect">
              <a:avLst/>
            </a:prstGeom>
          </p:spPr>
        </p:pic>
      </p:grpSp>
      <p:sp>
        <p:nvSpPr>
          <p:cNvPr id="2" name="Subtitle 2">
            <a:extLst>
              <a:ext uri="{FF2B5EF4-FFF2-40B4-BE49-F238E27FC236}">
                <a16:creationId xmlns:a16="http://schemas.microsoft.com/office/drawing/2014/main" id="{02BA0FCC-B14A-474D-84B2-2A1DE0CE6B64}"/>
              </a:ext>
            </a:extLst>
          </p:cNvPr>
          <p:cNvSpPr txBox="1">
            <a:spLocks/>
          </p:cNvSpPr>
          <p:nvPr/>
        </p:nvSpPr>
        <p:spPr>
          <a:xfrm>
            <a:off x="0" y="740635"/>
            <a:ext cx="12192000" cy="10675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500" b="1" dirty="0">
                <a:solidFill>
                  <a:schemeClr val="bg1"/>
                </a:solidFill>
                <a:latin typeface="Comic Sans MS" panose="030F0902030302020204" pitchFamily="66" charset="0"/>
                <a:cs typeface="Arial" panose="020B0604020202020204" pitchFamily="34" charset="0"/>
              </a:rPr>
              <a:t>Uncovering Black British History</a:t>
            </a:r>
          </a:p>
          <a:p>
            <a:pPr marL="0" indent="0" algn="ctr">
              <a:lnSpc>
                <a:spcPct val="100000"/>
              </a:lnSpc>
              <a:spcBef>
                <a:spcPts val="600"/>
              </a:spcBef>
              <a:buNone/>
            </a:pPr>
            <a:r>
              <a:rPr lang="en-GB" sz="2500" b="1">
                <a:solidFill>
                  <a:schemeClr val="bg1"/>
                </a:solidFill>
                <a:latin typeface="Comic Sans MS" panose="030F0902030302020204" pitchFamily="66" charset="0"/>
                <a:cs typeface="Arial" panose="020B0604020202020204" pitchFamily="34" charset="0"/>
              </a:rPr>
              <a:t>Victorians </a:t>
            </a:r>
            <a:r>
              <a:rPr lang="en-GB" sz="2500" b="1" dirty="0">
                <a:solidFill>
                  <a:schemeClr val="bg1"/>
                </a:solidFill>
                <a:latin typeface="Comic Sans MS" panose="030F0902030302020204" pitchFamily="66" charset="0"/>
                <a:cs typeface="Arial" panose="020B0604020202020204" pitchFamily="34" charset="0"/>
              </a:rPr>
              <a:t>1837-1901</a:t>
            </a:r>
          </a:p>
        </p:txBody>
      </p:sp>
      <p:sp>
        <p:nvSpPr>
          <p:cNvPr id="3" name="Subtitle 2">
            <a:extLst>
              <a:ext uri="{FF2B5EF4-FFF2-40B4-BE49-F238E27FC236}">
                <a16:creationId xmlns:a16="http://schemas.microsoft.com/office/drawing/2014/main" id="{C0D292DE-BD13-2D4C-BE2C-98AAA8E388D4}"/>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4" name="Picture 3" descr="A picture containing text, clipart&#10;&#10;Description automatically generated">
            <a:extLst>
              <a:ext uri="{FF2B5EF4-FFF2-40B4-BE49-F238E27FC236}">
                <a16:creationId xmlns:a16="http://schemas.microsoft.com/office/drawing/2014/main" id="{0459404E-D48C-6B42-B844-B89E37D9156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0" name="Subtitle 2">
            <a:extLst>
              <a:ext uri="{FF2B5EF4-FFF2-40B4-BE49-F238E27FC236}">
                <a16:creationId xmlns:a16="http://schemas.microsoft.com/office/drawing/2014/main" id="{E6113D65-A9DA-0740-888F-9300DCF5A937}"/>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22B9E8B-AD26-6649-BC6F-854AE7915200}"/>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The West Africa Squadron</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6836706" y="1612216"/>
            <a:ext cx="4460977" cy="4409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By the start of the Victorian era, Britain had stopped its involvement</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in the Atlantic Slave Trade and had made the decision to end slavery in its colonies.</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But the slave trade and slavery continued in North and South America and Britain continued to buy goods that were produced through the labour of enslaved people.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British Navy had been protecting British ships engaged in the</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slave trade.</a:t>
            </a:r>
          </a:p>
        </p:txBody>
      </p:sp>
      <p:pic>
        <p:nvPicPr>
          <p:cNvPr id="5" name="Picture 4" descr="A ship in the water&#10;&#10;Description automatically generated with low confidence">
            <a:extLst>
              <a:ext uri="{FF2B5EF4-FFF2-40B4-BE49-F238E27FC236}">
                <a16:creationId xmlns:a16="http://schemas.microsoft.com/office/drawing/2014/main" id="{6937D6A8-0013-6546-B7A5-4706FCB52F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3469" y="1723435"/>
            <a:ext cx="5464384" cy="4027370"/>
          </a:xfrm>
          <a:prstGeom prst="rect">
            <a:avLst/>
          </a:prstGeom>
        </p:spPr>
      </p:pic>
      <p:sp>
        <p:nvSpPr>
          <p:cNvPr id="9" name="TextBox 8">
            <a:extLst>
              <a:ext uri="{FF2B5EF4-FFF2-40B4-BE49-F238E27FC236}">
                <a16:creationId xmlns:a16="http://schemas.microsoft.com/office/drawing/2014/main" id="{74D8BB02-2B5E-1C42-A3BB-341889E41260}"/>
              </a:ext>
            </a:extLst>
          </p:cNvPr>
          <p:cNvSpPr txBox="1"/>
          <p:nvPr/>
        </p:nvSpPr>
        <p:spPr>
          <a:xfrm>
            <a:off x="938384" y="5824494"/>
            <a:ext cx="6097836" cy="261610"/>
          </a:xfrm>
          <a:prstGeom prst="rect">
            <a:avLst/>
          </a:prstGeom>
          <a:noFill/>
        </p:spPr>
        <p:txBody>
          <a:bodyPr wrap="square">
            <a:spAutoFit/>
          </a:bodyPr>
          <a:lstStyle/>
          <a:p>
            <a:r>
              <a:rPr lang="en-GB" sz="1100" dirty="0">
                <a:solidFill>
                  <a:srgbClr val="272626"/>
                </a:solidFill>
                <a:effectLst/>
                <a:latin typeface="Comic Sans MS" panose="030F0902030302020204" pitchFamily="66" charset="0"/>
              </a:rPr>
              <a:t>HMS Tourmaline, a Flagship of the West Africa Squadron </a:t>
            </a:r>
          </a:p>
        </p:txBody>
      </p:sp>
    </p:spTree>
    <p:extLst>
      <p:ext uri="{BB962C8B-B14F-4D97-AF65-F5344CB8AC3E}">
        <p14:creationId xmlns:p14="http://schemas.microsoft.com/office/powerpoint/2010/main" val="693754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22B9E8B-AD26-6649-BC6F-854AE7915200}"/>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The West Africa Squadron</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6836706" y="1536591"/>
            <a:ext cx="4460977" cy="4409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Now its new West Africa Squadron had the job of patrolling the Atlantic Ocean to stop them, arresting British sailors and freeing their captives. For example, the capture of the slave ship </a:t>
            </a:r>
            <a:r>
              <a:rPr lang="en-GB" sz="1900" dirty="0" err="1">
                <a:solidFill>
                  <a:srgbClr val="272626"/>
                </a:solidFill>
                <a:latin typeface="Comic Sans MS" panose="030F0902030302020204" pitchFamily="66" charset="0"/>
              </a:rPr>
              <a:t>Emanuela</a:t>
            </a:r>
            <a:r>
              <a:rPr lang="en-GB" sz="1900" dirty="0">
                <a:solidFill>
                  <a:srgbClr val="272626"/>
                </a:solidFill>
                <a:latin typeface="Comic Sans MS" panose="030F0902030302020204" pitchFamily="66" charset="0"/>
              </a:rPr>
              <a:t>, by HMS Brisk.</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Eventually, the squadron was also stopping slave ships from other countries too.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 West Africa Squadron was active for nearly sixty years and it rescued and freed around 160,000 people from enslavement.</a:t>
            </a:r>
          </a:p>
        </p:txBody>
      </p:sp>
      <p:pic>
        <p:nvPicPr>
          <p:cNvPr id="8" name="Picture 7" descr="A picture containing text, watercraft, transport, old&#10;&#10;Description automatically generated">
            <a:extLst>
              <a:ext uri="{FF2B5EF4-FFF2-40B4-BE49-F238E27FC236}">
                <a16:creationId xmlns:a16="http://schemas.microsoft.com/office/drawing/2014/main" id="{3DEB44EA-F7C7-C94D-A49A-F7EEAC364C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94"/>
          <a:stretch/>
        </p:blipFill>
        <p:spPr>
          <a:xfrm>
            <a:off x="1004035" y="1589667"/>
            <a:ext cx="5453818" cy="3543768"/>
          </a:xfrm>
          <a:prstGeom prst="rect">
            <a:avLst/>
          </a:prstGeom>
        </p:spPr>
      </p:pic>
      <p:cxnSp>
        <p:nvCxnSpPr>
          <p:cNvPr id="16" name="Straight Arrow Connector 15">
            <a:extLst>
              <a:ext uri="{FF2B5EF4-FFF2-40B4-BE49-F238E27FC236}">
                <a16:creationId xmlns:a16="http://schemas.microsoft.com/office/drawing/2014/main" id="{3ECBDB3B-E9E2-1F46-B294-41911578E526}"/>
              </a:ext>
            </a:extLst>
          </p:cNvPr>
          <p:cNvCxnSpPr>
            <a:cxnSpLocks/>
          </p:cNvCxnSpPr>
          <p:nvPr/>
        </p:nvCxnSpPr>
        <p:spPr>
          <a:xfrm flipH="1" flipV="1">
            <a:off x="4943260" y="4609619"/>
            <a:ext cx="6877" cy="1047632"/>
          </a:xfrm>
          <a:prstGeom prst="straightConnector1">
            <a:avLst/>
          </a:prstGeom>
          <a:ln w="38100">
            <a:solidFill>
              <a:srgbClr val="00A3A6"/>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131EF3A-6E80-AE4E-B35E-2D8DCCFAAC10}"/>
              </a:ext>
            </a:extLst>
          </p:cNvPr>
          <p:cNvCxnSpPr>
            <a:cxnSpLocks/>
          </p:cNvCxnSpPr>
          <p:nvPr/>
        </p:nvCxnSpPr>
        <p:spPr>
          <a:xfrm flipH="1" flipV="1">
            <a:off x="2255063" y="4609619"/>
            <a:ext cx="1" cy="1047632"/>
          </a:xfrm>
          <a:prstGeom prst="straightConnector1">
            <a:avLst/>
          </a:prstGeom>
          <a:ln w="38100">
            <a:solidFill>
              <a:srgbClr val="00A3A6"/>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6051DDE3-9130-9840-8F52-47BED1D31BFE}"/>
              </a:ext>
            </a:extLst>
          </p:cNvPr>
          <p:cNvSpPr/>
          <p:nvPr/>
        </p:nvSpPr>
        <p:spPr>
          <a:xfrm>
            <a:off x="1434145" y="5489003"/>
            <a:ext cx="1643170" cy="419533"/>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900" dirty="0">
                <a:solidFill>
                  <a:schemeClr val="bg1"/>
                </a:solidFill>
                <a:latin typeface="Comic Sans MS" panose="030F0902030302020204" pitchFamily="66" charset="0"/>
              </a:rPr>
              <a:t>The ”Brisk”</a:t>
            </a:r>
          </a:p>
        </p:txBody>
      </p:sp>
      <p:sp>
        <p:nvSpPr>
          <p:cNvPr id="15" name="Rectangle 14">
            <a:extLst>
              <a:ext uri="{FF2B5EF4-FFF2-40B4-BE49-F238E27FC236}">
                <a16:creationId xmlns:a16="http://schemas.microsoft.com/office/drawing/2014/main" id="{CE565A96-C7C9-0B44-93C0-258E2F530CAE}"/>
              </a:ext>
            </a:extLst>
          </p:cNvPr>
          <p:cNvSpPr/>
          <p:nvPr/>
        </p:nvSpPr>
        <p:spPr>
          <a:xfrm>
            <a:off x="3870731" y="5489003"/>
            <a:ext cx="2158809" cy="419533"/>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900" dirty="0">
                <a:solidFill>
                  <a:schemeClr val="bg1"/>
                </a:solidFill>
                <a:latin typeface="Comic Sans MS" panose="030F0902030302020204" pitchFamily="66" charset="0"/>
              </a:rPr>
              <a:t>The ”</a:t>
            </a:r>
            <a:r>
              <a:rPr lang="en-GB" sz="1900" dirty="0" err="1">
                <a:solidFill>
                  <a:schemeClr val="bg1"/>
                </a:solidFill>
                <a:latin typeface="Comic Sans MS" panose="030F0902030302020204" pitchFamily="66" charset="0"/>
              </a:rPr>
              <a:t>Emanuela</a:t>
            </a:r>
            <a:r>
              <a:rPr lang="en-GB" sz="1900" dirty="0">
                <a:solidFill>
                  <a:schemeClr val="bg1"/>
                </a:solidFill>
                <a:latin typeface="Comic Sans MS" panose="030F0902030302020204" pitchFamily="66" charset="0"/>
              </a:rPr>
              <a:t>”</a:t>
            </a:r>
          </a:p>
        </p:txBody>
      </p:sp>
    </p:spTree>
    <p:extLst>
      <p:ext uri="{BB962C8B-B14F-4D97-AF65-F5344CB8AC3E}">
        <p14:creationId xmlns:p14="http://schemas.microsoft.com/office/powerpoint/2010/main" val="2817634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22" presetClass="entr" presetSubtype="4" fill="hold" nodeType="with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wipe(down)">
                                      <p:cBhvr>
                                        <p:cTn id="9" dur="500"/>
                                        <p:tgtEl>
                                          <p:spTgt spid="16"/>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22" presetClass="entr" presetSubtype="4"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watercraft, transport, sailing vessel&#10;&#10;Description automatically generated">
            <a:extLst>
              <a:ext uri="{FF2B5EF4-FFF2-40B4-BE49-F238E27FC236}">
                <a16:creationId xmlns:a16="http://schemas.microsoft.com/office/drawing/2014/main" id="{60FF8521-5692-5E4D-B69B-A4371CA600D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04035" y="1916113"/>
            <a:ext cx="5453819" cy="3543768"/>
          </a:xfrm>
          <a:prstGeom prst="rect">
            <a:avLst/>
          </a:prstGeom>
        </p:spPr>
      </p:pic>
      <p:sp>
        <p:nvSpPr>
          <p:cNvPr id="12" name="Title 1">
            <a:extLst>
              <a:ext uri="{FF2B5EF4-FFF2-40B4-BE49-F238E27FC236}">
                <a16:creationId xmlns:a16="http://schemas.microsoft.com/office/drawing/2014/main" id="{C22B9E8B-AD26-6649-BC6F-854AE7915200}"/>
              </a:ext>
            </a:extLst>
          </p:cNvPr>
          <p:cNvSpPr txBox="1">
            <a:spLocks/>
          </p:cNvSpPr>
          <p:nvPr/>
        </p:nvSpPr>
        <p:spPr>
          <a:xfrm>
            <a:off x="0" y="814565"/>
            <a:ext cx="12192000" cy="9100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A3A6"/>
                </a:solidFill>
                <a:latin typeface="Comic Sans MS" panose="030F0902030302020204" pitchFamily="66" charset="0"/>
              </a:rPr>
              <a:t>The Black Joke</a:t>
            </a:r>
          </a:p>
        </p:txBody>
      </p:sp>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7175170" y="2215983"/>
            <a:ext cx="3541908" cy="30699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Slave ships were often designed to be quick and this made them difficult to catch.</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For this reason, when the West Africa Squadron captured some of these fast ships, they commandeered them and turned them into slave-catching ships.</a:t>
            </a:r>
          </a:p>
        </p:txBody>
      </p:sp>
    </p:spTree>
    <p:extLst>
      <p:ext uri="{BB962C8B-B14F-4D97-AF65-F5344CB8AC3E}">
        <p14:creationId xmlns:p14="http://schemas.microsoft.com/office/powerpoint/2010/main" val="2972941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watercraft, transport, sailing vessel&#10;&#10;Description automatically generated">
            <a:extLst>
              <a:ext uri="{FF2B5EF4-FFF2-40B4-BE49-F238E27FC236}">
                <a16:creationId xmlns:a16="http://schemas.microsoft.com/office/drawing/2014/main" id="{60FF8521-5692-5E4D-B69B-A4371CA600D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74184" y="1063681"/>
            <a:ext cx="5704308" cy="3706530"/>
          </a:xfrm>
          <a:prstGeom prst="rect">
            <a:avLst/>
          </a:prstGeom>
        </p:spPr>
      </p:pic>
      <p:sp>
        <p:nvSpPr>
          <p:cNvPr id="13" name="Content Placeholder 2">
            <a:extLst>
              <a:ext uri="{FF2B5EF4-FFF2-40B4-BE49-F238E27FC236}">
                <a16:creationId xmlns:a16="http://schemas.microsoft.com/office/drawing/2014/main" id="{BE24BEFB-64B4-D54E-ACB0-C364136EF500}"/>
              </a:ext>
            </a:extLst>
          </p:cNvPr>
          <p:cNvSpPr txBox="1">
            <a:spLocks/>
          </p:cNvSpPr>
          <p:nvPr/>
        </p:nvSpPr>
        <p:spPr>
          <a:xfrm>
            <a:off x="7531630" y="1001688"/>
            <a:ext cx="3417922" cy="37685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We know that on at least one of these ships, called the </a:t>
            </a:r>
            <a:r>
              <a:rPr lang="en-GB" sz="1900" i="1" dirty="0">
                <a:solidFill>
                  <a:srgbClr val="272626"/>
                </a:solidFill>
                <a:latin typeface="Comic Sans MS" panose="030F0902030302020204" pitchFamily="66" charset="0"/>
              </a:rPr>
              <a:t>Black Joke</a:t>
            </a:r>
            <a:r>
              <a:rPr lang="en-GB" sz="1900" dirty="0">
                <a:solidFill>
                  <a:srgbClr val="272626"/>
                </a:solidFill>
                <a:latin typeface="Comic Sans MS" panose="030F0902030302020204" pitchFamily="66" charset="0"/>
              </a:rPr>
              <a:t>, some of the Royal Navy sailors were Africans. </a:t>
            </a:r>
          </a:p>
          <a:p>
            <a:pPr marL="0" indent="0">
              <a:lnSpc>
                <a:spcPct val="100000"/>
              </a:lnSpc>
              <a:spcBef>
                <a:spcPts val="1500"/>
              </a:spcBef>
              <a:buClr>
                <a:srgbClr val="EB8B2D"/>
              </a:buClr>
              <a:buNone/>
            </a:pPr>
            <a:r>
              <a:rPr lang="en-GB" sz="1900" dirty="0">
                <a:solidFill>
                  <a:srgbClr val="272626"/>
                </a:solidFill>
                <a:latin typeface="Comic Sans MS" panose="030F0902030302020204" pitchFamily="66" charset="0"/>
              </a:rPr>
              <a:t>They came from the </a:t>
            </a:r>
            <a:r>
              <a:rPr lang="en-GB" sz="1900" dirty="0" err="1">
                <a:solidFill>
                  <a:srgbClr val="272626"/>
                </a:solidFill>
                <a:latin typeface="Comic Sans MS" panose="030F0902030302020204" pitchFamily="66" charset="0"/>
              </a:rPr>
              <a:t>Kru</a:t>
            </a:r>
            <a:r>
              <a:rPr lang="en-GB" sz="1900" dirty="0">
                <a:solidFill>
                  <a:srgbClr val="272626"/>
                </a:solidFill>
                <a:latin typeface="Comic Sans MS" panose="030F0902030302020204" pitchFamily="66" charset="0"/>
              </a:rPr>
              <a:t> people in Liberia, who were known for being skilled fishermen and sailors, and eventually there were communities of </a:t>
            </a:r>
            <a:r>
              <a:rPr lang="en-GB" sz="1900" dirty="0" err="1">
                <a:solidFill>
                  <a:srgbClr val="272626"/>
                </a:solidFill>
                <a:latin typeface="Comic Sans MS" panose="030F0902030302020204" pitchFamily="66" charset="0"/>
              </a:rPr>
              <a:t>Kru</a:t>
            </a:r>
            <a:r>
              <a:rPr lang="en-GB" sz="1900" dirty="0">
                <a:solidFill>
                  <a:srgbClr val="272626"/>
                </a:solidFill>
                <a:latin typeface="Comic Sans MS" panose="030F0902030302020204" pitchFamily="66" charset="0"/>
              </a:rPr>
              <a:t> sailors in some of Britain’s port cities.</a:t>
            </a:r>
          </a:p>
        </p:txBody>
      </p:sp>
      <p:cxnSp>
        <p:nvCxnSpPr>
          <p:cNvPr id="8" name="Straight Arrow Connector 7">
            <a:extLst>
              <a:ext uri="{FF2B5EF4-FFF2-40B4-BE49-F238E27FC236}">
                <a16:creationId xmlns:a16="http://schemas.microsoft.com/office/drawing/2014/main" id="{DD3ED0EE-B370-D94E-A0F8-87EBCF0F06E2}"/>
              </a:ext>
            </a:extLst>
          </p:cNvPr>
          <p:cNvCxnSpPr>
            <a:cxnSpLocks/>
          </p:cNvCxnSpPr>
          <p:nvPr/>
        </p:nvCxnSpPr>
        <p:spPr>
          <a:xfrm flipH="1" flipV="1">
            <a:off x="3634354" y="4362773"/>
            <a:ext cx="2562385" cy="1177871"/>
          </a:xfrm>
          <a:prstGeom prst="straightConnector1">
            <a:avLst/>
          </a:prstGeom>
          <a:ln w="38100">
            <a:solidFill>
              <a:srgbClr val="00A3A6"/>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2C729D1-5A2F-E74C-91ED-9EA0383D3811}"/>
              </a:ext>
            </a:extLst>
          </p:cNvPr>
          <p:cNvSpPr/>
          <p:nvPr/>
        </p:nvSpPr>
        <p:spPr>
          <a:xfrm>
            <a:off x="1374185" y="5436779"/>
            <a:ext cx="9575368" cy="419533"/>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900" dirty="0">
                <a:solidFill>
                  <a:schemeClr val="bg1"/>
                </a:solidFill>
                <a:latin typeface="Comic Sans MS" panose="030F0902030302020204" pitchFamily="66" charset="0"/>
              </a:rPr>
              <a:t>In this image HMS Black Joke is firing on the Spanish slave ship El Almirante.</a:t>
            </a:r>
          </a:p>
        </p:txBody>
      </p:sp>
    </p:spTree>
    <p:extLst>
      <p:ext uri="{BB962C8B-B14F-4D97-AF65-F5344CB8AC3E}">
        <p14:creationId xmlns:p14="http://schemas.microsoft.com/office/powerpoint/2010/main" val="3180703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tanding in front of a group of people in a room&#10;&#10;Description automatically generated with low confidence">
            <a:extLst>
              <a:ext uri="{FF2B5EF4-FFF2-40B4-BE49-F238E27FC236}">
                <a16:creationId xmlns:a16="http://schemas.microsoft.com/office/drawing/2014/main" id="{7EAF0AF1-5C45-0042-A94D-A3C993CF16A9}"/>
              </a:ext>
            </a:extLst>
          </p:cNvPr>
          <p:cNvPicPr>
            <a:picLocks noChangeAspect="1"/>
          </p:cNvPicPr>
          <p:nvPr/>
        </p:nvPicPr>
        <p:blipFill rotWithShape="1">
          <a:blip r:embed="rId2" cstate="email">
            <a:alphaModFix amt="13000"/>
            <a:extLst>
              <a:ext uri="{28A0092B-C50C-407E-A947-70E740481C1C}">
                <a14:useLocalDpi xmlns:a14="http://schemas.microsoft.com/office/drawing/2010/main"/>
              </a:ext>
            </a:extLst>
          </a:blip>
          <a:srcRect/>
          <a:stretch/>
        </p:blipFill>
        <p:spPr>
          <a:xfrm>
            <a:off x="-1" y="1"/>
            <a:ext cx="12192001" cy="6858000"/>
          </a:xfrm>
          <a:prstGeom prst="rect">
            <a:avLst/>
          </a:prstGeom>
        </p:spPr>
      </p:pic>
      <p:sp>
        <p:nvSpPr>
          <p:cNvPr id="2" name="Title 1">
            <a:extLst>
              <a:ext uri="{FF2B5EF4-FFF2-40B4-BE49-F238E27FC236}">
                <a16:creationId xmlns:a16="http://schemas.microsoft.com/office/drawing/2014/main" id="{B8252E22-19C4-8348-BB2A-197150AEA66B}"/>
              </a:ext>
            </a:extLst>
          </p:cNvPr>
          <p:cNvSpPr>
            <a:spLocks noGrp="1"/>
          </p:cNvSpPr>
          <p:nvPr>
            <p:ph type="title"/>
          </p:nvPr>
        </p:nvSpPr>
        <p:spPr>
          <a:xfrm>
            <a:off x="0" y="2226976"/>
            <a:ext cx="12192000" cy="1871299"/>
          </a:xfrm>
        </p:spPr>
        <p:txBody>
          <a:bodyPr>
            <a:normAutofit/>
          </a:bodyPr>
          <a:lstStyle/>
          <a:p>
            <a:pPr algn="ctr"/>
            <a:r>
              <a:rPr lang="en-GB" sz="5000" b="1" dirty="0">
                <a:solidFill>
                  <a:schemeClr val="bg1"/>
                </a:solidFill>
                <a:latin typeface="Comic Sans MS" panose="030F0902030302020204" pitchFamily="66" charset="0"/>
              </a:rPr>
              <a:t>Anti-Slavery Campaigners</a:t>
            </a:r>
            <a:endParaRPr lang="en-US" sz="50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11325112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20909</TotalTime>
  <Words>3530</Words>
  <Application>Microsoft Office PowerPoint</Application>
  <PresentationFormat>Widescreen</PresentationFormat>
  <Paragraphs>209</Paragraphs>
  <Slides>47</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47</vt:i4>
      </vt:variant>
    </vt:vector>
  </HeadingPairs>
  <TitlesOfParts>
    <vt:vector size="54" baseType="lpstr">
      <vt:lpstr>Arial</vt:lpstr>
      <vt:lpstr>Calibri</vt:lpstr>
      <vt:lpstr>Calibri Light</vt:lpstr>
      <vt:lpstr>Comic Sans MS</vt:lpstr>
      <vt:lpstr>Times</vt:lpstr>
      <vt:lpstr>Office Theme</vt:lpstr>
      <vt:lpstr>Custom Design</vt:lpstr>
      <vt:lpstr>PowerPoint Presentation</vt:lpstr>
      <vt:lpstr>PowerPoint Presentation</vt:lpstr>
      <vt:lpstr>PowerPoint Presentation</vt:lpstr>
      <vt:lpstr>The West Africa Squadron</vt:lpstr>
      <vt:lpstr>PowerPoint Presentation</vt:lpstr>
      <vt:lpstr>PowerPoint Presentation</vt:lpstr>
      <vt:lpstr>PowerPoint Presentation</vt:lpstr>
      <vt:lpstr>PowerPoint Presentation</vt:lpstr>
      <vt:lpstr>Anti-Slavery Campaigners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Black Poor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782</cp:revision>
  <dcterms:created xsi:type="dcterms:W3CDTF">2021-01-11T17:47:06Z</dcterms:created>
  <dcterms:modified xsi:type="dcterms:W3CDTF">2023-08-23T10:38:34Z</dcterms:modified>
</cp:coreProperties>
</file>