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6"/>
  </p:notesMasterIdLst>
  <p:sldIdLst>
    <p:sldId id="330" r:id="rId3"/>
    <p:sldId id="321" r:id="rId4"/>
    <p:sldId id="337" r:id="rId5"/>
    <p:sldId id="339" r:id="rId6"/>
    <p:sldId id="340" r:id="rId7"/>
    <p:sldId id="341" r:id="rId8"/>
    <p:sldId id="344" r:id="rId9"/>
    <p:sldId id="359" r:id="rId10"/>
    <p:sldId id="360" r:id="rId11"/>
    <p:sldId id="361" r:id="rId12"/>
    <p:sldId id="362" r:id="rId13"/>
    <p:sldId id="363" r:id="rId14"/>
    <p:sldId id="364" r:id="rId15"/>
    <p:sldId id="351" r:id="rId16"/>
    <p:sldId id="352" r:id="rId17"/>
    <p:sldId id="366" r:id="rId18"/>
    <p:sldId id="354" r:id="rId19"/>
    <p:sldId id="342" r:id="rId20"/>
    <p:sldId id="365" r:id="rId21"/>
    <p:sldId id="356" r:id="rId22"/>
    <p:sldId id="357" r:id="rId23"/>
    <p:sldId id="358" r:id="rId24"/>
    <p:sldId id="32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6" orient="horz" pos="3543" userDrawn="1">
          <p15:clr>
            <a:srgbClr val="A4A3A4"/>
          </p15:clr>
        </p15:guide>
        <p15:guide id="18" orient="horz" pos="2160" userDrawn="1">
          <p15:clr>
            <a:srgbClr val="A4A3A4"/>
          </p15:clr>
        </p15:guide>
        <p15:guide id="19" pos="3840" userDrawn="1">
          <p15:clr>
            <a:srgbClr val="A4A3A4"/>
          </p15:clr>
        </p15:guide>
        <p15:guide id="20" orient="horz" pos="482" userDrawn="1">
          <p15:clr>
            <a:srgbClr val="A4A3A4"/>
          </p15:clr>
        </p15:guide>
        <p15:guide id="21" orient="horz" pos="3838" userDrawn="1">
          <p15:clr>
            <a:srgbClr val="A4A3A4"/>
          </p15:clr>
        </p15:guide>
        <p15:guide id="22" pos="892" userDrawn="1">
          <p15:clr>
            <a:srgbClr val="A4A3A4"/>
          </p15:clr>
        </p15:guide>
        <p15:guide id="23" pos="5292" userDrawn="1">
          <p15:clr>
            <a:srgbClr val="A4A3A4"/>
          </p15:clr>
        </p15:guide>
        <p15:guide id="24" pos="3591" userDrawn="1">
          <p15:clr>
            <a:srgbClr val="A4A3A4"/>
          </p15:clr>
        </p15:guide>
        <p15:guide id="25" pos="4089" userDrawn="1">
          <p15:clr>
            <a:srgbClr val="A4A3A4"/>
          </p15:clr>
        </p15:guide>
        <p15:guide id="26" orient="horz" pos="11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1A22"/>
    <a:srgbClr val="E15D29"/>
    <a:srgbClr val="DB2A6F"/>
    <a:srgbClr val="84BF40"/>
    <a:srgbClr val="ED5331"/>
    <a:srgbClr val="3692C4"/>
    <a:srgbClr val="4A6BA7"/>
    <a:srgbClr val="4CB4AB"/>
    <a:srgbClr val="7B559D"/>
    <a:srgbClr val="4D49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71" autoAdjust="0"/>
    <p:restoredTop sz="91012" autoAdjust="0"/>
  </p:normalViewPr>
  <p:slideViewPr>
    <p:cSldViewPr snapToGrid="0" snapToObjects="1">
      <p:cViewPr varScale="1">
        <p:scale>
          <a:sx n="75" d="100"/>
          <a:sy n="75" d="100"/>
        </p:scale>
        <p:origin x="283" y="43"/>
      </p:cViewPr>
      <p:guideLst>
        <p:guide orient="horz" pos="3543"/>
        <p:guide orient="horz" pos="2160"/>
        <p:guide pos="3840"/>
        <p:guide orient="horz" pos="482"/>
        <p:guide orient="horz" pos="3838"/>
        <p:guide pos="892"/>
        <p:guide pos="5292"/>
        <p:guide pos="3591"/>
        <p:guide pos="4089"/>
        <p:guide orient="horz" pos="11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83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569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755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29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354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820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19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50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746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64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573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039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507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471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125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04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13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11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12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961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E1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2A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E1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urworldindata.org/water-access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urworldindata.org/water-access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urworldindata.org/water-access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urworldindata.org/water-access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orldmapper.org/maps/housing-nowateraccess-2015/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hyperlink" Target="https://www.who.int/news/item/18-06-2019-1-in-3-people-globally-do-not-have-access-to-safe-drinking-water-unicef-who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6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hyperlink" Target="https://www.un.org/sustainabledevelopment/sustainable-development-goals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0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hyperlink" Target="https://www.un.org/sustainabledevelopment/water-and-sanitation/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6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urworldindata.org/water-access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urworldindata.org/water-access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urworldindata.org/water-access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urworldindata.org/water-access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0AA91D8-A1F0-CC68-41AA-515E8BCEC721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7EC6041-0F32-C1C1-364D-9548E6937ECA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7F6CC9B-6035-11DD-D2DD-860A0368AC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49" b="5349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ADE7A3C-8CEB-69D9-F32F-2BAF2ACD69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38" b="5338"/>
          <a:stretch/>
        </p:blipFill>
        <p:spPr>
          <a:xfrm>
            <a:off x="6154891" y="1924031"/>
            <a:ext cx="6037109" cy="359796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D4B8054-32F4-4094-A723-94ACECB1AD10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1" name="Picture 10" descr="Logo, company name&#10;&#10;Description automatically generated">
              <a:extLst>
                <a:ext uri="{FF2B5EF4-FFF2-40B4-BE49-F238E27FC236}">
                  <a16:creationId xmlns:a16="http://schemas.microsoft.com/office/drawing/2014/main" id="{BDCBD61D-65C0-E608-FAA6-949D46D21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2DC36A7-0C1D-44BA-2126-8862D53C3D6D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BF56D6-7AE8-AD10-D569-5016CD1BABD4}"/>
              </a:ext>
            </a:extLst>
          </p:cNvPr>
          <p:cNvSpPr txBox="1"/>
          <p:nvPr/>
        </p:nvSpPr>
        <p:spPr>
          <a:xfrm>
            <a:off x="8394245" y="2761830"/>
            <a:ext cx="28673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Why might there be a lack of clean water in some countries and not others?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DF0634-4A7A-168C-26A7-8890FF8B489A}"/>
              </a:ext>
            </a:extLst>
          </p:cNvPr>
          <p:cNvGrpSpPr/>
          <p:nvPr/>
        </p:nvGrpSpPr>
        <p:grpSpPr>
          <a:xfrm>
            <a:off x="914399" y="1069173"/>
            <a:ext cx="7179213" cy="4722027"/>
            <a:chOff x="2068282" y="765175"/>
            <a:chExt cx="8137907" cy="535259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3B8EF77-ED61-20F4-D160-529A621E847B}"/>
                </a:ext>
              </a:extLst>
            </p:cNvPr>
            <p:cNvSpPr/>
            <p:nvPr/>
          </p:nvSpPr>
          <p:spPr>
            <a:xfrm>
              <a:off x="2068282" y="765175"/>
              <a:ext cx="8120743" cy="5352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F63D8A7-6760-99C7-4CF4-51AD9EECD6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23" r="7070"/>
            <a:stretch/>
          </p:blipFill>
          <p:spPr>
            <a:xfrm>
              <a:off x="2833336" y="1647571"/>
              <a:ext cx="6594976" cy="3879021"/>
            </a:xfrm>
            <a:prstGeom prst="rect">
              <a:avLst/>
            </a:prstGeom>
            <a:ln w="12700">
              <a:noFill/>
            </a:ln>
            <a:effectLst/>
          </p:spPr>
        </p:pic>
        <p:pic>
          <p:nvPicPr>
            <p:cNvPr id="19" name="Picture 18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77EF39CE-6056-6E39-6A1E-6B819DE49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4236" y="868175"/>
              <a:ext cx="1049326" cy="628301"/>
            </a:xfrm>
            <a:prstGeom prst="rect">
              <a:avLst/>
            </a:prstGeom>
          </p:spPr>
        </p:pic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id="{508D3A42-75E9-4034-0E86-4EE88A296466}"/>
                </a:ext>
              </a:extLst>
            </p:cNvPr>
            <p:cNvSpPr txBox="1">
              <a:spLocks/>
            </p:cNvSpPr>
            <p:nvPr/>
          </p:nvSpPr>
          <p:spPr>
            <a:xfrm>
              <a:off x="3257543" y="895496"/>
              <a:ext cx="6948646" cy="6465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300" b="1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Share of the population without access to an improved water source, 2020</a:t>
              </a:r>
            </a:p>
            <a:p>
              <a:pPr marL="0" indent="0">
                <a:spcBef>
                  <a:spcPts val="200"/>
                </a:spcBef>
                <a:buNone/>
              </a:pPr>
              <a:r>
                <a:rPr lang="en-GB" sz="980" dirty="0">
                  <a:latin typeface="Arial" panose="020B0604020202020204" pitchFamily="34" charset="0"/>
                  <a:cs typeface="Arial" panose="020B0604020202020204" pitchFamily="34" charset="0"/>
                </a:rPr>
                <a:t>Improved drinking water sources are those that can deliver safe water. They include piped water, boreholes or tube wells, protected dug wells, protected springs, rainwater and packaged or delivered water.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2C4B7E-EB05-EB61-F243-C4371AE484A8}"/>
                </a:ext>
              </a:extLst>
            </p:cNvPr>
            <p:cNvSpPr/>
            <p:nvPr/>
          </p:nvSpPr>
          <p:spPr>
            <a:xfrm>
              <a:off x="2183627" y="5493050"/>
              <a:ext cx="7918911" cy="566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OurWorldInData.org/water-access</a:t>
              </a: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 </a:t>
              </a:r>
              <a:r>
                <a:rPr lang="en-GB" sz="1400" dirty="0">
                  <a:latin typeface="Comic Sans MS" panose="030F0702030302020204" pitchFamily="66" charset="0"/>
                </a:rPr>
                <a:t>CC BY</a:t>
              </a:r>
            </a:p>
            <a:p>
              <a:pPr algn="ctr">
                <a:spcBef>
                  <a:spcPts val="300"/>
                </a:spcBef>
              </a:pP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Source: WHO/UNICEF Joint Monitoring Programme (JMP) for Water Supply and Sanitation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3641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BF56D6-7AE8-AD10-D569-5016CD1BABD4}"/>
              </a:ext>
            </a:extLst>
          </p:cNvPr>
          <p:cNvSpPr txBox="1"/>
          <p:nvPr/>
        </p:nvSpPr>
        <p:spPr>
          <a:xfrm>
            <a:off x="8394244" y="2941730"/>
            <a:ext cx="30474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Do you notice any patterns in the way the colours are arranged?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DF0634-4A7A-168C-26A7-8890FF8B489A}"/>
              </a:ext>
            </a:extLst>
          </p:cNvPr>
          <p:cNvGrpSpPr/>
          <p:nvPr/>
        </p:nvGrpSpPr>
        <p:grpSpPr>
          <a:xfrm>
            <a:off x="914399" y="1069173"/>
            <a:ext cx="7179213" cy="4722027"/>
            <a:chOff x="2068282" y="765175"/>
            <a:chExt cx="8137907" cy="535259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3B8EF77-ED61-20F4-D160-529A621E847B}"/>
                </a:ext>
              </a:extLst>
            </p:cNvPr>
            <p:cNvSpPr/>
            <p:nvPr/>
          </p:nvSpPr>
          <p:spPr>
            <a:xfrm>
              <a:off x="2068282" y="765175"/>
              <a:ext cx="8120743" cy="5352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F63D8A7-6760-99C7-4CF4-51AD9EECD6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23" r="7070"/>
            <a:stretch/>
          </p:blipFill>
          <p:spPr>
            <a:xfrm>
              <a:off x="2833336" y="1647571"/>
              <a:ext cx="6594976" cy="3879021"/>
            </a:xfrm>
            <a:prstGeom prst="rect">
              <a:avLst/>
            </a:prstGeom>
            <a:ln w="12700">
              <a:noFill/>
            </a:ln>
            <a:effectLst/>
          </p:spPr>
        </p:pic>
        <p:pic>
          <p:nvPicPr>
            <p:cNvPr id="19" name="Picture 18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77EF39CE-6056-6E39-6A1E-6B819DE49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4236" y="868175"/>
              <a:ext cx="1049326" cy="628301"/>
            </a:xfrm>
            <a:prstGeom prst="rect">
              <a:avLst/>
            </a:prstGeom>
          </p:spPr>
        </p:pic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id="{508D3A42-75E9-4034-0E86-4EE88A296466}"/>
                </a:ext>
              </a:extLst>
            </p:cNvPr>
            <p:cNvSpPr txBox="1">
              <a:spLocks/>
            </p:cNvSpPr>
            <p:nvPr/>
          </p:nvSpPr>
          <p:spPr>
            <a:xfrm>
              <a:off x="3257543" y="895496"/>
              <a:ext cx="6948646" cy="6465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300" b="1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Share of the population without access to an improved water source, 2020</a:t>
              </a:r>
            </a:p>
            <a:p>
              <a:pPr marL="0" indent="0">
                <a:spcBef>
                  <a:spcPts val="200"/>
                </a:spcBef>
                <a:buNone/>
              </a:pPr>
              <a:r>
                <a:rPr lang="en-GB" sz="980" dirty="0">
                  <a:latin typeface="Arial" panose="020B0604020202020204" pitchFamily="34" charset="0"/>
                  <a:cs typeface="Arial" panose="020B0604020202020204" pitchFamily="34" charset="0"/>
                </a:rPr>
                <a:t>Improved drinking water sources are those that can deliver safe water. They include piped water, boreholes or tube wells, protected dug wells, protected springs, rainwater and packaged or delivered water.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2C4B7E-EB05-EB61-F243-C4371AE484A8}"/>
                </a:ext>
              </a:extLst>
            </p:cNvPr>
            <p:cNvSpPr/>
            <p:nvPr/>
          </p:nvSpPr>
          <p:spPr>
            <a:xfrm>
              <a:off x="2183627" y="5493050"/>
              <a:ext cx="7918911" cy="566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OurWorldInData.org/water-access</a:t>
              </a: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 </a:t>
              </a:r>
              <a:r>
                <a:rPr lang="en-GB" sz="1400" dirty="0">
                  <a:latin typeface="Comic Sans MS" panose="030F0702030302020204" pitchFamily="66" charset="0"/>
                </a:rPr>
                <a:t>CC BY</a:t>
              </a:r>
            </a:p>
            <a:p>
              <a:pPr algn="ctr">
                <a:spcBef>
                  <a:spcPts val="300"/>
                </a:spcBef>
              </a:pP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Source: WHO/UNICEF Joint Monitoring Programme (JMP) for Water Supply and Sanitation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7333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BF56D6-7AE8-AD10-D569-5016CD1BABD4}"/>
              </a:ext>
            </a:extLst>
          </p:cNvPr>
          <p:cNvSpPr txBox="1"/>
          <p:nvPr/>
        </p:nvSpPr>
        <p:spPr>
          <a:xfrm>
            <a:off x="8394245" y="2321247"/>
            <a:ext cx="29154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Can you name a country in each continent that has 0% issues (no issues) with access to clean water?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(You can use an atlas or globe to help.)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DF0634-4A7A-168C-26A7-8890FF8B489A}"/>
              </a:ext>
            </a:extLst>
          </p:cNvPr>
          <p:cNvGrpSpPr/>
          <p:nvPr/>
        </p:nvGrpSpPr>
        <p:grpSpPr>
          <a:xfrm>
            <a:off x="914399" y="1069173"/>
            <a:ext cx="7179213" cy="4722027"/>
            <a:chOff x="2068282" y="765175"/>
            <a:chExt cx="8137907" cy="535259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3B8EF77-ED61-20F4-D160-529A621E847B}"/>
                </a:ext>
              </a:extLst>
            </p:cNvPr>
            <p:cNvSpPr/>
            <p:nvPr/>
          </p:nvSpPr>
          <p:spPr>
            <a:xfrm>
              <a:off x="2068282" y="765175"/>
              <a:ext cx="8120743" cy="5352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F63D8A7-6760-99C7-4CF4-51AD9EECD6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23" r="7070"/>
            <a:stretch/>
          </p:blipFill>
          <p:spPr>
            <a:xfrm>
              <a:off x="2833336" y="1647571"/>
              <a:ext cx="6594976" cy="3879021"/>
            </a:xfrm>
            <a:prstGeom prst="rect">
              <a:avLst/>
            </a:prstGeom>
            <a:ln w="12700">
              <a:noFill/>
            </a:ln>
            <a:effectLst/>
          </p:spPr>
        </p:pic>
        <p:pic>
          <p:nvPicPr>
            <p:cNvPr id="19" name="Picture 18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77EF39CE-6056-6E39-6A1E-6B819DE49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4236" y="868175"/>
              <a:ext cx="1049326" cy="628301"/>
            </a:xfrm>
            <a:prstGeom prst="rect">
              <a:avLst/>
            </a:prstGeom>
          </p:spPr>
        </p:pic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id="{508D3A42-75E9-4034-0E86-4EE88A296466}"/>
                </a:ext>
              </a:extLst>
            </p:cNvPr>
            <p:cNvSpPr txBox="1">
              <a:spLocks/>
            </p:cNvSpPr>
            <p:nvPr/>
          </p:nvSpPr>
          <p:spPr>
            <a:xfrm>
              <a:off x="3257543" y="895496"/>
              <a:ext cx="6948646" cy="6465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300" b="1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Share of the population without access to an improved water source, 2020</a:t>
              </a:r>
            </a:p>
            <a:p>
              <a:pPr marL="0" indent="0">
                <a:spcBef>
                  <a:spcPts val="200"/>
                </a:spcBef>
                <a:buNone/>
              </a:pPr>
              <a:r>
                <a:rPr lang="en-GB" sz="980" dirty="0">
                  <a:latin typeface="Arial" panose="020B0604020202020204" pitchFamily="34" charset="0"/>
                  <a:cs typeface="Arial" panose="020B0604020202020204" pitchFamily="34" charset="0"/>
                </a:rPr>
                <a:t>Improved drinking water sources are those that can deliver safe water. They include piped water, boreholes or tube wells, protected dug wells, protected springs, rainwater and packaged or delivered water.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2C4B7E-EB05-EB61-F243-C4371AE484A8}"/>
                </a:ext>
              </a:extLst>
            </p:cNvPr>
            <p:cNvSpPr/>
            <p:nvPr/>
          </p:nvSpPr>
          <p:spPr>
            <a:xfrm>
              <a:off x="2183627" y="5493050"/>
              <a:ext cx="7918911" cy="566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OurWorldInData.org/water-access</a:t>
              </a: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 </a:t>
              </a:r>
              <a:r>
                <a:rPr lang="en-GB" sz="1400" dirty="0">
                  <a:latin typeface="Comic Sans MS" panose="030F0702030302020204" pitchFamily="66" charset="0"/>
                </a:rPr>
                <a:t>CC BY</a:t>
              </a:r>
            </a:p>
            <a:p>
              <a:pPr algn="ctr">
                <a:spcBef>
                  <a:spcPts val="300"/>
                </a:spcBef>
              </a:pP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Source: WHO/UNICEF Joint Monitoring Programme (JMP) for Water Supply and Sanitation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5878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BF56D6-7AE8-AD10-D569-5016CD1BABD4}"/>
              </a:ext>
            </a:extLst>
          </p:cNvPr>
          <p:cNvSpPr txBox="1"/>
          <p:nvPr/>
        </p:nvSpPr>
        <p:spPr>
          <a:xfrm>
            <a:off x="8394245" y="2745788"/>
            <a:ext cx="2851272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Look at the scale: what do you notice about each step up?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(Is it equal?)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3B8EF77-ED61-20F4-D160-529A621E847B}"/>
              </a:ext>
            </a:extLst>
          </p:cNvPr>
          <p:cNvSpPr/>
          <p:nvPr/>
        </p:nvSpPr>
        <p:spPr>
          <a:xfrm>
            <a:off x="914399" y="1069173"/>
            <a:ext cx="7164071" cy="472202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F63D8A7-6760-99C7-4CF4-51AD9EECD6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3" r="7070"/>
          <a:stretch/>
        </p:blipFill>
        <p:spPr>
          <a:xfrm>
            <a:off x="1589325" y="1847617"/>
            <a:ext cx="5818048" cy="3422049"/>
          </a:xfrm>
          <a:prstGeom prst="rect">
            <a:avLst/>
          </a:prstGeom>
          <a:ln w="12700">
            <a:noFill/>
          </a:ln>
          <a:effectLst/>
        </p:spPr>
      </p:pic>
      <p:pic>
        <p:nvPicPr>
          <p:cNvPr id="19" name="Picture 18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77EF39CE-6056-6E39-6A1E-6B819DE492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337" y="1160039"/>
            <a:ext cx="925709" cy="554283"/>
          </a:xfrm>
          <a:prstGeom prst="rect">
            <a:avLst/>
          </a:prstGeom>
        </p:spPr>
      </p:pic>
      <p:sp>
        <p:nvSpPr>
          <p:cNvPr id="20" name="Subtitle 2">
            <a:extLst>
              <a:ext uri="{FF2B5EF4-FFF2-40B4-BE49-F238E27FC236}">
                <a16:creationId xmlns:a16="http://schemas.microsoft.com/office/drawing/2014/main" id="{508D3A42-75E9-4034-0E86-4EE88A296466}"/>
              </a:ext>
            </a:extLst>
          </p:cNvPr>
          <p:cNvSpPr txBox="1">
            <a:spLocks/>
          </p:cNvSpPr>
          <p:nvPr/>
        </p:nvSpPr>
        <p:spPr>
          <a:xfrm>
            <a:off x="1963558" y="1184141"/>
            <a:ext cx="6130054" cy="5703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300" b="1" dirty="0">
                <a:solidFill>
                  <a:srgbClr val="BE1A22"/>
                </a:solidFill>
                <a:latin typeface="Comic Sans MS" panose="030F0702030302020204" pitchFamily="66" charset="0"/>
              </a:rPr>
              <a:t>Share of the population without access to an improved water source, 2020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980" dirty="0">
                <a:latin typeface="Arial" panose="020B0604020202020204" pitchFamily="34" charset="0"/>
                <a:cs typeface="Arial" panose="020B0604020202020204" pitchFamily="34" charset="0"/>
              </a:rPr>
              <a:t>Improved drinking water sources are those that can deliver safe water. They include piped water, boreholes or tube wells, protected dug wells, protected springs, rainwater and packaged or delivered water.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2C4B7E-EB05-EB61-F243-C4371AE484A8}"/>
              </a:ext>
            </a:extLst>
          </p:cNvPr>
          <p:cNvSpPr/>
          <p:nvPr/>
        </p:nvSpPr>
        <p:spPr>
          <a:xfrm>
            <a:off x="1016156" y="5240076"/>
            <a:ext cx="6986016" cy="50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1400" dirty="0">
                <a:solidFill>
                  <a:srgbClr val="BE1A22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OurWorldInData.org/water-access</a:t>
            </a:r>
            <a:r>
              <a:rPr lang="en-GB" sz="1400" dirty="0">
                <a:solidFill>
                  <a:srgbClr val="BE1A22"/>
                </a:solidFill>
                <a:latin typeface="Comic Sans MS" panose="030F0702030302020204" pitchFamily="66" charset="0"/>
              </a:rPr>
              <a:t> </a:t>
            </a:r>
            <a:r>
              <a:rPr lang="en-GB" sz="1400" dirty="0">
                <a:latin typeface="Comic Sans MS" panose="030F0702030302020204" pitchFamily="66" charset="0"/>
              </a:rPr>
              <a:t>CC BY</a:t>
            </a:r>
          </a:p>
          <a:p>
            <a:pPr algn="ctr">
              <a:spcBef>
                <a:spcPts val="300"/>
              </a:spcBef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Source: WHO/UNICEF Joint Monitoring Programme (JMP) for Water Supply and Sanitation</a:t>
            </a:r>
          </a:p>
        </p:txBody>
      </p:sp>
    </p:spTree>
    <p:extLst>
      <p:ext uri="{BB962C8B-B14F-4D97-AF65-F5344CB8AC3E}">
        <p14:creationId xmlns:p14="http://schemas.microsoft.com/office/powerpoint/2010/main" val="2877163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856449E-388F-B2E1-44DA-36A629357A2B}"/>
              </a:ext>
            </a:extLst>
          </p:cNvPr>
          <p:cNvSpPr/>
          <p:nvPr/>
        </p:nvSpPr>
        <p:spPr>
          <a:xfrm>
            <a:off x="2248524" y="1259175"/>
            <a:ext cx="7734925" cy="481866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F27FF0-D102-DA93-F240-54120411BF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9969" y="1880804"/>
            <a:ext cx="7272062" cy="36360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C352A8-3F55-9C42-76AE-CF206BD3FF1B}"/>
              </a:ext>
            </a:extLst>
          </p:cNvPr>
          <p:cNvSpPr txBox="1"/>
          <p:nvPr/>
        </p:nvSpPr>
        <p:spPr>
          <a:xfrm>
            <a:off x="2072172" y="5674113"/>
            <a:ext cx="808672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00" dirty="0">
                <a:latin typeface="Comic Sans MS" panose="030F0902030302020204" pitchFamily="66" charset="0"/>
                <a:cs typeface="Arial" panose="020B0604020202020204" pitchFamily="34" charset="0"/>
              </a:rPr>
              <a:t>Source: </a:t>
            </a:r>
            <a:r>
              <a:rPr lang="en-GB" sz="1300" dirty="0">
                <a:solidFill>
                  <a:srgbClr val="BE1A22"/>
                </a:solidFill>
                <a:latin typeface="Comic Sans MS" panose="030F09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https://worldmapper.org/maps/housing-nowateraccess-2015/</a:t>
            </a:r>
            <a:endParaRPr lang="en-GB" sz="1300" dirty="0">
              <a:solidFill>
                <a:srgbClr val="BE1A22"/>
              </a:solidFill>
              <a:latin typeface="Comic Sans MS" panose="030F09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50FAA-5CFE-134E-1442-25EA06026EE9}"/>
              </a:ext>
            </a:extLst>
          </p:cNvPr>
          <p:cNvSpPr txBox="1"/>
          <p:nvPr/>
        </p:nvSpPr>
        <p:spPr>
          <a:xfrm>
            <a:off x="2245011" y="1326594"/>
            <a:ext cx="7740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latin typeface="Comic Sans MS" panose="030F0902030302020204" pitchFamily="66" charset="0"/>
                <a:cs typeface="Arial" panose="020B0604020202020204" pitchFamily="34" charset="0"/>
              </a:rPr>
              <a:t>This map shows the proportion of people living with no reliable access to safe drinking water in 2015. </a:t>
            </a:r>
          </a:p>
          <a:p>
            <a:pPr algn="ctr"/>
            <a:r>
              <a:rPr lang="en-GB" sz="1200" dirty="0">
                <a:latin typeface="Comic Sans MS" panose="030F0902030302020204" pitchFamily="66" charset="0"/>
                <a:cs typeface="Arial" panose="020B0604020202020204" pitchFamily="34" charset="0"/>
              </a:rPr>
              <a:t>(The bigger the country looks, the more it has a lack of fresh drinking water.)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A5E1FE-734B-D29B-E8F7-4898ABADE27E}"/>
              </a:ext>
            </a:extLst>
          </p:cNvPr>
          <p:cNvSpPr txBox="1">
            <a:spLocks/>
          </p:cNvSpPr>
          <p:nvPr/>
        </p:nvSpPr>
        <p:spPr>
          <a:xfrm>
            <a:off x="0" y="595620"/>
            <a:ext cx="12192000" cy="5833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No Water Access</a:t>
            </a:r>
          </a:p>
        </p:txBody>
      </p:sp>
    </p:spTree>
    <p:extLst>
      <p:ext uri="{BB962C8B-B14F-4D97-AF65-F5344CB8AC3E}">
        <p14:creationId xmlns:p14="http://schemas.microsoft.com/office/powerpoint/2010/main" val="2815037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60A0FAD-2DB1-9A7C-30D4-52E3FCC32E96}"/>
              </a:ext>
            </a:extLst>
          </p:cNvPr>
          <p:cNvSpPr txBox="1">
            <a:spLocks/>
          </p:cNvSpPr>
          <p:nvPr/>
        </p:nvSpPr>
        <p:spPr>
          <a:xfrm>
            <a:off x="0" y="782435"/>
            <a:ext cx="12192000" cy="5565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Is this fair?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DF2548F-EF48-1382-60C1-3333E286DF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13" t="5967" r="11107" b="3199"/>
          <a:stretch/>
        </p:blipFill>
        <p:spPr>
          <a:xfrm>
            <a:off x="2128837" y="1595441"/>
            <a:ext cx="3600451" cy="41529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2637B55-E219-37AA-21DC-D2A828A71E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375" t="6852" r="13808"/>
          <a:stretch/>
        </p:blipFill>
        <p:spPr>
          <a:xfrm>
            <a:off x="6478916" y="1595441"/>
            <a:ext cx="3600451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79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741DF570-8056-3390-793A-2CB95F63CA75}"/>
              </a:ext>
            </a:extLst>
          </p:cNvPr>
          <p:cNvSpPr txBox="1">
            <a:spLocks/>
          </p:cNvSpPr>
          <p:nvPr/>
        </p:nvSpPr>
        <p:spPr>
          <a:xfrm>
            <a:off x="0" y="717215"/>
            <a:ext cx="12192000" cy="5565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should we all have to help us live healthy, fulfilling lives?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C105BE-1D92-E266-D4F4-DAFBF04437B6}"/>
              </a:ext>
            </a:extLst>
          </p:cNvPr>
          <p:cNvGrpSpPr/>
          <p:nvPr/>
        </p:nvGrpSpPr>
        <p:grpSpPr>
          <a:xfrm>
            <a:off x="1961055" y="1742195"/>
            <a:ext cx="1980000" cy="1733182"/>
            <a:chOff x="4590882" y="781418"/>
            <a:chExt cx="1800000" cy="1733182"/>
          </a:xfrm>
        </p:grpSpPr>
        <p:sp>
          <p:nvSpPr>
            <p:cNvPr id="16" name="Folded Corner 15">
              <a:extLst>
                <a:ext uri="{FF2B5EF4-FFF2-40B4-BE49-F238E27FC236}">
                  <a16:creationId xmlns:a16="http://schemas.microsoft.com/office/drawing/2014/main" id="{9A20178D-97FF-3D42-0335-8B04ECFD1369}"/>
                </a:ext>
              </a:extLst>
            </p:cNvPr>
            <p:cNvSpPr/>
            <p:nvPr/>
          </p:nvSpPr>
          <p:spPr>
            <a:xfrm rot="361930">
              <a:off x="4590882" y="903475"/>
              <a:ext cx="1800000" cy="1611125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rgbClr val="BE1A22"/>
                </a:solidFill>
              </a:endParaRPr>
            </a:p>
          </p:txBody>
        </p:sp>
        <p:sp>
          <p:nvSpPr>
            <p:cNvPr id="17" name="Subtitle 2">
              <a:extLst>
                <a:ext uri="{FF2B5EF4-FFF2-40B4-BE49-F238E27FC236}">
                  <a16:creationId xmlns:a16="http://schemas.microsoft.com/office/drawing/2014/main" id="{EA3F086A-32DF-6231-1E57-78AC8B011777}"/>
                </a:ext>
              </a:extLst>
            </p:cNvPr>
            <p:cNvSpPr txBox="1">
              <a:spLocks/>
            </p:cNvSpPr>
            <p:nvPr/>
          </p:nvSpPr>
          <p:spPr>
            <a:xfrm>
              <a:off x="4615387" y="781418"/>
              <a:ext cx="1653990" cy="914399"/>
            </a:xfrm>
            <a:prstGeom prst="rect">
              <a:avLst/>
            </a:prstGeom>
          </p:spPr>
          <p:txBody>
            <a:bodyPr lIns="9000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1800"/>
                </a:spcBef>
                <a:buNone/>
              </a:pPr>
              <a:r>
                <a:rPr lang="en-US" sz="2400" b="1" dirty="0">
                  <a:solidFill>
                    <a:srgbClr val="BE1A22"/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Food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1D52755-E8A7-5C97-8079-E74CA59C6F34}"/>
              </a:ext>
            </a:extLst>
          </p:cNvPr>
          <p:cNvGrpSpPr/>
          <p:nvPr/>
        </p:nvGrpSpPr>
        <p:grpSpPr>
          <a:xfrm>
            <a:off x="8030365" y="1799015"/>
            <a:ext cx="1980470" cy="1662069"/>
            <a:chOff x="5786290" y="2169082"/>
            <a:chExt cx="1800427" cy="1662069"/>
          </a:xfrm>
        </p:grpSpPr>
        <p:sp>
          <p:nvSpPr>
            <p:cNvPr id="19" name="Folded Corner 18">
              <a:extLst>
                <a:ext uri="{FF2B5EF4-FFF2-40B4-BE49-F238E27FC236}">
                  <a16:creationId xmlns:a16="http://schemas.microsoft.com/office/drawing/2014/main" id="{E2F1725D-4466-A086-1E3E-0C370B225598}"/>
                </a:ext>
              </a:extLst>
            </p:cNvPr>
            <p:cNvSpPr/>
            <p:nvPr/>
          </p:nvSpPr>
          <p:spPr>
            <a:xfrm rot="21125934">
              <a:off x="5786717" y="2220026"/>
              <a:ext cx="1800000" cy="1611125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rgbClr val="BE1A22"/>
                </a:solidFill>
              </a:endParaRPr>
            </a:p>
          </p:txBody>
        </p:sp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id="{04DB500E-9438-D7C5-78A7-9F689C8284EB}"/>
                </a:ext>
              </a:extLst>
            </p:cNvPr>
            <p:cNvSpPr txBox="1">
              <a:spLocks/>
            </p:cNvSpPr>
            <p:nvPr/>
          </p:nvSpPr>
          <p:spPr>
            <a:xfrm rot="21363763">
              <a:off x="5786290" y="2169082"/>
              <a:ext cx="1586753" cy="914399"/>
            </a:xfrm>
            <a:prstGeom prst="rect">
              <a:avLst/>
            </a:prstGeom>
          </p:spPr>
          <p:txBody>
            <a:bodyPr lIns="9000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1800"/>
                </a:spcBef>
                <a:buNone/>
              </a:pPr>
              <a:r>
                <a:rPr lang="en-US" sz="2400" b="1" dirty="0">
                  <a:solidFill>
                    <a:srgbClr val="BE1A22"/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Shelter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C7814A0-8FE7-4532-C780-43F8030C2A20}"/>
              </a:ext>
            </a:extLst>
          </p:cNvPr>
          <p:cNvGrpSpPr/>
          <p:nvPr/>
        </p:nvGrpSpPr>
        <p:grpSpPr>
          <a:xfrm rot="760163">
            <a:off x="8069655" y="4233577"/>
            <a:ext cx="2257931" cy="1611125"/>
            <a:chOff x="5786716" y="2220026"/>
            <a:chExt cx="2052665" cy="1611125"/>
          </a:xfrm>
        </p:grpSpPr>
        <p:sp>
          <p:nvSpPr>
            <p:cNvPr id="32" name="Folded Corner 31">
              <a:extLst>
                <a:ext uri="{FF2B5EF4-FFF2-40B4-BE49-F238E27FC236}">
                  <a16:creationId xmlns:a16="http://schemas.microsoft.com/office/drawing/2014/main" id="{115868FD-3600-B286-A653-5C8EC16A31A7}"/>
                </a:ext>
              </a:extLst>
            </p:cNvPr>
            <p:cNvSpPr/>
            <p:nvPr/>
          </p:nvSpPr>
          <p:spPr>
            <a:xfrm rot="21125934">
              <a:off x="5786716" y="2220026"/>
              <a:ext cx="1800000" cy="1611125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rgbClr val="BE1A22"/>
                </a:solidFill>
              </a:endParaRPr>
            </a:p>
          </p:txBody>
        </p:sp>
        <p:sp>
          <p:nvSpPr>
            <p:cNvPr id="33" name="Subtitle 2">
              <a:extLst>
                <a:ext uri="{FF2B5EF4-FFF2-40B4-BE49-F238E27FC236}">
                  <a16:creationId xmlns:a16="http://schemas.microsoft.com/office/drawing/2014/main" id="{A225D7C2-E2FD-7448-38F6-92AF7C8574BC}"/>
                </a:ext>
              </a:extLst>
            </p:cNvPr>
            <p:cNvSpPr txBox="1">
              <a:spLocks/>
            </p:cNvSpPr>
            <p:nvPr/>
          </p:nvSpPr>
          <p:spPr>
            <a:xfrm rot="20631554">
              <a:off x="6093953" y="2482534"/>
              <a:ext cx="1745428" cy="914399"/>
            </a:xfrm>
            <a:prstGeom prst="rect">
              <a:avLst/>
            </a:prstGeom>
          </p:spPr>
          <p:txBody>
            <a:bodyPr lIns="9000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GB" sz="2200" b="1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Equal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sz="2200" b="1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rights to justice</a:t>
              </a:r>
            </a:p>
          </p:txBody>
        </p:sp>
      </p:grpSp>
      <p:pic>
        <p:nvPicPr>
          <p:cNvPr id="24" name="food">
            <a:extLst>
              <a:ext uri="{FF2B5EF4-FFF2-40B4-BE49-F238E27FC236}">
                <a16:creationId xmlns:a16="http://schemas.microsoft.com/office/drawing/2014/main" id="{136BE850-6EB4-B46F-FE83-FD35CEE0A4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8266" y="2487637"/>
            <a:ext cx="1000025" cy="738580"/>
          </a:xfrm>
          <a:prstGeom prst="rect">
            <a:avLst/>
          </a:prstGeom>
        </p:spPr>
      </p:pic>
      <p:pic>
        <p:nvPicPr>
          <p:cNvPr id="34" name="shelter">
            <a:extLst>
              <a:ext uri="{FF2B5EF4-FFF2-40B4-BE49-F238E27FC236}">
                <a16:creationId xmlns:a16="http://schemas.microsoft.com/office/drawing/2014/main" id="{94D9312B-40F7-C290-5E6D-147E99EA920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9579" y="2520849"/>
            <a:ext cx="784392" cy="716983"/>
          </a:xfrm>
          <a:prstGeom prst="rect">
            <a:avLst/>
          </a:prstGeom>
        </p:spPr>
      </p:pic>
      <p:pic>
        <p:nvPicPr>
          <p:cNvPr id="39" name="equal">
            <a:extLst>
              <a:ext uri="{FF2B5EF4-FFF2-40B4-BE49-F238E27FC236}">
                <a16:creationId xmlns:a16="http://schemas.microsoft.com/office/drawing/2014/main" id="{BC5A42AF-D490-265D-43FC-35DF6B3069B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1458" y="4493824"/>
            <a:ext cx="585254" cy="10032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DD3AE93-EFC4-88E8-451E-EA27CCDE68CA}"/>
              </a:ext>
            </a:extLst>
          </p:cNvPr>
          <p:cNvGrpSpPr/>
          <p:nvPr/>
        </p:nvGrpSpPr>
        <p:grpSpPr>
          <a:xfrm>
            <a:off x="4962793" y="4172333"/>
            <a:ext cx="2014364" cy="1619357"/>
            <a:chOff x="4962793" y="4172333"/>
            <a:chExt cx="2014364" cy="1619357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9F91EEF-914B-1B3F-DD20-B7986A5213AC}"/>
                </a:ext>
              </a:extLst>
            </p:cNvPr>
            <p:cNvGrpSpPr/>
            <p:nvPr/>
          </p:nvGrpSpPr>
          <p:grpSpPr>
            <a:xfrm rot="391087">
              <a:off x="4962793" y="4172333"/>
              <a:ext cx="2014364" cy="1619357"/>
              <a:chOff x="5729668" y="2215038"/>
              <a:chExt cx="1831239" cy="1619357"/>
            </a:xfrm>
          </p:grpSpPr>
          <p:sp>
            <p:nvSpPr>
              <p:cNvPr id="22" name="Folded Corner 21">
                <a:extLst>
                  <a:ext uri="{FF2B5EF4-FFF2-40B4-BE49-F238E27FC236}">
                    <a16:creationId xmlns:a16="http://schemas.microsoft.com/office/drawing/2014/main" id="{132074F0-5444-BF31-45A5-B99FD31219A7}"/>
                  </a:ext>
                </a:extLst>
              </p:cNvPr>
              <p:cNvSpPr/>
              <p:nvPr/>
            </p:nvSpPr>
            <p:spPr>
              <a:xfrm rot="21125934">
                <a:off x="5760907" y="2223270"/>
                <a:ext cx="1800000" cy="1611125"/>
              </a:xfrm>
              <a:prstGeom prst="foldedCorner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rgbClr val="000000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>
                  <a:solidFill>
                    <a:srgbClr val="BE1A22"/>
                  </a:solidFill>
                </a:endParaRPr>
              </a:p>
            </p:txBody>
          </p:sp>
          <p:sp>
            <p:nvSpPr>
              <p:cNvPr id="23" name="Subtitle 2">
                <a:extLst>
                  <a:ext uri="{FF2B5EF4-FFF2-40B4-BE49-F238E27FC236}">
                    <a16:creationId xmlns:a16="http://schemas.microsoft.com/office/drawing/2014/main" id="{35B19338-B9C9-D14D-09E6-7563761C5773}"/>
                  </a:ext>
                </a:extLst>
              </p:cNvPr>
              <p:cNvSpPr txBox="1">
                <a:spLocks/>
              </p:cNvSpPr>
              <p:nvPr/>
            </p:nvSpPr>
            <p:spPr>
              <a:xfrm rot="20646177">
                <a:off x="5729668" y="2215038"/>
                <a:ext cx="1586753" cy="914399"/>
              </a:xfrm>
              <a:prstGeom prst="rect">
                <a:avLst/>
              </a:prstGeom>
            </p:spPr>
            <p:txBody>
              <a:bodyPr lIns="90000" anchor="ctr" anchorCtr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1800"/>
                  </a:spcBef>
                  <a:buNone/>
                </a:pPr>
                <a:r>
                  <a:rPr lang="en-US" sz="2400" b="1" dirty="0">
                    <a:solidFill>
                      <a:srgbClr val="BE1A22"/>
                    </a:solidFill>
                    <a:latin typeface="Comic Sans MS" panose="030F0902030302020204" pitchFamily="66" charset="0"/>
                    <a:cs typeface="Arial" panose="020B0604020202020204" pitchFamily="34" charset="0"/>
                  </a:rPr>
                  <a:t>Safety</a:t>
                </a:r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B03FF3A-658A-D5D5-44D5-984152055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84670" y="4949909"/>
              <a:ext cx="700087" cy="654552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4CCD2B-5E7D-4B1A-0A60-9D33D42D970A}"/>
              </a:ext>
            </a:extLst>
          </p:cNvPr>
          <p:cNvGrpSpPr/>
          <p:nvPr/>
        </p:nvGrpSpPr>
        <p:grpSpPr>
          <a:xfrm>
            <a:off x="1980186" y="4090476"/>
            <a:ext cx="2000551" cy="1688847"/>
            <a:chOff x="1980186" y="4090476"/>
            <a:chExt cx="2000551" cy="168884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C67662A-0653-135A-61E5-62CCBEB1626A}"/>
                </a:ext>
              </a:extLst>
            </p:cNvPr>
            <p:cNvGrpSpPr/>
            <p:nvPr/>
          </p:nvGrpSpPr>
          <p:grpSpPr>
            <a:xfrm>
              <a:off x="1980186" y="4090476"/>
              <a:ext cx="2000551" cy="1688847"/>
              <a:chOff x="1708724" y="3851346"/>
              <a:chExt cx="2000551" cy="1688847"/>
            </a:xfrm>
          </p:grpSpPr>
          <p:sp>
            <p:nvSpPr>
              <p:cNvPr id="29" name="Folded Corner 28">
                <a:extLst>
                  <a:ext uri="{FF2B5EF4-FFF2-40B4-BE49-F238E27FC236}">
                    <a16:creationId xmlns:a16="http://schemas.microsoft.com/office/drawing/2014/main" id="{949CE39A-3AFA-7ECA-7018-5D1FF06EC202}"/>
                  </a:ext>
                </a:extLst>
              </p:cNvPr>
              <p:cNvSpPr/>
              <p:nvPr/>
            </p:nvSpPr>
            <p:spPr>
              <a:xfrm rot="20939211" flipH="1">
                <a:off x="1729275" y="3929068"/>
                <a:ext cx="1980000" cy="1611125"/>
              </a:xfrm>
              <a:prstGeom prst="foldedCorner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rgbClr val="000000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>
                  <a:solidFill>
                    <a:srgbClr val="BE1A22"/>
                  </a:solidFill>
                </a:endParaRPr>
              </a:p>
            </p:txBody>
          </p:sp>
          <p:sp>
            <p:nvSpPr>
              <p:cNvPr id="30" name="Subtitle 2">
                <a:extLst>
                  <a:ext uri="{FF2B5EF4-FFF2-40B4-BE49-F238E27FC236}">
                    <a16:creationId xmlns:a16="http://schemas.microsoft.com/office/drawing/2014/main" id="{DEBB8615-B6E7-FAC5-4DF3-F32B680EB846}"/>
                  </a:ext>
                </a:extLst>
              </p:cNvPr>
              <p:cNvSpPr txBox="1">
                <a:spLocks/>
              </p:cNvSpPr>
              <p:nvPr/>
            </p:nvSpPr>
            <p:spPr>
              <a:xfrm rot="20768232">
                <a:off x="1708724" y="3851346"/>
                <a:ext cx="1819389" cy="914399"/>
              </a:xfrm>
              <a:prstGeom prst="rect">
                <a:avLst/>
              </a:prstGeom>
            </p:spPr>
            <p:txBody>
              <a:bodyPr lIns="90000" anchor="ctr" anchorCtr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1800"/>
                  </a:spcBef>
                  <a:buNone/>
                </a:pPr>
                <a:r>
                  <a:rPr lang="en-US" sz="2400" b="1" dirty="0">
                    <a:solidFill>
                      <a:srgbClr val="BE1A22"/>
                    </a:solidFill>
                    <a:latin typeface="Comic Sans MS" panose="030F0902030302020204" pitchFamily="66" charset="0"/>
                    <a:cs typeface="Arial" panose="020B0604020202020204" pitchFamily="34" charset="0"/>
                  </a:rPr>
                  <a:t>Education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A513CB7-29BF-9D09-3F39-68CDB20CF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45805" y="4879212"/>
              <a:ext cx="799500" cy="640626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6B9F579-F1F6-A5B6-0EE1-5717A3566E24}"/>
              </a:ext>
            </a:extLst>
          </p:cNvPr>
          <p:cNvGrpSpPr/>
          <p:nvPr/>
        </p:nvGrpSpPr>
        <p:grpSpPr>
          <a:xfrm>
            <a:off x="5054218" y="1878540"/>
            <a:ext cx="1980000" cy="1611125"/>
            <a:chOff x="5054218" y="1878540"/>
            <a:chExt cx="1980000" cy="161112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10573B2-C853-BF38-8AC7-3ABBD6DCC6C9}"/>
                </a:ext>
              </a:extLst>
            </p:cNvPr>
            <p:cNvGrpSpPr/>
            <p:nvPr/>
          </p:nvGrpSpPr>
          <p:grpSpPr>
            <a:xfrm>
              <a:off x="5054218" y="1878540"/>
              <a:ext cx="1980000" cy="1611125"/>
              <a:chOff x="4511288" y="1617850"/>
              <a:chExt cx="1980000" cy="1611125"/>
            </a:xfrm>
          </p:grpSpPr>
          <p:sp>
            <p:nvSpPr>
              <p:cNvPr id="13" name="Folded Corner 12">
                <a:extLst>
                  <a:ext uri="{FF2B5EF4-FFF2-40B4-BE49-F238E27FC236}">
                    <a16:creationId xmlns:a16="http://schemas.microsoft.com/office/drawing/2014/main" id="{B7C7799C-1E9A-A948-A69A-6A66D66B4B10}"/>
                  </a:ext>
                </a:extLst>
              </p:cNvPr>
              <p:cNvSpPr/>
              <p:nvPr/>
            </p:nvSpPr>
            <p:spPr>
              <a:xfrm rot="218874" flipH="1">
                <a:off x="4511288" y="1617850"/>
                <a:ext cx="1980000" cy="1611125"/>
              </a:xfrm>
              <a:prstGeom prst="foldedCorner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rgbClr val="000000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>
                  <a:solidFill>
                    <a:srgbClr val="BE1A22"/>
                  </a:solidFill>
                </a:endParaRPr>
              </a:p>
            </p:txBody>
          </p:sp>
          <p:sp>
            <p:nvSpPr>
              <p:cNvPr id="14" name="Subtitle 2">
                <a:extLst>
                  <a:ext uri="{FF2B5EF4-FFF2-40B4-BE49-F238E27FC236}">
                    <a16:creationId xmlns:a16="http://schemas.microsoft.com/office/drawing/2014/main" id="{112C0500-BFD2-654F-2E90-9688DD1F6F4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70237" y="1790162"/>
                <a:ext cx="1311366" cy="387795"/>
              </a:xfrm>
              <a:prstGeom prst="rect">
                <a:avLst/>
              </a:prstGeom>
            </p:spPr>
            <p:txBody>
              <a:bodyPr lIns="90000" anchor="ctr" anchorCtr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1800"/>
                  </a:spcBef>
                  <a:buNone/>
                </a:pPr>
                <a:r>
                  <a:rPr lang="en-US" sz="2400" b="1" dirty="0">
                    <a:solidFill>
                      <a:srgbClr val="BE1A22"/>
                    </a:solidFill>
                    <a:latin typeface="Comic Sans MS" panose="030F0902030302020204" pitchFamily="66" charset="0"/>
                    <a:cs typeface="Arial" panose="020B0604020202020204" pitchFamily="34" charset="0"/>
                  </a:rPr>
                  <a:t>Water</a:t>
                </a:r>
              </a:p>
            </p:txBody>
          </p:sp>
        </p:grp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C729215-3046-43CE-0BCE-ABE4C2DCC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35315" y="2555670"/>
              <a:ext cx="521368" cy="7103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281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3176C4D6-6F5F-07EA-9306-2B70FBAFA4FA}"/>
              </a:ext>
            </a:extLst>
          </p:cNvPr>
          <p:cNvSpPr txBox="1">
            <a:spLocks/>
          </p:cNvSpPr>
          <p:nvPr/>
        </p:nvSpPr>
        <p:spPr>
          <a:xfrm>
            <a:off x="-69238" y="1166995"/>
            <a:ext cx="12063118" cy="6286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000" b="1" dirty="0">
                <a:latin typeface="Comic Sans MS" panose="030F0902030302020204" pitchFamily="66" charset="0"/>
                <a:cs typeface="Arial" panose="020B0604020202020204" pitchFamily="34" charset="0"/>
              </a:rPr>
              <a:t>Safe drinking water is a basic human requirement for survival.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000" b="1" dirty="0">
                <a:latin typeface="Comic Sans MS" panose="030F0902030302020204" pitchFamily="66" charset="0"/>
                <a:cs typeface="Arial" panose="020B0604020202020204" pitchFamily="34" charset="0"/>
              </a:rPr>
              <a:t>Is this right or fair?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3E3325-64E1-6930-4085-47DAB639030C}"/>
              </a:ext>
            </a:extLst>
          </p:cNvPr>
          <p:cNvSpPr txBox="1"/>
          <p:nvPr/>
        </p:nvSpPr>
        <p:spPr>
          <a:xfrm>
            <a:off x="1416844" y="5482713"/>
            <a:ext cx="93583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750" dirty="0">
                <a:latin typeface="Comic Sans MS" panose="030F0902030302020204" pitchFamily="66" charset="0"/>
                <a:cs typeface="Arial" panose="020B0604020202020204" pitchFamily="34" charset="0"/>
              </a:rPr>
              <a:t>Read this article, by UNICEF and the World Health </a:t>
            </a:r>
            <a:r>
              <a:rPr lang="en-US" sz="1750" dirty="0" err="1">
                <a:latin typeface="Comic Sans MS" panose="030F0902030302020204" pitchFamily="66" charset="0"/>
                <a:cs typeface="Arial" panose="020B0604020202020204" pitchFamily="34" charset="0"/>
              </a:rPr>
              <a:t>Organisation</a:t>
            </a:r>
            <a:r>
              <a:rPr lang="en-US" sz="1750" dirty="0">
                <a:latin typeface="Comic Sans MS" panose="030F0902030302020204" pitchFamily="66" charset="0"/>
                <a:cs typeface="Arial" panose="020B0604020202020204" pitchFamily="34" charset="0"/>
              </a:rPr>
              <a:t> (WHO):</a:t>
            </a:r>
          </a:p>
          <a:p>
            <a:pPr algn="ctr"/>
            <a:r>
              <a:rPr lang="en-GB" sz="1750" dirty="0">
                <a:solidFill>
                  <a:srgbClr val="BE1A22"/>
                </a:solidFill>
                <a:latin typeface="Comic Sans MS" panose="030F09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 in 3 people globally do not have access to safe drinking water – UNICEF, WHO </a:t>
            </a:r>
            <a:r>
              <a:rPr lang="en-US" sz="1750" b="1" dirty="0"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A8CD1AD-8496-BFAC-3028-F8929B9ED551}"/>
              </a:ext>
            </a:extLst>
          </p:cNvPr>
          <p:cNvSpPr txBox="1">
            <a:spLocks/>
          </p:cNvSpPr>
          <p:nvPr/>
        </p:nvSpPr>
        <p:spPr>
          <a:xfrm>
            <a:off x="0" y="632535"/>
            <a:ext cx="12192000" cy="5565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 in three people globally do not have access to safe drinking water.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8A484DB-8DD8-FCCE-E80C-C4F4D57DBE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4" r="1832" b="11529"/>
          <a:stretch/>
        </p:blipFill>
        <p:spPr>
          <a:xfrm>
            <a:off x="4999882" y="2223857"/>
            <a:ext cx="3108905" cy="29477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8D0C73-4CE5-DCC8-F920-D6FECD640E9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704" t="4697" r="5101" b="7122"/>
          <a:stretch/>
        </p:blipFill>
        <p:spPr>
          <a:xfrm>
            <a:off x="8405986" y="2090959"/>
            <a:ext cx="2419560" cy="30656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E4B1C2A-08C1-76C5-DF3F-0482855AD47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79" t="31983" r="47100" b="5896"/>
          <a:stretch/>
        </p:blipFill>
        <p:spPr>
          <a:xfrm>
            <a:off x="1486190" y="2232168"/>
            <a:ext cx="3114517" cy="294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C86E7A-0582-ED68-2348-AFECF46A196F}"/>
              </a:ext>
            </a:extLst>
          </p:cNvPr>
          <p:cNvSpPr txBox="1"/>
          <p:nvPr/>
        </p:nvSpPr>
        <p:spPr>
          <a:xfrm>
            <a:off x="1027908" y="1708569"/>
            <a:ext cx="9930605" cy="197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50" dirty="0">
                <a:latin typeface="Comic Sans MS" panose="030F0702030302020204" pitchFamily="66" charset="0"/>
              </a:rPr>
              <a:t>The United Nations (UN) has developed the Sustainable Development Goals (SDGs).</a:t>
            </a:r>
          </a:p>
          <a:p>
            <a:pPr>
              <a:spcBef>
                <a:spcPts val="600"/>
              </a:spcBef>
            </a:pPr>
            <a:r>
              <a:rPr lang="en-GB" sz="1950" dirty="0">
                <a:latin typeface="Comic Sans MS" panose="030F0702030302020204" pitchFamily="66" charset="0"/>
              </a:rPr>
              <a:t>They are the blueprint to help us achieve a better and sustainable future for all.</a:t>
            </a:r>
          </a:p>
          <a:p>
            <a:pPr>
              <a:spcBef>
                <a:spcPts val="600"/>
              </a:spcBef>
            </a:pPr>
            <a:r>
              <a:rPr lang="en-GB" sz="1950" dirty="0">
                <a:latin typeface="Comic Sans MS" panose="030F0702030302020204" pitchFamily="66" charset="0"/>
              </a:rPr>
              <a:t>You can find out more via this link:</a:t>
            </a:r>
          </a:p>
          <a:p>
            <a:pPr>
              <a:spcBef>
                <a:spcPts val="1800"/>
              </a:spcBef>
            </a:pPr>
            <a:r>
              <a:rPr lang="en-GB" sz="1950" b="1" dirty="0">
                <a:solidFill>
                  <a:srgbClr val="BE1A22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Sustainable Development Goals</a:t>
            </a:r>
            <a:endParaRPr lang="en-GB" sz="1950" b="1" dirty="0">
              <a:solidFill>
                <a:srgbClr val="BE1A22"/>
              </a:solidFill>
              <a:latin typeface="Comic Sans MS" panose="030F0702030302020204" pitchFamily="66" charset="0"/>
            </a:endParaRPr>
          </a:p>
          <a:p>
            <a:endParaRPr lang="en-GB" sz="1950" dirty="0">
              <a:latin typeface="Comic Sans MS" panose="030F0702030302020204" pitchFamily="66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08FA038-C2EE-1578-8902-09445BC18A5E}"/>
              </a:ext>
            </a:extLst>
          </p:cNvPr>
          <p:cNvSpPr txBox="1">
            <a:spLocks/>
          </p:cNvSpPr>
          <p:nvPr/>
        </p:nvSpPr>
        <p:spPr>
          <a:xfrm>
            <a:off x="5712" y="626091"/>
            <a:ext cx="12186288" cy="95443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Re-visit: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5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should we all have to help us live healthy, fulfilling lives?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0BF281-43D6-658D-01C4-59B2FD5D9D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65" r="11851"/>
          <a:stretch/>
        </p:blipFill>
        <p:spPr>
          <a:xfrm rot="282270">
            <a:off x="4065137" y="3875426"/>
            <a:ext cx="1985231" cy="207591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2CF61E-2B29-9244-A1FE-471102FB7D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6" t="17" b="17"/>
          <a:stretch/>
        </p:blipFill>
        <p:spPr>
          <a:xfrm rot="21311900">
            <a:off x="6126648" y="3710671"/>
            <a:ext cx="2521942" cy="193289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EEF0F9-4780-9074-24B9-BE2CFB33EA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55" t="33267" r="21496" b="-1316"/>
          <a:stretch/>
        </p:blipFill>
        <p:spPr>
          <a:xfrm rot="21311900">
            <a:off x="1146856" y="3867783"/>
            <a:ext cx="2829450" cy="188688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042E7D9-0FD8-D218-BC41-FC6268575FC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323" t="21277" r="14046"/>
          <a:stretch/>
        </p:blipFill>
        <p:spPr>
          <a:xfrm rot="538900">
            <a:off x="8833400" y="3654271"/>
            <a:ext cx="1927651" cy="224784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50601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2F484F-5804-6A73-41D7-AF7EBF33F800}"/>
              </a:ext>
            </a:extLst>
          </p:cNvPr>
          <p:cNvSpPr txBox="1"/>
          <p:nvPr/>
        </p:nvSpPr>
        <p:spPr>
          <a:xfrm>
            <a:off x="1123693" y="1711332"/>
            <a:ext cx="4690951" cy="4170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240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1850" dirty="0">
                <a:latin typeface="Comic Sans MS" panose="030F0702030302020204" pitchFamily="66" charset="0"/>
              </a:rPr>
              <a:t>No poverty</a:t>
            </a:r>
          </a:p>
          <a:p>
            <a:pPr marL="342900" indent="-3240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1850" dirty="0">
                <a:latin typeface="Comic Sans MS" panose="030F0702030302020204" pitchFamily="66" charset="0"/>
              </a:rPr>
              <a:t>Zero Hunger</a:t>
            </a:r>
          </a:p>
          <a:p>
            <a:pPr marL="342900" indent="-3240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1850" dirty="0">
                <a:latin typeface="Comic Sans MS" panose="030F0702030302020204" pitchFamily="66" charset="0"/>
              </a:rPr>
              <a:t>Good Health and Well-Being </a:t>
            </a:r>
          </a:p>
          <a:p>
            <a:pPr marL="342900" indent="-3240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1850" dirty="0">
                <a:latin typeface="Comic Sans MS" panose="030F0702030302020204" pitchFamily="66" charset="0"/>
              </a:rPr>
              <a:t>Quality Education</a:t>
            </a:r>
          </a:p>
          <a:p>
            <a:pPr marL="342900" indent="-3240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1850" dirty="0">
                <a:latin typeface="Comic Sans MS" panose="030F0702030302020204" pitchFamily="66" charset="0"/>
              </a:rPr>
              <a:t>Gender Equality</a:t>
            </a:r>
          </a:p>
          <a:p>
            <a:pPr marL="342900" indent="-3240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1850" dirty="0">
                <a:latin typeface="Comic Sans MS" panose="030F0702030302020204" pitchFamily="66" charset="0"/>
              </a:rPr>
              <a:t>Clean Water and Sanitation</a:t>
            </a:r>
          </a:p>
          <a:p>
            <a:pPr marL="342900" indent="-3240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1850" dirty="0">
                <a:latin typeface="Comic Sans MS" panose="030F0702030302020204" pitchFamily="66" charset="0"/>
              </a:rPr>
              <a:t>Affordable and Clean Energy</a:t>
            </a:r>
          </a:p>
          <a:p>
            <a:pPr marL="342900" indent="-3240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1850" dirty="0">
                <a:latin typeface="Comic Sans MS" panose="030F0702030302020204" pitchFamily="66" charset="0"/>
              </a:rPr>
              <a:t>Decent Work and Economic Growth</a:t>
            </a:r>
          </a:p>
          <a:p>
            <a:pPr marL="342900" indent="-324000">
              <a:spcBef>
                <a:spcPts val="1200"/>
              </a:spcBef>
              <a:buSzPct val="100000"/>
              <a:buFont typeface="+mj-lt"/>
              <a:buAutoNum type="arabicPeriod"/>
            </a:pPr>
            <a:r>
              <a:rPr lang="en-GB" sz="1850" dirty="0">
                <a:latin typeface="Comic Sans MS" panose="030F0702030302020204" pitchFamily="66" charset="0"/>
              </a:rPr>
              <a:t>Industry, Innovation and Infrastructure</a:t>
            </a:r>
            <a:endParaRPr lang="en-GB" sz="1850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97307D12-30C4-E113-8874-E81C81DF13A3}"/>
              </a:ext>
            </a:extLst>
          </p:cNvPr>
          <p:cNvSpPr txBox="1">
            <a:spLocks/>
          </p:cNvSpPr>
          <p:nvPr/>
        </p:nvSpPr>
        <p:spPr>
          <a:xfrm>
            <a:off x="0" y="810427"/>
            <a:ext cx="12192000" cy="5565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United Nations (UN) Sustainable Development Goals (SDGs)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C8BCF5-01B3-3FF1-84D2-56FB1DE2814B}"/>
              </a:ext>
            </a:extLst>
          </p:cNvPr>
          <p:cNvSpPr txBox="1"/>
          <p:nvPr/>
        </p:nvSpPr>
        <p:spPr>
          <a:xfrm>
            <a:off x="6047389" y="1711332"/>
            <a:ext cx="5230213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96000">
              <a:spcBef>
                <a:spcPts val="1200"/>
              </a:spcBef>
              <a:buSzPct val="100000"/>
              <a:buFont typeface="+mj-lt"/>
              <a:buAutoNum type="arabicPeriod" startAt="10"/>
            </a:pPr>
            <a:r>
              <a:rPr lang="en-GB" sz="1850" dirty="0">
                <a:latin typeface="Comic Sans MS" panose="030F0702030302020204" pitchFamily="66" charset="0"/>
              </a:rPr>
              <a:t>Reduced Inequalities</a:t>
            </a:r>
            <a:endParaRPr lang="en-GB" sz="1850" dirty="0"/>
          </a:p>
          <a:p>
            <a:pPr marL="342900" indent="-396000">
              <a:spcBef>
                <a:spcPts val="1200"/>
              </a:spcBef>
              <a:buSzPct val="100000"/>
              <a:buFont typeface="+mj-lt"/>
              <a:buAutoNum type="arabicPeriod" startAt="10"/>
            </a:pPr>
            <a:r>
              <a:rPr lang="en-GB" sz="1850" dirty="0">
                <a:latin typeface="Comic Sans MS" panose="030F0702030302020204" pitchFamily="66" charset="0"/>
              </a:rPr>
              <a:t>Sustainable Cities and Communities</a:t>
            </a:r>
            <a:endParaRPr lang="en-GB" sz="1850" dirty="0"/>
          </a:p>
          <a:p>
            <a:pPr marL="342900" indent="-396000">
              <a:spcBef>
                <a:spcPts val="1200"/>
              </a:spcBef>
              <a:buSzPct val="100000"/>
              <a:buFont typeface="+mj-lt"/>
              <a:buAutoNum type="arabicPeriod" startAt="10"/>
            </a:pPr>
            <a:r>
              <a:rPr lang="en-GB" sz="1850" dirty="0">
                <a:latin typeface="Comic Sans MS" panose="030F0702030302020204" pitchFamily="66" charset="0"/>
              </a:rPr>
              <a:t>Responsible Consumption and Production.</a:t>
            </a:r>
          </a:p>
          <a:p>
            <a:pPr marL="342900" indent="-396000">
              <a:spcBef>
                <a:spcPts val="1200"/>
              </a:spcBef>
              <a:buSzPct val="100000"/>
              <a:buFont typeface="+mj-lt"/>
              <a:buAutoNum type="arabicPeriod" startAt="10"/>
            </a:pPr>
            <a:r>
              <a:rPr lang="en-GB" sz="1850" dirty="0">
                <a:latin typeface="Comic Sans MS" panose="030F0702030302020204" pitchFamily="66" charset="0"/>
              </a:rPr>
              <a:t>Climate Action</a:t>
            </a:r>
          </a:p>
          <a:p>
            <a:pPr marL="342900" indent="-396000">
              <a:spcBef>
                <a:spcPts val="1200"/>
              </a:spcBef>
              <a:buSzPct val="100000"/>
              <a:buFont typeface="+mj-lt"/>
              <a:buAutoNum type="arabicPeriod" startAt="10"/>
            </a:pPr>
            <a:r>
              <a:rPr lang="en-GB" sz="1850" dirty="0">
                <a:latin typeface="Comic Sans MS" panose="030F0702030302020204" pitchFamily="66" charset="0"/>
              </a:rPr>
              <a:t>Life Below Water</a:t>
            </a:r>
          </a:p>
          <a:p>
            <a:pPr marL="342900" indent="-396000">
              <a:spcBef>
                <a:spcPts val="1200"/>
              </a:spcBef>
              <a:buSzPct val="100000"/>
              <a:buFont typeface="+mj-lt"/>
              <a:buAutoNum type="arabicPeriod" startAt="10"/>
            </a:pPr>
            <a:r>
              <a:rPr lang="en-GB" sz="1850" dirty="0">
                <a:latin typeface="Comic Sans MS" panose="030F0702030302020204" pitchFamily="66" charset="0"/>
              </a:rPr>
              <a:t>Life on Land</a:t>
            </a:r>
          </a:p>
          <a:p>
            <a:pPr marL="342900" indent="-396000">
              <a:spcBef>
                <a:spcPts val="1200"/>
              </a:spcBef>
              <a:buSzPct val="100000"/>
              <a:buFont typeface="+mj-lt"/>
              <a:buAutoNum type="arabicPeriod" startAt="10"/>
            </a:pPr>
            <a:r>
              <a:rPr lang="en-GB" sz="1850" dirty="0">
                <a:latin typeface="Comic Sans MS" panose="030F0702030302020204" pitchFamily="66" charset="0"/>
              </a:rPr>
              <a:t>Peace, Justice and Strong Institutions</a:t>
            </a:r>
          </a:p>
          <a:p>
            <a:pPr marL="342900" indent="-396000">
              <a:spcBef>
                <a:spcPts val="1200"/>
              </a:spcBef>
              <a:buSzPct val="100000"/>
              <a:buFont typeface="+mj-lt"/>
              <a:buAutoNum type="arabicPeriod" startAt="10"/>
            </a:pPr>
            <a:r>
              <a:rPr lang="en-GB" sz="1850" dirty="0">
                <a:latin typeface="Comic Sans MS" panose="030F0702030302020204" pitchFamily="66" charset="0"/>
              </a:rPr>
              <a:t>Partnerships for the Goals</a:t>
            </a:r>
            <a:endParaRPr lang="en-GB" sz="1850" dirty="0"/>
          </a:p>
        </p:txBody>
      </p:sp>
    </p:spTree>
    <p:extLst>
      <p:ext uri="{BB962C8B-B14F-4D97-AF65-F5344CB8AC3E}">
        <p14:creationId xmlns:p14="http://schemas.microsoft.com/office/powerpoint/2010/main" val="1913104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21C7676-F26E-0561-E2DF-5A4910C56861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BE1A22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5</a:t>
            </a:r>
            <a:br>
              <a:rPr lang="en-US" sz="30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726EFC-6BC6-7454-E37E-813EF11B96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00FB87-07A5-D7FB-7DC9-CBB36E0F3C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7" r="757"/>
          <a:stretch/>
        </p:blipFill>
        <p:spPr>
          <a:xfrm>
            <a:off x="1284204" y="2336801"/>
            <a:ext cx="4767831" cy="3224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32BF321-A220-2B1B-7625-E99B17EDEEFA}"/>
              </a:ext>
            </a:extLst>
          </p:cNvPr>
          <p:cNvSpPr txBox="1"/>
          <p:nvPr/>
        </p:nvSpPr>
        <p:spPr>
          <a:xfrm>
            <a:off x="6640369" y="2483098"/>
            <a:ext cx="4275282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lvl="0"/>
            <a:r>
              <a:rPr lang="en-GB" sz="2100" dirty="0">
                <a:latin typeface="Comic Sans MS" panose="030F0702030302020204" pitchFamily="66" charset="0"/>
                <a:ea typeface="Calibri" panose="020F0502020204030204" pitchFamily="34" charset="0"/>
              </a:rPr>
              <a:t>To understand that everyone should have access to clean water, but that not everyone does.</a:t>
            </a:r>
          </a:p>
          <a:p>
            <a:pPr lvl="0"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  <a:ea typeface="Calibri" panose="020F0502020204030204" pitchFamily="34" charset="0"/>
                <a:cs typeface="Twinkl Cursive Unlooped"/>
              </a:rPr>
              <a:t>To know that the Sustainable Development Goals (SDGs) exist and why they are all important.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6F0E0E-03E8-4282-90F1-57E5FCF02DFF}"/>
              </a:ext>
            </a:extLst>
          </p:cNvPr>
          <p:cNvSpPr txBox="1"/>
          <p:nvPr/>
        </p:nvSpPr>
        <p:spPr>
          <a:xfrm>
            <a:off x="7454765" y="2624316"/>
            <a:ext cx="3456433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If you could make three of the SDGs happen with a click of your fingers or a wave of a magic wand, which would they be?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Why? 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F12EC5-A34B-1AFB-EA2B-1A99972AE23C}"/>
              </a:ext>
            </a:extLst>
          </p:cNvPr>
          <p:cNvSpPr txBox="1">
            <a:spLocks/>
          </p:cNvSpPr>
          <p:nvPr/>
        </p:nvSpPr>
        <p:spPr>
          <a:xfrm>
            <a:off x="0" y="796139"/>
            <a:ext cx="12192000" cy="5565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Your Three Sustainable Development Goals (SDGs)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2CCE60D-E6E9-DD6D-D476-4ED739DD57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323" t="21277" r="14046"/>
          <a:stretch/>
        </p:blipFill>
        <p:spPr>
          <a:xfrm rot="538900">
            <a:off x="1873672" y="3565690"/>
            <a:ext cx="1927651" cy="224784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C6AE27-5E21-E25E-230C-BA06620D7F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6" t="17" b="17"/>
          <a:stretch/>
        </p:blipFill>
        <p:spPr>
          <a:xfrm rot="21261846">
            <a:off x="4147133" y="3848275"/>
            <a:ext cx="2521943" cy="193289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C184AA-1DEC-C1F7-2761-F4DFD2DA22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55" t="33267" r="21496" b="-1316"/>
          <a:stretch/>
        </p:blipFill>
        <p:spPr>
          <a:xfrm rot="21311900">
            <a:off x="1549834" y="1747145"/>
            <a:ext cx="2572227" cy="171535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BE374A-E455-E5F2-E90D-14B23A3D830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80" t="11256" r="20481" b="9790"/>
          <a:stretch/>
        </p:blipFill>
        <p:spPr>
          <a:xfrm rot="282270">
            <a:off x="4401985" y="1956847"/>
            <a:ext cx="1985231" cy="181688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0611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C603DC-9C1B-1733-4C51-DCA7A26041F2}"/>
              </a:ext>
            </a:extLst>
          </p:cNvPr>
          <p:cNvSpPr txBox="1"/>
          <p:nvPr/>
        </p:nvSpPr>
        <p:spPr>
          <a:xfrm>
            <a:off x="1180290" y="1411606"/>
            <a:ext cx="9780191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9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“Worldwide, one in three people do not have access to safe drinking water, two out of five people do not have a basic hand-washing facility with soap and water, and more than 673 million people still practice open defecation.” (UN/WHO)</a:t>
            </a:r>
          </a:p>
          <a:p>
            <a:pPr>
              <a:spcBef>
                <a:spcPts val="600"/>
              </a:spcBef>
            </a:pPr>
            <a:r>
              <a:rPr lang="en-GB" sz="19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Read the full article:</a:t>
            </a:r>
          </a:p>
          <a:p>
            <a:r>
              <a:rPr lang="en-GB" sz="1900" b="1" i="0" dirty="0">
                <a:solidFill>
                  <a:srgbClr val="BE1A22"/>
                </a:solidFill>
                <a:effectLst/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Ensure access to water and sanitation for all.</a:t>
            </a:r>
            <a:endParaRPr lang="en-GB" sz="1900" b="1" i="0" dirty="0">
              <a:solidFill>
                <a:srgbClr val="BE1A22"/>
              </a:solidFill>
              <a:effectLst/>
              <a:latin typeface="Comic Sans MS" panose="030F0702030302020204" pitchFamily="66" charset="0"/>
            </a:endParaRPr>
          </a:p>
          <a:p>
            <a:endParaRPr lang="en-GB" sz="1900" dirty="0">
              <a:solidFill>
                <a:srgbClr val="4D4D4D"/>
              </a:solidFill>
              <a:latin typeface="Comic Sans MS" panose="030F0702030302020204" pitchFamily="66" charset="0"/>
            </a:endParaRPr>
          </a:p>
          <a:p>
            <a:endParaRPr lang="en-GB" sz="1900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E72454-F239-4ED9-39BE-A96E6B4C79A6}"/>
              </a:ext>
            </a:extLst>
          </p:cNvPr>
          <p:cNvSpPr txBox="1"/>
          <p:nvPr/>
        </p:nvSpPr>
        <p:spPr>
          <a:xfrm>
            <a:off x="1198436" y="3211330"/>
            <a:ext cx="6093618" cy="306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Now create: </a:t>
            </a:r>
          </a:p>
          <a:p>
            <a:pPr>
              <a:spcBef>
                <a:spcPts val="200"/>
              </a:spcBef>
            </a:pPr>
            <a:r>
              <a:rPr lang="en-GB" sz="2000" b="1" dirty="0">
                <a:latin typeface="Comic Sans MS" panose="030F0702030302020204" pitchFamily="66" charset="0"/>
              </a:rPr>
              <a:t>True or False? A series of questions.</a:t>
            </a:r>
          </a:p>
          <a:p>
            <a:pPr>
              <a:spcBef>
                <a:spcPts val="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Or:</a:t>
            </a:r>
          </a:p>
          <a:p>
            <a:pPr>
              <a:spcBef>
                <a:spcPts val="200"/>
              </a:spcBef>
            </a:pPr>
            <a:r>
              <a:rPr lang="en-GB" sz="2000" b="1" dirty="0">
                <a:latin typeface="Comic Sans MS" panose="030F0702030302020204" pitchFamily="66" charset="0"/>
              </a:rPr>
              <a:t>An information Post</a:t>
            </a:r>
          </a:p>
          <a:p>
            <a:pPr>
              <a:spcBef>
                <a:spcPts val="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Or: </a:t>
            </a:r>
          </a:p>
          <a:p>
            <a:pPr>
              <a:spcBef>
                <a:spcPts val="200"/>
              </a:spcBef>
            </a:pPr>
            <a:r>
              <a:rPr lang="en-GB" sz="2000" b="1" dirty="0">
                <a:latin typeface="Comic Sans MS" panose="030F0702030302020204" pitchFamily="66" charset="0"/>
              </a:rPr>
              <a:t>Infographic</a:t>
            </a:r>
          </a:p>
          <a:p>
            <a:pPr>
              <a:spcBef>
                <a:spcPts val="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Or:</a:t>
            </a:r>
          </a:p>
          <a:p>
            <a:pPr>
              <a:spcBef>
                <a:spcPts val="200"/>
              </a:spcBef>
            </a:pPr>
            <a:r>
              <a:rPr lang="en-GB" sz="2000" b="1" dirty="0">
                <a:latin typeface="Comic Sans MS" panose="030F0702030302020204" pitchFamily="66" charset="0"/>
              </a:rPr>
              <a:t>All the above!</a:t>
            </a:r>
          </a:p>
          <a:p>
            <a:pPr>
              <a:spcBef>
                <a:spcPts val="200"/>
              </a:spcBef>
            </a:pP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434659A-4BE4-0AFE-F4A8-AA7AF1D6A111}"/>
              </a:ext>
            </a:extLst>
          </p:cNvPr>
          <p:cNvSpPr txBox="1">
            <a:spLocks/>
          </p:cNvSpPr>
          <p:nvPr/>
        </p:nvSpPr>
        <p:spPr>
          <a:xfrm>
            <a:off x="0" y="796139"/>
            <a:ext cx="12192000" cy="5565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dirty="0">
                <a:solidFill>
                  <a:srgbClr val="BE1A22"/>
                </a:solidFill>
                <a:latin typeface="Comic Sans MS" panose="030F0702030302020204" pitchFamily="66" charset="0"/>
              </a:rPr>
              <a:t>SDG 6: </a:t>
            </a:r>
            <a:r>
              <a:rPr lang="en-GB" sz="3000" b="1" dirty="0">
                <a:solidFill>
                  <a:srgbClr val="BE1A22"/>
                </a:solidFill>
                <a:latin typeface="Comic Sans MS" panose="030F0702030302020204" pitchFamily="66" charset="0"/>
              </a:rPr>
              <a:t>Clean Water and Sanitation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AB54F77-C544-C61F-8552-662E6B3E9D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704" t="4697" r="5101" b="7122"/>
          <a:stretch/>
        </p:blipFill>
        <p:spPr>
          <a:xfrm flipH="1">
            <a:off x="6593304" y="3253838"/>
            <a:ext cx="2176451" cy="27576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94CCAC6-8732-B42D-84F0-8F6F99C28B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59" r="10259"/>
          <a:stretch/>
        </p:blipFill>
        <p:spPr>
          <a:xfrm rot="245577">
            <a:off x="8853682" y="2759301"/>
            <a:ext cx="2136304" cy="232595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585265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75CB0D42-BEC8-44AD-3900-4794E9ACF90A}"/>
              </a:ext>
            </a:extLst>
          </p:cNvPr>
          <p:cNvSpPr txBox="1">
            <a:spLocks/>
          </p:cNvSpPr>
          <p:nvPr/>
        </p:nvSpPr>
        <p:spPr>
          <a:xfrm>
            <a:off x="0" y="667803"/>
            <a:ext cx="12192000" cy="5565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would it be like to have no water at school?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ED65FA6-3334-3224-8323-A54146F2E4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74" t="15410" r="15186" b="10462"/>
          <a:stretch/>
        </p:blipFill>
        <p:spPr>
          <a:xfrm rot="21311900">
            <a:off x="1352887" y="1750848"/>
            <a:ext cx="3277140" cy="20798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DDDBDF-617B-8A01-65A1-9510D114DF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99" b="2399"/>
          <a:stretch/>
        </p:blipFill>
        <p:spPr>
          <a:xfrm rot="186181">
            <a:off x="6362560" y="3617458"/>
            <a:ext cx="3283928" cy="208070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69CEA8-B53D-E784-0AE6-F9A16BFF7C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469" t="-2328" r="13483" b="28765"/>
          <a:stretch/>
        </p:blipFill>
        <p:spPr>
          <a:xfrm rot="21430851">
            <a:off x="7719116" y="1681623"/>
            <a:ext cx="2657863" cy="177245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C66F5C-858B-A7E6-2C1D-C1B9C8887AF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63" t="2449" r="4376" b="14829"/>
          <a:stretch/>
        </p:blipFill>
        <p:spPr>
          <a:xfrm rot="269515">
            <a:off x="3069208" y="3787436"/>
            <a:ext cx="2726579" cy="198370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A41DE5-0763-EAF4-0227-084D538E3EA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385" t="590" r="-305" b="-590"/>
          <a:stretch/>
        </p:blipFill>
        <p:spPr>
          <a:xfrm rot="280193">
            <a:off x="5149290" y="1607238"/>
            <a:ext cx="1893421" cy="220793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1624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Water: Steps for Learning 5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EF0437-3AC3-2488-913A-DDF2150AC9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32" t="1807" r="275" b="10301"/>
          <a:stretch/>
        </p:blipFill>
        <p:spPr>
          <a:xfrm flipH="1">
            <a:off x="4140765" y="1993126"/>
            <a:ext cx="3942531" cy="2853193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B2C691E-F788-A5F3-45C4-5FB7DB1740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952156" y="2036497"/>
            <a:ext cx="3358407" cy="3462337"/>
          </a:xfrm>
          <a:prstGeom prst="rect">
            <a:avLst/>
          </a:prstGeom>
        </p:spPr>
      </p:pic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8709C2B2-0589-467C-84FB-F3CC0811D108}"/>
              </a:ext>
            </a:extLst>
          </p:cNvPr>
          <p:cNvSpPr txBox="1">
            <a:spLocks/>
          </p:cNvSpPr>
          <p:nvPr/>
        </p:nvSpPr>
        <p:spPr>
          <a:xfrm>
            <a:off x="0" y="820470"/>
            <a:ext cx="12192000" cy="5833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BE1A22"/>
                </a:solidFill>
                <a:latin typeface="Comic Sans MS" panose="030F0702030302020204" pitchFamily="66" charset="0"/>
              </a:rPr>
              <a:t>What if we didn’t have enough clean water?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371678-7896-3421-0527-69EBEBB3EF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2156" y="2036497"/>
            <a:ext cx="3358407" cy="34623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0185C6-497F-DF0C-59E7-8C6BBAE71A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704" t="4697" r="5101" b="3929"/>
          <a:stretch/>
        </p:blipFill>
        <p:spPr>
          <a:xfrm>
            <a:off x="8539844" y="1992087"/>
            <a:ext cx="2661516" cy="34943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E279CF-5588-731D-BBCF-55ED092C12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73" t="28379" r="47056" b="4752"/>
          <a:stretch/>
        </p:blipFill>
        <p:spPr>
          <a:xfrm>
            <a:off x="1271589" y="2043257"/>
            <a:ext cx="3348036" cy="345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08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B2C691E-F788-A5F3-45C4-5FB7DB1740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952156" y="2036497"/>
            <a:ext cx="3358407" cy="3462337"/>
          </a:xfrm>
          <a:prstGeom prst="rect">
            <a:avLst/>
          </a:prstGeom>
        </p:spPr>
      </p:pic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371678-7896-3421-0527-69EBEBB3EF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2156" y="2036497"/>
            <a:ext cx="3358407" cy="34623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0185C6-497F-DF0C-59E7-8C6BBAE71A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704" t="4697" r="5101" b="3929"/>
          <a:stretch/>
        </p:blipFill>
        <p:spPr>
          <a:xfrm>
            <a:off x="8539844" y="1992087"/>
            <a:ext cx="2661516" cy="34943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E279CF-5588-731D-BBCF-55ED092C12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73" t="28379" r="47056" b="4752"/>
          <a:stretch/>
        </p:blipFill>
        <p:spPr>
          <a:xfrm>
            <a:off x="1271589" y="2043257"/>
            <a:ext cx="3348036" cy="3455986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DC6C1680-4BA8-7EF6-75B2-FA51D3DC9003}"/>
              </a:ext>
            </a:extLst>
          </p:cNvPr>
          <p:cNvSpPr txBox="1">
            <a:spLocks/>
          </p:cNvSpPr>
          <p:nvPr/>
        </p:nvSpPr>
        <p:spPr>
          <a:xfrm>
            <a:off x="0" y="642236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500" b="1" dirty="0">
                <a:latin typeface="Comic Sans MS" panose="030F0902030302020204" pitchFamily="66" charset="0"/>
                <a:cs typeface="Arial" panose="020B0604020202020204" pitchFamily="34" charset="0"/>
              </a:rPr>
              <a:t>Does everyone in the world have access to clean water?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500" b="1" dirty="0">
                <a:latin typeface="Comic Sans MS" panose="030F0902030302020204" pitchFamily="66" charset="0"/>
                <a:cs typeface="Arial" panose="020B0604020202020204" pitchFamily="34" charset="0"/>
              </a:rPr>
              <a:t>What happens if the water is not clean?</a:t>
            </a:r>
          </a:p>
        </p:txBody>
      </p:sp>
    </p:spTree>
    <p:extLst>
      <p:ext uri="{BB962C8B-B14F-4D97-AF65-F5344CB8AC3E}">
        <p14:creationId xmlns:p14="http://schemas.microsoft.com/office/powerpoint/2010/main" val="2918295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5A16572F-1281-EF32-1D28-BEC07175448F}"/>
              </a:ext>
            </a:extLst>
          </p:cNvPr>
          <p:cNvSpPr txBox="1">
            <a:spLocks/>
          </p:cNvSpPr>
          <p:nvPr/>
        </p:nvSpPr>
        <p:spPr>
          <a:xfrm>
            <a:off x="0" y="782435"/>
            <a:ext cx="12192000" cy="5565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BE1A22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See. Think. Wonder.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ABB175-E3F3-BA16-D197-761E2D04C2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38" b="1217"/>
          <a:stretch/>
        </p:blipFill>
        <p:spPr>
          <a:xfrm>
            <a:off x="2501042" y="1719072"/>
            <a:ext cx="7218491" cy="410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61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9DFB3CF-5CE4-7B2F-CF5B-756CB0B71213}"/>
              </a:ext>
            </a:extLst>
          </p:cNvPr>
          <p:cNvGrpSpPr/>
          <p:nvPr/>
        </p:nvGrpSpPr>
        <p:grpSpPr>
          <a:xfrm>
            <a:off x="2068282" y="765175"/>
            <a:ext cx="8120743" cy="5352595"/>
            <a:chOff x="2068282" y="765175"/>
            <a:chExt cx="8120743" cy="535259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E512054-161F-670C-6F81-0FD01BAE8785}"/>
                </a:ext>
              </a:extLst>
            </p:cNvPr>
            <p:cNvSpPr/>
            <p:nvPr/>
          </p:nvSpPr>
          <p:spPr>
            <a:xfrm>
              <a:off x="2068282" y="765175"/>
              <a:ext cx="8120743" cy="5352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9CA5A15-4ADA-D076-9B37-8B9F2069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23" r="7070"/>
            <a:stretch/>
          </p:blipFill>
          <p:spPr>
            <a:xfrm>
              <a:off x="2833336" y="1647571"/>
              <a:ext cx="6594976" cy="3879021"/>
            </a:xfrm>
            <a:prstGeom prst="rect">
              <a:avLst/>
            </a:prstGeom>
            <a:ln w="12700">
              <a:noFill/>
            </a:ln>
            <a:effectLst/>
          </p:spPr>
        </p:pic>
        <p:pic>
          <p:nvPicPr>
            <p:cNvPr id="9" name="Picture 8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9505EBCB-7FEA-535F-AF7C-176B1D772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4236" y="868175"/>
              <a:ext cx="1049326" cy="628301"/>
            </a:xfrm>
            <a:prstGeom prst="rect">
              <a:avLst/>
            </a:prstGeom>
          </p:spPr>
        </p:pic>
        <p:sp>
          <p:nvSpPr>
            <p:cNvPr id="11" name="Subtitle 2">
              <a:extLst>
                <a:ext uri="{FF2B5EF4-FFF2-40B4-BE49-F238E27FC236}">
                  <a16:creationId xmlns:a16="http://schemas.microsoft.com/office/drawing/2014/main" id="{C17B9DA2-6B47-EFD4-CBB0-508E37491002}"/>
                </a:ext>
              </a:extLst>
            </p:cNvPr>
            <p:cNvSpPr txBox="1">
              <a:spLocks/>
            </p:cNvSpPr>
            <p:nvPr/>
          </p:nvSpPr>
          <p:spPr>
            <a:xfrm>
              <a:off x="3257543" y="895495"/>
              <a:ext cx="6830786" cy="6465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500" b="1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Share of the population without access to an improved water source, 2020</a:t>
              </a:r>
            </a:p>
            <a:p>
              <a:pPr marL="0" indent="0">
                <a:spcBef>
                  <a:spcPts val="200"/>
                </a:spcBef>
                <a:buNone/>
              </a:pPr>
              <a:r>
                <a:rPr lang="en-GB" sz="1100" dirty="0">
                  <a:latin typeface="Arial" panose="020B0604020202020204" pitchFamily="34" charset="0"/>
                  <a:cs typeface="Arial" panose="020B0604020202020204" pitchFamily="34" charset="0"/>
                </a:rPr>
                <a:t>Improved drinking water sources are those that can deliver safe water. They include piped water, boreholes or tube wells, protected dug wells, protected springs, rainwater and packaged or delivered water.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8D15118-9529-3757-D644-99CE8B1E80A4}"/>
                </a:ext>
              </a:extLst>
            </p:cNvPr>
            <p:cNvSpPr/>
            <p:nvPr/>
          </p:nvSpPr>
          <p:spPr>
            <a:xfrm>
              <a:off x="2985404" y="5513780"/>
              <a:ext cx="6286499" cy="530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1500" dirty="0">
                  <a:solidFill>
                    <a:srgbClr val="BE1A22"/>
                  </a:solidFill>
                  <a:latin typeface="Comic Sans MS" panose="030F0702030302020204" pitchFamily="66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OurWorldInData.org/water-access</a:t>
              </a:r>
              <a:r>
                <a:rPr lang="en-GB" sz="1500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 </a:t>
              </a:r>
              <a:r>
                <a:rPr lang="en-GB" sz="1500" dirty="0">
                  <a:latin typeface="Comic Sans MS" panose="030F0702030302020204" pitchFamily="66" charset="0"/>
                </a:rPr>
                <a:t>CC BY</a:t>
              </a:r>
            </a:p>
            <a:p>
              <a:pPr algn="ctr">
                <a:spcBef>
                  <a:spcPts val="300"/>
                </a:spcBef>
              </a:pPr>
              <a:r>
                <a:rPr lang="en-GB" sz="1100" dirty="0">
                  <a:latin typeface="Arial" panose="020B0604020202020204" pitchFamily="34" charset="0"/>
                  <a:cs typeface="Arial" panose="020B0604020202020204" pitchFamily="34" charset="0"/>
                </a:rPr>
                <a:t>Source: WHO/UNICEF Joint Monitoring Programme (JMP) for Water Supply and Sanitation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388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BF56D6-7AE8-AD10-D569-5016CD1BABD4}"/>
              </a:ext>
            </a:extLst>
          </p:cNvPr>
          <p:cNvSpPr txBox="1"/>
          <p:nvPr/>
        </p:nvSpPr>
        <p:spPr>
          <a:xfrm>
            <a:off x="8394244" y="2614578"/>
            <a:ext cx="28640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Which continent has the most countries where a high share of the population has no access to clean water?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DF0634-4A7A-168C-26A7-8890FF8B489A}"/>
              </a:ext>
            </a:extLst>
          </p:cNvPr>
          <p:cNvGrpSpPr/>
          <p:nvPr/>
        </p:nvGrpSpPr>
        <p:grpSpPr>
          <a:xfrm>
            <a:off x="914399" y="1069173"/>
            <a:ext cx="7179213" cy="4722027"/>
            <a:chOff x="2068282" y="765175"/>
            <a:chExt cx="8137907" cy="535259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3B8EF77-ED61-20F4-D160-529A621E847B}"/>
                </a:ext>
              </a:extLst>
            </p:cNvPr>
            <p:cNvSpPr/>
            <p:nvPr/>
          </p:nvSpPr>
          <p:spPr>
            <a:xfrm>
              <a:off x="2068282" y="765175"/>
              <a:ext cx="8120743" cy="5352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F63D8A7-6760-99C7-4CF4-51AD9EECD6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23" r="7070"/>
            <a:stretch/>
          </p:blipFill>
          <p:spPr>
            <a:xfrm>
              <a:off x="2833336" y="1647571"/>
              <a:ext cx="6594976" cy="3879021"/>
            </a:xfrm>
            <a:prstGeom prst="rect">
              <a:avLst/>
            </a:prstGeom>
            <a:ln w="12700">
              <a:noFill/>
            </a:ln>
            <a:effectLst/>
          </p:spPr>
        </p:pic>
        <p:pic>
          <p:nvPicPr>
            <p:cNvPr id="19" name="Picture 18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77EF39CE-6056-6E39-6A1E-6B819DE49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4236" y="868175"/>
              <a:ext cx="1049326" cy="628301"/>
            </a:xfrm>
            <a:prstGeom prst="rect">
              <a:avLst/>
            </a:prstGeom>
          </p:spPr>
        </p:pic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id="{508D3A42-75E9-4034-0E86-4EE88A296466}"/>
                </a:ext>
              </a:extLst>
            </p:cNvPr>
            <p:cNvSpPr txBox="1">
              <a:spLocks/>
            </p:cNvSpPr>
            <p:nvPr/>
          </p:nvSpPr>
          <p:spPr>
            <a:xfrm>
              <a:off x="3257543" y="895496"/>
              <a:ext cx="6948646" cy="6465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300" b="1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Share of the population without access to an improved water source, 2020</a:t>
              </a:r>
            </a:p>
            <a:p>
              <a:pPr marL="0" indent="0">
                <a:spcBef>
                  <a:spcPts val="200"/>
                </a:spcBef>
                <a:buNone/>
              </a:pPr>
              <a:r>
                <a:rPr lang="en-GB" sz="980" dirty="0">
                  <a:latin typeface="Arial" panose="020B0604020202020204" pitchFamily="34" charset="0"/>
                  <a:cs typeface="Arial" panose="020B0604020202020204" pitchFamily="34" charset="0"/>
                </a:rPr>
                <a:t>Improved drinking water sources are those that can deliver safe water. They include piped water, boreholes or tube wells, protected dug wells, protected springs, rainwater and packaged or delivered water.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2C4B7E-EB05-EB61-F243-C4371AE484A8}"/>
                </a:ext>
              </a:extLst>
            </p:cNvPr>
            <p:cNvSpPr/>
            <p:nvPr/>
          </p:nvSpPr>
          <p:spPr>
            <a:xfrm>
              <a:off x="2183627" y="5493050"/>
              <a:ext cx="7918911" cy="566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OurWorldInData.org/water-access</a:t>
              </a: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 </a:t>
              </a:r>
              <a:r>
                <a:rPr lang="en-GB" sz="1400" dirty="0">
                  <a:latin typeface="Comic Sans MS" panose="030F0702030302020204" pitchFamily="66" charset="0"/>
                </a:rPr>
                <a:t>CC BY</a:t>
              </a:r>
            </a:p>
            <a:p>
              <a:pPr algn="ctr">
                <a:spcBef>
                  <a:spcPts val="300"/>
                </a:spcBef>
              </a:pP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Source: WHO/UNICEF Joint Monitoring Programme (JMP) for Water Supply and Sanitation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2761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BF56D6-7AE8-AD10-D569-5016CD1BABD4}"/>
              </a:ext>
            </a:extLst>
          </p:cNvPr>
          <p:cNvSpPr txBox="1"/>
          <p:nvPr/>
        </p:nvSpPr>
        <p:spPr>
          <a:xfrm>
            <a:off x="8394245" y="2419218"/>
            <a:ext cx="289939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Name three countries where 100% of the population has no access to clean water.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(You can use an atlas or globe to help.)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DF0634-4A7A-168C-26A7-8890FF8B489A}"/>
              </a:ext>
            </a:extLst>
          </p:cNvPr>
          <p:cNvGrpSpPr/>
          <p:nvPr/>
        </p:nvGrpSpPr>
        <p:grpSpPr>
          <a:xfrm>
            <a:off x="914399" y="1069173"/>
            <a:ext cx="7179213" cy="4722027"/>
            <a:chOff x="2068282" y="765175"/>
            <a:chExt cx="8137907" cy="535259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3B8EF77-ED61-20F4-D160-529A621E847B}"/>
                </a:ext>
              </a:extLst>
            </p:cNvPr>
            <p:cNvSpPr/>
            <p:nvPr/>
          </p:nvSpPr>
          <p:spPr>
            <a:xfrm>
              <a:off x="2068282" y="765175"/>
              <a:ext cx="8120743" cy="5352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F63D8A7-6760-99C7-4CF4-51AD9EECD6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23" r="7070"/>
            <a:stretch/>
          </p:blipFill>
          <p:spPr>
            <a:xfrm>
              <a:off x="2833336" y="1647571"/>
              <a:ext cx="6594976" cy="3879021"/>
            </a:xfrm>
            <a:prstGeom prst="rect">
              <a:avLst/>
            </a:prstGeom>
            <a:ln w="12700">
              <a:noFill/>
            </a:ln>
            <a:effectLst/>
          </p:spPr>
        </p:pic>
        <p:pic>
          <p:nvPicPr>
            <p:cNvPr id="19" name="Picture 18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77EF39CE-6056-6E39-6A1E-6B819DE49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4236" y="868175"/>
              <a:ext cx="1049326" cy="628301"/>
            </a:xfrm>
            <a:prstGeom prst="rect">
              <a:avLst/>
            </a:prstGeom>
          </p:spPr>
        </p:pic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id="{508D3A42-75E9-4034-0E86-4EE88A296466}"/>
                </a:ext>
              </a:extLst>
            </p:cNvPr>
            <p:cNvSpPr txBox="1">
              <a:spLocks/>
            </p:cNvSpPr>
            <p:nvPr/>
          </p:nvSpPr>
          <p:spPr>
            <a:xfrm>
              <a:off x="3257543" y="895496"/>
              <a:ext cx="6948646" cy="6465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300" b="1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Share of the population without access to an improved water source, 2020</a:t>
              </a:r>
            </a:p>
            <a:p>
              <a:pPr marL="0" indent="0">
                <a:spcBef>
                  <a:spcPts val="200"/>
                </a:spcBef>
                <a:buNone/>
              </a:pPr>
              <a:r>
                <a:rPr lang="en-GB" sz="980" dirty="0">
                  <a:latin typeface="Arial" panose="020B0604020202020204" pitchFamily="34" charset="0"/>
                  <a:cs typeface="Arial" panose="020B0604020202020204" pitchFamily="34" charset="0"/>
                </a:rPr>
                <a:t>Improved drinking water sources are those that can deliver safe water. They include piped water, boreholes or tube wells, protected dug wells, protected springs, rainwater and packaged or delivered water.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2C4B7E-EB05-EB61-F243-C4371AE484A8}"/>
                </a:ext>
              </a:extLst>
            </p:cNvPr>
            <p:cNvSpPr/>
            <p:nvPr/>
          </p:nvSpPr>
          <p:spPr>
            <a:xfrm>
              <a:off x="2183627" y="5493050"/>
              <a:ext cx="7918911" cy="566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OurWorldInData.org/water-access</a:t>
              </a: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 </a:t>
              </a:r>
              <a:r>
                <a:rPr lang="en-GB" sz="1400" dirty="0">
                  <a:latin typeface="Comic Sans MS" panose="030F0702030302020204" pitchFamily="66" charset="0"/>
                </a:rPr>
                <a:t>CC BY</a:t>
              </a:r>
            </a:p>
            <a:p>
              <a:pPr algn="ctr">
                <a:spcBef>
                  <a:spcPts val="300"/>
                </a:spcBef>
              </a:pP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Source: WHO/UNICEF Joint Monitoring Programme (JMP) for Water Supply and Sanitation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9810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BF56D6-7AE8-AD10-D569-5016CD1BABD4}"/>
              </a:ext>
            </a:extLst>
          </p:cNvPr>
          <p:cNvSpPr txBox="1"/>
          <p:nvPr/>
        </p:nvSpPr>
        <p:spPr>
          <a:xfrm>
            <a:off x="8394244" y="2630056"/>
            <a:ext cx="30474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Which is the closest country to the UK that has people who don’t have access to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clean water?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DF0634-4A7A-168C-26A7-8890FF8B489A}"/>
              </a:ext>
            </a:extLst>
          </p:cNvPr>
          <p:cNvGrpSpPr/>
          <p:nvPr/>
        </p:nvGrpSpPr>
        <p:grpSpPr>
          <a:xfrm>
            <a:off x="914399" y="1069173"/>
            <a:ext cx="7179213" cy="4722027"/>
            <a:chOff x="2068282" y="765175"/>
            <a:chExt cx="8137907" cy="535259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3B8EF77-ED61-20F4-D160-529A621E847B}"/>
                </a:ext>
              </a:extLst>
            </p:cNvPr>
            <p:cNvSpPr/>
            <p:nvPr/>
          </p:nvSpPr>
          <p:spPr>
            <a:xfrm>
              <a:off x="2068282" y="765175"/>
              <a:ext cx="8120743" cy="5352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F63D8A7-6760-99C7-4CF4-51AD9EECD6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23" r="7070"/>
            <a:stretch/>
          </p:blipFill>
          <p:spPr>
            <a:xfrm>
              <a:off x="2833336" y="1647571"/>
              <a:ext cx="6594976" cy="3879021"/>
            </a:xfrm>
            <a:prstGeom prst="rect">
              <a:avLst/>
            </a:prstGeom>
            <a:ln w="12700">
              <a:noFill/>
            </a:ln>
            <a:effectLst/>
          </p:spPr>
        </p:pic>
        <p:pic>
          <p:nvPicPr>
            <p:cNvPr id="19" name="Picture 18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77EF39CE-6056-6E39-6A1E-6B819DE49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4236" y="868175"/>
              <a:ext cx="1049326" cy="628301"/>
            </a:xfrm>
            <a:prstGeom prst="rect">
              <a:avLst/>
            </a:prstGeom>
          </p:spPr>
        </p:pic>
        <p:sp>
          <p:nvSpPr>
            <p:cNvPr id="20" name="Subtitle 2">
              <a:extLst>
                <a:ext uri="{FF2B5EF4-FFF2-40B4-BE49-F238E27FC236}">
                  <a16:creationId xmlns:a16="http://schemas.microsoft.com/office/drawing/2014/main" id="{508D3A42-75E9-4034-0E86-4EE88A296466}"/>
                </a:ext>
              </a:extLst>
            </p:cNvPr>
            <p:cNvSpPr txBox="1">
              <a:spLocks/>
            </p:cNvSpPr>
            <p:nvPr/>
          </p:nvSpPr>
          <p:spPr>
            <a:xfrm>
              <a:off x="3257543" y="895496"/>
              <a:ext cx="6948646" cy="6465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300" b="1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Share of the population without access to an improved water source, 2020</a:t>
              </a:r>
            </a:p>
            <a:p>
              <a:pPr marL="0" indent="0">
                <a:spcBef>
                  <a:spcPts val="200"/>
                </a:spcBef>
                <a:buNone/>
              </a:pPr>
              <a:r>
                <a:rPr lang="en-GB" sz="980" dirty="0">
                  <a:latin typeface="Arial" panose="020B0604020202020204" pitchFamily="34" charset="0"/>
                  <a:cs typeface="Arial" panose="020B0604020202020204" pitchFamily="34" charset="0"/>
                </a:rPr>
                <a:t>Improved drinking water sources are those that can deliver safe water. They include piped water, boreholes or tube wells, protected dug wells, protected springs, rainwater and packaged or delivered water.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2C4B7E-EB05-EB61-F243-C4371AE484A8}"/>
                </a:ext>
              </a:extLst>
            </p:cNvPr>
            <p:cNvSpPr/>
            <p:nvPr/>
          </p:nvSpPr>
          <p:spPr>
            <a:xfrm>
              <a:off x="2183627" y="5493050"/>
              <a:ext cx="7918911" cy="566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OurWorldInData.org/water-access</a:t>
              </a:r>
              <a:r>
                <a:rPr lang="en-GB" sz="1400" dirty="0">
                  <a:solidFill>
                    <a:srgbClr val="BE1A22"/>
                  </a:solidFill>
                  <a:latin typeface="Comic Sans MS" panose="030F0702030302020204" pitchFamily="66" charset="0"/>
                </a:rPr>
                <a:t> </a:t>
              </a:r>
              <a:r>
                <a:rPr lang="en-GB" sz="1400" dirty="0">
                  <a:latin typeface="Comic Sans MS" panose="030F0702030302020204" pitchFamily="66" charset="0"/>
                </a:rPr>
                <a:t>CC BY</a:t>
              </a:r>
            </a:p>
            <a:p>
              <a:pPr algn="ctr">
                <a:spcBef>
                  <a:spcPts val="300"/>
                </a:spcBef>
              </a:pPr>
              <a:r>
                <a:rPr lang="en-GB" sz="1000" dirty="0">
                  <a:latin typeface="Arial" panose="020B0604020202020204" pitchFamily="34" charset="0"/>
                  <a:cs typeface="Arial" panose="020B0604020202020204" pitchFamily="34" charset="0"/>
                </a:rPr>
                <a:t>Source: WHO/UNICEF Joint Monitoring Programme (JMP) for Water Supply and Sanitation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6429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0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16133</TotalTime>
  <Words>1305</Words>
  <Application>Microsoft Office PowerPoint</Application>
  <PresentationFormat>Widescreen</PresentationFormat>
  <Paragraphs>138</Paragraphs>
  <Slides>23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596</cp:revision>
  <cp:lastPrinted>2022-05-13T14:16:55Z</cp:lastPrinted>
  <dcterms:created xsi:type="dcterms:W3CDTF">2021-01-11T17:47:06Z</dcterms:created>
  <dcterms:modified xsi:type="dcterms:W3CDTF">2022-07-25T16:56:17Z</dcterms:modified>
</cp:coreProperties>
</file>