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5"/>
  </p:notesMasterIdLst>
  <p:sldIdLst>
    <p:sldId id="330" r:id="rId3"/>
    <p:sldId id="321" r:id="rId4"/>
    <p:sldId id="1737" r:id="rId5"/>
    <p:sldId id="352" r:id="rId6"/>
    <p:sldId id="270" r:id="rId7"/>
    <p:sldId id="268" r:id="rId8"/>
    <p:sldId id="1727" r:id="rId9"/>
    <p:sldId id="1722" r:id="rId10"/>
    <p:sldId id="1728" r:id="rId11"/>
    <p:sldId id="1729" r:id="rId12"/>
    <p:sldId id="1730" r:id="rId13"/>
    <p:sldId id="1731" r:id="rId14"/>
    <p:sldId id="1732" r:id="rId15"/>
    <p:sldId id="1723" r:id="rId16"/>
    <p:sldId id="1724" r:id="rId17"/>
    <p:sldId id="1725" r:id="rId18"/>
    <p:sldId id="1733" r:id="rId19"/>
    <p:sldId id="1734" r:id="rId20"/>
    <p:sldId id="1738" r:id="rId21"/>
    <p:sldId id="1735" r:id="rId22"/>
    <p:sldId id="1736" r:id="rId23"/>
    <p:sldId id="320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75" userDrawn="1">
          <p15:clr>
            <a:srgbClr val="A4A3A4"/>
          </p15:clr>
        </p15:guide>
        <p15:guide id="7" pos="6289" userDrawn="1">
          <p15:clr>
            <a:srgbClr val="A4A3A4"/>
          </p15:clr>
        </p15:guide>
        <p15:guide id="11" pos="1391" userDrawn="1">
          <p15:clr>
            <a:srgbClr val="A4A3A4"/>
          </p15:clr>
        </p15:guide>
        <p15:guide id="14" orient="horz" pos="2160" userDrawn="1">
          <p15:clr>
            <a:srgbClr val="A4A3A4"/>
          </p15:clr>
        </p15:guide>
        <p15:guide id="15" pos="3840" userDrawn="1">
          <p15:clr>
            <a:srgbClr val="A4A3A4"/>
          </p15:clr>
        </p15:guide>
        <p15:guide id="19" orient="horz" pos="459" userDrawn="1">
          <p15:clr>
            <a:srgbClr val="A4A3A4"/>
          </p15:clr>
        </p15:guide>
        <p15:guide id="20" orient="horz" pos="731" userDrawn="1">
          <p15:clr>
            <a:srgbClr val="A4A3A4"/>
          </p15:clr>
        </p15:guide>
        <p15:guide id="21" pos="4248" userDrawn="1">
          <p15:clr>
            <a:srgbClr val="A4A3A4"/>
          </p15:clr>
        </p15:guide>
        <p15:guide id="22" orient="horz" pos="2115" userDrawn="1">
          <p15:clr>
            <a:srgbClr val="A4A3A4"/>
          </p15:clr>
        </p15:guide>
        <p15:guide id="23" orient="horz" pos="220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1B81"/>
    <a:srgbClr val="EB8B2D"/>
    <a:srgbClr val="DB2A6F"/>
    <a:srgbClr val="84BF40"/>
    <a:srgbClr val="ED5331"/>
    <a:srgbClr val="E15D29"/>
    <a:srgbClr val="3692C4"/>
    <a:srgbClr val="4A6BA7"/>
    <a:srgbClr val="4CB4AB"/>
    <a:srgbClr val="7B55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02" autoAdjust="0"/>
    <p:restoredTop sz="91187" autoAdjust="0"/>
  </p:normalViewPr>
  <p:slideViewPr>
    <p:cSldViewPr snapToGrid="0" snapToObjects="1">
      <p:cViewPr varScale="1">
        <p:scale>
          <a:sx n="75" d="100"/>
          <a:sy n="75" d="100"/>
        </p:scale>
        <p:origin x="91" y="48"/>
      </p:cViewPr>
      <p:guideLst>
        <p:guide orient="horz" pos="3475"/>
        <p:guide pos="6289"/>
        <p:guide pos="1391"/>
        <p:guide orient="horz" pos="2160"/>
        <p:guide pos="3840"/>
        <p:guide orient="horz" pos="459"/>
        <p:guide orient="horz" pos="731"/>
        <p:guide pos="4248"/>
        <p:guide orient="horz" pos="2115"/>
        <p:guide orient="horz" pos="220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8392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8617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15581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4272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45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5992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9705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7375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3600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182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9360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3715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4983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043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2195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6036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850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3872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012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1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1B8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1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5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eography">
            <a:extLst>
              <a:ext uri="{FF2B5EF4-FFF2-40B4-BE49-F238E27FC236}">
                <a16:creationId xmlns:a16="http://schemas.microsoft.com/office/drawing/2014/main" id="{C298B45F-0395-4D67-F30B-0EE6B8054E03}"/>
              </a:ext>
            </a:extLst>
          </p:cNvPr>
          <p:cNvSpPr txBox="1">
            <a:spLocks/>
          </p:cNvSpPr>
          <p:nvPr/>
        </p:nvSpPr>
        <p:spPr>
          <a:xfrm>
            <a:off x="10550872" y="6022650"/>
            <a:ext cx="1446686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FF94EA-6CB2-F6BC-2C04-B59627DE8B96}"/>
              </a:ext>
            </a:extLst>
          </p:cNvPr>
          <p:cNvSpPr/>
          <p:nvPr/>
        </p:nvSpPr>
        <p:spPr>
          <a:xfrm>
            <a:off x="0" y="1826538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Thames">
            <a:extLst>
              <a:ext uri="{FF2B5EF4-FFF2-40B4-BE49-F238E27FC236}">
                <a16:creationId xmlns:a16="http://schemas.microsoft.com/office/drawing/2014/main" id="{81D3ABD3-68A1-0314-9F9E-355260BF926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9" r="6959"/>
          <a:stretch/>
        </p:blipFill>
        <p:spPr>
          <a:xfrm>
            <a:off x="0" y="1924030"/>
            <a:ext cx="6049162" cy="3597965"/>
          </a:xfrm>
          <a:prstGeom prst="rect">
            <a:avLst/>
          </a:prstGeom>
        </p:spPr>
      </p:pic>
      <p:pic>
        <p:nvPicPr>
          <p:cNvPr id="13" name="stream">
            <a:extLst>
              <a:ext uri="{FF2B5EF4-FFF2-40B4-BE49-F238E27FC236}">
                <a16:creationId xmlns:a16="http://schemas.microsoft.com/office/drawing/2014/main" id="{A76F6854-16FC-9015-D359-7CA95192E52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02" b="5302"/>
          <a:stretch/>
        </p:blipFill>
        <p:spPr>
          <a:xfrm>
            <a:off x="6154891" y="1924031"/>
            <a:ext cx="6037110" cy="3597965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13DB1396-93A0-6275-35B0-B7B10C5C2977}"/>
              </a:ext>
            </a:extLst>
          </p:cNvPr>
          <p:cNvSpPr txBox="1">
            <a:spLocks/>
          </p:cNvSpPr>
          <p:nvPr/>
        </p:nvSpPr>
        <p:spPr>
          <a:xfrm>
            <a:off x="161383" y="341943"/>
            <a:ext cx="12192002" cy="12644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Water</a:t>
            </a:r>
          </a:p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Steps for Learning </a:t>
            </a:r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8</a:t>
            </a:r>
            <a:endParaRPr lang="en-US" sz="3200" b="1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grpSp>
        <p:nvGrpSpPr>
          <p:cNvPr id="2" name="CC lock-up">
            <a:extLst>
              <a:ext uri="{FF2B5EF4-FFF2-40B4-BE49-F238E27FC236}">
                <a16:creationId xmlns:a16="http://schemas.microsoft.com/office/drawing/2014/main" id="{61DB9DC9-E8FE-0F22-CF4C-5220BA97836D}"/>
              </a:ext>
            </a:extLst>
          </p:cNvPr>
          <p:cNvGrpSpPr/>
          <p:nvPr/>
        </p:nvGrpSpPr>
        <p:grpSpPr>
          <a:xfrm>
            <a:off x="201918" y="5911413"/>
            <a:ext cx="2712315" cy="654441"/>
            <a:chOff x="201918" y="5911413"/>
            <a:chExt cx="2712315" cy="654441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56CBA1A6-7975-9AF0-022A-2DAC42771A9D}"/>
                </a:ext>
              </a:extLst>
            </p:cNvPr>
            <p:cNvSpPr txBox="1">
              <a:spLocks/>
            </p:cNvSpPr>
            <p:nvPr/>
          </p:nvSpPr>
          <p:spPr>
            <a:xfrm>
              <a:off x="1812926" y="6123217"/>
              <a:ext cx="412749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en-GB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from</a:t>
              </a:r>
              <a:endParaRPr 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525B391-10B6-F91F-23F6-7F2692F544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201918" y="5911413"/>
              <a:ext cx="1638490" cy="654441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19D42B7-50E0-919C-923A-B31958BDE8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2179774" y="6148050"/>
              <a:ext cx="734459" cy="1811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29657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49DD185A-3767-4DBA-B01C-37D2E940D412}"/>
              </a:ext>
            </a:extLst>
          </p:cNvPr>
          <p:cNvSpPr txBox="1">
            <a:spLocks/>
          </p:cNvSpPr>
          <p:nvPr/>
        </p:nvSpPr>
        <p:spPr>
          <a:xfrm>
            <a:off x="0" y="81244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Irrigation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7351BD-D2D6-CDAC-4095-3B0DB8E2CF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86568" y="1715672"/>
            <a:ext cx="7018864" cy="406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8834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49DD185A-3767-4DBA-B01C-37D2E940D412}"/>
              </a:ext>
            </a:extLst>
          </p:cNvPr>
          <p:cNvSpPr txBox="1">
            <a:spLocks/>
          </p:cNvSpPr>
          <p:nvPr/>
        </p:nvSpPr>
        <p:spPr>
          <a:xfrm>
            <a:off x="0" y="798157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Watermill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DDCCC6-7A06-229F-640E-B0F40B215F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04" t="506" r="204" b="12720"/>
          <a:stretch/>
        </p:blipFill>
        <p:spPr>
          <a:xfrm>
            <a:off x="2586568" y="1715672"/>
            <a:ext cx="7018864" cy="406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1745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49DD185A-3767-4DBA-B01C-37D2E940D412}"/>
              </a:ext>
            </a:extLst>
          </p:cNvPr>
          <p:cNvSpPr txBox="1">
            <a:spLocks/>
          </p:cNvSpPr>
          <p:nvPr/>
        </p:nvSpPr>
        <p:spPr>
          <a:xfrm>
            <a:off x="0" y="7989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Cruise Ship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43A9AB-4056-ACA7-BE03-BDFD621B03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179" t="11137" r="17734" b="7413"/>
          <a:stretch/>
        </p:blipFill>
        <p:spPr>
          <a:xfrm>
            <a:off x="2586568" y="1715672"/>
            <a:ext cx="7018864" cy="406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6945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49DD185A-3767-4DBA-B01C-37D2E940D412}"/>
              </a:ext>
            </a:extLst>
          </p:cNvPr>
          <p:cNvSpPr txBox="1">
            <a:spLocks/>
          </p:cNvSpPr>
          <p:nvPr/>
        </p:nvSpPr>
        <p:spPr>
          <a:xfrm>
            <a:off x="0" y="798156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Reservoir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31B1D3E-507B-8D25-81CC-158C274FD1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86568" y="1715672"/>
            <a:ext cx="7018864" cy="406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3480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69B077-77FD-B77A-11E3-058FA12A9FA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70" b="7570"/>
          <a:stretch/>
        </p:blipFill>
        <p:spPr>
          <a:xfrm>
            <a:off x="1216601" y="741617"/>
            <a:ext cx="2953064" cy="16723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A2E91FD-B560-4742-E96F-21E73EA7525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459" b="7459"/>
          <a:stretch/>
        </p:blipFill>
        <p:spPr>
          <a:xfrm>
            <a:off x="8038787" y="741840"/>
            <a:ext cx="2953064" cy="167239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0B1DC38-50FC-E785-69AD-35B464FF46D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38" b="7538"/>
          <a:stretch/>
        </p:blipFill>
        <p:spPr>
          <a:xfrm>
            <a:off x="1216600" y="2578728"/>
            <a:ext cx="2953064" cy="167239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CC84323-0475-DB2D-6B07-39E2B196A3C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3" b="14956"/>
          <a:stretch/>
        </p:blipFill>
        <p:spPr>
          <a:xfrm>
            <a:off x="8038786" y="2578728"/>
            <a:ext cx="2953064" cy="167239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BFA03D2-3A3C-94F4-6F87-760221136B1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419" t="15574" r="17388" b="6783"/>
          <a:stretch/>
        </p:blipFill>
        <p:spPr>
          <a:xfrm>
            <a:off x="1216600" y="4381104"/>
            <a:ext cx="2953064" cy="167239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855DF9F-57E0-4CBD-D4F2-7381CFEF979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22" t="14767" r="3218" b="6043"/>
          <a:stretch/>
        </p:blipFill>
        <p:spPr>
          <a:xfrm>
            <a:off x="8038786" y="4381327"/>
            <a:ext cx="2953064" cy="1672399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10114291-9058-0D83-B65B-58E11A192AED}"/>
              </a:ext>
            </a:extLst>
          </p:cNvPr>
          <p:cNvGrpSpPr/>
          <p:nvPr/>
        </p:nvGrpSpPr>
        <p:grpSpPr>
          <a:xfrm>
            <a:off x="4912790" y="3919482"/>
            <a:ext cx="2178000" cy="1949462"/>
            <a:chOff x="4912790" y="3919482"/>
            <a:chExt cx="2178000" cy="1949462"/>
          </a:xfrm>
        </p:grpSpPr>
        <p:sp>
          <p:nvSpPr>
            <p:cNvPr id="26" name="Folded Corner 25">
              <a:extLst>
                <a:ext uri="{FF2B5EF4-FFF2-40B4-BE49-F238E27FC236}">
                  <a16:creationId xmlns:a16="http://schemas.microsoft.com/office/drawing/2014/main" id="{6759DDDA-383B-1D18-5798-0B2BACF98F9F}"/>
                </a:ext>
              </a:extLst>
            </p:cNvPr>
            <p:cNvSpPr/>
            <p:nvPr/>
          </p:nvSpPr>
          <p:spPr>
            <a:xfrm rot="417688">
              <a:off x="4912790" y="3919482"/>
              <a:ext cx="2178000" cy="1949462"/>
            </a:xfrm>
            <a:prstGeom prst="foldedCorner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highlight>
                  <a:srgbClr val="FFFF00"/>
                </a:highlight>
              </a:endParaRPr>
            </a:p>
          </p:txBody>
        </p:sp>
        <p:sp>
          <p:nvSpPr>
            <p:cNvPr id="24" name="Subtitle 2">
              <a:extLst>
                <a:ext uri="{FF2B5EF4-FFF2-40B4-BE49-F238E27FC236}">
                  <a16:creationId xmlns:a16="http://schemas.microsoft.com/office/drawing/2014/main" id="{7D703365-2209-D60D-9A1B-924B1C6E3134}"/>
                </a:ext>
              </a:extLst>
            </p:cNvPr>
            <p:cNvSpPr txBox="1">
              <a:spLocks/>
            </p:cNvSpPr>
            <p:nvPr/>
          </p:nvSpPr>
          <p:spPr>
            <a:xfrm rot="220389">
              <a:off x="4964560" y="4026187"/>
              <a:ext cx="2081699" cy="1748119"/>
            </a:xfrm>
            <a:prstGeom prst="rect">
              <a:avLst/>
            </a:prstGeom>
          </p:spPr>
          <p:txBody>
            <a:bodyPr lIns="9000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1800"/>
                </a:spcBef>
                <a:buNone/>
              </a:pPr>
              <a:r>
                <a:rPr lang="en-US" sz="2100" b="1" dirty="0">
                  <a:solidFill>
                    <a:srgbClr val="951B81"/>
                  </a:solidFill>
                  <a:latin typeface="Comic Sans MS" panose="030F0902030302020204" pitchFamily="66" charset="0"/>
                  <a:cs typeface="Arial" panose="020B0604020202020204" pitchFamily="34" charset="0"/>
                </a:rPr>
                <a:t>Why might settlements develop on rivers or beside water?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0412941-DD0A-15C1-A8B7-754150CB8555}"/>
              </a:ext>
            </a:extLst>
          </p:cNvPr>
          <p:cNvGrpSpPr/>
          <p:nvPr/>
        </p:nvGrpSpPr>
        <p:grpSpPr>
          <a:xfrm>
            <a:off x="5786717" y="2220026"/>
            <a:ext cx="1800000" cy="1611125"/>
            <a:chOff x="5786717" y="2220026"/>
            <a:chExt cx="1800000" cy="1611125"/>
          </a:xfrm>
        </p:grpSpPr>
        <p:sp>
          <p:nvSpPr>
            <p:cNvPr id="25" name="Folded Corner 24">
              <a:extLst>
                <a:ext uri="{FF2B5EF4-FFF2-40B4-BE49-F238E27FC236}">
                  <a16:creationId xmlns:a16="http://schemas.microsoft.com/office/drawing/2014/main" id="{53FD58E4-43AC-1802-0DC0-E06D041E578E}"/>
                </a:ext>
              </a:extLst>
            </p:cNvPr>
            <p:cNvSpPr/>
            <p:nvPr/>
          </p:nvSpPr>
          <p:spPr>
            <a:xfrm rot="21125934">
              <a:off x="5786717" y="2220026"/>
              <a:ext cx="1800000" cy="1611125"/>
            </a:xfrm>
            <a:prstGeom prst="foldedCorner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Subtitle 2">
              <a:extLst>
                <a:ext uri="{FF2B5EF4-FFF2-40B4-BE49-F238E27FC236}">
                  <a16:creationId xmlns:a16="http://schemas.microsoft.com/office/drawing/2014/main" id="{226671D6-9FC4-00E6-72F9-EA79E6A39734}"/>
                </a:ext>
              </a:extLst>
            </p:cNvPr>
            <p:cNvSpPr txBox="1">
              <a:spLocks/>
            </p:cNvSpPr>
            <p:nvPr/>
          </p:nvSpPr>
          <p:spPr>
            <a:xfrm rot="21363763">
              <a:off x="5853951" y="2594385"/>
              <a:ext cx="1586753" cy="914399"/>
            </a:xfrm>
            <a:prstGeom prst="rect">
              <a:avLst/>
            </a:prstGeom>
          </p:spPr>
          <p:txBody>
            <a:bodyPr lIns="9000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1800"/>
                </a:spcBef>
                <a:buNone/>
              </a:pPr>
              <a:r>
                <a:rPr lang="en-US" sz="2100" b="1" dirty="0">
                  <a:solidFill>
                    <a:srgbClr val="951B81"/>
                  </a:solidFill>
                  <a:latin typeface="Comic Sans MS" panose="030F0902030302020204" pitchFamily="66" charset="0"/>
                  <a:cs typeface="Arial" panose="020B0604020202020204" pitchFamily="34" charset="0"/>
                </a:rPr>
                <a:t>What is it used for?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16F2F97-5278-CBB0-7481-ACCCD52B3A73}"/>
              </a:ext>
            </a:extLst>
          </p:cNvPr>
          <p:cNvGrpSpPr/>
          <p:nvPr/>
        </p:nvGrpSpPr>
        <p:grpSpPr>
          <a:xfrm>
            <a:off x="4590882" y="903475"/>
            <a:ext cx="1800000" cy="1611125"/>
            <a:chOff x="4590882" y="903475"/>
            <a:chExt cx="1800000" cy="1611125"/>
          </a:xfrm>
        </p:grpSpPr>
        <p:sp>
          <p:nvSpPr>
            <p:cNvPr id="19" name="Folded Corner 18">
              <a:extLst>
                <a:ext uri="{FF2B5EF4-FFF2-40B4-BE49-F238E27FC236}">
                  <a16:creationId xmlns:a16="http://schemas.microsoft.com/office/drawing/2014/main" id="{D776A0FA-1759-06CF-9CFD-6E178ED2942A}"/>
                </a:ext>
              </a:extLst>
            </p:cNvPr>
            <p:cNvSpPr/>
            <p:nvPr/>
          </p:nvSpPr>
          <p:spPr>
            <a:xfrm rot="361930">
              <a:off x="4590882" y="903475"/>
              <a:ext cx="1800000" cy="1611125"/>
            </a:xfrm>
            <a:prstGeom prst="foldedCorner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Subtitle 2">
              <a:extLst>
                <a:ext uri="{FF2B5EF4-FFF2-40B4-BE49-F238E27FC236}">
                  <a16:creationId xmlns:a16="http://schemas.microsoft.com/office/drawing/2014/main" id="{8B6091AC-D99E-452E-9ED7-260E9C21BDCB}"/>
                </a:ext>
              </a:extLst>
            </p:cNvPr>
            <p:cNvSpPr txBox="1">
              <a:spLocks/>
            </p:cNvSpPr>
            <p:nvPr/>
          </p:nvSpPr>
          <p:spPr>
            <a:xfrm>
              <a:off x="4666129" y="1227985"/>
              <a:ext cx="1653990" cy="914399"/>
            </a:xfrm>
            <a:prstGeom prst="rect">
              <a:avLst/>
            </a:prstGeom>
          </p:spPr>
          <p:txBody>
            <a:bodyPr lIns="9000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1800"/>
                </a:spcBef>
                <a:buNone/>
              </a:pPr>
              <a:r>
                <a:rPr lang="en-US" sz="2100" b="1" dirty="0">
                  <a:solidFill>
                    <a:srgbClr val="951B81"/>
                  </a:solidFill>
                  <a:latin typeface="Comic Sans MS" panose="030F0902030302020204" pitchFamily="66" charset="0"/>
                  <a:cs typeface="Arial" panose="020B0604020202020204" pitchFamily="34" charset="0"/>
                </a:rPr>
                <a:t>Why do we need water?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27105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B1D70E73-5D7D-48FC-93A6-98A615B00F1A}"/>
              </a:ext>
            </a:extLst>
          </p:cNvPr>
          <p:cNvSpPr txBox="1">
            <a:spLocks/>
          </p:cNvSpPr>
          <p:nvPr/>
        </p:nvSpPr>
        <p:spPr>
          <a:xfrm>
            <a:off x="-1" y="842503"/>
            <a:ext cx="12192001" cy="42152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5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Settlements across England have relied on water for centuries.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82DF3D5-86D5-420A-A4AF-E8DBB3BE7379}"/>
              </a:ext>
            </a:extLst>
          </p:cNvPr>
          <p:cNvSpPr txBox="1"/>
          <p:nvPr/>
        </p:nvSpPr>
        <p:spPr>
          <a:xfrm>
            <a:off x="6657972" y="1600505"/>
            <a:ext cx="4248150" cy="4204983"/>
          </a:xfrm>
          <a:prstGeom prst="rect">
            <a:avLst/>
          </a:prstGeom>
          <a:noFill/>
        </p:spPr>
        <p:txBody>
          <a:bodyPr wrap="square" lIns="90000" rtlCol="0" anchor="ctr" anchorCtr="0">
            <a:noAutofit/>
          </a:bodyPr>
          <a:lstStyle/>
          <a:p>
            <a:pPr>
              <a:spcBef>
                <a:spcPts val="1000"/>
              </a:spcBef>
            </a:pPr>
            <a:r>
              <a:rPr lang="en-GB" sz="2000" b="1" dirty="0">
                <a:latin typeface="Comic Sans MS" panose="030F0702030302020204" pitchFamily="66" charset="0"/>
              </a:rPr>
              <a:t>Stratford-upon-Avon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latin typeface="Comic Sans MS" panose="030F0702030302020204" pitchFamily="66" charset="0"/>
              </a:rPr>
              <a:t>Nearly 2,000 years ago, the Romans used a ford to cross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this river. 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latin typeface="Comic Sans MS" panose="030F0702030302020204" pitchFamily="66" charset="0"/>
              </a:rPr>
              <a:t>In about 700AD, the Saxons built a settlement along the ford where the Romans used to cross. 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latin typeface="Comic Sans MS" panose="030F0702030302020204" pitchFamily="66" charset="0"/>
              </a:rPr>
              <a:t>This settlement grew into a town, made famous as Shakespeare's birthplace.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latin typeface="Comic Sans MS" panose="030F0702030302020204" pitchFamily="66" charset="0"/>
              </a:rPr>
              <a:t>It is still a beautiful, thriving town today!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CBF47E-F844-53ED-7445-7960A8D72E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5879" y="1600505"/>
            <a:ext cx="4895850" cy="420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647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93F163-7925-4854-AE67-9D5B99B0E66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0" r="5100"/>
          <a:stretch/>
        </p:blipFill>
        <p:spPr>
          <a:xfrm>
            <a:off x="1285879" y="1600505"/>
            <a:ext cx="4895850" cy="420498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9688634-3A19-45FA-99B9-A25A26D9AC09}"/>
              </a:ext>
            </a:extLst>
          </p:cNvPr>
          <p:cNvSpPr txBox="1"/>
          <p:nvPr/>
        </p:nvSpPr>
        <p:spPr>
          <a:xfrm>
            <a:off x="6643685" y="2425572"/>
            <a:ext cx="42481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000" b="1" dirty="0">
                <a:latin typeface="Comic Sans MS" panose="030F0702030302020204" pitchFamily="66" charset="0"/>
              </a:rPr>
              <a:t>Bath 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The Romans enjoyed relaxing in Bath’s natural hot springs. They built a beautiful city around these.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Nowadays, we can still enjoy the beautiful Roman baths of Bath.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26E186C4-238C-38D8-A9CB-F081C1E8B766}"/>
              </a:ext>
            </a:extLst>
          </p:cNvPr>
          <p:cNvSpPr txBox="1">
            <a:spLocks/>
          </p:cNvSpPr>
          <p:nvPr/>
        </p:nvSpPr>
        <p:spPr>
          <a:xfrm>
            <a:off x="-1" y="842503"/>
            <a:ext cx="12192001" cy="42152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5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Settlements across England have relied on water for centuries.</a:t>
            </a:r>
          </a:p>
        </p:txBody>
      </p:sp>
    </p:spTree>
    <p:extLst>
      <p:ext uri="{BB962C8B-B14F-4D97-AF65-F5344CB8AC3E}">
        <p14:creationId xmlns:p14="http://schemas.microsoft.com/office/powerpoint/2010/main" val="135554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C925D75A-9E99-2E2F-BF6A-32309F8700CA}"/>
              </a:ext>
            </a:extLst>
          </p:cNvPr>
          <p:cNvSpPr txBox="1">
            <a:spLocks/>
          </p:cNvSpPr>
          <p:nvPr/>
        </p:nvSpPr>
        <p:spPr>
          <a:xfrm>
            <a:off x="-1" y="842503"/>
            <a:ext cx="12192001" cy="42152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5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Settlements across England have relied on water for centuries.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B369277-8C1F-AED9-EC51-C42186463AA3}"/>
              </a:ext>
            </a:extLst>
          </p:cNvPr>
          <p:cNvSpPr txBox="1"/>
          <p:nvPr/>
        </p:nvSpPr>
        <p:spPr>
          <a:xfrm>
            <a:off x="6657973" y="1733226"/>
            <a:ext cx="424815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London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land around the river Thames was first settled by hunter-gatherers around 6000BC, and finds have been discovered from the Bronze and Iron Age. 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Then the Romans arrived and built a port and trading settlement in ‘</a:t>
            </a:r>
            <a:r>
              <a:rPr lang="en-GB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Londinium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’ about 2,000 years ago. 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rest is history …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ADFD387-EF17-6C67-2796-23B12AEB193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194" r="20194"/>
          <a:stretch/>
        </p:blipFill>
        <p:spPr>
          <a:xfrm>
            <a:off x="1285879" y="1600505"/>
            <a:ext cx="4895850" cy="420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87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313F346-A197-4CF8-BA00-E477C7CA4592}"/>
              </a:ext>
            </a:extLst>
          </p:cNvPr>
          <p:cNvSpPr txBox="1"/>
          <p:nvPr/>
        </p:nvSpPr>
        <p:spPr>
          <a:xfrm>
            <a:off x="6643684" y="1552379"/>
            <a:ext cx="45212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000" b="1" dirty="0">
                <a:latin typeface="Comic Sans MS" panose="030F0702030302020204" pitchFamily="66" charset="0"/>
              </a:rPr>
              <a:t>Birmingham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During the Industrial Revolution, the city of Birmingham had a network of over 160 miles of canals.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These carried coal, iron and many heavy goods, and played a vital role in the development of Birmingham.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Nowadays, the canals are not really used to transport goods. 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D8DD305-4EDF-2171-018A-5CA88B7C50AF}"/>
              </a:ext>
            </a:extLst>
          </p:cNvPr>
          <p:cNvSpPr txBox="1">
            <a:spLocks/>
          </p:cNvSpPr>
          <p:nvPr/>
        </p:nvSpPr>
        <p:spPr>
          <a:xfrm>
            <a:off x="-1" y="842503"/>
            <a:ext cx="12192001" cy="42152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5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Settlements across England have relied on water for centuries.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7CDD8CF-9D40-2AE8-ED25-E72A0DA102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534" b="3534"/>
          <a:stretch/>
        </p:blipFill>
        <p:spPr>
          <a:xfrm>
            <a:off x="1285879" y="1600506"/>
            <a:ext cx="4895850" cy="309983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7511EE0-076D-7210-DD2C-ED546516F3DE}"/>
              </a:ext>
            </a:extLst>
          </p:cNvPr>
          <p:cNvSpPr txBox="1"/>
          <p:nvPr/>
        </p:nvSpPr>
        <p:spPr>
          <a:xfrm>
            <a:off x="1171574" y="4902966"/>
            <a:ext cx="9791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But Birmingham still has over 35 miles of canals (apparently more than Venice!). These are enjoyed by walkers, cyclists and narrowboats, and are a testimony to Birmingham’s unique industrial history. </a:t>
            </a:r>
          </a:p>
        </p:txBody>
      </p:sp>
    </p:spTree>
    <p:extLst>
      <p:ext uri="{BB962C8B-B14F-4D97-AF65-F5344CB8AC3E}">
        <p14:creationId xmlns:p14="http://schemas.microsoft.com/office/powerpoint/2010/main" val="414816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69B077-77FD-B77A-11E3-058FA12A9FA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74" t="7370" r="21082" b="8291"/>
          <a:stretch/>
        </p:blipFill>
        <p:spPr>
          <a:xfrm>
            <a:off x="1216601" y="741617"/>
            <a:ext cx="2953064" cy="26159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A2E91FD-B560-4742-E96F-21E73EA7525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427" r="12427"/>
          <a:stretch/>
        </p:blipFill>
        <p:spPr>
          <a:xfrm>
            <a:off x="8038787" y="741840"/>
            <a:ext cx="2953064" cy="261572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BFA03D2-3A3C-94F4-6F87-760221136B1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75" t="5027" r="28426" b="5141"/>
          <a:stretch/>
        </p:blipFill>
        <p:spPr>
          <a:xfrm>
            <a:off x="1216600" y="3500438"/>
            <a:ext cx="2953064" cy="255306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855DF9F-57E0-4CBD-D4F2-7381CFEF979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601" r="10601"/>
          <a:stretch/>
        </p:blipFill>
        <p:spPr>
          <a:xfrm>
            <a:off x="8038786" y="3500439"/>
            <a:ext cx="2953064" cy="2553288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10114291-9058-0D83-B65B-58E11A192AED}"/>
              </a:ext>
            </a:extLst>
          </p:cNvPr>
          <p:cNvGrpSpPr/>
          <p:nvPr/>
        </p:nvGrpSpPr>
        <p:grpSpPr>
          <a:xfrm>
            <a:off x="4912790" y="3919482"/>
            <a:ext cx="2178000" cy="1949462"/>
            <a:chOff x="4912790" y="3919482"/>
            <a:chExt cx="2178000" cy="1949462"/>
          </a:xfrm>
        </p:grpSpPr>
        <p:sp>
          <p:nvSpPr>
            <p:cNvPr id="26" name="Folded Corner 25">
              <a:extLst>
                <a:ext uri="{FF2B5EF4-FFF2-40B4-BE49-F238E27FC236}">
                  <a16:creationId xmlns:a16="http://schemas.microsoft.com/office/drawing/2014/main" id="{6759DDDA-383B-1D18-5798-0B2BACF98F9F}"/>
                </a:ext>
              </a:extLst>
            </p:cNvPr>
            <p:cNvSpPr/>
            <p:nvPr/>
          </p:nvSpPr>
          <p:spPr>
            <a:xfrm rot="417688">
              <a:off x="4912790" y="3919482"/>
              <a:ext cx="2178000" cy="1949462"/>
            </a:xfrm>
            <a:prstGeom prst="foldedCorner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highlight>
                  <a:srgbClr val="FFFF00"/>
                </a:highlight>
              </a:endParaRPr>
            </a:p>
          </p:txBody>
        </p:sp>
        <p:sp>
          <p:nvSpPr>
            <p:cNvPr id="24" name="Subtitle 2">
              <a:extLst>
                <a:ext uri="{FF2B5EF4-FFF2-40B4-BE49-F238E27FC236}">
                  <a16:creationId xmlns:a16="http://schemas.microsoft.com/office/drawing/2014/main" id="{7D703365-2209-D60D-9A1B-924B1C6E3134}"/>
                </a:ext>
              </a:extLst>
            </p:cNvPr>
            <p:cNvSpPr txBox="1">
              <a:spLocks/>
            </p:cNvSpPr>
            <p:nvPr/>
          </p:nvSpPr>
          <p:spPr>
            <a:xfrm rot="220389">
              <a:off x="4964560" y="4026187"/>
              <a:ext cx="2081699" cy="1748119"/>
            </a:xfrm>
            <a:prstGeom prst="rect">
              <a:avLst/>
            </a:prstGeom>
          </p:spPr>
          <p:txBody>
            <a:bodyPr lIns="9000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100" b="1" dirty="0">
                  <a:solidFill>
                    <a:srgbClr val="951B81"/>
                  </a:solidFill>
                  <a:latin typeface="Comic Sans MS" panose="030F0702030302020204" pitchFamily="66" charset="0"/>
                </a:rPr>
                <a:t>Rivers are important to our local area because ….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0412941-DD0A-15C1-A8B7-754150CB8555}"/>
              </a:ext>
            </a:extLst>
          </p:cNvPr>
          <p:cNvGrpSpPr/>
          <p:nvPr/>
        </p:nvGrpSpPr>
        <p:grpSpPr>
          <a:xfrm>
            <a:off x="5786717" y="2220026"/>
            <a:ext cx="1800000" cy="1611125"/>
            <a:chOff x="5786717" y="2220026"/>
            <a:chExt cx="1800000" cy="1611125"/>
          </a:xfrm>
        </p:grpSpPr>
        <p:sp>
          <p:nvSpPr>
            <p:cNvPr id="25" name="Folded Corner 24">
              <a:extLst>
                <a:ext uri="{FF2B5EF4-FFF2-40B4-BE49-F238E27FC236}">
                  <a16:creationId xmlns:a16="http://schemas.microsoft.com/office/drawing/2014/main" id="{53FD58E4-43AC-1802-0DC0-E06D041E578E}"/>
                </a:ext>
              </a:extLst>
            </p:cNvPr>
            <p:cNvSpPr/>
            <p:nvPr/>
          </p:nvSpPr>
          <p:spPr>
            <a:xfrm rot="21125934">
              <a:off x="5786717" y="2220026"/>
              <a:ext cx="1800000" cy="1611125"/>
            </a:xfrm>
            <a:prstGeom prst="foldedCorner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Subtitle 2">
              <a:extLst>
                <a:ext uri="{FF2B5EF4-FFF2-40B4-BE49-F238E27FC236}">
                  <a16:creationId xmlns:a16="http://schemas.microsoft.com/office/drawing/2014/main" id="{226671D6-9FC4-00E6-72F9-EA79E6A39734}"/>
                </a:ext>
              </a:extLst>
            </p:cNvPr>
            <p:cNvSpPr txBox="1">
              <a:spLocks/>
            </p:cNvSpPr>
            <p:nvPr/>
          </p:nvSpPr>
          <p:spPr>
            <a:xfrm rot="21363763">
              <a:off x="5853951" y="2594385"/>
              <a:ext cx="1586753" cy="914399"/>
            </a:xfrm>
            <a:prstGeom prst="rect">
              <a:avLst/>
            </a:prstGeom>
          </p:spPr>
          <p:txBody>
            <a:bodyPr lIns="9000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100" b="1" dirty="0">
                  <a:solidFill>
                    <a:srgbClr val="951B81"/>
                  </a:solidFill>
                  <a:latin typeface="Comic Sans MS" panose="030F0702030302020204" pitchFamily="66" charset="0"/>
                </a:rPr>
                <a:t>Research project!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16F2F97-5278-CBB0-7481-ACCCD52B3A73}"/>
              </a:ext>
            </a:extLst>
          </p:cNvPr>
          <p:cNvGrpSpPr/>
          <p:nvPr/>
        </p:nvGrpSpPr>
        <p:grpSpPr>
          <a:xfrm>
            <a:off x="4590882" y="903475"/>
            <a:ext cx="1800000" cy="1611125"/>
            <a:chOff x="4590882" y="903475"/>
            <a:chExt cx="1800000" cy="1611125"/>
          </a:xfrm>
        </p:grpSpPr>
        <p:sp>
          <p:nvSpPr>
            <p:cNvPr id="19" name="Folded Corner 18">
              <a:extLst>
                <a:ext uri="{FF2B5EF4-FFF2-40B4-BE49-F238E27FC236}">
                  <a16:creationId xmlns:a16="http://schemas.microsoft.com/office/drawing/2014/main" id="{D776A0FA-1759-06CF-9CFD-6E178ED2942A}"/>
                </a:ext>
              </a:extLst>
            </p:cNvPr>
            <p:cNvSpPr/>
            <p:nvPr/>
          </p:nvSpPr>
          <p:spPr>
            <a:xfrm rot="361930">
              <a:off x="4590882" y="903475"/>
              <a:ext cx="1800000" cy="1611125"/>
            </a:xfrm>
            <a:prstGeom prst="foldedCorner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Subtitle 2">
              <a:extLst>
                <a:ext uri="{FF2B5EF4-FFF2-40B4-BE49-F238E27FC236}">
                  <a16:creationId xmlns:a16="http://schemas.microsoft.com/office/drawing/2014/main" id="{8B6091AC-D99E-452E-9ED7-260E9C21BDCB}"/>
                </a:ext>
              </a:extLst>
            </p:cNvPr>
            <p:cNvSpPr txBox="1">
              <a:spLocks/>
            </p:cNvSpPr>
            <p:nvPr/>
          </p:nvSpPr>
          <p:spPr>
            <a:xfrm>
              <a:off x="4666129" y="1227985"/>
              <a:ext cx="1653990" cy="914399"/>
            </a:xfrm>
            <a:prstGeom prst="rect">
              <a:avLst/>
            </a:prstGeom>
          </p:spPr>
          <p:txBody>
            <a:bodyPr lIns="9000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100" b="1" dirty="0">
                  <a:solidFill>
                    <a:srgbClr val="951B81"/>
                  </a:solidFill>
                  <a:latin typeface="Comic Sans MS" panose="030F0702030302020204" pitchFamily="66" charset="0"/>
                </a:rPr>
                <a:t>What about within our local area?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5750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75885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Investigate Water: Steps for Learning 8</a:t>
            </a:r>
          </a:p>
          <a:p>
            <a:pPr marL="0" indent="0" algn="ctr"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Learning aims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A9542A0-A305-8D45-8504-D2847636CC8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12AC6C3-4EE0-B363-A95A-B8B7E30143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145" r="12145"/>
          <a:stretch/>
        </p:blipFill>
        <p:spPr>
          <a:xfrm>
            <a:off x="1284204" y="2336801"/>
            <a:ext cx="4767831" cy="322437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F0EAFC1-A4EF-C9FB-C888-0351B7D71232}"/>
              </a:ext>
            </a:extLst>
          </p:cNvPr>
          <p:cNvSpPr txBox="1"/>
          <p:nvPr/>
        </p:nvSpPr>
        <p:spPr>
          <a:xfrm>
            <a:off x="6640368" y="2483098"/>
            <a:ext cx="4146165" cy="29317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010103"/>
                </a:solidFill>
                <a:latin typeface="Comic Sans MS" panose="030F0702030302020204" pitchFamily="66" charset="0"/>
              </a:rPr>
              <a:t>To have a better understanding of the distribution and interconnection of rivers</a:t>
            </a:r>
          </a:p>
          <a:p>
            <a:r>
              <a:rPr lang="en-GB" sz="2100" dirty="0">
                <a:solidFill>
                  <a:srgbClr val="010103"/>
                </a:solidFill>
                <a:latin typeface="Comic Sans MS" panose="030F0702030302020204" pitchFamily="66" charset="0"/>
              </a:rPr>
              <a:t>and streams.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010103"/>
                </a:solidFill>
                <a:latin typeface="Comic Sans MS" panose="030F0702030302020204" pitchFamily="66" charset="0"/>
              </a:rPr>
              <a:t>To understand that most human settlements are located close to a water source.</a:t>
            </a:r>
          </a:p>
        </p:txBody>
      </p:sp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05FD67DA-E3F1-4B2A-B2D6-8738D21E6F89}"/>
              </a:ext>
            </a:extLst>
          </p:cNvPr>
          <p:cNvSpPr txBox="1">
            <a:spLocks/>
          </p:cNvSpPr>
          <p:nvPr/>
        </p:nvSpPr>
        <p:spPr>
          <a:xfrm>
            <a:off x="-6420" y="794183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My Imaginary Settlement</a:t>
            </a:r>
          </a:p>
        </p:txBody>
      </p:sp>
      <p:pic>
        <p:nvPicPr>
          <p:cNvPr id="5" name="Picture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2D331338-6DCA-7C9E-6D24-7121BE6BD66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3089" y="1640078"/>
            <a:ext cx="5699760" cy="41630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458B6D-A933-ED70-6A40-231F31C10CD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44154" y="2074992"/>
            <a:ext cx="2473924" cy="377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3441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05FD67DA-E3F1-4B2A-B2D6-8738D21E6F89}"/>
              </a:ext>
            </a:extLst>
          </p:cNvPr>
          <p:cNvSpPr txBox="1">
            <a:spLocks/>
          </p:cNvSpPr>
          <p:nvPr/>
        </p:nvSpPr>
        <p:spPr>
          <a:xfrm>
            <a:off x="-6420" y="807630"/>
            <a:ext cx="12192000" cy="35283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Do rivers flow </a:t>
            </a:r>
            <a:r>
              <a:rPr lang="en-US" sz="3000" b="1" i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into</a:t>
            </a: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or flow </a:t>
            </a:r>
            <a:r>
              <a:rPr lang="en-US" sz="3000" b="1" i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from</a:t>
            </a: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the sea?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DB9BACF-2159-D088-0693-7E2C29CF8F2F}"/>
              </a:ext>
            </a:extLst>
          </p:cNvPr>
          <p:cNvSpPr/>
          <p:nvPr/>
        </p:nvSpPr>
        <p:spPr>
          <a:xfrm>
            <a:off x="4866329" y="1402088"/>
            <a:ext cx="244650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How do we know?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1E4588-4D81-78EE-72F3-F68543235E2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2" t="3218" r="344" b="1437"/>
          <a:stretch/>
        </p:blipFill>
        <p:spPr>
          <a:xfrm>
            <a:off x="2586568" y="2071688"/>
            <a:ext cx="7018864" cy="3790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6428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Water: Steps for Learning 8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1F90B29-E895-5541-992A-38B84F2DBD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21" t="9219" r="19032" b="4778"/>
          <a:stretch/>
        </p:blipFill>
        <p:spPr>
          <a:xfrm>
            <a:off x="4140766" y="2007220"/>
            <a:ext cx="3940449" cy="2810107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336197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0663177-1D5E-A646-B8ED-EDF3CE2EA4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0A64DFA-BF26-5B37-42C6-E0212B189B5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3463" y="2471740"/>
            <a:ext cx="2404664" cy="301466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55B3605-320E-EB94-67AD-D809B9DFFE8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13837" y="2471740"/>
            <a:ext cx="2404664" cy="30146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1C683C9-3260-18AE-B87D-A657A7583C0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94211" y="2471740"/>
            <a:ext cx="2404664" cy="301466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1AACC5D-2271-B34F-33CC-9805585737F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74584" y="2471740"/>
            <a:ext cx="2404664" cy="301466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DDFB135F-2D7B-7B2A-028E-BC096448BC98}"/>
              </a:ext>
            </a:extLst>
          </p:cNvPr>
          <p:cNvSpPr txBox="1"/>
          <p:nvPr/>
        </p:nvSpPr>
        <p:spPr>
          <a:xfrm>
            <a:off x="1019175" y="5621685"/>
            <a:ext cx="2279072" cy="261610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r>
              <a:rPr lang="en-GB" sz="1700" dirty="0">
                <a:latin typeface="Comic Sans MS" panose="030F0702030302020204" pitchFamily="66" charset="0"/>
              </a:rPr>
              <a:t>London, UK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FE5E448-AED5-1C19-4179-302976FDCA9D}"/>
              </a:ext>
            </a:extLst>
          </p:cNvPr>
          <p:cNvSpPr txBox="1"/>
          <p:nvPr/>
        </p:nvSpPr>
        <p:spPr>
          <a:xfrm>
            <a:off x="6179923" y="5621685"/>
            <a:ext cx="2283168" cy="261610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r>
              <a:rPr lang="en-GB" sz="1700" dirty="0">
                <a:latin typeface="Comic Sans MS" panose="030F0702030302020204" pitchFamily="66" charset="0"/>
              </a:rPr>
              <a:t>New York, USA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9404B37-1ED2-5E4D-7AC0-BAF07691DBD6}"/>
              </a:ext>
            </a:extLst>
          </p:cNvPr>
          <p:cNvSpPr txBox="1"/>
          <p:nvPr/>
        </p:nvSpPr>
        <p:spPr>
          <a:xfrm>
            <a:off x="8774584" y="5621685"/>
            <a:ext cx="2426817" cy="261610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r>
              <a:rPr lang="en-GB" sz="1700" dirty="0">
                <a:latin typeface="Comic Sans MS" panose="030F0702030302020204" pitchFamily="66" charset="0"/>
              </a:rPr>
              <a:t>Hamilton, New Zealand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5DB5114-FCF7-EF88-C078-F3E237AEEEBF}"/>
              </a:ext>
            </a:extLst>
          </p:cNvPr>
          <p:cNvSpPr txBox="1"/>
          <p:nvPr/>
        </p:nvSpPr>
        <p:spPr>
          <a:xfrm>
            <a:off x="3599549" y="5621685"/>
            <a:ext cx="2273262" cy="261610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r>
              <a:rPr lang="en-GB" sz="1700" dirty="0">
                <a:latin typeface="Comic Sans MS" panose="030F0702030302020204" pitchFamily="66" charset="0"/>
              </a:rPr>
              <a:t>Paris, France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64462FE1-A6A5-3B5E-1431-056F368734CF}"/>
              </a:ext>
            </a:extLst>
          </p:cNvPr>
          <p:cNvSpPr txBox="1">
            <a:spLocks/>
          </p:cNvSpPr>
          <p:nvPr/>
        </p:nvSpPr>
        <p:spPr>
          <a:xfrm>
            <a:off x="17163" y="782845"/>
            <a:ext cx="12192000" cy="50696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Do human settlements need flowing water?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4EEA241-A093-1575-031D-BE135DEB70D6}"/>
              </a:ext>
            </a:extLst>
          </p:cNvPr>
          <p:cNvSpPr txBox="1"/>
          <p:nvPr/>
        </p:nvSpPr>
        <p:spPr>
          <a:xfrm>
            <a:off x="417061" y="1343144"/>
            <a:ext cx="11392205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200" dirty="0">
                <a:latin typeface="Comic Sans MS" panose="030F0702030302020204" pitchFamily="66" charset="0"/>
              </a:rPr>
              <a:t>Why?</a:t>
            </a:r>
          </a:p>
          <a:p>
            <a:pPr algn="ctr">
              <a:spcBef>
                <a:spcPts val="600"/>
              </a:spcBef>
            </a:pPr>
            <a:r>
              <a:rPr lang="en-GB" sz="2200" dirty="0">
                <a:latin typeface="Comic Sans MS" panose="030F0702030302020204" pitchFamily="66" charset="0"/>
              </a:rPr>
              <a:t>What might happen if they didn’t have any?</a:t>
            </a:r>
          </a:p>
        </p:txBody>
      </p:sp>
    </p:spTree>
    <p:extLst>
      <p:ext uri="{BB962C8B-B14F-4D97-AF65-F5344CB8AC3E}">
        <p14:creationId xmlns:p14="http://schemas.microsoft.com/office/powerpoint/2010/main" val="2408722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F2EE98-A458-4E71-8C2C-A00AF840B833}"/>
              </a:ext>
            </a:extLst>
          </p:cNvPr>
          <p:cNvSpPr txBox="1"/>
          <p:nvPr/>
        </p:nvSpPr>
        <p:spPr>
          <a:xfrm>
            <a:off x="6872480" y="2743648"/>
            <a:ext cx="34432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Comic Sans MS" panose="030F0702030302020204" pitchFamily="66" charset="0"/>
              </a:rPr>
              <a:t>Your challenge!</a:t>
            </a:r>
          </a:p>
          <a:p>
            <a:endParaRPr lang="en-GB" sz="2100" dirty="0">
              <a:latin typeface="Comic Sans MS" panose="030F0702030302020204" pitchFamily="66" charset="0"/>
            </a:endParaRPr>
          </a:p>
          <a:p>
            <a:r>
              <a:rPr lang="en-GB" sz="2100" dirty="0">
                <a:latin typeface="Comic Sans MS" panose="030F0702030302020204" pitchFamily="66" charset="0"/>
              </a:rPr>
              <a:t>Find a town or city that has no water near by.</a:t>
            </a:r>
          </a:p>
        </p:txBody>
      </p:sp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7AD20502-A53A-2B7F-E022-EDE63A54FD6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657" t="11459" r="19921" b="7708"/>
          <a:stretch/>
        </p:blipFill>
        <p:spPr>
          <a:xfrm>
            <a:off x="2324293" y="785813"/>
            <a:ext cx="4057467" cy="530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461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E2C2657-9E4B-6E4E-99FA-96D8363DB1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7" name="Picture 6" descr="Map&#10;&#10;Description automatically generated">
            <a:extLst>
              <a:ext uri="{FF2B5EF4-FFF2-40B4-BE49-F238E27FC236}">
                <a16:creationId xmlns:a16="http://schemas.microsoft.com/office/drawing/2014/main" id="{7759926E-6ECA-7143-9CC3-351F975CE1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5594" y="2062526"/>
            <a:ext cx="7205478" cy="3649862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49DBA7E-7B84-1D44-BF56-9953DCD7A867}"/>
              </a:ext>
            </a:extLst>
          </p:cNvPr>
          <p:cNvSpPr/>
          <p:nvPr/>
        </p:nvSpPr>
        <p:spPr>
          <a:xfrm>
            <a:off x="5294918" y="2698073"/>
            <a:ext cx="796036" cy="362310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North</a:t>
            </a:r>
            <a:b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America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850D729B-5BBD-EF48-9E24-64DE4BA0A737}"/>
              </a:ext>
            </a:extLst>
          </p:cNvPr>
          <p:cNvSpPr/>
          <p:nvPr/>
        </p:nvSpPr>
        <p:spPr>
          <a:xfrm>
            <a:off x="8854025" y="2707217"/>
            <a:ext cx="701801" cy="362310"/>
          </a:xfrm>
          <a:prstGeom prst="roundRect">
            <a:avLst>
              <a:gd name="adj" fmla="val 50000"/>
            </a:avLst>
          </a:prstGeom>
          <a:solidFill>
            <a:srgbClr val="D811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Asia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A8208696-5AE8-464E-910C-1C93F7CF2286}"/>
              </a:ext>
            </a:extLst>
          </p:cNvPr>
          <p:cNvSpPr/>
          <p:nvPr/>
        </p:nvSpPr>
        <p:spPr>
          <a:xfrm>
            <a:off x="7765992" y="5318989"/>
            <a:ext cx="890017" cy="362310"/>
          </a:xfrm>
          <a:prstGeom prst="roundRect">
            <a:avLst>
              <a:gd name="adj" fmla="val 50000"/>
            </a:avLst>
          </a:prstGeom>
          <a:solidFill>
            <a:srgbClr val="00A3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Antarctica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7BFD3397-2810-9240-9E29-88F1EE8EE831}"/>
              </a:ext>
            </a:extLst>
          </p:cNvPr>
          <p:cNvSpPr/>
          <p:nvPr/>
        </p:nvSpPr>
        <p:spPr>
          <a:xfrm>
            <a:off x="7475984" y="3320774"/>
            <a:ext cx="701801" cy="36231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Africa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84313AA4-EA9F-8E43-8FBD-6EE24A1B8A19}"/>
              </a:ext>
            </a:extLst>
          </p:cNvPr>
          <p:cNvSpPr/>
          <p:nvPr/>
        </p:nvSpPr>
        <p:spPr>
          <a:xfrm>
            <a:off x="7565142" y="2568652"/>
            <a:ext cx="701801" cy="362310"/>
          </a:xfrm>
          <a:prstGeom prst="roundRect">
            <a:avLst>
              <a:gd name="adj" fmla="val 50000"/>
            </a:avLst>
          </a:prstGeom>
          <a:solidFill>
            <a:srgbClr val="D922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Europe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AA927025-8C6F-A742-A297-34C923AB27C6}"/>
              </a:ext>
            </a:extLst>
          </p:cNvPr>
          <p:cNvSpPr/>
          <p:nvPr/>
        </p:nvSpPr>
        <p:spPr>
          <a:xfrm>
            <a:off x="9625880" y="4270846"/>
            <a:ext cx="919987" cy="36231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Oceania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77CEDE88-F935-9944-801B-DDE1BA183D35}"/>
              </a:ext>
            </a:extLst>
          </p:cNvPr>
          <p:cNvSpPr/>
          <p:nvPr/>
        </p:nvSpPr>
        <p:spPr>
          <a:xfrm>
            <a:off x="5954701" y="3914935"/>
            <a:ext cx="796036" cy="362310"/>
          </a:xfrm>
          <a:prstGeom prst="roundRect">
            <a:avLst>
              <a:gd name="adj" fmla="val 50000"/>
            </a:avLst>
          </a:prstGeom>
          <a:solidFill>
            <a:srgbClr val="F9B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South</a:t>
            </a:r>
            <a:b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America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F857CDFB-824C-F441-8C9A-B14D90DA51A8}"/>
              </a:ext>
            </a:extLst>
          </p:cNvPr>
          <p:cNvSpPr txBox="1">
            <a:spLocks/>
          </p:cNvSpPr>
          <p:nvPr/>
        </p:nvSpPr>
        <p:spPr>
          <a:xfrm>
            <a:off x="0" y="798156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Can you remember the seven continents?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FDE351C-3938-9F42-BB0B-266A4407B243}"/>
              </a:ext>
            </a:extLst>
          </p:cNvPr>
          <p:cNvSpPr/>
          <p:nvPr/>
        </p:nvSpPr>
        <p:spPr>
          <a:xfrm>
            <a:off x="1180709" y="1693303"/>
            <a:ext cx="8465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US" sz="2000" b="1" dirty="0">
                <a:solidFill>
                  <a:srgbClr val="D8117D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Asia</a:t>
            </a:r>
            <a:endParaRPr lang="en-US" sz="2000" b="1" dirty="0">
              <a:solidFill>
                <a:srgbClr val="7030A0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7EC41F2-7352-D34A-A8A4-4279B64577F4}"/>
              </a:ext>
            </a:extLst>
          </p:cNvPr>
          <p:cNvSpPr/>
          <p:nvPr/>
        </p:nvSpPr>
        <p:spPr>
          <a:xfrm>
            <a:off x="1180709" y="2159954"/>
            <a:ext cx="1179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US" sz="2000" b="1" dirty="0">
                <a:solidFill>
                  <a:srgbClr val="00B05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Africa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C41446B-1460-ED4C-94EF-873EDE77CF27}"/>
              </a:ext>
            </a:extLst>
          </p:cNvPr>
          <p:cNvSpPr/>
          <p:nvPr/>
        </p:nvSpPr>
        <p:spPr>
          <a:xfrm>
            <a:off x="1180710" y="2626605"/>
            <a:ext cx="2107802" cy="400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US" sz="2000" b="1" dirty="0">
                <a:solidFill>
                  <a:srgbClr val="0070C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North America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0B7E6A7-C44B-A741-88A2-6965F8BF81AD}"/>
              </a:ext>
            </a:extLst>
          </p:cNvPr>
          <p:cNvSpPr/>
          <p:nvPr/>
        </p:nvSpPr>
        <p:spPr>
          <a:xfrm>
            <a:off x="1180710" y="3093256"/>
            <a:ext cx="19948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US" sz="2000" b="1" dirty="0">
                <a:solidFill>
                  <a:srgbClr val="F9B233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South America</a:t>
            </a:r>
            <a:endParaRPr lang="en-US" sz="2000" b="1" dirty="0">
              <a:solidFill>
                <a:srgbClr val="7030A0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5B7DD7F-0B89-054F-BFE7-D9DC3EB59754}"/>
              </a:ext>
            </a:extLst>
          </p:cNvPr>
          <p:cNvSpPr/>
          <p:nvPr/>
        </p:nvSpPr>
        <p:spPr>
          <a:xfrm>
            <a:off x="1180710" y="3559907"/>
            <a:ext cx="15057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US" sz="2000" b="1" dirty="0">
                <a:solidFill>
                  <a:srgbClr val="00A3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Antarctica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0988EB9-65FA-D64D-97F0-C02F4D90F2F7}"/>
              </a:ext>
            </a:extLst>
          </p:cNvPr>
          <p:cNvSpPr/>
          <p:nvPr/>
        </p:nvSpPr>
        <p:spPr>
          <a:xfrm>
            <a:off x="1180709" y="4026558"/>
            <a:ext cx="1179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US" sz="2000" b="1" dirty="0">
                <a:solidFill>
                  <a:srgbClr val="D9222A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Europe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9C294DB-2343-8C45-BFA8-3D03B05A9208}"/>
              </a:ext>
            </a:extLst>
          </p:cNvPr>
          <p:cNvSpPr/>
          <p:nvPr/>
        </p:nvSpPr>
        <p:spPr>
          <a:xfrm>
            <a:off x="1180709" y="4493210"/>
            <a:ext cx="26948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US" sz="2000" b="1" dirty="0">
                <a:solidFill>
                  <a:srgbClr val="7030A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Oceania</a:t>
            </a:r>
            <a:br>
              <a:rPr lang="en-US" sz="1200" b="1" dirty="0">
                <a:solidFill>
                  <a:srgbClr val="7030A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7030A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(This is often referred to as Australasia or Australia.</a:t>
            </a:r>
            <a:br>
              <a:rPr lang="en-US" sz="1200" dirty="0">
                <a:solidFill>
                  <a:srgbClr val="7030A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7030A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But the region is referred to as Oceania if including New Zealand and the Pacific islands.)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76903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/>
      <p:bldP spid="18" grpId="0"/>
      <p:bldP spid="20" grpId="0"/>
      <p:bldP spid="21" grpId="0"/>
      <p:bldP spid="22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p&#10;&#10;Description automatically generated">
            <a:extLst>
              <a:ext uri="{FF2B5EF4-FFF2-40B4-BE49-F238E27FC236}">
                <a16:creationId xmlns:a16="http://schemas.microsoft.com/office/drawing/2014/main" id="{BD730BD9-AAE8-7E02-8EB3-437CC4D127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5594" y="2062526"/>
            <a:ext cx="7205478" cy="36498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2FABA06-3E82-4168-9EC0-2D58A116F6A7}"/>
              </a:ext>
            </a:extLst>
          </p:cNvPr>
          <p:cNvSpPr txBox="1"/>
          <p:nvPr/>
        </p:nvSpPr>
        <p:spPr>
          <a:xfrm>
            <a:off x="6750424" y="4800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10561E-625E-4480-8EFB-16BB1C1EC35B}"/>
              </a:ext>
            </a:extLst>
          </p:cNvPr>
          <p:cNvSpPr txBox="1"/>
          <p:nvPr/>
        </p:nvSpPr>
        <p:spPr>
          <a:xfrm>
            <a:off x="1129470" y="2415239"/>
            <a:ext cx="2446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D8117D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Pacific Ocean</a:t>
            </a:r>
            <a:br>
              <a:rPr lang="en-GB" b="1" dirty="0">
                <a:solidFill>
                  <a:srgbClr val="D8117D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GB" dirty="0">
                <a:solidFill>
                  <a:srgbClr val="D8117D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(North and South)</a:t>
            </a:r>
            <a:endParaRPr lang="en-GB" b="1" dirty="0">
              <a:solidFill>
                <a:srgbClr val="27262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8DA3A48-67A6-2243-8BEE-B79458BBDCF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14A360A-2E41-904F-9A35-F334871347FA}"/>
              </a:ext>
            </a:extLst>
          </p:cNvPr>
          <p:cNvSpPr/>
          <p:nvPr/>
        </p:nvSpPr>
        <p:spPr>
          <a:xfrm>
            <a:off x="4683768" y="1932716"/>
            <a:ext cx="1052422" cy="362310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Arctic Ocean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714749B-42F1-6A45-8558-36F48163D832}"/>
              </a:ext>
            </a:extLst>
          </p:cNvPr>
          <p:cNvSpPr/>
          <p:nvPr/>
        </p:nvSpPr>
        <p:spPr>
          <a:xfrm>
            <a:off x="3945214" y="2782144"/>
            <a:ext cx="1052422" cy="362310"/>
          </a:xfrm>
          <a:prstGeom prst="roundRect">
            <a:avLst>
              <a:gd name="adj" fmla="val 50000"/>
            </a:avLst>
          </a:prstGeom>
          <a:solidFill>
            <a:srgbClr val="D811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North Pacific</a:t>
            </a:r>
            <a:b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Ocean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D6F49CB6-C750-ED42-9BE0-31E6B280791C}"/>
              </a:ext>
            </a:extLst>
          </p:cNvPr>
          <p:cNvSpPr/>
          <p:nvPr/>
        </p:nvSpPr>
        <p:spPr>
          <a:xfrm>
            <a:off x="6609782" y="4456906"/>
            <a:ext cx="1092221" cy="362310"/>
          </a:xfrm>
          <a:prstGeom prst="roundRect">
            <a:avLst>
              <a:gd name="adj" fmla="val 50000"/>
            </a:avLst>
          </a:prstGeom>
          <a:solidFill>
            <a:srgbClr val="F9B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South Atlantic</a:t>
            </a:r>
            <a:b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Ocean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C2C5B95B-7165-F44E-A4CF-FE8CE34A9BCD}"/>
              </a:ext>
            </a:extLst>
          </p:cNvPr>
          <p:cNvSpPr/>
          <p:nvPr/>
        </p:nvSpPr>
        <p:spPr>
          <a:xfrm>
            <a:off x="8512504" y="3990638"/>
            <a:ext cx="1052422" cy="36231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Indian Ocean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A1DA189D-8461-6B4C-91FD-1DA720143D3B}"/>
              </a:ext>
            </a:extLst>
          </p:cNvPr>
          <p:cNvSpPr/>
          <p:nvPr/>
        </p:nvSpPr>
        <p:spPr>
          <a:xfrm>
            <a:off x="7702003" y="4899925"/>
            <a:ext cx="1052422" cy="362310"/>
          </a:xfrm>
          <a:prstGeom prst="roundRect">
            <a:avLst>
              <a:gd name="adj" fmla="val 50000"/>
            </a:avLst>
          </a:prstGeom>
          <a:solidFill>
            <a:srgbClr val="D922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Southern Ocean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97EC3B81-B54B-4D47-A928-4DC335967620}"/>
              </a:ext>
            </a:extLst>
          </p:cNvPr>
          <p:cNvSpPr/>
          <p:nvPr/>
        </p:nvSpPr>
        <p:spPr>
          <a:xfrm>
            <a:off x="8976240" y="1932716"/>
            <a:ext cx="1052422" cy="362310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Arctic Ocean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E3B7DB4-5636-5F4B-BBD6-1719CBFCBFCD}"/>
              </a:ext>
            </a:extLst>
          </p:cNvPr>
          <p:cNvSpPr/>
          <p:nvPr/>
        </p:nvSpPr>
        <p:spPr>
          <a:xfrm>
            <a:off x="4683768" y="4456906"/>
            <a:ext cx="1052422" cy="362310"/>
          </a:xfrm>
          <a:prstGeom prst="roundRect">
            <a:avLst>
              <a:gd name="adj" fmla="val 50000"/>
            </a:avLst>
          </a:prstGeom>
          <a:solidFill>
            <a:srgbClr val="D811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South Pacific</a:t>
            </a:r>
            <a:b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Ocean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331EBFA4-64E6-F54C-9A44-F1047A4DCF5E}"/>
              </a:ext>
            </a:extLst>
          </p:cNvPr>
          <p:cNvSpPr/>
          <p:nvPr/>
        </p:nvSpPr>
        <p:spPr>
          <a:xfrm>
            <a:off x="6209896" y="2782144"/>
            <a:ext cx="1106724" cy="362310"/>
          </a:xfrm>
          <a:prstGeom prst="roundRect">
            <a:avLst>
              <a:gd name="adj" fmla="val 50000"/>
            </a:avLst>
          </a:prstGeom>
          <a:solidFill>
            <a:srgbClr val="F9B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North Atlantic</a:t>
            </a:r>
            <a:b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Ocean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E442A51-F2C8-1E4F-BBFF-8CC6F19D0C11}"/>
              </a:ext>
            </a:extLst>
          </p:cNvPr>
          <p:cNvSpPr txBox="1"/>
          <p:nvPr/>
        </p:nvSpPr>
        <p:spPr>
          <a:xfrm>
            <a:off x="1142589" y="3859431"/>
            <a:ext cx="1774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B05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Indian Ocean</a:t>
            </a:r>
            <a:endParaRPr lang="en-GB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7945D03-65E7-244A-ACDE-77457224B04E}"/>
              </a:ext>
            </a:extLst>
          </p:cNvPr>
          <p:cNvSpPr txBox="1"/>
          <p:nvPr/>
        </p:nvSpPr>
        <p:spPr>
          <a:xfrm>
            <a:off x="1129470" y="3140669"/>
            <a:ext cx="2446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9B233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Atlantic Ocean </a:t>
            </a:r>
            <a:br>
              <a:rPr lang="en-GB" b="1" dirty="0">
                <a:solidFill>
                  <a:srgbClr val="F9B233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GB" dirty="0">
                <a:solidFill>
                  <a:srgbClr val="F9B233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(North and South)</a:t>
            </a:r>
            <a:endParaRPr lang="en-GB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9C19EAA-C155-8348-ADAF-0D5B28640806}"/>
              </a:ext>
            </a:extLst>
          </p:cNvPr>
          <p:cNvSpPr txBox="1"/>
          <p:nvPr/>
        </p:nvSpPr>
        <p:spPr>
          <a:xfrm>
            <a:off x="1158609" y="4813226"/>
            <a:ext cx="1752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64B8D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Arctic Ocean</a:t>
            </a:r>
            <a:endParaRPr lang="en-GB" b="1" dirty="0">
              <a:solidFill>
                <a:srgbClr val="27262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F9F16BB-388C-E143-9AFB-F9BEC1A9B9D7}"/>
              </a:ext>
            </a:extLst>
          </p:cNvPr>
          <p:cNvSpPr txBox="1"/>
          <p:nvPr/>
        </p:nvSpPr>
        <p:spPr>
          <a:xfrm>
            <a:off x="1142589" y="4332048"/>
            <a:ext cx="2100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D9222A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Southern Ocean</a:t>
            </a:r>
            <a:endParaRPr lang="en-GB" b="1" dirty="0">
              <a:solidFill>
                <a:srgbClr val="27262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776D2402-D170-008A-2894-44DF7ABDEC7D}"/>
              </a:ext>
            </a:extLst>
          </p:cNvPr>
          <p:cNvSpPr txBox="1">
            <a:spLocks/>
          </p:cNvSpPr>
          <p:nvPr/>
        </p:nvSpPr>
        <p:spPr>
          <a:xfrm>
            <a:off x="0" y="798156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Can you remember the five oceans?</a:t>
            </a:r>
          </a:p>
        </p:txBody>
      </p:sp>
    </p:spTree>
    <p:extLst>
      <p:ext uri="{BB962C8B-B14F-4D97-AF65-F5344CB8AC3E}">
        <p14:creationId xmlns:p14="http://schemas.microsoft.com/office/powerpoint/2010/main" val="260853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2FABA06-3E82-4168-9EC0-2D58A116F6A7}"/>
              </a:ext>
            </a:extLst>
          </p:cNvPr>
          <p:cNvSpPr txBox="1"/>
          <p:nvPr/>
        </p:nvSpPr>
        <p:spPr>
          <a:xfrm>
            <a:off x="6750424" y="4800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8DA3A48-67A6-2243-8BEE-B79458BBDC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ACFABD10-B130-DCE6-BFF1-2D3258BF7913}"/>
              </a:ext>
            </a:extLst>
          </p:cNvPr>
          <p:cNvSpPr txBox="1">
            <a:spLocks/>
          </p:cNvSpPr>
          <p:nvPr/>
        </p:nvSpPr>
        <p:spPr>
          <a:xfrm>
            <a:off x="6857999" y="2770782"/>
            <a:ext cx="3379305" cy="86694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Capital Cities across the globe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924208-D9D4-44BC-4B45-92938FCE45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2" r="432"/>
          <a:stretch/>
        </p:blipFill>
        <p:spPr>
          <a:xfrm rot="21429240">
            <a:off x="2502426" y="844442"/>
            <a:ext cx="3635968" cy="5208694"/>
          </a:xfrm>
          <a:prstGeom prst="rect">
            <a:avLst/>
          </a:prstGeom>
          <a:effectLst>
            <a:outerShdw blurRad="139700" dist="38100" algn="tl" rotWithShape="0">
              <a:prstClr val="black">
                <a:alpha val="30000"/>
              </a:prstClr>
            </a:outerShdw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0870764-1BDB-0589-2D70-872AC180DB47}"/>
              </a:ext>
            </a:extLst>
          </p:cNvPr>
          <p:cNvSpPr/>
          <p:nvPr/>
        </p:nvSpPr>
        <p:spPr>
          <a:xfrm rot="21429240">
            <a:off x="2953089" y="2045186"/>
            <a:ext cx="766705" cy="307777"/>
          </a:xfrm>
          <a:prstGeom prst="rect">
            <a:avLst/>
          </a:prstGeom>
        </p:spPr>
        <p:txBody>
          <a:bodyPr wrap="none" lIns="90000" anchor="ctr" anchorCtr="0">
            <a:spAutoFit/>
          </a:bodyPr>
          <a:lstStyle/>
          <a:p>
            <a:r>
              <a:rPr lang="en-GB" sz="1400" dirty="0">
                <a:latin typeface="Comic Sans MS" panose="030F0702030302020204" pitchFamily="66" charset="0"/>
              </a:rPr>
              <a:t>London</a:t>
            </a:r>
            <a:endParaRPr lang="en-US" sz="14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E6A1AA4-4E14-A0BA-B11A-E37434033702}"/>
              </a:ext>
            </a:extLst>
          </p:cNvPr>
          <p:cNvSpPr/>
          <p:nvPr/>
        </p:nvSpPr>
        <p:spPr>
          <a:xfrm rot="21429240">
            <a:off x="3964658" y="1913748"/>
            <a:ext cx="1125778" cy="477054"/>
          </a:xfrm>
          <a:prstGeom prst="rect">
            <a:avLst/>
          </a:prstGeom>
        </p:spPr>
        <p:txBody>
          <a:bodyPr wrap="none" lIns="90000" anchor="ctr" anchorCtr="0">
            <a:spAutoFit/>
          </a:bodyPr>
          <a:lstStyle/>
          <a:p>
            <a:pPr algn="ctr">
              <a:lnSpc>
                <a:spcPts val="1480"/>
              </a:lnSpc>
            </a:pPr>
            <a:r>
              <a:rPr lang="en-GB" sz="1400" dirty="0">
                <a:latin typeface="Comic Sans MS" panose="030F0702030302020204" pitchFamily="66" charset="0"/>
              </a:rPr>
              <a:t>The United</a:t>
            </a:r>
          </a:p>
          <a:p>
            <a:pPr algn="ctr">
              <a:lnSpc>
                <a:spcPts val="1480"/>
              </a:lnSpc>
            </a:pPr>
            <a:r>
              <a:rPr lang="en-GB" sz="1400" dirty="0">
                <a:latin typeface="Comic Sans MS" panose="030F0702030302020204" pitchFamily="66" charset="0"/>
              </a:rPr>
              <a:t>Kingdom</a:t>
            </a:r>
            <a:endParaRPr lang="en-US" sz="1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E9D574-954E-E4DC-9076-E1B2E97B736C}"/>
              </a:ext>
            </a:extLst>
          </p:cNvPr>
          <p:cNvSpPr/>
          <p:nvPr/>
        </p:nvSpPr>
        <p:spPr>
          <a:xfrm rot="21429240">
            <a:off x="5212335" y="1958696"/>
            <a:ext cx="482974" cy="307777"/>
          </a:xfrm>
          <a:prstGeom prst="rect">
            <a:avLst/>
          </a:prstGeom>
        </p:spPr>
        <p:txBody>
          <a:bodyPr wrap="none" lIns="90000" anchor="ctr" anchorCtr="0">
            <a:spAutoFit/>
          </a:bodyPr>
          <a:lstStyle/>
          <a:p>
            <a:r>
              <a:rPr lang="en-GB" sz="1400" dirty="0">
                <a:latin typeface="Comic Sans MS" panose="030F0702030302020204" pitchFamily="66" charset="0"/>
              </a:rPr>
              <a:t>Yes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669867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49DD185A-3767-4DBA-B01C-37D2E940D412}"/>
              </a:ext>
            </a:extLst>
          </p:cNvPr>
          <p:cNvSpPr txBox="1">
            <a:spLocks/>
          </p:cNvSpPr>
          <p:nvPr/>
        </p:nvSpPr>
        <p:spPr>
          <a:xfrm>
            <a:off x="0" y="798156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Elan Valley Aqueduct</a:t>
            </a:r>
          </a:p>
        </p:txBody>
      </p:sp>
      <p:pic>
        <p:nvPicPr>
          <p:cNvPr id="3" name="Picture 2" descr="A picture containing outdoor, sky, water, grass&#10;&#10;Description automatically generated">
            <a:extLst>
              <a:ext uri="{FF2B5EF4-FFF2-40B4-BE49-F238E27FC236}">
                <a16:creationId xmlns:a16="http://schemas.microsoft.com/office/drawing/2014/main" id="{3F58E1C6-048B-C409-0A23-DEFB0E24C3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86568" y="1715672"/>
            <a:ext cx="7018864" cy="406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030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49DD185A-3767-4DBA-B01C-37D2E940D412}"/>
              </a:ext>
            </a:extLst>
          </p:cNvPr>
          <p:cNvSpPr txBox="1">
            <a:spLocks/>
          </p:cNvSpPr>
          <p:nvPr/>
        </p:nvSpPr>
        <p:spPr>
          <a:xfrm>
            <a:off x="0" y="798156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Hatton Canal and lock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124DBD-349E-B467-2513-90BDC85892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34" b="12356"/>
          <a:stretch/>
        </p:blipFill>
        <p:spPr>
          <a:xfrm>
            <a:off x="2586568" y="1715672"/>
            <a:ext cx="7018864" cy="406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6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63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16855</TotalTime>
  <Words>621</Words>
  <Application>Microsoft Office PowerPoint</Application>
  <PresentationFormat>Widescreen</PresentationFormat>
  <Paragraphs>114</Paragraphs>
  <Slides>22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592</cp:revision>
  <dcterms:created xsi:type="dcterms:W3CDTF">2021-01-11T17:47:06Z</dcterms:created>
  <dcterms:modified xsi:type="dcterms:W3CDTF">2022-08-02T21:44:09Z</dcterms:modified>
</cp:coreProperties>
</file>