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3"/>
  </p:notesMasterIdLst>
  <p:sldIdLst>
    <p:sldId id="330" r:id="rId3"/>
    <p:sldId id="321" r:id="rId4"/>
    <p:sldId id="337" r:id="rId5"/>
    <p:sldId id="336" r:id="rId6"/>
    <p:sldId id="270" r:id="rId7"/>
    <p:sldId id="340" r:id="rId8"/>
    <p:sldId id="332" r:id="rId9"/>
    <p:sldId id="333" r:id="rId10"/>
    <p:sldId id="334" r:id="rId11"/>
    <p:sldId id="320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70" userDrawn="1">
          <p15:clr>
            <a:srgbClr val="A4A3A4"/>
          </p15:clr>
        </p15:guide>
        <p15:guide id="11" pos="3840" userDrawn="1">
          <p15:clr>
            <a:srgbClr val="A4A3A4"/>
          </p15:clr>
        </p15:guide>
        <p15:guide id="12" orient="horz" pos="640" userDrawn="1">
          <p15:clr>
            <a:srgbClr val="A4A3A4"/>
          </p15:clr>
        </p15:guide>
        <p15:guide id="14" orient="horz" pos="2319" userDrawn="1">
          <p15:clr>
            <a:srgbClr val="A4A3A4"/>
          </p15:clr>
        </p15:guide>
        <p15:guide id="15" orient="horz" pos="1298" userDrawn="1">
          <p15:clr>
            <a:srgbClr val="A4A3A4"/>
          </p15:clr>
        </p15:guide>
        <p15:guide id="16" pos="6924" userDrawn="1">
          <p15:clr>
            <a:srgbClr val="A4A3A4"/>
          </p15:clr>
        </p15:guide>
        <p15:guide id="17" pos="73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5D29"/>
    <a:srgbClr val="44D8D4"/>
    <a:srgbClr val="39AB47"/>
    <a:srgbClr val="FFAE00"/>
    <a:srgbClr val="79D8D8"/>
    <a:srgbClr val="4FD8D8"/>
    <a:srgbClr val="286AA6"/>
    <a:srgbClr val="3692C4"/>
    <a:srgbClr val="951B81"/>
    <a:srgbClr val="D922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03" autoAdjust="0"/>
    <p:restoredTop sz="85515" autoAdjust="0"/>
  </p:normalViewPr>
  <p:slideViewPr>
    <p:cSldViewPr snapToGrid="0" snapToObjects="1">
      <p:cViewPr varScale="1">
        <p:scale>
          <a:sx n="72" d="100"/>
          <a:sy n="72" d="100"/>
        </p:scale>
        <p:origin x="224" y="432"/>
      </p:cViewPr>
      <p:guideLst>
        <p:guide orient="horz" pos="3770"/>
        <p:guide pos="3840"/>
        <p:guide orient="horz" pos="640"/>
        <p:guide orient="horz" pos="2319"/>
        <p:guide orient="horz" pos="1298"/>
        <p:guide pos="6924"/>
        <p:guide pos="73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8/3/22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499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9348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018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3466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4894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9838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6717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4581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8/3/22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15D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5D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15D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8/3/22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hyperlink" Target="https://www.youtube.com/watch?v=o1NSadfMefA" TargetMode="Externa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7.png"/><Relationship Id="rId9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81598BD1-E7AE-0041-B297-961EE22A1E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4" name="Picture 2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34A37DC-7728-504F-A91E-70D0B0E7AB3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06114406-66CD-8843-A93E-0495DC2FDAB0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042C6EB-80D4-0A13-00AB-C90D75AA1382}"/>
              </a:ext>
            </a:extLst>
          </p:cNvPr>
          <p:cNvSpPr txBox="1">
            <a:spLocks/>
          </p:cNvSpPr>
          <p:nvPr/>
        </p:nvSpPr>
        <p:spPr>
          <a:xfrm>
            <a:off x="8154649" y="6022650"/>
            <a:ext cx="3833345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Geography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A0B4A77-B76B-4DC6-AE7B-AACAA54EAC29}"/>
              </a:ext>
            </a:extLst>
          </p:cNvPr>
          <p:cNvSpPr/>
          <p:nvPr/>
        </p:nvSpPr>
        <p:spPr>
          <a:xfrm>
            <a:off x="0" y="1826538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99F54F7-643D-231A-CA07-87F26E34BF1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4891" y="1924031"/>
            <a:ext cx="6037110" cy="3597965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3E820F4E-D1AC-3B48-AE4B-6388D6B9C7EE}"/>
              </a:ext>
            </a:extLst>
          </p:cNvPr>
          <p:cNvSpPr txBox="1">
            <a:spLocks/>
          </p:cNvSpPr>
          <p:nvPr/>
        </p:nvSpPr>
        <p:spPr>
          <a:xfrm>
            <a:off x="161383" y="341943"/>
            <a:ext cx="12192002" cy="12644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Investigate Water</a:t>
            </a:r>
          </a:p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Steps for Learning </a:t>
            </a:r>
            <a:r>
              <a:rPr lang="en-US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3</a:t>
            </a:r>
            <a:endParaRPr lang="en-US" sz="3200" b="1" dirty="0">
              <a:solidFill>
                <a:schemeClr val="bg1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139B7B8-64B2-6831-3CCC-A82E2154581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924031"/>
            <a:ext cx="6037110" cy="3597965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CEB1A528-2D78-CD78-4431-584441B67BC0}"/>
              </a:ext>
            </a:extLst>
          </p:cNvPr>
          <p:cNvGrpSpPr/>
          <p:nvPr/>
        </p:nvGrpSpPr>
        <p:grpSpPr>
          <a:xfrm>
            <a:off x="4101341" y="5874029"/>
            <a:ext cx="3875136" cy="739868"/>
            <a:chOff x="4226851" y="5874029"/>
            <a:chExt cx="3875136" cy="739868"/>
          </a:xfrm>
        </p:grpSpPr>
        <p:pic>
          <p:nvPicPr>
            <p:cNvPr id="16" name="Picture 15" descr="Logo, company name&#10;&#10;Description automatically generated">
              <a:extLst>
                <a:ext uri="{FF2B5EF4-FFF2-40B4-BE49-F238E27FC236}">
                  <a16:creationId xmlns:a16="http://schemas.microsoft.com/office/drawing/2014/main" id="{ED06946A-BA15-5D81-65A4-31E6D0C118A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140035" y="5874029"/>
              <a:ext cx="961952" cy="739868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F1E149B-B5E8-36EC-DEA2-74D6390A08BC}"/>
                </a:ext>
              </a:extLst>
            </p:cNvPr>
            <p:cNvSpPr txBox="1"/>
            <p:nvPr/>
          </p:nvSpPr>
          <p:spPr>
            <a:xfrm>
              <a:off x="4226851" y="5951453"/>
              <a:ext cx="2771951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Produced in collaboration with</a:t>
              </a:r>
              <a:b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the Geographical Association</a:t>
              </a:r>
              <a:endParaRPr lang="en-US" sz="1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96577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345FEC9-E6C0-2247-B2C4-31965A1324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</a:t>
            </a:r>
            <a:r>
              <a:rPr lang="en-GB" sz="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C714B0E-3A41-3F4C-B0F0-BB62AC3F28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DB6B8C80-7444-594A-89EE-22F1BD68F5F8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Investigate Water: Steps for Learning 3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92DB8A6-CD52-F942-92B3-8BFE9C560FE1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3932EFE-F536-174B-B36A-3B0F0BF221D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140766" y="1993127"/>
            <a:ext cx="3940449" cy="2848362"/>
          </a:xfrm>
          <a:prstGeom prst="rect">
            <a:avLst/>
          </a:prstGeom>
          <a:ln w="101600">
            <a:solidFill>
              <a:schemeClr val="bg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3336197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EB915F7-C9E7-6746-A5BB-5159F0BD7DC3}"/>
              </a:ext>
            </a:extLst>
          </p:cNvPr>
          <p:cNvSpPr txBox="1">
            <a:spLocks/>
          </p:cNvSpPr>
          <p:nvPr/>
        </p:nvSpPr>
        <p:spPr>
          <a:xfrm>
            <a:off x="0" y="831422"/>
            <a:ext cx="12192000" cy="945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E15D29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Let’s Investigate Water: Steps for Learning 3</a:t>
            </a:r>
            <a:br>
              <a:rPr lang="en-US" sz="3000" b="1" dirty="0">
                <a:solidFill>
                  <a:srgbClr val="E15D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E15D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Learning aims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AFCBA9E-673D-D98F-E394-C4BC147F7F7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67" r="667"/>
          <a:stretch/>
        </p:blipFill>
        <p:spPr>
          <a:xfrm>
            <a:off x="1284204" y="2336801"/>
            <a:ext cx="4767831" cy="322437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3A72A9F-A8F6-E825-5E71-8E3C639FF1F6}"/>
              </a:ext>
            </a:extLst>
          </p:cNvPr>
          <p:cNvSpPr txBox="1"/>
          <p:nvPr/>
        </p:nvSpPr>
        <p:spPr>
          <a:xfrm>
            <a:off x="6640368" y="2483098"/>
            <a:ext cx="4146165" cy="293178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Why doesn’t the planet run out of water? </a:t>
            </a:r>
          </a:p>
          <a:p>
            <a:pPr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Where does our water go when it goes down the sink? </a:t>
            </a:r>
          </a:p>
          <a:p>
            <a:pPr>
              <a:spcBef>
                <a:spcPts val="1000"/>
              </a:spcBef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What is the water cycle and how does it work?</a:t>
            </a:r>
            <a:endParaRPr lang="en-GB" sz="21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Picture 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9378E5C-AEE5-9094-B92C-EAB5AB311F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815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8315A08-1FAB-4923-AFDB-C81579F751D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2988" y="1985659"/>
            <a:ext cx="4973638" cy="34625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A1D7989-5E83-4B7C-AC25-9727CBE72F0B}"/>
              </a:ext>
            </a:extLst>
          </p:cNvPr>
          <p:cNvSpPr txBox="1"/>
          <p:nvPr/>
        </p:nvSpPr>
        <p:spPr>
          <a:xfrm>
            <a:off x="428625" y="833168"/>
            <a:ext cx="113299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E15D29"/>
                </a:solidFill>
                <a:latin typeface="Comic Sans MS" panose="030F0702030302020204" pitchFamily="66" charset="0"/>
              </a:rPr>
              <a:t>Why doesn’t the planet run out of water?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B3711FB-37DA-3742-A039-11487559B36E}"/>
              </a:ext>
            </a:extLst>
          </p:cNvPr>
          <p:cNvSpPr txBox="1"/>
          <p:nvPr/>
        </p:nvSpPr>
        <p:spPr>
          <a:xfrm>
            <a:off x="6712604" y="1985659"/>
            <a:ext cx="3842751" cy="3443591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>
              <a:spcBef>
                <a:spcPts val="1600"/>
              </a:spcBef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Where does water go when it has run off the roof?</a:t>
            </a:r>
          </a:p>
          <a:p>
            <a:pPr>
              <a:spcBef>
                <a:spcPts val="1600"/>
              </a:spcBef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Where does water go when it flows down the sink?</a:t>
            </a:r>
          </a:p>
          <a:p>
            <a:pPr>
              <a:spcBef>
                <a:spcPts val="1600"/>
              </a:spcBef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Where does the water</a:t>
            </a:r>
          </a:p>
          <a:p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end up?</a:t>
            </a:r>
          </a:p>
        </p:txBody>
      </p:sp>
    </p:spTree>
    <p:extLst>
      <p:ext uri="{BB962C8B-B14F-4D97-AF65-F5344CB8AC3E}">
        <p14:creationId xmlns:p14="http://schemas.microsoft.com/office/powerpoint/2010/main" val="13601578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64F4A8BC-D219-458D-B600-0C766F48808A}"/>
              </a:ext>
            </a:extLst>
          </p:cNvPr>
          <p:cNvSpPr txBox="1">
            <a:spLocks/>
          </p:cNvSpPr>
          <p:nvPr/>
        </p:nvSpPr>
        <p:spPr>
          <a:xfrm>
            <a:off x="0" y="831422"/>
            <a:ext cx="12192000" cy="54017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E15D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Water cycle in a jar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4CD8C56-EE0D-405D-AB27-1115A3535A0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570"/>
          <a:stretch/>
        </p:blipFill>
        <p:spPr>
          <a:xfrm>
            <a:off x="6926712" y="1765000"/>
            <a:ext cx="1402847" cy="141316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6392D28-7236-4D59-9075-69F3713572B8}"/>
              </a:ext>
            </a:extLst>
          </p:cNvPr>
          <p:cNvSpPr txBox="1"/>
          <p:nvPr/>
        </p:nvSpPr>
        <p:spPr>
          <a:xfrm>
            <a:off x="6863326" y="3489751"/>
            <a:ext cx="3763110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Watch this video from</a:t>
            </a:r>
          </a:p>
          <a:p>
            <a:pPr>
              <a:spcBef>
                <a:spcPts val="600"/>
              </a:spcBef>
            </a:pPr>
            <a:r>
              <a:rPr lang="en-GB" sz="2200" dirty="0">
                <a:solidFill>
                  <a:srgbClr val="E15D29"/>
                </a:solidFill>
                <a:latin typeface="Comic Sans MS" panose="030F0702030302020204" pitchFamily="66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 Wildfowl</a:t>
            </a:r>
          </a:p>
          <a:p>
            <a:r>
              <a:rPr lang="en-GB" sz="2200" dirty="0">
                <a:solidFill>
                  <a:srgbClr val="E15D29"/>
                </a:solidFill>
                <a:latin typeface="Comic Sans MS" panose="030F0702030302020204" pitchFamily="66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&amp; Wetlands Trust</a:t>
            </a:r>
            <a:endParaRPr lang="en-GB" sz="2200" dirty="0">
              <a:solidFill>
                <a:srgbClr val="E15D29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AC129B5-45DF-144E-9975-28103882184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471" b="20036"/>
          <a:stretch/>
        </p:blipFill>
        <p:spPr>
          <a:xfrm>
            <a:off x="1416050" y="1772948"/>
            <a:ext cx="4884075" cy="4300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1859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9515FA3-0D90-3748-A506-5784801506F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C027EAD8-0081-AD48-872B-B443651EA63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7936" y="1407916"/>
            <a:ext cx="4711654" cy="4594698"/>
          </a:xfrm>
          <a:prstGeom prst="rect">
            <a:avLst/>
          </a:prstGeom>
        </p:spPr>
      </p:pic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85505235-7EE6-5444-871B-ECBA5D54A4E9}"/>
              </a:ext>
            </a:extLst>
          </p:cNvPr>
          <p:cNvSpPr/>
          <p:nvPr/>
        </p:nvSpPr>
        <p:spPr>
          <a:xfrm>
            <a:off x="4713919" y="2142222"/>
            <a:ext cx="1563014" cy="322028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rgbClr val="272626"/>
                </a:solidFill>
                <a:latin typeface="Comic Sans MS" panose="030F0902030302020204" pitchFamily="66" charset="0"/>
              </a:rPr>
              <a:t>Condensation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78A542E7-003F-2D45-8A46-C924F5743F99}"/>
              </a:ext>
            </a:extLst>
          </p:cNvPr>
          <p:cNvSpPr/>
          <p:nvPr/>
        </p:nvSpPr>
        <p:spPr>
          <a:xfrm>
            <a:off x="6204229" y="1547312"/>
            <a:ext cx="987494" cy="322028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rgbClr val="272626"/>
                </a:solidFill>
                <a:latin typeface="Comic Sans MS" panose="030F0902030302020204" pitchFamily="66" charset="0"/>
              </a:rPr>
              <a:t>Clouds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01027589-AFEE-B34C-A04D-2720DCDC77E4}"/>
              </a:ext>
            </a:extLst>
          </p:cNvPr>
          <p:cNvSpPr/>
          <p:nvPr/>
        </p:nvSpPr>
        <p:spPr>
          <a:xfrm>
            <a:off x="6923588" y="2444579"/>
            <a:ext cx="1429490" cy="322028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rgbClr val="272626"/>
                </a:solidFill>
                <a:latin typeface="Comic Sans MS" panose="030F0902030302020204" pitchFamily="66" charset="0"/>
              </a:rPr>
              <a:t>Precipitation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934D6EE7-938D-AE41-A443-8A012EC61AB2}"/>
              </a:ext>
            </a:extLst>
          </p:cNvPr>
          <p:cNvSpPr/>
          <p:nvPr/>
        </p:nvSpPr>
        <p:spPr>
          <a:xfrm>
            <a:off x="4542219" y="4297670"/>
            <a:ext cx="1382364" cy="322028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rgbClr val="272626"/>
                </a:solidFill>
                <a:latin typeface="Comic Sans MS" panose="030F0902030302020204" pitchFamily="66" charset="0"/>
              </a:rPr>
              <a:t>Evaporation</a:t>
            </a:r>
          </a:p>
        </p:txBody>
      </p:sp>
      <p:sp>
        <p:nvSpPr>
          <p:cNvPr id="7" name="Up Arrow 6">
            <a:extLst>
              <a:ext uri="{FF2B5EF4-FFF2-40B4-BE49-F238E27FC236}">
                <a16:creationId xmlns:a16="http://schemas.microsoft.com/office/drawing/2014/main" id="{FF30F632-A3C9-384A-BDA2-92475B5291BC}"/>
              </a:ext>
            </a:extLst>
          </p:cNvPr>
          <p:cNvSpPr/>
          <p:nvPr/>
        </p:nvSpPr>
        <p:spPr>
          <a:xfrm rot="4836363">
            <a:off x="5523446" y="1613604"/>
            <a:ext cx="298465" cy="452077"/>
          </a:xfrm>
          <a:prstGeom prst="upArrow">
            <a:avLst/>
          </a:prstGeom>
          <a:solidFill>
            <a:srgbClr val="27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Up Arrow 18">
            <a:extLst>
              <a:ext uri="{FF2B5EF4-FFF2-40B4-BE49-F238E27FC236}">
                <a16:creationId xmlns:a16="http://schemas.microsoft.com/office/drawing/2014/main" id="{F11A7F2D-0505-C64E-95BC-5C1595187216}"/>
              </a:ext>
            </a:extLst>
          </p:cNvPr>
          <p:cNvSpPr/>
          <p:nvPr/>
        </p:nvSpPr>
        <p:spPr>
          <a:xfrm rot="7408920">
            <a:off x="7401597" y="1777951"/>
            <a:ext cx="298465" cy="452077"/>
          </a:xfrm>
          <a:prstGeom prst="upArrow">
            <a:avLst/>
          </a:prstGeom>
          <a:solidFill>
            <a:srgbClr val="27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Up Arrow 19">
            <a:extLst>
              <a:ext uri="{FF2B5EF4-FFF2-40B4-BE49-F238E27FC236}">
                <a16:creationId xmlns:a16="http://schemas.microsoft.com/office/drawing/2014/main" id="{0D68E527-BE6F-8944-8E2E-514C8428015A}"/>
              </a:ext>
            </a:extLst>
          </p:cNvPr>
          <p:cNvSpPr/>
          <p:nvPr/>
        </p:nvSpPr>
        <p:spPr>
          <a:xfrm rot="12091115">
            <a:off x="7314693" y="3031635"/>
            <a:ext cx="298465" cy="452077"/>
          </a:xfrm>
          <a:prstGeom prst="upArrow">
            <a:avLst/>
          </a:prstGeom>
          <a:solidFill>
            <a:srgbClr val="27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Up Arrow 21">
            <a:extLst>
              <a:ext uri="{FF2B5EF4-FFF2-40B4-BE49-F238E27FC236}">
                <a16:creationId xmlns:a16="http://schemas.microsoft.com/office/drawing/2014/main" id="{4BB92BD3-C79A-9B43-A4D8-F2881F44820D}"/>
              </a:ext>
            </a:extLst>
          </p:cNvPr>
          <p:cNvSpPr/>
          <p:nvPr/>
        </p:nvSpPr>
        <p:spPr>
          <a:xfrm rot="10351137">
            <a:off x="8053320" y="3052205"/>
            <a:ext cx="298465" cy="452077"/>
          </a:xfrm>
          <a:prstGeom prst="upArrow">
            <a:avLst/>
          </a:prstGeom>
          <a:solidFill>
            <a:srgbClr val="27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Up Arrow 23">
            <a:extLst>
              <a:ext uri="{FF2B5EF4-FFF2-40B4-BE49-F238E27FC236}">
                <a16:creationId xmlns:a16="http://schemas.microsoft.com/office/drawing/2014/main" id="{5FA49F3B-76CB-8F47-8703-41FE5F0F380B}"/>
              </a:ext>
            </a:extLst>
          </p:cNvPr>
          <p:cNvSpPr/>
          <p:nvPr/>
        </p:nvSpPr>
        <p:spPr>
          <a:xfrm rot="11648821">
            <a:off x="7682616" y="5136875"/>
            <a:ext cx="298465" cy="452077"/>
          </a:xfrm>
          <a:prstGeom prst="upArrow">
            <a:avLst/>
          </a:prstGeom>
          <a:solidFill>
            <a:srgbClr val="27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43FD41DE-3819-EF41-9C89-4C7774FB617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6823" y="2619003"/>
            <a:ext cx="675896" cy="991899"/>
          </a:xfrm>
          <a:prstGeom prst="rect">
            <a:avLst/>
          </a:prstGeom>
        </p:spPr>
      </p:pic>
      <p:pic>
        <p:nvPicPr>
          <p:cNvPr id="25" name="Picture 24" descr="Background pattern&#10;&#10;Description automatically generated">
            <a:extLst>
              <a:ext uri="{FF2B5EF4-FFF2-40B4-BE49-F238E27FC236}">
                <a16:creationId xmlns:a16="http://schemas.microsoft.com/office/drawing/2014/main" id="{BC99388E-017E-8C44-B9F4-849512534CD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394117">
            <a:off x="4771606" y="4675214"/>
            <a:ext cx="675896" cy="991899"/>
          </a:xfrm>
          <a:prstGeom prst="rect">
            <a:avLst/>
          </a:prstGeom>
        </p:spPr>
      </p:pic>
      <p:sp>
        <p:nvSpPr>
          <p:cNvPr id="35" name="Up Arrow 23">
            <a:extLst>
              <a:ext uri="{FF2B5EF4-FFF2-40B4-BE49-F238E27FC236}">
                <a16:creationId xmlns:a16="http://schemas.microsoft.com/office/drawing/2014/main" id="{B418FEB7-D4F2-4946-86EA-E50B3594BB42}"/>
              </a:ext>
            </a:extLst>
          </p:cNvPr>
          <p:cNvSpPr/>
          <p:nvPr/>
        </p:nvSpPr>
        <p:spPr>
          <a:xfrm rot="13404346">
            <a:off x="7408711" y="4147070"/>
            <a:ext cx="298465" cy="452077"/>
          </a:xfrm>
          <a:prstGeom prst="upArrow">
            <a:avLst/>
          </a:prstGeom>
          <a:solidFill>
            <a:srgbClr val="27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Up Arrow 23">
            <a:extLst>
              <a:ext uri="{FF2B5EF4-FFF2-40B4-BE49-F238E27FC236}">
                <a16:creationId xmlns:a16="http://schemas.microsoft.com/office/drawing/2014/main" id="{ECA35BE2-7FEF-4975-AB4D-CFDF9E2347F3}"/>
              </a:ext>
            </a:extLst>
          </p:cNvPr>
          <p:cNvSpPr/>
          <p:nvPr/>
        </p:nvSpPr>
        <p:spPr>
          <a:xfrm rot="399672">
            <a:off x="4036220" y="4178574"/>
            <a:ext cx="298465" cy="452077"/>
          </a:xfrm>
          <a:prstGeom prst="upArrow">
            <a:avLst/>
          </a:prstGeom>
          <a:solidFill>
            <a:srgbClr val="27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16">
            <a:extLst>
              <a:ext uri="{FF2B5EF4-FFF2-40B4-BE49-F238E27FC236}">
                <a16:creationId xmlns:a16="http://schemas.microsoft.com/office/drawing/2014/main" id="{A2E3F772-58BE-4ACE-8A17-E118C3A03CBF}"/>
              </a:ext>
            </a:extLst>
          </p:cNvPr>
          <p:cNvSpPr/>
          <p:nvPr/>
        </p:nvSpPr>
        <p:spPr>
          <a:xfrm>
            <a:off x="6322014" y="3748740"/>
            <a:ext cx="1194284" cy="530045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rgbClr val="272626"/>
                </a:solidFill>
                <a:latin typeface="Comic Sans MS" panose="030F0902030302020204" pitchFamily="66" charset="0"/>
              </a:rPr>
              <a:t>Surface run-off</a:t>
            </a:r>
          </a:p>
        </p:txBody>
      </p:sp>
      <p:sp>
        <p:nvSpPr>
          <p:cNvPr id="38" name="Rounded Rectangle 16">
            <a:extLst>
              <a:ext uri="{FF2B5EF4-FFF2-40B4-BE49-F238E27FC236}">
                <a16:creationId xmlns:a16="http://schemas.microsoft.com/office/drawing/2014/main" id="{30CDF7F6-ECEF-427A-A981-83DD859DBA27}"/>
              </a:ext>
            </a:extLst>
          </p:cNvPr>
          <p:cNvSpPr/>
          <p:nvPr/>
        </p:nvSpPr>
        <p:spPr>
          <a:xfrm>
            <a:off x="6266278" y="5270932"/>
            <a:ext cx="1335736" cy="345938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rgbClr val="272626"/>
                </a:solidFill>
                <a:latin typeface="Comic Sans MS" panose="030F0902030302020204" pitchFamily="66" charset="0"/>
              </a:rPr>
              <a:t>Infiltration</a:t>
            </a:r>
          </a:p>
        </p:txBody>
      </p:sp>
      <p:sp>
        <p:nvSpPr>
          <p:cNvPr id="39" name="Rounded Rectangle 16">
            <a:extLst>
              <a:ext uri="{FF2B5EF4-FFF2-40B4-BE49-F238E27FC236}">
                <a16:creationId xmlns:a16="http://schemas.microsoft.com/office/drawing/2014/main" id="{AE2D1783-A5F9-435F-A359-E3B23B5036A9}"/>
              </a:ext>
            </a:extLst>
          </p:cNvPr>
          <p:cNvSpPr/>
          <p:nvPr/>
        </p:nvSpPr>
        <p:spPr>
          <a:xfrm>
            <a:off x="3955152" y="3732762"/>
            <a:ext cx="1540274" cy="345938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rgbClr val="272626"/>
                </a:solidFill>
                <a:latin typeface="Comic Sans MS" panose="030F0902030302020204" pitchFamily="66" charset="0"/>
              </a:rPr>
              <a:t>Transpiration</a:t>
            </a:r>
          </a:p>
        </p:txBody>
      </p:sp>
      <p:sp>
        <p:nvSpPr>
          <p:cNvPr id="40" name="Up Arrow 23">
            <a:extLst>
              <a:ext uri="{FF2B5EF4-FFF2-40B4-BE49-F238E27FC236}">
                <a16:creationId xmlns:a16="http://schemas.microsoft.com/office/drawing/2014/main" id="{F860948A-F8BC-423F-B8D7-0592C9611069}"/>
              </a:ext>
            </a:extLst>
          </p:cNvPr>
          <p:cNvSpPr/>
          <p:nvPr/>
        </p:nvSpPr>
        <p:spPr>
          <a:xfrm rot="13404346">
            <a:off x="5796086" y="5052364"/>
            <a:ext cx="298465" cy="452077"/>
          </a:xfrm>
          <a:prstGeom prst="upArrow">
            <a:avLst/>
          </a:prstGeom>
          <a:solidFill>
            <a:srgbClr val="27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853BF374-CBCA-414B-95F4-269AECF5ED3D}"/>
              </a:ext>
            </a:extLst>
          </p:cNvPr>
          <p:cNvSpPr txBox="1">
            <a:spLocks/>
          </p:cNvSpPr>
          <p:nvPr/>
        </p:nvSpPr>
        <p:spPr>
          <a:xfrm>
            <a:off x="0" y="651307"/>
            <a:ext cx="12192000" cy="54017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E15D29"/>
                </a:solidFill>
                <a:latin typeface="Comic Sans MS" panose="030F0702030302020204" pitchFamily="66" charset="0"/>
              </a:rPr>
              <a:t>Let’s play a memory game!</a:t>
            </a:r>
          </a:p>
        </p:txBody>
      </p:sp>
    </p:spTree>
    <p:extLst>
      <p:ext uri="{BB962C8B-B14F-4D97-AF65-F5344CB8AC3E}">
        <p14:creationId xmlns:p14="http://schemas.microsoft.com/office/powerpoint/2010/main" val="11182353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9515FA3-0D90-3748-A506-5784801506F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C027EAD8-0081-AD48-872B-B443651EA63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7936" y="1407916"/>
            <a:ext cx="4711654" cy="4594698"/>
          </a:xfrm>
          <a:prstGeom prst="rect">
            <a:avLst/>
          </a:prstGeom>
        </p:spPr>
      </p:pic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85505235-7EE6-5444-871B-ECBA5D54A4E9}"/>
              </a:ext>
            </a:extLst>
          </p:cNvPr>
          <p:cNvSpPr/>
          <p:nvPr/>
        </p:nvSpPr>
        <p:spPr>
          <a:xfrm>
            <a:off x="4713919" y="2142222"/>
            <a:ext cx="1563014" cy="322028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rgbClr val="272626"/>
                </a:solidFill>
                <a:latin typeface="Comic Sans MS" panose="030F0902030302020204" pitchFamily="66" charset="0"/>
              </a:rPr>
              <a:t>Condensation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78A542E7-003F-2D45-8A46-C924F5743F99}"/>
              </a:ext>
            </a:extLst>
          </p:cNvPr>
          <p:cNvSpPr/>
          <p:nvPr/>
        </p:nvSpPr>
        <p:spPr>
          <a:xfrm>
            <a:off x="6204229" y="1547312"/>
            <a:ext cx="987494" cy="322028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rgbClr val="272626"/>
                </a:solidFill>
                <a:latin typeface="Comic Sans MS" panose="030F0902030302020204" pitchFamily="66" charset="0"/>
              </a:rPr>
              <a:t>Clouds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01027589-AFEE-B34C-A04D-2720DCDC77E4}"/>
              </a:ext>
            </a:extLst>
          </p:cNvPr>
          <p:cNvSpPr/>
          <p:nvPr/>
        </p:nvSpPr>
        <p:spPr>
          <a:xfrm>
            <a:off x="6923588" y="2444579"/>
            <a:ext cx="1429490" cy="322028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rgbClr val="272626"/>
                </a:solidFill>
                <a:latin typeface="Comic Sans MS" panose="030F0902030302020204" pitchFamily="66" charset="0"/>
              </a:rPr>
              <a:t>Precipitation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934D6EE7-938D-AE41-A443-8A012EC61AB2}"/>
              </a:ext>
            </a:extLst>
          </p:cNvPr>
          <p:cNvSpPr/>
          <p:nvPr/>
        </p:nvSpPr>
        <p:spPr>
          <a:xfrm>
            <a:off x="4542219" y="4297670"/>
            <a:ext cx="1382364" cy="322028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rgbClr val="272626"/>
                </a:solidFill>
                <a:latin typeface="Comic Sans MS" panose="030F0902030302020204" pitchFamily="66" charset="0"/>
              </a:rPr>
              <a:t>Evaporation</a:t>
            </a:r>
          </a:p>
        </p:txBody>
      </p:sp>
      <p:sp>
        <p:nvSpPr>
          <p:cNvPr id="7" name="Up Arrow 6">
            <a:extLst>
              <a:ext uri="{FF2B5EF4-FFF2-40B4-BE49-F238E27FC236}">
                <a16:creationId xmlns:a16="http://schemas.microsoft.com/office/drawing/2014/main" id="{FF30F632-A3C9-384A-BDA2-92475B5291BC}"/>
              </a:ext>
            </a:extLst>
          </p:cNvPr>
          <p:cNvSpPr/>
          <p:nvPr/>
        </p:nvSpPr>
        <p:spPr>
          <a:xfrm rot="4836363">
            <a:off x="5523446" y="1613604"/>
            <a:ext cx="298465" cy="452077"/>
          </a:xfrm>
          <a:prstGeom prst="upArrow">
            <a:avLst/>
          </a:prstGeom>
          <a:solidFill>
            <a:srgbClr val="27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Up Arrow 18">
            <a:extLst>
              <a:ext uri="{FF2B5EF4-FFF2-40B4-BE49-F238E27FC236}">
                <a16:creationId xmlns:a16="http://schemas.microsoft.com/office/drawing/2014/main" id="{F11A7F2D-0505-C64E-95BC-5C1595187216}"/>
              </a:ext>
            </a:extLst>
          </p:cNvPr>
          <p:cNvSpPr/>
          <p:nvPr/>
        </p:nvSpPr>
        <p:spPr>
          <a:xfrm rot="7408920">
            <a:off x="7401597" y="1777951"/>
            <a:ext cx="298465" cy="452077"/>
          </a:xfrm>
          <a:prstGeom prst="upArrow">
            <a:avLst/>
          </a:prstGeom>
          <a:solidFill>
            <a:srgbClr val="27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Up Arrow 19">
            <a:extLst>
              <a:ext uri="{FF2B5EF4-FFF2-40B4-BE49-F238E27FC236}">
                <a16:creationId xmlns:a16="http://schemas.microsoft.com/office/drawing/2014/main" id="{0D68E527-BE6F-8944-8E2E-514C8428015A}"/>
              </a:ext>
            </a:extLst>
          </p:cNvPr>
          <p:cNvSpPr/>
          <p:nvPr/>
        </p:nvSpPr>
        <p:spPr>
          <a:xfrm rot="12091115">
            <a:off x="7314693" y="3031635"/>
            <a:ext cx="298465" cy="452077"/>
          </a:xfrm>
          <a:prstGeom prst="upArrow">
            <a:avLst/>
          </a:prstGeom>
          <a:solidFill>
            <a:srgbClr val="27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Up Arrow 21">
            <a:extLst>
              <a:ext uri="{FF2B5EF4-FFF2-40B4-BE49-F238E27FC236}">
                <a16:creationId xmlns:a16="http://schemas.microsoft.com/office/drawing/2014/main" id="{4BB92BD3-C79A-9B43-A4D8-F2881F44820D}"/>
              </a:ext>
            </a:extLst>
          </p:cNvPr>
          <p:cNvSpPr/>
          <p:nvPr/>
        </p:nvSpPr>
        <p:spPr>
          <a:xfrm rot="10351137">
            <a:off x="8053320" y="3052205"/>
            <a:ext cx="298465" cy="452077"/>
          </a:xfrm>
          <a:prstGeom prst="upArrow">
            <a:avLst/>
          </a:prstGeom>
          <a:solidFill>
            <a:srgbClr val="27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Up Arrow 23">
            <a:extLst>
              <a:ext uri="{FF2B5EF4-FFF2-40B4-BE49-F238E27FC236}">
                <a16:creationId xmlns:a16="http://schemas.microsoft.com/office/drawing/2014/main" id="{5FA49F3B-76CB-8F47-8703-41FE5F0F380B}"/>
              </a:ext>
            </a:extLst>
          </p:cNvPr>
          <p:cNvSpPr/>
          <p:nvPr/>
        </p:nvSpPr>
        <p:spPr>
          <a:xfrm rot="11648821">
            <a:off x="7682616" y="5136875"/>
            <a:ext cx="298465" cy="452077"/>
          </a:xfrm>
          <a:prstGeom prst="upArrow">
            <a:avLst/>
          </a:prstGeom>
          <a:solidFill>
            <a:srgbClr val="27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43FD41DE-3819-EF41-9C89-4C7774FB617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6823" y="2619003"/>
            <a:ext cx="675896" cy="991899"/>
          </a:xfrm>
          <a:prstGeom prst="rect">
            <a:avLst/>
          </a:prstGeom>
        </p:spPr>
      </p:pic>
      <p:pic>
        <p:nvPicPr>
          <p:cNvPr id="25" name="Picture 24" descr="Background pattern&#10;&#10;Description automatically generated">
            <a:extLst>
              <a:ext uri="{FF2B5EF4-FFF2-40B4-BE49-F238E27FC236}">
                <a16:creationId xmlns:a16="http://schemas.microsoft.com/office/drawing/2014/main" id="{BC99388E-017E-8C44-B9F4-849512534CD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394117">
            <a:off x="4771606" y="4675214"/>
            <a:ext cx="675896" cy="991899"/>
          </a:xfrm>
          <a:prstGeom prst="rect">
            <a:avLst/>
          </a:prstGeom>
        </p:spPr>
      </p:pic>
      <p:sp>
        <p:nvSpPr>
          <p:cNvPr id="35" name="Up Arrow 23">
            <a:extLst>
              <a:ext uri="{FF2B5EF4-FFF2-40B4-BE49-F238E27FC236}">
                <a16:creationId xmlns:a16="http://schemas.microsoft.com/office/drawing/2014/main" id="{B418FEB7-D4F2-4946-86EA-E50B3594BB42}"/>
              </a:ext>
            </a:extLst>
          </p:cNvPr>
          <p:cNvSpPr/>
          <p:nvPr/>
        </p:nvSpPr>
        <p:spPr>
          <a:xfrm rot="13404346">
            <a:off x="7408711" y="4178066"/>
            <a:ext cx="298465" cy="452077"/>
          </a:xfrm>
          <a:prstGeom prst="upArrow">
            <a:avLst/>
          </a:prstGeom>
          <a:solidFill>
            <a:srgbClr val="27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Up Arrow 23">
            <a:extLst>
              <a:ext uri="{FF2B5EF4-FFF2-40B4-BE49-F238E27FC236}">
                <a16:creationId xmlns:a16="http://schemas.microsoft.com/office/drawing/2014/main" id="{ECA35BE2-7FEF-4975-AB4D-CFDF9E2347F3}"/>
              </a:ext>
            </a:extLst>
          </p:cNvPr>
          <p:cNvSpPr/>
          <p:nvPr/>
        </p:nvSpPr>
        <p:spPr>
          <a:xfrm rot="399672">
            <a:off x="4036220" y="4178574"/>
            <a:ext cx="298465" cy="452077"/>
          </a:xfrm>
          <a:prstGeom prst="upArrow">
            <a:avLst/>
          </a:prstGeom>
          <a:solidFill>
            <a:srgbClr val="27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16">
            <a:extLst>
              <a:ext uri="{FF2B5EF4-FFF2-40B4-BE49-F238E27FC236}">
                <a16:creationId xmlns:a16="http://schemas.microsoft.com/office/drawing/2014/main" id="{A2E3F772-58BE-4ACE-8A17-E118C3A03CBF}"/>
              </a:ext>
            </a:extLst>
          </p:cNvPr>
          <p:cNvSpPr/>
          <p:nvPr/>
        </p:nvSpPr>
        <p:spPr>
          <a:xfrm>
            <a:off x="6322014" y="3748740"/>
            <a:ext cx="1194284" cy="530045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rgbClr val="272626"/>
                </a:solidFill>
                <a:latin typeface="Comic Sans MS" panose="030F0902030302020204" pitchFamily="66" charset="0"/>
              </a:rPr>
              <a:t>Surface run-off</a:t>
            </a:r>
          </a:p>
        </p:txBody>
      </p:sp>
      <p:sp>
        <p:nvSpPr>
          <p:cNvPr id="38" name="Rounded Rectangle 16">
            <a:extLst>
              <a:ext uri="{FF2B5EF4-FFF2-40B4-BE49-F238E27FC236}">
                <a16:creationId xmlns:a16="http://schemas.microsoft.com/office/drawing/2014/main" id="{30CDF7F6-ECEF-427A-A981-83DD859DBA27}"/>
              </a:ext>
            </a:extLst>
          </p:cNvPr>
          <p:cNvSpPr/>
          <p:nvPr/>
        </p:nvSpPr>
        <p:spPr>
          <a:xfrm>
            <a:off x="6266278" y="5270932"/>
            <a:ext cx="1335736" cy="345938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rgbClr val="272626"/>
                </a:solidFill>
                <a:latin typeface="Comic Sans MS" panose="030F0902030302020204" pitchFamily="66" charset="0"/>
              </a:rPr>
              <a:t>Infiltration</a:t>
            </a:r>
          </a:p>
        </p:txBody>
      </p:sp>
      <p:sp>
        <p:nvSpPr>
          <p:cNvPr id="39" name="Rounded Rectangle 16">
            <a:extLst>
              <a:ext uri="{FF2B5EF4-FFF2-40B4-BE49-F238E27FC236}">
                <a16:creationId xmlns:a16="http://schemas.microsoft.com/office/drawing/2014/main" id="{AE2D1783-A5F9-435F-A359-E3B23B5036A9}"/>
              </a:ext>
            </a:extLst>
          </p:cNvPr>
          <p:cNvSpPr/>
          <p:nvPr/>
        </p:nvSpPr>
        <p:spPr>
          <a:xfrm>
            <a:off x="3955152" y="3732762"/>
            <a:ext cx="1540274" cy="345938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rgbClr val="272626"/>
                </a:solidFill>
                <a:latin typeface="Comic Sans MS" panose="030F0902030302020204" pitchFamily="66" charset="0"/>
              </a:rPr>
              <a:t>Transpiration</a:t>
            </a:r>
          </a:p>
        </p:txBody>
      </p:sp>
      <p:sp>
        <p:nvSpPr>
          <p:cNvPr id="40" name="Up Arrow 23">
            <a:extLst>
              <a:ext uri="{FF2B5EF4-FFF2-40B4-BE49-F238E27FC236}">
                <a16:creationId xmlns:a16="http://schemas.microsoft.com/office/drawing/2014/main" id="{F860948A-F8BC-423F-B8D7-0592C9611069}"/>
              </a:ext>
            </a:extLst>
          </p:cNvPr>
          <p:cNvSpPr/>
          <p:nvPr/>
        </p:nvSpPr>
        <p:spPr>
          <a:xfrm rot="13404346">
            <a:off x="5796086" y="5052364"/>
            <a:ext cx="298465" cy="452077"/>
          </a:xfrm>
          <a:prstGeom prst="upArrow">
            <a:avLst/>
          </a:prstGeom>
          <a:solidFill>
            <a:srgbClr val="27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853BF374-CBCA-414B-95F4-269AECF5ED3D}"/>
              </a:ext>
            </a:extLst>
          </p:cNvPr>
          <p:cNvSpPr txBox="1">
            <a:spLocks/>
          </p:cNvSpPr>
          <p:nvPr/>
        </p:nvSpPr>
        <p:spPr>
          <a:xfrm>
            <a:off x="0" y="651307"/>
            <a:ext cx="12192000" cy="54017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E15D29"/>
                </a:solidFill>
                <a:latin typeface="Comic Sans MS" panose="030F0702030302020204" pitchFamily="66" charset="0"/>
              </a:rPr>
              <a:t>Who can remember the water cycle?</a:t>
            </a:r>
          </a:p>
        </p:txBody>
      </p:sp>
    </p:spTree>
    <p:extLst>
      <p:ext uri="{BB962C8B-B14F-4D97-AF65-F5344CB8AC3E}">
        <p14:creationId xmlns:p14="http://schemas.microsoft.com/office/powerpoint/2010/main" val="4280558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17" grpId="0" animBg="1"/>
      <p:bldP spid="18" grpId="0" animBg="1"/>
      <p:bldP spid="7" grpId="0" animBg="1"/>
      <p:bldP spid="19" grpId="0" animBg="1"/>
      <p:bldP spid="20" grpId="0" animBg="1"/>
      <p:bldP spid="22" grpId="0" animBg="1"/>
      <p:bldP spid="2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indoor, bed&#10;&#10;Description automatically generated">
            <a:extLst>
              <a:ext uri="{FF2B5EF4-FFF2-40B4-BE49-F238E27FC236}">
                <a16:creationId xmlns:a16="http://schemas.microsoft.com/office/drawing/2014/main" id="{9AB439E9-FF27-B540-5200-1FE373B25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2418" y="1320863"/>
            <a:ext cx="5417182" cy="4887238"/>
          </a:xfrm>
          <a:prstGeom prst="rect">
            <a:avLst/>
          </a:prstGeom>
        </p:spPr>
      </p:pic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C215A94D-ABFD-5B45-8B3A-BF4AB0C42805}"/>
              </a:ext>
            </a:extLst>
          </p:cNvPr>
          <p:cNvSpPr txBox="1">
            <a:spLocks/>
          </p:cNvSpPr>
          <p:nvPr/>
        </p:nvSpPr>
        <p:spPr>
          <a:xfrm>
            <a:off x="0" y="655468"/>
            <a:ext cx="12192000" cy="54017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E15D29"/>
                </a:solidFill>
                <a:latin typeface="Comic Sans MS" panose="030F0702030302020204" pitchFamily="66" charset="0"/>
              </a:rPr>
              <a:t>Water Cycle in a Bag</a:t>
            </a:r>
          </a:p>
        </p:txBody>
      </p:sp>
      <p:pic>
        <p:nvPicPr>
          <p:cNvPr id="16" name="Picture 15" descr="Shape&#10;&#10;Description automatically generated with low confidence">
            <a:extLst>
              <a:ext uri="{FF2B5EF4-FFF2-40B4-BE49-F238E27FC236}">
                <a16:creationId xmlns:a16="http://schemas.microsoft.com/office/drawing/2014/main" id="{A6D4C87D-8281-9F93-F6C2-67FE030B0C6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9747" y="3636704"/>
            <a:ext cx="973253" cy="1335838"/>
          </a:xfrm>
          <a:prstGeom prst="rect">
            <a:avLst/>
          </a:prstGeom>
        </p:spPr>
      </p:pic>
      <p:pic>
        <p:nvPicPr>
          <p:cNvPr id="17" name="Picture 16" descr="Shape&#10;&#10;Description automatically generated with medium confidence">
            <a:extLst>
              <a:ext uri="{FF2B5EF4-FFF2-40B4-BE49-F238E27FC236}">
                <a16:creationId xmlns:a16="http://schemas.microsoft.com/office/drawing/2014/main" id="{08E48F53-A02B-A80A-B5E7-B9608D3430E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7926" y="3449765"/>
            <a:ext cx="1354922" cy="1717505"/>
          </a:xfrm>
          <a:prstGeom prst="rect">
            <a:avLst/>
          </a:prstGeom>
        </p:spPr>
      </p:pic>
      <p:pic>
        <p:nvPicPr>
          <p:cNvPr id="18" name="Picture 17" descr="Shape&#10;&#10;Description automatically generated with medium confidence">
            <a:extLst>
              <a:ext uri="{FF2B5EF4-FFF2-40B4-BE49-F238E27FC236}">
                <a16:creationId xmlns:a16="http://schemas.microsoft.com/office/drawing/2014/main" id="{29ED6518-EB24-85AA-F939-3ECA77F7FB1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7920" y="2351890"/>
            <a:ext cx="1832005" cy="992336"/>
          </a:xfrm>
          <a:prstGeom prst="rect">
            <a:avLst/>
          </a:prstGeom>
        </p:spPr>
      </p:pic>
      <p:pic>
        <p:nvPicPr>
          <p:cNvPr id="19" name="Picture 18" descr="Shape&#10;&#10;Description automatically generated with low confidence">
            <a:extLst>
              <a:ext uri="{FF2B5EF4-FFF2-40B4-BE49-F238E27FC236}">
                <a16:creationId xmlns:a16="http://schemas.microsoft.com/office/drawing/2014/main" id="{ED82C3F4-2C86-AC87-8A73-FB9A5B52460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0683" y="2289952"/>
            <a:ext cx="1030504" cy="102096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3AEB797-F6CB-0DED-9C09-6B306AA60D2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7001" y="5247442"/>
            <a:ext cx="4071395" cy="1964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99ADB85-DFCA-4BA3-5C83-02D4388ABD78}"/>
              </a:ext>
            </a:extLst>
          </p:cNvPr>
          <p:cNvSpPr txBox="1"/>
          <p:nvPr/>
        </p:nvSpPr>
        <p:spPr>
          <a:xfrm>
            <a:off x="4698415" y="4107569"/>
            <a:ext cx="12939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evaporation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EB158CD-24E7-06CF-DF2D-23768158622F}"/>
              </a:ext>
            </a:extLst>
          </p:cNvPr>
          <p:cNvSpPr txBox="1"/>
          <p:nvPr/>
        </p:nvSpPr>
        <p:spPr>
          <a:xfrm>
            <a:off x="6290788" y="2664179"/>
            <a:ext cx="14189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condensation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A98C3A2-ECE5-45E9-70F1-872DFCEA0659}"/>
              </a:ext>
            </a:extLst>
          </p:cNvPr>
          <p:cNvSpPr txBox="1"/>
          <p:nvPr/>
        </p:nvSpPr>
        <p:spPr>
          <a:xfrm>
            <a:off x="6441693" y="4093243"/>
            <a:ext cx="14093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precipitation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03AEFD8-9DBB-3DF0-03B9-100145FEA473}"/>
              </a:ext>
            </a:extLst>
          </p:cNvPr>
          <p:cNvSpPr txBox="1"/>
          <p:nvPr/>
        </p:nvSpPr>
        <p:spPr>
          <a:xfrm>
            <a:off x="5726347" y="5436133"/>
            <a:ext cx="7393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water</a:t>
            </a:r>
          </a:p>
        </p:txBody>
      </p:sp>
    </p:spTree>
    <p:extLst>
      <p:ext uri="{BB962C8B-B14F-4D97-AF65-F5344CB8AC3E}">
        <p14:creationId xmlns:p14="http://schemas.microsoft.com/office/powerpoint/2010/main" val="2500733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indoor, white&#10;&#10;Description automatically generated">
            <a:extLst>
              <a:ext uri="{FF2B5EF4-FFF2-40B4-BE49-F238E27FC236}">
                <a16:creationId xmlns:a16="http://schemas.microsoft.com/office/drawing/2014/main" id="{F5D87444-55CF-A3DA-1A2A-7BD3F3CDC79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7158" y="1382245"/>
            <a:ext cx="4673919" cy="4931245"/>
          </a:xfrm>
          <a:prstGeom prst="rect">
            <a:avLst/>
          </a:prstGeom>
        </p:spPr>
      </p:pic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B0CEA0D1-3FB4-AD4E-BDAD-08E85726FE82}"/>
              </a:ext>
            </a:extLst>
          </p:cNvPr>
          <p:cNvSpPr txBox="1">
            <a:spLocks/>
          </p:cNvSpPr>
          <p:nvPr/>
        </p:nvSpPr>
        <p:spPr>
          <a:xfrm>
            <a:off x="0" y="655468"/>
            <a:ext cx="12192000" cy="54017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E15D29"/>
                </a:solidFill>
                <a:latin typeface="Comic Sans MS" panose="030F0702030302020204" pitchFamily="66" charset="0"/>
              </a:rPr>
              <a:t>Create our own Terrarium</a:t>
            </a:r>
          </a:p>
        </p:txBody>
      </p:sp>
      <p:pic>
        <p:nvPicPr>
          <p:cNvPr id="12" name="Picture 11" descr="A plant growing in a pot&#10;&#10;Description automatically generated with medium confidence">
            <a:extLst>
              <a:ext uri="{FF2B5EF4-FFF2-40B4-BE49-F238E27FC236}">
                <a16:creationId xmlns:a16="http://schemas.microsoft.com/office/drawing/2014/main" id="{997B5428-599F-7DD0-7A17-851D6916FC0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7158" y="1382245"/>
            <a:ext cx="4673919" cy="4931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893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51B4DD46-1AF8-EF45-8E1C-942B041D9B05}"/>
              </a:ext>
            </a:extLst>
          </p:cNvPr>
          <p:cNvSpPr txBox="1">
            <a:spLocks/>
          </p:cNvSpPr>
          <p:nvPr/>
        </p:nvSpPr>
        <p:spPr>
          <a:xfrm>
            <a:off x="2212146" y="655467"/>
            <a:ext cx="7786619" cy="89503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E15D29"/>
                </a:solidFill>
                <a:latin typeface="Comic Sans MS" panose="030F0702030302020204" pitchFamily="66" charset="0"/>
              </a:rPr>
              <a:t>How is dirty water cleaned before returning to rivers and seas?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2E73BDF-78A1-E94C-9473-E7CD60313C4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1464" y="2024063"/>
            <a:ext cx="3358407" cy="346233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4FD342E-67C9-654F-88CE-6BE4C258980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6255" y="2062595"/>
            <a:ext cx="2622753" cy="335279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9B52E64-9459-4C44-BF02-B143BE105F4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632365" y="2024063"/>
            <a:ext cx="3358407" cy="346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2737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15162</TotalTime>
  <Words>221</Words>
  <Application>Microsoft Macintosh PowerPoint</Application>
  <PresentationFormat>Widescreen</PresentationFormat>
  <Paragraphs>53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eleri stedman</cp:lastModifiedBy>
  <cp:revision>473</cp:revision>
  <dcterms:created xsi:type="dcterms:W3CDTF">2021-01-11T17:47:06Z</dcterms:created>
  <dcterms:modified xsi:type="dcterms:W3CDTF">2022-08-03T16:02:35Z</dcterms:modified>
</cp:coreProperties>
</file>