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330" r:id="rId3"/>
    <p:sldId id="321" r:id="rId4"/>
    <p:sldId id="338" r:id="rId5"/>
    <p:sldId id="339" r:id="rId6"/>
    <p:sldId id="340" r:id="rId7"/>
    <p:sldId id="341" r:id="rId8"/>
    <p:sldId id="342" r:id="rId9"/>
    <p:sldId id="344" r:id="rId10"/>
    <p:sldId id="343" r:id="rId11"/>
    <p:sldId id="34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3" userDrawn="1">
          <p15:clr>
            <a:srgbClr val="A4A3A4"/>
          </p15:clr>
        </p15:guide>
        <p15:guide id="7" pos="6879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777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5" pos="2071" userDrawn="1">
          <p15:clr>
            <a:srgbClr val="A4A3A4"/>
          </p15:clr>
        </p15:guide>
        <p15:guide id="16" pos="7015" userDrawn="1">
          <p15:clr>
            <a:srgbClr val="A4A3A4"/>
          </p15:clr>
        </p15:guide>
        <p15:guide id="17" pos="665" userDrawn="1">
          <p15:clr>
            <a:srgbClr val="A4A3A4"/>
          </p15:clr>
        </p15:guide>
        <p15:guide id="18" orient="horz" pos="6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2C4"/>
    <a:srgbClr val="4A6BA7"/>
    <a:srgbClr val="4CB4AB"/>
    <a:srgbClr val="7B559D"/>
    <a:srgbClr val="4D4996"/>
    <a:srgbClr val="65B08C"/>
    <a:srgbClr val="39AB47"/>
    <a:srgbClr val="951B81"/>
    <a:srgbClr val="D92229"/>
    <a:srgbClr val="D92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71" autoAdjust="0"/>
    <p:restoredTop sz="94338" autoAdjust="0"/>
  </p:normalViewPr>
  <p:slideViewPr>
    <p:cSldViewPr snapToGrid="0" snapToObjects="1">
      <p:cViewPr varScale="1">
        <p:scale>
          <a:sx n="77" d="100"/>
          <a:sy n="77" d="100"/>
        </p:scale>
        <p:origin x="216" y="72"/>
      </p:cViewPr>
      <p:guideLst>
        <p:guide orient="horz" pos="3453"/>
        <p:guide pos="6879"/>
        <p:guide pos="801"/>
        <p:guide pos="3840"/>
        <p:guide orient="horz" pos="777"/>
        <p:guide orient="horz" pos="2137"/>
        <p:guide pos="2071"/>
        <p:guide pos="7015"/>
        <p:guide pos="665"/>
        <p:guide orient="horz" pos="6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42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4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6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482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554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86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6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EB940C-3357-34E0-ACE7-1A15A7F18857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33DD16-E11B-AA1A-54ED-D508DEC5C8CF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A48CB68-0F57-4351-4BD2-69200AE15F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D31D2E-4750-8764-BA74-2EFA34B2FA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04" r="3804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9B1C64-FEBD-00D2-DF75-CDACB5A086F4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14DCC41-ED33-1279-E2A8-B9814C8D1D45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1" name="Picture 10" descr="Logo, company name&#10;&#10;Description automatically generated">
              <a:extLst>
                <a:ext uri="{FF2B5EF4-FFF2-40B4-BE49-F238E27FC236}">
                  <a16:creationId xmlns:a16="http://schemas.microsoft.com/office/drawing/2014/main" id="{1E1BE28C-5DFF-3C72-10DB-9CBA2B4CB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4A93B4-7DC7-E0FD-E3C7-3348AF3E5150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1</a:t>
            </a:r>
            <a:endParaRPr lang="en-US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12" r="11912"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  <a:ln w="9525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23886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1</a:t>
            </a:r>
            <a:b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622654-298E-D440-BC63-A53BD4A5E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89" r="9289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D1975D-738B-8644-9E7C-EF5B72067593}"/>
              </a:ext>
            </a:extLst>
          </p:cNvPr>
          <p:cNvSpPr txBox="1"/>
          <p:nvPr/>
        </p:nvSpPr>
        <p:spPr>
          <a:xfrm>
            <a:off x="6640368" y="2483098"/>
            <a:ext cx="4146165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lvl="0">
              <a:lnSpc>
                <a:spcPct val="107000"/>
              </a:lnSpc>
              <a:spcBef>
                <a:spcPts val="1200"/>
              </a:spcBef>
            </a:pPr>
            <a:r>
              <a:rPr lang="en-GB" sz="2100" dirty="0">
                <a:latin typeface="Comic Sans MS" panose="030F0902030302020204" pitchFamily="66" charset="0"/>
                <a:ea typeface="Calibri" panose="020F0502020204030204" pitchFamily="34" charset="0"/>
              </a:rPr>
              <a:t>To build an understanding of the importance of water as</a:t>
            </a:r>
          </a:p>
          <a:p>
            <a:pPr lvl="0">
              <a:lnSpc>
                <a:spcPct val="107000"/>
              </a:lnSpc>
            </a:pPr>
            <a:r>
              <a:rPr lang="en-GB" sz="2100" dirty="0">
                <a:latin typeface="Comic Sans MS" panose="030F0902030302020204" pitchFamily="66" charset="0"/>
                <a:ea typeface="Calibri" panose="020F0502020204030204" pitchFamily="34" charset="0"/>
              </a:rPr>
              <a:t>a resource.</a:t>
            </a:r>
          </a:p>
          <a:p>
            <a:pPr lvl="0">
              <a:lnSpc>
                <a:spcPct val="107000"/>
              </a:lnSpc>
              <a:spcBef>
                <a:spcPts val="1200"/>
              </a:spcBef>
            </a:pPr>
            <a:r>
              <a:rPr lang="en-GB" sz="2100" dirty="0">
                <a:latin typeface="Comic Sans MS" panose="030F0902030302020204" pitchFamily="66" charset="0"/>
                <a:ea typeface="Calibri" panose="020F0502020204030204" pitchFamily="34" charset="0"/>
              </a:rPr>
              <a:t>To use a range of maps and images to research where water might be found.</a:t>
            </a:r>
          </a:p>
          <a:p>
            <a:pPr lvl="0">
              <a:lnSpc>
                <a:spcPct val="107000"/>
              </a:lnSpc>
              <a:spcBef>
                <a:spcPts val="1200"/>
              </a:spcBef>
            </a:pPr>
            <a:r>
              <a:rPr lang="en-GB" sz="2100" dirty="0">
                <a:latin typeface="Comic Sans MS" panose="030F0902030302020204" pitchFamily="66" charset="0"/>
                <a:ea typeface="Calibri" panose="020F0502020204030204" pitchFamily="34" charset="0"/>
              </a:rPr>
              <a:t>To present information about where water might be found.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F97E5C-7E77-442E-D5AD-30E303472D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389115-C66A-6D41-9FD5-A180878311B6}"/>
              </a:ext>
            </a:extLst>
          </p:cNvPr>
          <p:cNvSpPr txBox="1">
            <a:spLocks/>
          </p:cNvSpPr>
          <p:nvPr/>
        </p:nvSpPr>
        <p:spPr>
          <a:xfrm>
            <a:off x="0" y="876550"/>
            <a:ext cx="12192000" cy="533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902030302020204" pitchFamily="66" charset="0"/>
              </a:rPr>
              <a:t>See. Think. Wonder.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703A51C-4150-204A-84F0-7F5859593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" b="12"/>
          <a:stretch/>
        </p:blipFill>
        <p:spPr bwMode="auto">
          <a:xfrm>
            <a:off x="2968178" y="1609616"/>
            <a:ext cx="6268605" cy="41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948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48DC3D19-6E95-493F-A2E4-625F96FCDD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23" t="20858" r="25666" b="1755"/>
          <a:stretch/>
        </p:blipFill>
        <p:spPr>
          <a:xfrm>
            <a:off x="6431112" y="1700213"/>
            <a:ext cx="4500562" cy="3481019"/>
          </a:xfrm>
          <a:prstGeom prst="rect">
            <a:avLst/>
          </a:prstGeom>
        </p:spPr>
      </p:pic>
      <p:pic>
        <p:nvPicPr>
          <p:cNvPr id="7" name="Picture 6" descr="A picture containing person, indoor, sink, bath&#10;&#10;Description automatically generated">
            <a:extLst>
              <a:ext uri="{FF2B5EF4-FFF2-40B4-BE49-F238E27FC236}">
                <a16:creationId xmlns:a16="http://schemas.microsoft.com/office/drawing/2014/main" id="{91556487-B3B0-4D3F-BBDA-43BAA1CE4C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78" t="11221" b="3366"/>
          <a:stretch/>
        </p:blipFill>
        <p:spPr>
          <a:xfrm>
            <a:off x="1259506" y="1700213"/>
            <a:ext cx="4501384" cy="348319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AE7BB76-5089-404D-9369-B4DD9F303C3A}"/>
              </a:ext>
            </a:extLst>
          </p:cNvPr>
          <p:cNvSpPr txBox="1">
            <a:spLocks/>
          </p:cNvSpPr>
          <p:nvPr/>
        </p:nvSpPr>
        <p:spPr>
          <a:xfrm>
            <a:off x="0" y="876550"/>
            <a:ext cx="12192000" cy="533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What do you know about water?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3C1862-A9B7-2947-A3EB-F904CADAFBFE}"/>
              </a:ext>
            </a:extLst>
          </p:cNvPr>
          <p:cNvGrpSpPr/>
          <p:nvPr/>
        </p:nvGrpSpPr>
        <p:grpSpPr>
          <a:xfrm rot="1093678">
            <a:off x="897697" y="4221743"/>
            <a:ext cx="1503150" cy="1431602"/>
            <a:chOff x="4072988" y="3812760"/>
            <a:chExt cx="1503150" cy="1431602"/>
          </a:xfrm>
        </p:grpSpPr>
        <p:sp>
          <p:nvSpPr>
            <p:cNvPr id="13" name="Folded Corner 12">
              <a:extLst>
                <a:ext uri="{FF2B5EF4-FFF2-40B4-BE49-F238E27FC236}">
                  <a16:creationId xmlns:a16="http://schemas.microsoft.com/office/drawing/2014/main" id="{994D7CB4-9E00-E348-A925-C983BE615BF8}"/>
                </a:ext>
              </a:extLst>
            </p:cNvPr>
            <p:cNvSpPr/>
            <p:nvPr/>
          </p:nvSpPr>
          <p:spPr>
            <a:xfrm rot="20994260">
              <a:off x="4105822" y="3812760"/>
              <a:ext cx="1470316" cy="1431602"/>
            </a:xfrm>
            <a:prstGeom prst="foldedCorner">
              <a:avLst/>
            </a:prstGeom>
            <a:solidFill>
              <a:srgbClr val="FFEA00"/>
            </a:solidFill>
            <a:ln>
              <a:noFill/>
            </a:ln>
            <a:effectLst>
              <a:outerShdw blurRad="154731" dist="71338" dir="6840000" sx="94000" sy="94000" algn="ctr" rotWithShape="0">
                <a:srgbClr val="000000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FFFF00"/>
                </a:highlight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B821CF-D01C-D84B-9374-61CC31C39AA0}"/>
                </a:ext>
              </a:extLst>
            </p:cNvPr>
            <p:cNvSpPr txBox="1"/>
            <p:nvPr/>
          </p:nvSpPr>
          <p:spPr>
            <a:xfrm rot="20912655">
              <a:off x="4072988" y="3891986"/>
              <a:ext cx="14972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latin typeface="Comic Sans MS" panose="030F0702030302020204" pitchFamily="66" charset="0"/>
                </a:rPr>
                <a:t>Write down all the different ways we use water.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5778224-E4DB-8441-A3AE-36630E8A52FB}"/>
              </a:ext>
            </a:extLst>
          </p:cNvPr>
          <p:cNvGrpSpPr/>
          <p:nvPr/>
        </p:nvGrpSpPr>
        <p:grpSpPr>
          <a:xfrm>
            <a:off x="6265721" y="4152467"/>
            <a:ext cx="1503150" cy="1431602"/>
            <a:chOff x="5601193" y="1890600"/>
            <a:chExt cx="1503150" cy="1431602"/>
          </a:xfrm>
        </p:grpSpPr>
        <p:sp>
          <p:nvSpPr>
            <p:cNvPr id="16" name="Folded Corner 15">
              <a:extLst>
                <a:ext uri="{FF2B5EF4-FFF2-40B4-BE49-F238E27FC236}">
                  <a16:creationId xmlns:a16="http://schemas.microsoft.com/office/drawing/2014/main" id="{E19D3637-8BED-F84F-8AD1-10F325957C1A}"/>
                </a:ext>
              </a:extLst>
            </p:cNvPr>
            <p:cNvSpPr/>
            <p:nvPr/>
          </p:nvSpPr>
          <p:spPr>
            <a:xfrm rot="20994260">
              <a:off x="5634027" y="1890600"/>
              <a:ext cx="1470316" cy="1431602"/>
            </a:xfrm>
            <a:prstGeom prst="foldedCorner">
              <a:avLst/>
            </a:prstGeom>
            <a:solidFill>
              <a:srgbClr val="FFEA00"/>
            </a:solidFill>
            <a:ln>
              <a:noFill/>
            </a:ln>
            <a:effectLst>
              <a:outerShdw blurRad="154731" dist="71338" dir="6840000" sx="94000" sy="94000" algn="ctr" rotWithShape="0">
                <a:srgbClr val="000000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FFFF00"/>
                </a:highligh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3F4E7AD-F669-7D49-B13C-3FDE07A34D4B}"/>
                </a:ext>
              </a:extLst>
            </p:cNvPr>
            <p:cNvSpPr txBox="1"/>
            <p:nvPr/>
          </p:nvSpPr>
          <p:spPr>
            <a:xfrm rot="20912655">
              <a:off x="5601193" y="1969826"/>
              <a:ext cx="14972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latin typeface="Comic Sans MS" panose="030F0702030302020204" pitchFamily="66" charset="0"/>
                </a:rPr>
                <a:t>Write down all the different places we find water.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0357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69644284-C600-440D-ABA0-C5836BBA39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7" t="6306" r="739" b="14894"/>
          <a:stretch/>
        </p:blipFill>
        <p:spPr>
          <a:xfrm>
            <a:off x="1343025" y="1704110"/>
            <a:ext cx="9505950" cy="3810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8D48D3F-2CF8-1640-AA2C-E024C13A08BD}"/>
              </a:ext>
            </a:extLst>
          </p:cNvPr>
          <p:cNvSpPr txBox="1">
            <a:spLocks/>
          </p:cNvSpPr>
          <p:nvPr/>
        </p:nvSpPr>
        <p:spPr>
          <a:xfrm>
            <a:off x="0" y="876550"/>
            <a:ext cx="12192000" cy="533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Where is water found on Earth?</a:t>
            </a:r>
          </a:p>
        </p:txBody>
      </p:sp>
    </p:spTree>
    <p:extLst>
      <p:ext uri="{BB962C8B-B14F-4D97-AF65-F5344CB8AC3E}">
        <p14:creationId xmlns:p14="http://schemas.microsoft.com/office/powerpoint/2010/main" val="2769337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4DE661-180D-4743-B932-4CC0BD641F34}"/>
              </a:ext>
            </a:extLst>
          </p:cNvPr>
          <p:cNvSpPr txBox="1"/>
          <p:nvPr/>
        </p:nvSpPr>
        <p:spPr>
          <a:xfrm>
            <a:off x="420913" y="657858"/>
            <a:ext cx="11335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Can you spot the water in this map?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2D08D1-1180-432F-A22A-E56085CE5D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06" t="3626" r="2384" b="14085"/>
          <a:stretch/>
        </p:blipFill>
        <p:spPr>
          <a:xfrm>
            <a:off x="2682639" y="1541628"/>
            <a:ext cx="6860271" cy="430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8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25DC45-D273-40C3-97B1-CAF49E85023B}"/>
              </a:ext>
            </a:extLst>
          </p:cNvPr>
          <p:cNvSpPr txBox="1"/>
          <p:nvPr/>
        </p:nvSpPr>
        <p:spPr>
          <a:xfrm>
            <a:off x="420913" y="822368"/>
            <a:ext cx="11335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Can you name sources of water?</a:t>
            </a:r>
          </a:p>
        </p:txBody>
      </p:sp>
      <p:pic>
        <p:nvPicPr>
          <p:cNvPr id="5" name="Picture 4" descr="A picture containing tree, outdoor, plant, forest&#10;&#10;Description automatically generated">
            <a:extLst>
              <a:ext uri="{FF2B5EF4-FFF2-40B4-BE49-F238E27FC236}">
                <a16:creationId xmlns:a16="http://schemas.microsoft.com/office/drawing/2014/main" id="{AE7E2E35-6D35-4A22-8787-36E65B86CC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97" t="14807" r="33106" b="6652"/>
          <a:stretch/>
        </p:blipFill>
        <p:spPr>
          <a:xfrm>
            <a:off x="1259506" y="1700213"/>
            <a:ext cx="4498354" cy="3486150"/>
          </a:xfrm>
          <a:prstGeom prst="rect">
            <a:avLst/>
          </a:prstGeom>
        </p:spPr>
      </p:pic>
      <p:pic>
        <p:nvPicPr>
          <p:cNvPr id="6" name="Picture 5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A10F7582-3923-4D71-AE84-CD6A5D71E8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" t="493" r="29940" b="19174"/>
          <a:stretch/>
        </p:blipFill>
        <p:spPr>
          <a:xfrm>
            <a:off x="6431112" y="1700213"/>
            <a:ext cx="4502843" cy="34718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B1BC18-7ECC-45D5-B151-2324811ACD2D}"/>
              </a:ext>
            </a:extLst>
          </p:cNvPr>
          <p:cNvSpPr txBox="1"/>
          <p:nvPr/>
        </p:nvSpPr>
        <p:spPr>
          <a:xfrm>
            <a:off x="1259505" y="5554154"/>
            <a:ext cx="4512641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latin typeface="Comic Sans MS" panose="030F0702030302020204" pitchFamily="66" charset="0"/>
              </a:rPr>
              <a:t>Streams and rivers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B3E913-4960-4639-9818-4EED6C59804C}"/>
              </a:ext>
            </a:extLst>
          </p:cNvPr>
          <p:cNvSpPr txBox="1"/>
          <p:nvPr/>
        </p:nvSpPr>
        <p:spPr>
          <a:xfrm>
            <a:off x="6431111" y="5554154"/>
            <a:ext cx="4503591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latin typeface="Comic Sans MS" panose="030F0702030302020204" pitchFamily="66" charset="0"/>
              </a:rPr>
              <a:t>Seas and oceans</a:t>
            </a:r>
          </a:p>
        </p:txBody>
      </p:sp>
    </p:spTree>
    <p:extLst>
      <p:ext uri="{BB962C8B-B14F-4D97-AF65-F5344CB8AC3E}">
        <p14:creationId xmlns:p14="http://schemas.microsoft.com/office/powerpoint/2010/main" val="3906088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outdoor, sky, water, snow&#10;&#10;Description automatically generated">
            <a:extLst>
              <a:ext uri="{FF2B5EF4-FFF2-40B4-BE49-F238E27FC236}">
                <a16:creationId xmlns:a16="http://schemas.microsoft.com/office/drawing/2014/main" id="{C7907737-DBB8-4AC0-8583-E1646032AA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27" t="271" r="15740" b="17864"/>
          <a:stretch/>
        </p:blipFill>
        <p:spPr>
          <a:xfrm>
            <a:off x="1273794" y="2675993"/>
            <a:ext cx="4497827" cy="31040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6FCD99-6F52-4710-B6CC-FDC19924A2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5" t="1350" r="21824" b="19062"/>
          <a:stretch/>
        </p:blipFill>
        <p:spPr>
          <a:xfrm>
            <a:off x="6431112" y="2675993"/>
            <a:ext cx="4489301" cy="31040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B12A98-F84D-4EC0-9EC2-44BB19E611CB}"/>
              </a:ext>
            </a:extLst>
          </p:cNvPr>
          <p:cNvSpPr txBox="1"/>
          <p:nvPr/>
        </p:nvSpPr>
        <p:spPr>
          <a:xfrm>
            <a:off x="420913" y="653626"/>
            <a:ext cx="11335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Is there water here?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9EE90B-D10F-44A1-932B-10BC5169BB47}"/>
              </a:ext>
            </a:extLst>
          </p:cNvPr>
          <p:cNvSpPr txBox="1"/>
          <p:nvPr/>
        </p:nvSpPr>
        <p:spPr>
          <a:xfrm>
            <a:off x="1221996" y="1250421"/>
            <a:ext cx="973349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Yes.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 North and South poles hold a lot of water.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It is frozen in the form of ice and snow.</a:t>
            </a:r>
          </a:p>
        </p:txBody>
      </p:sp>
    </p:spTree>
    <p:extLst>
      <p:ext uri="{BB962C8B-B14F-4D97-AF65-F5344CB8AC3E}">
        <p14:creationId xmlns:p14="http://schemas.microsoft.com/office/powerpoint/2010/main" val="214999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B12A98-F84D-4EC0-9EC2-44BB19E611CB}"/>
              </a:ext>
            </a:extLst>
          </p:cNvPr>
          <p:cNvSpPr txBox="1"/>
          <p:nvPr/>
        </p:nvSpPr>
        <p:spPr>
          <a:xfrm>
            <a:off x="420913" y="818199"/>
            <a:ext cx="11335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Where does water come from?</a:t>
            </a:r>
          </a:p>
        </p:txBody>
      </p:sp>
      <p:pic>
        <p:nvPicPr>
          <p:cNvPr id="8" name="Picture 7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803EBC83-6611-494C-B0F1-B2831026D8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3" r="61864" b="21895"/>
          <a:stretch/>
        </p:blipFill>
        <p:spPr>
          <a:xfrm>
            <a:off x="3625447" y="1996852"/>
            <a:ext cx="2376356" cy="3327618"/>
          </a:xfrm>
          <a:prstGeom prst="rect">
            <a:avLst/>
          </a:prstGeom>
        </p:spPr>
      </p:pic>
      <p:pic>
        <p:nvPicPr>
          <p:cNvPr id="9" name="Picture 8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9F30CE4A-8CC1-4DBC-ACB9-43064304BE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05" r="22209" b="4640"/>
          <a:stretch/>
        </p:blipFill>
        <p:spPr>
          <a:xfrm>
            <a:off x="6187674" y="1996852"/>
            <a:ext cx="2376356" cy="3327618"/>
          </a:xfrm>
          <a:prstGeom prst="rect">
            <a:avLst/>
          </a:prstGeom>
        </p:spPr>
      </p:pic>
      <p:pic>
        <p:nvPicPr>
          <p:cNvPr id="10" name="Picture 9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5170CC17-7E89-4F4F-8A1D-E742FD4FBF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88" r="34880" b="3052"/>
          <a:stretch/>
        </p:blipFill>
        <p:spPr>
          <a:xfrm>
            <a:off x="8749902" y="1996852"/>
            <a:ext cx="2376356" cy="3327618"/>
          </a:xfrm>
          <a:prstGeom prst="rect">
            <a:avLst/>
          </a:prstGeom>
        </p:spPr>
      </p:pic>
      <p:pic>
        <p:nvPicPr>
          <p:cNvPr id="11" name="Picture 10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EC830BD3-6942-48B9-B2E2-B443A5CFDD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13" t="25272" r="45373"/>
          <a:stretch/>
        </p:blipFill>
        <p:spPr>
          <a:xfrm>
            <a:off x="1063220" y="1996852"/>
            <a:ext cx="2376356" cy="3327618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326295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6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13563</TotalTime>
  <Words>218</Words>
  <Application>Microsoft Office PowerPoint</Application>
  <PresentationFormat>Widescreen</PresentationFormat>
  <Paragraphs>36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446</cp:revision>
  <dcterms:created xsi:type="dcterms:W3CDTF">2021-01-11T17:47:06Z</dcterms:created>
  <dcterms:modified xsi:type="dcterms:W3CDTF">2022-07-25T16:55:42Z</dcterms:modified>
</cp:coreProperties>
</file>