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8"/>
  </p:notesMasterIdLst>
  <p:sldIdLst>
    <p:sldId id="330" r:id="rId3"/>
    <p:sldId id="321" r:id="rId4"/>
    <p:sldId id="1686" r:id="rId5"/>
    <p:sldId id="1689" r:id="rId6"/>
    <p:sldId id="16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698" userDrawn="1">
          <p15:clr>
            <a:srgbClr val="A4A3A4"/>
          </p15:clr>
        </p15:guide>
        <p15:guide id="8" pos="982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6" orient="horz" pos="731" userDrawn="1">
          <p15:clr>
            <a:srgbClr val="A4A3A4"/>
          </p15:clr>
        </p15:guide>
        <p15:guide id="17" orient="horz" pos="1139" userDrawn="1">
          <p15:clr>
            <a:srgbClr val="A4A3A4"/>
          </p15:clr>
        </p15:guide>
        <p15:guide id="18" orient="horz" pos="14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A6AB"/>
    <a:srgbClr val="4CB4AB"/>
    <a:srgbClr val="65B08C"/>
    <a:srgbClr val="DB2A6F"/>
    <a:srgbClr val="84BF40"/>
    <a:srgbClr val="ED5331"/>
    <a:srgbClr val="E15D29"/>
    <a:srgbClr val="3692C4"/>
    <a:srgbClr val="4A6BA7"/>
    <a:srgbClr val="7B5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627" autoAdjust="0"/>
    <p:restoredTop sz="91099" autoAdjust="0"/>
  </p:normalViewPr>
  <p:slideViewPr>
    <p:cSldViewPr snapToGrid="0" snapToObjects="1">
      <p:cViewPr varScale="1">
        <p:scale>
          <a:sx n="72" d="100"/>
          <a:sy n="72" d="100"/>
        </p:scale>
        <p:origin x="43" y="120"/>
      </p:cViewPr>
      <p:guideLst>
        <p:guide orient="horz" pos="3475"/>
        <p:guide pos="6698"/>
        <p:guide pos="982"/>
        <p:guide pos="3840"/>
        <p:guide orient="horz" pos="2137"/>
        <p:guide orient="horz" pos="731"/>
        <p:guide orient="horz" pos="1139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7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12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CEEC60-F6DF-25D6-08F1-B11474A43B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B4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0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0A6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1B4CB6-F677-051E-3988-56D4BF16951F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0D2B53-39D8-0D4C-703D-FC105EFBC8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50" r="2750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0FDD08-8ECA-03B2-A414-48666E3A60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21" r="2821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2A98DDA-D1F4-B43B-C243-2CBE48A0CC65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2" name="CC lock-up">
            <a:extLst>
              <a:ext uri="{FF2B5EF4-FFF2-40B4-BE49-F238E27FC236}">
                <a16:creationId xmlns:a16="http://schemas.microsoft.com/office/drawing/2014/main" id="{0CED0D9A-0B2C-7FBF-349C-F9AE41EF28E7}"/>
              </a:ext>
            </a:extLst>
          </p:cNvPr>
          <p:cNvGrpSpPr/>
          <p:nvPr/>
        </p:nvGrpSpPr>
        <p:grpSpPr>
          <a:xfrm>
            <a:off x="201918" y="5911413"/>
            <a:ext cx="2712315" cy="654441"/>
            <a:chOff x="201918" y="5911413"/>
            <a:chExt cx="2712315" cy="654441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74B93FD6-0F6F-2CAA-2EBD-0C8660FB9659}"/>
                </a:ext>
              </a:extLst>
            </p:cNvPr>
            <p:cNvSpPr txBox="1">
              <a:spLocks/>
            </p:cNvSpPr>
            <p:nvPr/>
          </p:nvSpPr>
          <p:spPr>
            <a:xfrm>
              <a:off x="1812926" y="6123217"/>
              <a:ext cx="41274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76490CC-7228-E3E6-E8E9-B784B7795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1918" y="5911413"/>
              <a:ext cx="1638490" cy="65444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924214C-0790-8A21-7600-EDF20BA57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179774" y="6148050"/>
              <a:ext cx="734459" cy="181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712F599-E82A-450C-09FD-A39CBC623867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0A6AB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10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30A6AB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34D78B-210C-AF6D-D0FE-C501B5D829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44" r="8444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33F17C8-4ECE-02E1-E50D-D525118782CA}"/>
              </a:ext>
            </a:extLst>
          </p:cNvPr>
          <p:cNvSpPr txBox="1"/>
          <p:nvPr/>
        </p:nvSpPr>
        <p:spPr>
          <a:xfrm>
            <a:off x="6640368" y="2483098"/>
            <a:ext cx="3835127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sz="2100" dirty="0">
                <a:latin typeface="Comic Sans MS" panose="030F0902030302020204" pitchFamily="66" charset="0"/>
                <a:cs typeface="Arial" panose="020B0604020202020204" pitchFamily="34" charset="0"/>
              </a:rPr>
              <a:t>To better understand the interconnected nature of geography based on learning so far.</a:t>
            </a:r>
          </a:p>
          <a:p>
            <a:pPr>
              <a:spcBef>
                <a:spcPts val="1200"/>
              </a:spcBef>
            </a:pPr>
            <a:r>
              <a:rPr lang="en-US" sz="2100" dirty="0">
                <a:latin typeface="Comic Sans MS" panose="030F0902030302020204" pitchFamily="66" charset="0"/>
                <a:cs typeface="Arial" panose="020B0604020202020204" pitchFamily="34" charset="0"/>
              </a:rPr>
              <a:t>To explore, voice and provide reasons for opinions.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304545" y="1796291"/>
            <a:ext cx="4555957" cy="3708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000"/>
              </a:spcBef>
            </a:pPr>
            <a:r>
              <a:rPr lang="en-US" sz="2100" dirty="0">
                <a:latin typeface="Comic Sans MS" panose="030F0902030302020204" pitchFamily="66" charset="0"/>
                <a:cs typeface="Arial" panose="020B0604020202020204" pitchFamily="34" charset="0"/>
              </a:rPr>
              <a:t>Does anyone own our rivers?</a:t>
            </a:r>
          </a:p>
          <a:p>
            <a:pPr>
              <a:spcBef>
                <a:spcPts val="1000"/>
              </a:spcBef>
            </a:pPr>
            <a:r>
              <a:rPr lang="en-US" sz="2100" dirty="0">
                <a:latin typeface="Comic Sans MS" panose="030F0902030302020204" pitchFamily="66" charset="0"/>
                <a:cs typeface="Arial" panose="020B0604020202020204" pitchFamily="34" charset="0"/>
              </a:rPr>
              <a:t>Should water be allocated or metered?</a:t>
            </a:r>
          </a:p>
          <a:p>
            <a:pPr>
              <a:spcBef>
                <a:spcPts val="1000"/>
              </a:spcBef>
            </a:pPr>
            <a:r>
              <a:rPr lang="en-US" sz="2100" dirty="0">
                <a:latin typeface="Comic Sans MS" panose="030F0902030302020204" pitchFamily="66" charset="0"/>
                <a:cs typeface="Arial" panose="020B0604020202020204" pitchFamily="34" charset="0"/>
              </a:rPr>
              <a:t>How should areas be protected from flooding?</a:t>
            </a:r>
          </a:p>
          <a:p>
            <a:pPr>
              <a:spcBef>
                <a:spcPts val="10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If you owned a stretch of river, what would you do with it?</a:t>
            </a:r>
          </a:p>
          <a:p>
            <a:pPr>
              <a:spcBef>
                <a:spcPts val="10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do you think about the ‘power’ that river ‘owners’ have over anyone lower down the river system?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9422288-162E-4CE3-B46E-B1060154F569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5405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0A6AB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Questions for Discussion</a:t>
            </a:r>
          </a:p>
        </p:txBody>
      </p:sp>
      <p:pic>
        <p:nvPicPr>
          <p:cNvPr id="4" name="Picture 3" descr="A body of water with boats and buildings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4C4E863F-F8F0-4898-83DA-DC58A5748C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2" t="1613" r="28781" b="2921"/>
          <a:stretch/>
        </p:blipFill>
        <p:spPr>
          <a:xfrm>
            <a:off x="1395663" y="1784421"/>
            <a:ext cx="4459704" cy="37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7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CA48316A-AEB6-47D3-A2BE-7EF883E3781C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6446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0A6AB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Debate!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E53817-C76A-6E73-18E1-72C5B48CC5A8}"/>
              </a:ext>
            </a:extLst>
          </p:cNvPr>
          <p:cNvSpPr/>
          <p:nvPr/>
        </p:nvSpPr>
        <p:spPr>
          <a:xfrm>
            <a:off x="4834028" y="1922062"/>
            <a:ext cx="650331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What do we think about these statements?</a:t>
            </a:r>
          </a:p>
          <a:p>
            <a:pPr>
              <a:spcBef>
                <a:spcPts val="1200"/>
              </a:spcBef>
            </a:pPr>
            <a:r>
              <a:rPr lang="en-GB" sz="1900" b="1" dirty="0">
                <a:latin typeface="Comic Sans MS" panose="030F0702030302020204" pitchFamily="66" charset="0"/>
              </a:rPr>
              <a:t>River ownership: </a:t>
            </a:r>
            <a:r>
              <a:rPr lang="en-GB" sz="1900" dirty="0">
                <a:latin typeface="Comic Sans MS" panose="030F0702030302020204" pitchFamily="66" charset="0"/>
              </a:rPr>
              <a:t>stream and river water can be owned.</a:t>
            </a:r>
          </a:p>
          <a:p>
            <a:pPr>
              <a:spcBef>
                <a:spcPts val="800"/>
              </a:spcBef>
            </a:pPr>
            <a:r>
              <a:rPr lang="en-GB" sz="1900" b="1" dirty="0">
                <a:latin typeface="Comic Sans MS" panose="030F0702030302020204" pitchFamily="66" charset="0"/>
              </a:rPr>
              <a:t>Water allocation: </a:t>
            </a:r>
            <a:r>
              <a:rPr lang="en-GB" sz="1900" dirty="0">
                <a:latin typeface="Comic Sans MS" panose="030F0702030302020204" pitchFamily="66" charset="0"/>
              </a:rPr>
              <a:t>allowing a set amount of water for each individual.</a:t>
            </a:r>
          </a:p>
          <a:p>
            <a:pPr>
              <a:spcBef>
                <a:spcPts val="800"/>
              </a:spcBef>
            </a:pPr>
            <a:r>
              <a:rPr lang="en-GB" sz="1900" b="1" dirty="0">
                <a:latin typeface="Comic Sans MS" panose="030F0702030302020204" pitchFamily="66" charset="0"/>
              </a:rPr>
              <a:t>Water metering: </a:t>
            </a:r>
            <a:r>
              <a:rPr lang="en-GB" sz="1900" dirty="0">
                <a:latin typeface="Comic Sans MS" panose="030F0702030302020204" pitchFamily="66" charset="0"/>
              </a:rPr>
              <a:t>all water is paid for by the litre.</a:t>
            </a:r>
          </a:p>
          <a:p>
            <a:pPr>
              <a:spcBef>
                <a:spcPts val="800"/>
              </a:spcBef>
            </a:pPr>
            <a:r>
              <a:rPr lang="en-GB" sz="1900" b="1" dirty="0">
                <a:latin typeface="Comic Sans MS" panose="030F0702030302020204" pitchFamily="66" charset="0"/>
              </a:rPr>
              <a:t>Controlled flooding: </a:t>
            </a:r>
            <a:r>
              <a:rPr lang="en-GB" sz="1900" dirty="0">
                <a:latin typeface="Comic Sans MS" panose="030F0702030302020204" pitchFamily="66" charset="0"/>
              </a:rPr>
              <a:t>certain spaces are</a:t>
            </a:r>
          </a:p>
          <a:p>
            <a:r>
              <a:rPr lang="en-GB" sz="1900" dirty="0">
                <a:latin typeface="Comic Sans MS" panose="030F0702030302020204" pitchFamily="66" charset="0"/>
              </a:rPr>
              <a:t>deliberately flooded.</a:t>
            </a:r>
          </a:p>
          <a:p>
            <a:pPr>
              <a:spcBef>
                <a:spcPts val="1800"/>
              </a:spcBef>
            </a:pPr>
            <a:r>
              <a:rPr lang="en-US" b="1" dirty="0">
                <a:latin typeface="Comic Sans MS" panose="030F0702030302020204" pitchFamily="66" charset="0"/>
              </a:rPr>
              <a:t>I</a:t>
            </a:r>
            <a:r>
              <a:rPr lang="en-GB" b="1" dirty="0">
                <a:latin typeface="Comic Sans MS" panose="030F0702030302020204" pitchFamily="66" charset="0"/>
              </a:rPr>
              <a:t>s it as simple as considering the positives and negatives? </a:t>
            </a:r>
          </a:p>
          <a:p>
            <a:pPr>
              <a:spcBef>
                <a:spcPts val="1200"/>
              </a:spcBef>
            </a:pPr>
            <a:r>
              <a:rPr lang="en-GB" b="1" dirty="0">
                <a:latin typeface="Comic Sans MS" panose="030F0702030302020204" pitchFamily="66" charset="0"/>
              </a:rPr>
              <a:t>Can a positive for one group be a negative for another?</a:t>
            </a:r>
            <a:r>
              <a:rPr lang="en-GB" sz="1900" b="1" dirty="0">
                <a:latin typeface="Comic Sans MS" panose="030F0702030302020204" pitchFamily="66" charset="0"/>
              </a:rPr>
              <a:t>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FDFE86-3DB0-16DC-008D-F79BEA8ABC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72" t="12553" r="8657" b="2292"/>
          <a:stretch/>
        </p:blipFill>
        <p:spPr>
          <a:xfrm rot="21311900">
            <a:off x="1188602" y="1673785"/>
            <a:ext cx="3065228" cy="20444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4A25B2-C080-B188-21B8-23E1203CD2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4" r="7864"/>
          <a:stretch/>
        </p:blipFill>
        <p:spPr>
          <a:xfrm rot="235240">
            <a:off x="1580158" y="3812204"/>
            <a:ext cx="2562109" cy="170887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760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10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C51E46D-02B5-D7AE-1B3C-2921632672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2006600"/>
            <a:ext cx="5257800" cy="2844800"/>
          </a:xfrm>
          <a:prstGeom prst="rect">
            <a:avLst/>
          </a:prstGeom>
          <a:solidFill>
            <a:srgbClr val="D92229"/>
          </a:solidFill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68885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5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233</Words>
  <Application>Microsoft Office PowerPoint</Application>
  <PresentationFormat>Widescreen</PresentationFormat>
  <Paragraphs>30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513</cp:revision>
  <dcterms:created xsi:type="dcterms:W3CDTF">2021-01-11T17:47:06Z</dcterms:created>
  <dcterms:modified xsi:type="dcterms:W3CDTF">2022-08-02T22:05:44Z</dcterms:modified>
</cp:coreProperties>
</file>