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330" r:id="rId3"/>
    <p:sldId id="321" r:id="rId4"/>
    <p:sldId id="1698" r:id="rId5"/>
    <p:sldId id="1699" r:id="rId6"/>
    <p:sldId id="1700" r:id="rId7"/>
    <p:sldId id="1701" r:id="rId8"/>
    <p:sldId id="1702" r:id="rId9"/>
    <p:sldId id="1706" r:id="rId10"/>
    <p:sldId id="1705" r:id="rId11"/>
    <p:sldId id="32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7" pos="5223" userDrawn="1">
          <p15:clr>
            <a:srgbClr val="A4A3A4"/>
          </p15:clr>
        </p15:guide>
        <p15:guide id="8" pos="619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4" orient="horz" pos="3430" userDrawn="1">
          <p15:clr>
            <a:srgbClr val="A4A3A4"/>
          </p15:clr>
        </p15:guide>
        <p15:guide id="15" pos="1164" userDrawn="1">
          <p15:clr>
            <a:srgbClr val="A4A3A4"/>
          </p15:clr>
        </p15:guide>
        <p15:guide id="16" orient="horz" pos="91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BF40"/>
    <a:srgbClr val="ED5331"/>
    <a:srgbClr val="E15D29"/>
    <a:srgbClr val="3692C4"/>
    <a:srgbClr val="4A6BA7"/>
    <a:srgbClr val="4CB4AB"/>
    <a:srgbClr val="7B559D"/>
    <a:srgbClr val="4D4996"/>
    <a:srgbClr val="65B08C"/>
    <a:srgbClr val="39A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0" autoAdjust="0"/>
    <p:restoredTop sz="91115" autoAdjust="0"/>
  </p:normalViewPr>
  <p:slideViewPr>
    <p:cSldViewPr snapToGrid="0" snapToObjects="1">
      <p:cViewPr varScale="1">
        <p:scale>
          <a:sx n="75" d="100"/>
          <a:sy n="75" d="100"/>
        </p:scale>
        <p:origin x="691" y="48"/>
      </p:cViewPr>
      <p:guideLst>
        <p:guide orient="horz" pos="2160"/>
        <p:guide pos="5223"/>
        <p:guide pos="619"/>
        <p:guide pos="3840"/>
        <p:guide orient="horz" pos="3430"/>
        <p:guide pos="1164"/>
        <p:guide orient="horz" pos="91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471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797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32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85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307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931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490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B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F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B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CCE8FE4-DEEC-4D7D-9A7F-EC4E7F1FDD14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26C4A3-B3EF-1ACB-AE68-5F63598A9242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C8D7C1-0C15-D277-73F1-E212C69CF0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638" t="6899" r="-1" b="7270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F4BBCA38-6B44-DA5F-3964-0CF302C75288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7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1978214-0C18-815B-B455-C43EC707ECC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818" b="-1399"/>
          <a:stretch/>
        </p:blipFill>
        <p:spPr>
          <a:xfrm flipH="1">
            <a:off x="0" y="1924031"/>
            <a:ext cx="6037110" cy="359796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12A225B-7D8A-B480-AA01-C641D72ABBB2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2" name="Picture 11" descr="Logo, company name&#10;&#10;Description automatically generated">
              <a:extLst>
                <a:ext uri="{FF2B5EF4-FFF2-40B4-BE49-F238E27FC236}">
                  <a16:creationId xmlns:a16="http://schemas.microsoft.com/office/drawing/2014/main" id="{D7677204-74A2-FFFD-FB21-25C3BEE9C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CB050D2-F1B5-7620-1C2B-275ED01D9899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Investigate Water: </a:t>
            </a: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7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2" r="3982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7</a:t>
            </a:r>
            <a:b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133749-B3FB-A1AA-531A-F5E632A2E0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3" r="813"/>
          <a:stretch/>
        </p:blipFill>
        <p:spPr>
          <a:xfrm>
            <a:off x="1284204" y="2336801"/>
            <a:ext cx="4767831" cy="32243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51CC8B-6EE6-27FC-C6CC-085D41BF7174}"/>
              </a:ext>
            </a:extLst>
          </p:cNvPr>
          <p:cNvSpPr txBox="1"/>
          <p:nvPr/>
        </p:nvSpPr>
        <p:spPr>
          <a:xfrm>
            <a:off x="6640368" y="2483098"/>
            <a:ext cx="4146165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better understand what happens when rain (precipitation) falls on the ground.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know that the surface on which the rain (precipitation) lands on can have an effect on what happens to the water. 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0F0AF4-1A19-45EC-1243-DEB61ED1A3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1C08D243-C26E-03EC-2324-42B7BE1BD9F5}"/>
              </a:ext>
            </a:extLst>
          </p:cNvPr>
          <p:cNvSpPr txBox="1">
            <a:spLocks/>
          </p:cNvSpPr>
          <p:nvPr/>
        </p:nvSpPr>
        <p:spPr>
          <a:xfrm>
            <a:off x="17163" y="608528"/>
            <a:ext cx="12192000" cy="5069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702030302020204" pitchFamily="66" charset="0"/>
              </a:rPr>
              <a:t>Model Mountain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7FFF1C-93B3-A912-6201-375A6B8AB6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883" y="1329144"/>
            <a:ext cx="7785566" cy="33525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FF4EAF-B8A9-A9F1-0529-69E1F1ED3B7E}"/>
              </a:ext>
            </a:extLst>
          </p:cNvPr>
          <p:cNvSpPr txBox="1"/>
          <p:nvPr/>
        </p:nvSpPr>
        <p:spPr>
          <a:xfrm>
            <a:off x="889514" y="4679281"/>
            <a:ext cx="246632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way does water travel?</a:t>
            </a:r>
          </a:p>
          <a:p>
            <a:pPr>
              <a:lnSpc>
                <a:spcPts val="1980"/>
              </a:lnSpc>
              <a:spcBef>
                <a:spcPts val="600"/>
              </a:spcBef>
            </a:pPr>
            <a:r>
              <a:rPr lang="en-GB" sz="1750" b="1" dirty="0">
                <a:solidFill>
                  <a:srgbClr val="84BF40"/>
                </a:solidFill>
                <a:latin typeface="Comic Sans MS" panose="030F0702030302020204" pitchFamily="66" charset="0"/>
              </a:rPr>
              <a:t>Downhill</a:t>
            </a: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66C5E7-D8D7-D837-3375-A6DD567FB26C}"/>
              </a:ext>
            </a:extLst>
          </p:cNvPr>
          <p:cNvSpPr txBox="1"/>
          <p:nvPr/>
        </p:nvSpPr>
        <p:spPr>
          <a:xfrm>
            <a:off x="2870814" y="4679281"/>
            <a:ext cx="3029921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  <a:spcBef>
                <a:spcPts val="600"/>
              </a:spcBef>
            </a:pP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will happen when water travels down our model mountain?</a:t>
            </a:r>
          </a:p>
          <a:p>
            <a:pPr>
              <a:lnSpc>
                <a:spcPts val="1980"/>
              </a:lnSpc>
              <a:spcBef>
                <a:spcPts val="600"/>
              </a:spcBef>
            </a:pP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will take some material, or </a:t>
            </a:r>
            <a:r>
              <a:rPr lang="en-GB" sz="1750" b="1" dirty="0">
                <a:solidFill>
                  <a:srgbClr val="84BF40"/>
                </a:solidFill>
                <a:latin typeface="Comic Sans MS" panose="030F0702030302020204" pitchFamily="66" charset="0"/>
              </a:rPr>
              <a:t>sediment</a:t>
            </a: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with it.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96C04C-2A42-1722-28A7-E7C54F1678A8}"/>
              </a:ext>
            </a:extLst>
          </p:cNvPr>
          <p:cNvSpPr txBox="1"/>
          <p:nvPr/>
        </p:nvSpPr>
        <p:spPr>
          <a:xfrm>
            <a:off x="5914860" y="4679281"/>
            <a:ext cx="2423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  <a:spcBef>
                <a:spcPts val="600"/>
              </a:spcBef>
            </a:pP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this called?</a:t>
            </a:r>
          </a:p>
          <a:p>
            <a:pPr>
              <a:lnSpc>
                <a:spcPts val="1980"/>
              </a:lnSpc>
              <a:spcBef>
                <a:spcPts val="600"/>
              </a:spcBef>
            </a:pPr>
            <a:r>
              <a:rPr lang="en-GB" sz="1750" b="1" dirty="0">
                <a:solidFill>
                  <a:srgbClr val="84BF40"/>
                </a:solidFill>
                <a:latin typeface="Comic Sans MS" panose="030F0702030302020204" pitchFamily="66" charset="0"/>
              </a:rPr>
              <a:t>Erosion</a:t>
            </a:r>
            <a:r>
              <a:rPr lang="en-GB" sz="1750" b="1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C96599-BB22-69E1-B412-48E5E0215F21}"/>
              </a:ext>
            </a:extLst>
          </p:cNvPr>
          <p:cNvSpPr txBox="1"/>
          <p:nvPr/>
        </p:nvSpPr>
        <p:spPr>
          <a:xfrm>
            <a:off x="8295325" y="4679281"/>
            <a:ext cx="3177540" cy="1195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  <a:spcBef>
                <a:spcPts val="600"/>
              </a:spcBef>
            </a:pP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happens when the water has transported the sediment as far as it can?</a:t>
            </a:r>
          </a:p>
          <a:p>
            <a:pPr>
              <a:lnSpc>
                <a:spcPts val="1980"/>
              </a:lnSpc>
              <a:spcBef>
                <a:spcPts val="600"/>
              </a:spcBef>
            </a:pP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will </a:t>
            </a:r>
            <a:r>
              <a:rPr lang="en-GB" sz="1750" b="1" dirty="0">
                <a:solidFill>
                  <a:srgbClr val="84BF40"/>
                </a:solidFill>
                <a:latin typeface="Comic Sans MS" panose="030F0702030302020204" pitchFamily="66" charset="0"/>
              </a:rPr>
              <a:t>deposit</a:t>
            </a:r>
            <a:r>
              <a:rPr lang="en-GB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it.</a:t>
            </a:r>
            <a:endParaRPr lang="en-GB" sz="175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50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8D464A-33A1-470D-AC28-7DDD7C7A50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94" r="3994"/>
          <a:stretch/>
        </p:blipFill>
        <p:spPr>
          <a:xfrm>
            <a:off x="1271588" y="1447009"/>
            <a:ext cx="4590731" cy="33261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1CC209-275D-47DF-9E0D-30E5982E24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14" r="4214"/>
          <a:stretch/>
        </p:blipFill>
        <p:spPr>
          <a:xfrm>
            <a:off x="6331352" y="1447009"/>
            <a:ext cx="4589061" cy="33339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C2CBAD-4E92-D74F-BAD1-0A629C93582F}"/>
              </a:ext>
            </a:extLst>
          </p:cNvPr>
          <p:cNvSpPr txBox="1"/>
          <p:nvPr/>
        </p:nvSpPr>
        <p:spPr>
          <a:xfrm>
            <a:off x="1271588" y="5165535"/>
            <a:ext cx="465995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Light spring rain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84C3AC-3011-2F4E-9238-C1E389C143BD}"/>
              </a:ext>
            </a:extLst>
          </p:cNvPr>
          <p:cNvSpPr txBox="1"/>
          <p:nvPr/>
        </p:nvSpPr>
        <p:spPr>
          <a:xfrm>
            <a:off x="6331352" y="5165535"/>
            <a:ext cx="431004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Heavy storm rain</a:t>
            </a:r>
          </a:p>
        </p:txBody>
      </p:sp>
    </p:spTree>
    <p:extLst>
      <p:ext uri="{BB962C8B-B14F-4D97-AF65-F5344CB8AC3E}">
        <p14:creationId xmlns:p14="http://schemas.microsoft.com/office/powerpoint/2010/main" val="906208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85A716-0D49-4B43-A00C-E583C971AE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589" y="1308016"/>
            <a:ext cx="6410167" cy="42692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F2C31C-EA2B-4818-AD1A-70BCC815F9BB}"/>
              </a:ext>
            </a:extLst>
          </p:cNvPr>
          <p:cNvSpPr txBox="1"/>
          <p:nvPr/>
        </p:nvSpPr>
        <p:spPr>
          <a:xfrm>
            <a:off x="8197516" y="2743518"/>
            <a:ext cx="29511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Comic Sans MS" panose="030F0702030302020204" pitchFamily="66" charset="0"/>
              </a:rPr>
              <a:t>Does water drain away faster or slower on concrete or tarmac?</a:t>
            </a:r>
          </a:p>
        </p:txBody>
      </p:sp>
    </p:spTree>
    <p:extLst>
      <p:ext uri="{BB962C8B-B14F-4D97-AF65-F5344CB8AC3E}">
        <p14:creationId xmlns:p14="http://schemas.microsoft.com/office/powerpoint/2010/main" val="3850265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13B5B2-620F-4C48-A762-5BA1D4C932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2" r="1642"/>
          <a:stretch/>
        </p:blipFill>
        <p:spPr>
          <a:xfrm>
            <a:off x="1271588" y="1568671"/>
            <a:ext cx="4240176" cy="19485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7FD90C-70ED-4C75-8368-BC42AAFC68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262" b="15262"/>
          <a:stretch/>
        </p:blipFill>
        <p:spPr>
          <a:xfrm>
            <a:off x="6724434" y="1568671"/>
            <a:ext cx="4208185" cy="19485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85F3CF-E450-4870-9631-0413295337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50" b="50778"/>
          <a:stretch/>
        </p:blipFill>
        <p:spPr>
          <a:xfrm>
            <a:off x="1271588" y="3959963"/>
            <a:ext cx="4233646" cy="19505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44B81D-7D05-429E-AF4B-6D58B6EB255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273" b="15273"/>
          <a:stretch/>
        </p:blipFill>
        <p:spPr>
          <a:xfrm>
            <a:off x="6724434" y="3961956"/>
            <a:ext cx="4208185" cy="194850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4118E30-58CF-46C6-9CA0-C9AFBDE98DB8}"/>
              </a:ext>
            </a:extLst>
          </p:cNvPr>
          <p:cNvSpPr txBox="1"/>
          <p:nvPr/>
        </p:nvSpPr>
        <p:spPr>
          <a:xfrm>
            <a:off x="1271588" y="3568444"/>
            <a:ext cx="361846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Scafell, England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CE5734-399A-45AB-AE57-30AAB233256B}"/>
              </a:ext>
            </a:extLst>
          </p:cNvPr>
          <p:cNvSpPr txBox="1"/>
          <p:nvPr/>
        </p:nvSpPr>
        <p:spPr>
          <a:xfrm>
            <a:off x="1271588" y="5956780"/>
            <a:ext cx="36746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Mount Snowden, Wales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2988D8-5821-47E3-BD63-DE6E0375B482}"/>
              </a:ext>
            </a:extLst>
          </p:cNvPr>
          <p:cNvSpPr txBox="1"/>
          <p:nvPr/>
        </p:nvSpPr>
        <p:spPr>
          <a:xfrm>
            <a:off x="6724434" y="5956780"/>
            <a:ext cx="400215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 err="1">
                <a:latin typeface="Comic Sans MS" panose="030F0702030302020204" pitchFamily="66" charset="0"/>
              </a:rPr>
              <a:t>Slieve</a:t>
            </a:r>
            <a:r>
              <a:rPr lang="en-GB" sz="1600" dirty="0">
                <a:latin typeface="Comic Sans MS" panose="030F0702030302020204" pitchFamily="66" charset="0"/>
              </a:rPr>
              <a:t> </a:t>
            </a:r>
            <a:r>
              <a:rPr lang="en-GB" sz="1600" dirty="0" err="1">
                <a:latin typeface="Comic Sans MS" panose="030F0702030302020204" pitchFamily="66" charset="0"/>
              </a:rPr>
              <a:t>Donard</a:t>
            </a:r>
            <a:r>
              <a:rPr lang="en-GB" sz="1600" dirty="0">
                <a:latin typeface="Comic Sans MS" panose="030F0702030302020204" pitchFamily="66" charset="0"/>
              </a:rPr>
              <a:t>, Northern Ireland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7E0A05-7BC7-4423-A366-62EF80E9804D}"/>
              </a:ext>
            </a:extLst>
          </p:cNvPr>
          <p:cNvSpPr txBox="1"/>
          <p:nvPr/>
        </p:nvSpPr>
        <p:spPr>
          <a:xfrm>
            <a:off x="6724434" y="3568444"/>
            <a:ext cx="36244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Ben Nevis, Scotland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FCB4E6-D00E-46A3-8078-15BBA0E99AA8}"/>
              </a:ext>
            </a:extLst>
          </p:cNvPr>
          <p:cNvSpPr txBox="1"/>
          <p:nvPr/>
        </p:nvSpPr>
        <p:spPr>
          <a:xfrm>
            <a:off x="655489" y="625723"/>
            <a:ext cx="1090627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1900" dirty="0">
                <a:latin typeface="Comic Sans MS" panose="030F0702030302020204" pitchFamily="66" charset="0"/>
              </a:rPr>
              <a:t>What would happen if we increased the scale to the size of the highest peaks in the UK?</a:t>
            </a:r>
          </a:p>
          <a:p>
            <a:pPr algn="ctr">
              <a:spcBef>
                <a:spcPts val="600"/>
              </a:spcBef>
            </a:pPr>
            <a:r>
              <a:rPr lang="en-GB" sz="1900" dirty="0">
                <a:latin typeface="Comic Sans MS" panose="030F0702030302020204" pitchFamily="66" charset="0"/>
              </a:rPr>
              <a:t>Can you find these mountains?</a:t>
            </a:r>
          </a:p>
        </p:txBody>
      </p:sp>
    </p:spTree>
    <p:extLst>
      <p:ext uri="{BB962C8B-B14F-4D97-AF65-F5344CB8AC3E}">
        <p14:creationId xmlns:p14="http://schemas.microsoft.com/office/powerpoint/2010/main" val="1740332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BD3D5B-1FEA-41B7-B529-7892810A0CC7}"/>
              </a:ext>
            </a:extLst>
          </p:cNvPr>
          <p:cNvSpPr txBox="1"/>
          <p:nvPr/>
        </p:nvSpPr>
        <p:spPr>
          <a:xfrm>
            <a:off x="669777" y="776049"/>
            <a:ext cx="1090627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latin typeface="Comic Sans MS" panose="030F0702030302020204" pitchFamily="66" charset="0"/>
              </a:rPr>
              <a:t>What would happen if we increased the scale to the size of the highest peaks </a:t>
            </a:r>
          </a:p>
          <a:p>
            <a:pPr algn="ctr"/>
            <a:r>
              <a:rPr lang="en-GB" sz="1900" dirty="0">
                <a:latin typeface="Comic Sans MS" panose="030F0702030302020204" pitchFamily="66" charset="0"/>
              </a:rPr>
              <a:t>in Europe or the world?</a:t>
            </a:r>
          </a:p>
          <a:p>
            <a:pPr algn="ctr">
              <a:spcBef>
                <a:spcPts val="600"/>
              </a:spcBef>
            </a:pPr>
            <a:r>
              <a:rPr lang="en-GB" sz="1900" dirty="0">
                <a:latin typeface="Comic Sans MS" panose="030F0702030302020204" pitchFamily="66" charset="0"/>
              </a:rPr>
              <a:t>Can you find these mountains?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F506F5-BB93-4622-8B2B-3317AD0A7D94}"/>
              </a:ext>
            </a:extLst>
          </p:cNvPr>
          <p:cNvSpPr txBox="1"/>
          <p:nvPr/>
        </p:nvSpPr>
        <p:spPr>
          <a:xfrm>
            <a:off x="1271588" y="5572301"/>
            <a:ext cx="434340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Mont Blanc, France, Europe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6BC291-0B92-471A-84A6-2D62B1BB4FCB}"/>
              </a:ext>
            </a:extLst>
          </p:cNvPr>
          <p:cNvSpPr txBox="1"/>
          <p:nvPr/>
        </p:nvSpPr>
        <p:spPr>
          <a:xfrm>
            <a:off x="6331352" y="5572301"/>
            <a:ext cx="434340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Mont Everest, the Himalayas, Nepal</a:t>
            </a:r>
          </a:p>
        </p:txBody>
      </p:sp>
      <p:pic>
        <p:nvPicPr>
          <p:cNvPr id="3" name="Picture 2" descr="A mountain covered in snow&#10;&#10;Description automatically generated with low confidence">
            <a:extLst>
              <a:ext uri="{FF2B5EF4-FFF2-40B4-BE49-F238E27FC236}">
                <a16:creationId xmlns:a16="http://schemas.microsoft.com/office/drawing/2014/main" id="{51DB5C25-E2BF-4CB9-9230-EEC16B437B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12" t="6555" r="10149"/>
          <a:stretch/>
        </p:blipFill>
        <p:spPr>
          <a:xfrm>
            <a:off x="6321553" y="2144331"/>
            <a:ext cx="4598860" cy="33115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42E7FD-5391-4217-9795-8D3B011874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59" t="27827" r="13412" b="15049"/>
          <a:stretch/>
        </p:blipFill>
        <p:spPr>
          <a:xfrm>
            <a:off x="1271587" y="2143177"/>
            <a:ext cx="4591331" cy="331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19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F2C31C-EA2B-4818-AD1A-70BCC815F9BB}"/>
              </a:ext>
            </a:extLst>
          </p:cNvPr>
          <p:cNvSpPr txBox="1"/>
          <p:nvPr/>
        </p:nvSpPr>
        <p:spPr>
          <a:xfrm>
            <a:off x="8200624" y="3192277"/>
            <a:ext cx="295113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latin typeface="Comic Sans MS" panose="030F0702030302020204" pitchFamily="66" charset="0"/>
              </a:rPr>
              <a:t>Let’s look at how different surfaces absorb water.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5B23F4-C2A6-679D-84B8-6C8D0BAC86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95" b="4695"/>
          <a:stretch/>
        </p:blipFill>
        <p:spPr>
          <a:xfrm>
            <a:off x="1271588" y="1789045"/>
            <a:ext cx="6413776" cy="386829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186775D9-2E15-935F-54BB-2010734B187A}"/>
              </a:ext>
            </a:extLst>
          </p:cNvPr>
          <p:cNvSpPr txBox="1">
            <a:spLocks/>
          </p:cNvSpPr>
          <p:nvPr/>
        </p:nvSpPr>
        <p:spPr>
          <a:xfrm>
            <a:off x="17163" y="788435"/>
            <a:ext cx="12192000" cy="5069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702030302020204" pitchFamily="66" charset="0"/>
              </a:rPr>
              <a:t>Why does the road outside school flood every time?</a:t>
            </a:r>
          </a:p>
        </p:txBody>
      </p:sp>
    </p:spTree>
    <p:extLst>
      <p:ext uri="{BB962C8B-B14F-4D97-AF65-F5344CB8AC3E}">
        <p14:creationId xmlns:p14="http://schemas.microsoft.com/office/powerpoint/2010/main" val="3125582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4118E30-58CF-46C6-9CA0-C9AFBDE98DB8}"/>
              </a:ext>
            </a:extLst>
          </p:cNvPr>
          <p:cNvSpPr txBox="1"/>
          <p:nvPr/>
        </p:nvSpPr>
        <p:spPr>
          <a:xfrm>
            <a:off x="1271588" y="3568444"/>
            <a:ext cx="3618464" cy="24622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London, UK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CE5734-399A-45AB-AE57-30AAB233256B}"/>
              </a:ext>
            </a:extLst>
          </p:cNvPr>
          <p:cNvSpPr txBox="1"/>
          <p:nvPr/>
        </p:nvSpPr>
        <p:spPr>
          <a:xfrm>
            <a:off x="1271588" y="5956780"/>
            <a:ext cx="3674697" cy="24622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New York, USA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2988D8-5821-47E3-BD63-DE6E0375B482}"/>
              </a:ext>
            </a:extLst>
          </p:cNvPr>
          <p:cNvSpPr txBox="1"/>
          <p:nvPr/>
        </p:nvSpPr>
        <p:spPr>
          <a:xfrm>
            <a:off x="6724434" y="5956780"/>
            <a:ext cx="4002157" cy="24622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Hamilton, New Zealand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7E0A05-7BC7-4423-A366-62EF80E9804D}"/>
              </a:ext>
            </a:extLst>
          </p:cNvPr>
          <p:cNvSpPr txBox="1"/>
          <p:nvPr/>
        </p:nvSpPr>
        <p:spPr>
          <a:xfrm>
            <a:off x="6724434" y="3568444"/>
            <a:ext cx="3624470" cy="24622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Paris, France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6770CB9-5D42-1708-F7B6-D3A938A2EA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68" r="6368"/>
          <a:stretch/>
        </p:blipFill>
        <p:spPr>
          <a:xfrm>
            <a:off x="1271588" y="1568671"/>
            <a:ext cx="4237114" cy="19676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E19A6CE-B4D5-CED2-B5C5-22E92547E4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2" t="20651" r="1" b="3400"/>
          <a:stretch/>
        </p:blipFill>
        <p:spPr>
          <a:xfrm>
            <a:off x="1271588" y="3959963"/>
            <a:ext cx="4225964" cy="19390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FA3564F-F57A-DAD9-04C3-AAC8DD54A2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879" b="14879"/>
          <a:stretch/>
        </p:blipFill>
        <p:spPr>
          <a:xfrm>
            <a:off x="6724434" y="1568671"/>
            <a:ext cx="4203761" cy="19676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6CDE79B-A7E2-B817-B9CA-88382CE222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0" t="1408" r="2663" b="32648"/>
          <a:stretch/>
        </p:blipFill>
        <p:spPr>
          <a:xfrm>
            <a:off x="6724434" y="3961956"/>
            <a:ext cx="4203761" cy="1937039"/>
          </a:xfrm>
          <a:prstGeom prst="rect">
            <a:avLst/>
          </a:prstGeom>
        </p:spPr>
      </p:pic>
      <p:sp>
        <p:nvSpPr>
          <p:cNvPr id="21" name="Subtitle 2">
            <a:extLst>
              <a:ext uri="{FF2B5EF4-FFF2-40B4-BE49-F238E27FC236}">
                <a16:creationId xmlns:a16="http://schemas.microsoft.com/office/drawing/2014/main" id="{C57680E5-75DF-ABBA-F500-E602471BA76D}"/>
              </a:ext>
            </a:extLst>
          </p:cNvPr>
          <p:cNvSpPr txBox="1">
            <a:spLocks/>
          </p:cNvSpPr>
          <p:nvPr/>
        </p:nvSpPr>
        <p:spPr>
          <a:xfrm>
            <a:off x="17163" y="768557"/>
            <a:ext cx="12192000" cy="5069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b="1" dirty="0">
                <a:solidFill>
                  <a:srgbClr val="84BF40"/>
                </a:solidFill>
                <a:latin typeface="Comic Sans MS" panose="030F0702030302020204" pitchFamily="66" charset="0"/>
              </a:rPr>
              <a:t>Do human settlements need flowing water?</a:t>
            </a:r>
          </a:p>
        </p:txBody>
      </p:sp>
    </p:spTree>
    <p:extLst>
      <p:ext uri="{BB962C8B-B14F-4D97-AF65-F5344CB8AC3E}">
        <p14:creationId xmlns:p14="http://schemas.microsoft.com/office/powerpoint/2010/main" val="664151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1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14105</TotalTime>
  <Words>321</Words>
  <Application>Microsoft Office PowerPoint</Application>
  <PresentationFormat>Widescreen</PresentationFormat>
  <Paragraphs>50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480</cp:revision>
  <dcterms:created xsi:type="dcterms:W3CDTF">2021-01-11T17:47:06Z</dcterms:created>
  <dcterms:modified xsi:type="dcterms:W3CDTF">2022-07-25T16:56:38Z</dcterms:modified>
</cp:coreProperties>
</file>