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330" r:id="rId3"/>
    <p:sldId id="321" r:id="rId4"/>
    <p:sldId id="333" r:id="rId5"/>
    <p:sldId id="343" r:id="rId6"/>
    <p:sldId id="334" r:id="rId7"/>
    <p:sldId id="337" r:id="rId8"/>
    <p:sldId id="338" r:id="rId9"/>
    <p:sldId id="341" r:id="rId10"/>
    <p:sldId id="342" r:id="rId11"/>
    <p:sldId id="340" r:id="rId12"/>
    <p:sldId id="339" r:id="rId13"/>
    <p:sldId id="335" r:id="rId14"/>
    <p:sldId id="32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4044" userDrawn="1">
          <p15:clr>
            <a:srgbClr val="A4A3A4"/>
          </p15:clr>
        </p15:guide>
        <p15:guide id="19" orient="horz" pos="731" userDrawn="1">
          <p15:clr>
            <a:srgbClr val="A4A3A4"/>
          </p15:clr>
        </p15:guide>
        <p15:guide id="20" pos="6743" userDrawn="1">
          <p15:clr>
            <a:srgbClr val="A4A3A4"/>
          </p15:clr>
        </p15:guide>
        <p15:guide id="22" pos="9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6BA7"/>
    <a:srgbClr val="D92229"/>
    <a:srgbClr val="951B81"/>
    <a:srgbClr val="EB8B2D"/>
    <a:srgbClr val="DB2A6F"/>
    <a:srgbClr val="84BF40"/>
    <a:srgbClr val="ED5331"/>
    <a:srgbClr val="E15D29"/>
    <a:srgbClr val="3692C4"/>
    <a:srgbClr val="4CB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40" autoAdjust="0"/>
    <p:restoredTop sz="91289" autoAdjust="0"/>
  </p:normalViewPr>
  <p:slideViewPr>
    <p:cSldViewPr snapToGrid="0" snapToObjects="1">
      <p:cViewPr varScale="1">
        <p:scale>
          <a:sx n="79" d="100"/>
          <a:sy n="79" d="100"/>
        </p:scale>
        <p:origin x="82" y="144"/>
      </p:cViewPr>
      <p:guideLst>
        <p:guide orient="horz" pos="3702"/>
        <p:guide orient="horz" pos="2160"/>
        <p:guide pos="4044"/>
        <p:guide orient="horz" pos="731"/>
        <p:guide pos="6743"/>
        <p:guide pos="9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0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0EE7B3-FA77-8943-8F6B-7C5FD2241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DFB92C-E7DD-FE49-B0B7-A6FB4B789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1051A-8BAF-DC4A-8C11-058B1B050AA0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2672F-B5A7-CA49-9141-949B1D0D34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9790A-9040-B34F-8B86-04C7920E84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18F62-7DF0-2F48-AFBC-C0DD37279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23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10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66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75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4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85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90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to Jon from Cecilia: Embedding this video has made our PowerPoint greater than our permitted file size on our website. I think we may have to upload it, perhaps onto our YouTube site (we can make it private and password protected) and then offer a link, or it can go onto your YouTube. But I’m checking what can be done re file sizes with our developer …</a:t>
            </a:r>
          </a:p>
          <a:p>
            <a:r>
              <a:rPr lang="en-US" dirty="0"/>
              <a:t>In meantime, have done a Plan B, using extracts with the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18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to Jon from Cecilia: Embedding this video has made our PowerPoint greater than our permitted file size on our website. I think we may have to upload it, perhaps onto our YouTube site (we can make it private and password protected) and then offer a link, or it can go onto your YouTube. But I’m checking what can be done re file sizes with our developer …</a:t>
            </a:r>
          </a:p>
          <a:p>
            <a:r>
              <a:rPr lang="en-US" dirty="0"/>
              <a:t>In meantime, have done a Plan B, using extracts with the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33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69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09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BDFD96-FEF0-87DD-CD6B-25D6EDA877D7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A502040-EA2F-0CD6-6CE3-089154F93A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1" r="2691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4B17B2-FF99-EFD2-20DE-EB1B518B2C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4" r="2844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67F8E68-DF9E-D12B-5F57-365144E69699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9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7C3DFDB3-E6C3-4FFB-AB05-099C7D80F9D5}"/>
              </a:ext>
            </a:extLst>
          </p:cNvPr>
          <p:cNvSpPr txBox="1">
            <a:spLocks/>
          </p:cNvSpPr>
          <p:nvPr/>
        </p:nvSpPr>
        <p:spPr>
          <a:xfrm>
            <a:off x="4449099" y="1518096"/>
            <a:ext cx="4415501" cy="1988907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vert="horz" rtlCol="0" anchor="ctr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rgbClr val="243D9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Torrential 	</a:t>
            </a:r>
            <a:r>
              <a:rPr lang="en-GB" sz="2000" dirty="0">
                <a:solidFill>
                  <a:srgbClr val="D92229"/>
                </a:solidFill>
                <a:latin typeface="Comic Sans MS" panose="030F0902030302020204" pitchFamily="66" charset="0"/>
              </a:rPr>
              <a:t>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    Over 1m/sec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Fast 		</a:t>
            </a:r>
            <a:r>
              <a:rPr lang="en-GB" sz="2000" dirty="0">
                <a:solidFill>
                  <a:srgbClr val="D92229"/>
                </a:solidFill>
                <a:latin typeface="Comic Sans MS" panose="030F0902030302020204" pitchFamily="66" charset="0"/>
              </a:rPr>
              <a:t>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     0.5-1m/sec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Moderate	=     0.25-0.5m/sec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Slow		=     Under 0.25m/s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41E09A5-B8A9-F59B-AD73-A826037C7C70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River Velocity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9451FB-FE3B-ED2D-33C7-FF8886A70D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" r="24"/>
          <a:stretch/>
        </p:blipFill>
        <p:spPr>
          <a:xfrm rot="21432237">
            <a:off x="2201221" y="4092145"/>
            <a:ext cx="2611422" cy="174176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673FBF-39A9-E7D2-5652-4F6952F152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22" r="8722"/>
          <a:stretch/>
        </p:blipFill>
        <p:spPr>
          <a:xfrm rot="21333047">
            <a:off x="4789681" y="4185192"/>
            <a:ext cx="2612639" cy="17425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A31CC5-4AB4-7C5D-D7B6-44AAC14049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4" r="7864"/>
          <a:stretch/>
        </p:blipFill>
        <p:spPr>
          <a:xfrm rot="351155">
            <a:off x="7428581" y="4096587"/>
            <a:ext cx="2612639" cy="17425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Arrow: Left 1">
            <a:extLst>
              <a:ext uri="{FF2B5EF4-FFF2-40B4-BE49-F238E27FC236}">
                <a16:creationId xmlns:a16="http://schemas.microsoft.com/office/drawing/2014/main" id="{C0896C4A-5227-5DB2-952F-CC4A1FD0F465}"/>
              </a:ext>
            </a:extLst>
          </p:cNvPr>
          <p:cNvSpPr/>
          <p:nvPr/>
        </p:nvSpPr>
        <p:spPr>
          <a:xfrm rot="19854288">
            <a:off x="8911597" y="3023320"/>
            <a:ext cx="521390" cy="261672"/>
          </a:xfrm>
          <a:prstGeom prst="lef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94C42-7BF4-1FC0-C2CE-45383B7188B2}"/>
              </a:ext>
            </a:extLst>
          </p:cNvPr>
          <p:cNvSpPr txBox="1"/>
          <p:nvPr/>
        </p:nvSpPr>
        <p:spPr>
          <a:xfrm>
            <a:off x="9478227" y="1883463"/>
            <a:ext cx="17954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4A6BA7"/>
                </a:solidFill>
                <a:latin typeface="Comic Sans MS" panose="030F0902030302020204" pitchFamily="66" charset="0"/>
              </a:rPr>
              <a:t>Our example of 0.042 </a:t>
            </a:r>
            <a:r>
              <a:rPr lang="en-US" sz="1600" dirty="0" err="1">
                <a:solidFill>
                  <a:srgbClr val="4A6BA7"/>
                </a:solidFill>
                <a:latin typeface="Comic Sans MS" panose="030F0902030302020204" pitchFamily="66" charset="0"/>
              </a:rPr>
              <a:t>metres</a:t>
            </a:r>
            <a:r>
              <a:rPr lang="en-US" sz="1600" dirty="0">
                <a:solidFill>
                  <a:srgbClr val="4A6BA7"/>
                </a:solidFill>
                <a:latin typeface="Comic Sans MS" panose="030F0902030302020204" pitchFamily="66" charset="0"/>
              </a:rPr>
              <a:t> per second would fit here and so the water is moving slowly.</a:t>
            </a:r>
            <a:endParaRPr lang="en-GB" sz="1600" dirty="0">
              <a:solidFill>
                <a:srgbClr val="4A6BA7"/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41A7A5D-E68A-168D-A073-8EF6271B7093}"/>
              </a:ext>
            </a:extLst>
          </p:cNvPr>
          <p:cNvGrpSpPr/>
          <p:nvPr/>
        </p:nvGrpSpPr>
        <p:grpSpPr>
          <a:xfrm>
            <a:off x="914400" y="1632857"/>
            <a:ext cx="3469341" cy="1796143"/>
            <a:chOff x="914400" y="1632857"/>
            <a:chExt cx="3469341" cy="179614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1C35BA-B2BA-9B00-E2FF-A44767BCB7C1}"/>
                </a:ext>
              </a:extLst>
            </p:cNvPr>
            <p:cNvSpPr/>
            <p:nvPr/>
          </p:nvSpPr>
          <p:spPr>
            <a:xfrm>
              <a:off x="914400" y="1632857"/>
              <a:ext cx="3469341" cy="1796143"/>
            </a:xfrm>
            <a:prstGeom prst="rect">
              <a:avLst/>
            </a:prstGeom>
            <a:solidFill>
              <a:srgbClr val="D9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DD58541-D094-CA6A-18DB-4ADDB1B90C23}"/>
                </a:ext>
              </a:extLst>
            </p:cNvPr>
            <p:cNvGrpSpPr/>
            <p:nvPr/>
          </p:nvGrpSpPr>
          <p:grpSpPr>
            <a:xfrm>
              <a:off x="1046859" y="1911000"/>
              <a:ext cx="3132175" cy="1246164"/>
              <a:chOff x="1046859" y="1911000"/>
              <a:chExt cx="3132175" cy="1246164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FEFE9319-6D5E-D539-A82B-2935D21D1AC7}"/>
                  </a:ext>
                </a:extLst>
              </p:cNvPr>
              <p:cNvSpPr/>
              <p:nvPr/>
            </p:nvSpPr>
            <p:spPr>
              <a:xfrm>
                <a:off x="2312817" y="1911000"/>
                <a:ext cx="1866217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Distance (M)</a:t>
                </a:r>
                <a:endParaRPr lang="en-US" sz="2200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0502AE4-44AD-A3E7-514E-D94DC62CDD9B}"/>
                  </a:ext>
                </a:extLst>
              </p:cNvPr>
              <p:cNvSpPr/>
              <p:nvPr/>
            </p:nvSpPr>
            <p:spPr>
              <a:xfrm>
                <a:off x="2312817" y="2726277"/>
                <a:ext cx="175080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Time (Secs)</a:t>
                </a:r>
                <a:endParaRPr lang="en-US" sz="2200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AA775BE-68C0-916D-FD80-121454F4B5C5}"/>
                  </a:ext>
                </a:extLst>
              </p:cNvPr>
              <p:cNvSpPr/>
              <p:nvPr/>
            </p:nvSpPr>
            <p:spPr>
              <a:xfrm>
                <a:off x="1046859" y="2315485"/>
                <a:ext cx="131799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Speed =</a:t>
                </a:r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 </a:t>
                </a:r>
                <a:endParaRPr lang="en-US" sz="22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06CCDF6-6A29-0AF4-899F-2B534031CB17}"/>
                  </a:ext>
                </a:extLst>
              </p:cNvPr>
              <p:cNvSpPr/>
              <p:nvPr/>
            </p:nvSpPr>
            <p:spPr>
              <a:xfrm>
                <a:off x="2406143" y="2507178"/>
                <a:ext cx="1682482" cy="475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235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1EB130-4B89-AD97-87BC-CB3BFE9E49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14" r="14188"/>
          <a:stretch/>
        </p:blipFill>
        <p:spPr>
          <a:xfrm rot="5400000">
            <a:off x="1497039" y="1219203"/>
            <a:ext cx="4486293" cy="448629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D67B77-DE07-5811-4211-7E9E9FC8EDF3}"/>
              </a:ext>
            </a:extLst>
          </p:cNvPr>
          <p:cNvSpPr txBox="1"/>
          <p:nvPr/>
        </p:nvSpPr>
        <p:spPr>
          <a:xfrm>
            <a:off x="6430780" y="1893748"/>
            <a:ext cx="43316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You can repeat this experiment at another part of the stream.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This will allow you to measure whether the stream flows at the same speed everywhere.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Or are parts of the stream faster than others?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And why?</a:t>
            </a:r>
          </a:p>
        </p:txBody>
      </p:sp>
    </p:spTree>
    <p:extLst>
      <p:ext uri="{BB962C8B-B14F-4D97-AF65-F5344CB8AC3E}">
        <p14:creationId xmlns:p14="http://schemas.microsoft.com/office/powerpoint/2010/main" val="1633643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6A75C9-CFF7-4FD5-ABFF-1A1D478B5277}"/>
              </a:ext>
            </a:extLst>
          </p:cNvPr>
          <p:cNvSpPr txBox="1"/>
          <p:nvPr/>
        </p:nvSpPr>
        <p:spPr>
          <a:xfrm>
            <a:off x="1631950" y="1392172"/>
            <a:ext cx="8928100" cy="841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problems might this cause?</a:t>
            </a:r>
          </a:p>
          <a:p>
            <a:pPr algn="ctr">
              <a:spcBef>
                <a:spcPts val="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If you owned a stretch of river, what would you do with it?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296637C-3067-7091-75D4-3CD98D5A08DB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Does anyone own our rivers?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630A0A-A8F3-9B9C-7494-DB6E824B50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" t="15489" r="344" b="3455"/>
          <a:stretch/>
        </p:blipFill>
        <p:spPr>
          <a:xfrm>
            <a:off x="2426147" y="2502568"/>
            <a:ext cx="7352395" cy="337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75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Investigate Water: 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9</a:t>
            </a:r>
            <a:endParaRPr lang="en-US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52E941-A9DA-4E4F-BFAD-B39C302509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0" r="11000"/>
          <a:stretch/>
        </p:blipFill>
        <p:spPr>
          <a:xfrm>
            <a:off x="4136066" y="1993127"/>
            <a:ext cx="3944678" cy="2844687"/>
          </a:xfrm>
          <a:prstGeom prst="rect">
            <a:avLst/>
          </a:prstGeom>
          <a:solidFill>
            <a:srgbClr val="D92229"/>
          </a:solidFill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9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CA43EA8-97A9-F248-F9B5-69AC41FABB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3F0531-32AF-54A3-1943-E7AA02721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91" r="8391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FC381A3-4C85-14AE-E77F-98313ED1441E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understand that water flows from high to low.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understand that rivers end in the sea or ocean.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measure the speed at which water flows and understand that this can vary.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14481A86-51BA-5BA9-C55D-C9714E9B874D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rivers flow </a:t>
            </a:r>
            <a:r>
              <a:rPr lang="en-US" sz="3000" b="1" i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into</a:t>
            </a: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or flow </a:t>
            </a:r>
            <a:r>
              <a:rPr lang="en-US" sz="3000" b="1" i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from</a:t>
            </a: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the sea?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0BBDD6-B1C5-8413-0540-C97C4B9ECC7D}"/>
              </a:ext>
            </a:extLst>
          </p:cNvPr>
          <p:cNvSpPr/>
          <p:nvPr/>
        </p:nvSpPr>
        <p:spPr>
          <a:xfrm>
            <a:off x="4764538" y="1402088"/>
            <a:ext cx="2650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do we know?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A2EE87-3741-E49F-11B1-B5C9CDA45B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" t="3218" r="344" b="1437"/>
          <a:stretch/>
        </p:blipFill>
        <p:spPr>
          <a:xfrm>
            <a:off x="2586568" y="2071688"/>
            <a:ext cx="7018864" cy="379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7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51A2C0-CB2D-480E-8FFE-D6DFFEE6025B}"/>
              </a:ext>
            </a:extLst>
          </p:cNvPr>
          <p:cNvSpPr txBox="1"/>
          <p:nvPr/>
        </p:nvSpPr>
        <p:spPr>
          <a:xfrm>
            <a:off x="7765665" y="3350521"/>
            <a:ext cx="366823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Where does it begin?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is its source?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4B643E-51C0-6E9F-237F-B1749E8A6B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036" y="1715764"/>
            <a:ext cx="5641911" cy="4162066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A1E421E-767D-1E92-2465-0CA2306BCFA3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look at our local river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FC362B-5C71-1F6F-7FF5-F1C9E4F212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036" y="1715764"/>
            <a:ext cx="5641911" cy="41620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E3D3C8-7DEC-5CC9-688E-260ABB5630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920" y="3350302"/>
            <a:ext cx="443880" cy="64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9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C32E1E-3D40-494E-A2C5-12F5ECD57331}"/>
              </a:ext>
            </a:extLst>
          </p:cNvPr>
          <p:cNvSpPr txBox="1"/>
          <p:nvPr/>
        </p:nvSpPr>
        <p:spPr>
          <a:xfrm>
            <a:off x="7454345" y="2146677"/>
            <a:ext cx="34588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Why?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Which force is acting on the water?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Gravity! Well done!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Is it more likely for rivers to start on high ground (in the mountains) or on low ground?  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8C4FB53-FBC7-A817-B01B-7A2D0A2F2D4C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Does water flow uphill or downhill?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211B1A1-8612-F72F-CC2B-980D2208FE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27" r="14227"/>
          <a:stretch/>
        </p:blipFill>
        <p:spPr>
          <a:xfrm rot="10800000">
            <a:off x="1543877" y="1628332"/>
            <a:ext cx="5413513" cy="42582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8F96D4-B8C9-71A3-CF83-2048C47303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27" r="14227"/>
          <a:stretch/>
        </p:blipFill>
        <p:spPr>
          <a:xfrm>
            <a:off x="1543876" y="1628332"/>
            <a:ext cx="5413513" cy="425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9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0A55C09-79F2-DDC4-7E0D-3BD839155EAF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‘Pooh-Stick’ Experiment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8DF792-872B-0F98-F9B2-AB1EA3633D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6" t="3598" r="586" b="10645"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2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plant&#10;&#10;Description automatically generated">
            <a:extLst>
              <a:ext uri="{FF2B5EF4-FFF2-40B4-BE49-F238E27FC236}">
                <a16:creationId xmlns:a16="http://schemas.microsoft.com/office/drawing/2014/main" id="{D44CA9A3-A675-DE32-B413-D029CC1723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85" t="1323" r="10858" b="17269"/>
          <a:stretch/>
        </p:blipFill>
        <p:spPr>
          <a:xfrm rot="5400000">
            <a:off x="569546" y="2124249"/>
            <a:ext cx="3204660" cy="22710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3EBE76-EF12-0D24-CD63-CAAE547CC9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" t="7422" r="1406"/>
          <a:stretch/>
        </p:blipFill>
        <p:spPr>
          <a:xfrm rot="5400000">
            <a:off x="8451896" y="2135554"/>
            <a:ext cx="3196228" cy="22568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D92E4E-745E-5224-D330-4161FEA914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6" b="2756"/>
          <a:stretch/>
        </p:blipFill>
        <p:spPr>
          <a:xfrm rot="5400000">
            <a:off x="3197953" y="2132680"/>
            <a:ext cx="3204660" cy="2271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C8B37D-E70D-E9ED-8A6C-30F0A3FCE01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6" b="2756"/>
          <a:stretch/>
        </p:blipFill>
        <p:spPr>
          <a:xfrm rot="5400000">
            <a:off x="5826360" y="2132682"/>
            <a:ext cx="3204660" cy="2271003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56E6CE-90CB-4CC5-9274-EEC610D02508}"/>
              </a:ext>
            </a:extLst>
          </p:cNvPr>
          <p:cNvSpPr txBox="1"/>
          <p:nvPr/>
        </p:nvSpPr>
        <p:spPr>
          <a:xfrm>
            <a:off x="1055688" y="5045928"/>
            <a:ext cx="224410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1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Choose your free-flowing water.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13C949-27AC-4F90-A8C0-604A21843D1B}"/>
              </a:ext>
            </a:extLst>
          </p:cNvPr>
          <p:cNvSpPr txBox="1"/>
          <p:nvPr/>
        </p:nvSpPr>
        <p:spPr>
          <a:xfrm>
            <a:off x="8855693" y="5045928"/>
            <a:ext cx="2280620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4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Mark your end point with a stick.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332307-880D-4415-983B-99C9F8537710}"/>
              </a:ext>
            </a:extLst>
          </p:cNvPr>
          <p:cNvSpPr txBox="1"/>
          <p:nvPr/>
        </p:nvSpPr>
        <p:spPr>
          <a:xfrm>
            <a:off x="3657850" y="5045928"/>
            <a:ext cx="224599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2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Mark your starting point with a stick.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3FF846-91B7-448B-B191-A6CBE446D66E}"/>
              </a:ext>
            </a:extLst>
          </p:cNvPr>
          <p:cNvSpPr txBox="1"/>
          <p:nvPr/>
        </p:nvSpPr>
        <p:spPr>
          <a:xfrm>
            <a:off x="6256771" y="5045928"/>
            <a:ext cx="227100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3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Measure 5m with a tape measure.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A3CFED5F-9D24-3F1D-50D3-0D0220E5FEA2}"/>
              </a:ext>
            </a:extLst>
          </p:cNvPr>
          <p:cNvSpPr txBox="1">
            <a:spLocks/>
          </p:cNvSpPr>
          <p:nvPr/>
        </p:nvSpPr>
        <p:spPr>
          <a:xfrm>
            <a:off x="0" y="80763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‘Dog Biscuit’ Experiment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2F04A81-E0E5-0F0E-E200-34884B32E961}"/>
              </a:ext>
            </a:extLst>
          </p:cNvPr>
          <p:cNvSpPr/>
          <p:nvPr/>
        </p:nvSpPr>
        <p:spPr>
          <a:xfrm>
            <a:off x="817863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B223469-0D61-4D1B-3695-2CF08806F126}"/>
              </a:ext>
            </a:extLst>
          </p:cNvPr>
          <p:cNvSpPr/>
          <p:nvPr/>
        </p:nvSpPr>
        <p:spPr>
          <a:xfrm>
            <a:off x="3439232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0BB46FC-5060-090F-E63E-793C8F8F4898}"/>
              </a:ext>
            </a:extLst>
          </p:cNvPr>
          <p:cNvSpPr/>
          <p:nvPr/>
        </p:nvSpPr>
        <p:spPr>
          <a:xfrm>
            <a:off x="6060601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4B6727C-83D2-27F4-698B-FF7DE8296B85}"/>
              </a:ext>
            </a:extLst>
          </p:cNvPr>
          <p:cNvSpPr/>
          <p:nvPr/>
        </p:nvSpPr>
        <p:spPr>
          <a:xfrm>
            <a:off x="8681971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08291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95E35A-C2A0-3B43-66B2-8F20E68ADE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6" b="2756"/>
          <a:stretch/>
        </p:blipFill>
        <p:spPr>
          <a:xfrm rot="5400000">
            <a:off x="1714898" y="1427371"/>
            <a:ext cx="3204660" cy="22710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B848B51-D871-CF70-19CD-84FE721781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6" b="2756"/>
          <a:stretch/>
        </p:blipFill>
        <p:spPr>
          <a:xfrm rot="5400000">
            <a:off x="4505697" y="1435802"/>
            <a:ext cx="3204660" cy="22710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285591-E680-ED79-9AE0-3C6255128D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6" b="2756"/>
          <a:stretch/>
        </p:blipFill>
        <p:spPr>
          <a:xfrm rot="5400000">
            <a:off x="7296496" y="1427371"/>
            <a:ext cx="3204660" cy="2271003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984D78-C518-7208-677F-100CF4C98D75}"/>
              </a:ext>
            </a:extLst>
          </p:cNvPr>
          <p:cNvSpPr txBox="1"/>
          <p:nvPr/>
        </p:nvSpPr>
        <p:spPr>
          <a:xfrm>
            <a:off x="2168869" y="4370076"/>
            <a:ext cx="2442889" cy="1738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5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Throw in your dog biscuit ahead of your starting point. (This gives you time to prepare your timing.)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17FBC4-26E2-A5CA-49F0-48B5D9B7E465}"/>
              </a:ext>
            </a:extLst>
          </p:cNvPr>
          <p:cNvSpPr txBox="1"/>
          <p:nvPr/>
        </p:nvSpPr>
        <p:spPr>
          <a:xfrm>
            <a:off x="4969811" y="4370076"/>
            <a:ext cx="2245993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6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When your dog biscuit passes your starting point, start your stopwatch!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C50E3-3417-D958-E973-29DE8D56FC7A}"/>
              </a:ext>
            </a:extLst>
          </p:cNvPr>
          <p:cNvSpPr txBox="1"/>
          <p:nvPr/>
        </p:nvSpPr>
        <p:spPr>
          <a:xfrm>
            <a:off x="7767512" y="4370076"/>
            <a:ext cx="2271003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7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When your dog biscuit passes your end point, stop your stopwatch!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F4BC6B-5EED-9901-CBFC-0999302E5193}"/>
              </a:ext>
            </a:extLst>
          </p:cNvPr>
          <p:cNvSpPr/>
          <p:nvPr/>
        </p:nvSpPr>
        <p:spPr>
          <a:xfrm>
            <a:off x="1906749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4D9B9EF-10B1-677D-8122-54339ABF1067}"/>
              </a:ext>
            </a:extLst>
          </p:cNvPr>
          <p:cNvSpPr/>
          <p:nvPr/>
        </p:nvSpPr>
        <p:spPr>
          <a:xfrm>
            <a:off x="4691012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8B41D16-E331-018A-71A8-39477FA07112}"/>
              </a:ext>
            </a:extLst>
          </p:cNvPr>
          <p:cNvSpPr/>
          <p:nvPr/>
        </p:nvSpPr>
        <p:spPr>
          <a:xfrm>
            <a:off x="7475275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13173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271573-831C-C4BC-D13F-E7CF045AF3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12" t="10892" r="14148" b="35536"/>
          <a:stretch/>
        </p:blipFill>
        <p:spPr>
          <a:xfrm>
            <a:off x="1497039" y="1200914"/>
            <a:ext cx="4486293" cy="44862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DD8AFF7-7BD2-0E4B-C99A-88B4F988CFEE}"/>
                  </a:ext>
                </a:extLst>
              </p:cNvPr>
              <p:cNvSpPr txBox="1"/>
              <p:nvPr/>
            </p:nvSpPr>
            <p:spPr>
              <a:xfrm>
                <a:off x="6425523" y="1328097"/>
                <a:ext cx="4486293" cy="4231928"/>
              </a:xfrm>
              <a:prstGeom prst="rect">
                <a:avLst/>
              </a:prstGeom>
              <a:noFill/>
            </p:spPr>
            <p:txBody>
              <a:bodyPr wrap="square" lIns="90000" rtlCol="0" anchor="ctr" anchorCtr="0">
                <a:spAutoFit/>
              </a:bodyPr>
              <a:lstStyle/>
              <a:p>
                <a:pPr>
                  <a:spcBef>
                    <a:spcPts val="8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Step 8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How many seconds did your dog biscuit take to travel 5m?</a:t>
                </a:r>
              </a:p>
              <a:p>
                <a:r>
                  <a:rPr lang="en-GB" sz="1900" dirty="0">
                    <a:latin typeface="Comic Sans MS" panose="030F0902030302020204" pitchFamily="66" charset="0"/>
                  </a:rPr>
                  <a:t>(Let’s say it was 120 seconds.)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Divide the distance (5m), by the time, (120 seconds). 5 </a:t>
                </a:r>
                <a14:m>
                  <m:oMath xmlns:m="http://schemas.openxmlformats.org/officeDocument/2006/math">
                    <m:r>
                      <a:rPr lang="en-GB" sz="19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GB" sz="19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900" dirty="0">
                    <a:latin typeface="Comic Sans MS" panose="030F0902030302020204" pitchFamily="66" charset="0"/>
                  </a:rPr>
                  <a:t>120 = 0.04166667 seconds. Round this up to 0.042.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The water is flowing at 0.042m (or 4.2cm) a second…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Is that fast or slow?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Let’s take a look at the next slide.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DD8AFF7-7BD2-0E4B-C99A-88B4F988C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5523" y="1328097"/>
                <a:ext cx="4486293" cy="4231928"/>
              </a:xfrm>
              <a:prstGeom prst="rect">
                <a:avLst/>
              </a:prstGeom>
              <a:blipFill>
                <a:blip r:embed="rId4"/>
                <a:stretch>
                  <a:fillRect l="-1127" r="-1972" b="-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13FECB5-84E7-7CAD-33A3-AFC0404B96C7}"/>
              </a:ext>
            </a:extLst>
          </p:cNvPr>
          <p:cNvSpPr/>
          <p:nvPr/>
        </p:nvSpPr>
        <p:spPr>
          <a:xfrm>
            <a:off x="1260570" y="973607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156350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676</Words>
  <Application>Microsoft Office PowerPoint</Application>
  <PresentationFormat>Widescreen</PresentationFormat>
  <Paragraphs>85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Comic Sans MS</vt:lpstr>
      <vt:lpstr>Georgia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581</cp:revision>
  <dcterms:created xsi:type="dcterms:W3CDTF">2021-01-11T17:47:06Z</dcterms:created>
  <dcterms:modified xsi:type="dcterms:W3CDTF">2022-08-02T21:57:27Z</dcterms:modified>
</cp:coreProperties>
</file>