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0" r:id="rId2"/>
  </p:sldMasterIdLst>
  <p:notesMasterIdLst>
    <p:notesMasterId r:id="rId15"/>
  </p:notesMasterIdLst>
  <p:sldIdLst>
    <p:sldId id="275" r:id="rId3"/>
    <p:sldId id="258" r:id="rId4"/>
    <p:sldId id="273" r:id="rId5"/>
    <p:sldId id="274" r:id="rId6"/>
    <p:sldId id="269" r:id="rId7"/>
    <p:sldId id="264" r:id="rId8"/>
    <p:sldId id="259" r:id="rId9"/>
    <p:sldId id="262" r:id="rId10"/>
    <p:sldId id="263" r:id="rId11"/>
    <p:sldId id="271" r:id="rId12"/>
    <p:sldId id="267" r:id="rId13"/>
    <p:sldId id="276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003" userDrawn="1">
          <p15:clr>
            <a:srgbClr val="A4A3A4"/>
          </p15:clr>
        </p15:guide>
        <p15:guide id="2" pos="688" userDrawn="1">
          <p15:clr>
            <a:srgbClr val="A4A3A4"/>
          </p15:clr>
        </p15:guide>
        <p15:guide id="3" orient="horz" pos="3612" userDrawn="1">
          <p15:clr>
            <a:srgbClr val="A4A3A4"/>
          </p15:clr>
        </p15:guide>
        <p15:guide id="4" pos="3840" userDrawn="1">
          <p15:clr>
            <a:srgbClr val="A4A3A4"/>
          </p15:clr>
        </p15:guide>
        <p15:guide id="5" pos="3386" userDrawn="1">
          <p15:clr>
            <a:srgbClr val="A4A3A4"/>
          </p15:clr>
        </p15:guide>
        <p15:guide id="6" pos="7491" userDrawn="1">
          <p15:clr>
            <a:srgbClr val="A4A3A4"/>
          </p15:clr>
        </p15:guide>
        <p15:guide id="7" orient="horz" pos="2341" userDrawn="1">
          <p15:clr>
            <a:srgbClr val="A4A3A4"/>
          </p15:clr>
        </p15:guide>
        <p15:guide id="8" orient="horz" pos="731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on Cannell" initials="JC" lastIdx="5" clrIdx="0">
    <p:extLst>
      <p:ext uri="{19B8F6BF-5375-455C-9EA6-DF929625EA0E}">
        <p15:presenceInfo xmlns:p15="http://schemas.microsoft.com/office/powerpoint/2012/main" userId="Jon Cannell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72626"/>
    <a:srgbClr val="030D19"/>
    <a:srgbClr val="070F18"/>
    <a:srgbClr val="EB8B2D"/>
    <a:srgbClr val="F9B233"/>
    <a:srgbClr val="951B81"/>
    <a:srgbClr val="EA5B0C"/>
    <a:srgbClr val="D9222A"/>
    <a:srgbClr val="D8222A"/>
    <a:srgbClr val="064B8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527" autoAdjust="0"/>
    <p:restoredTop sz="94700"/>
  </p:normalViewPr>
  <p:slideViewPr>
    <p:cSldViewPr snapToGrid="0" snapToObjects="1">
      <p:cViewPr varScale="1">
        <p:scale>
          <a:sx n="79" d="100"/>
          <a:sy n="79" d="100"/>
        </p:scale>
        <p:origin x="108" y="384"/>
      </p:cViewPr>
      <p:guideLst>
        <p:guide orient="horz" pos="1003"/>
        <p:guide pos="688"/>
        <p:guide orient="horz" pos="3612"/>
        <p:guide pos="3840"/>
        <p:guide pos="3386"/>
        <p:guide pos="7491"/>
        <p:guide orient="horz" pos="2341"/>
        <p:guide orient="horz" pos="73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157A62-84B4-8648-A3B4-77B6ADAB1D91}" type="datetimeFigureOut">
              <a:rPr lang="en-US" smtClean="0"/>
              <a:t>9/27/2022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1D70A8-8575-AB47-B894-1AEE29AFC9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0798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422324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719150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408954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581193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028241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661066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732070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359926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275014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4873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B7A567-C346-EC4C-81B3-352B4A2A7B5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C477F3-E611-7E45-8AE2-097C8FF5FEB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0B24C5-4A46-314F-A6B0-A0AEA344FCF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09320" y="552323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9/27/2022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60B5CB-F8E8-5C49-BD7A-A5A5566D62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560451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7D686A-F2F0-6C44-BDCB-ADBE21F2F8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00440" y="552323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77705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6E7217-BF18-5842-8490-C3A25B8A13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D3EAF89-2F6F-0C47-A6E6-A5D6E671E73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59194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8A7F3D-AFA3-4D48-8805-B3522C97071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09320" y="552323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9/27/2022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4F82B3-3072-2441-B8E9-8C80F1D2FA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560451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4918DB-151F-9B45-9681-B0089BCA80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00440" y="552323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34309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315F1F5-3193-6541-8C01-933BAF51480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57936C9-0818-2844-B013-63377799454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F95CF6-002C-6F44-A17B-5A74FC426E6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09320" y="552323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9/27/2022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909011-E4F7-7A48-B4E9-20F25A239F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560451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A671D0-C0C6-F147-A8F4-B34324B11F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00440" y="552323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984243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71B532-D532-5B48-8B48-2429F57BBC9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19A494E-105A-604D-A944-39BCDFF7F11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8067C24-D9C6-CB42-9915-0F8E4DA2EE8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39800" y="5151664"/>
            <a:ext cx="2743200" cy="365125"/>
          </a:xfrm>
          <a:prstGeom prst="rect">
            <a:avLst/>
          </a:prstGeom>
        </p:spPr>
        <p:txBody>
          <a:bodyPr/>
          <a:lstStyle/>
          <a:p>
            <a:fld id="{A98CA82E-7378-094F-BD20-2536443AEB4C}" type="datetimeFigureOut">
              <a:rPr lang="en-US" smtClean="0"/>
              <a:t>9/27/2022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7EB2C6-519C-394D-81D7-766FCFE4CC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132942" y="4919436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0F9D47E-971F-4D49-B789-1A8A097EA7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61400" y="5333093"/>
            <a:ext cx="2743200" cy="365125"/>
          </a:xfrm>
          <a:prstGeom prst="rect">
            <a:avLst/>
          </a:prstGeom>
        </p:spPr>
        <p:txBody>
          <a:bodyPr/>
          <a:lstStyle/>
          <a:p>
            <a:fld id="{092002CE-7F5D-D642-8E38-0C8C91A15E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861431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4FD86F-7AA4-8644-8B63-2EA37F3B54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10368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628805-30A5-C54B-8E9D-1F5CC3160E7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33739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AB683F4-FC7D-F04D-910A-16A1376BE8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39800" y="5151664"/>
            <a:ext cx="2743200" cy="365125"/>
          </a:xfrm>
          <a:prstGeom prst="rect">
            <a:avLst/>
          </a:prstGeom>
        </p:spPr>
        <p:txBody>
          <a:bodyPr/>
          <a:lstStyle/>
          <a:p>
            <a:fld id="{A98CA82E-7378-094F-BD20-2536443AEB4C}" type="datetimeFigureOut">
              <a:rPr lang="en-US" smtClean="0"/>
              <a:t>9/27/2022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59F731B-D181-2645-9B46-F7741DD278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132942" y="4919436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D6F279-64F2-DC44-8FDC-84C3846CCE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61400" y="5333093"/>
            <a:ext cx="2743200" cy="365125"/>
          </a:xfrm>
          <a:prstGeom prst="rect">
            <a:avLst/>
          </a:prstGeom>
        </p:spPr>
        <p:txBody>
          <a:bodyPr/>
          <a:lstStyle/>
          <a:p>
            <a:fld id="{092002CE-7F5D-D642-8E38-0C8C91A15E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831363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87FD3C-8DC0-0A46-9568-0B797945D1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EC9F99E-278D-8D49-B3C3-7FE790F6B6B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2CED553-1987-F642-847C-79F7A92D1C0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39800" y="5151664"/>
            <a:ext cx="2743200" cy="365125"/>
          </a:xfrm>
          <a:prstGeom prst="rect">
            <a:avLst/>
          </a:prstGeom>
        </p:spPr>
        <p:txBody>
          <a:bodyPr/>
          <a:lstStyle/>
          <a:p>
            <a:fld id="{A98CA82E-7378-094F-BD20-2536443AEB4C}" type="datetimeFigureOut">
              <a:rPr lang="en-US" smtClean="0"/>
              <a:t>9/27/2022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876FD78-C333-9149-8FAB-F728126C01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132942" y="4919436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5EA0DFB-C867-BC43-B996-7F9C5B7B54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61400" y="5333093"/>
            <a:ext cx="2743200" cy="365125"/>
          </a:xfrm>
          <a:prstGeom prst="rect">
            <a:avLst/>
          </a:prstGeom>
        </p:spPr>
        <p:txBody>
          <a:bodyPr/>
          <a:lstStyle/>
          <a:p>
            <a:fld id="{092002CE-7F5D-D642-8E38-0C8C91A15E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346911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F834EC-153D-FA44-B313-E34C23D25C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10368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C09280-4AFE-F14B-8CB7-F1F038562DE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4D5CD8B-C34E-ED44-8C5E-50B3A4D9D58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4E459F9-1EF8-F443-B7A1-FC879659A9F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39800" y="5151664"/>
            <a:ext cx="2743200" cy="365125"/>
          </a:xfrm>
          <a:prstGeom prst="rect">
            <a:avLst/>
          </a:prstGeom>
        </p:spPr>
        <p:txBody>
          <a:bodyPr/>
          <a:lstStyle/>
          <a:p>
            <a:fld id="{A98CA82E-7378-094F-BD20-2536443AEB4C}" type="datetimeFigureOut">
              <a:rPr lang="en-US" smtClean="0"/>
              <a:t>9/27/2022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902BB08-0010-7846-BBDA-23A1A70986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132942" y="4919436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B8E77FE-A4B6-1149-94D1-5EAE59A0B8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61400" y="5333093"/>
            <a:ext cx="2743200" cy="365125"/>
          </a:xfrm>
          <a:prstGeom prst="rect">
            <a:avLst/>
          </a:prstGeom>
        </p:spPr>
        <p:txBody>
          <a:bodyPr/>
          <a:lstStyle/>
          <a:p>
            <a:fld id="{092002CE-7F5D-D642-8E38-0C8C91A15E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539445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BEF028-468E-5249-9F43-D62F183EA8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F9603FB-C000-A34F-AB19-F6D5B18BA7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1CE4EE4-4037-9F42-9759-17423292F92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402332F-7740-A642-B42F-8B4A20830F2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E1D1E3C-7EDE-1741-B73C-ABC96B41013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259E4F5-65E9-9241-AA08-C0E0A2BF228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39800" y="5151664"/>
            <a:ext cx="2743200" cy="365125"/>
          </a:xfrm>
          <a:prstGeom prst="rect">
            <a:avLst/>
          </a:prstGeom>
        </p:spPr>
        <p:txBody>
          <a:bodyPr/>
          <a:lstStyle/>
          <a:p>
            <a:fld id="{A98CA82E-7378-094F-BD20-2536443AEB4C}" type="datetimeFigureOut">
              <a:rPr lang="en-US" smtClean="0"/>
              <a:t>9/27/2022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6094379-923F-A243-AB05-EEB56E1B69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132942" y="4919436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140C78E-38CB-2C43-8B7D-91671EAD8A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61400" y="5333093"/>
            <a:ext cx="2743200" cy="365125"/>
          </a:xfrm>
          <a:prstGeom prst="rect">
            <a:avLst/>
          </a:prstGeom>
        </p:spPr>
        <p:txBody>
          <a:bodyPr/>
          <a:lstStyle/>
          <a:p>
            <a:fld id="{092002CE-7F5D-D642-8E38-0C8C91A15E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136386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8150E7-DC01-8E40-AD53-E07069BFCB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10368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0A5BFD6-866F-634D-9143-78F03681807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39800" y="5151664"/>
            <a:ext cx="2743200" cy="365125"/>
          </a:xfrm>
          <a:prstGeom prst="rect">
            <a:avLst/>
          </a:prstGeom>
        </p:spPr>
        <p:txBody>
          <a:bodyPr/>
          <a:lstStyle/>
          <a:p>
            <a:fld id="{A98CA82E-7378-094F-BD20-2536443AEB4C}" type="datetimeFigureOut">
              <a:rPr lang="en-US" smtClean="0"/>
              <a:t>9/27/2022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9AF18CD-A0F9-0842-9B9A-B8BAC36702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132942" y="4919436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484DE2F-DEF9-704F-9135-BBBB8CA996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61400" y="5333093"/>
            <a:ext cx="2743200" cy="365125"/>
          </a:xfrm>
          <a:prstGeom prst="rect">
            <a:avLst/>
          </a:prstGeom>
        </p:spPr>
        <p:txBody>
          <a:bodyPr/>
          <a:lstStyle/>
          <a:p>
            <a:fld id="{092002CE-7F5D-D642-8E38-0C8C91A15E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811531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B5B4E51-0A15-BA44-BFAE-B311D99C81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39800" y="5151664"/>
            <a:ext cx="2743200" cy="365125"/>
          </a:xfrm>
          <a:prstGeom prst="rect">
            <a:avLst/>
          </a:prstGeom>
        </p:spPr>
        <p:txBody>
          <a:bodyPr/>
          <a:lstStyle/>
          <a:p>
            <a:fld id="{A98CA82E-7378-094F-BD20-2536443AEB4C}" type="datetimeFigureOut">
              <a:rPr lang="en-US" smtClean="0"/>
              <a:t>9/27/2022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08DF206-8E24-1240-A59C-6C994B0EC0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132942" y="4919436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3C0D174-818A-6C4D-B79D-EC6A5D158F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61400" y="5333093"/>
            <a:ext cx="2743200" cy="365125"/>
          </a:xfrm>
          <a:prstGeom prst="rect">
            <a:avLst/>
          </a:prstGeom>
        </p:spPr>
        <p:txBody>
          <a:bodyPr/>
          <a:lstStyle/>
          <a:p>
            <a:fld id="{092002CE-7F5D-D642-8E38-0C8C91A15E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217205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A6DCDA-6A01-3A43-A5CC-61A1995263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9767CE2-1A5F-CE49-9D84-04B11E9081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EEF8AF9-EE49-894C-8F2C-A9BD91C419A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87E07C3-490E-FC41-BF54-FE66C4ED3DC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39800" y="5151664"/>
            <a:ext cx="2743200" cy="365125"/>
          </a:xfrm>
          <a:prstGeom prst="rect">
            <a:avLst/>
          </a:prstGeom>
        </p:spPr>
        <p:txBody>
          <a:bodyPr/>
          <a:lstStyle/>
          <a:p>
            <a:fld id="{A98CA82E-7378-094F-BD20-2536443AEB4C}" type="datetimeFigureOut">
              <a:rPr lang="en-US" smtClean="0"/>
              <a:t>9/27/2022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9A913E8-DA2F-DB41-A936-604BAC7724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132942" y="4919436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CD26A40-485E-7142-B751-604100E76D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61400" y="5333093"/>
            <a:ext cx="2743200" cy="365125"/>
          </a:xfrm>
          <a:prstGeom prst="rect">
            <a:avLst/>
          </a:prstGeom>
        </p:spPr>
        <p:txBody>
          <a:bodyPr/>
          <a:lstStyle/>
          <a:p>
            <a:fld id="{092002CE-7F5D-D642-8E38-0C8C91A15E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64454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A1F93E-6EEB-A341-94D4-2A1B66217A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59CEC1-6291-D14E-A506-174AEEDB80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9194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6CA970-6B07-3144-9346-1D52D079DA2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09320" y="552323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9/27/2022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8DCC2B-6780-1440-90DA-0FA23ABC60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560451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0A26E3-9877-B245-B490-DDB5CB3C7B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00440" y="552323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43053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8F27B1-AADC-A245-916D-B6F36F4B80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50B1D2A-E63B-FC43-B082-95BFC434A74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08936E4-5E9F-6C42-970A-6119C38B603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A1D2A5B-6105-4449-82DB-DEC9E309888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39800" y="5151664"/>
            <a:ext cx="2743200" cy="365125"/>
          </a:xfrm>
          <a:prstGeom prst="rect">
            <a:avLst/>
          </a:prstGeom>
        </p:spPr>
        <p:txBody>
          <a:bodyPr/>
          <a:lstStyle/>
          <a:p>
            <a:fld id="{A98CA82E-7378-094F-BD20-2536443AEB4C}" type="datetimeFigureOut">
              <a:rPr lang="en-US" smtClean="0"/>
              <a:t>9/27/2022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4DF2E8A-970A-3A41-BFFC-AE696FA35E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132942" y="4919436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84E1E5E-8F06-8546-9210-6D86BFBF50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61400" y="5333093"/>
            <a:ext cx="2743200" cy="365125"/>
          </a:xfrm>
          <a:prstGeom prst="rect">
            <a:avLst/>
          </a:prstGeom>
        </p:spPr>
        <p:txBody>
          <a:bodyPr/>
          <a:lstStyle/>
          <a:p>
            <a:fld id="{092002CE-7F5D-D642-8E38-0C8C91A15E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067468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79FC0E-C1B7-024D-B777-BCB6FAD846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10368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418307C-BB88-FA46-B2A6-AA81DFFD4B0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433739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8BD41C-F880-214C-BE93-421690DE8E2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39800" y="5151664"/>
            <a:ext cx="2743200" cy="365125"/>
          </a:xfrm>
          <a:prstGeom prst="rect">
            <a:avLst/>
          </a:prstGeom>
        </p:spPr>
        <p:txBody>
          <a:bodyPr/>
          <a:lstStyle/>
          <a:p>
            <a:fld id="{A98CA82E-7378-094F-BD20-2536443AEB4C}" type="datetimeFigureOut">
              <a:rPr lang="en-US" smtClean="0"/>
              <a:t>9/27/2022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646721-BF39-AA4B-BD4C-D13EA58743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132942" y="4919436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D4A1F78-1F35-8348-9D05-28854C3E4B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61400" y="5333093"/>
            <a:ext cx="2743200" cy="365125"/>
          </a:xfrm>
          <a:prstGeom prst="rect">
            <a:avLst/>
          </a:prstGeom>
        </p:spPr>
        <p:txBody>
          <a:bodyPr/>
          <a:lstStyle/>
          <a:p>
            <a:fld id="{092002CE-7F5D-D642-8E38-0C8C91A15E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535200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1832FCE-2374-FF4F-B1DD-9B270391833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6DA549B-CEA7-9545-B274-F797BD5235B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91666B-902D-E648-B99D-29873BD1D54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39800" y="5151664"/>
            <a:ext cx="2743200" cy="365125"/>
          </a:xfrm>
          <a:prstGeom prst="rect">
            <a:avLst/>
          </a:prstGeom>
        </p:spPr>
        <p:txBody>
          <a:bodyPr/>
          <a:lstStyle/>
          <a:p>
            <a:fld id="{A98CA82E-7378-094F-BD20-2536443AEB4C}" type="datetimeFigureOut">
              <a:rPr lang="en-US" smtClean="0"/>
              <a:t>9/27/2022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2A92A2F-2381-314A-B30F-4E5D04E78A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132942" y="4919436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32B4148-8362-BD4D-9317-AEAADF3931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61400" y="5333093"/>
            <a:ext cx="2743200" cy="365125"/>
          </a:xfrm>
          <a:prstGeom prst="rect">
            <a:avLst/>
          </a:prstGeom>
        </p:spPr>
        <p:txBody>
          <a:bodyPr/>
          <a:lstStyle/>
          <a:p>
            <a:fld id="{092002CE-7F5D-D642-8E38-0C8C91A15E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90771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232975-10CE-9241-ACC1-D48E9E832B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33CDD5B-1DF2-224D-9333-262A23B6C9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5FD22C-FF97-0B4A-A819-69EF854D7CA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09320" y="552323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9/27/2022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E372C9-481C-CC40-9F15-774845EB48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560451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55A42D-11B3-F34E-A1F6-F60981034D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00440" y="552323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97243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53E0A1-35F4-474B-9E15-DAB0931A06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1EEF4A-88B7-FE49-93F6-E0730760D8B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5A60EAF-692B-3041-BEFA-1684645062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35E4078-3E81-4744-85EB-95583E8D499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09320" y="552323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9/27/2022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0557587-E802-8C43-9282-4E4236EF75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560451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3B6DA22-F2E3-754C-87D2-F33F448E8B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00440" y="552323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50868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A1F684-8CB6-8144-BD88-F2A2281768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D211B69-B12B-E041-9BA9-C2D2742C93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17129C1-C36E-AE49-A155-86CBB1FD699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9D6945F-4ACF-E349-91E3-38505F648F7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CA55598-E616-5540-B231-F20BD617E37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BFC62E4-7F02-0B42-9712-B2B5DAE1A2F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09320" y="552323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9/27/2022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4DD2559-C58C-DB4E-B4F5-3FC0119796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560451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A24B161-A867-8A46-9470-4B495EF207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00440" y="552323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99940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80A97B-4198-144F-97BF-2449827F40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FD4F5AB-2292-1F41-B665-8C3DF70F3AC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09320" y="552323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9/27/2022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975DF89-2EC4-8046-AD28-B77C3593FB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560451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6F74EC6-73B8-534E-8B77-CE42C8152A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00440" y="552323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71085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4C0E064-C229-EE4B-8776-5AB4E735F6F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09320" y="552323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9/27/2022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65001B6-7780-544F-AEE9-4E1C7CBABC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560451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A8AC258-AD44-E54D-A9C7-F697C1D87B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00440" y="552323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41627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CAF654-4FDA-1F49-BD3A-27EA52954D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2C7AE0-5C45-B549-822A-5297A8411D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EB75C8A-B0E0-DD45-8F16-0FA8D8FB003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A70DFE5-98A6-8F4E-A544-69144B47F87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09320" y="552323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9/27/2022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9CD1533-5E63-B740-8A36-B29960B7F6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560451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00F822E-3322-5847-8BA9-C244DA1ABE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00440" y="552323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15769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033041-C148-E84B-836B-E037BCCA1F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75D008-E154-2E48-B20A-FB6B457C3C6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C422176-1C4A-5C4C-B297-7EB5FB7535E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51DA34E-3EB6-704C-AF7A-D25F397ED54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09320" y="552323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9/27/2022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E9D187-EC78-6740-BFC7-898B3151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560451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0475F41-45AD-BA44-AA6A-E68CC8BEAF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00440" y="552323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1784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B8E76924-F26B-F04C-9CD5-909D2E976879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B8B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EB8B2D"/>
              </a:solidFill>
            </a:endParaRPr>
          </a:p>
        </p:txBody>
      </p:sp>
      <p:sp>
        <p:nvSpPr>
          <p:cNvPr id="8" name="Round Diagonal Corner of Rectangle 9">
            <a:extLst>
              <a:ext uri="{FF2B5EF4-FFF2-40B4-BE49-F238E27FC236}">
                <a16:creationId xmlns:a16="http://schemas.microsoft.com/office/drawing/2014/main" id="{B000DA93-E6E8-8D47-BB2F-6A9FA5929792}"/>
              </a:ext>
            </a:extLst>
          </p:cNvPr>
          <p:cNvSpPr/>
          <p:nvPr userDrawn="1"/>
        </p:nvSpPr>
        <p:spPr>
          <a:xfrm>
            <a:off x="403310" y="368300"/>
            <a:ext cx="11370182" cy="6076043"/>
          </a:xfrm>
          <a:custGeom>
            <a:avLst/>
            <a:gdLst>
              <a:gd name="connsiteX0" fmla="*/ 1012694 w 11354984"/>
              <a:gd name="connsiteY0" fmla="*/ 0 h 6076043"/>
              <a:gd name="connsiteX1" fmla="*/ 11354984 w 11354984"/>
              <a:gd name="connsiteY1" fmla="*/ 0 h 6076043"/>
              <a:gd name="connsiteX2" fmla="*/ 11354984 w 11354984"/>
              <a:gd name="connsiteY2" fmla="*/ 0 h 6076043"/>
              <a:gd name="connsiteX3" fmla="*/ 11354984 w 11354984"/>
              <a:gd name="connsiteY3" fmla="*/ 5063349 h 6076043"/>
              <a:gd name="connsiteX4" fmla="*/ 10342290 w 11354984"/>
              <a:gd name="connsiteY4" fmla="*/ 6076043 h 6076043"/>
              <a:gd name="connsiteX5" fmla="*/ 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1012694 h 6076043"/>
              <a:gd name="connsiteX8" fmla="*/ 1012694 w 11354984"/>
              <a:gd name="connsiteY8" fmla="*/ 0 h 6076043"/>
              <a:gd name="connsiteX0" fmla="*/ 1012694 w 11354984"/>
              <a:gd name="connsiteY0" fmla="*/ 0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9" fmla="*/ 1012694 w 11354984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220719 w 11696447"/>
              <a:gd name="connsiteY0" fmla="*/ 0 h 6076043"/>
              <a:gd name="connsiteX1" fmla="*/ 1484041 w 11696447"/>
              <a:gd name="connsiteY1" fmla="*/ 241 h 6076043"/>
              <a:gd name="connsiteX2" fmla="*/ 11696447 w 11696447"/>
              <a:gd name="connsiteY2" fmla="*/ 0 h 6076043"/>
              <a:gd name="connsiteX3" fmla="*/ 11696447 w 11696447"/>
              <a:gd name="connsiteY3" fmla="*/ 0 h 6076043"/>
              <a:gd name="connsiteX4" fmla="*/ 11696447 w 11696447"/>
              <a:gd name="connsiteY4" fmla="*/ 5063349 h 6076043"/>
              <a:gd name="connsiteX5" fmla="*/ 10683753 w 11696447"/>
              <a:gd name="connsiteY5" fmla="*/ 6076043 h 6076043"/>
              <a:gd name="connsiteX6" fmla="*/ 341463 w 11696447"/>
              <a:gd name="connsiteY6" fmla="*/ 6076043 h 6076043"/>
              <a:gd name="connsiteX7" fmla="*/ 341463 w 11696447"/>
              <a:gd name="connsiteY7" fmla="*/ 6076043 h 6076043"/>
              <a:gd name="connsiteX8" fmla="*/ 341463 w 11696447"/>
              <a:gd name="connsiteY8" fmla="*/ 1012694 h 6076043"/>
              <a:gd name="connsiteX9" fmla="*/ 220719 w 11696447"/>
              <a:gd name="connsiteY9" fmla="*/ 0 h 6076043"/>
              <a:gd name="connsiteX0" fmla="*/ 246140 w 11610610"/>
              <a:gd name="connsiteY0" fmla="*/ 0 h 6076043"/>
              <a:gd name="connsiteX1" fmla="*/ 1398204 w 11610610"/>
              <a:gd name="connsiteY1" fmla="*/ 241 h 6076043"/>
              <a:gd name="connsiteX2" fmla="*/ 11610610 w 11610610"/>
              <a:gd name="connsiteY2" fmla="*/ 0 h 6076043"/>
              <a:gd name="connsiteX3" fmla="*/ 11610610 w 11610610"/>
              <a:gd name="connsiteY3" fmla="*/ 0 h 6076043"/>
              <a:gd name="connsiteX4" fmla="*/ 11610610 w 11610610"/>
              <a:gd name="connsiteY4" fmla="*/ 5063349 h 6076043"/>
              <a:gd name="connsiteX5" fmla="*/ 10597916 w 11610610"/>
              <a:gd name="connsiteY5" fmla="*/ 6076043 h 6076043"/>
              <a:gd name="connsiteX6" fmla="*/ 255626 w 11610610"/>
              <a:gd name="connsiteY6" fmla="*/ 6076043 h 6076043"/>
              <a:gd name="connsiteX7" fmla="*/ 255626 w 11610610"/>
              <a:gd name="connsiteY7" fmla="*/ 6076043 h 6076043"/>
              <a:gd name="connsiteX8" fmla="*/ 255626 w 11610610"/>
              <a:gd name="connsiteY8" fmla="*/ 1012694 h 6076043"/>
              <a:gd name="connsiteX9" fmla="*/ 246140 w 11610610"/>
              <a:gd name="connsiteY9" fmla="*/ 0 h 6076043"/>
              <a:gd name="connsiteX0" fmla="*/ 297151 w 11494734"/>
              <a:gd name="connsiteY0" fmla="*/ 3476 h 6076043"/>
              <a:gd name="connsiteX1" fmla="*/ 1282328 w 11494734"/>
              <a:gd name="connsiteY1" fmla="*/ 241 h 6076043"/>
              <a:gd name="connsiteX2" fmla="*/ 11494734 w 11494734"/>
              <a:gd name="connsiteY2" fmla="*/ 0 h 6076043"/>
              <a:gd name="connsiteX3" fmla="*/ 11494734 w 11494734"/>
              <a:gd name="connsiteY3" fmla="*/ 0 h 6076043"/>
              <a:gd name="connsiteX4" fmla="*/ 11494734 w 11494734"/>
              <a:gd name="connsiteY4" fmla="*/ 5063349 h 6076043"/>
              <a:gd name="connsiteX5" fmla="*/ 10482040 w 11494734"/>
              <a:gd name="connsiteY5" fmla="*/ 6076043 h 6076043"/>
              <a:gd name="connsiteX6" fmla="*/ 139750 w 11494734"/>
              <a:gd name="connsiteY6" fmla="*/ 6076043 h 6076043"/>
              <a:gd name="connsiteX7" fmla="*/ 139750 w 11494734"/>
              <a:gd name="connsiteY7" fmla="*/ 6076043 h 6076043"/>
              <a:gd name="connsiteX8" fmla="*/ 139750 w 11494734"/>
              <a:gd name="connsiteY8" fmla="*/ 1012694 h 6076043"/>
              <a:gd name="connsiteX9" fmla="*/ 297151 w 11494734"/>
              <a:gd name="connsiteY9" fmla="*/ 3476 h 6076043"/>
              <a:gd name="connsiteX0" fmla="*/ 69356 w 11424340"/>
              <a:gd name="connsiteY0" fmla="*/ 1012694 h 6076043"/>
              <a:gd name="connsiteX1" fmla="*/ 1211934 w 11424340"/>
              <a:gd name="connsiteY1" fmla="*/ 241 h 6076043"/>
              <a:gd name="connsiteX2" fmla="*/ 11424340 w 11424340"/>
              <a:gd name="connsiteY2" fmla="*/ 0 h 6076043"/>
              <a:gd name="connsiteX3" fmla="*/ 11424340 w 11424340"/>
              <a:gd name="connsiteY3" fmla="*/ 0 h 6076043"/>
              <a:gd name="connsiteX4" fmla="*/ 11424340 w 11424340"/>
              <a:gd name="connsiteY4" fmla="*/ 5063349 h 6076043"/>
              <a:gd name="connsiteX5" fmla="*/ 10411646 w 11424340"/>
              <a:gd name="connsiteY5" fmla="*/ 6076043 h 6076043"/>
              <a:gd name="connsiteX6" fmla="*/ 69356 w 11424340"/>
              <a:gd name="connsiteY6" fmla="*/ 6076043 h 6076043"/>
              <a:gd name="connsiteX7" fmla="*/ 69356 w 11424340"/>
              <a:gd name="connsiteY7" fmla="*/ 6076043 h 6076043"/>
              <a:gd name="connsiteX8" fmla="*/ 69356 w 11424340"/>
              <a:gd name="connsiteY8" fmla="*/ 1012694 h 6076043"/>
              <a:gd name="connsiteX0" fmla="*/ 0 w 11354984"/>
              <a:gd name="connsiteY0" fmla="*/ 1012694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0" fmla="*/ 15198 w 11370182"/>
              <a:gd name="connsiteY0" fmla="*/ 1012694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  <a:gd name="connsiteX8" fmla="*/ 15198 w 11370182"/>
              <a:gd name="connsiteY8" fmla="*/ 1012694 h 6076043"/>
              <a:gd name="connsiteX0" fmla="*/ 15272 w 11370256"/>
              <a:gd name="connsiteY0" fmla="*/ 1012694 h 6076043"/>
              <a:gd name="connsiteX1" fmla="*/ 74 w 11370256"/>
              <a:gd name="connsiteY1" fmla="*/ 241 h 6076043"/>
              <a:gd name="connsiteX2" fmla="*/ 11370256 w 11370256"/>
              <a:gd name="connsiteY2" fmla="*/ 0 h 6076043"/>
              <a:gd name="connsiteX3" fmla="*/ 11370256 w 11370256"/>
              <a:gd name="connsiteY3" fmla="*/ 0 h 6076043"/>
              <a:gd name="connsiteX4" fmla="*/ 11370256 w 11370256"/>
              <a:gd name="connsiteY4" fmla="*/ 5063349 h 6076043"/>
              <a:gd name="connsiteX5" fmla="*/ 10357562 w 11370256"/>
              <a:gd name="connsiteY5" fmla="*/ 6076043 h 6076043"/>
              <a:gd name="connsiteX6" fmla="*/ 15272 w 11370256"/>
              <a:gd name="connsiteY6" fmla="*/ 6076043 h 6076043"/>
              <a:gd name="connsiteX7" fmla="*/ 15272 w 11370256"/>
              <a:gd name="connsiteY7" fmla="*/ 6076043 h 6076043"/>
              <a:gd name="connsiteX8" fmla="*/ 15272 w 11370256"/>
              <a:gd name="connsiteY8" fmla="*/ 1012694 h 6076043"/>
              <a:gd name="connsiteX0" fmla="*/ 16212 w 11371196"/>
              <a:gd name="connsiteY0" fmla="*/ 1012694 h 6076043"/>
              <a:gd name="connsiteX1" fmla="*/ 1014 w 11371196"/>
              <a:gd name="connsiteY1" fmla="*/ 241 h 6076043"/>
              <a:gd name="connsiteX2" fmla="*/ 11371196 w 11371196"/>
              <a:gd name="connsiteY2" fmla="*/ 0 h 6076043"/>
              <a:gd name="connsiteX3" fmla="*/ 11371196 w 11371196"/>
              <a:gd name="connsiteY3" fmla="*/ 0 h 6076043"/>
              <a:gd name="connsiteX4" fmla="*/ 11371196 w 11371196"/>
              <a:gd name="connsiteY4" fmla="*/ 5063349 h 6076043"/>
              <a:gd name="connsiteX5" fmla="*/ 10358502 w 11371196"/>
              <a:gd name="connsiteY5" fmla="*/ 6076043 h 6076043"/>
              <a:gd name="connsiteX6" fmla="*/ 16212 w 11371196"/>
              <a:gd name="connsiteY6" fmla="*/ 6076043 h 6076043"/>
              <a:gd name="connsiteX7" fmla="*/ 16212 w 11371196"/>
              <a:gd name="connsiteY7" fmla="*/ 6076043 h 6076043"/>
              <a:gd name="connsiteX8" fmla="*/ 16212 w 11371196"/>
              <a:gd name="connsiteY8" fmla="*/ 1012694 h 6076043"/>
              <a:gd name="connsiteX0" fmla="*/ 15198 w 11370182"/>
              <a:gd name="connsiteY0" fmla="*/ 6076043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370182" h="6076043">
                <a:moveTo>
                  <a:pt x="15198" y="6076043"/>
                </a:moveTo>
                <a:lnTo>
                  <a:pt x="0" y="241"/>
                </a:lnTo>
                <a:lnTo>
                  <a:pt x="11370182" y="0"/>
                </a:lnTo>
                <a:lnTo>
                  <a:pt x="11370182" y="0"/>
                </a:lnTo>
                <a:lnTo>
                  <a:pt x="11370182" y="5063349"/>
                </a:lnTo>
                <a:cubicBezTo>
                  <a:pt x="11370182" y="5622644"/>
                  <a:pt x="10916783" y="6076043"/>
                  <a:pt x="10357488" y="6076043"/>
                </a:cubicBezTo>
                <a:lnTo>
                  <a:pt x="15198" y="6076043"/>
                </a:lnTo>
                <a:lnTo>
                  <a:pt x="15198" y="60760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0790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8050F1CD-330D-1740-A9F3-289600B10B1E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B8B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EB8B2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12705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89DF5D38-3370-D14D-83D8-6C340F824A9B}"/>
              </a:ext>
            </a:extLst>
          </p:cNvPr>
          <p:cNvSpPr/>
          <p:nvPr/>
        </p:nvSpPr>
        <p:spPr>
          <a:xfrm>
            <a:off x="0" y="1846454"/>
            <a:ext cx="12192000" cy="37840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9A40D0B-5DE5-B14C-83B7-6E2A3FAA9ED7}"/>
              </a:ext>
            </a:extLst>
          </p:cNvPr>
          <p:cNvSpPr txBox="1">
            <a:spLocks/>
          </p:cNvSpPr>
          <p:nvPr/>
        </p:nvSpPr>
        <p:spPr>
          <a:xfrm>
            <a:off x="-2" y="576430"/>
            <a:ext cx="12192002" cy="707886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500"/>
              </a:spcBef>
            </a:pPr>
            <a:r>
              <a:rPr lang="en-GB" sz="40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Planet Earth - Seasons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BF11422-2784-7344-BA99-A161C01BA2E9}"/>
              </a:ext>
            </a:extLst>
          </p:cNvPr>
          <p:cNvSpPr/>
          <p:nvPr/>
        </p:nvSpPr>
        <p:spPr>
          <a:xfrm>
            <a:off x="-3" y="1917613"/>
            <a:ext cx="12192000" cy="3637322"/>
          </a:xfrm>
          <a:prstGeom prst="rect">
            <a:avLst/>
          </a:prstGeom>
          <a:solidFill>
            <a:srgbClr val="070F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070F18"/>
                </a:solidFill>
              </a:rPr>
              <a:t> </a:t>
            </a:r>
          </a:p>
        </p:txBody>
      </p:sp>
      <p:pic>
        <p:nvPicPr>
          <p:cNvPr id="11" name="Picture 10" descr="A screenshot of a computer&#10;&#10;Description automatically generated with low confidence">
            <a:extLst>
              <a:ext uri="{FF2B5EF4-FFF2-40B4-BE49-F238E27FC236}">
                <a16:creationId xmlns:a16="http://schemas.microsoft.com/office/drawing/2014/main" id="{0CAD3BEB-7AC6-CB49-ACE8-A18BE3AD48A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187" t="31266" r="8963" b="25334"/>
          <a:stretch/>
        </p:blipFill>
        <p:spPr>
          <a:xfrm>
            <a:off x="507544" y="1917614"/>
            <a:ext cx="10640806" cy="3637322"/>
          </a:xfrm>
          <a:prstGeom prst="rect">
            <a:avLst/>
          </a:prstGeom>
        </p:spPr>
      </p:pic>
      <p:pic>
        <p:nvPicPr>
          <p:cNvPr id="9" name="Picture 8" descr="Graphical user interface, text, application, chat or text message&#10;&#10;Description automatically generated">
            <a:extLst>
              <a:ext uri="{FF2B5EF4-FFF2-40B4-BE49-F238E27FC236}">
                <a16:creationId xmlns:a16="http://schemas.microsoft.com/office/drawing/2014/main" id="{88F8CFB4-BD59-E24F-A622-EC1483050C0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1918" y="5735456"/>
            <a:ext cx="1690777" cy="965741"/>
          </a:xfrm>
          <a:prstGeom prst="rect">
            <a:avLst/>
          </a:prstGeom>
        </p:spPr>
      </p:pic>
      <p:pic>
        <p:nvPicPr>
          <p:cNvPr id="12" name="Picture 11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D48FDC2F-B5B7-8C4B-8EEC-27827A269A50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61973" y="6134745"/>
            <a:ext cx="770062" cy="211458"/>
          </a:xfrm>
          <a:prstGeom prst="rect">
            <a:avLst/>
          </a:prstGeom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E865B79E-D6A2-2541-AC6F-886E29C0706E}"/>
              </a:ext>
            </a:extLst>
          </p:cNvPr>
          <p:cNvSpPr txBox="1">
            <a:spLocks/>
          </p:cNvSpPr>
          <p:nvPr/>
        </p:nvSpPr>
        <p:spPr>
          <a:xfrm>
            <a:off x="1812926" y="6122379"/>
            <a:ext cx="412749" cy="230832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GB" sz="9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from</a:t>
            </a:r>
            <a:endParaRPr lang="en-US" sz="9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092972B-C4CE-6646-8514-50ABED498B0D}"/>
              </a:ext>
            </a:extLst>
          </p:cNvPr>
          <p:cNvSpPr txBox="1">
            <a:spLocks/>
          </p:cNvSpPr>
          <p:nvPr/>
        </p:nvSpPr>
        <p:spPr>
          <a:xfrm>
            <a:off x="8487784" y="6016300"/>
            <a:ext cx="3502298" cy="400110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>
              <a:lnSpc>
                <a:spcPct val="100000"/>
              </a:lnSpc>
              <a:spcBef>
                <a:spcPts val="0"/>
              </a:spcBef>
            </a:pPr>
            <a:r>
              <a:rPr lang="en-GB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Geography KS2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61A88C5B-9668-EAE9-5D50-5E962A50979E}"/>
              </a:ext>
            </a:extLst>
          </p:cNvPr>
          <p:cNvGrpSpPr/>
          <p:nvPr/>
        </p:nvGrpSpPr>
        <p:grpSpPr>
          <a:xfrm>
            <a:off x="4101341" y="5874029"/>
            <a:ext cx="3875136" cy="739868"/>
            <a:chOff x="4226851" y="5874029"/>
            <a:chExt cx="3875136" cy="739868"/>
          </a:xfrm>
        </p:grpSpPr>
        <p:pic>
          <p:nvPicPr>
            <p:cNvPr id="17" name="Picture 16" descr="Logo, company name&#10;&#10;Description automatically generated">
              <a:extLst>
                <a:ext uri="{FF2B5EF4-FFF2-40B4-BE49-F238E27FC236}">
                  <a16:creationId xmlns:a16="http://schemas.microsoft.com/office/drawing/2014/main" id="{A1D55407-B7B4-F2C3-F819-6F8E9A42D0F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140035" y="5874029"/>
              <a:ext cx="961952" cy="739868"/>
            </a:xfrm>
            <a:prstGeom prst="rect">
              <a:avLst/>
            </a:prstGeom>
          </p:spPr>
        </p:pic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1C704107-C0F0-59EC-C04A-57C77D9E84B4}"/>
                </a:ext>
              </a:extLst>
            </p:cNvPr>
            <p:cNvSpPr txBox="1"/>
            <p:nvPr/>
          </p:nvSpPr>
          <p:spPr>
            <a:xfrm>
              <a:off x="4226851" y="5951453"/>
              <a:ext cx="2771951" cy="55399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GB" sz="1500" u="none" strike="noStrike" dirty="0">
                  <a:solidFill>
                    <a:schemeClr val="bg1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Produced in collaboration with</a:t>
              </a:r>
              <a:br>
                <a:rPr lang="en-GB" sz="1500" u="none" strike="noStrike" dirty="0">
                  <a:solidFill>
                    <a:schemeClr val="bg1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en-GB" sz="1500" u="none" strike="noStrike" dirty="0">
                  <a:solidFill>
                    <a:schemeClr val="bg1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the Geographical Association</a:t>
              </a:r>
              <a:endParaRPr lang="en-US" sz="15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9043150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9DADEA48-7AD5-42C5-AEF9-22FB5B1B587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55958" y="1545709"/>
            <a:ext cx="2369690" cy="2100962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4EA6292-3341-4A1F-ACC6-F1D2315A45A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55958" y="3873436"/>
            <a:ext cx="2374087" cy="2100962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34D15A52-95ED-48E0-8CAB-E95A7C751632}"/>
              </a:ext>
            </a:extLst>
          </p:cNvPr>
          <p:cNvSpPr txBox="1"/>
          <p:nvPr/>
        </p:nvSpPr>
        <p:spPr>
          <a:xfrm>
            <a:off x="5105449" y="2003618"/>
            <a:ext cx="5041973" cy="35240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500"/>
              </a:spcBef>
            </a:pPr>
            <a:r>
              <a:rPr lang="en-GB" dirty="0">
                <a:solidFill>
                  <a:srgbClr val="272626"/>
                </a:solidFill>
                <a:latin typeface="Comic Sans MS" panose="030F0702030302020204" pitchFamily="66" charset="0"/>
              </a:rPr>
              <a:t>Whether it is summer in the Northern Hemisphere and winter in the south, or summer in Southern Hemisphere and winter</a:t>
            </a:r>
            <a:br>
              <a:rPr lang="en-GB" dirty="0">
                <a:solidFill>
                  <a:srgbClr val="272626"/>
                </a:solidFill>
                <a:latin typeface="Comic Sans MS" panose="030F0702030302020204" pitchFamily="66" charset="0"/>
              </a:rPr>
            </a:br>
            <a:r>
              <a:rPr lang="en-GB" dirty="0">
                <a:solidFill>
                  <a:srgbClr val="272626"/>
                </a:solidFill>
                <a:latin typeface="Comic Sans MS" panose="030F0702030302020204" pitchFamily="66" charset="0"/>
              </a:rPr>
              <a:t>in the north, the Earth’s tilt has very little effect on the </a:t>
            </a:r>
            <a:r>
              <a:rPr lang="en-GB" b="1" dirty="0">
                <a:solidFill>
                  <a:srgbClr val="272626"/>
                </a:solidFill>
                <a:latin typeface="Comic Sans MS" panose="030F0702030302020204" pitchFamily="66" charset="0"/>
              </a:rPr>
              <a:t>Equator</a:t>
            </a:r>
            <a:r>
              <a:rPr lang="en-GB" dirty="0">
                <a:solidFill>
                  <a:srgbClr val="272626"/>
                </a:solidFill>
                <a:latin typeface="Comic Sans MS" panose="030F0702030302020204" pitchFamily="66" charset="0"/>
              </a:rPr>
              <a:t>.</a:t>
            </a:r>
          </a:p>
          <a:p>
            <a:pPr>
              <a:spcBef>
                <a:spcPts val="1500"/>
              </a:spcBef>
            </a:pPr>
            <a:r>
              <a:rPr lang="en-GB" dirty="0">
                <a:solidFill>
                  <a:srgbClr val="272626"/>
                </a:solidFill>
                <a:latin typeface="Comic Sans MS" panose="030F0702030302020204" pitchFamily="66" charset="0"/>
              </a:rPr>
              <a:t>This means that the Equator enjoys warm weather all year with no seasons and only limited changes to the amount of sunlight and darkness each day- around 12 hours of each.</a:t>
            </a:r>
          </a:p>
          <a:p>
            <a:pPr>
              <a:spcBef>
                <a:spcPts val="1500"/>
              </a:spcBef>
            </a:pPr>
            <a:r>
              <a:rPr lang="en-GB" dirty="0">
                <a:solidFill>
                  <a:srgbClr val="272626"/>
                </a:solidFill>
                <a:latin typeface="Comic Sans MS" panose="030F0702030302020204" pitchFamily="66" charset="0"/>
              </a:rPr>
              <a:t>What would you miss about the seasons if you lived near the Equator?</a:t>
            </a:r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1889F28F-7BC1-104A-85DF-3DAC647FCA02}"/>
              </a:ext>
            </a:extLst>
          </p:cNvPr>
          <p:cNvSpPr txBox="1">
            <a:spLocks/>
          </p:cNvSpPr>
          <p:nvPr/>
        </p:nvSpPr>
        <p:spPr>
          <a:xfrm>
            <a:off x="88938" y="774098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000" b="1" dirty="0">
                <a:solidFill>
                  <a:srgbClr val="EB8B2D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Summertime all year</a:t>
            </a:r>
          </a:p>
        </p:txBody>
      </p:sp>
      <p:pic>
        <p:nvPicPr>
          <p:cNvPr id="12" name="Picture 11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3E2B1654-38DE-FC47-A7B0-71D643991929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23628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F7D8B739-5BEE-A545-8F7F-45955F843995}"/>
              </a:ext>
            </a:extLst>
          </p:cNvPr>
          <p:cNvGrpSpPr/>
          <p:nvPr/>
        </p:nvGrpSpPr>
        <p:grpSpPr>
          <a:xfrm>
            <a:off x="403861" y="358140"/>
            <a:ext cx="11371828" cy="3789751"/>
            <a:chOff x="403861" y="358140"/>
            <a:chExt cx="11371828" cy="3789751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6D2D635C-0E73-DD47-9D4B-9B822C85B17D}"/>
                </a:ext>
              </a:extLst>
            </p:cNvPr>
            <p:cNvSpPr/>
            <p:nvPr/>
          </p:nvSpPr>
          <p:spPr>
            <a:xfrm>
              <a:off x="403861" y="358140"/>
              <a:ext cx="11371828" cy="3789751"/>
            </a:xfrm>
            <a:prstGeom prst="rect">
              <a:avLst/>
            </a:prstGeom>
            <a:solidFill>
              <a:srgbClr val="070F1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rgbClr val="070F18"/>
                  </a:solidFill>
                </a:rPr>
                <a:t> </a:t>
              </a:r>
            </a:p>
          </p:txBody>
        </p:sp>
        <p:pic>
          <p:nvPicPr>
            <p:cNvPr id="12" name="Picture 11" descr="A screenshot of a computer&#10;&#10;Description automatically generated with low confidence">
              <a:extLst>
                <a:ext uri="{FF2B5EF4-FFF2-40B4-BE49-F238E27FC236}">
                  <a16:creationId xmlns:a16="http://schemas.microsoft.com/office/drawing/2014/main" id="{7232BAF7-FEF3-9B4D-AB79-0B48D77F050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1187" t="26135" r="8963" b="24517"/>
            <a:stretch/>
          </p:blipFill>
          <p:spPr>
            <a:xfrm>
              <a:off x="2019300" y="358140"/>
              <a:ext cx="9750164" cy="3789751"/>
            </a:xfrm>
            <a:prstGeom prst="rect">
              <a:avLst/>
            </a:prstGeom>
          </p:spPr>
        </p:pic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id="{252B690C-990C-402E-8A16-71456706C5AA}"/>
              </a:ext>
            </a:extLst>
          </p:cNvPr>
          <p:cNvSpPr txBox="1"/>
          <p:nvPr/>
        </p:nvSpPr>
        <p:spPr>
          <a:xfrm>
            <a:off x="1633728" y="4612885"/>
            <a:ext cx="7427146" cy="6716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500"/>
              </a:spcBef>
            </a:pPr>
            <a:r>
              <a:rPr lang="en-GB" sz="1600" dirty="0">
                <a:solidFill>
                  <a:srgbClr val="272626"/>
                </a:solidFill>
                <a:latin typeface="Comic Sans MS" panose="030F0702030302020204" pitchFamily="66" charset="0"/>
              </a:rPr>
              <a:t>When it is </a:t>
            </a:r>
            <a:r>
              <a:rPr lang="en-GB" sz="1600" b="1" dirty="0">
                <a:solidFill>
                  <a:srgbClr val="272626"/>
                </a:solidFill>
                <a:latin typeface="Comic Sans MS" panose="030F0702030302020204" pitchFamily="66" charset="0"/>
              </a:rPr>
              <a:t>winter</a:t>
            </a:r>
            <a:r>
              <a:rPr lang="en-GB" sz="1600" dirty="0">
                <a:solidFill>
                  <a:srgbClr val="272626"/>
                </a:solidFill>
                <a:latin typeface="Comic Sans MS" panose="030F0702030302020204" pitchFamily="66" charset="0"/>
              </a:rPr>
              <a:t> in the </a:t>
            </a:r>
            <a:r>
              <a:rPr lang="en-GB" sz="1600" b="1" dirty="0">
                <a:solidFill>
                  <a:srgbClr val="272626"/>
                </a:solidFill>
                <a:latin typeface="Comic Sans MS" panose="030F0702030302020204" pitchFamily="66" charset="0"/>
              </a:rPr>
              <a:t>North Pole</a:t>
            </a:r>
            <a:r>
              <a:rPr lang="en-GB" sz="1600" dirty="0">
                <a:solidFill>
                  <a:srgbClr val="272626"/>
                </a:solidFill>
                <a:latin typeface="Comic Sans MS" panose="030F0702030302020204" pitchFamily="66" charset="0"/>
              </a:rPr>
              <a:t>, what season is it in the </a:t>
            </a:r>
            <a:r>
              <a:rPr lang="en-GB" sz="1600" b="1" dirty="0">
                <a:solidFill>
                  <a:srgbClr val="272626"/>
                </a:solidFill>
                <a:latin typeface="Comic Sans MS" panose="030F0702030302020204" pitchFamily="66" charset="0"/>
              </a:rPr>
              <a:t>South Pole</a:t>
            </a:r>
            <a:r>
              <a:rPr lang="en-GB" sz="1600" dirty="0">
                <a:solidFill>
                  <a:srgbClr val="272626"/>
                </a:solidFill>
                <a:latin typeface="Comic Sans MS" panose="030F0702030302020204" pitchFamily="66" charset="0"/>
              </a:rPr>
              <a:t>?</a:t>
            </a:r>
          </a:p>
          <a:p>
            <a:pPr>
              <a:spcBef>
                <a:spcPts val="500"/>
              </a:spcBef>
            </a:pPr>
            <a:r>
              <a:rPr lang="en-GB" sz="1600" dirty="0">
                <a:solidFill>
                  <a:srgbClr val="272626"/>
                </a:solidFill>
                <a:latin typeface="Comic Sans MS" panose="030F0702030302020204" pitchFamily="66" charset="0"/>
              </a:rPr>
              <a:t>When it is </a:t>
            </a:r>
            <a:r>
              <a:rPr lang="en-GB" sz="1600" b="1" dirty="0">
                <a:solidFill>
                  <a:srgbClr val="272626"/>
                </a:solidFill>
                <a:latin typeface="Comic Sans MS" panose="030F0702030302020204" pitchFamily="66" charset="0"/>
              </a:rPr>
              <a:t>summer</a:t>
            </a:r>
            <a:r>
              <a:rPr lang="en-GB" sz="1600" dirty="0">
                <a:solidFill>
                  <a:srgbClr val="272626"/>
                </a:solidFill>
                <a:latin typeface="Comic Sans MS" panose="030F0702030302020204" pitchFamily="66" charset="0"/>
              </a:rPr>
              <a:t> in the </a:t>
            </a:r>
            <a:r>
              <a:rPr lang="en-GB" sz="1600" b="1" dirty="0">
                <a:solidFill>
                  <a:srgbClr val="272626"/>
                </a:solidFill>
                <a:latin typeface="Comic Sans MS" panose="030F0702030302020204" pitchFamily="66" charset="0"/>
              </a:rPr>
              <a:t>South Pol</a:t>
            </a:r>
            <a:r>
              <a:rPr lang="en-GB" sz="1600" dirty="0">
                <a:solidFill>
                  <a:srgbClr val="272626"/>
                </a:solidFill>
                <a:latin typeface="Comic Sans MS" panose="030F0702030302020204" pitchFamily="66" charset="0"/>
              </a:rPr>
              <a:t>e, what season is it in the </a:t>
            </a:r>
            <a:r>
              <a:rPr lang="en-GB" sz="1600" b="1" dirty="0">
                <a:solidFill>
                  <a:srgbClr val="272626"/>
                </a:solidFill>
                <a:latin typeface="Comic Sans MS" panose="030F0702030302020204" pitchFamily="66" charset="0"/>
              </a:rPr>
              <a:t>North Pole</a:t>
            </a:r>
            <a:r>
              <a:rPr lang="en-GB" sz="1600" dirty="0">
                <a:solidFill>
                  <a:srgbClr val="272626"/>
                </a:solidFill>
                <a:latin typeface="Comic Sans MS" panose="030F0702030302020204" pitchFamily="66" charset="0"/>
              </a:rPr>
              <a:t>?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4C57094-D07D-D04D-865B-69AFDACA0919}"/>
              </a:ext>
            </a:extLst>
          </p:cNvPr>
          <p:cNvSpPr txBox="1"/>
          <p:nvPr/>
        </p:nvSpPr>
        <p:spPr>
          <a:xfrm>
            <a:off x="8696239" y="4921751"/>
            <a:ext cx="137425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700"/>
              </a:spcBef>
            </a:pPr>
            <a:r>
              <a:rPr lang="en-GB" sz="1600" b="1" dirty="0">
                <a:solidFill>
                  <a:srgbClr val="272626"/>
                </a:solidFill>
                <a:latin typeface="Comic Sans MS" panose="030F0702030302020204" pitchFamily="66" charset="0"/>
              </a:rPr>
              <a:t>The winter!</a:t>
            </a:r>
            <a:endParaRPr lang="en-GB" sz="1600" dirty="0">
              <a:solidFill>
                <a:srgbClr val="272626"/>
              </a:solidFill>
              <a:latin typeface="Comic Sans MS" panose="030F0702030302020204" pitchFamily="66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11EA19B-F873-1843-8DC5-48AEA3BB01A4}"/>
              </a:ext>
            </a:extLst>
          </p:cNvPr>
          <p:cNvSpPr txBox="1"/>
          <p:nvPr/>
        </p:nvSpPr>
        <p:spPr>
          <a:xfrm>
            <a:off x="8694907" y="4612885"/>
            <a:ext cx="15452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700"/>
              </a:spcBef>
            </a:pPr>
            <a:r>
              <a:rPr lang="en-GB" sz="1600" b="1" dirty="0">
                <a:solidFill>
                  <a:srgbClr val="272626"/>
                </a:solidFill>
                <a:latin typeface="Comic Sans MS" panose="030F0702030302020204" pitchFamily="66" charset="0"/>
              </a:rPr>
              <a:t>The summer!</a:t>
            </a:r>
          </a:p>
        </p:txBody>
      </p:sp>
      <p:sp>
        <p:nvSpPr>
          <p:cNvPr id="16" name="Subtitle 2">
            <a:extLst>
              <a:ext uri="{FF2B5EF4-FFF2-40B4-BE49-F238E27FC236}">
                <a16:creationId xmlns:a16="http://schemas.microsoft.com/office/drawing/2014/main" id="{F159EA06-3BAF-674D-BA59-85EB53B325E1}"/>
              </a:ext>
            </a:extLst>
          </p:cNvPr>
          <p:cNvSpPr txBox="1">
            <a:spLocks/>
          </p:cNvSpPr>
          <p:nvPr/>
        </p:nvSpPr>
        <p:spPr>
          <a:xfrm>
            <a:off x="144780" y="823134"/>
            <a:ext cx="5375276" cy="644745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500" b="1" dirty="0">
                <a:solidFill>
                  <a:schemeClr val="bg1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What have we learnt?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E119206-7104-6A43-AD08-5CBFA97033F4}"/>
              </a:ext>
            </a:extLst>
          </p:cNvPr>
          <p:cNvSpPr txBox="1"/>
          <p:nvPr/>
        </p:nvSpPr>
        <p:spPr>
          <a:xfrm>
            <a:off x="-69238" y="5344489"/>
            <a:ext cx="12192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000"/>
              </a:spcBef>
            </a:pPr>
            <a:r>
              <a:rPr lang="en-GB" sz="1600" dirty="0">
                <a:solidFill>
                  <a:srgbClr val="272626"/>
                </a:solidFill>
                <a:latin typeface="Comic Sans MS" panose="030F0702030302020204" pitchFamily="66" charset="0"/>
              </a:rPr>
              <a:t>The </a:t>
            </a:r>
            <a:r>
              <a:rPr lang="en-GB" sz="1600" b="1" dirty="0">
                <a:solidFill>
                  <a:srgbClr val="272626"/>
                </a:solidFill>
                <a:latin typeface="Comic Sans MS" panose="030F0702030302020204" pitchFamily="66" charset="0"/>
              </a:rPr>
              <a:t>Equator</a:t>
            </a:r>
            <a:r>
              <a:rPr lang="en-GB" sz="1600" dirty="0">
                <a:solidFill>
                  <a:srgbClr val="272626"/>
                </a:solidFill>
                <a:latin typeface="Comic Sans MS" panose="030F0702030302020204" pitchFamily="66" charset="0"/>
              </a:rPr>
              <a:t> hardly has seasons because the amount of sunshine it</a:t>
            </a:r>
            <a:br>
              <a:rPr lang="en-GB" sz="1600" dirty="0">
                <a:solidFill>
                  <a:srgbClr val="272626"/>
                </a:solidFill>
                <a:latin typeface="Comic Sans MS" panose="030F0702030302020204" pitchFamily="66" charset="0"/>
              </a:rPr>
            </a:br>
            <a:r>
              <a:rPr lang="en-GB" sz="1600" dirty="0">
                <a:solidFill>
                  <a:srgbClr val="272626"/>
                </a:solidFill>
                <a:latin typeface="Comic Sans MS" panose="030F0702030302020204" pitchFamily="66" charset="0"/>
              </a:rPr>
              <a:t>receives and the length of its days hardly change.</a:t>
            </a:r>
          </a:p>
        </p:txBody>
      </p:sp>
      <p:pic>
        <p:nvPicPr>
          <p:cNvPr id="13" name="Picture 12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8ED79BA9-49EE-EB4B-9571-DB9CB3B6482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9599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80D01650-6D7A-0341-BE09-F7C8094EDC30}"/>
              </a:ext>
            </a:extLst>
          </p:cNvPr>
          <p:cNvGrpSpPr/>
          <p:nvPr/>
        </p:nvGrpSpPr>
        <p:grpSpPr>
          <a:xfrm>
            <a:off x="4017878" y="1561693"/>
            <a:ext cx="4135573" cy="3678522"/>
            <a:chOff x="1557708" y="1942773"/>
            <a:chExt cx="4135573" cy="3678522"/>
          </a:xfrm>
        </p:grpSpPr>
        <p:pic>
          <p:nvPicPr>
            <p:cNvPr id="9" name="Picture 8" descr="Diagram, schematic&#10;&#10;Description automatically generated">
              <a:extLst>
                <a:ext uri="{FF2B5EF4-FFF2-40B4-BE49-F238E27FC236}">
                  <a16:creationId xmlns:a16="http://schemas.microsoft.com/office/drawing/2014/main" id="{29963031-8B4E-F242-B0B0-79FA1AB5796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57708" y="1942773"/>
              <a:ext cx="4135573" cy="3678522"/>
            </a:xfrm>
            <a:prstGeom prst="rect">
              <a:avLst/>
            </a:prstGeom>
          </p:spPr>
        </p:pic>
        <p:pic>
          <p:nvPicPr>
            <p:cNvPr id="10" name="Picture 9" descr="A picture containing silhouette&#10;&#10;Description automatically generated">
              <a:extLst>
                <a:ext uri="{FF2B5EF4-FFF2-40B4-BE49-F238E27FC236}">
                  <a16:creationId xmlns:a16="http://schemas.microsoft.com/office/drawing/2014/main" id="{CD45EC9B-E5EF-E14F-81FB-5E1CB2DE3D5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612384" y="2593500"/>
              <a:ext cx="2339758" cy="2339758"/>
            </a:xfrm>
            <a:prstGeom prst="rect">
              <a:avLst/>
            </a:prstGeom>
          </p:spPr>
        </p:pic>
      </p:grpSp>
      <p:sp>
        <p:nvSpPr>
          <p:cNvPr id="13" name="Subtitle 2">
            <a:extLst>
              <a:ext uri="{FF2B5EF4-FFF2-40B4-BE49-F238E27FC236}">
                <a16:creationId xmlns:a16="http://schemas.microsoft.com/office/drawing/2014/main" id="{53D77F76-80D0-3E42-AEF1-4F0BAFC6B8E7}"/>
              </a:ext>
            </a:extLst>
          </p:cNvPr>
          <p:cNvSpPr txBox="1">
            <a:spLocks/>
          </p:cNvSpPr>
          <p:nvPr/>
        </p:nvSpPr>
        <p:spPr>
          <a:xfrm>
            <a:off x="0" y="517484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500"/>
              </a:spcBef>
              <a:buNone/>
            </a:pPr>
            <a:r>
              <a:rPr lang="en-GB" sz="36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Planet Earth - Seasons</a:t>
            </a:r>
          </a:p>
        </p:txBody>
      </p:sp>
      <p:sp>
        <p:nvSpPr>
          <p:cNvPr id="15" name="Subtitle 2">
            <a:extLst>
              <a:ext uri="{FF2B5EF4-FFF2-40B4-BE49-F238E27FC236}">
                <a16:creationId xmlns:a16="http://schemas.microsoft.com/office/drawing/2014/main" id="{37BF894F-6E6A-A34A-AF15-A969FAE759D5}"/>
              </a:ext>
            </a:extLst>
          </p:cNvPr>
          <p:cNvSpPr txBox="1">
            <a:spLocks/>
          </p:cNvSpPr>
          <p:nvPr/>
        </p:nvSpPr>
        <p:spPr>
          <a:xfrm>
            <a:off x="0" y="5616340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5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Well done!</a:t>
            </a:r>
          </a:p>
        </p:txBody>
      </p:sp>
      <p:sp>
        <p:nvSpPr>
          <p:cNvPr id="17" name="Subtitle 2">
            <a:extLst>
              <a:ext uri="{FF2B5EF4-FFF2-40B4-BE49-F238E27FC236}">
                <a16:creationId xmlns:a16="http://schemas.microsoft.com/office/drawing/2014/main" id="{88ECCD36-BE06-D343-98D9-205DC8270957}"/>
              </a:ext>
            </a:extLst>
          </p:cNvPr>
          <p:cNvSpPr txBox="1">
            <a:spLocks/>
          </p:cNvSpPr>
          <p:nvPr/>
        </p:nvSpPr>
        <p:spPr>
          <a:xfrm>
            <a:off x="82569" y="6547270"/>
            <a:ext cx="4389113" cy="35908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Copyright © 2022 </a:t>
            </a:r>
            <a:r>
              <a:rPr lang="en-GB" sz="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iChild</a:t>
            </a: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its licensors. All rights reserved. Not for commercial use.</a:t>
            </a:r>
          </a:p>
        </p:txBody>
      </p:sp>
      <p:pic>
        <p:nvPicPr>
          <p:cNvPr id="18" name="Picture 17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D16C20D2-41A4-0046-ABA2-05E47E39D1A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78685" y="6483694"/>
            <a:ext cx="944078" cy="2592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36273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ubtitle 2">
            <a:extLst>
              <a:ext uri="{FF2B5EF4-FFF2-40B4-BE49-F238E27FC236}">
                <a16:creationId xmlns:a16="http://schemas.microsoft.com/office/drawing/2014/main" id="{F39ABD4B-36C2-C346-9C0D-58B21AB4623B}"/>
              </a:ext>
            </a:extLst>
          </p:cNvPr>
          <p:cNvSpPr txBox="1">
            <a:spLocks/>
          </p:cNvSpPr>
          <p:nvPr/>
        </p:nvSpPr>
        <p:spPr>
          <a:xfrm>
            <a:off x="-69238" y="673813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sz="3000" b="1" dirty="0">
                <a:solidFill>
                  <a:srgbClr val="EB8B2D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Planet Earth - Seasons</a:t>
            </a: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3000" b="1" dirty="0">
                <a:solidFill>
                  <a:srgbClr val="EB8B2D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Lesson aims</a:t>
            </a:r>
          </a:p>
        </p:txBody>
      </p:sp>
      <p:pic>
        <p:nvPicPr>
          <p:cNvPr id="12" name="Picture 11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5BEC0D01-D8C4-4341-9299-D0CE49E4909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DEDF8E60-F93D-8645-B6E3-82856F552868}"/>
              </a:ext>
            </a:extLst>
          </p:cNvPr>
          <p:cNvSpPr txBox="1"/>
          <p:nvPr/>
        </p:nvSpPr>
        <p:spPr>
          <a:xfrm>
            <a:off x="1" y="4951591"/>
            <a:ext cx="12192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We will find out how and why we have seasons.</a:t>
            </a:r>
            <a:b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</a:b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We will find out why different parts of the world have different seasons.</a:t>
            </a:r>
          </a:p>
        </p:txBody>
      </p:sp>
      <p:pic>
        <p:nvPicPr>
          <p:cNvPr id="8" name="Picture 7" descr="A diagram of the solar system&#10;&#10;Description automatically generated with low confidence">
            <a:extLst>
              <a:ext uri="{FF2B5EF4-FFF2-40B4-BE49-F238E27FC236}">
                <a16:creationId xmlns:a16="http://schemas.microsoft.com/office/drawing/2014/main" id="{BB40878D-2A0C-3E45-B74C-90839190E50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22067" y="1938306"/>
            <a:ext cx="6650458" cy="27717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61621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>
            <a:extLst>
              <a:ext uri="{FF2B5EF4-FFF2-40B4-BE49-F238E27FC236}">
                <a16:creationId xmlns:a16="http://schemas.microsoft.com/office/drawing/2014/main" id="{84DD9F7E-A075-9642-A2EC-397C95B79428}"/>
              </a:ext>
            </a:extLst>
          </p:cNvPr>
          <p:cNvGrpSpPr/>
          <p:nvPr/>
        </p:nvGrpSpPr>
        <p:grpSpPr>
          <a:xfrm>
            <a:off x="403861" y="358140"/>
            <a:ext cx="11371828" cy="3789751"/>
            <a:chOff x="403861" y="358140"/>
            <a:chExt cx="11371828" cy="3789751"/>
          </a:xfrm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9C7C8328-244B-5843-9855-CA88F5BFE1CB}"/>
                </a:ext>
              </a:extLst>
            </p:cNvPr>
            <p:cNvSpPr/>
            <p:nvPr/>
          </p:nvSpPr>
          <p:spPr>
            <a:xfrm>
              <a:off x="403861" y="358140"/>
              <a:ext cx="11371828" cy="3789751"/>
            </a:xfrm>
            <a:prstGeom prst="rect">
              <a:avLst/>
            </a:prstGeom>
            <a:solidFill>
              <a:srgbClr val="030D1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rgbClr val="070F18"/>
                  </a:solidFill>
                </a:rPr>
                <a:t> </a:t>
              </a:r>
            </a:p>
          </p:txBody>
        </p:sp>
        <p:pic>
          <p:nvPicPr>
            <p:cNvPr id="21" name="Picture 20" descr="A screenshot of a computer&#10;&#10;Description automatically generated with low confidence">
              <a:extLst>
                <a:ext uri="{FF2B5EF4-FFF2-40B4-BE49-F238E27FC236}">
                  <a16:creationId xmlns:a16="http://schemas.microsoft.com/office/drawing/2014/main" id="{77BCD0BB-E503-7546-BEF8-96B0732ACF0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1187" t="26135" r="8963" b="24517"/>
            <a:stretch/>
          </p:blipFill>
          <p:spPr>
            <a:xfrm>
              <a:off x="2019300" y="358140"/>
              <a:ext cx="9750164" cy="3789751"/>
            </a:xfrm>
            <a:prstGeom prst="rect">
              <a:avLst/>
            </a:prstGeom>
          </p:spPr>
        </p:pic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62B0E431-33A3-447D-ADE3-D5A0B66984FA}"/>
              </a:ext>
            </a:extLst>
          </p:cNvPr>
          <p:cNvSpPr txBox="1"/>
          <p:nvPr/>
        </p:nvSpPr>
        <p:spPr>
          <a:xfrm>
            <a:off x="832234" y="4451532"/>
            <a:ext cx="9025444" cy="16696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30188" indent="-230188">
              <a:spcBef>
                <a:spcPts val="700"/>
              </a:spcBef>
              <a:buClr>
                <a:srgbClr val="EB8B2D"/>
              </a:buClr>
              <a:buFont typeface="Arial" panose="020B0604020202020204" pitchFamily="34" charset="0"/>
              <a:buChar char="•"/>
            </a:pPr>
            <a:r>
              <a:rPr lang="en-GB" sz="1700" dirty="0">
                <a:solidFill>
                  <a:srgbClr val="272626"/>
                </a:solidFill>
                <a:latin typeface="Comic Sans MS" panose="030F0702030302020204" pitchFamily="66" charset="0"/>
              </a:rPr>
              <a:t>Planet Earth spins around on its axis every 24 hours. This creates night and day.</a:t>
            </a:r>
          </a:p>
          <a:p>
            <a:pPr marL="230188" indent="-230188">
              <a:spcBef>
                <a:spcPts val="700"/>
              </a:spcBef>
              <a:buClr>
                <a:srgbClr val="EB8B2D"/>
              </a:buClr>
              <a:buFont typeface="Arial" panose="020B0604020202020204" pitchFamily="34" charset="0"/>
              <a:buChar char="•"/>
            </a:pPr>
            <a:r>
              <a:rPr lang="en-GB" sz="1700" dirty="0">
                <a:solidFill>
                  <a:srgbClr val="272626"/>
                </a:solidFill>
                <a:latin typeface="Comic Sans MS" panose="030F0702030302020204" pitchFamily="66" charset="0"/>
              </a:rPr>
              <a:t>Planet Earth travels through space. Like all other objects in our solar systems, it </a:t>
            </a:r>
            <a:r>
              <a:rPr lang="en-GB" sz="1700" b="1" dirty="0">
                <a:solidFill>
                  <a:srgbClr val="272626"/>
                </a:solidFill>
                <a:latin typeface="Comic Sans MS" panose="030F0702030302020204" pitchFamily="66" charset="0"/>
              </a:rPr>
              <a:t>orbits</a:t>
            </a:r>
            <a:r>
              <a:rPr lang="en-GB" sz="1700" dirty="0">
                <a:solidFill>
                  <a:srgbClr val="272626"/>
                </a:solidFill>
                <a:latin typeface="Comic Sans MS" panose="030F0702030302020204" pitchFamily="66" charset="0"/>
              </a:rPr>
              <a:t> the sun.  </a:t>
            </a:r>
          </a:p>
          <a:p>
            <a:pPr marL="230188" indent="-230188">
              <a:spcBef>
                <a:spcPts val="700"/>
              </a:spcBef>
              <a:buClr>
                <a:srgbClr val="EB8B2D"/>
              </a:buClr>
              <a:buFont typeface="Arial" panose="020B0604020202020204" pitchFamily="34" charset="0"/>
              <a:buChar char="•"/>
            </a:pPr>
            <a:r>
              <a:rPr lang="en-GB" sz="1700" dirty="0">
                <a:solidFill>
                  <a:srgbClr val="272626"/>
                </a:solidFill>
                <a:latin typeface="Comic Sans MS" panose="030F0702030302020204" pitchFamily="66" charset="0"/>
              </a:rPr>
              <a:t>It takes one Earth year (or 365¼ days) to complete each orbit. </a:t>
            </a:r>
          </a:p>
          <a:p>
            <a:pPr marL="230188" indent="-230188">
              <a:spcBef>
                <a:spcPts val="700"/>
              </a:spcBef>
              <a:buClr>
                <a:srgbClr val="EB8B2D"/>
              </a:buClr>
              <a:buFont typeface="Arial" panose="020B0604020202020204" pitchFamily="34" charset="0"/>
              <a:buChar char="•"/>
            </a:pPr>
            <a:r>
              <a:rPr lang="en-GB" sz="1700" dirty="0">
                <a:solidFill>
                  <a:srgbClr val="272626"/>
                </a:solidFill>
                <a:latin typeface="Comic Sans MS" panose="030F0702030302020204" pitchFamily="66" charset="0"/>
              </a:rPr>
              <a:t>Did you know that’s why we get a bonus day, or leap year, every fourth year?</a:t>
            </a:r>
            <a:endParaRPr lang="en-GB" dirty="0">
              <a:solidFill>
                <a:srgbClr val="272626"/>
              </a:solidFill>
              <a:latin typeface="Comic Sans MS" panose="030F0702030302020204" pitchFamily="66" charset="0"/>
            </a:endParaRPr>
          </a:p>
        </p:txBody>
      </p:sp>
      <p:pic>
        <p:nvPicPr>
          <p:cNvPr id="14" name="Picture 13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499F3979-679D-EE46-A864-C0903BC0D49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2F04DAFB-45F0-7744-8B63-FE6FC3772AB3}"/>
              </a:ext>
            </a:extLst>
          </p:cNvPr>
          <p:cNvSpPr txBox="1"/>
          <p:nvPr/>
        </p:nvSpPr>
        <p:spPr>
          <a:xfrm>
            <a:off x="832234" y="736780"/>
            <a:ext cx="90254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500"/>
              </a:spcBef>
              <a:buClr>
                <a:srgbClr val="EB8B2D"/>
              </a:buClr>
            </a:pPr>
            <a:r>
              <a:rPr lang="en-GB" sz="2000" b="1" dirty="0">
                <a:solidFill>
                  <a:schemeClr val="bg1"/>
                </a:solidFill>
                <a:latin typeface="Comic Sans MS" panose="030F0702030302020204" pitchFamily="66" charset="0"/>
              </a:rPr>
              <a:t>Planet Earth is constantly moving</a:t>
            </a:r>
            <a:r>
              <a:rPr lang="en-GB" sz="1700" b="1" dirty="0">
                <a:solidFill>
                  <a:schemeClr val="bg1"/>
                </a:solidFill>
                <a:latin typeface="Comic Sans MS" panose="030F0702030302020204" pitchFamily="66" charset="0"/>
              </a:rPr>
              <a:t>:</a:t>
            </a:r>
            <a:endParaRPr lang="en-GB" dirty="0">
              <a:solidFill>
                <a:schemeClr val="bg1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3764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B2D8C05D-58C2-7744-8D6C-E15C895BF0F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89A3138F-5292-A940-8849-6077AD232FF6}"/>
              </a:ext>
            </a:extLst>
          </p:cNvPr>
          <p:cNvSpPr txBox="1"/>
          <p:nvPr/>
        </p:nvSpPr>
        <p:spPr>
          <a:xfrm>
            <a:off x="832234" y="4687752"/>
            <a:ext cx="10155806" cy="15722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000"/>
              </a:spcBef>
            </a:pPr>
            <a:r>
              <a:rPr lang="en-GB" sz="1700" dirty="0">
                <a:solidFill>
                  <a:srgbClr val="272626"/>
                </a:solidFill>
                <a:latin typeface="Comic Sans MS" panose="030F0702030302020204" pitchFamily="66" charset="0"/>
              </a:rPr>
              <a:t>The Earth is tilted on its </a:t>
            </a:r>
            <a:r>
              <a:rPr lang="en-GB" sz="1700" b="1" dirty="0">
                <a:solidFill>
                  <a:srgbClr val="272626"/>
                </a:solidFill>
                <a:latin typeface="Comic Sans MS" panose="030F0702030302020204" pitchFamily="66" charset="0"/>
              </a:rPr>
              <a:t>axis</a:t>
            </a:r>
            <a:r>
              <a:rPr lang="en-GB" sz="1700" dirty="0">
                <a:solidFill>
                  <a:srgbClr val="272626"/>
                </a:solidFill>
                <a:latin typeface="Comic Sans MS" panose="030F0702030302020204" pitchFamily="66" charset="0"/>
              </a:rPr>
              <a:t> as it spins and orbits the sun.</a:t>
            </a:r>
          </a:p>
          <a:p>
            <a:pPr>
              <a:spcBef>
                <a:spcPts val="1000"/>
              </a:spcBef>
            </a:pPr>
            <a:r>
              <a:rPr lang="en-GB" sz="1700" dirty="0">
                <a:solidFill>
                  <a:srgbClr val="272626"/>
                </a:solidFill>
                <a:latin typeface="Comic Sans MS" panose="030F0702030302020204" pitchFamily="66" charset="0"/>
              </a:rPr>
              <a:t>This means that one half, or </a:t>
            </a:r>
            <a:r>
              <a:rPr lang="en-GB" sz="1700" b="1" dirty="0">
                <a:solidFill>
                  <a:srgbClr val="272626"/>
                </a:solidFill>
                <a:latin typeface="Comic Sans MS" panose="030F0702030302020204" pitchFamily="66" charset="0"/>
              </a:rPr>
              <a:t>hemisphere,</a:t>
            </a:r>
            <a:r>
              <a:rPr lang="en-GB" sz="1700" dirty="0">
                <a:solidFill>
                  <a:srgbClr val="272626"/>
                </a:solidFill>
                <a:latin typeface="Comic Sans MS" panose="030F0702030302020204" pitchFamily="66" charset="0"/>
              </a:rPr>
              <a:t> of the Earth leans towards or away from the sun.</a:t>
            </a:r>
          </a:p>
          <a:p>
            <a:pPr>
              <a:spcBef>
                <a:spcPts val="1000"/>
              </a:spcBef>
            </a:pPr>
            <a:r>
              <a:rPr lang="en-GB" sz="1700" dirty="0">
                <a:solidFill>
                  <a:srgbClr val="272626"/>
                </a:solidFill>
                <a:latin typeface="Comic Sans MS" panose="030F0702030302020204" pitchFamily="66" charset="0"/>
              </a:rPr>
              <a:t>This gives us </a:t>
            </a:r>
            <a:r>
              <a:rPr lang="en-GB" sz="1700" b="1" dirty="0">
                <a:solidFill>
                  <a:srgbClr val="272626"/>
                </a:solidFill>
                <a:latin typeface="Comic Sans MS" panose="030F0702030302020204" pitchFamily="66" charset="0"/>
              </a:rPr>
              <a:t>seasons</a:t>
            </a:r>
            <a:r>
              <a:rPr lang="en-GB" sz="1700" dirty="0">
                <a:solidFill>
                  <a:srgbClr val="272626"/>
                </a:solidFill>
                <a:latin typeface="Comic Sans MS" panose="030F0702030302020204" pitchFamily="66" charset="0"/>
              </a:rPr>
              <a:t>. </a:t>
            </a:r>
          </a:p>
          <a:p>
            <a:pPr>
              <a:spcBef>
                <a:spcPts val="1500"/>
              </a:spcBef>
            </a:pPr>
            <a:endParaRPr lang="en-GB" sz="1600" dirty="0">
              <a:solidFill>
                <a:srgbClr val="272626"/>
              </a:solidFill>
              <a:latin typeface="Comic Sans MS" panose="030F0702030302020204" pitchFamily="66" charset="0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657A7BE9-5CDA-DA4F-971D-EE95B274B4D6}"/>
              </a:ext>
            </a:extLst>
          </p:cNvPr>
          <p:cNvGrpSpPr/>
          <p:nvPr/>
        </p:nvGrpSpPr>
        <p:grpSpPr>
          <a:xfrm>
            <a:off x="403861" y="358140"/>
            <a:ext cx="11371828" cy="3789751"/>
            <a:chOff x="403861" y="358140"/>
            <a:chExt cx="11371828" cy="3789751"/>
          </a:xfrm>
        </p:grpSpPr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41500DC2-4789-C94D-84AC-85ED2F5C62EB}"/>
                </a:ext>
              </a:extLst>
            </p:cNvPr>
            <p:cNvSpPr/>
            <p:nvPr/>
          </p:nvSpPr>
          <p:spPr>
            <a:xfrm>
              <a:off x="403861" y="358140"/>
              <a:ext cx="11371828" cy="3789751"/>
            </a:xfrm>
            <a:prstGeom prst="rect">
              <a:avLst/>
            </a:prstGeom>
            <a:solidFill>
              <a:srgbClr val="070F1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rgbClr val="070F18"/>
                  </a:solidFill>
                </a:rPr>
                <a:t> </a:t>
              </a:r>
            </a:p>
          </p:txBody>
        </p:sp>
        <p:pic>
          <p:nvPicPr>
            <p:cNvPr id="16" name="Picture 15" descr="A screenshot of a computer&#10;&#10;Description automatically generated with low confidence">
              <a:extLst>
                <a:ext uri="{FF2B5EF4-FFF2-40B4-BE49-F238E27FC236}">
                  <a16:creationId xmlns:a16="http://schemas.microsoft.com/office/drawing/2014/main" id="{C7C9C36F-483B-334F-A8ED-F6231A47CDC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1187" t="26135" r="8963" b="24517"/>
            <a:stretch/>
          </p:blipFill>
          <p:spPr>
            <a:xfrm>
              <a:off x="2019300" y="358140"/>
              <a:ext cx="9750164" cy="378975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76816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62B0E431-33A3-447D-ADE3-D5A0B66984FA}"/>
              </a:ext>
            </a:extLst>
          </p:cNvPr>
          <p:cNvSpPr txBox="1"/>
          <p:nvPr/>
        </p:nvSpPr>
        <p:spPr>
          <a:xfrm>
            <a:off x="6886861" y="1943978"/>
            <a:ext cx="4085939" cy="29700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500"/>
              </a:spcBef>
            </a:pPr>
            <a:r>
              <a:rPr lang="en-GB" dirty="0">
                <a:solidFill>
                  <a:srgbClr val="272626"/>
                </a:solidFill>
                <a:latin typeface="Comic Sans MS" panose="030F0702030302020204" pitchFamily="66" charset="0"/>
              </a:rPr>
              <a:t>You have probably heard of the Northern and Southern Hemispheres before.</a:t>
            </a:r>
          </a:p>
          <a:p>
            <a:pPr>
              <a:spcBef>
                <a:spcPts val="1500"/>
              </a:spcBef>
            </a:pPr>
            <a:r>
              <a:rPr lang="en-GB" dirty="0">
                <a:solidFill>
                  <a:srgbClr val="272626"/>
                </a:solidFill>
                <a:latin typeface="Comic Sans MS" panose="030F0702030302020204" pitchFamily="66" charset="0"/>
              </a:rPr>
              <a:t>Let’s take a look at each season from the perspective of the Northern Hemisphere.</a:t>
            </a:r>
          </a:p>
          <a:p>
            <a:pPr>
              <a:spcBef>
                <a:spcPts val="1500"/>
              </a:spcBef>
            </a:pPr>
            <a:r>
              <a:rPr lang="en-GB" dirty="0">
                <a:solidFill>
                  <a:srgbClr val="272626"/>
                </a:solidFill>
                <a:latin typeface="Comic Sans MS" panose="030F0702030302020204" pitchFamily="66" charset="0"/>
              </a:rPr>
              <a:t>While we do that, can you work out what the Southern Hemisphere might be like at each point?</a:t>
            </a:r>
          </a:p>
        </p:txBody>
      </p:sp>
      <p:pic>
        <p:nvPicPr>
          <p:cNvPr id="15" name="Picture 14" descr="A picture containing silhouette&#10;&#10;Description automatically generated">
            <a:extLst>
              <a:ext uri="{FF2B5EF4-FFF2-40B4-BE49-F238E27FC236}">
                <a16:creationId xmlns:a16="http://schemas.microsoft.com/office/drawing/2014/main" id="{885D7006-7C69-5548-9FBC-9D5DEB60E14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27797" y="2749077"/>
            <a:ext cx="2339758" cy="2339758"/>
          </a:xfrm>
          <a:prstGeom prst="rect">
            <a:avLst/>
          </a:prstGeom>
        </p:spPr>
      </p:pic>
      <p:pic>
        <p:nvPicPr>
          <p:cNvPr id="5" name="Picture 4" descr="Icon&#10;&#10;Description automatically generated">
            <a:extLst>
              <a:ext uri="{FF2B5EF4-FFF2-40B4-BE49-F238E27FC236}">
                <a16:creationId xmlns:a16="http://schemas.microsoft.com/office/drawing/2014/main" id="{A7E03002-91D6-FA42-BC3E-7BF5ABDB991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52826" y="1474185"/>
            <a:ext cx="3483825" cy="4118089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5FD704D1-1793-A047-B3A7-987F643F11DF}"/>
              </a:ext>
            </a:extLst>
          </p:cNvPr>
          <p:cNvSpPr txBox="1"/>
          <p:nvPr/>
        </p:nvSpPr>
        <p:spPr>
          <a:xfrm>
            <a:off x="4317002" y="771795"/>
            <a:ext cx="19284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500"/>
              </a:spcBef>
            </a:pPr>
            <a:r>
              <a:rPr lang="en-GB" b="1" dirty="0">
                <a:solidFill>
                  <a:srgbClr val="272626"/>
                </a:solidFill>
                <a:latin typeface="Comic Sans MS" panose="030F0702030302020204" pitchFamily="66" charset="0"/>
              </a:rPr>
              <a:t>North Pole</a:t>
            </a:r>
            <a:br>
              <a:rPr lang="en-GB" dirty="0">
                <a:solidFill>
                  <a:srgbClr val="272626"/>
                </a:solidFill>
                <a:latin typeface="Comic Sans MS" panose="030F0702030302020204" pitchFamily="66" charset="0"/>
              </a:rPr>
            </a:br>
            <a:r>
              <a:rPr lang="en-GB" dirty="0">
                <a:solidFill>
                  <a:srgbClr val="272626"/>
                </a:solidFill>
                <a:latin typeface="Comic Sans MS" panose="030F0702030302020204" pitchFamily="66" charset="0"/>
              </a:rPr>
              <a:t>Axis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5F34823-038F-EE44-B6DC-B04616ED9FBB}"/>
              </a:ext>
            </a:extLst>
          </p:cNvPr>
          <p:cNvSpPr txBox="1"/>
          <p:nvPr/>
        </p:nvSpPr>
        <p:spPr>
          <a:xfrm>
            <a:off x="2069178" y="5742978"/>
            <a:ext cx="19284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500"/>
              </a:spcBef>
            </a:pPr>
            <a:r>
              <a:rPr lang="en-GB" b="1" dirty="0">
                <a:solidFill>
                  <a:srgbClr val="272626"/>
                </a:solidFill>
                <a:latin typeface="Comic Sans MS" panose="030F0702030302020204" pitchFamily="66" charset="0"/>
              </a:rPr>
              <a:t>South Pole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B479C24-3315-0448-A923-669E8E0A95AF}"/>
              </a:ext>
            </a:extLst>
          </p:cNvPr>
          <p:cNvSpPr txBox="1"/>
          <p:nvPr/>
        </p:nvSpPr>
        <p:spPr>
          <a:xfrm>
            <a:off x="1706647" y="1131781"/>
            <a:ext cx="19284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500"/>
              </a:spcBef>
            </a:pPr>
            <a:r>
              <a:rPr lang="en-GB" b="1" dirty="0">
                <a:solidFill>
                  <a:srgbClr val="272626"/>
                </a:solidFill>
                <a:latin typeface="Comic Sans MS" panose="030F0702030302020204" pitchFamily="66" charset="0"/>
              </a:rPr>
              <a:t>Northern</a:t>
            </a:r>
            <a:br>
              <a:rPr lang="en-GB" b="1" dirty="0">
                <a:solidFill>
                  <a:srgbClr val="272626"/>
                </a:solidFill>
                <a:latin typeface="Comic Sans MS" panose="030F0702030302020204" pitchFamily="66" charset="0"/>
              </a:rPr>
            </a:br>
            <a:r>
              <a:rPr lang="en-GB" b="1" dirty="0">
                <a:solidFill>
                  <a:srgbClr val="272626"/>
                </a:solidFill>
                <a:latin typeface="Comic Sans MS" panose="030F0702030302020204" pitchFamily="66" charset="0"/>
              </a:rPr>
              <a:t>Hemisphere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0A26F6A-A0C1-D143-AC37-FB4C2FE3C2A2}"/>
              </a:ext>
            </a:extLst>
          </p:cNvPr>
          <p:cNvSpPr txBox="1"/>
          <p:nvPr/>
        </p:nvSpPr>
        <p:spPr>
          <a:xfrm>
            <a:off x="693078" y="3772552"/>
            <a:ext cx="19284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500"/>
              </a:spcBef>
            </a:pPr>
            <a:r>
              <a:rPr lang="en-GB" b="1" dirty="0">
                <a:solidFill>
                  <a:srgbClr val="272626"/>
                </a:solidFill>
                <a:latin typeface="Comic Sans MS" panose="030F0702030302020204" pitchFamily="66" charset="0"/>
              </a:rPr>
              <a:t>Southern</a:t>
            </a:r>
            <a:br>
              <a:rPr lang="en-GB" b="1" dirty="0">
                <a:solidFill>
                  <a:srgbClr val="272626"/>
                </a:solidFill>
                <a:latin typeface="Comic Sans MS" panose="030F0702030302020204" pitchFamily="66" charset="0"/>
              </a:rPr>
            </a:br>
            <a:r>
              <a:rPr lang="en-GB" b="1" dirty="0">
                <a:solidFill>
                  <a:srgbClr val="272626"/>
                </a:solidFill>
                <a:latin typeface="Comic Sans MS" panose="030F0702030302020204" pitchFamily="66" charset="0"/>
              </a:rPr>
              <a:t>Hemisphere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5C6EDF3-4891-304A-ACE9-E649E6428F3C}"/>
              </a:ext>
            </a:extLst>
          </p:cNvPr>
          <p:cNvSpPr txBox="1"/>
          <p:nvPr/>
        </p:nvSpPr>
        <p:spPr>
          <a:xfrm>
            <a:off x="1463022" y="2333101"/>
            <a:ext cx="19284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500"/>
              </a:spcBef>
            </a:pPr>
            <a:r>
              <a:rPr lang="en-GB" dirty="0">
                <a:solidFill>
                  <a:srgbClr val="272626"/>
                </a:solidFill>
                <a:latin typeface="Comic Sans MS" panose="030F0702030302020204" pitchFamily="66" charset="0"/>
              </a:rPr>
              <a:t>Equator</a:t>
            </a:r>
          </a:p>
        </p:txBody>
      </p:sp>
      <p:pic>
        <p:nvPicPr>
          <p:cNvPr id="14" name="Picture 13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F6A0D740-030C-AB49-BAD3-D21A4254864C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35884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ubtitle 2">
            <a:extLst>
              <a:ext uri="{FF2B5EF4-FFF2-40B4-BE49-F238E27FC236}">
                <a16:creationId xmlns:a16="http://schemas.microsoft.com/office/drawing/2014/main" id="{A24F9841-EAA5-124F-9853-E49227F0155C}"/>
              </a:ext>
            </a:extLst>
          </p:cNvPr>
          <p:cNvSpPr txBox="1">
            <a:spLocks/>
          </p:cNvSpPr>
          <p:nvPr/>
        </p:nvSpPr>
        <p:spPr>
          <a:xfrm>
            <a:off x="85725" y="774098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000" b="1" dirty="0">
                <a:solidFill>
                  <a:srgbClr val="EB8B2D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Winter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D20225C-21F5-4A66-9D41-AC57BAABE749}"/>
              </a:ext>
            </a:extLst>
          </p:cNvPr>
          <p:cNvSpPr txBox="1"/>
          <p:nvPr/>
        </p:nvSpPr>
        <p:spPr>
          <a:xfrm>
            <a:off x="5975985" y="1746113"/>
            <a:ext cx="5184775" cy="4524315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>
              <a:spcBef>
                <a:spcPts val="1500"/>
              </a:spcBef>
            </a:pPr>
            <a:r>
              <a:rPr lang="en-US" dirty="0">
                <a:solidFill>
                  <a:srgbClr val="272626"/>
                </a:solidFill>
                <a:latin typeface="Comic Sans MS" panose="030F0702030302020204" pitchFamily="66" charset="0"/>
              </a:rPr>
              <a:t>At this point in the Earth’s orbit the </a:t>
            </a:r>
            <a:r>
              <a:rPr lang="en-US" b="1" dirty="0">
                <a:solidFill>
                  <a:srgbClr val="272626"/>
                </a:solidFill>
                <a:latin typeface="Comic Sans MS" panose="030F0702030302020204" pitchFamily="66" charset="0"/>
              </a:rPr>
              <a:t>Northern Hemisphere </a:t>
            </a:r>
            <a:r>
              <a:rPr lang="en-US" dirty="0">
                <a:solidFill>
                  <a:srgbClr val="272626"/>
                </a:solidFill>
                <a:latin typeface="Comic Sans MS" panose="030F0702030302020204" pitchFamily="66" charset="0"/>
              </a:rPr>
              <a:t>is tilted away from the sun.</a:t>
            </a:r>
          </a:p>
          <a:p>
            <a:pPr>
              <a:spcBef>
                <a:spcPts val="1500"/>
              </a:spcBef>
            </a:pPr>
            <a:r>
              <a:rPr lang="en-US" dirty="0">
                <a:solidFill>
                  <a:srgbClr val="272626"/>
                </a:solidFill>
                <a:latin typeface="Comic Sans MS" panose="030F0702030302020204" pitchFamily="66" charset="0"/>
              </a:rPr>
              <a:t>This means it receives no warmth or light during a period of 24 hours or a ‘day’. </a:t>
            </a:r>
          </a:p>
          <a:p>
            <a:pPr>
              <a:spcBef>
                <a:spcPts val="1500"/>
              </a:spcBef>
            </a:pPr>
            <a:r>
              <a:rPr lang="en-US" dirty="0">
                <a:solidFill>
                  <a:srgbClr val="272626"/>
                </a:solidFill>
                <a:latin typeface="Comic Sans MS" panose="030F0702030302020204" pitchFamily="66" charset="0"/>
              </a:rPr>
              <a:t>The North Pole does not see the sun at all for around 11 weeks of the year! Imagine that.</a:t>
            </a:r>
          </a:p>
          <a:p>
            <a:pPr>
              <a:spcBef>
                <a:spcPts val="1500"/>
              </a:spcBef>
            </a:pPr>
            <a:r>
              <a:rPr lang="en-US" dirty="0">
                <a:solidFill>
                  <a:srgbClr val="272626"/>
                </a:solidFill>
                <a:latin typeface="Comic Sans MS" panose="030F0702030302020204" pitchFamily="66" charset="0"/>
              </a:rPr>
              <a:t>But what about the South Pole…</a:t>
            </a:r>
          </a:p>
          <a:p>
            <a:pPr>
              <a:spcBef>
                <a:spcPts val="1500"/>
              </a:spcBef>
            </a:pPr>
            <a:r>
              <a:rPr lang="en-US" dirty="0">
                <a:solidFill>
                  <a:srgbClr val="272626"/>
                </a:solidFill>
                <a:latin typeface="Comic Sans MS" panose="030F0702030302020204" pitchFamily="66" charset="0"/>
              </a:rPr>
              <a:t>At the same time the South Pole is enjoying what is often called the m</a:t>
            </a:r>
            <a:r>
              <a:rPr lang="en-US" b="1" dirty="0">
                <a:solidFill>
                  <a:srgbClr val="272626"/>
                </a:solidFill>
                <a:latin typeface="Comic Sans MS" panose="030F0702030302020204" pitchFamily="66" charset="0"/>
              </a:rPr>
              <a:t>idnight sun</a:t>
            </a:r>
            <a:r>
              <a:rPr lang="en-US" dirty="0">
                <a:solidFill>
                  <a:srgbClr val="272626"/>
                </a:solidFill>
                <a:latin typeface="Comic Sans MS" panose="030F0702030302020204" pitchFamily="66" charset="0"/>
              </a:rPr>
              <a:t>, where the sun shines without interruption for about 11 weeks.</a:t>
            </a:r>
          </a:p>
          <a:p>
            <a:endParaRPr lang="en-US" dirty="0"/>
          </a:p>
        </p:txBody>
      </p:sp>
      <p:pic>
        <p:nvPicPr>
          <p:cNvPr id="10" name="Picture 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CC8E267C-7482-8142-9CC8-C4059EFA053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pic>
        <p:nvPicPr>
          <p:cNvPr id="3" name="Picture 2" descr="A picture containing schematic&#10;&#10;Description automatically generated">
            <a:extLst>
              <a:ext uri="{FF2B5EF4-FFF2-40B4-BE49-F238E27FC236}">
                <a16:creationId xmlns:a16="http://schemas.microsoft.com/office/drawing/2014/main" id="{56858B87-EDAA-3E4E-916A-DA4AC3AC0C4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2200" y="1604929"/>
            <a:ext cx="4281940" cy="4151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5040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ubtitle 2">
            <a:extLst>
              <a:ext uri="{FF2B5EF4-FFF2-40B4-BE49-F238E27FC236}">
                <a16:creationId xmlns:a16="http://schemas.microsoft.com/office/drawing/2014/main" id="{4E225EF2-E63C-004D-9B81-26C8664FCCF2}"/>
              </a:ext>
            </a:extLst>
          </p:cNvPr>
          <p:cNvSpPr txBox="1">
            <a:spLocks/>
          </p:cNvSpPr>
          <p:nvPr/>
        </p:nvSpPr>
        <p:spPr>
          <a:xfrm>
            <a:off x="85725" y="774098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000" b="1" dirty="0">
                <a:solidFill>
                  <a:srgbClr val="EB8B2D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Spring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15DFF73-A4AF-464C-BAA2-5A3B6577ABEF}"/>
              </a:ext>
            </a:extLst>
          </p:cNvPr>
          <p:cNvSpPr txBox="1"/>
          <p:nvPr/>
        </p:nvSpPr>
        <p:spPr>
          <a:xfrm>
            <a:off x="6014085" y="2239719"/>
            <a:ext cx="5184775" cy="341632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>
              <a:spcBef>
                <a:spcPts val="1500"/>
              </a:spcBef>
            </a:pPr>
            <a:r>
              <a:rPr lang="en-GB" dirty="0">
                <a:solidFill>
                  <a:srgbClr val="272626"/>
                </a:solidFill>
                <a:latin typeface="Comic Sans MS" panose="030F0702030302020204" pitchFamily="66" charset="0"/>
              </a:rPr>
              <a:t>If you were a polar bear living in the North Pole, you’ll notice the days beginning to get lighter in the </a:t>
            </a:r>
            <a:r>
              <a:rPr lang="en-GB" b="1" dirty="0">
                <a:solidFill>
                  <a:srgbClr val="272626"/>
                </a:solidFill>
                <a:latin typeface="Comic Sans MS" panose="030F0702030302020204" pitchFamily="66" charset="0"/>
              </a:rPr>
              <a:t>spring</a:t>
            </a:r>
            <a:r>
              <a:rPr lang="en-GB" dirty="0">
                <a:solidFill>
                  <a:srgbClr val="272626"/>
                </a:solidFill>
                <a:latin typeface="Comic Sans MS" panose="030F0702030302020204" pitchFamily="66" charset="0"/>
              </a:rPr>
              <a:t>.</a:t>
            </a:r>
          </a:p>
          <a:p>
            <a:pPr>
              <a:spcBef>
                <a:spcPts val="1500"/>
              </a:spcBef>
            </a:pPr>
            <a:r>
              <a:rPr lang="en-GB" dirty="0">
                <a:solidFill>
                  <a:srgbClr val="272626"/>
                </a:solidFill>
                <a:latin typeface="Comic Sans MS" panose="030F0702030302020204" pitchFamily="66" charset="0"/>
              </a:rPr>
              <a:t>This is because the Northern Hemisphere is tilted towards the sun.</a:t>
            </a:r>
          </a:p>
          <a:p>
            <a:pPr>
              <a:spcBef>
                <a:spcPts val="1500"/>
              </a:spcBef>
            </a:pPr>
            <a:r>
              <a:rPr lang="en-GB" dirty="0">
                <a:solidFill>
                  <a:srgbClr val="272626"/>
                </a:solidFill>
                <a:latin typeface="Comic Sans MS" panose="030F0702030302020204" pitchFamily="66" charset="0"/>
              </a:rPr>
              <a:t>If you are a penguin living in the South Pole, what will you notice?</a:t>
            </a:r>
          </a:p>
          <a:p>
            <a:pPr>
              <a:spcBef>
                <a:spcPts val="1500"/>
              </a:spcBef>
            </a:pPr>
            <a:r>
              <a:rPr lang="en-GB" dirty="0">
                <a:solidFill>
                  <a:srgbClr val="272626"/>
                </a:solidFill>
                <a:latin typeface="Comic Sans MS" panose="030F0702030302020204" pitchFamily="66" charset="0"/>
              </a:rPr>
              <a:t>Why do you think that is?</a:t>
            </a:r>
          </a:p>
          <a:p>
            <a:endParaRPr lang="en-US" dirty="0"/>
          </a:p>
        </p:txBody>
      </p:sp>
      <p:pic>
        <p:nvPicPr>
          <p:cNvPr id="11" name="Picture 10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E7959E87-B566-7440-8FE9-28D02459C33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pic>
        <p:nvPicPr>
          <p:cNvPr id="8" name="Picture 7" descr="Diagram&#10;&#10;Description automatically generated with medium confidence">
            <a:extLst>
              <a:ext uri="{FF2B5EF4-FFF2-40B4-BE49-F238E27FC236}">
                <a16:creationId xmlns:a16="http://schemas.microsoft.com/office/drawing/2014/main" id="{169D5042-C6C2-A748-87BF-B80FA1DCF9B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2199" y="1592263"/>
            <a:ext cx="4283075" cy="4152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43997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 2">
            <a:extLst>
              <a:ext uri="{FF2B5EF4-FFF2-40B4-BE49-F238E27FC236}">
                <a16:creationId xmlns:a16="http://schemas.microsoft.com/office/drawing/2014/main" id="{72CDB31D-E144-5744-B8C0-B4D219F85EE6}"/>
              </a:ext>
            </a:extLst>
          </p:cNvPr>
          <p:cNvSpPr txBox="1">
            <a:spLocks/>
          </p:cNvSpPr>
          <p:nvPr/>
        </p:nvSpPr>
        <p:spPr>
          <a:xfrm>
            <a:off x="88938" y="774098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000" b="1" dirty="0">
                <a:solidFill>
                  <a:srgbClr val="EB8B2D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Summer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66BA179-A5CD-BD4C-9A42-F6A98395BB3D}"/>
              </a:ext>
            </a:extLst>
          </p:cNvPr>
          <p:cNvSpPr txBox="1"/>
          <p:nvPr/>
        </p:nvSpPr>
        <p:spPr>
          <a:xfrm>
            <a:off x="6211953" y="1728290"/>
            <a:ext cx="4676738" cy="4131974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>
              <a:spcBef>
                <a:spcPts val="1500"/>
              </a:spcBef>
            </a:pPr>
            <a:r>
              <a:rPr lang="en-GB" dirty="0">
                <a:solidFill>
                  <a:srgbClr val="272626"/>
                </a:solidFill>
                <a:latin typeface="Comic Sans MS" panose="030F0702030302020204" pitchFamily="66" charset="0"/>
              </a:rPr>
              <a:t>Planet Earth continues on its orbit around the sun.</a:t>
            </a:r>
          </a:p>
          <a:p>
            <a:pPr>
              <a:spcBef>
                <a:spcPts val="1500"/>
              </a:spcBef>
            </a:pPr>
            <a:r>
              <a:rPr lang="en-GB" dirty="0">
                <a:solidFill>
                  <a:srgbClr val="272626"/>
                </a:solidFill>
                <a:latin typeface="Comic Sans MS" panose="030F0702030302020204" pitchFamily="66" charset="0"/>
              </a:rPr>
              <a:t>Now the tilt is leaning the Northern Hemisphere towards the sun.</a:t>
            </a:r>
          </a:p>
          <a:p>
            <a:pPr>
              <a:spcBef>
                <a:spcPts val="1500"/>
              </a:spcBef>
            </a:pPr>
            <a:r>
              <a:rPr lang="en-GB" dirty="0">
                <a:solidFill>
                  <a:srgbClr val="272626"/>
                </a:solidFill>
                <a:latin typeface="Comic Sans MS" panose="030F0702030302020204" pitchFamily="66" charset="0"/>
              </a:rPr>
              <a:t>This gives us longer days, and so more heat and light.</a:t>
            </a:r>
          </a:p>
          <a:p>
            <a:pPr>
              <a:spcBef>
                <a:spcPts val="1500"/>
              </a:spcBef>
            </a:pPr>
            <a:r>
              <a:rPr lang="en-GB" dirty="0">
                <a:solidFill>
                  <a:srgbClr val="272626"/>
                </a:solidFill>
                <a:latin typeface="Comic Sans MS" panose="030F0702030302020204" pitchFamily="66" charset="0"/>
              </a:rPr>
              <a:t>For the polar bear and for us living in the UK – it’s the </a:t>
            </a:r>
            <a:r>
              <a:rPr lang="en-GB" b="1" dirty="0">
                <a:solidFill>
                  <a:srgbClr val="272626"/>
                </a:solidFill>
                <a:latin typeface="Comic Sans MS" panose="030F0702030302020204" pitchFamily="66" charset="0"/>
              </a:rPr>
              <a:t>summer!</a:t>
            </a:r>
          </a:p>
          <a:p>
            <a:pPr>
              <a:spcBef>
                <a:spcPts val="1500"/>
              </a:spcBef>
            </a:pPr>
            <a:r>
              <a:rPr lang="en-GB" dirty="0">
                <a:solidFill>
                  <a:srgbClr val="272626"/>
                </a:solidFill>
                <a:latin typeface="Comic Sans MS" panose="030F0702030302020204" pitchFamily="66" charset="0"/>
              </a:rPr>
              <a:t>What season do you think it is for the penguins of Chile, New Zealand and Antarctica?</a:t>
            </a:r>
          </a:p>
        </p:txBody>
      </p:sp>
      <p:pic>
        <p:nvPicPr>
          <p:cNvPr id="12" name="Picture 11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4EBB23B2-3D8A-7D43-8F13-39859CF2D5D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pic>
        <p:nvPicPr>
          <p:cNvPr id="3" name="Picture 2" descr="A picture containing diagram&#10;&#10;Description automatically generated">
            <a:extLst>
              <a:ext uri="{FF2B5EF4-FFF2-40B4-BE49-F238E27FC236}">
                <a16:creationId xmlns:a16="http://schemas.microsoft.com/office/drawing/2014/main" id="{2ECEE1B7-FA88-0F46-B6E9-1163C5C768B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2199" y="1592263"/>
            <a:ext cx="4283075" cy="4152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3337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, schematic&#10;&#10;Description automatically generated">
            <a:extLst>
              <a:ext uri="{FF2B5EF4-FFF2-40B4-BE49-F238E27FC236}">
                <a16:creationId xmlns:a16="http://schemas.microsoft.com/office/drawing/2014/main" id="{8B674134-8E69-C346-8995-905315B9748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7755" y="1581160"/>
            <a:ext cx="4283075" cy="4152890"/>
          </a:xfrm>
          <a:prstGeom prst="rect">
            <a:avLst/>
          </a:prstGeom>
        </p:spPr>
      </p:pic>
      <p:sp>
        <p:nvSpPr>
          <p:cNvPr id="10" name="Subtitle 2">
            <a:extLst>
              <a:ext uri="{FF2B5EF4-FFF2-40B4-BE49-F238E27FC236}">
                <a16:creationId xmlns:a16="http://schemas.microsoft.com/office/drawing/2014/main" id="{AAE46FD0-01FF-2C4B-95AF-FA45C62329F8}"/>
              </a:ext>
            </a:extLst>
          </p:cNvPr>
          <p:cNvSpPr txBox="1">
            <a:spLocks/>
          </p:cNvSpPr>
          <p:nvPr/>
        </p:nvSpPr>
        <p:spPr>
          <a:xfrm>
            <a:off x="88938" y="774098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000" b="1" dirty="0">
                <a:solidFill>
                  <a:srgbClr val="EB8B2D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Autumn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D937729-4E62-7D4A-95FC-0A9D1A49329E}"/>
              </a:ext>
            </a:extLst>
          </p:cNvPr>
          <p:cNvSpPr txBox="1"/>
          <p:nvPr/>
        </p:nvSpPr>
        <p:spPr>
          <a:xfrm>
            <a:off x="6006213" y="1577149"/>
            <a:ext cx="4676738" cy="4131974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>
              <a:spcBef>
                <a:spcPts val="1500"/>
              </a:spcBef>
            </a:pPr>
            <a:r>
              <a:rPr lang="en-GB" dirty="0">
                <a:solidFill>
                  <a:srgbClr val="272626"/>
                </a:solidFill>
                <a:latin typeface="Comic Sans MS" panose="030F0702030302020204" pitchFamily="66" charset="0"/>
              </a:rPr>
              <a:t>Planet Earth continues on its orbit around the sun.</a:t>
            </a:r>
          </a:p>
          <a:p>
            <a:pPr>
              <a:spcBef>
                <a:spcPts val="1500"/>
              </a:spcBef>
            </a:pPr>
            <a:r>
              <a:rPr lang="en-GB" dirty="0">
                <a:solidFill>
                  <a:srgbClr val="272626"/>
                </a:solidFill>
                <a:latin typeface="Comic Sans MS" panose="030F0702030302020204" pitchFamily="66" charset="0"/>
              </a:rPr>
              <a:t>Now the Northern Hemisphere is tilted away from the sun.</a:t>
            </a:r>
          </a:p>
          <a:p>
            <a:pPr>
              <a:spcBef>
                <a:spcPts val="1500"/>
              </a:spcBef>
            </a:pPr>
            <a:r>
              <a:rPr lang="en-GB" dirty="0">
                <a:solidFill>
                  <a:srgbClr val="272626"/>
                </a:solidFill>
                <a:latin typeface="Comic Sans MS" panose="030F0702030302020204" pitchFamily="66" charset="0"/>
              </a:rPr>
              <a:t>You will notice that…</a:t>
            </a:r>
          </a:p>
          <a:p>
            <a:pPr marL="225425" indent="-225425">
              <a:spcBef>
                <a:spcPts val="800"/>
              </a:spcBef>
              <a:buClr>
                <a:srgbClr val="EB8B2D"/>
              </a:buClr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272626"/>
                </a:solidFill>
                <a:latin typeface="Comic Sans MS" panose="030F0702030302020204" pitchFamily="66" charset="0"/>
              </a:rPr>
              <a:t>the days are getting shorter</a:t>
            </a:r>
          </a:p>
          <a:p>
            <a:pPr marL="225425" indent="-225425">
              <a:spcBef>
                <a:spcPts val="800"/>
              </a:spcBef>
              <a:buClr>
                <a:srgbClr val="EB8B2D"/>
              </a:buClr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272626"/>
                </a:solidFill>
                <a:latin typeface="Comic Sans MS" panose="030F0702030302020204" pitchFamily="66" charset="0"/>
              </a:rPr>
              <a:t>the nights are growing longer</a:t>
            </a:r>
          </a:p>
          <a:p>
            <a:pPr marL="225425" indent="-225425">
              <a:spcBef>
                <a:spcPts val="800"/>
              </a:spcBef>
              <a:buClr>
                <a:srgbClr val="EB8B2D"/>
              </a:buClr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272626"/>
                </a:solidFill>
                <a:latin typeface="Comic Sans MS" panose="030F0702030302020204" pitchFamily="66" charset="0"/>
              </a:rPr>
              <a:t>it is beginning to get colder</a:t>
            </a:r>
          </a:p>
          <a:p>
            <a:pPr>
              <a:spcBef>
                <a:spcPts val="1500"/>
              </a:spcBef>
            </a:pPr>
            <a:r>
              <a:rPr lang="en-GB" dirty="0">
                <a:solidFill>
                  <a:srgbClr val="272626"/>
                </a:solidFill>
                <a:latin typeface="Comic Sans MS" panose="030F0702030302020204" pitchFamily="66" charset="0"/>
              </a:rPr>
              <a:t>It’s the </a:t>
            </a:r>
            <a:r>
              <a:rPr lang="en-GB" b="1" dirty="0">
                <a:solidFill>
                  <a:srgbClr val="272626"/>
                </a:solidFill>
                <a:latin typeface="Comic Sans MS" panose="030F0702030302020204" pitchFamily="66" charset="0"/>
              </a:rPr>
              <a:t>autumn</a:t>
            </a:r>
            <a:r>
              <a:rPr lang="en-GB" dirty="0">
                <a:solidFill>
                  <a:srgbClr val="272626"/>
                </a:solidFill>
                <a:latin typeface="Comic Sans MS" panose="030F0702030302020204" pitchFamily="66" charset="0"/>
              </a:rPr>
              <a:t>!</a:t>
            </a:r>
          </a:p>
          <a:p>
            <a:pPr>
              <a:spcBef>
                <a:spcPts val="1500"/>
              </a:spcBef>
            </a:pPr>
            <a:r>
              <a:rPr lang="en-GB" dirty="0">
                <a:solidFill>
                  <a:srgbClr val="272626"/>
                </a:solidFill>
                <a:latin typeface="Comic Sans MS" panose="030F0702030302020204" pitchFamily="66" charset="0"/>
              </a:rPr>
              <a:t>In the Southern Hemisphere things are beginning to spring back to life.</a:t>
            </a:r>
          </a:p>
        </p:txBody>
      </p:sp>
      <p:pic>
        <p:nvPicPr>
          <p:cNvPr id="12" name="Picture 11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5F441AAC-598A-F440-8245-ED9D94B8D14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0201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345</TotalTime>
  <Words>701</Words>
  <Application>Microsoft Office PowerPoint</Application>
  <PresentationFormat>Widescreen</PresentationFormat>
  <Paragraphs>76</Paragraphs>
  <Slides>12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12</vt:i4>
      </vt:variant>
    </vt:vector>
  </HeadingPairs>
  <TitlesOfParts>
    <vt:vector size="18" baseType="lpstr">
      <vt:lpstr>Arial</vt:lpstr>
      <vt:lpstr>Calibri</vt:lpstr>
      <vt:lpstr>Calibri Light</vt:lpstr>
      <vt:lpstr>Comic Sans MS</vt:lpstr>
      <vt:lpstr>Office Theme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sandra moyes</dc:creator>
  <cp:lastModifiedBy>Cecilia Weiss</cp:lastModifiedBy>
  <cp:revision>222</cp:revision>
  <dcterms:created xsi:type="dcterms:W3CDTF">2021-01-11T17:47:06Z</dcterms:created>
  <dcterms:modified xsi:type="dcterms:W3CDTF">2022-09-27T08:37:45Z</dcterms:modified>
</cp:coreProperties>
</file>