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330" r:id="rId3"/>
    <p:sldId id="321" r:id="rId4"/>
    <p:sldId id="259" r:id="rId5"/>
    <p:sldId id="332" r:id="rId6"/>
    <p:sldId id="333" r:id="rId7"/>
    <p:sldId id="338" r:id="rId8"/>
    <p:sldId id="335" r:id="rId9"/>
    <p:sldId id="336" r:id="rId10"/>
    <p:sldId id="339" r:id="rId11"/>
    <p:sldId id="337" r:id="rId12"/>
    <p:sldId id="32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71" userDrawn="1">
          <p15:clr>
            <a:srgbClr val="A4A3A4"/>
          </p15:clr>
        </p15:guide>
        <p15:guide id="7" pos="6879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orient="horz" pos="754" userDrawn="1">
          <p15:clr>
            <a:srgbClr val="A4A3A4"/>
          </p15:clr>
        </p15:guide>
        <p15:guide id="18" orient="horz" pos="1117" userDrawn="1">
          <p15:clr>
            <a:srgbClr val="A4A3A4"/>
          </p15:clr>
        </p15:guide>
        <p15:guide id="21" pos="89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A6F"/>
    <a:srgbClr val="E15D29"/>
    <a:srgbClr val="84BF40"/>
    <a:srgbClr val="ED5331"/>
    <a:srgbClr val="3692C4"/>
    <a:srgbClr val="4A6BA7"/>
    <a:srgbClr val="4CB4AB"/>
    <a:srgbClr val="7B559D"/>
    <a:srgbClr val="4D4996"/>
    <a:srgbClr val="65B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0" autoAdjust="0"/>
    <p:restoredTop sz="91099" autoAdjust="0"/>
  </p:normalViewPr>
  <p:slideViewPr>
    <p:cSldViewPr snapToGrid="0" snapToObjects="1">
      <p:cViewPr>
        <p:scale>
          <a:sx n="215" d="100"/>
          <a:sy n="215" d="100"/>
        </p:scale>
        <p:origin x="144" y="-5208"/>
      </p:cViewPr>
      <p:guideLst>
        <p:guide orient="horz" pos="3271"/>
        <p:guide pos="6879"/>
        <p:guide orient="horz" pos="2160"/>
        <p:guide pos="3840"/>
        <p:guide orient="horz" pos="754"/>
        <p:guide orient="horz" pos="1117"/>
        <p:guide pos="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15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335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92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1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65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16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233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57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B2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2A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B2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-c1xM2hhfNI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bbc.co.uk/news/science-environment-59898988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8B76A78-CB9E-77DA-14ED-B96D6182995A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7879119-4B2C-6A12-C4DA-7DC13E40C817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56EF8DD-0683-0B65-56E9-A4346D9473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00" t="21794" r="5724" b="613"/>
          <a:stretch/>
        </p:blipFill>
        <p:spPr>
          <a:xfrm>
            <a:off x="-1" y="1916113"/>
            <a:ext cx="6003235" cy="35979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7465E9-A55D-5815-0DB4-CFB75A723C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6" t="5483" r="10195"/>
          <a:stretch/>
        </p:blipFill>
        <p:spPr>
          <a:xfrm flipH="1">
            <a:off x="6163628" y="1916113"/>
            <a:ext cx="6028372" cy="3597965"/>
          </a:xfrm>
          <a:prstGeom prst="rect">
            <a:avLst/>
          </a:prstGeom>
        </p:spPr>
      </p:pic>
      <p:grpSp>
        <p:nvGrpSpPr>
          <p:cNvPr id="6" name="CC lock-up">
            <a:extLst>
              <a:ext uri="{FF2B5EF4-FFF2-40B4-BE49-F238E27FC236}">
                <a16:creationId xmlns:a16="http://schemas.microsoft.com/office/drawing/2014/main" id="{96DE07DE-E3A2-D8FB-6545-9AB98608C9FB}"/>
              </a:ext>
            </a:extLst>
          </p:cNvPr>
          <p:cNvGrpSpPr/>
          <p:nvPr/>
        </p:nvGrpSpPr>
        <p:grpSpPr>
          <a:xfrm>
            <a:off x="201918" y="5911413"/>
            <a:ext cx="2712315" cy="654441"/>
            <a:chOff x="201918" y="5911413"/>
            <a:chExt cx="2712315" cy="654441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BE1FFF79-1558-73DD-8D4E-5497DD9E67D2}"/>
                </a:ext>
              </a:extLst>
            </p:cNvPr>
            <p:cNvSpPr txBox="1">
              <a:spLocks/>
            </p:cNvSpPr>
            <p:nvPr/>
          </p:nvSpPr>
          <p:spPr>
            <a:xfrm>
              <a:off x="1812926" y="6123217"/>
              <a:ext cx="412749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from</a:t>
              </a:r>
              <a:endPara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18B2A6-FD7C-5B54-2F05-64224FEB31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01918" y="5911413"/>
              <a:ext cx="1638490" cy="65444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E79FFA-65B8-6FDF-1436-D7C6AFD2B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179774" y="6148050"/>
              <a:ext cx="734459" cy="1811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B2C691E-F788-A5F3-45C4-5FB7DB1740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952156" y="2036497"/>
            <a:ext cx="3358407" cy="3462337"/>
          </a:xfrm>
          <a:prstGeom prst="rect">
            <a:avLst/>
          </a:prstGeom>
        </p:spPr>
      </p:pic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8709C2B2-0589-467C-84FB-F3CC0811D108}"/>
              </a:ext>
            </a:extLst>
          </p:cNvPr>
          <p:cNvSpPr txBox="1">
            <a:spLocks/>
          </p:cNvSpPr>
          <p:nvPr/>
        </p:nvSpPr>
        <p:spPr>
          <a:xfrm>
            <a:off x="0" y="820470"/>
            <a:ext cx="12192000" cy="5833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What if we didn’t have enough clean water?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371678-7896-3421-0527-69EBEBB3EF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2156" y="2036497"/>
            <a:ext cx="3358407" cy="34623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E279CF-5588-731D-BBCF-55ED092C12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73" t="28379" r="47056" b="4752"/>
          <a:stretch/>
        </p:blipFill>
        <p:spPr>
          <a:xfrm>
            <a:off x="1271589" y="2043257"/>
            <a:ext cx="3348036" cy="34559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E387F6-B51C-E8D0-1FAE-207FDAAFAB1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373" t="1261" r="8749" b="5839"/>
          <a:stretch/>
        </p:blipFill>
        <p:spPr>
          <a:xfrm>
            <a:off x="8634413" y="1765031"/>
            <a:ext cx="2286000" cy="372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08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Water: Steps for Learning 4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EF0437-3AC3-2488-913A-DDF2150AC9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37" t="10227" r="21286"/>
          <a:stretch/>
        </p:blipFill>
        <p:spPr>
          <a:xfrm flipH="1">
            <a:off x="4140765" y="1993126"/>
            <a:ext cx="3942531" cy="2853193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21C7676-F26E-0561-E2DF-5A4910C56861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DB2A6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Water: Steps for Learning 4</a:t>
            </a:r>
            <a:br>
              <a:rPr lang="en-US" sz="3000" b="1" dirty="0">
                <a:solidFill>
                  <a:srgbClr val="DB2A6F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DB2A6F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93C3694-CAEF-EF49-E116-90A481ED96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63535E-EC5A-9960-BC4B-BFFCBB97D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12" r="8412"/>
          <a:stretch/>
        </p:blipFill>
        <p:spPr>
          <a:xfrm>
            <a:off x="1856316" y="2336801"/>
            <a:ext cx="4767831" cy="322437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2C50A60-6CFD-99D2-A2B1-2EA748EF5C89}"/>
              </a:ext>
            </a:extLst>
          </p:cNvPr>
          <p:cNvSpPr txBox="1"/>
          <p:nvPr/>
        </p:nvSpPr>
        <p:spPr>
          <a:xfrm>
            <a:off x="7212481" y="2483098"/>
            <a:ext cx="3418032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100" dirty="0">
                <a:latin typeface="Comic Sans MS" panose="030F0902030302020204" pitchFamily="66" charset="0"/>
              </a:rPr>
              <a:t>To understand that water is not always clean and </a:t>
            </a:r>
            <a:r>
              <a:rPr lang="en-GB" sz="2100" b="1" dirty="0">
                <a:latin typeface="Comic Sans MS" panose="030F0902030302020204" pitchFamily="66" charset="0"/>
              </a:rPr>
              <a:t>potable</a:t>
            </a:r>
            <a:r>
              <a:rPr lang="en-GB" sz="2100" dirty="0">
                <a:latin typeface="Comic Sans MS" panose="030F0902030302020204" pitchFamily="66" charset="0"/>
              </a:rPr>
              <a:t> (drinkable).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902030302020204" pitchFamily="66" charset="0"/>
              </a:rPr>
              <a:t>To understand how water might be purified.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DA324302-2252-45BE-B385-D41DEF7BAFEB}"/>
              </a:ext>
            </a:extLst>
          </p:cNvPr>
          <p:cNvSpPr txBox="1">
            <a:spLocks/>
          </p:cNvSpPr>
          <p:nvPr/>
        </p:nvSpPr>
        <p:spPr>
          <a:xfrm>
            <a:off x="0" y="709254"/>
            <a:ext cx="12192000" cy="8950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How is dirty water cleaned before returning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to rivers and seas?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0425C5E-8288-448F-B0E0-A1FA5343C9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73" t="28379" r="47056" b="4752"/>
          <a:stretch/>
        </p:blipFill>
        <p:spPr>
          <a:xfrm>
            <a:off x="1271589" y="2420939"/>
            <a:ext cx="3348036" cy="345598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DCE6F1D-3B73-4D60-8FAD-5EDE12ABAA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207" y="2249857"/>
            <a:ext cx="2458719" cy="3688079"/>
          </a:xfrm>
          <a:prstGeom prst="rect">
            <a:avLst/>
          </a:prstGeom>
        </p:spPr>
      </p:pic>
      <p:sp>
        <p:nvSpPr>
          <p:cNvPr id="28" name="Subtitle 2">
            <a:extLst>
              <a:ext uri="{FF2B5EF4-FFF2-40B4-BE49-F238E27FC236}">
                <a16:creationId xmlns:a16="http://schemas.microsoft.com/office/drawing/2014/main" id="{E3D66089-5332-48D6-AFD5-19984297CEBE}"/>
              </a:ext>
            </a:extLst>
          </p:cNvPr>
          <p:cNvSpPr txBox="1">
            <a:spLocks/>
          </p:cNvSpPr>
          <p:nvPr/>
        </p:nvSpPr>
        <p:spPr>
          <a:xfrm>
            <a:off x="2193235" y="1722060"/>
            <a:ext cx="7786619" cy="5199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200" dirty="0">
                <a:latin typeface="Comic Sans MS" panose="030F0702030302020204" pitchFamily="66" charset="0"/>
              </a:rPr>
              <a:t>Can we remember our last discussion?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CFEA5C-FE26-5BB9-C580-B1AB152317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52" r="13528"/>
          <a:stretch/>
        </p:blipFill>
        <p:spPr>
          <a:xfrm>
            <a:off x="7572375" y="2420938"/>
            <a:ext cx="3348038" cy="345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44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3E5156-8245-4FCC-8612-B276E8E298FF}"/>
              </a:ext>
            </a:extLst>
          </p:cNvPr>
          <p:cNvSpPr txBox="1"/>
          <p:nvPr/>
        </p:nvSpPr>
        <p:spPr>
          <a:xfrm>
            <a:off x="0" y="780462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Ugh!! How can we clean this dirty water?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5BCECE-102D-E082-4937-97CDA4322D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71588" y="1765031"/>
            <a:ext cx="3358407" cy="34623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A0779E-6806-CCA7-3960-F67BCB709D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952156" y="1765031"/>
            <a:ext cx="3358407" cy="34623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F0C25B4-ED7C-22DD-B95B-1E91096AB191}"/>
              </a:ext>
            </a:extLst>
          </p:cNvPr>
          <p:cNvSpPr txBox="1"/>
          <p:nvPr/>
        </p:nvSpPr>
        <p:spPr>
          <a:xfrm>
            <a:off x="1215546" y="5439841"/>
            <a:ext cx="9760908" cy="74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  <a:cs typeface="ArialMT"/>
              </a:rPr>
              <a:t>Useful Link: </a:t>
            </a:r>
            <a:r>
              <a:rPr lang="en-GB" sz="2000" dirty="0">
                <a:solidFill>
                  <a:srgbClr val="DB2A6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M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make a water filter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400" b="1" dirty="0">
                <a:solidFill>
                  <a:srgbClr val="DB2A6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-BoldM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https://www.youtube.com/watch?v=-c1xM2hhfNI</a:t>
            </a:r>
            <a:endParaRPr lang="en-GB" sz="1400" dirty="0">
              <a:solidFill>
                <a:srgbClr val="DB2A6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EF149E3-8443-8002-427F-E9AC7FC9A20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93" t="1261" r="52729" b="5839"/>
          <a:stretch/>
        </p:blipFill>
        <p:spPr>
          <a:xfrm>
            <a:off x="8621713" y="1511031"/>
            <a:ext cx="2286000" cy="372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84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BB16038-3B14-49E4-B000-8F24C57F03B9}"/>
              </a:ext>
            </a:extLst>
          </p:cNvPr>
          <p:cNvSpPr txBox="1">
            <a:spLocks/>
          </p:cNvSpPr>
          <p:nvPr/>
        </p:nvSpPr>
        <p:spPr>
          <a:xfrm>
            <a:off x="362309" y="820471"/>
            <a:ext cx="11369616" cy="5199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Is there any self-purification in the water cycle?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F5BE9B-0DB3-4637-A6FC-FF9B87097F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6050" y="1854454"/>
            <a:ext cx="4859338" cy="37192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50361E-1841-44A0-9AFD-4309C695C059}"/>
              </a:ext>
            </a:extLst>
          </p:cNvPr>
          <p:cNvSpPr txBox="1"/>
          <p:nvPr/>
        </p:nvSpPr>
        <p:spPr>
          <a:xfrm>
            <a:off x="6864351" y="2498366"/>
            <a:ext cx="4241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This puddle is a bit dirty!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What do we think will happen when the water evaporates?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The water vapour will leave behind all the dirty, salty or chemical bits.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C2F28E51-97A9-4640-39FA-F6AEA9DDBF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051" y="3084729"/>
            <a:ext cx="316099" cy="1840813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AF374B7F-07D5-38E3-0856-D83A03F45F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307" y="3084729"/>
            <a:ext cx="316099" cy="1840813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A3F5A825-D3FD-1AC4-DAF2-11D2D1C5A9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563" y="3084729"/>
            <a:ext cx="316099" cy="1840813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E426A738-1C2B-AEAE-F1D1-7B1C3CB23B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7820" y="3084729"/>
            <a:ext cx="316099" cy="184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19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AE23906-262C-9374-791F-7BCE8CBF37F5}"/>
              </a:ext>
            </a:extLst>
          </p:cNvPr>
          <p:cNvSpPr txBox="1">
            <a:spLocks/>
          </p:cNvSpPr>
          <p:nvPr/>
        </p:nvSpPr>
        <p:spPr>
          <a:xfrm>
            <a:off x="362309" y="820471"/>
            <a:ext cx="11369616" cy="5199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We’re going to visit a sewage plant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7EC1C3-2433-B383-9513-853BEAB7B4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483985" y="1666181"/>
            <a:ext cx="7226943" cy="406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185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0BE0EF-8FBB-4630-8D28-FF666C61E596}"/>
              </a:ext>
            </a:extLst>
          </p:cNvPr>
          <p:cNvSpPr txBox="1"/>
          <p:nvPr/>
        </p:nvSpPr>
        <p:spPr>
          <a:xfrm>
            <a:off x="7567613" y="2511700"/>
            <a:ext cx="301330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Is water always clean after we have used it?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Would you swim in a UK river?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Perhaps you would in this one.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05965B8-406D-43DE-BBFA-05A068EEF71D}"/>
              </a:ext>
            </a:extLst>
          </p:cNvPr>
          <p:cNvSpPr txBox="1">
            <a:spLocks/>
          </p:cNvSpPr>
          <p:nvPr/>
        </p:nvSpPr>
        <p:spPr>
          <a:xfrm>
            <a:off x="362309" y="820471"/>
            <a:ext cx="11369616" cy="5199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Let’s discuss!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A159BD-E45A-0643-62A1-34312D0062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6050" y="1879537"/>
            <a:ext cx="5543550" cy="3697792"/>
          </a:xfrm>
          <a:prstGeom prst="rect">
            <a:avLst/>
          </a:prstGeom>
        </p:spPr>
      </p:pic>
      <p:pic>
        <p:nvPicPr>
          <p:cNvPr id="5" name="Picture 4" descr="A picture containing water, outdoor, tree, river&#10;&#10;Description automatically generated">
            <a:extLst>
              <a:ext uri="{FF2B5EF4-FFF2-40B4-BE49-F238E27FC236}">
                <a16:creationId xmlns:a16="http://schemas.microsoft.com/office/drawing/2014/main" id="{DD042B45-6694-6093-CCC5-967F834DD9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11" t="2835" r="5686" b="1680"/>
          <a:stretch/>
        </p:blipFill>
        <p:spPr>
          <a:xfrm>
            <a:off x="1416051" y="1879536"/>
            <a:ext cx="5543550" cy="369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71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C7E623F-11C5-4FE7-8B8F-1A01811BF8BE}"/>
              </a:ext>
            </a:extLst>
          </p:cNvPr>
          <p:cNvSpPr txBox="1"/>
          <p:nvPr/>
        </p:nvSpPr>
        <p:spPr>
          <a:xfrm>
            <a:off x="7548563" y="2987101"/>
            <a:ext cx="44454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But what about this one?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Yuck! I don’t think so!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E3A077-A2A9-4FAB-A47C-75752555D9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6050" y="1599870"/>
            <a:ext cx="5543550" cy="369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83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4BE432-E459-4C20-94D2-EE30747525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3989" y="1859535"/>
            <a:ext cx="5529602" cy="36829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56EB012-4849-40E4-B744-0D7FE59B8A9F}"/>
              </a:ext>
            </a:extLst>
          </p:cNvPr>
          <p:cNvSpPr txBox="1"/>
          <p:nvPr/>
        </p:nvSpPr>
        <p:spPr>
          <a:xfrm>
            <a:off x="0" y="77639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Fact or Fiction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BD5F30-B7B2-2D9D-0CC4-D02F0A92CC78}"/>
              </a:ext>
            </a:extLst>
          </p:cNvPr>
          <p:cNvSpPr txBox="1"/>
          <p:nvPr/>
        </p:nvSpPr>
        <p:spPr>
          <a:xfrm>
            <a:off x="7570906" y="2112100"/>
            <a:ext cx="3364497" cy="2400657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>
              <a:spcBef>
                <a:spcPts val="1800"/>
              </a:spcBef>
            </a:pPr>
            <a:r>
              <a:rPr lang="en-GB" sz="2100" dirty="0">
                <a:latin typeface="Comic Sans MS" panose="030F0702030302020204" pitchFamily="66" charset="0"/>
              </a:rPr>
              <a:t>Only 14% of England’s rivers are clean.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latin typeface="Comic Sans MS" panose="030F0702030302020204" pitchFamily="66" charset="0"/>
              </a:rPr>
              <a:t>Fact or Fiction?</a:t>
            </a:r>
          </a:p>
          <a:p>
            <a:pPr>
              <a:spcBef>
                <a:spcPts val="1800"/>
              </a:spcBef>
            </a:pPr>
            <a:r>
              <a:rPr lang="en-GB" sz="2100" b="1" dirty="0">
                <a:latin typeface="Comic Sans MS" panose="030F0702030302020204" pitchFamily="66" charset="0"/>
              </a:rPr>
              <a:t>It is a fact.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Why might that be?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5836AF-85F4-0FA4-8D6B-E40DA25F11B0}"/>
              </a:ext>
            </a:extLst>
          </p:cNvPr>
          <p:cNvSpPr txBox="1"/>
          <p:nvPr/>
        </p:nvSpPr>
        <p:spPr>
          <a:xfrm>
            <a:off x="7570906" y="4784568"/>
            <a:ext cx="33644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500" b="1" u="sng" dirty="0">
                <a:solidFill>
                  <a:srgbClr val="DB2A6F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BBC News: Water pollution: How clean are the UK’s rivers and lakes?</a:t>
            </a:r>
            <a:endParaRPr lang="en-GB" sz="1500" b="1" u="sng" dirty="0">
              <a:solidFill>
                <a:srgbClr val="DB2A6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89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Custom 59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287</Words>
  <Application>Microsoft Macintosh PowerPoint</Application>
  <PresentationFormat>Widescreen</PresentationFormat>
  <Paragraphs>44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540</cp:revision>
  <dcterms:created xsi:type="dcterms:W3CDTF">2021-01-11T17:47:06Z</dcterms:created>
  <dcterms:modified xsi:type="dcterms:W3CDTF">2022-07-26T11:37:42Z</dcterms:modified>
</cp:coreProperties>
</file>