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9"/>
  </p:notesMasterIdLst>
  <p:sldIdLst>
    <p:sldId id="330" r:id="rId3"/>
    <p:sldId id="321" r:id="rId4"/>
    <p:sldId id="358" r:id="rId5"/>
    <p:sldId id="1701" r:id="rId6"/>
    <p:sldId id="1702" r:id="rId7"/>
    <p:sldId id="1698" r:id="rId8"/>
    <p:sldId id="1697" r:id="rId9"/>
    <p:sldId id="1699" r:id="rId10"/>
    <p:sldId id="1700" r:id="rId11"/>
    <p:sldId id="1703" r:id="rId12"/>
    <p:sldId id="1685" r:id="rId13"/>
    <p:sldId id="1693" r:id="rId14"/>
    <p:sldId id="1687" r:id="rId15"/>
    <p:sldId id="1688" r:id="rId16"/>
    <p:sldId id="1696" r:id="rId17"/>
    <p:sldId id="345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634" userDrawn="1">
          <p15:clr>
            <a:srgbClr val="A4A3A4"/>
          </p15:clr>
        </p15:guide>
        <p15:guide id="8" pos="892" userDrawn="1">
          <p15:clr>
            <a:srgbClr val="A4A3A4"/>
          </p15:clr>
        </p15:guide>
        <p15:guide id="11" pos="3840" userDrawn="1">
          <p15:clr>
            <a:srgbClr val="A4A3A4"/>
          </p15:clr>
        </p15:guide>
        <p15:guide id="12" orient="horz" pos="754" userDrawn="1">
          <p15:clr>
            <a:srgbClr val="A4A3A4"/>
          </p15:clr>
        </p15:guide>
        <p15:guide id="14" orient="horz" pos="2160" userDrawn="1">
          <p15:clr>
            <a:srgbClr val="A4A3A4"/>
          </p15:clr>
        </p15:guide>
        <p15:guide id="16" pos="678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92C4"/>
    <a:srgbClr val="4A6BA7"/>
    <a:srgbClr val="4CB4AB"/>
    <a:srgbClr val="7B559D"/>
    <a:srgbClr val="4D4996"/>
    <a:srgbClr val="65B08C"/>
    <a:srgbClr val="39AB47"/>
    <a:srgbClr val="951B81"/>
    <a:srgbClr val="D92229"/>
    <a:srgbClr val="D922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545" autoAdjust="0"/>
    <p:restoredTop sz="93482" autoAdjust="0"/>
  </p:normalViewPr>
  <p:slideViewPr>
    <p:cSldViewPr snapToGrid="0" snapToObjects="1">
      <p:cViewPr varScale="1">
        <p:scale>
          <a:sx n="77" d="100"/>
          <a:sy n="77" d="100"/>
        </p:scale>
        <p:origin x="72" y="58"/>
      </p:cViewPr>
      <p:guideLst>
        <p:guide orient="horz" pos="3634"/>
        <p:guide pos="892"/>
        <p:guide pos="3840"/>
        <p:guide orient="horz" pos="754"/>
        <p:guide orient="horz" pos="2160"/>
        <p:guide pos="67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8/3/2022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3499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1290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6329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1791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2352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5074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018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2421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9981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3208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9166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5901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031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23F3-3054-D245-A7FB-D5FD90871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AC4445-F67D-4042-B4BD-0CFD35953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E7AA5-4869-0F43-8C8C-4D2283B5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5AD63-534E-E94D-B0F1-CE368553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872A-EC1F-3644-B297-D03216C5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49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163D5-F302-9D40-B88F-5A627408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A01E1-FBDA-ED4B-BDDA-1BF4CB1B2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99A91-5DA0-B848-8F38-2EC3883D2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55C4E-0FC0-8C45-AED4-E9AB3CE9D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5110-9254-A645-8E84-F795249F3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31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8F768-7991-A54F-BEF7-374CF13E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FCF98-7D57-6842-97E4-80C2DC4FEB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0BC1B-FBB5-9C4A-A441-86B1FA668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DDF3B-B3DD-4342-83EB-E3F68153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E5753-AAD6-AA4A-96AD-E91016D8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10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33134-21D7-F948-A59E-635462F5B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63FCB-8CBE-AF44-944C-DE6E01E03F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2DD4F-F7BA-B946-B0AE-BA18D3072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E10A7-A56D-804F-A825-B928F8A5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9DFB5-1707-8C45-8A1C-85F0AA78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22461-BD18-8749-ADE0-30495C08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4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D395C-95CD-E44B-90AD-035769BE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44657-46B4-CF46-91EE-E75FBB994F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D53BFF-C8A9-9E45-B4DC-2374D9635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C05BF3-E148-A34F-89B0-776A0B18E1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E1353-3235-2A4A-9CB4-861F34BC0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9E5377-60A3-0E4C-BE0D-5B0C65630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8/3/2022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B8589-CE29-0947-ADF0-E27C6F42E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EA3F6-0EF6-F149-ABFC-633677FF2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5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96B28-5AE7-5940-858A-D0B587844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818A9-75E3-434B-BF03-BABBEA920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8/3/2022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6B67F-F9E2-B247-BB7E-5BEF58DA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E6496F-8A4B-AD4B-BA09-3535872A8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73C1ED-A227-D14A-9124-A7D0C091B3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D0F99BBD-3D7F-1A44-A560-3167F6591B6B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468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DD471-F1D0-234E-9909-B386C684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40C92-567F-364E-B1A5-3DA45978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CBC14-6A5A-2C46-A2BB-CF76AC259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4ACF7-AA88-3748-9D58-A92C1B20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DA3E0F-8B25-3044-8D69-7BFBF651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4C5B8-2B6D-3D41-9BF1-13171A86C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7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5AA5-08F4-3142-B98D-DF28E8BF7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FFAE6-4E37-134A-9767-7F3BDA0700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A65CA-7A33-3C4D-9704-C682A4776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883C0-D637-E64F-BEC6-908DC8B2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BE907-8846-974A-9D7B-F02C35859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3A10-7D72-E649-AFA9-8CD585C4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76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0466-BA59-4F42-9A30-C2D5969A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C62EE-B344-CA4E-88FF-602060CF5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AECE0-940D-1449-95F1-AE568E314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18142-65EE-474F-A73F-834A5D8F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64A3B-A641-ED4F-A78B-4E7036BB0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9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18F023-5CD5-544D-B1F7-0B869E502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2E384-8517-3C46-9858-108347FCE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F8016-1BB0-0542-819C-40969A08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91C63-C026-A041-A591-880D00B8C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B847D-4038-9D4C-B5F4-15BEDD0D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8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8/3/2022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8/3/2022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69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FD94681-FF21-DB08-ADB0-8D35D08013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69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69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69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BBD272-2354-F84D-A5AB-00ED16C85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C58F2-44F4-7A48-8D46-7B67D247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32161-612E-4848-9EE3-9B41D4F81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A54D-14BD-5140-A1ED-F744CFF7EFA3}" type="datetimeFigureOut">
              <a:rPr lang="en-US" smtClean="0"/>
              <a:t>8/3/2022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0224F-C031-4E4E-9D8E-FE5B4E0A0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CE2AA-3E9A-334F-9E07-BF724562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0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hyperlink" Target="https://www.waterwise.org.uk/kids-pack/" TargetMode="External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24.png"/><Relationship Id="rId9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7.jpe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10" Type="http://schemas.openxmlformats.org/officeDocument/2006/relationships/image" Target="../media/image24.png"/><Relationship Id="rId4" Type="http://schemas.openxmlformats.org/officeDocument/2006/relationships/image" Target="../media/image38.png"/><Relationship Id="rId9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who.int/news/item/18-06-2019-1-in-3-people-globally-do-not-have-access-to-safe-drinking-water-unicef-who" TargetMode="Externa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issuu.com/uwebristol/docs/dry_the_diary_of_a_water_superhero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hyperlink" Target="https://aboutdrought.info/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4.jpe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energysavingtrust.org.uk/" TargetMode="External"/><Relationship Id="rId3" Type="http://schemas.openxmlformats.org/officeDocument/2006/relationships/hyperlink" Target="https://www.youtube.com/watch?v=EUzpPrIHgRQ&amp;t=1s" TargetMode="External"/><Relationship Id="rId7" Type="http://schemas.openxmlformats.org/officeDocument/2006/relationships/hyperlink" Target="https://issuu.com/uwebristol/docs/dry_the_diary_of_a_water_superhero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waterwise.org.uk/kids-pack/" TargetMode="External"/><Relationship Id="rId5" Type="http://schemas.openxmlformats.org/officeDocument/2006/relationships/hyperlink" Target="https://www.bbc.co.uk/newsround/47622108#:~:text=England%20will%20not%20have%20enough%20water%20within%2025,the%20number%20of%20people%20in%20England%20is%20increasing." TargetMode="External"/><Relationship Id="rId4" Type="http://schemas.openxmlformats.org/officeDocument/2006/relationships/hyperlink" Target="https://www.who.int/news/item/18-06-2019-1-in-3-people-globally-do-not-have-access-to-safe-drinking-water-unicef-who" TargetMode="External"/><Relationship Id="rId9" Type="http://schemas.openxmlformats.org/officeDocument/2006/relationships/hyperlink" Target="https://www.gov.uk/government/speeches/water-myths-facts-and-inconvenient-truths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EUzpPrIHgRQ&amp;t=1s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bc.co.uk/news/uk-47620228" TargetMode="External"/><Relationship Id="rId7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4.jpe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9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bc.co.uk/newsround/47622108#:~:text=England%20will%20not%20have%20enough%20water%20within%2025,the%20number%20of%20people%20in%20England%20is%20increasing.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>
            <a:extLst>
              <a:ext uri="{FF2B5EF4-FFF2-40B4-BE49-F238E27FC236}">
                <a16:creationId xmlns:a16="http://schemas.microsoft.com/office/drawing/2014/main" id="{76842A6A-A681-FA49-A3F6-8887FD25D0E9}"/>
              </a:ext>
            </a:extLst>
          </p:cNvPr>
          <p:cNvSpPr txBox="1">
            <a:spLocks/>
          </p:cNvSpPr>
          <p:nvPr/>
        </p:nvSpPr>
        <p:spPr>
          <a:xfrm>
            <a:off x="8154649" y="6022650"/>
            <a:ext cx="3833345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Geography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BBA8D1A-0107-A18F-B7CF-777EAAA0A3D6}"/>
              </a:ext>
            </a:extLst>
          </p:cNvPr>
          <p:cNvSpPr txBox="1">
            <a:spLocks/>
          </p:cNvSpPr>
          <p:nvPr/>
        </p:nvSpPr>
        <p:spPr>
          <a:xfrm>
            <a:off x="161383" y="341943"/>
            <a:ext cx="12192002" cy="126444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Investigate Water</a:t>
            </a:r>
          </a:p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32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Steps for Learning 6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01031DC-0DA1-85B4-1CFD-A58750BE6C17}"/>
              </a:ext>
            </a:extLst>
          </p:cNvPr>
          <p:cNvSpPr/>
          <p:nvPr/>
        </p:nvSpPr>
        <p:spPr>
          <a:xfrm>
            <a:off x="0" y="1826538"/>
            <a:ext cx="12192000" cy="379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4F49517-C55A-3BBF-1298-CF263F1A2F7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33" t="6423" r="1909" b="17312"/>
          <a:stretch/>
        </p:blipFill>
        <p:spPr>
          <a:xfrm>
            <a:off x="0" y="1924030"/>
            <a:ext cx="6049162" cy="359796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7B613E6-A215-B027-25D0-2E695C72A30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4891" y="1924031"/>
            <a:ext cx="6037109" cy="3597965"/>
          </a:xfrm>
          <a:prstGeom prst="rect">
            <a:avLst/>
          </a:prstGeom>
        </p:spPr>
      </p:pic>
      <p:grpSp>
        <p:nvGrpSpPr>
          <p:cNvPr id="13" name="CC lock-up">
            <a:extLst>
              <a:ext uri="{FF2B5EF4-FFF2-40B4-BE49-F238E27FC236}">
                <a16:creationId xmlns:a16="http://schemas.microsoft.com/office/drawing/2014/main" id="{94190184-4001-C8D5-53A9-9AC3034091A1}"/>
              </a:ext>
            </a:extLst>
          </p:cNvPr>
          <p:cNvGrpSpPr/>
          <p:nvPr/>
        </p:nvGrpSpPr>
        <p:grpSpPr>
          <a:xfrm>
            <a:off x="201918" y="5911413"/>
            <a:ext cx="2712315" cy="654441"/>
            <a:chOff x="201918" y="5911413"/>
            <a:chExt cx="2712315" cy="654441"/>
          </a:xfrm>
        </p:grpSpPr>
        <p:sp>
          <p:nvSpPr>
            <p:cNvPr id="17" name="Title 1">
              <a:extLst>
                <a:ext uri="{FF2B5EF4-FFF2-40B4-BE49-F238E27FC236}">
                  <a16:creationId xmlns:a16="http://schemas.microsoft.com/office/drawing/2014/main" id="{BE4888CB-42EF-6F38-7D0B-076C55894E35}"/>
                </a:ext>
              </a:extLst>
            </p:cNvPr>
            <p:cNvSpPr txBox="1">
              <a:spLocks/>
            </p:cNvSpPr>
            <p:nvPr/>
          </p:nvSpPr>
          <p:spPr>
            <a:xfrm>
              <a:off x="1812926" y="6123217"/>
              <a:ext cx="412749" cy="2308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en-GB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from</a:t>
              </a:r>
              <a:endParaRPr lang="en-US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0BFD89A1-ED58-321B-36EA-A31C1336CB7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201918" y="5911413"/>
              <a:ext cx="1638490" cy="654441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91AB1E0F-E4C6-BC5D-E705-8FAB8657E61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2179774" y="6148050"/>
              <a:ext cx="734459" cy="1811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296577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8B438D4D-3CA9-D012-4461-14DC1A532C4D}"/>
              </a:ext>
            </a:extLst>
          </p:cNvPr>
          <p:cNvSpPr txBox="1"/>
          <p:nvPr/>
        </p:nvSpPr>
        <p:spPr>
          <a:xfrm>
            <a:off x="929852" y="670330"/>
            <a:ext cx="8552077" cy="5729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31200" lvl="0" indent="-342900">
              <a:lnSpc>
                <a:spcPct val="107000"/>
              </a:lnSpc>
              <a:spcBef>
                <a:spcPts val="100"/>
              </a:spcBef>
              <a:spcAft>
                <a:spcPts val="700"/>
              </a:spcAft>
              <a:buFont typeface="+mj-lt"/>
              <a:buAutoNum type="arabicPeriod"/>
            </a:pPr>
            <a:r>
              <a:rPr lang="en-GB" b="1" dirty="0"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Turn off the taps</a:t>
            </a:r>
            <a:r>
              <a:rPr lang="en-GB" dirty="0"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: Save 6 litres of water a minute by turning off the tap while you brush your teeth</a:t>
            </a:r>
          </a:p>
          <a:p>
            <a:pPr marL="331200" lvl="0" indent="-342900">
              <a:lnSpc>
                <a:spcPct val="107000"/>
              </a:lnSpc>
              <a:spcBef>
                <a:spcPts val="100"/>
              </a:spcBef>
              <a:spcAft>
                <a:spcPts val="700"/>
              </a:spcAft>
              <a:buFont typeface="+mj-lt"/>
              <a:buAutoNum type="arabicPeriod"/>
            </a:pPr>
            <a:r>
              <a:rPr lang="en-GB" b="1" dirty="0"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Shower with less</a:t>
            </a:r>
            <a:r>
              <a:rPr lang="en-GB" dirty="0"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. Every minute in a power shower (if you have one!) uses up to 17L of water. Try to keep your showers short, sweet and water-saving. </a:t>
            </a:r>
          </a:p>
          <a:p>
            <a:pPr marL="331200" lvl="0" indent="-342900">
              <a:lnSpc>
                <a:spcPct val="107000"/>
              </a:lnSpc>
              <a:spcBef>
                <a:spcPts val="100"/>
              </a:spcBef>
              <a:spcAft>
                <a:spcPts val="700"/>
              </a:spcAft>
              <a:buFont typeface="+mj-lt"/>
              <a:buAutoNum type="arabicPeriod"/>
            </a:pPr>
            <a:r>
              <a:rPr lang="en-GB" b="1" dirty="0"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Save up your dirty clothes</a:t>
            </a:r>
            <a:r>
              <a:rPr lang="en-GB" dirty="0"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: Washing a full machine load of clothes uses less water and less energy than two half-loads. This will also lower the grown-ups’ bills!</a:t>
            </a:r>
          </a:p>
          <a:p>
            <a:pPr marL="331200" lvl="0" indent="-342900">
              <a:lnSpc>
                <a:spcPct val="107000"/>
              </a:lnSpc>
              <a:spcBef>
                <a:spcPts val="100"/>
              </a:spcBef>
              <a:spcAft>
                <a:spcPts val="700"/>
              </a:spcAft>
              <a:buFont typeface="+mj-lt"/>
              <a:buAutoNum type="arabicPeriod"/>
            </a:pPr>
            <a:r>
              <a:rPr lang="en-GB" b="1" dirty="0"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Try turning the water off </a:t>
            </a:r>
            <a:r>
              <a:rPr lang="en-GB" dirty="0"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in between washing your body, shampooing and conditioning. To go one step further, place a bucket in the shower with you to collect any excess water – you can use this to flush your toilet. </a:t>
            </a:r>
          </a:p>
          <a:p>
            <a:pPr marL="331200" lvl="0" indent="-342900">
              <a:lnSpc>
                <a:spcPct val="107000"/>
              </a:lnSpc>
              <a:spcBef>
                <a:spcPts val="100"/>
              </a:spcBef>
              <a:spcAft>
                <a:spcPts val="700"/>
              </a:spcAft>
              <a:buFont typeface="+mj-lt"/>
              <a:buAutoNum type="arabicPeriod"/>
            </a:pPr>
            <a:r>
              <a:rPr lang="en-GB" b="1" dirty="0"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Fancy a relaxing bath? Don’t fill it to the top </a:t>
            </a:r>
            <a:r>
              <a:rPr lang="en-GB" dirty="0"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and when you’re done </a:t>
            </a:r>
            <a:r>
              <a:rPr lang="en-GB" b="1" dirty="0"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save the water</a:t>
            </a:r>
            <a:r>
              <a:rPr lang="en-GB" dirty="0"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and use a bucket to flush your toilet or water non-edible plants.</a:t>
            </a:r>
          </a:p>
          <a:p>
            <a:pPr marL="331200" lvl="0" indent="-342900">
              <a:lnSpc>
                <a:spcPct val="107000"/>
              </a:lnSpc>
              <a:spcBef>
                <a:spcPts val="100"/>
              </a:spcBef>
              <a:spcAft>
                <a:spcPts val="700"/>
              </a:spcAft>
              <a:buFont typeface="+mj-lt"/>
              <a:buAutoNum type="arabicPeriod"/>
            </a:pPr>
            <a:r>
              <a:rPr lang="en-GB" b="1" dirty="0"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Research suggests that your hair thrives when you don’t wash it as much. </a:t>
            </a:r>
            <a:r>
              <a:rPr lang="en-GB" dirty="0"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Why don’t you try to </a:t>
            </a:r>
            <a:r>
              <a:rPr lang="en-GB" b="1" dirty="0"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reduce hair washing or use dry shampoo instead</a:t>
            </a:r>
            <a:r>
              <a:rPr lang="en-GB" dirty="0"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. This will not only save you water, but shampoo and conditioner too!</a:t>
            </a:r>
          </a:p>
          <a:p>
            <a:pPr marL="331200" indent="-342900">
              <a:lnSpc>
                <a:spcPct val="107000"/>
              </a:lnSpc>
              <a:spcBef>
                <a:spcPts val="100"/>
              </a:spcBef>
              <a:spcAft>
                <a:spcPts val="700"/>
              </a:spcAft>
              <a:buFont typeface="+mj-lt"/>
              <a:buAutoNum type="arabicPeriod"/>
            </a:pPr>
            <a:r>
              <a:rPr lang="en-GB" b="1" dirty="0">
                <a:latin typeface="Comic Sans MS" panose="030F0702030302020204" pitchFamily="66" charset="0"/>
                <a:ea typeface="Calibri" panose="020F0502020204030204" pitchFamily="34" charset="0"/>
              </a:rPr>
              <a:t>Remember to only flush the 3 Ps </a:t>
            </a: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</a:rPr>
              <a:t>– Pee, Poo and Paper!</a:t>
            </a:r>
            <a:r>
              <a:rPr lang="en-GB" dirty="0"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 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FFA97EE-D75A-27A2-29AF-E096B62B61F9}"/>
              </a:ext>
            </a:extLst>
          </p:cNvPr>
          <p:cNvSpPr txBox="1"/>
          <p:nvPr/>
        </p:nvSpPr>
        <p:spPr>
          <a:xfrm>
            <a:off x="8546502" y="5712529"/>
            <a:ext cx="1119393" cy="393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rgbClr val="3692C4"/>
                </a:solidFill>
                <a:latin typeface="Comic Sans MS" panose="030F0702030302020204" pitchFamily="66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Waterwise</a:t>
            </a:r>
            <a:endParaRPr lang="en-GB" sz="1400" b="1" dirty="0">
              <a:solidFill>
                <a:srgbClr val="3692C4"/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C319B60E-23F8-B374-B6D2-A1E279D4042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29830">
            <a:off x="10351308" y="5568336"/>
            <a:ext cx="315310" cy="433699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5BDE660-BDA6-C343-E6F7-E3554CF0EBA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096651">
            <a:off x="9923883" y="3772338"/>
            <a:ext cx="346841" cy="477069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CF104870-7BE1-4133-FD36-46D7ACA36B0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253755">
            <a:off x="10632616" y="5693189"/>
            <a:ext cx="419678" cy="577254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FE4684E3-ACB2-D23C-26DF-AB45B7B0543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71471" flipH="1">
            <a:off x="10466345" y="540692"/>
            <a:ext cx="410992" cy="565306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7B995BF7-B477-8CEC-7D87-9584704BF38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904236" flipH="1">
            <a:off x="10862710" y="774362"/>
            <a:ext cx="342770" cy="47147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7841737-1C2F-A483-681D-771215E0A9C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48106">
            <a:off x="10360148" y="4147493"/>
            <a:ext cx="555843" cy="118116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A7E5963-DECE-DB7E-CF74-E8B0E8C039C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56258">
            <a:off x="10117836" y="2592878"/>
            <a:ext cx="999947" cy="113037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E3AD3AD-9C47-2401-F9D3-2C77103BF8E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467968">
            <a:off x="10396390" y="836427"/>
            <a:ext cx="125445" cy="1193750"/>
          </a:xfrm>
          <a:prstGeom prst="rect">
            <a:avLst/>
          </a:prstGeom>
        </p:spPr>
      </p:pic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id="{1A8A99E0-61CA-66DE-14F8-B70B2A6BA96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942136">
            <a:off x="10161984" y="1946771"/>
            <a:ext cx="315310" cy="433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48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317F019-A8C6-9EA8-87E7-409BD39AB12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251296" y="1998611"/>
            <a:ext cx="2646218" cy="4114800"/>
          </a:xfrm>
          <a:prstGeom prst="rect">
            <a:avLst/>
          </a:prstGeom>
        </p:spPr>
      </p:pic>
      <p:pic>
        <p:nvPicPr>
          <p:cNvPr id="5" name="Picture 4" descr="Shape&#10;&#10;Description automatically generated with medium confidence">
            <a:extLst>
              <a:ext uri="{FF2B5EF4-FFF2-40B4-BE49-F238E27FC236}">
                <a16:creationId xmlns:a16="http://schemas.microsoft.com/office/drawing/2014/main" id="{9306A225-3E5C-6DCD-A095-E883E7C466C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9041" y="789019"/>
            <a:ext cx="2249883" cy="229078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BFE4A4B-6AE9-6CF3-DE8B-5CA32F99337B}"/>
              </a:ext>
            </a:extLst>
          </p:cNvPr>
          <p:cNvSpPr txBox="1"/>
          <p:nvPr/>
        </p:nvSpPr>
        <p:spPr>
          <a:xfrm>
            <a:off x="1425737" y="2703621"/>
            <a:ext cx="367616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Would you be prepared to do some of these things if it meant there would be clean water in the future? 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66B91F8-23FA-4632-89BC-318775D8DA95}"/>
              </a:ext>
            </a:extLst>
          </p:cNvPr>
          <p:cNvSpPr txBox="1"/>
          <p:nvPr/>
        </p:nvSpPr>
        <p:spPr>
          <a:xfrm>
            <a:off x="4748565" y="1078242"/>
            <a:ext cx="1663377" cy="1019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3692C4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Let’s discuss!</a:t>
            </a:r>
            <a:endParaRPr lang="en-GB" sz="2800" b="1" dirty="0">
              <a:solidFill>
                <a:srgbClr val="3692C4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5D177E-F73E-B352-3177-D796F82A261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48106">
            <a:off x="10348525" y="2772783"/>
            <a:ext cx="555843" cy="118116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36B663F-C36B-EF70-ED28-D7EBD0A99AF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56258">
            <a:off x="9835109" y="863463"/>
            <a:ext cx="999947" cy="113037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C46F453-88F3-484E-962A-F53EBA3980D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329471">
            <a:off x="9656497" y="2221363"/>
            <a:ext cx="125445" cy="1193750"/>
          </a:xfrm>
          <a:prstGeom prst="rect">
            <a:avLst/>
          </a:prstGeom>
        </p:spPr>
      </p:pic>
      <p:pic>
        <p:nvPicPr>
          <p:cNvPr id="12" name="Picture 11" descr="A picture containing container, basket&#10;&#10;Description automatically generated">
            <a:extLst>
              <a:ext uri="{FF2B5EF4-FFF2-40B4-BE49-F238E27FC236}">
                <a16:creationId xmlns:a16="http://schemas.microsoft.com/office/drawing/2014/main" id="{55251619-A644-BA6B-E8BD-98045029211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2197" y="4296702"/>
            <a:ext cx="1630657" cy="1641750"/>
          </a:xfrm>
          <a:prstGeom prst="rect">
            <a:avLst/>
          </a:prstGeom>
        </p:spPr>
      </p:pic>
      <p:pic>
        <p:nvPicPr>
          <p:cNvPr id="16" name="Picture 15" descr="Icon&#10;&#10;Description automatically generated">
            <a:extLst>
              <a:ext uri="{FF2B5EF4-FFF2-40B4-BE49-F238E27FC236}">
                <a16:creationId xmlns:a16="http://schemas.microsoft.com/office/drawing/2014/main" id="{A91C0936-0EEF-47AF-DA50-2347E3B92279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32735">
            <a:off x="1131741" y="1658630"/>
            <a:ext cx="506865" cy="697175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74F7BA6A-357D-2B59-5958-1466CC243134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052187">
            <a:off x="1540123" y="2085194"/>
            <a:ext cx="346841" cy="477069"/>
          </a:xfrm>
          <a:prstGeom prst="rect">
            <a:avLst/>
          </a:prstGeom>
        </p:spPr>
      </p:pic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id="{23D3545A-DA6B-D56C-669F-AD3E453778D1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270967">
            <a:off x="4773578" y="4591021"/>
            <a:ext cx="506865" cy="697175"/>
          </a:xfrm>
          <a:prstGeom prst="rect">
            <a:avLst/>
          </a:prstGeom>
        </p:spPr>
      </p:pic>
      <p:pic>
        <p:nvPicPr>
          <p:cNvPr id="19" name="Picture 18" descr="Icon&#10;&#10;Description automatically generated">
            <a:extLst>
              <a:ext uri="{FF2B5EF4-FFF2-40B4-BE49-F238E27FC236}">
                <a16:creationId xmlns:a16="http://schemas.microsoft.com/office/drawing/2014/main" id="{A51DD1A4-2864-6B1F-33F1-551C9E298B8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090419">
            <a:off x="4428730" y="4713354"/>
            <a:ext cx="346841" cy="477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85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0F3E0FA-28B2-5E0F-AA86-98044EC0EADC}"/>
              </a:ext>
            </a:extLst>
          </p:cNvPr>
          <p:cNvSpPr txBox="1"/>
          <p:nvPr/>
        </p:nvSpPr>
        <p:spPr>
          <a:xfrm>
            <a:off x="1615865" y="715717"/>
            <a:ext cx="9113961" cy="2195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800"/>
              </a:spcBef>
            </a:pPr>
            <a:r>
              <a:rPr lang="en-GB" sz="2200" dirty="0">
                <a:latin typeface="Comic Sans MS" panose="030F0702030302020204" pitchFamily="66" charset="0"/>
              </a:rPr>
              <a:t>We’ve talked about saving water in the UK.</a:t>
            </a:r>
          </a:p>
          <a:p>
            <a:pPr algn="ctr">
              <a:spcBef>
                <a:spcPts val="800"/>
              </a:spcBef>
            </a:pPr>
            <a:r>
              <a:rPr lang="en-GB" sz="2200" dirty="0">
                <a:latin typeface="Comic Sans MS" panose="030F0702030302020204" pitchFamily="66" charset="0"/>
              </a:rPr>
              <a:t>Do we have an endless supply of clean water in the world?</a:t>
            </a:r>
          </a:p>
          <a:p>
            <a:pPr algn="ctr">
              <a:spcBef>
                <a:spcPts val="800"/>
              </a:spcBef>
            </a:pPr>
            <a:r>
              <a:rPr lang="en-GB" sz="2200" dirty="0">
                <a:latin typeface="Comic Sans MS" panose="030F0702030302020204" pitchFamily="66" charset="0"/>
              </a:rPr>
              <a:t>Can you remember?</a:t>
            </a:r>
          </a:p>
          <a:p>
            <a:pPr algn="ctr">
              <a:spcBef>
                <a:spcPts val="800"/>
              </a:spcBef>
            </a:pPr>
            <a:r>
              <a:rPr lang="en-GB" sz="2200" dirty="0">
                <a:latin typeface="Comic Sans MS" panose="030F0702030302020204" pitchFamily="66" charset="0"/>
              </a:rPr>
              <a:t>Unfortunately – No.</a:t>
            </a:r>
          </a:p>
          <a:p>
            <a:pPr algn="ctr">
              <a:spcBef>
                <a:spcPts val="800"/>
              </a:spcBef>
            </a:pPr>
            <a:r>
              <a:rPr lang="en-GB" sz="2200" b="1" dirty="0">
                <a:latin typeface="Comic Sans MS" panose="030F0702030302020204" pitchFamily="66" charset="0"/>
              </a:rPr>
              <a:t>1 in 3 people globally do not have access to safe drinking water.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A7B354A-90B5-E1A8-AFA1-5DB7C0589A6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7360" y="3511996"/>
            <a:ext cx="3215908" cy="243615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D856A9B-0486-1C3F-36D6-12244E14A26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30191" y="3400757"/>
            <a:ext cx="1999636" cy="253360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7C263F9-BCE1-8E28-387E-C1E3171DBB2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47235" y="3511996"/>
            <a:ext cx="3215908" cy="2431688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3DBEA4E-0654-89E7-DB4A-5A3867EBEB40}"/>
              </a:ext>
            </a:extLst>
          </p:cNvPr>
          <p:cNvSpPr/>
          <p:nvPr/>
        </p:nvSpPr>
        <p:spPr>
          <a:xfrm>
            <a:off x="8979643" y="3032796"/>
            <a:ext cx="150073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GB" sz="1400" b="1" u="sng" dirty="0">
                <a:solidFill>
                  <a:srgbClr val="3692C4"/>
                </a:solidFill>
                <a:latin typeface="Comic Sans MS" panose="030F0702030302020204" pitchFamily="66" charset="0"/>
                <a:hlinkClick r:id="rId6"/>
              </a:rPr>
              <a:t>UNICEF/WHO</a:t>
            </a:r>
            <a:endParaRPr lang="en-GB" sz="1400" b="1" u="sng" dirty="0">
              <a:solidFill>
                <a:srgbClr val="3692C4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774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54F558D-329F-A528-F4B1-DEB5396ABE54}"/>
              </a:ext>
            </a:extLst>
          </p:cNvPr>
          <p:cNvSpPr txBox="1"/>
          <p:nvPr/>
        </p:nvSpPr>
        <p:spPr>
          <a:xfrm>
            <a:off x="1312111" y="5342667"/>
            <a:ext cx="783121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solidFill>
                  <a:srgbClr val="3692C4"/>
                </a:solidFill>
                <a:latin typeface="Comic Sans MS" panose="030F0702030302020204" pitchFamily="66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https://issuu.com/uwebristol/docs/dry_the_diary_of_a_water_superhero</a:t>
            </a:r>
            <a:r>
              <a:rPr lang="en-GB" sz="1600" dirty="0">
                <a:solidFill>
                  <a:srgbClr val="3692C4"/>
                </a:solidFill>
              </a:rPr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3E8F38F-0CA8-B1B5-C4A2-56A89D9FC327}"/>
              </a:ext>
            </a:extLst>
          </p:cNvPr>
          <p:cNvSpPr txBox="1"/>
          <p:nvPr/>
        </p:nvSpPr>
        <p:spPr>
          <a:xfrm>
            <a:off x="6376062" y="1959119"/>
            <a:ext cx="4795520" cy="230793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2500"/>
              </a:lnSpc>
            </a:pPr>
            <a:r>
              <a:rPr lang="en-GB" sz="2000" dirty="0">
                <a:latin typeface="Comic Sans MS" panose="030F0702030302020204" pitchFamily="66" charset="0"/>
              </a:rPr>
              <a:t>Co-produced by Lindsey McEwen,</a:t>
            </a:r>
          </a:p>
          <a:p>
            <a:pPr>
              <a:lnSpc>
                <a:spcPts val="2500"/>
              </a:lnSpc>
            </a:pPr>
            <a:r>
              <a:rPr lang="en-GB" sz="2000" dirty="0">
                <a:latin typeface="Comic Sans MS" panose="030F0702030302020204" pitchFamily="66" charset="0"/>
              </a:rPr>
              <a:t>Luci </a:t>
            </a:r>
            <a:r>
              <a:rPr lang="en-GB" sz="2000" dirty="0" err="1">
                <a:latin typeface="Comic Sans MS" panose="030F0702030302020204" pitchFamily="66" charset="0"/>
              </a:rPr>
              <a:t>Gorell</a:t>
            </a:r>
            <a:r>
              <a:rPr lang="en-GB" sz="2000" dirty="0">
                <a:latin typeface="Comic Sans MS" panose="030F0702030302020204" pitchFamily="66" charset="0"/>
              </a:rPr>
              <a:t> Barnes, Verity Jones, Sarah Whitehouse and Sarah Williams.</a:t>
            </a:r>
          </a:p>
          <a:p>
            <a:pPr>
              <a:lnSpc>
                <a:spcPts val="2500"/>
              </a:lnSpc>
              <a:spcBef>
                <a:spcPts val="1200"/>
              </a:spcBef>
            </a:pPr>
            <a:r>
              <a:rPr lang="en-GB" sz="2000" dirty="0">
                <a:latin typeface="Comic Sans MS" panose="030F0702030302020204" pitchFamily="66" charset="0"/>
              </a:rPr>
              <a:t>Illustrations by Luci </a:t>
            </a:r>
            <a:r>
              <a:rPr lang="en-GB" sz="2000" dirty="0" err="1">
                <a:latin typeface="Comic Sans MS" panose="030F0702030302020204" pitchFamily="66" charset="0"/>
              </a:rPr>
              <a:t>Gorell</a:t>
            </a:r>
            <a:r>
              <a:rPr lang="en-GB" sz="2000" dirty="0">
                <a:latin typeface="Comic Sans MS" panose="030F0702030302020204" pitchFamily="66" charset="0"/>
              </a:rPr>
              <a:t> Barnes.</a:t>
            </a:r>
          </a:p>
          <a:p>
            <a:pPr>
              <a:lnSpc>
                <a:spcPts val="2500"/>
              </a:lnSpc>
              <a:spcBef>
                <a:spcPts val="1200"/>
              </a:spcBef>
            </a:pPr>
            <a:r>
              <a:rPr lang="en-GB" sz="2000" dirty="0">
                <a:latin typeface="Comic Sans MS" panose="030F0902030302020204" pitchFamily="66" charset="0"/>
              </a:rPr>
              <a:t>By kind permission of </a:t>
            </a:r>
            <a:r>
              <a:rPr lang="en-GB" sz="2000" b="1" dirty="0" err="1">
                <a:latin typeface="Comic Sans MS" panose="030F0902030302020204" pitchFamily="66" charset="0"/>
              </a:rPr>
              <a:t>issuu</a:t>
            </a:r>
            <a:r>
              <a:rPr lang="en-GB" sz="2000" b="1" dirty="0">
                <a:latin typeface="Comic Sans MS" panose="030F0902030302020204" pitchFamily="66" charset="0"/>
              </a:rPr>
              <a:t> </a:t>
            </a:r>
            <a:r>
              <a:rPr lang="en-GB" sz="2000" dirty="0">
                <a:latin typeface="Comic Sans MS" panose="030F0902030302020204" pitchFamily="66" charset="0"/>
              </a:rPr>
              <a:t>and</a:t>
            </a:r>
          </a:p>
          <a:p>
            <a:pPr>
              <a:lnSpc>
                <a:spcPts val="2500"/>
              </a:lnSpc>
            </a:pPr>
            <a:r>
              <a:rPr lang="en-GB" sz="2000" b="1" dirty="0">
                <a:latin typeface="Comic Sans MS" panose="030F0902030302020204" pitchFamily="66" charset="0"/>
              </a:rPr>
              <a:t>About Drought</a:t>
            </a:r>
            <a:r>
              <a:rPr lang="en-GB" sz="2000" dirty="0">
                <a:latin typeface="Comic Sans MS" panose="030F0902030302020204" pitchFamily="66" charset="0"/>
              </a:rPr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5CCF48-BB5E-D45B-9AC4-226AFD385818}"/>
              </a:ext>
            </a:extLst>
          </p:cNvPr>
          <p:cNvSpPr txBox="1"/>
          <p:nvPr/>
        </p:nvSpPr>
        <p:spPr>
          <a:xfrm>
            <a:off x="1312111" y="5650444"/>
            <a:ext cx="783121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solidFill>
                  <a:srgbClr val="3692C4"/>
                </a:solidFill>
                <a:latin typeface="Comic Sans MS" panose="030F0702030302020204" pitchFamily="66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https://aboutdrought.info</a:t>
            </a:r>
            <a:endParaRPr lang="en-GB" sz="1600" dirty="0">
              <a:solidFill>
                <a:srgbClr val="3692C4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8817DA-4667-0ABE-2007-5C702BC488B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6728" y="1095377"/>
            <a:ext cx="4544845" cy="4035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5821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37A94DB-27D2-8001-3DE8-35306471940D}"/>
              </a:ext>
            </a:extLst>
          </p:cNvPr>
          <p:cNvSpPr txBox="1"/>
          <p:nvPr/>
        </p:nvSpPr>
        <p:spPr>
          <a:xfrm>
            <a:off x="1124409" y="1419632"/>
            <a:ext cx="9977046" cy="1467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400"/>
              </a:spcBef>
            </a:pPr>
            <a:r>
              <a:rPr lang="en-GB" sz="2200" dirty="0">
                <a:latin typeface="Comic Sans MS" panose="030F0702030302020204" pitchFamily="66" charset="0"/>
              </a:rPr>
              <a:t>How could we reuse, recycle and reduce water at home and at school?</a:t>
            </a:r>
          </a:p>
          <a:p>
            <a:pPr algn="ctr">
              <a:spcBef>
                <a:spcPts val="1400"/>
              </a:spcBef>
            </a:pPr>
            <a:r>
              <a:rPr lang="en-GB" sz="2200" dirty="0">
                <a:latin typeface="Comic Sans MS" panose="030F0702030302020204" pitchFamily="66" charset="0"/>
              </a:rPr>
              <a:t>How can we raise awareness?</a:t>
            </a:r>
          </a:p>
          <a:p>
            <a:pPr algn="ctr">
              <a:spcBef>
                <a:spcPts val="1400"/>
              </a:spcBef>
            </a:pPr>
            <a:r>
              <a:rPr lang="en-GB" sz="2200" dirty="0">
                <a:latin typeface="Comic Sans MS" panose="030F0702030302020204" pitchFamily="66" charset="0"/>
              </a:rPr>
              <a:t>How can we support others in not wasting water?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0BDF692F-EFCD-9120-63DF-7343455D11A6}"/>
              </a:ext>
            </a:extLst>
          </p:cNvPr>
          <p:cNvSpPr txBox="1">
            <a:spLocks/>
          </p:cNvSpPr>
          <p:nvPr/>
        </p:nvSpPr>
        <p:spPr>
          <a:xfrm>
            <a:off x="0" y="735569"/>
            <a:ext cx="12192000" cy="4308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b="1" dirty="0">
                <a:solidFill>
                  <a:srgbClr val="3692C4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How can we conserve water?</a:t>
            </a:r>
            <a:endParaRPr lang="en-GB" sz="3200" b="1" dirty="0">
              <a:solidFill>
                <a:srgbClr val="3692C4"/>
              </a:solidFill>
              <a:latin typeface="Comic Sans MS" panose="030F0702030302020204" pitchFamily="66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D9E1CCB-ED5A-03BF-F248-7E313209CDA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355949">
            <a:off x="2237837" y="3261545"/>
            <a:ext cx="2650718" cy="2349207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EC963F9-10C1-D304-3711-8BAAA7552F4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81580">
            <a:off x="7018970" y="3339000"/>
            <a:ext cx="2672657" cy="2349207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CF23082-4F0C-6A28-EDB5-141EB055A40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01986">
            <a:off x="5100000" y="3348650"/>
            <a:ext cx="1695351" cy="24344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11" descr="Icon&#10;&#10;Description automatically generated">
            <a:extLst>
              <a:ext uri="{FF2B5EF4-FFF2-40B4-BE49-F238E27FC236}">
                <a16:creationId xmlns:a16="http://schemas.microsoft.com/office/drawing/2014/main" id="{50D99EC3-EC2F-C3D9-47EA-962B1944C0C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5114">
            <a:off x="9915987" y="2845927"/>
            <a:ext cx="346841" cy="477069"/>
          </a:xfrm>
          <a:prstGeom prst="rect">
            <a:avLst/>
          </a:prstGeom>
        </p:spPr>
      </p:pic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52CC1D87-648D-6ADE-F727-036B25B498A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414219">
            <a:off x="9997650" y="3280866"/>
            <a:ext cx="507811" cy="698477"/>
          </a:xfrm>
          <a:prstGeom prst="rect">
            <a:avLst/>
          </a:prstGeom>
        </p:spPr>
      </p:pic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933D997A-1313-5561-3529-46CDD953564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246625" flipH="1">
            <a:off x="1853933" y="5614234"/>
            <a:ext cx="346841" cy="477069"/>
          </a:xfrm>
          <a:prstGeom prst="rect">
            <a:avLst/>
          </a:prstGeom>
        </p:spPr>
      </p:pic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4FDB894E-78E9-BF13-AD2A-5856489F900D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158855" flipH="1">
            <a:off x="1516048" y="5091794"/>
            <a:ext cx="461646" cy="634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793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96627D70-2FB9-9F12-8E48-BCD35421FCF2}"/>
              </a:ext>
            </a:extLst>
          </p:cNvPr>
          <p:cNvSpPr txBox="1"/>
          <p:nvPr/>
        </p:nvSpPr>
        <p:spPr>
          <a:xfrm>
            <a:off x="1225233" y="1582015"/>
            <a:ext cx="9645968" cy="4022918"/>
          </a:xfrm>
          <a:prstGeom prst="rect">
            <a:avLst/>
          </a:prstGeom>
          <a:noFill/>
        </p:spPr>
        <p:txBody>
          <a:bodyPr wrap="square" lIns="90000">
            <a:noAutofit/>
          </a:bodyPr>
          <a:lstStyle/>
          <a:p>
            <a:pPr>
              <a:spcBef>
                <a:spcPts val="1800"/>
              </a:spcBef>
              <a:tabLst>
                <a:tab pos="4754880" algn="l"/>
              </a:tabLst>
            </a:pPr>
            <a:r>
              <a:rPr lang="en-GB" sz="1800" dirty="0">
                <a:solidFill>
                  <a:srgbClr val="3692C4"/>
                </a:solidFill>
                <a:effectLst/>
                <a:latin typeface="Comic Sans MS" panose="030F0902030302020204" pitchFamily="66" charset="0"/>
                <a:ea typeface="Calibri" panose="020F0502020204030204" pitchFamily="34" charset="0"/>
                <a:cs typeface="Twinkl Cursive Unlooped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WaterAid video, Pupil Pipeline challenge</a:t>
            </a:r>
            <a:endParaRPr lang="en-GB" sz="1800" dirty="0">
              <a:solidFill>
                <a:srgbClr val="3692C4"/>
              </a:solidFill>
              <a:effectLst/>
              <a:latin typeface="Comic Sans MS" panose="030F0902030302020204" pitchFamily="66" charset="0"/>
              <a:ea typeface="Calibri" panose="020F0502020204030204" pitchFamily="34" charset="0"/>
              <a:cs typeface="Twinkl Cursive Unlooped"/>
            </a:endParaRPr>
          </a:p>
          <a:p>
            <a:pPr>
              <a:spcBef>
                <a:spcPts val="1800"/>
              </a:spcBef>
              <a:tabLst>
                <a:tab pos="4754880" algn="l"/>
              </a:tabLst>
            </a:pPr>
            <a:r>
              <a:rPr lang="en-GB" sz="1800" dirty="0">
                <a:solidFill>
                  <a:srgbClr val="3692C4"/>
                </a:solidFill>
                <a:effectLst/>
                <a:latin typeface="Comic Sans MS" panose="030F0902030302020204" pitchFamily="66" charset="0"/>
                <a:ea typeface="Calibri" panose="020F0502020204030204" pitchFamily="34" charset="0"/>
                <a:cs typeface="Twinkl Cursive Unlooped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 in 3 people globally do not have access to safe drinking water’ UNICEF, WHO</a:t>
            </a:r>
            <a:endParaRPr lang="en-GB" sz="1800" dirty="0">
              <a:solidFill>
                <a:srgbClr val="3692C4"/>
              </a:solidFill>
              <a:effectLst/>
              <a:latin typeface="Comic Sans MS" panose="030F0902030302020204" pitchFamily="66" charset="0"/>
              <a:ea typeface="Calibri" panose="020F0502020204030204" pitchFamily="34" charset="0"/>
              <a:cs typeface="Twinkl Cursive Unlooped"/>
            </a:endParaRPr>
          </a:p>
          <a:p>
            <a:pPr>
              <a:spcBef>
                <a:spcPts val="1800"/>
              </a:spcBef>
              <a:tabLst>
                <a:tab pos="4754880" algn="l"/>
              </a:tabLst>
            </a:pPr>
            <a:r>
              <a:rPr lang="en-GB" sz="1800" dirty="0">
                <a:solidFill>
                  <a:srgbClr val="3692C4"/>
                </a:solidFill>
                <a:effectLst/>
                <a:latin typeface="Comic Sans MS" panose="030F0902030302020204" pitchFamily="66" charset="0"/>
                <a:ea typeface="Calibri" panose="020F0502020204030204" pitchFamily="34" charset="0"/>
                <a:cs typeface="Twinkl Cursive Unlooped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Climate Change: Will England have enough water in the future?</a:t>
            </a:r>
            <a:endParaRPr lang="en-GB" sz="1800" dirty="0">
              <a:solidFill>
                <a:srgbClr val="3692C4"/>
              </a:solidFill>
              <a:effectLst/>
              <a:latin typeface="Comic Sans MS" panose="030F0902030302020204" pitchFamily="66" charset="0"/>
              <a:ea typeface="Calibri" panose="020F0502020204030204" pitchFamily="34" charset="0"/>
              <a:cs typeface="Twinkl Cursive Unlooped"/>
            </a:endParaRPr>
          </a:p>
          <a:p>
            <a:pPr>
              <a:spcBef>
                <a:spcPts val="1800"/>
              </a:spcBef>
              <a:tabLst>
                <a:tab pos="4754880" algn="l"/>
              </a:tabLst>
            </a:pPr>
            <a:r>
              <a:rPr lang="en-GB" dirty="0">
                <a:solidFill>
                  <a:srgbClr val="3692C4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winkl Cursive Unlooped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Waterwise: Fun Water-Saving Activities for Kids</a:t>
            </a:r>
            <a:endParaRPr lang="en-GB" sz="1800" dirty="0">
              <a:solidFill>
                <a:srgbClr val="3692C4"/>
              </a:solidFill>
              <a:effectLst/>
              <a:latin typeface="Comic Sans MS" panose="030F0902030302020204" pitchFamily="66" charset="0"/>
              <a:ea typeface="Calibri" panose="020F0502020204030204" pitchFamily="34" charset="0"/>
              <a:cs typeface="Twinkl Cursive Unlooped"/>
            </a:endParaRPr>
          </a:p>
          <a:p>
            <a:pPr>
              <a:spcBef>
                <a:spcPts val="1800"/>
              </a:spcBef>
              <a:tabLst>
                <a:tab pos="4754880" algn="l"/>
              </a:tabLst>
            </a:pPr>
            <a:r>
              <a:rPr lang="en-GB" sz="1800" u="sng" dirty="0">
                <a:solidFill>
                  <a:srgbClr val="3692C4"/>
                </a:solidFill>
                <a:effectLst/>
                <a:latin typeface="Comic Sans MS" panose="030F0902030302020204" pitchFamily="66" charset="0"/>
                <a:ea typeface="Calibri" panose="020F0502020204030204" pitchFamily="34" charset="0"/>
                <a:cs typeface="Twinkl Cursive Unlooped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DRY: the diary of a water superhero</a:t>
            </a:r>
            <a:endParaRPr lang="en-GB" sz="1800" dirty="0">
              <a:solidFill>
                <a:srgbClr val="3692C4"/>
              </a:solidFill>
              <a:effectLst/>
              <a:latin typeface="Comic Sans MS" panose="030F0902030302020204" pitchFamily="66" charset="0"/>
              <a:ea typeface="Calibri" panose="020F0502020204030204" pitchFamily="34" charset="0"/>
              <a:cs typeface="Twinkl Cursive Unlooped"/>
            </a:endParaRPr>
          </a:p>
          <a:p>
            <a:pPr>
              <a:spcBef>
                <a:spcPts val="1800"/>
              </a:spcBef>
              <a:tabLst>
                <a:tab pos="4754880" algn="l"/>
              </a:tabLst>
            </a:pPr>
            <a:r>
              <a:rPr lang="en-GB" sz="18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anose="030F0902030302020204" pitchFamily="66" charset="0"/>
                <a:ea typeface="Calibri" panose="020F0502020204030204" pitchFamily="34" charset="0"/>
                <a:cs typeface="Twinkl Cursive Unlooped"/>
              </a:rPr>
              <a:t>Energy Saving Trust</a:t>
            </a:r>
          </a:p>
          <a:p>
            <a:pPr>
              <a:tabLst>
                <a:tab pos="4754880" algn="l"/>
              </a:tabLst>
            </a:pPr>
            <a:r>
              <a:rPr lang="en-GB" sz="1800" u="sng" dirty="0">
                <a:solidFill>
                  <a:srgbClr val="3692C4"/>
                </a:solidFill>
                <a:effectLst/>
                <a:latin typeface="Comic Sans MS" panose="030F0902030302020204" pitchFamily="66" charset="0"/>
                <a:ea typeface="Calibri" panose="020F0502020204030204" pitchFamily="34" charset="0"/>
                <a:cs typeface="Twinkl Cursive Unlooped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https://energysavingtrust.org.uk</a:t>
            </a:r>
            <a:endParaRPr lang="en-GB" sz="1800" dirty="0">
              <a:solidFill>
                <a:srgbClr val="3692C4"/>
              </a:solidFill>
              <a:effectLst/>
              <a:latin typeface="Comic Sans MS" panose="030F0902030302020204" pitchFamily="66" charset="0"/>
              <a:ea typeface="Calibri" panose="020F0502020204030204" pitchFamily="34" charset="0"/>
              <a:cs typeface="Twinkl Cursive Unlooped"/>
            </a:endParaRPr>
          </a:p>
          <a:p>
            <a:pPr>
              <a:spcBef>
                <a:spcPts val="1800"/>
              </a:spcBef>
              <a:tabLst>
                <a:tab pos="4754880" algn="l"/>
              </a:tabLst>
            </a:pPr>
            <a:r>
              <a:rPr lang="en-GB" sz="18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anose="030F0902030302020204" pitchFamily="66" charset="0"/>
                <a:ea typeface="Calibri" panose="020F0502020204030204" pitchFamily="34" charset="0"/>
                <a:cs typeface="Twinkl Cursive Unlooped"/>
              </a:rPr>
              <a:t>Environment Agency: Water: Myths, Facts and Inconvenient Truths</a:t>
            </a:r>
          </a:p>
          <a:p>
            <a:pPr>
              <a:tabLst>
                <a:tab pos="4754880" algn="l"/>
              </a:tabLst>
            </a:pPr>
            <a:r>
              <a:rPr lang="en-GB" sz="1800" u="sng" dirty="0">
                <a:solidFill>
                  <a:srgbClr val="3692C4"/>
                </a:solidFill>
                <a:effectLst/>
                <a:latin typeface="Comic Sans MS" panose="030F0902030302020204" pitchFamily="66" charset="0"/>
                <a:ea typeface="Calibri" panose="020F0502020204030204" pitchFamily="34" charset="0"/>
                <a:cs typeface="Twinkl Cursive Unlooped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https://www.gov.uk/government/speeches/water-myths-facts-and-inconvenient-truths</a:t>
            </a:r>
            <a:endParaRPr lang="en-GB" sz="1800" dirty="0">
              <a:solidFill>
                <a:srgbClr val="3692C4"/>
              </a:solidFill>
              <a:effectLst/>
              <a:latin typeface="Comic Sans MS" panose="030F0902030302020204" pitchFamily="66" charset="0"/>
              <a:ea typeface="Calibri" panose="020F0502020204030204" pitchFamily="34" charset="0"/>
              <a:cs typeface="Twinkl Cursive Unlooped"/>
            </a:endParaRPr>
          </a:p>
          <a:p>
            <a:pPr>
              <a:spcBef>
                <a:spcPts val="1800"/>
              </a:spcBef>
              <a:tabLst>
                <a:tab pos="4754880" algn="l"/>
              </a:tabLst>
            </a:pPr>
            <a:endParaRPr lang="en-GB" sz="1800" b="1" dirty="0">
              <a:solidFill>
                <a:srgbClr val="3692C4"/>
              </a:solidFill>
              <a:effectLst/>
              <a:latin typeface="Comic Sans MS" panose="030F0902030302020204" pitchFamily="66" charset="0"/>
              <a:ea typeface="Calibri" panose="020F0502020204030204" pitchFamily="34" charset="0"/>
              <a:cs typeface="Twinkl Cursive Unlooped"/>
            </a:endParaRPr>
          </a:p>
          <a:p>
            <a:pPr>
              <a:spcBef>
                <a:spcPts val="1800"/>
              </a:spcBef>
              <a:tabLst>
                <a:tab pos="4754880" algn="l"/>
              </a:tabLst>
            </a:pPr>
            <a:endParaRPr lang="en-GB" sz="1800" dirty="0">
              <a:solidFill>
                <a:srgbClr val="3692C4"/>
              </a:solidFill>
              <a:effectLst/>
              <a:latin typeface="Comic Sans MS" panose="030F0902030302020204" pitchFamily="66" charset="0"/>
              <a:ea typeface="Calibri" panose="020F0502020204030204" pitchFamily="34" charset="0"/>
              <a:cs typeface="Twinkl Cursive Unlooped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49EF7F2E-FA38-F148-36C5-4B4F737C83B0}"/>
              </a:ext>
            </a:extLst>
          </p:cNvPr>
          <p:cNvSpPr txBox="1">
            <a:spLocks/>
          </p:cNvSpPr>
          <p:nvPr/>
        </p:nvSpPr>
        <p:spPr>
          <a:xfrm>
            <a:off x="0" y="821294"/>
            <a:ext cx="12192000" cy="4308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b="1" dirty="0">
                <a:solidFill>
                  <a:srgbClr val="3692C4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Useful links</a:t>
            </a:r>
            <a:endParaRPr lang="en-GB" sz="3200" b="1" dirty="0">
              <a:solidFill>
                <a:srgbClr val="3692C4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9208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345FEC9-E6C0-2247-B2C4-31965A1324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</a:t>
            </a:r>
            <a:r>
              <a:rPr lang="en-GB" sz="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C714B0E-3A41-3F4C-B0F0-BB62AC3F289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DB6B8C80-7444-594A-89EE-22F1BD68F5F8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Investigate Water: Steps for Learning 6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992DB8A6-CD52-F942-92B3-8BFE9C560FE1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3932EFE-F536-174B-B36A-3B0F0BF221D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94" b="1094"/>
          <a:stretch/>
        </p:blipFill>
        <p:spPr>
          <a:xfrm flipH="1">
            <a:off x="4140766" y="1993127"/>
            <a:ext cx="3940449" cy="2848362"/>
          </a:xfrm>
          <a:prstGeom prst="rect">
            <a:avLst/>
          </a:prstGeom>
          <a:ln w="95250">
            <a:solidFill>
              <a:schemeClr val="bg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40238862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D80A3E3-C190-6344-DA32-8FC934F5226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938" b="4938"/>
          <a:stretch/>
        </p:blipFill>
        <p:spPr>
          <a:xfrm flipH="1">
            <a:off x="1410732" y="2201800"/>
            <a:ext cx="4928616" cy="3282661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EB915F7-C9E7-6746-A5BB-5159F0BD7DC3}"/>
              </a:ext>
            </a:extLst>
          </p:cNvPr>
          <p:cNvSpPr txBox="1">
            <a:spLocks/>
          </p:cNvSpPr>
          <p:nvPr/>
        </p:nvSpPr>
        <p:spPr>
          <a:xfrm>
            <a:off x="0" y="831422"/>
            <a:ext cx="12192000" cy="945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692C4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Let’s Investigate Water: Steps for Learning 6</a:t>
            </a:r>
            <a:br>
              <a:rPr lang="en-US" sz="3000" b="1" dirty="0">
                <a:solidFill>
                  <a:srgbClr val="3692C4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3000" b="1" dirty="0">
                <a:solidFill>
                  <a:srgbClr val="3692C4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 Learning aims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0A8FD63-E6EB-1C42-551F-AE0ED508AD8F}"/>
              </a:ext>
            </a:extLst>
          </p:cNvPr>
          <p:cNvSpPr txBox="1"/>
          <p:nvPr/>
        </p:nvSpPr>
        <p:spPr>
          <a:xfrm>
            <a:off x="7077730" y="2186608"/>
            <a:ext cx="3554827" cy="329979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lvl="0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</a:pPr>
            <a:r>
              <a:rPr lang="en-GB" sz="2200" dirty="0">
                <a:latin typeface="Comic Sans MS" panose="030F0702030302020204" pitchFamily="66" charset="0"/>
                <a:ea typeface="Calibri" panose="020F0502020204030204" pitchFamily="34" charset="0"/>
              </a:rPr>
              <a:t>To understand the challenges of having no running water.</a:t>
            </a:r>
          </a:p>
          <a:p>
            <a:pPr lvl="0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</a:pPr>
            <a:r>
              <a:rPr lang="en-GB" sz="2200" dirty="0">
                <a:solidFill>
                  <a:srgbClr val="00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winkl Cursive Unlooped"/>
              </a:rPr>
              <a:t>To understand that the UK might face a water shortage in the future.</a:t>
            </a:r>
          </a:p>
        </p:txBody>
      </p:sp>
    </p:spTree>
    <p:extLst>
      <p:ext uri="{BB962C8B-B14F-4D97-AF65-F5344CB8AC3E}">
        <p14:creationId xmlns:p14="http://schemas.microsoft.com/office/powerpoint/2010/main" val="1364815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75CB0D42-BEC8-44AD-3900-4794E9ACF90A}"/>
              </a:ext>
            </a:extLst>
          </p:cNvPr>
          <p:cNvSpPr txBox="1">
            <a:spLocks/>
          </p:cNvSpPr>
          <p:nvPr/>
        </p:nvSpPr>
        <p:spPr>
          <a:xfrm>
            <a:off x="0" y="796139"/>
            <a:ext cx="12192000" cy="5565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692C4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What would it be like to have no water at school?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ED65FA6-3334-3224-8323-A54146F2E41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311900">
            <a:off x="1352887" y="1815016"/>
            <a:ext cx="3277140" cy="2079873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8DDDBDF-617B-8A01-65A1-9510D114DFA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6181">
            <a:off x="6362560" y="3601416"/>
            <a:ext cx="3283928" cy="2080703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869CEA8-B53D-E784-0AE6-F9A16BFF7CB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268"/>
          <a:stretch/>
        </p:blipFill>
        <p:spPr>
          <a:xfrm rot="21430851">
            <a:off x="7719116" y="1745791"/>
            <a:ext cx="2657863" cy="1772459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DC66F5C-858B-A7E6-2C1D-C1B9C8887AF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69515">
            <a:off x="5015654" y="1922875"/>
            <a:ext cx="2393013" cy="2063824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AA41DE5-0763-EAF4-0227-084D538E3EA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539" b="-594"/>
          <a:stretch/>
        </p:blipFill>
        <p:spPr>
          <a:xfrm rot="21355949">
            <a:off x="3225382" y="3663491"/>
            <a:ext cx="1893421" cy="2207931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016241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:a16="http://schemas.microsoft.com/office/drawing/2014/main" id="{64F4A8BC-D219-458D-B600-0C766F48808A}"/>
              </a:ext>
            </a:extLst>
          </p:cNvPr>
          <p:cNvSpPr txBox="1">
            <a:spLocks/>
          </p:cNvSpPr>
          <p:nvPr/>
        </p:nvSpPr>
        <p:spPr>
          <a:xfrm>
            <a:off x="0" y="790146"/>
            <a:ext cx="12192000" cy="51160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400"/>
              </a:spcBef>
              <a:buNone/>
            </a:pPr>
            <a:r>
              <a:rPr lang="en-US" sz="3000" b="1" dirty="0">
                <a:solidFill>
                  <a:srgbClr val="3692C4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Let’s deepen the discussion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6392D28-7236-4D59-9075-69F3713572B8}"/>
              </a:ext>
            </a:extLst>
          </p:cNvPr>
          <p:cNvSpPr txBox="1"/>
          <p:nvPr/>
        </p:nvSpPr>
        <p:spPr>
          <a:xfrm>
            <a:off x="6576698" y="3253513"/>
            <a:ext cx="3840477" cy="2287165"/>
          </a:xfrm>
          <a:prstGeom prst="rect">
            <a:avLst/>
          </a:prstGeom>
          <a:noFill/>
        </p:spPr>
        <p:txBody>
          <a:bodyPr wrap="square" lIns="90000" rtlCol="0">
            <a:noAutofit/>
          </a:bodyPr>
          <a:lstStyle/>
          <a:p>
            <a:pPr>
              <a:spcBef>
                <a:spcPts val="600"/>
              </a:spcBef>
            </a:pPr>
            <a:r>
              <a:rPr lang="en-GB" sz="2000" dirty="0">
                <a:latin typeface="Comic Sans MS" panose="030F0702030302020204" pitchFamily="66" charset="0"/>
              </a:rPr>
              <a:t>Watch this </a:t>
            </a:r>
            <a:r>
              <a:rPr lang="en-GB" sz="2000" b="1" dirty="0">
                <a:solidFill>
                  <a:srgbClr val="3692C4"/>
                </a:solidFill>
                <a:latin typeface="Comic Sans MS" panose="030F0702030302020204" pitchFamily="66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WaterAid Video</a:t>
            </a:r>
            <a:endParaRPr lang="en-GB" sz="2000" b="1" dirty="0">
              <a:solidFill>
                <a:srgbClr val="3692C4"/>
              </a:solidFill>
              <a:latin typeface="Comic Sans MS" panose="030F0702030302020204" pitchFamily="66" charset="0"/>
            </a:endParaRPr>
          </a:p>
          <a:p>
            <a:pPr>
              <a:spcBef>
                <a:spcPts val="1200"/>
              </a:spcBef>
            </a:pPr>
            <a:r>
              <a:rPr lang="en-US" sz="2000" b="1" dirty="0">
                <a:solidFill>
                  <a:srgbClr val="3692C4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If our school had no water:</a:t>
            </a:r>
          </a:p>
          <a:p>
            <a:pPr>
              <a:spcBef>
                <a:spcPts val="600"/>
              </a:spcBef>
            </a:pPr>
            <a:r>
              <a:rPr lang="en-GB" sz="2000" dirty="0">
                <a:latin typeface="Comic Sans MS" panose="030F0702030302020204" pitchFamily="66" charset="0"/>
              </a:rPr>
              <a:t>How would we get a drink?</a:t>
            </a:r>
          </a:p>
          <a:p>
            <a:pPr>
              <a:spcBef>
                <a:spcPts val="600"/>
              </a:spcBef>
            </a:pPr>
            <a:r>
              <a:rPr lang="en-GB" sz="2000" dirty="0">
                <a:latin typeface="Comic Sans MS" panose="030F0702030302020204" pitchFamily="66" charset="0"/>
              </a:rPr>
              <a:t>Would we have to go home?</a:t>
            </a:r>
          </a:p>
          <a:p>
            <a:pPr>
              <a:spcBef>
                <a:spcPts val="600"/>
              </a:spcBef>
            </a:pPr>
            <a:r>
              <a:rPr lang="en-GB" sz="2000" dirty="0">
                <a:latin typeface="Comic Sans MS" panose="030F0702030302020204" pitchFamily="66" charset="0"/>
              </a:rPr>
              <a:t>How would we wash our hands?</a:t>
            </a:r>
          </a:p>
          <a:p>
            <a:pPr>
              <a:spcBef>
                <a:spcPts val="600"/>
              </a:spcBef>
            </a:pPr>
            <a:r>
              <a:rPr lang="en-GB" sz="2000" dirty="0">
                <a:latin typeface="Comic Sans MS" panose="030F0702030302020204" pitchFamily="66" charset="0"/>
              </a:rPr>
              <a:t>What would it be like to go to the toilet?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29D25AE-45D6-E55B-9430-F90C6F598C9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43" b="543"/>
          <a:stretch/>
        </p:blipFill>
        <p:spPr>
          <a:xfrm>
            <a:off x="1416051" y="1712915"/>
            <a:ext cx="4679950" cy="4120799"/>
          </a:xfrm>
          <a:prstGeom prst="rect">
            <a:avLst/>
          </a:prstGeom>
          <a:effectLst>
            <a:outerShdw blurRad="247600" dist="50800" dir="5400000" sx="97000" sy="97000" algn="ctr" rotWithShape="0">
              <a:srgbClr val="000000">
                <a:alpha val="86000"/>
              </a:srgb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19C7287-82C3-D5D0-7134-01ACA6A99C1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732" r="36333"/>
          <a:stretch/>
        </p:blipFill>
        <p:spPr>
          <a:xfrm>
            <a:off x="6641016" y="1724228"/>
            <a:ext cx="651645" cy="1340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037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>
            <a:extLst>
              <a:ext uri="{FF2B5EF4-FFF2-40B4-BE49-F238E27FC236}">
                <a16:creationId xmlns:a16="http://schemas.microsoft.com/office/drawing/2014/main" id="{F496B71A-BB8A-EE72-B8C4-18E2C07835CF}"/>
              </a:ext>
            </a:extLst>
          </p:cNvPr>
          <p:cNvSpPr txBox="1">
            <a:spLocks/>
          </p:cNvSpPr>
          <p:nvPr/>
        </p:nvSpPr>
        <p:spPr>
          <a:xfrm>
            <a:off x="0" y="844580"/>
            <a:ext cx="12192000" cy="4308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400"/>
              </a:spcBef>
              <a:buNone/>
            </a:pPr>
            <a:r>
              <a:rPr lang="en-US" sz="2500" b="1" dirty="0">
                <a:solidFill>
                  <a:srgbClr val="3692C4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How much water does each person use in the UK on average per day?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72CE16A-3E20-26BF-F353-EC93226BD4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33471" y="1369985"/>
            <a:ext cx="1418466" cy="483079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50FE8BD-8CAC-073D-4A20-C02C3E70E8CA}"/>
              </a:ext>
            </a:extLst>
          </p:cNvPr>
          <p:cNvSpPr txBox="1"/>
          <p:nvPr/>
        </p:nvSpPr>
        <p:spPr>
          <a:xfrm>
            <a:off x="6529665" y="2174548"/>
            <a:ext cx="437933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000" dirty="0">
                <a:latin typeface="Comic Sans MS" panose="030F0702030302020204" pitchFamily="66" charset="0"/>
              </a:rPr>
              <a:t>Think about a one litre bottle.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Perhaps like your water bottle.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latin typeface="Comic Sans MS" panose="030F0702030302020204" pitchFamily="66" charset="0"/>
              </a:rPr>
              <a:t>How many of these do you think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an average person in the UK uses every day?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latin typeface="Comic Sans MS" panose="030F0702030302020204" pitchFamily="66" charset="0"/>
              </a:rPr>
              <a:t>It is 140 litres per person per day.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latin typeface="Comic Sans MS" panose="030F0702030302020204" pitchFamily="66" charset="0"/>
              </a:rPr>
              <a:t>That’s 140 water bottles!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latin typeface="Comic Sans MS" panose="030F0702030302020204" pitchFamily="66" charset="0"/>
              </a:rPr>
              <a:t>Let’s take a look!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F925AD8-3854-4D57-7AE0-6EBB9D6B2D2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493" r="11803"/>
          <a:stretch/>
        </p:blipFill>
        <p:spPr>
          <a:xfrm rot="21330485" flipH="1">
            <a:off x="1230430" y="2395350"/>
            <a:ext cx="2569249" cy="278006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06978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A picture containing candelabrum&#10;&#10;Description automatically generated">
            <a:extLst>
              <a:ext uri="{FF2B5EF4-FFF2-40B4-BE49-F238E27FC236}">
                <a16:creationId xmlns:a16="http://schemas.microsoft.com/office/drawing/2014/main" id="{73C871A8-09E3-0CAF-9A6A-DDFBCB495C8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0841" y="4513845"/>
            <a:ext cx="4155765" cy="90685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F1D589C-9412-DAFE-8EDB-78090896AF13}"/>
              </a:ext>
            </a:extLst>
          </p:cNvPr>
          <p:cNvSpPr txBox="1"/>
          <p:nvPr/>
        </p:nvSpPr>
        <p:spPr>
          <a:xfrm>
            <a:off x="575733" y="5982388"/>
            <a:ext cx="1048019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dirty="0">
                <a:latin typeface="Comic Sans MS" panose="030F0702030302020204" pitchFamily="66" charset="0"/>
              </a:rPr>
              <a:t>Source: Energy Saving Trust, via </a:t>
            </a:r>
            <a:r>
              <a:rPr lang="en-GB" sz="1500" b="1" dirty="0">
                <a:solidFill>
                  <a:srgbClr val="3692C4"/>
                </a:solidFill>
                <a:latin typeface="Comic Sans MS" panose="030F0702030302020204" pitchFamily="66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BBC News article 2019</a:t>
            </a:r>
            <a:endParaRPr lang="en-GB" sz="1500" b="1" dirty="0">
              <a:solidFill>
                <a:srgbClr val="3692C4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A8E5078-EEAD-6B56-5868-43F6F6C110D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0841" y="2383732"/>
            <a:ext cx="4155765" cy="1379997"/>
          </a:xfrm>
          <a:prstGeom prst="rect">
            <a:avLst/>
          </a:prstGeom>
        </p:spPr>
      </p:pic>
      <p:pic>
        <p:nvPicPr>
          <p:cNvPr id="8" name="Picture 7" descr="A picture containing candelabrum&#10;&#10;Description automatically generated">
            <a:extLst>
              <a:ext uri="{FF2B5EF4-FFF2-40B4-BE49-F238E27FC236}">
                <a16:creationId xmlns:a16="http://schemas.microsoft.com/office/drawing/2014/main" id="{B9A32159-6883-81F2-4EBA-B67390C133A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0778" y="2383732"/>
            <a:ext cx="4155765" cy="90685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548C007-979A-37F9-26A8-28AB296297C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0778" y="3942276"/>
            <a:ext cx="2689024" cy="43371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C62CDF8-F620-C955-7713-16279400D5C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" r="36359"/>
          <a:stretch/>
        </p:blipFill>
        <p:spPr>
          <a:xfrm>
            <a:off x="6440778" y="4979584"/>
            <a:ext cx="1440301" cy="43371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1F8AC5A-03CC-70C4-3A41-20F702B158B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0536" y="4979584"/>
            <a:ext cx="583542" cy="433714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535DB2A8-5661-FDD8-1B6A-507980400926}"/>
              </a:ext>
            </a:extLst>
          </p:cNvPr>
          <p:cNvSpPr/>
          <p:nvPr/>
        </p:nvSpPr>
        <p:spPr>
          <a:xfrm>
            <a:off x="1326768" y="611008"/>
            <a:ext cx="9567043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GB" sz="3000" b="1" dirty="0">
                <a:solidFill>
                  <a:srgbClr val="3692C4"/>
                </a:solidFill>
                <a:latin typeface="Comic Sans MS" panose="030F0702030302020204" pitchFamily="66" charset="0"/>
              </a:rPr>
              <a:t>How water usage in the home breaks down (2019)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794BE3A-FCCE-6FF5-C8DD-E700B9A4D3C1}"/>
              </a:ext>
            </a:extLst>
          </p:cNvPr>
          <p:cNvSpPr txBox="1"/>
          <p:nvPr/>
        </p:nvSpPr>
        <p:spPr>
          <a:xfrm>
            <a:off x="4451218" y="1321512"/>
            <a:ext cx="3318139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2500" dirty="0">
                <a:latin typeface="Comic Sans MS" panose="030F0702030302020204" pitchFamily="66" charset="0"/>
              </a:rPr>
              <a:t>141 litres per day…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4D125C-E26A-3FEA-B376-6289230FB8BD}"/>
              </a:ext>
            </a:extLst>
          </p:cNvPr>
          <p:cNvSpPr txBox="1"/>
          <p:nvPr/>
        </p:nvSpPr>
        <p:spPr>
          <a:xfrm>
            <a:off x="1379538" y="2008526"/>
            <a:ext cx="3649953" cy="3165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700" dirty="0">
                <a:latin typeface="Comic Sans MS" panose="030F0702030302020204" pitchFamily="66" charset="0"/>
              </a:rPr>
              <a:t>Bathroom: 56 litres, 40%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74536BB-058C-A1B3-1460-A0C7DF39A404}"/>
              </a:ext>
            </a:extLst>
          </p:cNvPr>
          <p:cNvSpPr txBox="1"/>
          <p:nvPr/>
        </p:nvSpPr>
        <p:spPr>
          <a:xfrm>
            <a:off x="1379538" y="4136046"/>
            <a:ext cx="3649953" cy="3165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700" dirty="0">
                <a:latin typeface="Comic Sans MS" panose="030F0702030302020204" pitchFamily="66" charset="0"/>
              </a:rPr>
              <a:t>Toilet: 31 litres, 22%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DAB0287-CFC9-B0E2-79D9-D53D5AB6603E}"/>
              </a:ext>
            </a:extLst>
          </p:cNvPr>
          <p:cNvSpPr txBox="1"/>
          <p:nvPr/>
        </p:nvSpPr>
        <p:spPr>
          <a:xfrm>
            <a:off x="6440637" y="2008526"/>
            <a:ext cx="4159176" cy="3165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700" dirty="0">
                <a:latin typeface="Comic Sans MS" panose="030F0702030302020204" pitchFamily="66" charset="0"/>
              </a:rPr>
              <a:t>Cold water (drinking etc.): 31 litres, 22%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3F13D46-1877-B54A-73E2-7F5E78ED423E}"/>
              </a:ext>
            </a:extLst>
          </p:cNvPr>
          <p:cNvSpPr txBox="1"/>
          <p:nvPr/>
        </p:nvSpPr>
        <p:spPr>
          <a:xfrm>
            <a:off x="6419371" y="3564708"/>
            <a:ext cx="3649953" cy="3165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700" dirty="0">
                <a:latin typeface="Comic Sans MS" panose="030F0702030302020204" pitchFamily="66" charset="0"/>
              </a:rPr>
              <a:t>Washing machine: 13 litres, 9%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442E449-9B9E-8306-7115-C1D49FB91350}"/>
              </a:ext>
            </a:extLst>
          </p:cNvPr>
          <p:cNvSpPr txBox="1"/>
          <p:nvPr/>
        </p:nvSpPr>
        <p:spPr>
          <a:xfrm>
            <a:off x="6419371" y="4660387"/>
            <a:ext cx="3649953" cy="3165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700" dirty="0">
                <a:latin typeface="Comic Sans MS" panose="030F0702030302020204" pitchFamily="66" charset="0"/>
              </a:rPr>
              <a:t>Dishes: 7 litres, 5%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2E74DC8-D9BD-11E4-1DF2-AF66C0E760A7}"/>
              </a:ext>
            </a:extLst>
          </p:cNvPr>
          <p:cNvSpPr txBox="1"/>
          <p:nvPr/>
        </p:nvSpPr>
        <p:spPr>
          <a:xfrm>
            <a:off x="8794494" y="4657499"/>
            <a:ext cx="2235389" cy="2634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700" dirty="0">
                <a:latin typeface="Comic Sans MS" panose="030F0702030302020204" pitchFamily="66" charset="0"/>
              </a:rPr>
              <a:t>Outdoor: 3 litres, 2%</a:t>
            </a:r>
          </a:p>
        </p:txBody>
      </p:sp>
    </p:spTree>
    <p:extLst>
      <p:ext uri="{BB962C8B-B14F-4D97-AF65-F5344CB8AC3E}">
        <p14:creationId xmlns:p14="http://schemas.microsoft.com/office/powerpoint/2010/main" val="21143467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1CBDB3F-67B5-7590-B415-BCDC4FB1A219}"/>
              </a:ext>
            </a:extLst>
          </p:cNvPr>
          <p:cNvSpPr txBox="1">
            <a:spLocks/>
          </p:cNvSpPr>
          <p:nvPr/>
        </p:nvSpPr>
        <p:spPr>
          <a:xfrm>
            <a:off x="0" y="787428"/>
            <a:ext cx="12192000" cy="4308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400"/>
              </a:spcBef>
              <a:buNone/>
            </a:pPr>
            <a:r>
              <a:rPr lang="en-US" sz="3000" b="1" dirty="0">
                <a:solidFill>
                  <a:srgbClr val="3692C4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WaterAid Pupil Pipeline Challenge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3EBC373-B6D5-670D-28E6-4AA78D70C81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66941">
            <a:off x="9392196" y="2553448"/>
            <a:ext cx="968832" cy="329949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9254AE0-8416-BC81-4642-B2DC5D44A365}"/>
              </a:ext>
            </a:extLst>
          </p:cNvPr>
          <p:cNvSpPr txBox="1"/>
          <p:nvPr/>
        </p:nvSpPr>
        <p:spPr>
          <a:xfrm>
            <a:off x="2467581" y="1433952"/>
            <a:ext cx="72716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GB" sz="2200" dirty="0">
                <a:latin typeface="Comic Sans MS" panose="030F0702030302020204" pitchFamily="66" charset="0"/>
              </a:rPr>
              <a:t>You have 20 minutes to move this water.</a:t>
            </a:r>
          </a:p>
          <a:p>
            <a:pPr algn="ctr">
              <a:spcBef>
                <a:spcPts val="1200"/>
              </a:spcBef>
            </a:pPr>
            <a:r>
              <a:rPr lang="en-GB" sz="2200" dirty="0">
                <a:latin typeface="Comic Sans MS" panose="030F0702030302020204" pitchFamily="66" charset="0"/>
              </a:rPr>
              <a:t>Anything goes, every drop counts!</a:t>
            </a:r>
          </a:p>
        </p:txBody>
      </p:sp>
      <p:pic>
        <p:nvPicPr>
          <p:cNvPr id="4" name="Picture 3" descr="A picture containing basket, cup, container, handcart&#10;&#10;Description automatically generated">
            <a:extLst>
              <a:ext uri="{FF2B5EF4-FFF2-40B4-BE49-F238E27FC236}">
                <a16:creationId xmlns:a16="http://schemas.microsoft.com/office/drawing/2014/main" id="{8D26141F-58DF-E268-27D8-BA873C042B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73279">
            <a:off x="6356437" y="3690950"/>
            <a:ext cx="2383422" cy="1994637"/>
          </a:xfrm>
          <a:prstGeom prst="rect">
            <a:avLst/>
          </a:prstGeom>
        </p:spPr>
      </p:pic>
      <p:pic>
        <p:nvPicPr>
          <p:cNvPr id="10" name="Picture 9" descr="A pair of blue boots&#10;&#10;Description automatically generated with medium confidence">
            <a:extLst>
              <a:ext uri="{FF2B5EF4-FFF2-40B4-BE49-F238E27FC236}">
                <a16:creationId xmlns:a16="http://schemas.microsoft.com/office/drawing/2014/main" id="{852D58E3-E0FB-D0A1-9FDC-901918D57F4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08466">
            <a:off x="3788181" y="3515892"/>
            <a:ext cx="2019085" cy="2185169"/>
          </a:xfrm>
          <a:prstGeom prst="rect">
            <a:avLst/>
          </a:prstGeom>
        </p:spPr>
      </p:pic>
      <p:pic>
        <p:nvPicPr>
          <p:cNvPr id="12" name="Picture 11" descr="Chart, funnel chart&#10;&#10;Description automatically generated">
            <a:extLst>
              <a:ext uri="{FF2B5EF4-FFF2-40B4-BE49-F238E27FC236}">
                <a16:creationId xmlns:a16="http://schemas.microsoft.com/office/drawing/2014/main" id="{CE83153B-559E-DFE5-7BFB-B0330178630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09500">
            <a:off x="1224864" y="3612376"/>
            <a:ext cx="2209893" cy="2245441"/>
          </a:xfrm>
          <a:prstGeom prst="rect">
            <a:avLst/>
          </a:prstGeom>
        </p:spPr>
      </p:pic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E5A16341-9711-1C49-7467-A161B038A71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41434">
            <a:off x="5740489" y="2935255"/>
            <a:ext cx="507811" cy="698477"/>
          </a:xfrm>
          <a:prstGeom prst="rect">
            <a:avLst/>
          </a:prstGeom>
        </p:spPr>
      </p:pic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0911C872-5B35-BC23-96DD-A1A49F3C298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84631" flipH="1">
            <a:off x="4316132" y="2969213"/>
            <a:ext cx="346841" cy="477069"/>
          </a:xfrm>
          <a:prstGeom prst="rect">
            <a:avLst/>
          </a:prstGeom>
        </p:spPr>
      </p:pic>
      <p:pic>
        <p:nvPicPr>
          <p:cNvPr id="16" name="Picture 15" descr="Icon&#10;&#10;Description automatically generated">
            <a:extLst>
              <a:ext uri="{FF2B5EF4-FFF2-40B4-BE49-F238E27FC236}">
                <a16:creationId xmlns:a16="http://schemas.microsoft.com/office/drawing/2014/main" id="{B65FE83D-6250-B83C-3897-65908798805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951335" flipH="1">
            <a:off x="1713832" y="2796797"/>
            <a:ext cx="421241" cy="634979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AD97D861-C745-C597-E0D1-0B4FED7167A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40205">
            <a:off x="2616951" y="3139620"/>
            <a:ext cx="346841" cy="477069"/>
          </a:xfrm>
          <a:prstGeom prst="rect">
            <a:avLst/>
          </a:prstGeom>
        </p:spPr>
      </p:pic>
      <p:pic>
        <p:nvPicPr>
          <p:cNvPr id="19" name="Picture 18" descr="Icon&#10;&#10;Description automatically generated">
            <a:extLst>
              <a:ext uri="{FF2B5EF4-FFF2-40B4-BE49-F238E27FC236}">
                <a16:creationId xmlns:a16="http://schemas.microsoft.com/office/drawing/2014/main" id="{81D6D5DB-DA51-11AC-1FD3-412F905CCDA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76232">
            <a:off x="8286574" y="3077836"/>
            <a:ext cx="507811" cy="698477"/>
          </a:xfrm>
          <a:prstGeom prst="rect">
            <a:avLst/>
          </a:prstGeom>
        </p:spPr>
      </p:pic>
      <p:pic>
        <p:nvPicPr>
          <p:cNvPr id="20" name="Picture 19" descr="Icon&#10;&#10;Description automatically generated">
            <a:extLst>
              <a:ext uri="{FF2B5EF4-FFF2-40B4-BE49-F238E27FC236}">
                <a16:creationId xmlns:a16="http://schemas.microsoft.com/office/drawing/2014/main" id="{6DFBB2CB-11B3-1831-C572-6D981A7BC87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545401">
            <a:off x="7672440" y="3061729"/>
            <a:ext cx="346841" cy="477069"/>
          </a:xfrm>
          <a:prstGeom prst="rect">
            <a:avLst/>
          </a:prstGeom>
        </p:spPr>
      </p:pic>
      <p:pic>
        <p:nvPicPr>
          <p:cNvPr id="21" name="Picture 20" descr="Icon&#10;&#10;Description automatically generated">
            <a:extLst>
              <a:ext uri="{FF2B5EF4-FFF2-40B4-BE49-F238E27FC236}">
                <a16:creationId xmlns:a16="http://schemas.microsoft.com/office/drawing/2014/main" id="{BE4D4266-BA66-60CD-1A4E-8FED845AB9B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63991">
            <a:off x="10403133" y="2584632"/>
            <a:ext cx="346841" cy="477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4972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0F3E0FA-28B2-5E0F-AA86-98044EC0EADC}"/>
              </a:ext>
            </a:extLst>
          </p:cNvPr>
          <p:cNvSpPr txBox="1"/>
          <p:nvPr/>
        </p:nvSpPr>
        <p:spPr>
          <a:xfrm>
            <a:off x="6520665" y="1329473"/>
            <a:ext cx="4403767" cy="410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141 litres is a lot of water</a:t>
            </a:r>
          </a:p>
          <a:p>
            <a:r>
              <a:rPr lang="en-GB" sz="2100" dirty="0">
                <a:latin typeface="Comic Sans MS" panose="030F0702030302020204" pitchFamily="66" charset="0"/>
              </a:rPr>
              <a:t>each day!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But – do we have an endless supply of clean water in this country?</a:t>
            </a:r>
          </a:p>
          <a:p>
            <a:pPr>
              <a:spcBef>
                <a:spcPts val="1200"/>
              </a:spcBef>
            </a:pPr>
            <a:r>
              <a:rPr lang="en-US" sz="2100" b="1" dirty="0">
                <a:solidFill>
                  <a:srgbClr val="3692C4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Unfortunately not.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England will not have enough water within 25 years to meet the needs of its population, according to the Head of the Environment Agency.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054BC73-E26C-171D-A765-47C186B2D038}"/>
              </a:ext>
            </a:extLst>
          </p:cNvPr>
          <p:cNvSpPr txBox="1"/>
          <p:nvPr/>
        </p:nvSpPr>
        <p:spPr>
          <a:xfrm>
            <a:off x="9380131" y="5538327"/>
            <a:ext cx="15641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rgbClr val="3692C4"/>
                </a:solidFill>
                <a:latin typeface="Comic Sans MS" panose="030F0702030302020204" pitchFamily="66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BBC Newsround</a:t>
            </a:r>
            <a:endParaRPr lang="en-GB" sz="1400" b="1" dirty="0">
              <a:solidFill>
                <a:srgbClr val="3692C4"/>
              </a:solidFill>
              <a:latin typeface="Comic Sans MS" panose="030F0702030302020204" pitchFamily="66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3B66BF1-C05D-04E1-EAAB-668174F9F02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94256">
            <a:off x="3440733" y="870867"/>
            <a:ext cx="1945385" cy="2634714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5BD02F3-8386-F80F-B59A-794EBDFA28C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355949">
            <a:off x="1307435" y="1150127"/>
            <a:ext cx="1893421" cy="2634714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AB4AD3A-0823-1584-66A6-270DB882470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355949">
            <a:off x="2752847" y="3572705"/>
            <a:ext cx="1893421" cy="2349207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203345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22FDE7A-5655-B359-2B1E-39588421C0F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62125" y="766539"/>
            <a:ext cx="3824275" cy="5281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C782861-ADCD-0B63-CBE7-DAEA30C39A89}"/>
              </a:ext>
            </a:extLst>
          </p:cNvPr>
          <p:cNvSpPr txBox="1"/>
          <p:nvPr/>
        </p:nvSpPr>
        <p:spPr>
          <a:xfrm>
            <a:off x="6558046" y="4307684"/>
            <a:ext cx="4187596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Can you think of some other ways that you could use less water each day?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Let’s take a look at some!  </a:t>
            </a: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DE520DF1-736F-63C8-E61A-A6C29C8DC24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56689">
            <a:off x="10083921" y="540536"/>
            <a:ext cx="465161" cy="639813"/>
          </a:xfrm>
          <a:prstGeom prst="rect">
            <a:avLst/>
          </a:prstGeom>
        </p:spPr>
      </p:pic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47CEC92D-83CD-173C-BFFA-6B6B22AA013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748790">
            <a:off x="10328511" y="976490"/>
            <a:ext cx="346841" cy="477069"/>
          </a:xfrm>
          <a:prstGeom prst="rect">
            <a:avLst/>
          </a:prstGeom>
        </p:spPr>
      </p:pic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BE4657AB-562C-353C-1CFA-3B96881DC58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469873">
            <a:off x="1635141" y="1756385"/>
            <a:ext cx="507811" cy="69847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0560CDA-EBB2-D366-41A8-3AE4D899386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08" t="5327" r="16378" b="11407"/>
          <a:stretch/>
        </p:blipFill>
        <p:spPr>
          <a:xfrm rot="21365041">
            <a:off x="6699555" y="1421199"/>
            <a:ext cx="3449529" cy="2551852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57FFD98-8738-502E-3856-2D15EEEADEE7}"/>
              </a:ext>
            </a:extLst>
          </p:cNvPr>
          <p:cNvSpPr txBox="1"/>
          <p:nvPr/>
        </p:nvSpPr>
        <p:spPr>
          <a:xfrm>
            <a:off x="2063735" y="2816505"/>
            <a:ext cx="3021055" cy="24490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140"/>
              </a:lnSpc>
            </a:pPr>
            <a:r>
              <a:rPr lang="en-GB" sz="2300" dirty="0">
                <a:latin typeface="Comic Sans MS" panose="030F0702030302020204" pitchFamily="66" charset="0"/>
              </a:rPr>
              <a:t>If each person</a:t>
            </a:r>
          </a:p>
          <a:p>
            <a:pPr algn="ctr">
              <a:lnSpc>
                <a:spcPts val="3140"/>
              </a:lnSpc>
            </a:pPr>
            <a:r>
              <a:rPr lang="en-GB" sz="2300" dirty="0">
                <a:latin typeface="Comic Sans MS" panose="030F0702030302020204" pitchFamily="66" charset="0"/>
              </a:rPr>
              <a:t>spent </a:t>
            </a:r>
            <a:r>
              <a:rPr lang="en-GB" sz="2300" b="1" dirty="0">
                <a:latin typeface="Comic Sans MS" panose="030F0702030302020204" pitchFamily="66" charset="0"/>
              </a:rPr>
              <a:t>one minute less</a:t>
            </a:r>
            <a:r>
              <a:rPr lang="en-GB" sz="2300" dirty="0">
                <a:latin typeface="Comic Sans MS" panose="030F0702030302020204" pitchFamily="66" charset="0"/>
              </a:rPr>
              <a:t> in the shower, it could save up to 600 million litres of water every day.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21F22A-D5DB-9C6A-8BB2-4B04D92F7F29}"/>
              </a:ext>
            </a:extLst>
          </p:cNvPr>
          <p:cNvSpPr txBox="1"/>
          <p:nvPr/>
        </p:nvSpPr>
        <p:spPr>
          <a:xfrm>
            <a:off x="2742574" y="2039399"/>
            <a:ext cx="16633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692C4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Fact:</a:t>
            </a:r>
            <a:endParaRPr lang="en-GB" sz="3200" b="1" dirty="0">
              <a:solidFill>
                <a:srgbClr val="3692C4"/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DA8B32-1E4C-F00F-2E60-DC84977EF9D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21801">
            <a:off x="5729221" y="856146"/>
            <a:ext cx="1492500" cy="1641750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4E567834-5378-988A-51FC-E7AEEEF7687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832205" flipH="1">
            <a:off x="6219127" y="3183133"/>
            <a:ext cx="357503" cy="491734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149F205F-DFEB-4A2B-DE5A-D7774F4729A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954160" y="1408478"/>
            <a:ext cx="346841" cy="477069"/>
          </a:xfrm>
          <a:prstGeom prst="rect">
            <a:avLst/>
          </a:prstGeom>
        </p:spPr>
      </p:pic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id="{040CD2BC-45BC-0D28-92DF-CC17E61328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401805">
            <a:off x="5742364" y="2583804"/>
            <a:ext cx="507811" cy="698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1752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14783</TotalTime>
  <Words>900</Words>
  <Application>Microsoft Office PowerPoint</Application>
  <PresentationFormat>Widescreen</PresentationFormat>
  <Paragraphs>100</Paragraphs>
  <Slides>16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549</cp:revision>
  <dcterms:created xsi:type="dcterms:W3CDTF">2021-01-11T17:47:06Z</dcterms:created>
  <dcterms:modified xsi:type="dcterms:W3CDTF">2022-08-03T11:17:28Z</dcterms:modified>
</cp:coreProperties>
</file>