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23"/>
  </p:notesMasterIdLst>
  <p:sldIdLst>
    <p:sldId id="276" r:id="rId3"/>
    <p:sldId id="262" r:id="rId4"/>
    <p:sldId id="277" r:id="rId5"/>
    <p:sldId id="263" r:id="rId6"/>
    <p:sldId id="264" r:id="rId7"/>
    <p:sldId id="281" r:id="rId8"/>
    <p:sldId id="265" r:id="rId9"/>
    <p:sldId id="266" r:id="rId10"/>
    <p:sldId id="267" r:id="rId11"/>
    <p:sldId id="268" r:id="rId12"/>
    <p:sldId id="279" r:id="rId13"/>
    <p:sldId id="269" r:id="rId14"/>
    <p:sldId id="270" r:id="rId15"/>
    <p:sldId id="283" r:id="rId16"/>
    <p:sldId id="271" r:id="rId17"/>
    <p:sldId id="272" r:id="rId18"/>
    <p:sldId id="273" r:id="rId19"/>
    <p:sldId id="282" r:id="rId20"/>
    <p:sldId id="274" r:id="rId21"/>
    <p:sldId id="278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09" userDrawn="1">
          <p15:clr>
            <a:srgbClr val="A4A3A4"/>
          </p15:clr>
        </p15:guide>
        <p15:guide id="2" pos="1005" userDrawn="1">
          <p15:clr>
            <a:srgbClr val="A4A3A4"/>
          </p15:clr>
        </p15:guide>
        <p15:guide id="3" orient="horz" pos="250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n Cannell" initials="JC" lastIdx="1" clrIdx="0">
    <p:extLst>
      <p:ext uri="{19B8F6BF-5375-455C-9EA6-DF929625EA0E}">
        <p15:presenceInfo xmlns:p15="http://schemas.microsoft.com/office/powerpoint/2012/main" userId="Jon Cannell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6AA6"/>
    <a:srgbClr val="272626"/>
    <a:srgbClr val="064B8D"/>
    <a:srgbClr val="00A3A6"/>
    <a:srgbClr val="D9222A"/>
    <a:srgbClr val="F9B233"/>
    <a:srgbClr val="D8117D"/>
    <a:srgbClr val="EB7D3C"/>
    <a:srgbClr val="EA5B0C"/>
    <a:srgbClr val="2294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 autoAdjust="0"/>
    <p:restoredTop sz="94700"/>
  </p:normalViewPr>
  <p:slideViewPr>
    <p:cSldViewPr snapToGrid="0" snapToObjects="1">
      <p:cViewPr varScale="1">
        <p:scale>
          <a:sx n="82" d="100"/>
          <a:sy n="82" d="100"/>
        </p:scale>
        <p:origin x="1090" y="72"/>
      </p:cViewPr>
      <p:guideLst>
        <p:guide orient="horz" pos="709"/>
        <p:guide pos="1005"/>
        <p:guide orient="horz" pos="25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7191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0983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9155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44409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9199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9990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4099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1780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1690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2018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4072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9657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9805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6424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29260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5686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0827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2548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1912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8417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1912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1912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7867B1-3A90-0F47-AB74-5084649A7B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0290F4E-6E79-224E-A9DE-4C56A3E5FC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EF8C0A-641C-BA46-B03C-EF9F01EAE5D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B4DDBCB-1EA4-6D4E-AF3B-6A473AD8996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7758CB-0001-9547-B1AC-AC1DF0EEC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554A2F-02A5-644E-AFC2-B8E94F4899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169977"/>
            <a:ext cx="2743200" cy="365125"/>
          </a:xfrm>
          <a:prstGeom prst="rect">
            <a:avLst/>
          </a:prstGeom>
        </p:spPr>
        <p:txBody>
          <a:bodyPr/>
          <a:lstStyle/>
          <a:p>
            <a:fld id="{3E8B92B0-4BC8-0349-A3B9-CED344DB82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6371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7311F2-B21C-984A-8C7B-85F51E90D1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AB23BE-0828-C24C-8F32-F4E7B0B791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894130-8F1F-8B4F-9109-961824C827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B4DDBCB-1EA4-6D4E-AF3B-6A473AD8996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D55FE0-607E-304E-A3F3-C2841607A0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0A644F-E236-5043-AE61-C5AD30B2E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169977"/>
            <a:ext cx="2743200" cy="365125"/>
          </a:xfrm>
          <a:prstGeom prst="rect">
            <a:avLst/>
          </a:prstGeom>
        </p:spPr>
        <p:txBody>
          <a:bodyPr/>
          <a:lstStyle/>
          <a:p>
            <a:fld id="{3E8B92B0-4BC8-0349-A3B9-CED344DB82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1493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EF70FD-0C59-134D-B455-99CE8F328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CE04AE-4396-034E-90ED-B494EF38BE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4BE3A9-64D8-044D-B19D-B65FDA1FB37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B4DDBCB-1EA4-6D4E-AF3B-6A473AD8996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C60CF2-674A-944E-95B8-1328F1612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98A295-DCC2-4745-BD43-CA27801FA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169977"/>
            <a:ext cx="2743200" cy="365125"/>
          </a:xfrm>
          <a:prstGeom prst="rect">
            <a:avLst/>
          </a:prstGeom>
        </p:spPr>
        <p:txBody>
          <a:bodyPr/>
          <a:lstStyle/>
          <a:p>
            <a:fld id="{3E8B92B0-4BC8-0349-A3B9-CED344DB82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8369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40D9AD-F3E4-834A-BF3D-5E25881C57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364E8-BA61-3C4E-AAAD-C1C1A0A829B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7D27D6-2A5F-F244-8758-A73380591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C4097E-6C7E-3A44-8B82-E3CAB8767C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B4DDBCB-1EA4-6D4E-AF3B-6A473AD8996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89CED3-FD92-5249-9618-63ABC50148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2C43D0-919A-5343-820A-C65D57B13F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169977"/>
            <a:ext cx="2743200" cy="365125"/>
          </a:xfrm>
          <a:prstGeom prst="rect">
            <a:avLst/>
          </a:prstGeom>
        </p:spPr>
        <p:txBody>
          <a:bodyPr/>
          <a:lstStyle/>
          <a:p>
            <a:fld id="{3E8B92B0-4BC8-0349-A3B9-CED344DB82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3274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33C242-2304-C343-A166-AA78C5A7BA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70AF24-3D0B-0E4E-ABAD-9FF40F6164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34744A-EC2A-0C4C-B5E9-11AD8D57BF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AD7E640-DB07-3C4C-90EF-3E314DBA1A3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D2D7F9B-B7D7-A649-8B49-B0304640708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68E1870-CFBF-0B4D-A28E-890C57AE82F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B4DDBCB-1EA4-6D4E-AF3B-6A473AD8996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443DC5B-F897-6147-901F-667A9A3E96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85014C1-4FC8-9A4D-BB2F-519D3AF6E9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169977"/>
            <a:ext cx="2743200" cy="365125"/>
          </a:xfrm>
          <a:prstGeom prst="rect">
            <a:avLst/>
          </a:prstGeom>
        </p:spPr>
        <p:txBody>
          <a:bodyPr/>
          <a:lstStyle/>
          <a:p>
            <a:fld id="{3E8B92B0-4BC8-0349-A3B9-CED344DB82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8461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38770C-1369-C242-B5C2-F45B69630A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0C9D05A-496C-6B40-B694-3ED001B355A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B4DDBCB-1EA4-6D4E-AF3B-6A473AD8996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FC19D23-807B-DA42-A3BE-E661D8AB61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CB2C8AA-1E6B-3A48-AEE7-24B3D8AD64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169977"/>
            <a:ext cx="2743200" cy="365125"/>
          </a:xfrm>
          <a:prstGeom prst="rect">
            <a:avLst/>
          </a:prstGeom>
        </p:spPr>
        <p:txBody>
          <a:bodyPr/>
          <a:lstStyle/>
          <a:p>
            <a:fld id="{3E8B92B0-4BC8-0349-A3B9-CED344DB82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4338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BFD6C23-7310-5F41-A589-B652A839B1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B4DDBCB-1EA4-6D4E-AF3B-6A473AD8996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638FDCF-36B8-D84B-AA1D-2D92B79B1E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A6421A-0923-6D43-9145-E096EFAD78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169977"/>
            <a:ext cx="2743200" cy="365125"/>
          </a:xfrm>
          <a:prstGeom prst="rect">
            <a:avLst/>
          </a:prstGeom>
        </p:spPr>
        <p:txBody>
          <a:bodyPr/>
          <a:lstStyle/>
          <a:p>
            <a:fld id="{3E8B92B0-4BC8-0349-A3B9-CED344DB82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2937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9C3322-97F5-5C4D-ABA3-24B2A85B21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ED7EA1-1934-3546-80F8-50E4757283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71521E-76A9-9040-8D5D-CED14F176B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367238-6FBC-A443-9835-C8B6C4C9B6A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B4DDBCB-1EA4-6D4E-AF3B-6A473AD8996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3E50E0-4044-F243-92E1-7ACCCBABC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8F38B1-9C4E-D441-B211-56F5DDE7B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169977"/>
            <a:ext cx="2743200" cy="365125"/>
          </a:xfrm>
          <a:prstGeom prst="rect">
            <a:avLst/>
          </a:prstGeom>
        </p:spPr>
        <p:txBody>
          <a:bodyPr/>
          <a:lstStyle/>
          <a:p>
            <a:fld id="{3E8B92B0-4BC8-0349-A3B9-CED344DB82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8732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8417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1912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244B7C-840C-B649-95DB-A7DFCDEBC6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B3A4842-3F74-E546-A992-B86E76E3826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D620DB-4B5D-E24B-BD2E-CDA77E5ABB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674FA4-CC8B-1D46-BB7D-B24F047360A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B4DDBCB-1EA4-6D4E-AF3B-6A473AD8996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4F36AC-1125-434F-B44D-D0F0F6EAA9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1DE85C-CBF0-7B40-9973-DFC97FEA9B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169977"/>
            <a:ext cx="2743200" cy="365125"/>
          </a:xfrm>
          <a:prstGeom prst="rect">
            <a:avLst/>
          </a:prstGeom>
        </p:spPr>
        <p:txBody>
          <a:bodyPr/>
          <a:lstStyle/>
          <a:p>
            <a:fld id="{3E8B92B0-4BC8-0349-A3B9-CED344DB82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8284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0877A7-6339-894A-8846-BD662993E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12F33D3-3121-794E-83C5-31CED5ABC5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9A4795-052A-1A43-ACDA-2021704313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B4DDBCB-1EA4-6D4E-AF3B-6A473AD8996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715523-F962-5546-A1DB-C31FAFB278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8132B9-DCAD-A349-9E95-F8D03D6D6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169977"/>
            <a:ext cx="2743200" cy="365125"/>
          </a:xfrm>
          <a:prstGeom prst="rect">
            <a:avLst/>
          </a:prstGeom>
        </p:spPr>
        <p:txBody>
          <a:bodyPr/>
          <a:lstStyle/>
          <a:p>
            <a:fld id="{3E8B92B0-4BC8-0349-A3B9-CED344DB82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7503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288DFCB-9A8E-B046-A157-4749330DEE1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11BD0D-BA78-094C-AFA6-B931B25BBF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32893D-ED83-6C4C-982B-646239E493F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B4DDBCB-1EA4-6D4E-AF3B-6A473AD8996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4A2652-CA56-CC43-9963-3C926BFB12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F3B1FC-9DCB-584E-887A-3A8E71B748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169977"/>
            <a:ext cx="2743200" cy="365125"/>
          </a:xfrm>
          <a:prstGeom prst="rect">
            <a:avLst/>
          </a:prstGeom>
        </p:spPr>
        <p:txBody>
          <a:bodyPr/>
          <a:lstStyle/>
          <a:p>
            <a:fld id="{3E8B92B0-4BC8-0349-A3B9-CED344DB82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8755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1912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8417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1912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1912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8417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1912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C0E064-C229-EE4B-8776-5AB4E735F6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65001B6-7780-544F-AEE9-4E1C7CBAB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1912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8AC258-AD44-E54D-A9C7-F697C1D87B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1912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1912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7A449EF-3BCE-0840-8AB5-B3678B9D594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6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8" name="Round Diagonal Corner of Rectangle 9">
            <a:extLst>
              <a:ext uri="{FF2B5EF4-FFF2-40B4-BE49-F238E27FC236}">
                <a16:creationId xmlns:a16="http://schemas.microsoft.com/office/drawing/2014/main" id="{3F8F3A97-FA48-174F-92E2-C045228FBFAF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61F1B89-232E-3A4D-889C-CAA26014572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6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5873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847C982-4667-5042-B70B-F2BFE52B8DD8}"/>
              </a:ext>
            </a:extLst>
          </p:cNvPr>
          <p:cNvSpPr/>
          <p:nvPr/>
        </p:nvSpPr>
        <p:spPr>
          <a:xfrm>
            <a:off x="0" y="1833021"/>
            <a:ext cx="12192000" cy="3790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Map&#10;&#10;Description automatically generated">
            <a:extLst>
              <a:ext uri="{FF2B5EF4-FFF2-40B4-BE49-F238E27FC236}">
                <a16:creationId xmlns:a16="http://schemas.microsoft.com/office/drawing/2014/main" id="{290C5100-E94E-774E-895D-F5CDDC5A92B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" t="38814" r="872" b="18017"/>
          <a:stretch/>
        </p:blipFill>
        <p:spPr>
          <a:xfrm>
            <a:off x="2201" y="1966206"/>
            <a:ext cx="12192002" cy="354025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03C7740F-8E79-8B48-A7CE-D85E9C7BEA2F}"/>
              </a:ext>
            </a:extLst>
          </p:cNvPr>
          <p:cNvSpPr txBox="1">
            <a:spLocks/>
          </p:cNvSpPr>
          <p:nvPr/>
        </p:nvSpPr>
        <p:spPr>
          <a:xfrm>
            <a:off x="-2" y="529422"/>
            <a:ext cx="12192002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US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Latitude and Longitude</a:t>
            </a:r>
          </a:p>
        </p:txBody>
      </p:sp>
      <p:pic>
        <p:nvPicPr>
          <p:cNvPr id="10" name="Picture 9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DA1DC6B7-9A06-434A-922D-F5AF0457DA8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11" name="Picture 1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E99CD0ED-7956-6643-BFB0-7CE238A21A2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386B1AD8-6F89-6743-8008-38D592B61E20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C7B43DF-703A-3649-825D-BE90B5F3AD8A}"/>
              </a:ext>
            </a:extLst>
          </p:cNvPr>
          <p:cNvSpPr txBox="1">
            <a:spLocks/>
          </p:cNvSpPr>
          <p:nvPr/>
        </p:nvSpPr>
        <p:spPr>
          <a:xfrm>
            <a:off x="8487784" y="6009950"/>
            <a:ext cx="3502298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Geography</a:t>
            </a:r>
          </a:p>
        </p:txBody>
      </p:sp>
      <p:pic>
        <p:nvPicPr>
          <p:cNvPr id="14" name="Picture 13" descr="Logo, company name&#10;&#10;Description automatically generated">
            <a:extLst>
              <a:ext uri="{FF2B5EF4-FFF2-40B4-BE49-F238E27FC236}">
                <a16:creationId xmlns:a16="http://schemas.microsoft.com/office/drawing/2014/main" id="{8141F059-291E-C54E-8F25-94427DA9C5A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71391" y="237024"/>
            <a:ext cx="920371" cy="707886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9B3025E9-ADB6-FCA6-980D-42B0B7864CF2}"/>
              </a:ext>
            </a:extLst>
          </p:cNvPr>
          <p:cNvGrpSpPr/>
          <p:nvPr/>
        </p:nvGrpSpPr>
        <p:grpSpPr>
          <a:xfrm>
            <a:off x="4101341" y="5874029"/>
            <a:ext cx="3875136" cy="739868"/>
            <a:chOff x="4226851" y="5874029"/>
            <a:chExt cx="3875136" cy="739868"/>
          </a:xfrm>
        </p:grpSpPr>
        <p:pic>
          <p:nvPicPr>
            <p:cNvPr id="16" name="Picture 15" descr="Logo, company name&#10;&#10;Description automatically generated">
              <a:extLst>
                <a:ext uri="{FF2B5EF4-FFF2-40B4-BE49-F238E27FC236}">
                  <a16:creationId xmlns:a16="http://schemas.microsoft.com/office/drawing/2014/main" id="{37112E76-7767-7A5F-3FB4-F20D9F73680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140035" y="5874029"/>
              <a:ext cx="961952" cy="739868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572322F-2C12-7E51-3B26-60653A1F530B}"/>
                </a:ext>
              </a:extLst>
            </p:cNvPr>
            <p:cNvSpPr txBox="1"/>
            <p:nvPr/>
          </p:nvSpPr>
          <p:spPr>
            <a:xfrm>
              <a:off x="4226851" y="5951453"/>
              <a:ext cx="2771951" cy="553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50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Produced in collaboration with</a:t>
              </a:r>
              <a:br>
                <a:rPr lang="en-GB" sz="150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50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the Geographical Association</a:t>
              </a:r>
              <a:endParaRPr lang="en-US" sz="1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87362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C7B5A78F-F1D5-7643-9F68-E9E359D06994}"/>
              </a:ext>
            </a:extLst>
          </p:cNvPr>
          <p:cNvSpPr txBox="1"/>
          <p:nvPr/>
        </p:nvSpPr>
        <p:spPr>
          <a:xfrm>
            <a:off x="1501763" y="1791480"/>
            <a:ext cx="5930106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Lines of longitude 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run from the 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North Pole 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to the 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South Pole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 Prime (or Greenwich) Meridian is at 0°.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We can work out how far east or west we are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by counting along the lines of longitude.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 earth is divided into 360°, just like a circle. 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 space between the lines is divided into minutes and these spaces are divided into seconds. Just like lines of latitude.</a:t>
            </a:r>
          </a:p>
        </p:txBody>
      </p:sp>
      <p:pic>
        <p:nvPicPr>
          <p:cNvPr id="25" name="Picture 24" descr="A picture containing aircraft, balloon, transport&#10;&#10;Description automatically generated">
            <a:extLst>
              <a:ext uri="{FF2B5EF4-FFF2-40B4-BE49-F238E27FC236}">
                <a16:creationId xmlns:a16="http://schemas.microsoft.com/office/drawing/2014/main" id="{7EEA14BE-CF75-C241-9BD5-4686C561039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39699" y="1457432"/>
            <a:ext cx="3161550" cy="3943136"/>
          </a:xfrm>
          <a:prstGeom prst="rect">
            <a:avLst/>
          </a:prstGeom>
        </p:spPr>
      </p:pic>
      <p:pic>
        <p:nvPicPr>
          <p:cNvPr id="26" name="Picture 25" descr="Calendar&#10;&#10;Description automatically generated">
            <a:extLst>
              <a:ext uri="{FF2B5EF4-FFF2-40B4-BE49-F238E27FC236}">
                <a16:creationId xmlns:a16="http://schemas.microsoft.com/office/drawing/2014/main" id="{B34E3B91-E3A1-7445-BE6B-050F6E9169D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677"/>
          <a:stretch/>
        </p:blipFill>
        <p:spPr>
          <a:xfrm>
            <a:off x="8844164" y="2373426"/>
            <a:ext cx="937072" cy="2460809"/>
          </a:xfrm>
          <a:prstGeom prst="rect">
            <a:avLst/>
          </a:prstGeom>
        </p:spPr>
      </p:pic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C25C802D-CD62-BF4D-9829-2DC5C37804A5}"/>
              </a:ext>
            </a:extLst>
          </p:cNvPr>
          <p:cNvCxnSpPr>
            <a:cxnSpLocks/>
          </p:cNvCxnSpPr>
          <p:nvPr/>
        </p:nvCxnSpPr>
        <p:spPr>
          <a:xfrm>
            <a:off x="8470911" y="1815559"/>
            <a:ext cx="927259" cy="678704"/>
          </a:xfrm>
          <a:prstGeom prst="straightConnector1">
            <a:avLst/>
          </a:prstGeom>
          <a:ln w="19050">
            <a:solidFill>
              <a:srgbClr val="FF0000"/>
            </a:solidFill>
            <a:tailEnd type="stealth" w="lg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B0F7BBCD-0540-784C-9200-E3626217DA9B}"/>
              </a:ext>
            </a:extLst>
          </p:cNvPr>
          <p:cNvCxnSpPr>
            <a:cxnSpLocks/>
          </p:cNvCxnSpPr>
          <p:nvPr/>
        </p:nvCxnSpPr>
        <p:spPr>
          <a:xfrm>
            <a:off x="8180625" y="1996987"/>
            <a:ext cx="883913" cy="660036"/>
          </a:xfrm>
          <a:prstGeom prst="straightConnector1">
            <a:avLst/>
          </a:prstGeom>
          <a:ln w="19050">
            <a:solidFill>
              <a:srgbClr val="FF0000"/>
            </a:solidFill>
            <a:tailEnd type="stealth" w="lg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1" name="Picture 1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D587940-494D-714B-9215-5476674535F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1B76C671-A27A-E548-8070-DE6D376F9FFA}"/>
              </a:ext>
            </a:extLst>
          </p:cNvPr>
          <p:cNvSpPr/>
          <p:nvPr/>
        </p:nvSpPr>
        <p:spPr>
          <a:xfrm>
            <a:off x="0" y="692834"/>
            <a:ext cx="1219199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500"/>
              </a:spcBef>
            </a:pPr>
            <a:r>
              <a:rPr lang="en-GB" sz="3000" b="1" dirty="0">
                <a:solidFill>
                  <a:srgbClr val="286AA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Lines of Longitude</a:t>
            </a:r>
          </a:p>
        </p:txBody>
      </p:sp>
    </p:spTree>
    <p:extLst>
      <p:ext uri="{BB962C8B-B14F-4D97-AF65-F5344CB8AC3E}">
        <p14:creationId xmlns:p14="http://schemas.microsoft.com/office/powerpoint/2010/main" val="4021342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C7B5A78F-F1D5-7643-9F68-E9E359D06994}"/>
              </a:ext>
            </a:extLst>
          </p:cNvPr>
          <p:cNvSpPr txBox="1"/>
          <p:nvPr/>
        </p:nvSpPr>
        <p:spPr>
          <a:xfrm>
            <a:off x="1508541" y="1242343"/>
            <a:ext cx="4653604" cy="4054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Unlike lines of latitude, the space between them is not always equal.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As the lines go from the North Pole to the South Pole the distance between them increases.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When you reach the equator, they are up to 111km or 69 miles apart – the widest distance - after which they decrease again until you reach the South Pole.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Think chocolate orange!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9B9239-2BEE-E14A-80D9-977FDE42C13D}"/>
              </a:ext>
            </a:extLst>
          </p:cNvPr>
          <p:cNvGrpSpPr/>
          <p:nvPr/>
        </p:nvGrpSpPr>
        <p:grpSpPr>
          <a:xfrm>
            <a:off x="7167074" y="974257"/>
            <a:ext cx="3936354" cy="4909485"/>
            <a:chOff x="7207159" y="451656"/>
            <a:chExt cx="5498646" cy="6858000"/>
          </a:xfrm>
        </p:grpSpPr>
        <p:pic>
          <p:nvPicPr>
            <p:cNvPr id="25" name="Picture 24" descr="A picture containing aircraft, balloon, transport&#10;&#10;Description automatically generated">
              <a:extLst>
                <a:ext uri="{FF2B5EF4-FFF2-40B4-BE49-F238E27FC236}">
                  <a16:creationId xmlns:a16="http://schemas.microsoft.com/office/drawing/2014/main" id="{7EEA14BE-CF75-C241-9BD5-4686C561039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07159" y="451656"/>
              <a:ext cx="5498646" cy="6858000"/>
            </a:xfrm>
            <a:prstGeom prst="rect">
              <a:avLst/>
            </a:prstGeom>
          </p:spPr>
        </p:pic>
        <p:pic>
          <p:nvPicPr>
            <p:cNvPr id="26" name="Picture 25" descr="Calendar&#10;&#10;Description automatically generated">
              <a:extLst>
                <a:ext uri="{FF2B5EF4-FFF2-40B4-BE49-F238E27FC236}">
                  <a16:creationId xmlns:a16="http://schemas.microsoft.com/office/drawing/2014/main" id="{B34E3B91-E3A1-7445-BE6B-050F6E9169D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77"/>
            <a:stretch/>
          </p:blipFill>
          <p:spPr>
            <a:xfrm>
              <a:off x="9203684" y="1733317"/>
              <a:ext cx="1629779" cy="4279900"/>
            </a:xfrm>
            <a:prstGeom prst="rect">
              <a:avLst/>
            </a:prstGeom>
          </p:spPr>
        </p:pic>
      </p:grp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C25C802D-CD62-BF4D-9829-2DC5C37804A5}"/>
              </a:ext>
            </a:extLst>
          </p:cNvPr>
          <p:cNvCxnSpPr>
            <a:cxnSpLocks/>
          </p:cNvCxnSpPr>
          <p:nvPr/>
        </p:nvCxnSpPr>
        <p:spPr>
          <a:xfrm>
            <a:off x="7116301" y="1657979"/>
            <a:ext cx="878266" cy="688126"/>
          </a:xfrm>
          <a:prstGeom prst="straightConnector1">
            <a:avLst/>
          </a:prstGeom>
          <a:ln w="19050">
            <a:solidFill>
              <a:srgbClr val="FF0000"/>
            </a:solidFill>
            <a:tailEnd type="stealth" w="lg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B0F7BBCD-0540-784C-9200-E3626217DA9B}"/>
              </a:ext>
            </a:extLst>
          </p:cNvPr>
          <p:cNvCxnSpPr>
            <a:cxnSpLocks/>
          </p:cNvCxnSpPr>
          <p:nvPr/>
        </p:nvCxnSpPr>
        <p:spPr>
          <a:xfrm>
            <a:off x="7043692" y="2123770"/>
            <a:ext cx="878266" cy="688126"/>
          </a:xfrm>
          <a:prstGeom prst="straightConnector1">
            <a:avLst/>
          </a:prstGeom>
          <a:ln w="19050">
            <a:solidFill>
              <a:srgbClr val="FF0000"/>
            </a:solidFill>
            <a:tailEnd type="stealth" w="lg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1" name="Picture 1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D587940-494D-714B-9215-5476674535F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449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balloon, aircraft, transport&#10;&#10;Description automatically generated">
            <a:extLst>
              <a:ext uri="{FF2B5EF4-FFF2-40B4-BE49-F238E27FC236}">
                <a16:creationId xmlns:a16="http://schemas.microsoft.com/office/drawing/2014/main" id="{3B6932C2-F36B-BB4A-86BF-EC7CF89E498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4818" y="1350266"/>
            <a:ext cx="5375332" cy="4508051"/>
          </a:xfrm>
          <a:prstGeom prst="rect">
            <a:avLst/>
          </a:prstGeom>
        </p:spPr>
      </p:pic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9BFA1A5-9609-654E-BC35-A2C5B22EC11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4D546C3-B5B7-9D4B-B58F-2981A5FDC152}"/>
              </a:ext>
            </a:extLst>
          </p:cNvPr>
          <p:cNvSpPr txBox="1"/>
          <p:nvPr/>
        </p:nvSpPr>
        <p:spPr>
          <a:xfrm>
            <a:off x="1353871" y="1815738"/>
            <a:ext cx="4816943" cy="3226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2563" indent="-182563">
              <a:spcBef>
                <a:spcPts val="1000"/>
              </a:spcBef>
              <a:buClr>
                <a:srgbClr val="064B8D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Are known as meridians.</a:t>
            </a:r>
          </a:p>
          <a:p>
            <a:pPr marL="182563" indent="-182563">
              <a:spcBef>
                <a:spcPts val="1000"/>
              </a:spcBef>
              <a:buClr>
                <a:srgbClr val="064B8D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Are farthest apart at the Equator and</a:t>
            </a:r>
            <a:b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meet at the poles.</a:t>
            </a:r>
          </a:p>
          <a:p>
            <a:pPr marL="182563" indent="-182563">
              <a:spcBef>
                <a:spcPts val="1000"/>
              </a:spcBef>
              <a:buClr>
                <a:srgbClr val="064B8D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Cross the Equator at right angles.</a:t>
            </a:r>
          </a:p>
          <a:p>
            <a:pPr marL="182563" indent="-182563">
              <a:spcBef>
                <a:spcPts val="1000"/>
              </a:spcBef>
              <a:buClr>
                <a:srgbClr val="064B8D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Lie in plans that pass through the</a:t>
            </a:r>
            <a:b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Earth’s axis.</a:t>
            </a:r>
          </a:p>
          <a:p>
            <a:pPr marL="182563" indent="-182563">
              <a:spcBef>
                <a:spcPts val="1000"/>
              </a:spcBef>
              <a:buClr>
                <a:srgbClr val="064B8D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Are equal in length.</a:t>
            </a:r>
          </a:p>
          <a:p>
            <a:pPr marL="182563" indent="-182563">
              <a:spcBef>
                <a:spcPts val="1000"/>
              </a:spcBef>
              <a:buClr>
                <a:srgbClr val="064B8D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Are halves of great circles that go</a:t>
            </a:r>
            <a:b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all the way around the earth.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573E415-1D98-AC4D-A6D3-C6B654F16ADD}"/>
              </a:ext>
            </a:extLst>
          </p:cNvPr>
          <p:cNvSpPr/>
          <p:nvPr/>
        </p:nvSpPr>
        <p:spPr>
          <a:xfrm>
            <a:off x="0" y="693968"/>
            <a:ext cx="12192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500"/>
              </a:spcBef>
            </a:pPr>
            <a:r>
              <a:rPr lang="en-GB" sz="3000" b="1" dirty="0">
                <a:solidFill>
                  <a:srgbClr val="286AA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More facts about lines of longitude</a:t>
            </a:r>
          </a:p>
        </p:txBody>
      </p:sp>
    </p:spTree>
    <p:extLst>
      <p:ext uri="{BB962C8B-B14F-4D97-AF65-F5344CB8AC3E}">
        <p14:creationId xmlns:p14="http://schemas.microsoft.com/office/powerpoint/2010/main" val="2860142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3169CA8-332F-ED43-BFB0-FD14A78A5D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B3F612F-F5EC-3E4A-8355-DD9069955F6C}"/>
              </a:ext>
            </a:extLst>
          </p:cNvPr>
          <p:cNvSpPr txBox="1"/>
          <p:nvPr/>
        </p:nvSpPr>
        <p:spPr>
          <a:xfrm>
            <a:off x="1476883" y="1452247"/>
            <a:ext cx="9673389" cy="459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7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We describe our location in:</a:t>
            </a:r>
          </a:p>
          <a:p>
            <a:pPr>
              <a:spcBef>
                <a:spcPts val="700"/>
              </a:spcBef>
            </a:pP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</a:rPr>
              <a:t>Degrees: 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using this symbol </a:t>
            </a: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</a:rPr>
              <a:t>°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 </a:t>
            </a:r>
          </a:p>
          <a:p>
            <a:pPr>
              <a:spcBef>
                <a:spcPts val="700"/>
              </a:spcBef>
            </a:pP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</a:rPr>
              <a:t>Minutes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: using this symbol </a:t>
            </a:r>
            <a:r>
              <a:rPr lang="en-GB" sz="2500" b="1" dirty="0">
                <a:solidFill>
                  <a:srgbClr val="272626"/>
                </a:solidFill>
                <a:latin typeface="Comic Sans MS" panose="030F0702030302020204" pitchFamily="66" charset="0"/>
              </a:rPr>
              <a:t>‘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 </a:t>
            </a:r>
          </a:p>
          <a:p>
            <a:pPr>
              <a:spcBef>
                <a:spcPts val="700"/>
              </a:spcBef>
            </a:pP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</a:rPr>
              <a:t>Seconds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: using this symbol </a:t>
            </a:r>
            <a:r>
              <a:rPr lang="en-GB" sz="2500" b="1" dirty="0">
                <a:solidFill>
                  <a:srgbClr val="272626"/>
                </a:solidFill>
                <a:latin typeface="Comic Sans MS" panose="030F0702030302020204" pitchFamily="66" charset="0"/>
              </a:rPr>
              <a:t>“</a:t>
            </a:r>
            <a:endParaRPr lang="en-GB" sz="1900" dirty="0">
              <a:solidFill>
                <a:srgbClr val="272626"/>
              </a:solidFill>
              <a:latin typeface="Comic Sans MS" panose="030F0702030302020204" pitchFamily="66" charset="0"/>
            </a:endParaRPr>
          </a:p>
          <a:p>
            <a:pPr>
              <a:spcBef>
                <a:spcPts val="700"/>
              </a:spcBef>
            </a:pP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</a:rPr>
              <a:t>Latitude</a:t>
            </a:r>
            <a:b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We write </a:t>
            </a: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</a:rPr>
              <a:t>N 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for north or </a:t>
            </a: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</a:rPr>
              <a:t>S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 for south.</a:t>
            </a:r>
          </a:p>
          <a:p>
            <a:pPr>
              <a:spcBef>
                <a:spcPts val="7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For example:</a:t>
            </a:r>
          </a:p>
          <a:p>
            <a:pPr>
              <a:spcBef>
                <a:spcPts val="7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Central London is: 51° 30’ 35.51” N</a:t>
            </a:r>
          </a:p>
          <a:p>
            <a:pPr>
              <a:spcBef>
                <a:spcPts val="7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Sydney, Australia is: 33° 52’ 4.26” S</a:t>
            </a:r>
          </a:p>
          <a:p>
            <a:pPr>
              <a:spcBef>
                <a:spcPts val="7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But this only tells us how far north or south of</a:t>
            </a:r>
            <a:b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the Equator we are. </a:t>
            </a:r>
          </a:p>
          <a:p>
            <a:pPr>
              <a:spcBef>
                <a:spcPts val="7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The world is a big place so we need more information.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9A7589A-26C6-41D2-94CE-DCDCA43CF0C1}"/>
              </a:ext>
            </a:extLst>
          </p:cNvPr>
          <p:cNvSpPr/>
          <p:nvPr/>
        </p:nvSpPr>
        <p:spPr>
          <a:xfrm>
            <a:off x="0" y="686711"/>
            <a:ext cx="1219199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500"/>
              </a:spcBef>
            </a:pPr>
            <a:r>
              <a:rPr lang="en-GB" sz="3000" b="1" dirty="0">
                <a:solidFill>
                  <a:srgbClr val="286AA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Saying where we are</a:t>
            </a:r>
          </a:p>
        </p:txBody>
      </p:sp>
      <p:pic>
        <p:nvPicPr>
          <p:cNvPr id="10" name="Picture 9" descr="Map&#10;&#10;Description automatically generated">
            <a:extLst>
              <a:ext uri="{FF2B5EF4-FFF2-40B4-BE49-F238E27FC236}">
                <a16:creationId xmlns:a16="http://schemas.microsoft.com/office/drawing/2014/main" id="{758BA00A-F37B-5641-AE8B-967267C00A6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9035" y="1143217"/>
            <a:ext cx="3482147" cy="4446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88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Map&#10;&#10;Description automatically generated">
            <a:extLst>
              <a:ext uri="{FF2B5EF4-FFF2-40B4-BE49-F238E27FC236}">
                <a16:creationId xmlns:a16="http://schemas.microsoft.com/office/drawing/2014/main" id="{F5F328B5-F67C-5740-A4BA-4A977D6EBD1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9035" y="1143217"/>
            <a:ext cx="3482147" cy="4446089"/>
          </a:xfrm>
          <a:prstGeom prst="rect">
            <a:avLst/>
          </a:prstGeom>
        </p:spPr>
      </p:pic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3169CA8-332F-ED43-BFB0-FD14A78A5D9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B3F612F-F5EC-3E4A-8355-DD9069955F6C}"/>
              </a:ext>
            </a:extLst>
          </p:cNvPr>
          <p:cNvSpPr txBox="1"/>
          <p:nvPr/>
        </p:nvSpPr>
        <p:spPr>
          <a:xfrm>
            <a:off x="1508092" y="1459230"/>
            <a:ext cx="5429738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 Northern and Southern hemispheres cover a massive area, so we need longitudinal information too.</a:t>
            </a:r>
          </a:p>
          <a:p>
            <a:pPr>
              <a:spcBef>
                <a:spcPts val="1500"/>
              </a:spcBef>
            </a:pP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Longitude</a:t>
            </a:r>
            <a:b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We write 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W 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for west or 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E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 for east.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For example: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Central London is: 00° 07’ 05.13” W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Sydney, Australia is: 151° 12’ 26.35” E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That tells us how far east or west of the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Prime Meridian we are.</a:t>
            </a:r>
          </a:p>
        </p:txBody>
      </p:sp>
    </p:spTree>
    <p:extLst>
      <p:ext uri="{BB962C8B-B14F-4D97-AF65-F5344CB8AC3E}">
        <p14:creationId xmlns:p14="http://schemas.microsoft.com/office/powerpoint/2010/main" val="2446278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74CEAA2A-6B02-3248-8891-5B974BEDA7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9768" y="1603729"/>
            <a:ext cx="7191617" cy="359369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F053E52-D861-0A49-9A94-0708DEA5584C}"/>
              </a:ext>
            </a:extLst>
          </p:cNvPr>
          <p:cNvSpPr txBox="1"/>
          <p:nvPr/>
        </p:nvSpPr>
        <p:spPr>
          <a:xfrm>
            <a:off x="8224652" y="1157468"/>
            <a:ext cx="3492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600" dirty="0">
                <a:solidFill>
                  <a:srgbClr val="272626"/>
                </a:solidFill>
                <a:latin typeface="Comic Sans MS" panose="030F0702030302020204" pitchFamily="66" charset="0"/>
              </a:rPr>
              <a:t>London is:</a:t>
            </a:r>
            <a:br>
              <a:rPr lang="en-GB" sz="16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600" dirty="0">
                <a:solidFill>
                  <a:srgbClr val="272626"/>
                </a:solidFill>
                <a:latin typeface="Comic Sans MS" panose="030F0702030302020204" pitchFamily="66" charset="0"/>
              </a:rPr>
              <a:t>51° 30’ 35.51” N  00° 07’ 05.13” W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0638036-12B0-0C4D-A037-3D2E7FAA9D0F}"/>
              </a:ext>
            </a:extLst>
          </p:cNvPr>
          <p:cNvSpPr txBox="1"/>
          <p:nvPr/>
        </p:nvSpPr>
        <p:spPr>
          <a:xfrm>
            <a:off x="8224652" y="4358253"/>
            <a:ext cx="3492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600" dirty="0">
                <a:solidFill>
                  <a:srgbClr val="272626"/>
                </a:solidFill>
                <a:latin typeface="Comic Sans MS" panose="030F0702030302020204" pitchFamily="66" charset="0"/>
              </a:rPr>
              <a:t>Sydney, Australia is:</a:t>
            </a:r>
            <a:br>
              <a:rPr lang="en-GB" sz="16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600" dirty="0">
                <a:solidFill>
                  <a:srgbClr val="272626"/>
                </a:solidFill>
                <a:latin typeface="Comic Sans MS" panose="030F0702030302020204" pitchFamily="66" charset="0"/>
              </a:rPr>
              <a:t>33° 52’ 4.26” S  151° 12’ 26.35” E 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5FE8A334-078B-4244-B6B1-2E4C5B5660C8}"/>
              </a:ext>
            </a:extLst>
          </p:cNvPr>
          <p:cNvCxnSpPr>
            <a:cxnSpLocks/>
          </p:cNvCxnSpPr>
          <p:nvPr/>
        </p:nvCxnSpPr>
        <p:spPr>
          <a:xfrm flipH="1">
            <a:off x="4525579" y="1509921"/>
            <a:ext cx="3595806" cy="742512"/>
          </a:xfrm>
          <a:prstGeom prst="straightConnector1">
            <a:avLst/>
          </a:prstGeom>
          <a:ln w="19050">
            <a:solidFill>
              <a:srgbClr val="FF0000"/>
            </a:solidFill>
            <a:tailEnd type="stealth" w="lg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9DDF51BF-92F4-FB4D-BF64-59FB0F52E157}"/>
              </a:ext>
            </a:extLst>
          </p:cNvPr>
          <p:cNvCxnSpPr>
            <a:cxnSpLocks/>
            <a:stCxn id="14" idx="1"/>
          </p:cNvCxnSpPr>
          <p:nvPr/>
        </p:nvCxnSpPr>
        <p:spPr>
          <a:xfrm flipH="1" flipV="1">
            <a:off x="7398462" y="4066057"/>
            <a:ext cx="826190" cy="584584"/>
          </a:xfrm>
          <a:prstGeom prst="straightConnector1">
            <a:avLst/>
          </a:prstGeom>
          <a:ln w="19050">
            <a:solidFill>
              <a:srgbClr val="FF0000"/>
            </a:solidFill>
            <a:tailEnd type="stealth" w="lg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89FC5FC-DC6C-C14A-A337-40DCF24830D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592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86A8D49D-10F5-2D44-89BC-33F96EB1498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650" y="1402764"/>
            <a:ext cx="10680700" cy="4368800"/>
          </a:xfrm>
          <a:prstGeom prst="rect">
            <a:avLst/>
          </a:prstGeom>
        </p:spPr>
      </p:pic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32B3F9E-AE39-4449-B00A-AB0415A088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E42DE664-1FC6-A348-B328-07F507FA2C44}"/>
              </a:ext>
            </a:extLst>
          </p:cNvPr>
          <p:cNvSpPr/>
          <p:nvPr/>
        </p:nvSpPr>
        <p:spPr>
          <a:xfrm>
            <a:off x="0" y="700265"/>
            <a:ext cx="1219199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b="1" dirty="0">
                <a:solidFill>
                  <a:srgbClr val="286AA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Degrees and Minutes</a:t>
            </a:r>
          </a:p>
        </p:txBody>
      </p:sp>
    </p:spTree>
    <p:extLst>
      <p:ext uri="{BB962C8B-B14F-4D97-AF65-F5344CB8AC3E}">
        <p14:creationId xmlns:p14="http://schemas.microsoft.com/office/powerpoint/2010/main" val="36088733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0F83E3F0-325E-2143-B596-240BA6752795}"/>
              </a:ext>
            </a:extLst>
          </p:cNvPr>
          <p:cNvSpPr txBox="1"/>
          <p:nvPr/>
        </p:nvSpPr>
        <p:spPr>
          <a:xfrm>
            <a:off x="1493840" y="2415812"/>
            <a:ext cx="4354560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Using an Atlas, large map or globe, can you can find these locations? We’re just using degrees and minutes to make it a bit easier!</a:t>
            </a:r>
          </a:p>
          <a:p>
            <a:pPr>
              <a:spcBef>
                <a:spcPts val="1500"/>
              </a:spcBef>
            </a:pPr>
            <a:r>
              <a:rPr lang="pt-BR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48° 50’ N 02° 20’ E</a:t>
            </a:r>
            <a:endParaRPr lang="en-GB" sz="2000" b="1" dirty="0">
              <a:solidFill>
                <a:srgbClr val="272626"/>
              </a:solidFill>
              <a:latin typeface="Comic Sans MS" panose="030F0702030302020204" pitchFamily="66" charset="0"/>
            </a:endParaRPr>
          </a:p>
          <a:p>
            <a:pPr>
              <a:spcBef>
                <a:spcPts val="1500"/>
              </a:spcBef>
            </a:pPr>
            <a:r>
              <a:rPr lang="en-GB" sz="2000" b="1">
                <a:solidFill>
                  <a:srgbClr val="272626"/>
                </a:solidFill>
                <a:latin typeface="Comic Sans MS" panose="030F0702030302020204" pitchFamily="66" charset="0"/>
              </a:rPr>
              <a:t>38° 53’ N 77° 2’ 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W</a:t>
            </a:r>
            <a:endParaRPr lang="en-GB" sz="16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3" descr="Map&#10;&#10;Description automatically generated">
            <a:extLst>
              <a:ext uri="{FF2B5EF4-FFF2-40B4-BE49-F238E27FC236}">
                <a16:creationId xmlns:a16="http://schemas.microsoft.com/office/drawing/2014/main" id="{07738DD8-954E-3448-911B-649FA90755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7613" y="1354625"/>
            <a:ext cx="3482147" cy="4446089"/>
          </a:xfrm>
          <a:prstGeom prst="rect">
            <a:avLst/>
          </a:prstGeom>
        </p:spPr>
      </p:pic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70DD677-3A02-F845-BB97-4E37AD645CB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407089CA-8F3E-5142-A205-5AEB573FF022}"/>
              </a:ext>
            </a:extLst>
          </p:cNvPr>
          <p:cNvSpPr txBox="1">
            <a:spLocks/>
          </p:cNvSpPr>
          <p:nvPr/>
        </p:nvSpPr>
        <p:spPr>
          <a:xfrm>
            <a:off x="0" y="74559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286AA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Activity</a:t>
            </a:r>
          </a:p>
        </p:txBody>
      </p:sp>
    </p:spTree>
    <p:extLst>
      <p:ext uri="{BB962C8B-B14F-4D97-AF65-F5344CB8AC3E}">
        <p14:creationId xmlns:p14="http://schemas.microsoft.com/office/powerpoint/2010/main" val="41148329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0F83E3F0-325E-2143-B596-240BA6752795}"/>
              </a:ext>
            </a:extLst>
          </p:cNvPr>
          <p:cNvSpPr txBox="1"/>
          <p:nvPr/>
        </p:nvSpPr>
        <p:spPr>
          <a:xfrm>
            <a:off x="1493840" y="2517225"/>
            <a:ext cx="4623074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pt-BR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Now can you plot these places?</a:t>
            </a:r>
          </a:p>
          <a:p>
            <a:pPr>
              <a:spcBef>
                <a:spcPts val="1500"/>
              </a:spcBef>
            </a:pPr>
            <a:r>
              <a:rPr lang="pt-BR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Dublin</a:t>
            </a:r>
            <a:r>
              <a:rPr lang="pt-BR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, the capital city in Ireland.</a:t>
            </a:r>
          </a:p>
          <a:p>
            <a:pPr>
              <a:spcBef>
                <a:spcPts val="1500"/>
              </a:spcBef>
            </a:pPr>
            <a:r>
              <a:rPr lang="pt-BR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Wellington</a:t>
            </a:r>
            <a:r>
              <a:rPr lang="pt-BR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, the capital </a:t>
            </a:r>
            <a:r>
              <a:rPr lang="pt-BR" sz="2000" dirty="0" err="1">
                <a:solidFill>
                  <a:srgbClr val="272626"/>
                </a:solidFill>
                <a:latin typeface="Comic Sans MS" panose="030F0702030302020204" pitchFamily="66" charset="0"/>
              </a:rPr>
              <a:t>city</a:t>
            </a:r>
            <a:r>
              <a:rPr lang="pt-BR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 in</a:t>
            </a:r>
            <a:br>
              <a:rPr lang="pt-BR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pt-BR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New </a:t>
            </a:r>
            <a:r>
              <a:rPr lang="pt-BR" sz="2000" dirty="0" err="1">
                <a:solidFill>
                  <a:srgbClr val="272626"/>
                </a:solidFill>
                <a:latin typeface="Comic Sans MS" panose="030F0702030302020204" pitchFamily="66" charset="0"/>
              </a:rPr>
              <a:t>Zealand</a:t>
            </a:r>
            <a:r>
              <a:rPr lang="pt-BR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  <a:endParaRPr lang="en-GB" sz="20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3" descr="Map&#10;&#10;Description automatically generated">
            <a:extLst>
              <a:ext uri="{FF2B5EF4-FFF2-40B4-BE49-F238E27FC236}">
                <a16:creationId xmlns:a16="http://schemas.microsoft.com/office/drawing/2014/main" id="{07738DD8-954E-3448-911B-649FA90755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7613" y="1354625"/>
            <a:ext cx="3482147" cy="4446089"/>
          </a:xfrm>
          <a:prstGeom prst="rect">
            <a:avLst/>
          </a:prstGeom>
        </p:spPr>
      </p:pic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70DD677-3A02-F845-BB97-4E37AD645CB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407089CA-8F3E-5142-A205-5AEB573FF022}"/>
              </a:ext>
            </a:extLst>
          </p:cNvPr>
          <p:cNvSpPr txBox="1">
            <a:spLocks/>
          </p:cNvSpPr>
          <p:nvPr/>
        </p:nvSpPr>
        <p:spPr>
          <a:xfrm>
            <a:off x="0" y="74559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286AA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Activity</a:t>
            </a:r>
          </a:p>
        </p:txBody>
      </p:sp>
    </p:spTree>
    <p:extLst>
      <p:ext uri="{BB962C8B-B14F-4D97-AF65-F5344CB8AC3E}">
        <p14:creationId xmlns:p14="http://schemas.microsoft.com/office/powerpoint/2010/main" val="1973026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0F83E3F0-325E-2143-B596-240BA6752795}"/>
              </a:ext>
            </a:extLst>
          </p:cNvPr>
          <p:cNvSpPr txBox="1"/>
          <p:nvPr/>
        </p:nvSpPr>
        <p:spPr>
          <a:xfrm>
            <a:off x="1494972" y="2435048"/>
            <a:ext cx="5014686" cy="2285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Paris, the capital of France.</a:t>
            </a:r>
          </a:p>
          <a:p>
            <a:pPr>
              <a:spcBef>
                <a:spcPts val="2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Washington DC, the capital of the USA.</a:t>
            </a:r>
          </a:p>
          <a:p>
            <a:pPr>
              <a:spcBef>
                <a:spcPts val="2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Dublin: 53° 21’ N 06° 15’ W</a:t>
            </a:r>
          </a:p>
          <a:p>
            <a:pPr>
              <a:spcBef>
                <a:spcPts val="2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Wellington: </a:t>
            </a:r>
            <a:r>
              <a:rPr lang="pt-BR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41° 19’ </a:t>
            </a:r>
            <a:r>
              <a:rPr lang="pt-BR" sz="2000" dirty="0" err="1">
                <a:solidFill>
                  <a:srgbClr val="272626"/>
                </a:solidFill>
                <a:latin typeface="Comic Sans MS" panose="030F0702030302020204" pitchFamily="66" charset="0"/>
              </a:rPr>
              <a:t>S</a:t>
            </a:r>
            <a:r>
              <a:rPr lang="pt-BR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 174° 46’ E</a:t>
            </a:r>
            <a:endParaRPr lang="en-GB" sz="20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045C297E-BF69-4C4E-ADE6-B1804AE45EC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82A56D9B-0754-7B42-AB4E-311B11F8858B}"/>
              </a:ext>
            </a:extLst>
          </p:cNvPr>
          <p:cNvSpPr txBox="1">
            <a:spLocks/>
          </p:cNvSpPr>
          <p:nvPr/>
        </p:nvSpPr>
        <p:spPr>
          <a:xfrm>
            <a:off x="0" y="74559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286AA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Answers</a:t>
            </a:r>
          </a:p>
        </p:txBody>
      </p:sp>
      <p:pic>
        <p:nvPicPr>
          <p:cNvPr id="6" name="Picture 5" descr="Map&#10;&#10;Description automatically generated">
            <a:extLst>
              <a:ext uri="{FF2B5EF4-FFF2-40B4-BE49-F238E27FC236}">
                <a16:creationId xmlns:a16="http://schemas.microsoft.com/office/drawing/2014/main" id="{EE4E8B22-72EF-D648-A414-73AE1D3E3A3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7613" y="1354625"/>
            <a:ext cx="3482147" cy="4446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430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E8CD7DFD-A9D2-1445-94A7-115877F25531}"/>
              </a:ext>
            </a:extLst>
          </p:cNvPr>
          <p:cNvSpPr txBox="1"/>
          <p:nvPr/>
        </p:nvSpPr>
        <p:spPr>
          <a:xfrm>
            <a:off x="978617" y="2254332"/>
            <a:ext cx="5500140" cy="2416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Learn about lines of </a:t>
            </a:r>
            <a: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  <a:t>latitude</a:t>
            </a: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 and</a:t>
            </a:r>
            <a: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  <a:t> longitude</a:t>
            </a: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  <a:p>
            <a:pPr>
              <a:spcBef>
                <a:spcPts val="15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Learn about the positions of:</a:t>
            </a:r>
          </a:p>
          <a:p>
            <a:pPr marL="177800" indent="-177800">
              <a:buClr>
                <a:srgbClr val="064B8D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The Equator</a:t>
            </a:r>
          </a:p>
          <a:p>
            <a:pPr marL="177800" indent="-177800">
              <a:buClr>
                <a:srgbClr val="064B8D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Northern and Southern Hemispheres  </a:t>
            </a:r>
          </a:p>
          <a:p>
            <a:pPr marL="177800" indent="-177800">
              <a:buClr>
                <a:srgbClr val="064B8D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Tropics of Cancer and Capricorn</a:t>
            </a:r>
          </a:p>
          <a:p>
            <a:pPr marL="177800" indent="-177800">
              <a:buClr>
                <a:srgbClr val="064B8D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Arctic and Antarctic Circles</a:t>
            </a:r>
          </a:p>
          <a:p>
            <a:pPr>
              <a:spcBef>
                <a:spcPts val="15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Know how to state our position all over the world.</a:t>
            </a:r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DABF9A1-FFCA-BD47-AE99-E577055D87B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E57E07C-7D93-774A-804F-1B237C5F25E1}"/>
              </a:ext>
            </a:extLst>
          </p:cNvPr>
          <p:cNvSpPr txBox="1"/>
          <p:nvPr/>
        </p:nvSpPr>
        <p:spPr>
          <a:xfrm>
            <a:off x="617563" y="5575223"/>
            <a:ext cx="9489823" cy="710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500"/>
              </a:spcBef>
            </a:pPr>
            <a:r>
              <a:rPr lang="en-GB" sz="1200" b="1" dirty="0">
                <a:solidFill>
                  <a:srgbClr val="064B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Curriculum links: Key Stage 2</a:t>
            </a:r>
          </a:p>
          <a:p>
            <a:pPr>
              <a:spcBef>
                <a:spcPts val="500"/>
              </a:spcBef>
            </a:pPr>
            <a:r>
              <a:rPr lang="en-GB" sz="1200" u="sng" dirty="0">
                <a:solidFill>
                  <a:srgbClr val="064B8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Locational knowledge:</a:t>
            </a:r>
            <a:r>
              <a:rPr lang="en-GB" sz="1200" dirty="0">
                <a:solidFill>
                  <a:srgbClr val="064B8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Identify the position and significance of latitude, longitude, Equator, Northern Hemisphere, Southern Hemisphere, the Tropics of Cancer and Capricorn, Arctic and Antarctic Circle, the Prime/Greenwich Meridian </a:t>
            </a:r>
            <a:endParaRPr lang="en-GB" sz="1200" dirty="0">
              <a:solidFill>
                <a:srgbClr val="064B8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EC2FF76-2A59-E743-ADAD-7BE8935ECC24}"/>
              </a:ext>
            </a:extLst>
          </p:cNvPr>
          <p:cNvGrpSpPr/>
          <p:nvPr/>
        </p:nvGrpSpPr>
        <p:grpSpPr>
          <a:xfrm>
            <a:off x="6242175" y="1903586"/>
            <a:ext cx="2307597" cy="2931409"/>
            <a:chOff x="6242175" y="1903586"/>
            <a:chExt cx="2307597" cy="2931409"/>
          </a:xfrm>
        </p:grpSpPr>
        <p:pic>
          <p:nvPicPr>
            <p:cNvPr id="12" name="Picture 11" descr="Logo, company name&#10;&#10;Description automatically generated">
              <a:extLst>
                <a:ext uri="{FF2B5EF4-FFF2-40B4-BE49-F238E27FC236}">
                  <a16:creationId xmlns:a16="http://schemas.microsoft.com/office/drawing/2014/main" id="{BE30F07C-0F43-C94D-B720-DD8450BD451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42175" y="1903586"/>
              <a:ext cx="2307597" cy="2931409"/>
            </a:xfrm>
            <a:prstGeom prst="rect">
              <a:avLst/>
            </a:prstGeom>
          </p:spPr>
        </p:pic>
        <p:pic>
          <p:nvPicPr>
            <p:cNvPr id="13" name="Picture 12" descr="A picture containing text, sign, red, close&#10;&#10;Description automatically generated">
              <a:extLst>
                <a:ext uri="{FF2B5EF4-FFF2-40B4-BE49-F238E27FC236}">
                  <a16:creationId xmlns:a16="http://schemas.microsoft.com/office/drawing/2014/main" id="{C4D7E525-8FAE-0048-AA07-2DE6EE4B6D8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58171">
              <a:off x="6493571" y="3231866"/>
              <a:ext cx="1731702" cy="683996"/>
            </a:xfrm>
            <a:prstGeom prst="rect">
              <a:avLst/>
            </a:prstGeom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A5153D0C-ACE4-E14B-9EF1-97304AC8902A}"/>
              </a:ext>
            </a:extLst>
          </p:cNvPr>
          <p:cNvGrpSpPr/>
          <p:nvPr/>
        </p:nvGrpSpPr>
        <p:grpSpPr>
          <a:xfrm>
            <a:off x="8813115" y="1987253"/>
            <a:ext cx="2311944" cy="2883494"/>
            <a:chOff x="8813115" y="1987253"/>
            <a:chExt cx="2311944" cy="2883494"/>
          </a:xfrm>
        </p:grpSpPr>
        <p:pic>
          <p:nvPicPr>
            <p:cNvPr id="14" name="Picture 13" descr="A picture containing aircraft, balloon, transport&#10;&#10;Description automatically generated">
              <a:extLst>
                <a:ext uri="{FF2B5EF4-FFF2-40B4-BE49-F238E27FC236}">
                  <a16:creationId xmlns:a16="http://schemas.microsoft.com/office/drawing/2014/main" id="{0C890A33-0FDA-8B48-A077-B554664DCA2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813115" y="1987253"/>
              <a:ext cx="2311944" cy="2883494"/>
            </a:xfrm>
            <a:prstGeom prst="rect">
              <a:avLst/>
            </a:prstGeom>
          </p:spPr>
        </p:pic>
        <p:pic>
          <p:nvPicPr>
            <p:cNvPr id="15" name="Picture 14" descr="Calendar&#10;&#10;Description automatically generated">
              <a:extLst>
                <a:ext uri="{FF2B5EF4-FFF2-40B4-BE49-F238E27FC236}">
                  <a16:creationId xmlns:a16="http://schemas.microsoft.com/office/drawing/2014/main" id="{6BF43291-C041-8C4A-9EED-5F45B0351C5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77"/>
            <a:stretch/>
          </p:blipFill>
          <p:spPr>
            <a:xfrm>
              <a:off x="9646935" y="2529243"/>
              <a:ext cx="685252" cy="1799514"/>
            </a:xfrm>
            <a:prstGeom prst="rect">
              <a:avLst/>
            </a:prstGeom>
          </p:spPr>
        </p:pic>
      </p:grpSp>
      <p:sp>
        <p:nvSpPr>
          <p:cNvPr id="16" name="Subtitle 2">
            <a:extLst>
              <a:ext uri="{FF2B5EF4-FFF2-40B4-BE49-F238E27FC236}">
                <a16:creationId xmlns:a16="http://schemas.microsoft.com/office/drawing/2014/main" id="{DFBE3098-9ECD-DA4B-AB3E-47254ABDEDF5}"/>
              </a:ext>
            </a:extLst>
          </p:cNvPr>
          <p:cNvSpPr txBox="1">
            <a:spLocks/>
          </p:cNvSpPr>
          <p:nvPr/>
        </p:nvSpPr>
        <p:spPr>
          <a:xfrm>
            <a:off x="0" y="654977"/>
            <a:ext cx="12192000" cy="98888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286AA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Latitude and Longitude</a:t>
            </a:r>
            <a:br>
              <a:rPr lang="en-US" sz="3000" b="1" dirty="0">
                <a:solidFill>
                  <a:srgbClr val="286AA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3000" b="1" dirty="0">
                <a:solidFill>
                  <a:srgbClr val="286AA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Lesson aims</a:t>
            </a:r>
          </a:p>
        </p:txBody>
      </p:sp>
    </p:spTree>
    <p:extLst>
      <p:ext uri="{BB962C8B-B14F-4D97-AF65-F5344CB8AC3E}">
        <p14:creationId xmlns:p14="http://schemas.microsoft.com/office/powerpoint/2010/main" val="12285329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1BBF3D00-D9CD-554D-B2D7-FF97A8486169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Latitude and Longitude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A9BF9BBF-7B09-0449-888C-1357892E2514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pic>
        <p:nvPicPr>
          <p:cNvPr id="11" name="Picture 1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24C4610-CECD-ED4C-946D-1A5041F89DF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pic>
        <p:nvPicPr>
          <p:cNvPr id="12" name="Picture 11" descr="Map&#10;&#10;Description automatically generated">
            <a:extLst>
              <a:ext uri="{FF2B5EF4-FFF2-40B4-BE49-F238E27FC236}">
                <a16:creationId xmlns:a16="http://schemas.microsoft.com/office/drawing/2014/main" id="{37F1ED66-FAA2-FD40-BF0B-085B08689EF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6547" y="1528705"/>
            <a:ext cx="2942494" cy="3757047"/>
          </a:xfrm>
          <a:prstGeom prst="rect">
            <a:avLst/>
          </a:prstGeom>
        </p:spPr>
      </p:pic>
      <p:sp>
        <p:nvSpPr>
          <p:cNvPr id="6" name="Subtitle 2">
            <a:extLst>
              <a:ext uri="{FF2B5EF4-FFF2-40B4-BE49-F238E27FC236}">
                <a16:creationId xmlns:a16="http://schemas.microsoft.com/office/drawing/2014/main" id="{65E9AEAC-28E7-EC4E-A0BB-77D8BF59AB36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</p:spTree>
    <p:extLst>
      <p:ext uri="{BB962C8B-B14F-4D97-AF65-F5344CB8AC3E}">
        <p14:creationId xmlns:p14="http://schemas.microsoft.com/office/powerpoint/2010/main" val="662046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blue and yellow ball&#10;&#10;Description automatically generated with low confidence">
            <a:extLst>
              <a:ext uri="{FF2B5EF4-FFF2-40B4-BE49-F238E27FC236}">
                <a16:creationId xmlns:a16="http://schemas.microsoft.com/office/drawing/2014/main" id="{5C659B13-B5BB-5745-9CD6-23D4D57A3C0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397" b="8340"/>
          <a:stretch/>
        </p:blipFill>
        <p:spPr>
          <a:xfrm>
            <a:off x="1313543" y="1322013"/>
            <a:ext cx="4138965" cy="421397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8CD7DFD-A9D2-1445-94A7-115877F25531}"/>
              </a:ext>
            </a:extLst>
          </p:cNvPr>
          <p:cNvSpPr txBox="1"/>
          <p:nvPr/>
        </p:nvSpPr>
        <p:spPr>
          <a:xfrm>
            <a:off x="6076257" y="1895247"/>
            <a:ext cx="4605929" cy="30675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Lines of 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latitude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 and 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longitude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 tell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us where we are in the world.</a:t>
            </a:r>
          </a:p>
          <a:p>
            <a:pPr>
              <a:spcBef>
                <a:spcPts val="20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They are imaginary lines which we have drawn around the globe.</a:t>
            </a:r>
          </a:p>
          <a:p>
            <a:pPr>
              <a:spcBef>
                <a:spcPts val="20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We use imaginary lines of longitude and latitude to measure how far east or west, or how far north or south, we are from agreed starting points. </a:t>
            </a:r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DABF9A1-FFCA-BD47-AE99-E577055D87B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744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C75161D0-8BD6-7848-A8BC-C84068C39905}"/>
              </a:ext>
            </a:extLst>
          </p:cNvPr>
          <p:cNvSpPr/>
          <p:nvPr/>
        </p:nvSpPr>
        <p:spPr>
          <a:xfrm>
            <a:off x="1467289" y="4795254"/>
            <a:ext cx="8834512" cy="1001486"/>
          </a:xfrm>
          <a:prstGeom prst="roundRect">
            <a:avLst>
              <a:gd name="adj" fmla="val 34928"/>
            </a:avLst>
          </a:prstGeom>
          <a:noFill/>
          <a:ln w="38100">
            <a:solidFill>
              <a:srgbClr val="064B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B65D7A3-EF98-6548-99E5-E28D445F704C}"/>
              </a:ext>
            </a:extLst>
          </p:cNvPr>
          <p:cNvSpPr txBox="1"/>
          <p:nvPr/>
        </p:nvSpPr>
        <p:spPr>
          <a:xfrm>
            <a:off x="898335" y="1416827"/>
            <a:ext cx="188927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b="1" dirty="0">
                <a:solidFill>
                  <a:srgbClr val="286AA6"/>
                </a:solidFill>
                <a:latin typeface="Comic Sans MS" panose="030F0702030302020204" pitchFamily="66" charset="0"/>
              </a:rPr>
              <a:t>Latitude</a:t>
            </a:r>
          </a:p>
          <a:p>
            <a:b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Lines of </a:t>
            </a:r>
            <a: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  <a:t>latitudes</a:t>
            </a: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 are measured </a:t>
            </a:r>
            <a: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  <a:t>north</a:t>
            </a: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 or </a:t>
            </a:r>
            <a: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  <a:t>south</a:t>
            </a:r>
            <a:b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of the </a:t>
            </a:r>
            <a: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  <a:t>Equator</a:t>
            </a: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F168101-DD41-C84B-A6B4-69D934766405}"/>
              </a:ext>
            </a:extLst>
          </p:cNvPr>
          <p:cNvSpPr txBox="1"/>
          <p:nvPr/>
        </p:nvSpPr>
        <p:spPr>
          <a:xfrm>
            <a:off x="5964213" y="1419599"/>
            <a:ext cx="2431983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b="1" dirty="0">
                <a:solidFill>
                  <a:srgbClr val="286AA6"/>
                </a:solidFill>
                <a:latin typeface="Comic Sans MS" panose="030F0702030302020204" pitchFamily="66" charset="0"/>
              </a:rPr>
              <a:t>Longitude</a:t>
            </a:r>
          </a:p>
          <a:p>
            <a:b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Lines of </a:t>
            </a:r>
            <a: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  <a:t>longitude</a:t>
            </a: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 use the Prime (or Greenwich) Meridian as a starting point and measure </a:t>
            </a:r>
            <a: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  <a:t>east</a:t>
            </a: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 or </a:t>
            </a:r>
            <a: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  <a:t>west</a:t>
            </a: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 from there.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2CF817A-CF54-3E45-B6F7-47FFA31447D0}"/>
              </a:ext>
            </a:extLst>
          </p:cNvPr>
          <p:cNvSpPr txBox="1"/>
          <p:nvPr/>
        </p:nvSpPr>
        <p:spPr>
          <a:xfrm>
            <a:off x="1756174" y="4968916"/>
            <a:ext cx="83857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64B8D"/>
                </a:solidFill>
                <a:latin typeface="Comic Sans MS" panose="030F0702030302020204" pitchFamily="66" charset="0"/>
              </a:rPr>
              <a:t>Fun fact: </a:t>
            </a: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latitude and longitude information underpin Sat Nav systems such as Google Earth, which many people use every day to find their way around!</a:t>
            </a:r>
          </a:p>
        </p:txBody>
      </p:sp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D6872A19-4723-4341-ABC9-16901D07648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3824" y="871236"/>
            <a:ext cx="2809460" cy="3568940"/>
          </a:xfrm>
          <a:prstGeom prst="rect">
            <a:avLst/>
          </a:prstGeom>
        </p:spPr>
      </p:pic>
      <p:pic>
        <p:nvPicPr>
          <p:cNvPr id="3" name="Picture 2" descr="A picture containing text, sign, red, close&#10;&#10;Description automatically generated">
            <a:extLst>
              <a:ext uri="{FF2B5EF4-FFF2-40B4-BE49-F238E27FC236}">
                <a16:creationId xmlns:a16="http://schemas.microsoft.com/office/drawing/2014/main" id="{78CCD874-FA06-2944-957B-4064E1BB9C4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4744" y="2189023"/>
            <a:ext cx="2108318" cy="832753"/>
          </a:xfrm>
          <a:prstGeom prst="rect">
            <a:avLst/>
          </a:prstGeom>
        </p:spPr>
      </p:pic>
      <p:pic>
        <p:nvPicPr>
          <p:cNvPr id="15" name="Picture 14" descr="A picture containing aircraft, balloon, transport&#10;&#10;Description automatically generated">
            <a:extLst>
              <a:ext uri="{FF2B5EF4-FFF2-40B4-BE49-F238E27FC236}">
                <a16:creationId xmlns:a16="http://schemas.microsoft.com/office/drawing/2014/main" id="{55A331ED-B5DD-3B42-A567-BEF9CCCC03A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96196" y="929571"/>
            <a:ext cx="2814752" cy="3510604"/>
          </a:xfrm>
          <a:prstGeom prst="rect">
            <a:avLst/>
          </a:prstGeom>
        </p:spPr>
      </p:pic>
      <p:pic>
        <p:nvPicPr>
          <p:cNvPr id="13" name="Picture 12" descr="Calendar&#10;&#10;Description automatically generated">
            <a:extLst>
              <a:ext uri="{FF2B5EF4-FFF2-40B4-BE49-F238E27FC236}">
                <a16:creationId xmlns:a16="http://schemas.microsoft.com/office/drawing/2014/main" id="{21694055-8143-0C4B-B0E3-B05F6A0C410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677"/>
          <a:stretch/>
        </p:blipFill>
        <p:spPr>
          <a:xfrm>
            <a:off x="9418215" y="1585652"/>
            <a:ext cx="834282" cy="2190877"/>
          </a:xfrm>
          <a:prstGeom prst="rect">
            <a:avLst/>
          </a:prstGeom>
        </p:spPr>
      </p:pic>
      <p:pic>
        <p:nvPicPr>
          <p:cNvPr id="12" name="Picture 1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EAE9F0C-29D4-2643-9C3E-E0A7CBC0D38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480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 Diagonal Corner of Rectangle 9">
            <a:extLst>
              <a:ext uri="{FF2B5EF4-FFF2-40B4-BE49-F238E27FC236}">
                <a16:creationId xmlns:a16="http://schemas.microsoft.com/office/drawing/2014/main" id="{EDA28CFE-066F-F948-AB76-0CDBD8E835B9}"/>
              </a:ext>
            </a:extLst>
          </p:cNvPr>
          <p:cNvSpPr/>
          <p:nvPr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 descr="A close-up of a globe&#10;&#10;Description automatically generated with low confidence">
            <a:extLst>
              <a:ext uri="{FF2B5EF4-FFF2-40B4-BE49-F238E27FC236}">
                <a16:creationId xmlns:a16="http://schemas.microsoft.com/office/drawing/2014/main" id="{B0D367CB-4367-8C4A-A4BB-9BD52C35E0F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t="3110"/>
          <a:stretch/>
        </p:blipFill>
        <p:spPr>
          <a:xfrm>
            <a:off x="1473200" y="493485"/>
            <a:ext cx="8678397" cy="5899777"/>
          </a:xfrm>
          <a:prstGeom prst="rect">
            <a:avLst/>
          </a:prstGeom>
        </p:spPr>
      </p:pic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9E75B16-FCD5-C44E-994B-9A43DC00110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5D4406F-4F28-4645-BEF2-AD9D808C1774}"/>
              </a:ext>
            </a:extLst>
          </p:cNvPr>
          <p:cNvSpPr txBox="1"/>
          <p:nvPr/>
        </p:nvSpPr>
        <p:spPr>
          <a:xfrm>
            <a:off x="678888" y="689576"/>
            <a:ext cx="291291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b="1" dirty="0">
                <a:solidFill>
                  <a:schemeClr val="bg1"/>
                </a:solidFill>
                <a:latin typeface="Comic Sans MS" panose="030F0702030302020204" pitchFamily="66" charset="0"/>
              </a:rPr>
              <a:t>Important places of references</a:t>
            </a:r>
          </a:p>
        </p:txBody>
      </p:sp>
    </p:spTree>
    <p:extLst>
      <p:ext uri="{BB962C8B-B14F-4D97-AF65-F5344CB8AC3E}">
        <p14:creationId xmlns:p14="http://schemas.microsoft.com/office/powerpoint/2010/main" val="14193601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 Diagonal Corner of Rectangle 9">
            <a:extLst>
              <a:ext uri="{FF2B5EF4-FFF2-40B4-BE49-F238E27FC236}">
                <a16:creationId xmlns:a16="http://schemas.microsoft.com/office/drawing/2014/main" id="{EDA28CFE-066F-F948-AB76-0CDBD8E835B9}"/>
              </a:ext>
            </a:extLst>
          </p:cNvPr>
          <p:cNvSpPr/>
          <p:nvPr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4" name="Picture 33" descr="A close-up of a globe&#10;&#10;Description automatically generated with low confidence">
            <a:extLst>
              <a:ext uri="{FF2B5EF4-FFF2-40B4-BE49-F238E27FC236}">
                <a16:creationId xmlns:a16="http://schemas.microsoft.com/office/drawing/2014/main" id="{AD8AE62F-A12F-CC4D-BBA4-5F3AF4B1A5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t="3110"/>
          <a:stretch/>
        </p:blipFill>
        <p:spPr>
          <a:xfrm>
            <a:off x="1473200" y="493485"/>
            <a:ext cx="8678397" cy="5899777"/>
          </a:xfrm>
          <a:prstGeom prst="rect">
            <a:avLst/>
          </a:prstGeom>
        </p:spPr>
      </p:pic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9E75B16-FCD5-C44E-994B-9A43DC00110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58C6B8A-D19C-434B-84B6-70414979D808}"/>
              </a:ext>
            </a:extLst>
          </p:cNvPr>
          <p:cNvSpPr txBox="1"/>
          <p:nvPr/>
        </p:nvSpPr>
        <p:spPr>
          <a:xfrm>
            <a:off x="4329990" y="696357"/>
            <a:ext cx="139726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NORTH POLE 90º 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D2A8A20-66B2-E849-A48A-6310376DA671}"/>
              </a:ext>
            </a:extLst>
          </p:cNvPr>
          <p:cNvSpPr txBox="1"/>
          <p:nvPr/>
        </p:nvSpPr>
        <p:spPr>
          <a:xfrm>
            <a:off x="3591802" y="1065637"/>
            <a:ext cx="16627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ARCTIC CIRCLE 66.5 º 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9A862A9-3AE8-C246-A468-C7B7467E03FC}"/>
              </a:ext>
            </a:extLst>
          </p:cNvPr>
          <p:cNvSpPr txBox="1"/>
          <p:nvPr/>
        </p:nvSpPr>
        <p:spPr>
          <a:xfrm>
            <a:off x="2280141" y="2201697"/>
            <a:ext cx="22231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TROPIC OF CANCER 23º 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AA6BA07-1ACE-B540-B29E-089A8FDFF13D}"/>
              </a:ext>
            </a:extLst>
          </p:cNvPr>
          <p:cNvSpPr txBox="1"/>
          <p:nvPr/>
        </p:nvSpPr>
        <p:spPr>
          <a:xfrm>
            <a:off x="2895739" y="3075624"/>
            <a:ext cx="22231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EQUATOR 0º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5E87DED-B9DD-1946-BEE6-FA3729A2BAB1}"/>
              </a:ext>
            </a:extLst>
          </p:cNvPr>
          <p:cNvSpPr txBox="1"/>
          <p:nvPr/>
        </p:nvSpPr>
        <p:spPr>
          <a:xfrm>
            <a:off x="2009745" y="4117594"/>
            <a:ext cx="22231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TROPIC OF CAPRICORN 23º 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D44BACE-E76F-B646-8A73-6EDB8D3CC304}"/>
              </a:ext>
            </a:extLst>
          </p:cNvPr>
          <p:cNvSpPr txBox="1"/>
          <p:nvPr/>
        </p:nvSpPr>
        <p:spPr>
          <a:xfrm>
            <a:off x="2889488" y="5506171"/>
            <a:ext cx="22231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ANTARCTIC CIRCLE 66.5º 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E06EB60-7C0D-B042-BA55-03B34EC9BA0A}"/>
              </a:ext>
            </a:extLst>
          </p:cNvPr>
          <p:cNvSpPr txBox="1"/>
          <p:nvPr/>
        </p:nvSpPr>
        <p:spPr>
          <a:xfrm>
            <a:off x="7706153" y="1361565"/>
            <a:ext cx="28295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PRIME MERIDIAN (GREENWICH)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9C56195-E89D-A64A-8383-654BB4CFAB6B}"/>
              </a:ext>
            </a:extLst>
          </p:cNvPr>
          <p:cNvSpPr txBox="1"/>
          <p:nvPr/>
        </p:nvSpPr>
        <p:spPr>
          <a:xfrm>
            <a:off x="8388306" y="1785599"/>
            <a:ext cx="19889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PARALLELS OF LATITUDE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CFFE940-7DE5-C846-9537-C389B6338112}"/>
              </a:ext>
            </a:extLst>
          </p:cNvPr>
          <p:cNvSpPr txBox="1"/>
          <p:nvPr/>
        </p:nvSpPr>
        <p:spPr>
          <a:xfrm>
            <a:off x="8748317" y="2626236"/>
            <a:ext cx="10533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NORTHERN</a:t>
            </a:r>
            <a:b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HEMISPHERE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270A6B9-F218-FF49-A7A6-852AA1C91230}"/>
              </a:ext>
            </a:extLst>
          </p:cNvPr>
          <p:cNvSpPr txBox="1"/>
          <p:nvPr/>
        </p:nvSpPr>
        <p:spPr>
          <a:xfrm>
            <a:off x="8760516" y="3377672"/>
            <a:ext cx="36042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0º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3734B00-AF51-D944-BBE9-2FD0C1005170}"/>
              </a:ext>
            </a:extLst>
          </p:cNvPr>
          <p:cNvSpPr txBox="1"/>
          <p:nvPr/>
        </p:nvSpPr>
        <p:spPr>
          <a:xfrm>
            <a:off x="8748316" y="4051147"/>
            <a:ext cx="10533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SOUTHERN</a:t>
            </a:r>
            <a:b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HEMISPHERE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34C3F48-7FEC-DD42-A90E-AC6678F3EB18}"/>
              </a:ext>
            </a:extLst>
          </p:cNvPr>
          <p:cNvSpPr txBox="1"/>
          <p:nvPr/>
        </p:nvSpPr>
        <p:spPr>
          <a:xfrm>
            <a:off x="8401749" y="4918003"/>
            <a:ext cx="22231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MERIDIANS OF LONGITUDE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A5D4B76-13E5-AB4E-9028-FC86D5689941}"/>
              </a:ext>
            </a:extLst>
          </p:cNvPr>
          <p:cNvSpPr txBox="1"/>
          <p:nvPr/>
        </p:nvSpPr>
        <p:spPr>
          <a:xfrm>
            <a:off x="7334984" y="5630046"/>
            <a:ext cx="22231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IMAGINARY </a:t>
            </a:r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AXIS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4BBDF5A3-3BF2-7246-B5D8-BE0668E812CF}"/>
              </a:ext>
            </a:extLst>
          </p:cNvPr>
          <p:cNvCxnSpPr>
            <a:cxnSpLocks/>
          </p:cNvCxnSpPr>
          <p:nvPr/>
        </p:nvCxnSpPr>
        <p:spPr>
          <a:xfrm>
            <a:off x="5686385" y="874012"/>
            <a:ext cx="835097" cy="33429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5F2EAB6-3433-5540-ADAF-6D3AE0846EDE}"/>
              </a:ext>
            </a:extLst>
          </p:cNvPr>
          <p:cNvCxnSpPr>
            <a:cxnSpLocks/>
          </p:cNvCxnSpPr>
          <p:nvPr/>
        </p:nvCxnSpPr>
        <p:spPr>
          <a:xfrm>
            <a:off x="5243288" y="1220346"/>
            <a:ext cx="860645" cy="15090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BADB6E6-3AAC-0444-B69E-5E802E12D94F}"/>
              </a:ext>
            </a:extLst>
          </p:cNvPr>
          <p:cNvCxnSpPr>
            <a:cxnSpLocks/>
          </p:cNvCxnSpPr>
          <p:nvPr/>
        </p:nvCxnSpPr>
        <p:spPr>
          <a:xfrm>
            <a:off x="4142075" y="2360888"/>
            <a:ext cx="886547" cy="19600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DB618109-7DD8-8249-B1E8-B1A8A1FE9555}"/>
              </a:ext>
            </a:extLst>
          </p:cNvPr>
          <p:cNvCxnSpPr>
            <a:cxnSpLocks/>
          </p:cNvCxnSpPr>
          <p:nvPr/>
        </p:nvCxnSpPr>
        <p:spPr>
          <a:xfrm flipV="1">
            <a:off x="4037360" y="4066509"/>
            <a:ext cx="870097" cy="20646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10C81DE1-F07C-F546-B59C-057A3734293E}"/>
              </a:ext>
            </a:extLst>
          </p:cNvPr>
          <p:cNvCxnSpPr>
            <a:cxnSpLocks/>
          </p:cNvCxnSpPr>
          <p:nvPr/>
        </p:nvCxnSpPr>
        <p:spPr>
          <a:xfrm flipV="1">
            <a:off x="4800837" y="5455372"/>
            <a:ext cx="786897" cy="10043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E123F0D-D76B-FA48-BE33-39F9F786BC31}"/>
              </a:ext>
            </a:extLst>
          </p:cNvPr>
          <p:cNvCxnSpPr>
            <a:cxnSpLocks/>
          </p:cNvCxnSpPr>
          <p:nvPr/>
        </p:nvCxnSpPr>
        <p:spPr>
          <a:xfrm>
            <a:off x="3847108" y="3198735"/>
            <a:ext cx="72528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5622B5E9-0C43-8744-AACA-FE03DB4C4F14}"/>
              </a:ext>
            </a:extLst>
          </p:cNvPr>
          <p:cNvCxnSpPr>
            <a:cxnSpLocks/>
          </p:cNvCxnSpPr>
          <p:nvPr/>
        </p:nvCxnSpPr>
        <p:spPr>
          <a:xfrm flipV="1">
            <a:off x="5869978" y="5763220"/>
            <a:ext cx="1465006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26859C83-8E9D-1946-90C1-FE8B34B57C7A}"/>
              </a:ext>
            </a:extLst>
          </p:cNvPr>
          <p:cNvCxnSpPr>
            <a:cxnSpLocks/>
          </p:cNvCxnSpPr>
          <p:nvPr/>
        </p:nvCxnSpPr>
        <p:spPr>
          <a:xfrm>
            <a:off x="7236545" y="4854758"/>
            <a:ext cx="1128251" cy="20522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BD35F64D-AE53-4D40-AD05-7E703501660E}"/>
              </a:ext>
            </a:extLst>
          </p:cNvPr>
          <p:cNvCxnSpPr>
            <a:cxnSpLocks/>
          </p:cNvCxnSpPr>
          <p:nvPr/>
        </p:nvCxnSpPr>
        <p:spPr>
          <a:xfrm>
            <a:off x="7800670" y="4361415"/>
            <a:ext cx="623120" cy="61990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EF67C4F5-988A-7044-A3AC-78BF0B74DD29}"/>
              </a:ext>
            </a:extLst>
          </p:cNvPr>
          <p:cNvCxnSpPr>
            <a:cxnSpLocks/>
          </p:cNvCxnSpPr>
          <p:nvPr/>
        </p:nvCxnSpPr>
        <p:spPr>
          <a:xfrm flipV="1">
            <a:off x="7890507" y="1946295"/>
            <a:ext cx="526026" cy="101422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5AC4D74D-B0B2-BA49-ACE3-EF9F9C9CF45B}"/>
              </a:ext>
            </a:extLst>
          </p:cNvPr>
          <p:cNvCxnSpPr>
            <a:cxnSpLocks/>
          </p:cNvCxnSpPr>
          <p:nvPr/>
        </p:nvCxnSpPr>
        <p:spPr>
          <a:xfrm flipV="1">
            <a:off x="7423476" y="1921821"/>
            <a:ext cx="934063" cy="24279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36BDDEC3-D6F0-6442-90B9-7DEC4CFBDBF8}"/>
              </a:ext>
            </a:extLst>
          </p:cNvPr>
          <p:cNvCxnSpPr>
            <a:cxnSpLocks/>
          </p:cNvCxnSpPr>
          <p:nvPr/>
        </p:nvCxnSpPr>
        <p:spPr>
          <a:xfrm flipV="1">
            <a:off x="6774547" y="1517887"/>
            <a:ext cx="909483" cy="20427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78B42868-BA33-4789-B299-18624B268E7C}"/>
              </a:ext>
            </a:extLst>
          </p:cNvPr>
          <p:cNvSpPr txBox="1"/>
          <p:nvPr/>
        </p:nvSpPr>
        <p:spPr>
          <a:xfrm>
            <a:off x="678888" y="689576"/>
            <a:ext cx="291291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b="1" dirty="0">
                <a:solidFill>
                  <a:schemeClr val="bg1"/>
                </a:solidFill>
                <a:latin typeface="Comic Sans MS" panose="030F0702030302020204" pitchFamily="66" charset="0"/>
              </a:rPr>
              <a:t>Important places of references</a:t>
            </a:r>
          </a:p>
        </p:txBody>
      </p:sp>
    </p:spTree>
    <p:extLst>
      <p:ext uri="{BB962C8B-B14F-4D97-AF65-F5344CB8AC3E}">
        <p14:creationId xmlns:p14="http://schemas.microsoft.com/office/powerpoint/2010/main" val="1956115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6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43F1DA86-FCCF-4443-BAE7-CFBFDE63C0CC}"/>
              </a:ext>
            </a:extLst>
          </p:cNvPr>
          <p:cNvSpPr/>
          <p:nvPr/>
        </p:nvSpPr>
        <p:spPr>
          <a:xfrm>
            <a:off x="0" y="697035"/>
            <a:ext cx="1219199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500"/>
              </a:spcBef>
            </a:pPr>
            <a:r>
              <a:rPr lang="en-GB" sz="3000" b="1" dirty="0">
                <a:solidFill>
                  <a:srgbClr val="286AA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Lines of Latitude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F409E98-0C20-A24D-8474-42CEF64BA1F3}"/>
              </a:ext>
            </a:extLst>
          </p:cNvPr>
          <p:cNvSpPr txBox="1"/>
          <p:nvPr/>
        </p:nvSpPr>
        <p:spPr>
          <a:xfrm>
            <a:off x="1485343" y="1633577"/>
            <a:ext cx="622719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Lines of </a:t>
            </a:r>
            <a: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  <a:t>latitude</a:t>
            </a: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 go around the world from</a:t>
            </a:r>
            <a:b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  <a:t>east</a:t>
            </a: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 and </a:t>
            </a:r>
            <a: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  <a:t>west</a:t>
            </a: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  <a:p>
            <a:pPr>
              <a:spcBef>
                <a:spcPts val="15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We can work out far north or south we are</a:t>
            </a:r>
            <a:b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by counting up or down the lines of latitude.</a:t>
            </a:r>
          </a:p>
          <a:p>
            <a:pPr>
              <a:spcBef>
                <a:spcPts val="1500"/>
              </a:spcBef>
            </a:pPr>
            <a: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  <a:t>The equator is at 0º.</a:t>
            </a:r>
          </a:p>
          <a:p>
            <a:pPr>
              <a:spcBef>
                <a:spcPts val="1500"/>
              </a:spcBef>
            </a:pPr>
            <a: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  <a:t>The North Pole sits at 90ºN.</a:t>
            </a:r>
          </a:p>
          <a:p>
            <a:pPr>
              <a:spcBef>
                <a:spcPts val="1500"/>
              </a:spcBef>
            </a:pPr>
            <a: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  <a:t>The South Pole sits at 90ºS.  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8C9F365F-72E3-2747-B224-C2BA1A245900}"/>
              </a:ext>
            </a:extLst>
          </p:cNvPr>
          <p:cNvSpPr/>
          <p:nvPr/>
        </p:nvSpPr>
        <p:spPr>
          <a:xfrm>
            <a:off x="2120537" y="5012425"/>
            <a:ext cx="7950926" cy="1001486"/>
          </a:xfrm>
          <a:prstGeom prst="roundRect">
            <a:avLst>
              <a:gd name="adj" fmla="val 34928"/>
            </a:avLst>
          </a:prstGeom>
          <a:noFill/>
          <a:ln w="38100">
            <a:solidFill>
              <a:srgbClr val="064B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6948D0E-0250-8543-9F01-7310319DA56D}"/>
              </a:ext>
            </a:extLst>
          </p:cNvPr>
          <p:cNvSpPr txBox="1"/>
          <p:nvPr/>
        </p:nvSpPr>
        <p:spPr>
          <a:xfrm>
            <a:off x="2572942" y="5175811"/>
            <a:ext cx="7498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64B8D"/>
                </a:solidFill>
                <a:latin typeface="Comic Sans MS" panose="030F0702030302020204" pitchFamily="66" charset="0"/>
              </a:rPr>
              <a:t>Fun fact: </a:t>
            </a: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the distance between each line represents 1º, which is equivalent to 111km or 69 miles.  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D3E2D93D-E0F5-B540-926F-B1B3A413C8B7}"/>
              </a:ext>
            </a:extLst>
          </p:cNvPr>
          <p:cNvGrpSpPr/>
          <p:nvPr/>
        </p:nvGrpSpPr>
        <p:grpSpPr>
          <a:xfrm>
            <a:off x="8065234" y="779890"/>
            <a:ext cx="3177915" cy="4036999"/>
            <a:chOff x="-705790" y="150000"/>
            <a:chExt cx="5398599" cy="6858000"/>
          </a:xfrm>
        </p:grpSpPr>
        <p:pic>
          <p:nvPicPr>
            <p:cNvPr id="28" name="Picture 27" descr="Logo, company name&#10;&#10;Description automatically generated">
              <a:extLst>
                <a:ext uri="{FF2B5EF4-FFF2-40B4-BE49-F238E27FC236}">
                  <a16:creationId xmlns:a16="http://schemas.microsoft.com/office/drawing/2014/main" id="{5B9BB6CA-D579-F04C-B306-7BF3B09BAF5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705790" y="150000"/>
              <a:ext cx="5398599" cy="6858000"/>
            </a:xfrm>
            <a:prstGeom prst="rect">
              <a:avLst/>
            </a:prstGeom>
          </p:spPr>
        </p:pic>
        <p:pic>
          <p:nvPicPr>
            <p:cNvPr id="29" name="Picture 28" descr="A picture containing text, sign, red, close&#10;&#10;Description automatically generated">
              <a:extLst>
                <a:ext uri="{FF2B5EF4-FFF2-40B4-BE49-F238E27FC236}">
                  <a16:creationId xmlns:a16="http://schemas.microsoft.com/office/drawing/2014/main" id="{BFBB64E6-69F7-C643-BD57-BB6714DB8DC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2256" y="2682231"/>
              <a:ext cx="4051300" cy="1600200"/>
            </a:xfrm>
            <a:prstGeom prst="rect">
              <a:avLst/>
            </a:prstGeom>
          </p:spPr>
        </p:pic>
      </p:grp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8786830C-712C-6E43-920E-941D79781CB9}"/>
              </a:ext>
            </a:extLst>
          </p:cNvPr>
          <p:cNvCxnSpPr/>
          <p:nvPr/>
        </p:nvCxnSpPr>
        <p:spPr>
          <a:xfrm>
            <a:off x="7712537" y="1292895"/>
            <a:ext cx="705394" cy="552680"/>
          </a:xfrm>
          <a:prstGeom prst="straightConnector1">
            <a:avLst/>
          </a:prstGeom>
          <a:ln w="19050">
            <a:solidFill>
              <a:srgbClr val="FF0000"/>
            </a:solidFill>
            <a:tailEnd type="stealth" w="lg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77317784-E2B6-6A41-A435-69FBB6DD3698}"/>
              </a:ext>
            </a:extLst>
          </p:cNvPr>
          <p:cNvCxnSpPr/>
          <p:nvPr/>
        </p:nvCxnSpPr>
        <p:spPr>
          <a:xfrm>
            <a:off x="7542897" y="1565974"/>
            <a:ext cx="705394" cy="552680"/>
          </a:xfrm>
          <a:prstGeom prst="straightConnector1">
            <a:avLst/>
          </a:prstGeom>
          <a:ln w="19050">
            <a:solidFill>
              <a:srgbClr val="FF0000"/>
            </a:solidFill>
            <a:tailEnd type="stealth" w="lg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3" name="Picture 1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08B92E67-6427-834B-B3C1-C2E1AF9E729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684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4E99505-F335-1248-AE2B-D292CB86230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0768" y="1131787"/>
            <a:ext cx="5338135" cy="447685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951C6595-1F82-2E41-9838-8E0F82511E17}"/>
              </a:ext>
            </a:extLst>
          </p:cNvPr>
          <p:cNvSpPr txBox="1"/>
          <p:nvPr/>
        </p:nvSpPr>
        <p:spPr>
          <a:xfrm>
            <a:off x="6899809" y="1626304"/>
            <a:ext cx="45593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What if we are </a:t>
            </a: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</a:rPr>
              <a:t>between the lines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?</a:t>
            </a:r>
          </a:p>
          <a:p>
            <a:endParaRPr lang="en-GB" sz="1600" dirty="0">
              <a:solidFill>
                <a:srgbClr val="272626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ADE0506-82AF-E34E-A1C6-FA1FB1BF7C94}"/>
              </a:ext>
            </a:extLst>
          </p:cNvPr>
          <p:cNvSpPr txBox="1"/>
          <p:nvPr/>
        </p:nvSpPr>
        <p:spPr>
          <a:xfrm>
            <a:off x="6899809" y="2199717"/>
            <a:ext cx="4131423" cy="300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The space between each line is divided into </a:t>
            </a: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</a:rPr>
              <a:t>60 minutes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. 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Each minute covers about</a:t>
            </a:r>
            <a:b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</a:rPr>
              <a:t>1.8 kilometres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 (1.1 miles).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For pinpoint accuracy, the </a:t>
            </a: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</a:rPr>
              <a:t>minutes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 are divided into </a:t>
            </a: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</a:rPr>
              <a:t>seconds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. </a:t>
            </a:r>
          </a:p>
          <a:p>
            <a:pPr>
              <a:spcBef>
                <a:spcPts val="1500"/>
              </a:spcBef>
            </a:pP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</a:rPr>
              <a:t>One secon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d of </a:t>
            </a: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</a:rPr>
              <a:t>latitude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 is about</a:t>
            </a:r>
            <a:b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</a:rPr>
              <a:t>32 metres 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(105 feet).</a:t>
            </a:r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EC8F1CD-0914-4E49-8231-F616481BA46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26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E6B28ADB-831B-154F-B32B-0C357A5866A0}"/>
              </a:ext>
            </a:extLst>
          </p:cNvPr>
          <p:cNvSpPr txBox="1">
            <a:spLocks/>
          </p:cNvSpPr>
          <p:nvPr/>
        </p:nvSpPr>
        <p:spPr>
          <a:xfrm>
            <a:off x="0" y="731262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286AA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More facts about lines of latitude</a:t>
            </a:r>
          </a:p>
          <a:p>
            <a:pPr marL="0" indent="0" algn="ctr">
              <a:buNone/>
            </a:pPr>
            <a:endParaRPr lang="en-US" sz="2200" b="1" dirty="0">
              <a:solidFill>
                <a:srgbClr val="064B8D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795F271-FBAD-684A-9BBB-72929432849D}"/>
              </a:ext>
            </a:extLst>
          </p:cNvPr>
          <p:cNvSpPr txBox="1"/>
          <p:nvPr/>
        </p:nvSpPr>
        <p:spPr>
          <a:xfrm>
            <a:off x="1325744" y="1853826"/>
            <a:ext cx="5183914" cy="3226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2563" indent="-182563">
              <a:spcBef>
                <a:spcPts val="1000"/>
              </a:spcBef>
              <a:buClr>
                <a:srgbClr val="064B8D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Are known as parallels.</a:t>
            </a:r>
          </a:p>
          <a:p>
            <a:pPr marL="182563" indent="-182563">
              <a:spcBef>
                <a:spcPts val="1000"/>
              </a:spcBef>
              <a:buClr>
                <a:srgbClr val="064B8D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Are parallel to one another and never meet.</a:t>
            </a:r>
          </a:p>
          <a:p>
            <a:pPr marL="182563" indent="-182563">
              <a:spcBef>
                <a:spcPts val="1000"/>
              </a:spcBef>
              <a:buClr>
                <a:srgbClr val="064B8D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Cross the prime meridian at right angles.</a:t>
            </a:r>
          </a:p>
          <a:p>
            <a:pPr marL="182563" indent="-182563">
              <a:spcBef>
                <a:spcPts val="1000"/>
              </a:spcBef>
              <a:buClr>
                <a:srgbClr val="064B8D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Lie in plans that cross the Earth’s axis at right angles.</a:t>
            </a:r>
          </a:p>
          <a:p>
            <a:pPr marL="182563" indent="-182563">
              <a:spcBef>
                <a:spcPts val="1000"/>
              </a:spcBef>
              <a:buClr>
                <a:srgbClr val="064B8D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Get shorter towards the Poles. </a:t>
            </a:r>
          </a:p>
          <a:p>
            <a:pPr marL="182563" indent="-182563">
              <a:spcBef>
                <a:spcPts val="1000"/>
              </a:spcBef>
              <a:buClr>
                <a:srgbClr val="064B8D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Lines of latitude are like great circles.</a:t>
            </a:r>
            <a:b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The Equator is the longest circle, the</a:t>
            </a:r>
            <a:b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Poles are the shortest.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DDFFCA6-25FA-7443-82F5-C317BFDDF62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4896" y="1817486"/>
            <a:ext cx="4349164" cy="3647449"/>
          </a:xfrm>
          <a:prstGeom prst="rect">
            <a:avLst/>
          </a:prstGeom>
        </p:spPr>
      </p:pic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D78F44D-3009-4C66-9869-F17CC777B34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356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2781</TotalTime>
  <Words>1059</Words>
  <Application>Microsoft Office PowerPoint</Application>
  <PresentationFormat>Widescreen</PresentationFormat>
  <Paragraphs>126</Paragraphs>
  <Slides>20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Phil Bird</cp:lastModifiedBy>
  <cp:revision>362</cp:revision>
  <dcterms:created xsi:type="dcterms:W3CDTF">2021-01-11T17:47:06Z</dcterms:created>
  <dcterms:modified xsi:type="dcterms:W3CDTF">2022-08-17T19:16:53Z</dcterms:modified>
</cp:coreProperties>
</file>