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6"/>
  </p:notesMasterIdLst>
  <p:sldIdLst>
    <p:sldId id="268" r:id="rId3"/>
    <p:sldId id="263" r:id="rId4"/>
    <p:sldId id="278" r:id="rId5"/>
    <p:sldId id="277" r:id="rId6"/>
    <p:sldId id="271" r:id="rId7"/>
    <p:sldId id="265" r:id="rId8"/>
    <p:sldId id="272" r:id="rId9"/>
    <p:sldId id="273" r:id="rId10"/>
    <p:sldId id="274" r:id="rId11"/>
    <p:sldId id="275" r:id="rId12"/>
    <p:sldId id="270" r:id="rId13"/>
    <p:sldId id="276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2955" userDrawn="1">
          <p15:clr>
            <a:srgbClr val="A4A3A4"/>
          </p15:clr>
        </p15:guide>
        <p15:guide id="3" orient="horz" pos="3543" userDrawn="1">
          <p15:clr>
            <a:srgbClr val="A4A3A4"/>
          </p15:clr>
        </p15:guide>
        <p15:guide id="4" pos="5496" userDrawn="1">
          <p15:clr>
            <a:srgbClr val="A4A3A4"/>
          </p15:clr>
        </p15:guide>
        <p15:guide id="5" orient="horz" pos="1661" userDrawn="1">
          <p15:clr>
            <a:srgbClr val="A4A3A4"/>
          </p15:clr>
        </p15:guide>
        <p15:guide id="6" pos="597" userDrawn="1">
          <p15:clr>
            <a:srgbClr val="A4A3A4"/>
          </p15:clr>
        </p15:guide>
        <p15:guide id="7" orient="horz" pos="2296" userDrawn="1">
          <p15:clr>
            <a:srgbClr val="A4A3A4"/>
          </p15:clr>
        </p15:guide>
        <p15:guide id="8" orient="horz" pos="27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00A3DB"/>
    <a:srgbClr val="064B8D"/>
    <a:srgbClr val="00A3A6"/>
    <a:srgbClr val="D9222A"/>
    <a:srgbClr val="F9B233"/>
    <a:srgbClr val="D8117D"/>
    <a:srgbClr val="EB7D3C"/>
    <a:srgbClr val="EA5B0C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700"/>
  </p:normalViewPr>
  <p:slideViewPr>
    <p:cSldViewPr snapToGrid="0" snapToObjects="1">
      <p:cViewPr varScale="1">
        <p:scale>
          <a:sx n="81" d="100"/>
          <a:sy n="81" d="100"/>
        </p:scale>
        <p:origin x="102" y="342"/>
      </p:cViewPr>
      <p:guideLst>
        <p:guide orient="horz" pos="913"/>
        <p:guide pos="2955"/>
        <p:guide orient="horz" pos="3543"/>
        <p:guide pos="5496"/>
        <p:guide orient="horz" pos="1661"/>
        <p:guide pos="597"/>
        <p:guide orient="horz" pos="2296"/>
        <p:guide orient="horz" pos="27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515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3466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58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44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713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924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015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235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300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921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0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5875F-F4E7-2040-B651-D1A4312A65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8318D1-DD3C-0043-AF31-227897236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ADC7CF-9EFE-E045-A068-52F121FE94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C33F0-A24D-2347-AD01-89AE31385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521DD5-406E-1C4D-BAE7-6BA44C765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3706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58CDA-899C-3B45-B0A2-21C647FF3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091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EF27D-62B0-E646-B5B6-AEA74964E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DA9AB-978D-3046-929F-132CEC2751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638C2-8C76-3149-8C95-0BC91E794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660AA-B1E4-A146-A77B-FF75BE048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798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CFF6E-9066-004C-843A-EF1615488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841DB5-A942-6949-A309-1127E0848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93039D-D34D-C046-97B5-6C28DBAD01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FD7F77-DAE0-054B-8420-45BAE7045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F5952-74C4-B941-B5A3-D1DE179BE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274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66A2B-28CC-E64D-82B4-C1FF7B0C9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091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18DEF-0FFD-2E40-B86C-9ABDF23C43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2694B-B39D-4740-80A9-F7FC26633C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81E964-B9E1-8C4E-BEE0-7F9EC80758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ECF6E5-401A-CB43-AE06-EA7BDB105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2C94F6-3474-894E-821F-829BCCB37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76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9DE6E-9AAC-4B43-8C8F-CC3D9AFBA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FC2F6-9D0A-0C4A-8F02-EF113AFC0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34A597-4F45-404A-9B5F-A6B40BFEEA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B21A68-779B-3E44-BFE8-56AD91C4C8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1F86FF-CE28-6B4E-A280-DCC857A966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22BEA6-5BA1-AF45-97EC-AEBC795067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74907C-8A44-C147-BEB4-5A71BBD46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C0EAB6-24AF-B547-A3B6-EDBF675D2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611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60220-E216-EB42-BBAF-728002CD6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091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D5BE64-78E7-9745-BD17-6C7FD75A6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6D2DD2-6D3E-0C47-B516-1BE06FB85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410098-EA2F-1349-AFCB-E50DE706E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3528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E58ED2-0DE9-8142-9005-64A907981F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BC2374-FC48-734A-93EA-55F5BF7B6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235181-A104-984A-978D-C2FEBDFD1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9701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0DFCE-F294-074B-918E-D34924D74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EC63F-E8C7-444E-A527-051C1E011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CF75F6-E2D2-6A4C-AAF2-4EF5BD5FF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49A161-2E82-5746-96B0-E90FC5B39E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1642F0-9072-F84A-9C76-DB484A138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D08AC-AE03-EE4F-A5F8-31B1AB87B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35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E683A-8FA4-6E42-9933-B190E2488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F52F00-4B8C-364C-A248-A29D4F2F4E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30EA4F-6110-E343-B62F-F151B50A87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993AC0-7AF1-CD41-94F6-14E7027BCE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B6439B-C176-E54F-82E6-C7DA6812C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39FBF8-F5F3-0940-9FC9-F4479FE6B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1344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ADF5B-954D-A24C-BF21-03D56F981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091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29212E-F49F-BE4D-9B8A-A693AD2FD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DE189-82CF-3048-A390-39D67601CA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4A61B-7F90-2E43-A2EC-A829DCDA8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D0503C-8859-9247-BC72-F89C36C58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670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4A7C74-7E4F-F845-9872-9D80C05B30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70AAD7-CB7E-3A44-8428-2B3590A9B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7FC3E1-E6EC-1441-A80C-45C3A1FF02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59531"/>
            <a:ext cx="2743200" cy="365125"/>
          </a:xfrm>
          <a:prstGeom prst="rect">
            <a:avLst/>
          </a:prstGeom>
        </p:spPr>
        <p:txBody>
          <a:bodyPr/>
          <a:lstStyle/>
          <a:p>
            <a:fld id="{95AE0436-6016-8249-ABF9-BA051AD83F86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7AFD3-760B-6F44-8317-97F05AA8F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9F28E1-F4B7-6043-8DCF-4A4936097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B789A-6E2B-7448-834E-69E790D73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612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A449EF-3BCE-0840-8AB5-B3678B9D594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8" name="Round Diagonal Corner of Rectangle 9">
            <a:extLst>
              <a:ext uri="{FF2B5EF4-FFF2-40B4-BE49-F238E27FC236}">
                <a16:creationId xmlns:a16="http://schemas.microsoft.com/office/drawing/2014/main" id="{3F8F3A97-FA48-174F-92E2-C045228FBFA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1B84005-5B02-EC4B-924A-129CCF07DA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72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1931CED-C7D7-774D-82D7-827B62D6A51A}"/>
              </a:ext>
            </a:extLst>
          </p:cNvPr>
          <p:cNvSpPr txBox="1">
            <a:spLocks/>
          </p:cNvSpPr>
          <p:nvPr/>
        </p:nvSpPr>
        <p:spPr>
          <a:xfrm>
            <a:off x="-2" y="532411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Water Cycle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F66860-20A2-894C-BAEB-2F0B33FA38A8}"/>
              </a:ext>
            </a:extLst>
          </p:cNvPr>
          <p:cNvSpPr/>
          <p:nvPr/>
        </p:nvSpPr>
        <p:spPr>
          <a:xfrm>
            <a:off x="0" y="1830027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map of the world&#10;&#10;Description automatically generated with low confidence">
            <a:extLst>
              <a:ext uri="{FF2B5EF4-FFF2-40B4-BE49-F238E27FC236}">
                <a16:creationId xmlns:a16="http://schemas.microsoft.com/office/drawing/2014/main" id="{2CC68CAF-837C-E74B-8A2F-71DD74B826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9" t="12003" r="299" b="30014"/>
          <a:stretch/>
        </p:blipFill>
        <p:spPr>
          <a:xfrm>
            <a:off x="-2" y="1947534"/>
            <a:ext cx="12192001" cy="3555936"/>
          </a:xfrm>
          <a:prstGeom prst="rect">
            <a:avLst/>
          </a:prstGeom>
        </p:spPr>
      </p:pic>
      <p:pic>
        <p:nvPicPr>
          <p:cNvPr id="8" name="Picture 7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BC519EB6-D2B3-314B-B37B-2E3BA41B3A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C5D6250-DC7E-8F49-AE9E-0B180EE511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F13B8DAE-E170-F44A-8949-43C88927C522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BF54C9B-6E30-4B45-8FC1-0EDE3B15438B}"/>
              </a:ext>
            </a:extLst>
          </p:cNvPr>
          <p:cNvSpPr txBox="1">
            <a:spLocks/>
          </p:cNvSpPr>
          <p:nvPr/>
        </p:nvSpPr>
        <p:spPr>
          <a:xfrm>
            <a:off x="8487784" y="60099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 KS2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BCFA420-B886-2F47-B2CC-C309641F3C93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4" name="Picture 13" descr="Logo, company name&#10;&#10;Description automatically generated">
              <a:extLst>
                <a:ext uri="{FF2B5EF4-FFF2-40B4-BE49-F238E27FC236}">
                  <a16:creationId xmlns:a16="http://schemas.microsoft.com/office/drawing/2014/main" id="{98BC2216-2C8A-5ECF-DDE0-75F4C9896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32851C3-46E3-837C-796A-BA1E2AD400A4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0158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7A4A473-0C2D-204E-B6E6-28AA80DEE368}"/>
              </a:ext>
            </a:extLst>
          </p:cNvPr>
          <p:cNvSpPr txBox="1"/>
          <p:nvPr/>
        </p:nvSpPr>
        <p:spPr>
          <a:xfrm>
            <a:off x="5698599" y="-2891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6430043-C652-A74E-BA32-FFA1352E6D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 descr="A picture containing tree, outdoor, plant, forest&#10;&#10;Description automatically generated">
            <a:extLst>
              <a:ext uri="{FF2B5EF4-FFF2-40B4-BE49-F238E27FC236}">
                <a16:creationId xmlns:a16="http://schemas.microsoft.com/office/drawing/2014/main" id="{602A697A-EE1E-49AA-BE0E-20D22FE712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59" r="41822"/>
          <a:stretch/>
        </p:blipFill>
        <p:spPr>
          <a:xfrm>
            <a:off x="1450975" y="1680336"/>
            <a:ext cx="3240088" cy="394417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D08BF2-D661-9745-ACE3-74E2EA7581A3}"/>
              </a:ext>
            </a:extLst>
          </p:cNvPr>
          <p:cNvSpPr/>
          <p:nvPr/>
        </p:nvSpPr>
        <p:spPr>
          <a:xfrm>
            <a:off x="5317767" y="2036597"/>
            <a:ext cx="474761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Streams and rivers flow back into lakes and into the sea.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Water evaporates once more from the sea.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cycle begins all over again!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take another look at the whole process:</a:t>
            </a:r>
          </a:p>
        </p:txBody>
      </p:sp>
    </p:spTree>
    <p:extLst>
      <p:ext uri="{BB962C8B-B14F-4D97-AF65-F5344CB8AC3E}">
        <p14:creationId xmlns:p14="http://schemas.microsoft.com/office/powerpoint/2010/main" val="373219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7A4A473-0C2D-204E-B6E6-28AA80DEE368}"/>
              </a:ext>
            </a:extLst>
          </p:cNvPr>
          <p:cNvSpPr txBox="1"/>
          <p:nvPr/>
        </p:nvSpPr>
        <p:spPr>
          <a:xfrm>
            <a:off x="5705856" y="-3108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027EAD8-0081-AD48-872B-B443651EA6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611" y="1491044"/>
            <a:ext cx="4711654" cy="4594698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5505235-7EE6-5444-871B-ECBA5D54A4E9}"/>
              </a:ext>
            </a:extLst>
          </p:cNvPr>
          <p:cNvSpPr/>
          <p:nvPr/>
        </p:nvSpPr>
        <p:spPr>
          <a:xfrm>
            <a:off x="4521981" y="2172206"/>
            <a:ext cx="156301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Condensation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78A542E7-003F-2D45-8A46-C924F5743F99}"/>
              </a:ext>
            </a:extLst>
          </p:cNvPr>
          <p:cNvSpPr/>
          <p:nvPr/>
        </p:nvSpPr>
        <p:spPr>
          <a:xfrm>
            <a:off x="6097904" y="1630440"/>
            <a:ext cx="98749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Clouds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1027589-AFEE-B34C-A04D-2720DCDC77E4}"/>
              </a:ext>
            </a:extLst>
          </p:cNvPr>
          <p:cNvSpPr/>
          <p:nvPr/>
        </p:nvSpPr>
        <p:spPr>
          <a:xfrm>
            <a:off x="6817263" y="2527707"/>
            <a:ext cx="1429490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Precipitation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934D6EE7-938D-AE41-A443-8A012EC61AB2}"/>
              </a:ext>
            </a:extLst>
          </p:cNvPr>
          <p:cNvSpPr/>
          <p:nvPr/>
        </p:nvSpPr>
        <p:spPr>
          <a:xfrm>
            <a:off x="3951612" y="3951351"/>
            <a:ext cx="138236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Evaporation</a:t>
            </a:r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FF30F632-A3C9-384A-BDA2-92475B5291BC}"/>
              </a:ext>
            </a:extLst>
          </p:cNvPr>
          <p:cNvSpPr/>
          <p:nvPr/>
        </p:nvSpPr>
        <p:spPr>
          <a:xfrm rot="4836363">
            <a:off x="5401623" y="1743226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 Arrow 18">
            <a:extLst>
              <a:ext uri="{FF2B5EF4-FFF2-40B4-BE49-F238E27FC236}">
                <a16:creationId xmlns:a16="http://schemas.microsoft.com/office/drawing/2014/main" id="{F11A7F2D-0505-C64E-95BC-5C1595187216}"/>
              </a:ext>
            </a:extLst>
          </p:cNvPr>
          <p:cNvSpPr/>
          <p:nvPr/>
        </p:nvSpPr>
        <p:spPr>
          <a:xfrm rot="7408920">
            <a:off x="7295272" y="1814585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Up Arrow 19">
            <a:extLst>
              <a:ext uri="{FF2B5EF4-FFF2-40B4-BE49-F238E27FC236}">
                <a16:creationId xmlns:a16="http://schemas.microsoft.com/office/drawing/2014/main" id="{0D68E527-BE6F-8944-8E2E-514C8428015A}"/>
              </a:ext>
            </a:extLst>
          </p:cNvPr>
          <p:cNvSpPr/>
          <p:nvPr/>
        </p:nvSpPr>
        <p:spPr>
          <a:xfrm rot="12091115">
            <a:off x="7208368" y="3114763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Up Arrow 21">
            <a:extLst>
              <a:ext uri="{FF2B5EF4-FFF2-40B4-BE49-F238E27FC236}">
                <a16:creationId xmlns:a16="http://schemas.microsoft.com/office/drawing/2014/main" id="{4BB92BD3-C79A-9B43-A4D8-F2881F44820D}"/>
              </a:ext>
            </a:extLst>
          </p:cNvPr>
          <p:cNvSpPr/>
          <p:nvPr/>
        </p:nvSpPr>
        <p:spPr>
          <a:xfrm rot="10351137">
            <a:off x="8055481" y="3135333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p Arrow 23">
            <a:extLst>
              <a:ext uri="{FF2B5EF4-FFF2-40B4-BE49-F238E27FC236}">
                <a16:creationId xmlns:a16="http://schemas.microsoft.com/office/drawing/2014/main" id="{5FA49F3B-76CB-8F47-8703-41FE5F0F380B}"/>
              </a:ext>
            </a:extLst>
          </p:cNvPr>
          <p:cNvSpPr/>
          <p:nvPr/>
        </p:nvSpPr>
        <p:spPr>
          <a:xfrm rot="10800000">
            <a:off x="7496779" y="5239881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43FD41DE-3819-EF41-9C89-4C7774FB61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8506" y="2590511"/>
            <a:ext cx="675896" cy="1304994"/>
          </a:xfrm>
          <a:prstGeom prst="rect">
            <a:avLst/>
          </a:prstGeom>
        </p:spPr>
      </p:pic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99388E-017E-8C44-B9F4-849512534C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94117">
            <a:off x="4726076" y="4325907"/>
            <a:ext cx="675896" cy="9918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BCEAD8B-05D3-AB49-A97B-A84DE16086E1}"/>
              </a:ext>
            </a:extLst>
          </p:cNvPr>
          <p:cNvSpPr txBox="1"/>
          <p:nvPr/>
        </p:nvSpPr>
        <p:spPr>
          <a:xfrm>
            <a:off x="3806389" y="572551"/>
            <a:ext cx="4481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272626"/>
                </a:solidFill>
                <a:latin typeface="Comic Sans MS" panose="030F0902030302020204" pitchFamily="66" charset="0"/>
              </a:rPr>
              <a:t>Precipitation: t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he water droplets become too heavy for the clouds and fall back to the ground as drizzle, rain, sleet, hail or snow.</a:t>
            </a:r>
            <a:endParaRPr lang="en-US" sz="14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9A0DBA-08A9-C543-9B80-72BB0ECE9075}"/>
              </a:ext>
            </a:extLst>
          </p:cNvPr>
          <p:cNvSpPr txBox="1"/>
          <p:nvPr/>
        </p:nvSpPr>
        <p:spPr>
          <a:xfrm>
            <a:off x="814331" y="4976700"/>
            <a:ext cx="24989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The sun heats the top</a:t>
            </a:r>
            <a:b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layer of the water. The water </a:t>
            </a:r>
            <a:r>
              <a:rPr lang="en-GB" sz="1400" b="1" dirty="0">
                <a:solidFill>
                  <a:srgbClr val="272626"/>
                </a:solidFill>
                <a:latin typeface="Comic Sans MS" panose="030F0902030302020204" pitchFamily="66" charset="0"/>
              </a:rPr>
              <a:t>evaporates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  <a:endParaRPr lang="en-US" sz="14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809CCF-92D9-E444-86A7-527E60C810E4}"/>
              </a:ext>
            </a:extLst>
          </p:cNvPr>
          <p:cNvSpPr txBox="1"/>
          <p:nvPr/>
        </p:nvSpPr>
        <p:spPr>
          <a:xfrm>
            <a:off x="814331" y="2722464"/>
            <a:ext cx="24989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The water vapour </a:t>
            </a:r>
            <a:r>
              <a:rPr lang="en-GB" sz="14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condenses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 and changes back </a:t>
            </a:r>
            <a:r>
              <a:rPr lang="en-GB" sz="1400" b="1" dirty="0">
                <a:solidFill>
                  <a:srgbClr val="272626"/>
                </a:solidFill>
                <a:latin typeface="Comic Sans MS" panose="030F0902030302020204" pitchFamily="66" charset="0"/>
              </a:rPr>
              <a:t>i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nto tiny droplets</a:t>
            </a:r>
            <a:b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of water.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D655B1-1DF2-2841-AD50-26B456BBD1F3}"/>
              </a:ext>
            </a:extLst>
          </p:cNvPr>
          <p:cNvSpPr txBox="1"/>
          <p:nvPr/>
        </p:nvSpPr>
        <p:spPr>
          <a:xfrm>
            <a:off x="830611" y="1248422"/>
            <a:ext cx="25882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The water droplets 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attach themselves to pieces of dust</a:t>
            </a:r>
            <a:b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or pollution in the atmosphere and then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 clump together to form </a:t>
            </a:r>
            <a:r>
              <a:rPr lang="en-GB" sz="14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clouds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  <a:endParaRPr lang="en-US" sz="14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29" name="Picture 2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9515FA3-0D90-3748-A506-5784801506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514658EC-1162-448C-8670-94FFF3CD0C09}"/>
              </a:ext>
            </a:extLst>
          </p:cNvPr>
          <p:cNvSpPr txBox="1"/>
          <p:nvPr/>
        </p:nvSpPr>
        <p:spPr>
          <a:xfrm>
            <a:off x="802263" y="3981062"/>
            <a:ext cx="249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The </a:t>
            </a:r>
            <a:r>
              <a:rPr lang="en-GB" sz="1400" b="1" dirty="0">
                <a:solidFill>
                  <a:srgbClr val="272626"/>
                </a:solidFill>
                <a:latin typeface="Comic Sans MS" panose="030F0902030302020204" pitchFamily="66" charset="0"/>
              </a:rPr>
              <a:t>water vapour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 rises higher and higher into</a:t>
            </a:r>
            <a:b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the atmosphere.</a:t>
            </a:r>
          </a:p>
          <a:p>
            <a:endParaRPr lang="en-US" sz="14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BA6A2F8-02D8-41E4-B012-208E76D8382A}"/>
              </a:ext>
            </a:extLst>
          </p:cNvPr>
          <p:cNvSpPr txBox="1"/>
          <p:nvPr/>
        </p:nvSpPr>
        <p:spPr>
          <a:xfrm>
            <a:off x="8638016" y="4172700"/>
            <a:ext cx="2743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Water flows into streams</a:t>
            </a:r>
            <a:b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and rivers. These flow</a:t>
            </a:r>
            <a:b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to lakes and the sea. </a:t>
            </a:r>
            <a:endParaRPr lang="en-US" sz="14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46F094-D5DD-4D0D-80E1-155F226E441E}"/>
              </a:ext>
            </a:extLst>
          </p:cNvPr>
          <p:cNvSpPr txBox="1"/>
          <p:nvPr/>
        </p:nvSpPr>
        <p:spPr>
          <a:xfrm>
            <a:off x="8624695" y="1221919"/>
            <a:ext cx="2874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400" b="1" dirty="0">
                <a:solidFill>
                  <a:srgbClr val="272626"/>
                </a:solidFill>
                <a:latin typeface="Comic Sans MS" panose="030F0902030302020204" pitchFamily="66" charset="0"/>
              </a:rPr>
              <a:t>Surface run-off: t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he water flows above the ground as streams, rivers, ponds</a:t>
            </a:r>
            <a:b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and lakes.</a:t>
            </a:r>
            <a:endParaRPr lang="en-US" sz="14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757F939-6CE3-45BF-B4A2-67979C1E9C52}"/>
              </a:ext>
            </a:extLst>
          </p:cNvPr>
          <p:cNvSpPr txBox="1"/>
          <p:nvPr/>
        </p:nvSpPr>
        <p:spPr>
          <a:xfrm>
            <a:off x="8624695" y="2433459"/>
            <a:ext cx="23989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400" b="1" dirty="0">
                <a:solidFill>
                  <a:srgbClr val="272626"/>
                </a:solidFill>
                <a:latin typeface="Comic Sans MS" panose="030F0902030302020204" pitchFamily="66" charset="0"/>
              </a:rPr>
              <a:t>Infiltration: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 The plants take up water from</a:t>
            </a:r>
            <a:b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the ground.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C915EA1-93F4-4EAE-860E-AA526013B130}"/>
              </a:ext>
            </a:extLst>
          </p:cNvPr>
          <p:cNvSpPr txBox="1"/>
          <p:nvPr/>
        </p:nvSpPr>
        <p:spPr>
          <a:xfrm>
            <a:off x="8624695" y="3454992"/>
            <a:ext cx="258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The plants </a:t>
            </a:r>
            <a:r>
              <a:rPr lang="en-GB" sz="14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transpire</a:t>
            </a: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 water back into the air.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581086-8AD3-47FC-919E-C66AB8D17836}"/>
              </a:ext>
            </a:extLst>
          </p:cNvPr>
          <p:cNvSpPr txBox="1"/>
          <p:nvPr/>
        </p:nvSpPr>
        <p:spPr>
          <a:xfrm>
            <a:off x="8618618" y="5003697"/>
            <a:ext cx="2584151" cy="93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The sun heats the water. </a:t>
            </a:r>
          </a:p>
          <a:p>
            <a:pPr>
              <a:spcBef>
                <a:spcPts val="1500"/>
              </a:spcBef>
            </a:pP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The water cycle begins</a:t>
            </a:r>
            <a:b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400" dirty="0">
                <a:solidFill>
                  <a:srgbClr val="272626"/>
                </a:solidFill>
                <a:latin typeface="Comic Sans MS" panose="030F0902030302020204" pitchFamily="66" charset="0"/>
              </a:rPr>
              <a:t>all over again!</a:t>
            </a:r>
            <a:endParaRPr lang="en-US" sz="14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35" name="Up Arrow 23">
            <a:extLst>
              <a:ext uri="{FF2B5EF4-FFF2-40B4-BE49-F238E27FC236}">
                <a16:creationId xmlns:a16="http://schemas.microsoft.com/office/drawing/2014/main" id="{B418FEB7-D4F2-4946-86EA-E50B3594BB42}"/>
              </a:ext>
            </a:extLst>
          </p:cNvPr>
          <p:cNvSpPr/>
          <p:nvPr/>
        </p:nvSpPr>
        <p:spPr>
          <a:xfrm rot="13404346">
            <a:off x="7302386" y="4230198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Up Arrow 23">
            <a:extLst>
              <a:ext uri="{FF2B5EF4-FFF2-40B4-BE49-F238E27FC236}">
                <a16:creationId xmlns:a16="http://schemas.microsoft.com/office/drawing/2014/main" id="{ECA35BE2-7FEF-4975-AB4D-CFDF9E2347F3}"/>
              </a:ext>
            </a:extLst>
          </p:cNvPr>
          <p:cNvSpPr/>
          <p:nvPr/>
        </p:nvSpPr>
        <p:spPr>
          <a:xfrm rot="229006">
            <a:off x="3910851" y="4462640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16">
            <a:extLst>
              <a:ext uri="{FF2B5EF4-FFF2-40B4-BE49-F238E27FC236}">
                <a16:creationId xmlns:a16="http://schemas.microsoft.com/office/drawing/2014/main" id="{A2E3F772-58BE-4ACE-8A17-E118C3A03CBF}"/>
              </a:ext>
            </a:extLst>
          </p:cNvPr>
          <p:cNvSpPr/>
          <p:nvPr/>
        </p:nvSpPr>
        <p:spPr>
          <a:xfrm>
            <a:off x="6215689" y="3831868"/>
            <a:ext cx="1194284" cy="530045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Surface run-off</a:t>
            </a:r>
          </a:p>
        </p:txBody>
      </p:sp>
      <p:sp>
        <p:nvSpPr>
          <p:cNvPr id="38" name="Rounded Rectangle 16">
            <a:extLst>
              <a:ext uri="{FF2B5EF4-FFF2-40B4-BE49-F238E27FC236}">
                <a16:creationId xmlns:a16="http://schemas.microsoft.com/office/drawing/2014/main" id="{30CDF7F6-ECEF-427A-A981-83DD859DBA27}"/>
              </a:ext>
            </a:extLst>
          </p:cNvPr>
          <p:cNvSpPr/>
          <p:nvPr/>
        </p:nvSpPr>
        <p:spPr>
          <a:xfrm>
            <a:off x="6952615" y="4776481"/>
            <a:ext cx="1335736" cy="34593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Infiltration</a:t>
            </a:r>
          </a:p>
        </p:txBody>
      </p:sp>
      <p:sp>
        <p:nvSpPr>
          <p:cNvPr id="39" name="Rounded Rectangle 16">
            <a:extLst>
              <a:ext uri="{FF2B5EF4-FFF2-40B4-BE49-F238E27FC236}">
                <a16:creationId xmlns:a16="http://schemas.microsoft.com/office/drawing/2014/main" id="{AE2D1783-A5F9-435F-A359-E3B23B5036A9}"/>
              </a:ext>
            </a:extLst>
          </p:cNvPr>
          <p:cNvSpPr/>
          <p:nvPr/>
        </p:nvSpPr>
        <p:spPr>
          <a:xfrm>
            <a:off x="3763214" y="4788233"/>
            <a:ext cx="1540274" cy="34593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Transpiration</a:t>
            </a:r>
          </a:p>
        </p:txBody>
      </p:sp>
      <p:sp>
        <p:nvSpPr>
          <p:cNvPr id="40" name="Up Arrow 23">
            <a:extLst>
              <a:ext uri="{FF2B5EF4-FFF2-40B4-BE49-F238E27FC236}">
                <a16:creationId xmlns:a16="http://schemas.microsoft.com/office/drawing/2014/main" id="{F860948A-F8BC-423F-B8D7-0592C9611069}"/>
              </a:ext>
            </a:extLst>
          </p:cNvPr>
          <p:cNvSpPr/>
          <p:nvPr/>
        </p:nvSpPr>
        <p:spPr>
          <a:xfrm rot="13404346">
            <a:off x="5596773" y="5119994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3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7" grpId="0" animBg="1"/>
      <p:bldP spid="20" grpId="0" animBg="1"/>
      <p:bldP spid="24" grpId="0" animBg="1"/>
      <p:bldP spid="2" grpId="0"/>
      <p:bldP spid="4" grpId="0"/>
      <p:bldP spid="27" grpId="0"/>
      <p:bldP spid="28" grpId="0"/>
      <p:bldP spid="26" grpId="0"/>
      <p:bldP spid="30" grpId="0"/>
      <p:bldP spid="31" grpId="0"/>
      <p:bldP spid="32" grpId="0"/>
      <p:bldP spid="33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7A4A473-0C2D-204E-B6E6-28AA80DEE368}"/>
              </a:ext>
            </a:extLst>
          </p:cNvPr>
          <p:cNvSpPr txBox="1"/>
          <p:nvPr/>
        </p:nvSpPr>
        <p:spPr>
          <a:xfrm>
            <a:off x="5705856" y="-3108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9" name="Picture 2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9515FA3-0D90-3748-A506-5784801506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 descr="A picture containing diagram&#10;&#10;Description automatically generated">
            <a:extLst>
              <a:ext uri="{FF2B5EF4-FFF2-40B4-BE49-F238E27FC236}">
                <a16:creationId xmlns:a16="http://schemas.microsoft.com/office/drawing/2014/main" id="{8EF33FA3-5FA9-4C3D-BF10-92915CD438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045" y="1416971"/>
            <a:ext cx="6154489" cy="438538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B25CF3DB-EE33-4987-AC2B-855D6B075E89}"/>
              </a:ext>
            </a:extLst>
          </p:cNvPr>
          <p:cNvSpPr txBox="1"/>
          <p:nvPr/>
        </p:nvSpPr>
        <p:spPr>
          <a:xfrm>
            <a:off x="1746720" y="2460576"/>
            <a:ext cx="2504194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Create your own water cycle.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Complete the words and draw in the arrows.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DB4946-932E-484A-A007-7C22BF668D3B}"/>
              </a:ext>
            </a:extLst>
          </p:cNvPr>
          <p:cNvSpPr/>
          <p:nvPr/>
        </p:nvSpPr>
        <p:spPr>
          <a:xfrm>
            <a:off x="400594" y="600534"/>
            <a:ext cx="113646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000" b="1" dirty="0">
                <a:solidFill>
                  <a:srgbClr val="00A3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2767361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4C1FA675-8E49-AE43-8C35-C027AB0FC0A8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08E6A0F-0AB9-4143-97D7-8C56C45EA5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AB6B445-442C-D44B-B427-6B3028710067}"/>
              </a:ext>
            </a:extLst>
          </p:cNvPr>
          <p:cNvSpPr txBox="1">
            <a:spLocks/>
          </p:cNvSpPr>
          <p:nvPr/>
        </p:nvSpPr>
        <p:spPr>
          <a:xfrm>
            <a:off x="0" y="51748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Water Cycle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C981FD65-F71A-C84A-85F9-7E5B0DE1E9D0}"/>
              </a:ext>
            </a:extLst>
          </p:cNvPr>
          <p:cNvSpPr txBox="1">
            <a:spLocks/>
          </p:cNvSpPr>
          <p:nvPr/>
        </p:nvSpPr>
        <p:spPr>
          <a:xfrm>
            <a:off x="0" y="561634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9ABB6A1-F084-BF4A-A799-F1EE2F538FB1}"/>
              </a:ext>
            </a:extLst>
          </p:cNvPr>
          <p:cNvGrpSpPr/>
          <p:nvPr/>
        </p:nvGrpSpPr>
        <p:grpSpPr>
          <a:xfrm>
            <a:off x="4089598" y="1418145"/>
            <a:ext cx="4012804" cy="3913195"/>
            <a:chOff x="3737402" y="1443915"/>
            <a:chExt cx="4711654" cy="4594698"/>
          </a:xfrm>
        </p:grpSpPr>
        <p:pic>
          <p:nvPicPr>
            <p:cNvPr id="13" name="Picture 12" descr="Diagram&#10;&#10;Description automatically generated">
              <a:extLst>
                <a:ext uri="{FF2B5EF4-FFF2-40B4-BE49-F238E27FC236}">
                  <a16:creationId xmlns:a16="http://schemas.microsoft.com/office/drawing/2014/main" id="{45F8FAB5-0D05-3442-A3E2-BFC5A0F8A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7402" y="1443915"/>
              <a:ext cx="4711654" cy="4594698"/>
            </a:xfrm>
            <a:prstGeom prst="rect">
              <a:avLst/>
            </a:prstGeom>
          </p:spPr>
        </p:pic>
        <p:sp>
          <p:nvSpPr>
            <p:cNvPr id="18" name="Up Arrow 17">
              <a:extLst>
                <a:ext uri="{FF2B5EF4-FFF2-40B4-BE49-F238E27FC236}">
                  <a16:creationId xmlns:a16="http://schemas.microsoft.com/office/drawing/2014/main" id="{8C55DCCB-DF96-2141-B4BF-4B4917504356}"/>
                </a:ext>
              </a:extLst>
            </p:cNvPr>
            <p:cNvSpPr/>
            <p:nvPr/>
          </p:nvSpPr>
          <p:spPr>
            <a:xfrm rot="4836363">
              <a:off x="5528044" y="1701984"/>
              <a:ext cx="298465" cy="452077"/>
            </a:xfrm>
            <a:prstGeom prst="upArrow">
              <a:avLst/>
            </a:prstGeom>
            <a:solidFill>
              <a:srgbClr val="27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9" name="Up Arrow 18">
              <a:extLst>
                <a:ext uri="{FF2B5EF4-FFF2-40B4-BE49-F238E27FC236}">
                  <a16:creationId xmlns:a16="http://schemas.microsoft.com/office/drawing/2014/main" id="{F04E15B3-7431-2841-B2EB-3B4D92E9D35C}"/>
                </a:ext>
              </a:extLst>
            </p:cNvPr>
            <p:cNvSpPr/>
            <p:nvPr/>
          </p:nvSpPr>
          <p:spPr>
            <a:xfrm rot="7408920">
              <a:off x="7295272" y="1951151"/>
              <a:ext cx="298465" cy="452077"/>
            </a:xfrm>
            <a:prstGeom prst="upArrow">
              <a:avLst/>
            </a:prstGeom>
            <a:solidFill>
              <a:srgbClr val="27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0" name="Up Arrow 19">
              <a:extLst>
                <a:ext uri="{FF2B5EF4-FFF2-40B4-BE49-F238E27FC236}">
                  <a16:creationId xmlns:a16="http://schemas.microsoft.com/office/drawing/2014/main" id="{6661CA5B-93AE-8748-8518-8A473913E3C7}"/>
                </a:ext>
              </a:extLst>
            </p:cNvPr>
            <p:cNvSpPr/>
            <p:nvPr/>
          </p:nvSpPr>
          <p:spPr>
            <a:xfrm rot="12091115">
              <a:off x="7295272" y="3144820"/>
              <a:ext cx="298465" cy="452077"/>
            </a:xfrm>
            <a:prstGeom prst="upArrow">
              <a:avLst/>
            </a:prstGeom>
            <a:solidFill>
              <a:srgbClr val="27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" name="Up Arrow 20">
              <a:extLst>
                <a:ext uri="{FF2B5EF4-FFF2-40B4-BE49-F238E27FC236}">
                  <a16:creationId xmlns:a16="http://schemas.microsoft.com/office/drawing/2014/main" id="{0EC59AA2-26B6-8A4B-BB5A-C257973A914C}"/>
                </a:ext>
              </a:extLst>
            </p:cNvPr>
            <p:cNvSpPr/>
            <p:nvPr/>
          </p:nvSpPr>
          <p:spPr>
            <a:xfrm rot="10351137">
              <a:off x="8031274" y="3246866"/>
              <a:ext cx="298465" cy="452077"/>
            </a:xfrm>
            <a:prstGeom prst="upArrow">
              <a:avLst/>
            </a:prstGeom>
            <a:solidFill>
              <a:srgbClr val="27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Up Arrow 21">
              <a:extLst>
                <a:ext uri="{FF2B5EF4-FFF2-40B4-BE49-F238E27FC236}">
                  <a16:creationId xmlns:a16="http://schemas.microsoft.com/office/drawing/2014/main" id="{AA436C07-D787-1649-BD8C-62096F3BFFA6}"/>
                </a:ext>
              </a:extLst>
            </p:cNvPr>
            <p:cNvSpPr/>
            <p:nvPr/>
          </p:nvSpPr>
          <p:spPr>
            <a:xfrm rot="13404346">
              <a:off x="7325189" y="4408573"/>
              <a:ext cx="298465" cy="452077"/>
            </a:xfrm>
            <a:prstGeom prst="upArrow">
              <a:avLst/>
            </a:prstGeom>
            <a:solidFill>
              <a:srgbClr val="27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23" name="Picture 22" descr="Background pattern&#10;&#10;Description automatically generated">
              <a:extLst>
                <a:ext uri="{FF2B5EF4-FFF2-40B4-BE49-F238E27FC236}">
                  <a16:creationId xmlns:a16="http://schemas.microsoft.com/office/drawing/2014/main" id="{D2D7A8C3-6DF6-774A-8364-EFE08AF58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58506" y="3156924"/>
              <a:ext cx="675896" cy="991899"/>
            </a:xfrm>
            <a:prstGeom prst="rect">
              <a:avLst/>
            </a:prstGeom>
          </p:spPr>
        </p:pic>
        <p:pic>
          <p:nvPicPr>
            <p:cNvPr id="24" name="Picture 23" descr="Background pattern&#10;&#10;Description automatically generated">
              <a:extLst>
                <a:ext uri="{FF2B5EF4-FFF2-40B4-BE49-F238E27FC236}">
                  <a16:creationId xmlns:a16="http://schemas.microsoft.com/office/drawing/2014/main" id="{DF192AF2-899E-8B4F-A073-A77556E23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394117">
              <a:off x="4726076" y="4579226"/>
              <a:ext cx="675896" cy="9918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2144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2A2A1F-4819-324D-A668-A4D693AD4D99}"/>
              </a:ext>
            </a:extLst>
          </p:cNvPr>
          <p:cNvSpPr/>
          <p:nvPr/>
        </p:nvSpPr>
        <p:spPr>
          <a:xfrm>
            <a:off x="1" y="1758159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learn about the water cycle and how rain is made.</a:t>
            </a:r>
          </a:p>
        </p:txBody>
      </p:sp>
      <p:pic>
        <p:nvPicPr>
          <p:cNvPr id="10" name="Picture 9" descr="A picture containing sky, beach, outdoor, water&#10;&#10;Description automatically generated">
            <a:extLst>
              <a:ext uri="{FF2B5EF4-FFF2-40B4-BE49-F238E27FC236}">
                <a16:creationId xmlns:a16="http://schemas.microsoft.com/office/drawing/2014/main" id="{209E8957-F170-F044-98A5-C130277432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658" b="25367"/>
          <a:stretch/>
        </p:blipFill>
        <p:spPr>
          <a:xfrm>
            <a:off x="1794688" y="2448542"/>
            <a:ext cx="2609449" cy="3204271"/>
          </a:xfrm>
          <a:prstGeom prst="rect">
            <a:avLst/>
          </a:prstGeom>
        </p:spPr>
      </p:pic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12F9B45-05F7-844F-8280-8EA8C32B97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8" name="Picture 17" descr="A picture containing grass, outdoor, mountain, nature&#10;&#10;Description automatically generated">
            <a:extLst>
              <a:ext uri="{FF2B5EF4-FFF2-40B4-BE49-F238E27FC236}">
                <a16:creationId xmlns:a16="http://schemas.microsoft.com/office/drawing/2014/main" id="{70380F73-C230-49CC-81FE-E800E4F7DB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61" r="29165"/>
          <a:stretch/>
        </p:blipFill>
        <p:spPr>
          <a:xfrm>
            <a:off x="4784089" y="2448542"/>
            <a:ext cx="2609449" cy="3204271"/>
          </a:xfrm>
          <a:prstGeom prst="rect">
            <a:avLst/>
          </a:prstGeom>
        </p:spPr>
      </p:pic>
      <p:pic>
        <p:nvPicPr>
          <p:cNvPr id="19" name="Picture 18" descr="A picture containing tree, outdoor, rock, nature&#10;&#10;Description automatically generated">
            <a:extLst>
              <a:ext uri="{FF2B5EF4-FFF2-40B4-BE49-F238E27FC236}">
                <a16:creationId xmlns:a16="http://schemas.microsoft.com/office/drawing/2014/main" id="{4277C0BD-39D3-4858-8E9F-DAA35E7FD4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062" r="32557"/>
          <a:stretch/>
        </p:blipFill>
        <p:spPr>
          <a:xfrm>
            <a:off x="7773490" y="2448542"/>
            <a:ext cx="2609450" cy="3204270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D9E5DDD0-86F7-E241-AD1B-667FF4DA901A}"/>
              </a:ext>
            </a:extLst>
          </p:cNvPr>
          <p:cNvSpPr txBox="1">
            <a:spLocks/>
          </p:cNvSpPr>
          <p:nvPr/>
        </p:nvSpPr>
        <p:spPr>
          <a:xfrm>
            <a:off x="0" y="654977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00A3DB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Water Cycle</a:t>
            </a:r>
            <a:br>
              <a:rPr lang="en-US" sz="3000" b="1" dirty="0">
                <a:solidFill>
                  <a:srgbClr val="00A3DB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00A3DB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67C3BF-D19A-4140-8541-7CEACB6568DF}"/>
              </a:ext>
            </a:extLst>
          </p:cNvPr>
          <p:cNvSpPr txBox="1"/>
          <p:nvPr/>
        </p:nvSpPr>
        <p:spPr>
          <a:xfrm>
            <a:off x="489836" y="5833249"/>
            <a:ext cx="63630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dirty="0">
                <a:solidFill>
                  <a:srgbClr val="00A3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  <a:r>
              <a:rPr lang="en-GB" sz="1300" u="sng" dirty="0">
                <a:solidFill>
                  <a:srgbClr val="00A3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 and physical geography</a:t>
            </a:r>
          </a:p>
          <a:p>
            <a:r>
              <a:rPr lang="en-GB" sz="1300" dirty="0">
                <a:solidFill>
                  <a:srgbClr val="00A3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cycle</a:t>
            </a:r>
          </a:p>
        </p:txBody>
      </p:sp>
    </p:spTree>
    <p:extLst>
      <p:ext uri="{BB962C8B-B14F-4D97-AF65-F5344CB8AC3E}">
        <p14:creationId xmlns:p14="http://schemas.microsoft.com/office/powerpoint/2010/main" val="1970363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view of the earth from space&#10;&#10;Description automatically generated with low confidence">
            <a:extLst>
              <a:ext uri="{FF2B5EF4-FFF2-40B4-BE49-F238E27FC236}">
                <a16:creationId xmlns:a16="http://schemas.microsoft.com/office/drawing/2014/main" id="{37E57CD5-C6F5-1745-94E5-D2CB9A9700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507" b="-70"/>
          <a:stretch/>
        </p:blipFill>
        <p:spPr>
          <a:xfrm>
            <a:off x="1414980" y="840661"/>
            <a:ext cx="2035987" cy="250008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82A2A1F-4819-324D-A668-A4D693AD4D99}"/>
              </a:ext>
            </a:extLst>
          </p:cNvPr>
          <p:cNvSpPr/>
          <p:nvPr/>
        </p:nvSpPr>
        <p:spPr>
          <a:xfrm>
            <a:off x="6774106" y="1772136"/>
            <a:ext cx="3679499" cy="331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earth is over three quarters water.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oceans contain 97% of Earth’s water. 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water cycle shapes our landscapes, transports minerals and is essential to life on earth.</a:t>
            </a:r>
          </a:p>
        </p:txBody>
      </p:sp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12F9B45-05F7-844F-8280-8EA8C32B97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8" descr="A picture containing grass, outdoor, mountain, nature&#10;&#10;Description automatically generated">
            <a:extLst>
              <a:ext uri="{FF2B5EF4-FFF2-40B4-BE49-F238E27FC236}">
                <a16:creationId xmlns:a16="http://schemas.microsoft.com/office/drawing/2014/main" id="{75F8BBF5-430D-BB46-A6F6-E1A98A6C9B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61" r="29165"/>
          <a:stretch/>
        </p:blipFill>
        <p:spPr>
          <a:xfrm>
            <a:off x="1414980" y="3484021"/>
            <a:ext cx="2035987" cy="2500088"/>
          </a:xfrm>
          <a:prstGeom prst="rect">
            <a:avLst/>
          </a:prstGeom>
        </p:spPr>
      </p:pic>
      <p:pic>
        <p:nvPicPr>
          <p:cNvPr id="11" name="Picture 10" descr="A picture containing tree, outdoor, rock, nature&#10;&#10;Description automatically generated">
            <a:extLst>
              <a:ext uri="{FF2B5EF4-FFF2-40B4-BE49-F238E27FC236}">
                <a16:creationId xmlns:a16="http://schemas.microsoft.com/office/drawing/2014/main" id="{2F56ED21-1376-E341-B1BF-511613FB437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062" r="32557"/>
          <a:stretch/>
        </p:blipFill>
        <p:spPr>
          <a:xfrm>
            <a:off x="3627261" y="3484021"/>
            <a:ext cx="2035988" cy="2500088"/>
          </a:xfrm>
          <a:prstGeom prst="rect">
            <a:avLst/>
          </a:prstGeom>
        </p:spPr>
      </p:pic>
      <p:pic>
        <p:nvPicPr>
          <p:cNvPr id="12" name="Picture 11" descr="A picture containing sky, beach, outdoor, water&#10;&#10;Description automatically generated">
            <a:extLst>
              <a:ext uri="{FF2B5EF4-FFF2-40B4-BE49-F238E27FC236}">
                <a16:creationId xmlns:a16="http://schemas.microsoft.com/office/drawing/2014/main" id="{F3D40245-9C21-1149-85B8-08E9FC37534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658" b="25367"/>
          <a:stretch/>
        </p:blipFill>
        <p:spPr>
          <a:xfrm>
            <a:off x="3628644" y="842407"/>
            <a:ext cx="2035987" cy="250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95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2A2A1F-4819-324D-A668-A4D693AD4D99}"/>
              </a:ext>
            </a:extLst>
          </p:cNvPr>
          <p:cNvSpPr/>
          <p:nvPr/>
        </p:nvSpPr>
        <p:spPr>
          <a:xfrm>
            <a:off x="5326547" y="2065493"/>
            <a:ext cx="38487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water cycle begins with the process of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evaporation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sun heats the top layer</a:t>
            </a:r>
            <a:b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of the water.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This makes the water turn in to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water vapour.</a:t>
            </a:r>
            <a:endParaRPr lang="en-GB" sz="2200" dirty="0">
              <a:solidFill>
                <a:srgbClr val="272626"/>
              </a:solidFill>
              <a:latin typeface="Comic Sans MS" panose="030F09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This is called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evaporation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" name="Picture 9" descr="A picture containing sky, beach, outdoor, water&#10;&#10;Description automatically generated">
            <a:extLst>
              <a:ext uri="{FF2B5EF4-FFF2-40B4-BE49-F238E27FC236}">
                <a16:creationId xmlns:a16="http://schemas.microsoft.com/office/drawing/2014/main" id="{209E8957-F170-F044-98A5-C130277432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658" b="25367"/>
          <a:stretch/>
        </p:blipFill>
        <p:spPr>
          <a:xfrm>
            <a:off x="1451938" y="1665288"/>
            <a:ext cx="3239443" cy="3977871"/>
          </a:xfrm>
          <a:prstGeom prst="rect">
            <a:avLst/>
          </a:prstGeom>
        </p:spPr>
      </p:pic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12F9B45-05F7-844F-8280-8EA8C32B97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A7C90DB-5213-4937-9727-BF74E6338C4B}"/>
              </a:ext>
            </a:extLst>
          </p:cNvPr>
          <p:cNvSpPr txBox="1"/>
          <p:nvPr/>
        </p:nvSpPr>
        <p:spPr>
          <a:xfrm>
            <a:off x="0" y="71845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A3DB"/>
                </a:solidFill>
                <a:latin typeface="Comic Sans MS" panose="030F0702030302020204" pitchFamily="66" charset="0"/>
              </a:rPr>
              <a:t>Evaporation</a:t>
            </a:r>
          </a:p>
        </p:txBody>
      </p:sp>
    </p:spTree>
    <p:extLst>
      <p:ext uri="{BB962C8B-B14F-4D97-AF65-F5344CB8AC3E}">
        <p14:creationId xmlns:p14="http://schemas.microsoft.com/office/powerpoint/2010/main" val="408106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2A2A1F-4819-324D-A668-A4D693AD4D99}"/>
              </a:ext>
            </a:extLst>
          </p:cNvPr>
          <p:cNvSpPr/>
          <p:nvPr/>
        </p:nvSpPr>
        <p:spPr>
          <a:xfrm>
            <a:off x="5310785" y="1607989"/>
            <a:ext cx="5693013" cy="4165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water vapour rises higher and higher into the atmosphere.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High in the sky the air becomes very cold.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This makes the water vapour cool down and change back into tiny drops of water.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These attach themselves to pieces of dust or pollution in the atmosphere and then clump together to form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clouds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This is called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condensation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12F9B45-05F7-844F-8280-8EA8C32B97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1" name="Picture 10" descr="A blue sky with clouds&#10;&#10;Description automatically generated with low confidence">
            <a:extLst>
              <a:ext uri="{FF2B5EF4-FFF2-40B4-BE49-F238E27FC236}">
                <a16:creationId xmlns:a16="http://schemas.microsoft.com/office/drawing/2014/main" id="{3B0445E8-2601-4771-AA70-3E0ADE2E89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25" t="26051" r="38357"/>
          <a:stretch/>
        </p:blipFill>
        <p:spPr>
          <a:xfrm>
            <a:off x="1446759" y="1665288"/>
            <a:ext cx="3237997" cy="3976095"/>
          </a:xfrm>
          <a:prstGeom prst="rect">
            <a:avLst/>
          </a:prstGeom>
          <a:ln w="38100"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A9B197-C567-7E46-B84A-6A81DCEC087D}"/>
              </a:ext>
            </a:extLst>
          </p:cNvPr>
          <p:cNvSpPr txBox="1"/>
          <p:nvPr/>
        </p:nvSpPr>
        <p:spPr>
          <a:xfrm>
            <a:off x="0" y="71845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A3DB"/>
                </a:solidFill>
                <a:latin typeface="Comic Sans MS" panose="030F0702030302020204" pitchFamily="66" charset="0"/>
              </a:rPr>
              <a:t>Condensation</a:t>
            </a:r>
          </a:p>
        </p:txBody>
      </p:sp>
    </p:spTree>
    <p:extLst>
      <p:ext uri="{BB962C8B-B14F-4D97-AF65-F5344CB8AC3E}">
        <p14:creationId xmlns:p14="http://schemas.microsoft.com/office/powerpoint/2010/main" val="321214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grass, outdoor, mountain, nature&#10;&#10;Description automatically generated">
            <a:extLst>
              <a:ext uri="{FF2B5EF4-FFF2-40B4-BE49-F238E27FC236}">
                <a16:creationId xmlns:a16="http://schemas.microsoft.com/office/drawing/2014/main" id="{9EB59FCA-F50F-744E-BE00-A98F710ED7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20" t="2464" r="37248" b="2867"/>
          <a:stretch/>
        </p:blipFill>
        <p:spPr>
          <a:xfrm>
            <a:off x="1450975" y="1665288"/>
            <a:ext cx="3240088" cy="395922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A4A473-0C2D-204E-B6E6-28AA80DEE368}"/>
              </a:ext>
            </a:extLst>
          </p:cNvPr>
          <p:cNvSpPr txBox="1"/>
          <p:nvPr/>
        </p:nvSpPr>
        <p:spPr>
          <a:xfrm>
            <a:off x="5698599" y="-2891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6430043-C652-A74E-BA32-FFA1352E6D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42C98D6-539F-BF46-ADD6-99E428EE1F2B}"/>
              </a:ext>
            </a:extLst>
          </p:cNvPr>
          <p:cNvSpPr/>
          <p:nvPr/>
        </p:nvSpPr>
        <p:spPr>
          <a:xfrm>
            <a:off x="5310785" y="2052321"/>
            <a:ext cx="52048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Eventually the water droplets become too heavy for the cloud to hold.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Then the water falls back to the ground as rain.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If it’s cold, the water droplets will fall as sleet, hail or snow.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This is called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</a:rPr>
              <a:t>precipitation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E659BE-8745-B847-ACBA-3EA7B0645987}"/>
              </a:ext>
            </a:extLst>
          </p:cNvPr>
          <p:cNvSpPr txBox="1"/>
          <p:nvPr/>
        </p:nvSpPr>
        <p:spPr>
          <a:xfrm>
            <a:off x="0" y="71845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A3DB"/>
                </a:solidFill>
                <a:latin typeface="Comic Sans MS" panose="030F0702030302020204" pitchFamily="66" charset="0"/>
              </a:rPr>
              <a:t>Precipitation</a:t>
            </a:r>
          </a:p>
        </p:txBody>
      </p:sp>
    </p:spTree>
    <p:extLst>
      <p:ext uri="{BB962C8B-B14F-4D97-AF65-F5344CB8AC3E}">
        <p14:creationId xmlns:p14="http://schemas.microsoft.com/office/powerpoint/2010/main" val="225634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7A4A473-0C2D-204E-B6E6-28AA80DEE368}"/>
              </a:ext>
            </a:extLst>
          </p:cNvPr>
          <p:cNvSpPr txBox="1"/>
          <p:nvPr/>
        </p:nvSpPr>
        <p:spPr>
          <a:xfrm>
            <a:off x="5698599" y="-2891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6430043-C652-A74E-BA32-FFA1352E6D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picture containing tree, outdoor, rock, nature&#10;&#10;Description automatically generated">
            <a:extLst>
              <a:ext uri="{FF2B5EF4-FFF2-40B4-BE49-F238E27FC236}">
                <a16:creationId xmlns:a16="http://schemas.microsoft.com/office/drawing/2014/main" id="{202AE833-79D1-49AC-867A-3890575FD2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67" r="30285"/>
          <a:stretch/>
        </p:blipFill>
        <p:spPr>
          <a:xfrm>
            <a:off x="1450975" y="1665288"/>
            <a:ext cx="3240088" cy="395922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D963EBF-40CF-1147-B7CD-EB01170C111E}"/>
              </a:ext>
            </a:extLst>
          </p:cNvPr>
          <p:cNvSpPr/>
          <p:nvPr/>
        </p:nvSpPr>
        <p:spPr>
          <a:xfrm>
            <a:off x="5310786" y="2334340"/>
            <a:ext cx="5197066" cy="2636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raindrops, snow, hail, sleet land on the ground.</a:t>
            </a:r>
          </a:p>
          <a:p>
            <a:pPr>
              <a:spcBef>
                <a:spcPts val="2000"/>
              </a:spcBef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water flows above the ground as </a:t>
            </a:r>
            <a:r>
              <a:rPr lang="en-US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surface run-off</a:t>
            </a: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2000"/>
              </a:spcBef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forms streams, rivers, swamps, ponds and lakes.</a:t>
            </a:r>
            <a:endParaRPr lang="en-GB" sz="22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D08179-92EF-8848-B0D1-E2D7BEEF0054}"/>
              </a:ext>
            </a:extLst>
          </p:cNvPr>
          <p:cNvSpPr txBox="1"/>
          <p:nvPr/>
        </p:nvSpPr>
        <p:spPr>
          <a:xfrm>
            <a:off x="0" y="71845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A3DB"/>
                </a:solidFill>
                <a:latin typeface="Comic Sans MS" panose="030F0702030302020204" pitchFamily="66" charset="0"/>
              </a:rPr>
              <a:t>Surface run-off</a:t>
            </a:r>
          </a:p>
        </p:txBody>
      </p:sp>
    </p:spTree>
    <p:extLst>
      <p:ext uri="{BB962C8B-B14F-4D97-AF65-F5344CB8AC3E}">
        <p14:creationId xmlns:p14="http://schemas.microsoft.com/office/powerpoint/2010/main" val="289047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7A4A473-0C2D-204E-B6E6-28AA80DEE368}"/>
              </a:ext>
            </a:extLst>
          </p:cNvPr>
          <p:cNvSpPr txBox="1"/>
          <p:nvPr/>
        </p:nvSpPr>
        <p:spPr>
          <a:xfrm>
            <a:off x="5698599" y="-2891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6430043-C652-A74E-BA32-FFA1352E6D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 descr="A picture containing outdoor, ground, nature, hole&#10;&#10;Description automatically generated">
            <a:extLst>
              <a:ext uri="{FF2B5EF4-FFF2-40B4-BE49-F238E27FC236}">
                <a16:creationId xmlns:a16="http://schemas.microsoft.com/office/drawing/2014/main" id="{50BF5582-21B5-4FEC-8069-71625B961E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764" r="14106"/>
          <a:stretch/>
        </p:blipFill>
        <p:spPr>
          <a:xfrm>
            <a:off x="1450975" y="1665288"/>
            <a:ext cx="3240088" cy="395922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DC017B-A369-6B4F-9FDE-E064C7CA1CDA}"/>
              </a:ext>
            </a:extLst>
          </p:cNvPr>
          <p:cNvSpPr/>
          <p:nvPr/>
        </p:nvSpPr>
        <p:spPr>
          <a:xfrm>
            <a:off x="5310786" y="2508177"/>
            <a:ext cx="4972339" cy="2298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water soaks into the ground.</a:t>
            </a:r>
          </a:p>
          <a:p>
            <a:pPr>
              <a:spcBef>
                <a:spcPts val="2000"/>
              </a:spcBef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flows below the ground as underground rivers and lakes.</a:t>
            </a:r>
          </a:p>
          <a:p>
            <a:pPr>
              <a:spcBef>
                <a:spcPts val="2000"/>
              </a:spcBef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water seeps out again, enriched in minerals.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F4CFDD-7CB7-354B-AAC6-58328277F565}"/>
              </a:ext>
            </a:extLst>
          </p:cNvPr>
          <p:cNvSpPr txBox="1"/>
          <p:nvPr/>
        </p:nvSpPr>
        <p:spPr>
          <a:xfrm>
            <a:off x="0" y="71845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A3DB"/>
                </a:solidFill>
                <a:latin typeface="Comic Sans MS" panose="030F0702030302020204" pitchFamily="66" charset="0"/>
              </a:rPr>
              <a:t>Infiltration</a:t>
            </a:r>
          </a:p>
        </p:txBody>
      </p:sp>
    </p:spTree>
    <p:extLst>
      <p:ext uri="{BB962C8B-B14F-4D97-AF65-F5344CB8AC3E}">
        <p14:creationId xmlns:p14="http://schemas.microsoft.com/office/powerpoint/2010/main" val="344378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7A4A473-0C2D-204E-B6E6-28AA80DEE368}"/>
              </a:ext>
            </a:extLst>
          </p:cNvPr>
          <p:cNvSpPr txBox="1"/>
          <p:nvPr/>
        </p:nvSpPr>
        <p:spPr>
          <a:xfrm>
            <a:off x="5691619" y="-268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6430043-C652-A74E-BA32-FFA1352E6D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picture containing plant, grass&#10;&#10;Description automatically generated">
            <a:extLst>
              <a:ext uri="{FF2B5EF4-FFF2-40B4-BE49-F238E27FC236}">
                <a16:creationId xmlns:a16="http://schemas.microsoft.com/office/drawing/2014/main" id="{DAB38D9B-BA03-4CE1-9383-52D17EBD71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89" t="7290" r="32618" b="2544"/>
          <a:stretch/>
        </p:blipFill>
        <p:spPr>
          <a:xfrm>
            <a:off x="1450975" y="1665287"/>
            <a:ext cx="3240088" cy="395922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A9E79DC-5B17-0440-A75C-607FFDF9D0C1}"/>
              </a:ext>
            </a:extLst>
          </p:cNvPr>
          <p:cNvSpPr/>
          <p:nvPr/>
        </p:nvSpPr>
        <p:spPr>
          <a:xfrm>
            <a:off x="5310786" y="2508177"/>
            <a:ext cx="4972339" cy="1703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plants takes up water from the ground. This is called </a:t>
            </a:r>
            <a:r>
              <a:rPr lang="en-US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interception</a:t>
            </a: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2000"/>
              </a:spcBef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Water evaporates off the plant’s leaves. This is called </a:t>
            </a:r>
            <a:r>
              <a:rPr lang="en-US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transpiration</a:t>
            </a: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4FB76F-7A80-5A4C-A12B-527C972B213E}"/>
              </a:ext>
            </a:extLst>
          </p:cNvPr>
          <p:cNvSpPr txBox="1"/>
          <p:nvPr/>
        </p:nvSpPr>
        <p:spPr>
          <a:xfrm>
            <a:off x="0" y="71845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A3DB"/>
                </a:solidFill>
                <a:latin typeface="Comic Sans MS" panose="030F0702030302020204" pitchFamily="66" charset="0"/>
              </a:rPr>
              <a:t>Interception &amp; Transpiration</a:t>
            </a:r>
          </a:p>
        </p:txBody>
      </p:sp>
    </p:spTree>
    <p:extLst>
      <p:ext uri="{BB962C8B-B14F-4D97-AF65-F5344CB8AC3E}">
        <p14:creationId xmlns:p14="http://schemas.microsoft.com/office/powerpoint/2010/main" val="371113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</TotalTime>
  <Words>574</Words>
  <Application>Microsoft Office PowerPoint</Application>
  <PresentationFormat>Widescreen</PresentationFormat>
  <Paragraphs>77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247</cp:revision>
  <dcterms:created xsi:type="dcterms:W3CDTF">2021-01-11T17:47:06Z</dcterms:created>
  <dcterms:modified xsi:type="dcterms:W3CDTF">2022-09-27T08:36:31Z</dcterms:modified>
</cp:coreProperties>
</file>