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330" r:id="rId3"/>
    <p:sldId id="321" r:id="rId4"/>
    <p:sldId id="333" r:id="rId5"/>
    <p:sldId id="335" r:id="rId6"/>
    <p:sldId id="336" r:id="rId7"/>
    <p:sldId id="337" r:id="rId8"/>
    <p:sldId id="340" r:id="rId9"/>
    <p:sldId id="338" r:id="rId10"/>
    <p:sldId id="339" r:id="rId11"/>
    <p:sldId id="32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6" userDrawn="1">
          <p15:clr>
            <a:srgbClr val="A4A3A4"/>
          </p15:clr>
        </p15:guide>
        <p15:guide id="7" pos="6788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11" pos="3999" userDrawn="1">
          <p15:clr>
            <a:srgbClr val="A4A3A4"/>
          </p15:clr>
        </p15:guide>
        <p15:guide id="12" orient="horz" pos="1003" userDrawn="1">
          <p15:clr>
            <a:srgbClr val="A4A3A4"/>
          </p15:clr>
        </p15:guide>
        <p15:guide id="14" orient="horz" pos="272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44D8D4"/>
    <a:srgbClr val="FFAE00"/>
    <a:srgbClr val="79D8D8"/>
    <a:srgbClr val="4FD8D8"/>
    <a:srgbClr val="286AA6"/>
    <a:srgbClr val="3692C4"/>
    <a:srgbClr val="951B81"/>
    <a:srgbClr val="D92229"/>
    <a:srgbClr val="D92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09" autoAdjust="0"/>
    <p:restoredTop sz="94590" autoAdjust="0"/>
  </p:normalViewPr>
  <p:slideViewPr>
    <p:cSldViewPr snapToGrid="0" snapToObjects="1">
      <p:cViewPr varScale="1">
        <p:scale>
          <a:sx n="78" d="100"/>
          <a:sy n="78" d="100"/>
        </p:scale>
        <p:origin x="139" y="58"/>
      </p:cViewPr>
      <p:guideLst>
        <p:guide orient="horz" pos="3566"/>
        <p:guide pos="6788"/>
        <p:guide pos="892"/>
        <p:guide pos="3999"/>
        <p:guide orient="horz" pos="1003"/>
        <p:guide orient="horz" pos="27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75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46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1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34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9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07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5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AB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9sFZQ4uW8Mg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s://vimeo.com/southernwater/review/711964741/b47b6b38ad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www.bbc.co.uk/weathe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netweather.tv/live-weather/radar" TargetMode="External"/><Relationship Id="rId5" Type="http://schemas.openxmlformats.org/officeDocument/2006/relationships/hyperlink" Target="https://www.weatherpro.com/" TargetMode="Externa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amp.theguardian.com/world/2021/may/06/wetter-the-better-gothenburgs-bold-plan-to-be-worlds-best-rainy-city" TargetMode="Externa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F52D26-36DB-9D54-E6E9-C67FA2294307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07D8F8-21A9-7632-B136-A25A73A58065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407EBA2-C589-E2C9-BFA1-B489F4917C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08" r="2808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31825E27-8CFB-309B-2A59-BFA11C5429D8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454DE8B-7B0D-B46B-6BEE-1BCF1350B9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48" b="5348"/>
          <a:stretch/>
        </p:blipFill>
        <p:spPr>
          <a:xfrm>
            <a:off x="0" y="1924031"/>
            <a:ext cx="6037110" cy="359796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7550818-9D87-4DF1-5E5C-AD9AD7C57AA4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4" name="Picture 13" descr="Logo, company name&#10;&#10;Description automatically generated">
              <a:extLst>
                <a:ext uri="{FF2B5EF4-FFF2-40B4-BE49-F238E27FC236}">
                  <a16:creationId xmlns:a16="http://schemas.microsoft.com/office/drawing/2014/main" id="{35B05A21-30AC-490A-8B0F-44E5BA3B6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47EE01C-6CA8-702F-68DE-121E30FEDFA2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2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19" r="10917" b="15359"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  <a:ln w="889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2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70BFBC5-9771-4F6C-F5F4-5C027D6B5F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C46978-B87C-A977-3E36-49432EB93A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12" r="8412"/>
          <a:stretch/>
        </p:blipFill>
        <p:spPr>
          <a:xfrm>
            <a:off x="1856316" y="2336801"/>
            <a:ext cx="4767831" cy="32243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C68453-70D7-578D-5FE8-20CE98E3EBEE}"/>
              </a:ext>
            </a:extLst>
          </p:cNvPr>
          <p:cNvSpPr txBox="1"/>
          <p:nvPr/>
        </p:nvSpPr>
        <p:spPr>
          <a:xfrm>
            <a:off x="7212481" y="2483098"/>
            <a:ext cx="3418032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Understand where water</a:t>
            </a:r>
          </a:p>
          <a:p>
            <a:r>
              <a:rPr lang="en-GB" sz="2100" dirty="0">
                <a:latin typeface="Comic Sans MS" panose="030F0702030302020204" pitchFamily="66" charset="0"/>
              </a:rPr>
              <a:t>comes from.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Understand how water gets here.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Investigate water’s movements in school.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269E19-0612-4297-848C-685208E8D43D}"/>
              </a:ext>
            </a:extLst>
          </p:cNvPr>
          <p:cNvSpPr txBox="1"/>
          <p:nvPr/>
        </p:nvSpPr>
        <p:spPr>
          <a:xfrm>
            <a:off x="414338" y="806298"/>
            <a:ext cx="1134745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Water Challenge!</a:t>
            </a:r>
            <a:endParaRPr lang="en-GB" sz="3000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017852E0-30EC-6144-827A-23B6DA6B9F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84" t="2" r="13486" b="21076"/>
          <a:stretch/>
        </p:blipFill>
        <p:spPr bwMode="auto">
          <a:xfrm>
            <a:off x="2953761" y="2107043"/>
            <a:ext cx="6268605" cy="367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5BEF6D-CD7A-93E5-F8DA-0E06C621CFB9}"/>
              </a:ext>
            </a:extLst>
          </p:cNvPr>
          <p:cNvSpPr txBox="1"/>
          <p:nvPr/>
        </p:nvSpPr>
        <p:spPr>
          <a:xfrm>
            <a:off x="414338" y="1407570"/>
            <a:ext cx="113474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Move the water from one tray to the next without moving the tray!</a:t>
            </a:r>
          </a:p>
        </p:txBody>
      </p:sp>
    </p:spTree>
    <p:extLst>
      <p:ext uri="{BB962C8B-B14F-4D97-AF65-F5344CB8AC3E}">
        <p14:creationId xmlns:p14="http://schemas.microsoft.com/office/powerpoint/2010/main" val="243927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4F4F92-E1FF-4EC9-948A-22D704F5677E}"/>
              </a:ext>
            </a:extLst>
          </p:cNvPr>
          <p:cNvSpPr txBox="1"/>
          <p:nvPr/>
        </p:nvSpPr>
        <p:spPr>
          <a:xfrm>
            <a:off x="411947" y="1468293"/>
            <a:ext cx="11335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How does it get to where we can use it?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076221-1F86-4572-93CA-493B91C8426F}"/>
              </a:ext>
            </a:extLst>
          </p:cNvPr>
          <p:cNvSpPr txBox="1"/>
          <p:nvPr/>
        </p:nvSpPr>
        <p:spPr>
          <a:xfrm>
            <a:off x="414782" y="813433"/>
            <a:ext cx="113299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Where does water come from?</a:t>
            </a:r>
          </a:p>
        </p:txBody>
      </p:sp>
      <p:pic>
        <p:nvPicPr>
          <p:cNvPr id="11" name="Picture 10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30615E15-BC3C-1641-BE5A-99BC0D424A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3" r="61864" b="21895"/>
          <a:stretch/>
        </p:blipFill>
        <p:spPr>
          <a:xfrm>
            <a:off x="3625447" y="2284070"/>
            <a:ext cx="2376356" cy="3327618"/>
          </a:xfrm>
          <a:prstGeom prst="rect">
            <a:avLst/>
          </a:prstGeom>
        </p:spPr>
      </p:pic>
      <p:pic>
        <p:nvPicPr>
          <p:cNvPr id="12" name="Picture 11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BF65C27B-70DD-564D-916D-41EF5F1E5B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05" r="22209" b="4640"/>
          <a:stretch/>
        </p:blipFill>
        <p:spPr>
          <a:xfrm>
            <a:off x="6187674" y="2284070"/>
            <a:ext cx="2376356" cy="3327618"/>
          </a:xfrm>
          <a:prstGeom prst="rect">
            <a:avLst/>
          </a:prstGeom>
        </p:spPr>
      </p:pic>
      <p:pic>
        <p:nvPicPr>
          <p:cNvPr id="13" name="Picture 12" descr="A picture containing tree, outdoor, rock, nature&#10;&#10;Description automatically generated">
            <a:extLst>
              <a:ext uri="{FF2B5EF4-FFF2-40B4-BE49-F238E27FC236}">
                <a16:creationId xmlns:a16="http://schemas.microsoft.com/office/drawing/2014/main" id="{7754A3FA-9E90-AF49-8AA7-37A84B31F1A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88" r="34880" b="3052"/>
          <a:stretch/>
        </p:blipFill>
        <p:spPr>
          <a:xfrm>
            <a:off x="8749902" y="2284070"/>
            <a:ext cx="2376356" cy="3327618"/>
          </a:xfrm>
          <a:prstGeom prst="rect">
            <a:avLst/>
          </a:prstGeom>
        </p:spPr>
      </p:pic>
      <p:pic>
        <p:nvPicPr>
          <p:cNvPr id="14" name="Picture 13" descr="A blue sky with clouds&#10;&#10;Description automatically generated with low confidence">
            <a:extLst>
              <a:ext uri="{FF2B5EF4-FFF2-40B4-BE49-F238E27FC236}">
                <a16:creationId xmlns:a16="http://schemas.microsoft.com/office/drawing/2014/main" id="{2636B939-4F9C-6C4C-A776-2812BE6453E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13" t="25272" r="45373"/>
          <a:stretch/>
        </p:blipFill>
        <p:spPr>
          <a:xfrm>
            <a:off x="1063220" y="2284070"/>
            <a:ext cx="2376356" cy="3327618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78770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64F4A8BC-D219-458D-B600-0C766F48808A}"/>
              </a:ext>
            </a:extLst>
          </p:cNvPr>
          <p:cNvSpPr txBox="1">
            <a:spLocks/>
          </p:cNvSpPr>
          <p:nvPr/>
        </p:nvSpPr>
        <p:spPr>
          <a:xfrm>
            <a:off x="0" y="695346"/>
            <a:ext cx="12191999" cy="7079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Our water’s journey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CD8C56-EE0D-405D-AB27-1115A3535A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30" r="13630"/>
          <a:stretch/>
        </p:blipFill>
        <p:spPr>
          <a:xfrm>
            <a:off x="1287714" y="5223317"/>
            <a:ext cx="1799468" cy="824616"/>
          </a:xfrm>
          <a:prstGeom prst="rect">
            <a:avLst/>
          </a:prstGeom>
        </p:spPr>
      </p:pic>
      <p:pic>
        <p:nvPicPr>
          <p:cNvPr id="5" name="Picture 4">
            <a:hlinkClick r:id="rId5"/>
            <a:extLst>
              <a:ext uri="{FF2B5EF4-FFF2-40B4-BE49-F238E27FC236}">
                <a16:creationId xmlns:a16="http://schemas.microsoft.com/office/drawing/2014/main" id="{CAC129B5-45DF-144E-9975-2810388218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6" b="43261"/>
          <a:stretch/>
        </p:blipFill>
        <p:spPr>
          <a:xfrm>
            <a:off x="1416050" y="1528095"/>
            <a:ext cx="4440068" cy="2801018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BF9B91F-29F8-3524-85E1-394E751945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8202" y="5285906"/>
            <a:ext cx="1804441" cy="832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F2AD25-5F3A-904D-CBE3-C54BD7559011}"/>
              </a:ext>
            </a:extLst>
          </p:cNvPr>
          <p:cNvSpPr txBox="1"/>
          <p:nvPr/>
        </p:nvSpPr>
        <p:spPr>
          <a:xfrm>
            <a:off x="1319797" y="4504110"/>
            <a:ext cx="45516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Watch this video by kind permission of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Portsmouth Water</a:t>
            </a:r>
            <a:endParaRPr lang="en-GB" sz="1900" dirty="0">
              <a:latin typeface="Comic Sans MS" panose="030F0702030302020204" pitchFamily="66" charset="0"/>
            </a:endParaRPr>
          </a:p>
        </p:txBody>
      </p:sp>
      <p:pic>
        <p:nvPicPr>
          <p:cNvPr id="12" name="Picture 11">
            <a:hlinkClick r:id="rId5"/>
            <a:extLst>
              <a:ext uri="{FF2B5EF4-FFF2-40B4-BE49-F238E27FC236}">
                <a16:creationId xmlns:a16="http://schemas.microsoft.com/office/drawing/2014/main" id="{C6B68596-1D24-4829-7463-400313473DE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3" b="27847"/>
          <a:stretch/>
        </p:blipFill>
        <p:spPr>
          <a:xfrm>
            <a:off x="6338475" y="1528096"/>
            <a:ext cx="4440068" cy="280101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3D67A7-901F-717A-0643-B1887894B39F}"/>
              </a:ext>
            </a:extLst>
          </p:cNvPr>
          <p:cNvSpPr/>
          <p:nvPr/>
        </p:nvSpPr>
        <p:spPr>
          <a:xfrm>
            <a:off x="6272464" y="4504110"/>
            <a:ext cx="450348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Watch this video by kind permission of </a:t>
            </a:r>
            <a:r>
              <a:rPr lang="en-GB" sz="1900" b="1" u="sng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Southern Water</a:t>
            </a:r>
            <a:endParaRPr lang="en-US" sz="1900" b="1" u="sng" dirty="0">
              <a:solidFill>
                <a:srgbClr val="39AB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185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315A08-1FAB-4923-AFDB-C81579F751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0" t="10848" r="7657"/>
          <a:stretch/>
        </p:blipFill>
        <p:spPr>
          <a:xfrm>
            <a:off x="1444373" y="1985659"/>
            <a:ext cx="4973638" cy="34625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1D7989-5E83-4B7C-AC25-9727CBE72F0B}"/>
              </a:ext>
            </a:extLst>
          </p:cNvPr>
          <p:cNvSpPr txBox="1"/>
          <p:nvPr/>
        </p:nvSpPr>
        <p:spPr>
          <a:xfrm>
            <a:off x="428625" y="813290"/>
            <a:ext cx="113299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What’s the weather like?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3711FB-37DA-3742-A039-11487559B36E}"/>
              </a:ext>
            </a:extLst>
          </p:cNvPr>
          <p:cNvSpPr txBox="1"/>
          <p:nvPr/>
        </p:nvSpPr>
        <p:spPr>
          <a:xfrm>
            <a:off x="6784721" y="2593525"/>
            <a:ext cx="3443799" cy="224676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take a look at these sites: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WeatherPro</a:t>
            </a:r>
            <a:endParaRPr lang="en-GB" sz="22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39AB47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Netweather.tv</a:t>
            </a:r>
            <a:endParaRPr lang="en-GB" sz="22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39AB47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BBC Weather</a:t>
            </a:r>
            <a:endParaRPr lang="en-GB" sz="2200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57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315A08-1FAB-4923-AFDB-C81579F751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0" t="10848" r="7657"/>
          <a:stretch/>
        </p:blipFill>
        <p:spPr>
          <a:xfrm>
            <a:off x="1444373" y="1985659"/>
            <a:ext cx="4973638" cy="34625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1D7989-5E83-4B7C-AC25-9727CBE72F0B}"/>
              </a:ext>
            </a:extLst>
          </p:cNvPr>
          <p:cNvSpPr txBox="1"/>
          <p:nvPr/>
        </p:nvSpPr>
        <p:spPr>
          <a:xfrm>
            <a:off x="428625" y="813290"/>
            <a:ext cx="113299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What’s the weather like?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3711FB-37DA-3742-A039-11487559B36E}"/>
              </a:ext>
            </a:extLst>
          </p:cNvPr>
          <p:cNvSpPr txBox="1"/>
          <p:nvPr/>
        </p:nvSpPr>
        <p:spPr>
          <a:xfrm>
            <a:off x="6784721" y="2616608"/>
            <a:ext cx="4313240" cy="220060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Let’s discuss!</a:t>
            </a:r>
            <a:endParaRPr lang="en-GB" sz="2200" b="1" dirty="0">
              <a:latin typeface="Comic Sans MS" panose="030F0702030302020204" pitchFamily="66" charset="0"/>
            </a:endParaRPr>
          </a:p>
          <a:p>
            <a:pPr>
              <a:spcBef>
                <a:spcPts val="1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How does water reach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our school?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What happens once the water has reached our school?</a:t>
            </a:r>
          </a:p>
        </p:txBody>
      </p:sp>
    </p:spTree>
    <p:extLst>
      <p:ext uri="{BB962C8B-B14F-4D97-AF65-F5344CB8AC3E}">
        <p14:creationId xmlns:p14="http://schemas.microsoft.com/office/powerpoint/2010/main" val="2395149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84FB6C-6128-45F8-A993-50601EFCBD9F}"/>
              </a:ext>
            </a:extLst>
          </p:cNvPr>
          <p:cNvSpPr txBox="1"/>
          <p:nvPr/>
        </p:nvSpPr>
        <p:spPr>
          <a:xfrm>
            <a:off x="819416" y="769152"/>
            <a:ext cx="10577926" cy="89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It rains nearly 40% of the time in the Swedish city of Gothenburg.</a:t>
            </a:r>
          </a:p>
          <a:p>
            <a:pPr algn="ctr">
              <a:spcBef>
                <a:spcPts val="8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 people living in this city are making the best of the weather!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3D1606A-D415-134D-85E5-C8C7E1AC38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5" t="25410" r="799" b="3358"/>
          <a:stretch/>
        </p:blipFill>
        <p:spPr bwMode="auto">
          <a:xfrm>
            <a:off x="2201631" y="1895904"/>
            <a:ext cx="7813497" cy="357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B4077D-38ED-F676-B55E-B66531000B89}"/>
              </a:ext>
            </a:extLst>
          </p:cNvPr>
          <p:cNvSpPr txBox="1"/>
          <p:nvPr/>
        </p:nvSpPr>
        <p:spPr>
          <a:xfrm>
            <a:off x="1626696" y="5646418"/>
            <a:ext cx="8453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Wetter the Better: Gothenburg’s bold plan to be the world’s best rainy city</a:t>
            </a:r>
            <a:endParaRPr lang="en-GB" sz="1400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907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C2DB079-B880-4666-A817-562974C9124F}"/>
              </a:ext>
            </a:extLst>
          </p:cNvPr>
          <p:cNvSpPr txBox="1">
            <a:spLocks/>
          </p:cNvSpPr>
          <p:nvPr/>
        </p:nvSpPr>
        <p:spPr>
          <a:xfrm>
            <a:off x="0" y="849007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Why doesn’t the planet run out of water?</a:t>
            </a:r>
          </a:p>
        </p:txBody>
      </p:sp>
      <p:pic>
        <p:nvPicPr>
          <p:cNvPr id="7" name="Picture 6" descr="A map of the world&#10;&#10;Description automatically generated with low confidence">
            <a:extLst>
              <a:ext uri="{FF2B5EF4-FFF2-40B4-BE49-F238E27FC236}">
                <a16:creationId xmlns:a16="http://schemas.microsoft.com/office/drawing/2014/main" id="{C37A0589-4898-A24C-BC7B-D15A73EC5E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7" t="6306" r="739" b="14894"/>
          <a:stretch/>
        </p:blipFill>
        <p:spPr>
          <a:xfrm>
            <a:off x="1343025" y="1774448"/>
            <a:ext cx="95059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1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8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253</Words>
  <Application>Microsoft Office PowerPoint</Application>
  <PresentationFormat>Widescreen</PresentationFormat>
  <Paragraphs>45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469</cp:revision>
  <dcterms:created xsi:type="dcterms:W3CDTF">2021-01-11T17:47:06Z</dcterms:created>
  <dcterms:modified xsi:type="dcterms:W3CDTF">2022-07-25T16:55:52Z</dcterms:modified>
</cp:coreProperties>
</file>