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60" r:id="rId2"/>
  </p:sldMasterIdLst>
  <p:notesMasterIdLst>
    <p:notesMasterId r:id="rId53"/>
  </p:notesMasterIdLst>
  <p:sldIdLst>
    <p:sldId id="259" r:id="rId3"/>
    <p:sldId id="257" r:id="rId4"/>
    <p:sldId id="322" r:id="rId5"/>
    <p:sldId id="299" r:id="rId6"/>
    <p:sldId id="261" r:id="rId7"/>
    <p:sldId id="323" r:id="rId8"/>
    <p:sldId id="300" r:id="rId9"/>
    <p:sldId id="263" r:id="rId10"/>
    <p:sldId id="264" r:id="rId11"/>
    <p:sldId id="324" r:id="rId12"/>
    <p:sldId id="301" r:id="rId13"/>
    <p:sldId id="270" r:id="rId14"/>
    <p:sldId id="266" r:id="rId15"/>
    <p:sldId id="272" r:id="rId16"/>
    <p:sldId id="325" r:id="rId17"/>
    <p:sldId id="302" r:id="rId18"/>
    <p:sldId id="273" r:id="rId19"/>
    <p:sldId id="274" r:id="rId20"/>
    <p:sldId id="326" r:id="rId21"/>
    <p:sldId id="304" r:id="rId22"/>
    <p:sldId id="269" r:id="rId23"/>
    <p:sldId id="277" r:id="rId24"/>
    <p:sldId id="327" r:id="rId25"/>
    <p:sldId id="305" r:id="rId26"/>
    <p:sldId id="306" r:id="rId27"/>
    <p:sldId id="321" r:id="rId28"/>
    <p:sldId id="284" r:id="rId29"/>
    <p:sldId id="328" r:id="rId30"/>
    <p:sldId id="307" r:id="rId31"/>
    <p:sldId id="308" r:id="rId32"/>
    <p:sldId id="316" r:id="rId33"/>
    <p:sldId id="309" r:id="rId34"/>
    <p:sldId id="317" r:id="rId35"/>
    <p:sldId id="311" r:id="rId36"/>
    <p:sldId id="312" r:id="rId37"/>
    <p:sldId id="313" r:id="rId38"/>
    <p:sldId id="314" r:id="rId39"/>
    <p:sldId id="288" r:id="rId40"/>
    <p:sldId id="330" r:id="rId41"/>
    <p:sldId id="318" r:id="rId42"/>
    <p:sldId id="290" r:id="rId43"/>
    <p:sldId id="292" r:id="rId44"/>
    <p:sldId id="294" r:id="rId45"/>
    <p:sldId id="333" r:id="rId46"/>
    <p:sldId id="331" r:id="rId47"/>
    <p:sldId id="332" r:id="rId48"/>
    <p:sldId id="319" r:id="rId49"/>
    <p:sldId id="298" r:id="rId50"/>
    <p:sldId id="329" r:id="rId51"/>
    <p:sldId id="320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7491" userDrawn="1">
          <p15:clr>
            <a:srgbClr val="A4A3A4"/>
          </p15:clr>
        </p15:guide>
        <p15:guide id="3" orient="horz" pos="356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pos="36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EB8B2D"/>
    <a:srgbClr val="D8222A"/>
    <a:srgbClr val="EC7206"/>
    <a:srgbClr val="0A8B42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3"/>
    <p:restoredTop sz="97532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>
        <p:guide orient="horz" pos="731"/>
        <p:guide pos="7491"/>
        <p:guide orient="horz" pos="3566"/>
        <p:guide pos="801"/>
        <p:guide pos="363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48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56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76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25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36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24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85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11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67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25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60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71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691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76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8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62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532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513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974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422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48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181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45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484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1808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95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049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177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6383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174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261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80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4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91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082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1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92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89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7AFE0-4FA1-5741-AEEF-DACDC0093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F4710E-D5E3-CF48-AD17-45D86DC43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E9058-8C83-2A42-AB12-7AAE78205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F19D0-BD19-8348-8989-D1AF2DD8F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97F1E-C9C8-D344-89F4-C41AF4C97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3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20635-3A17-774A-BDDB-6B76B7328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5BB30-8FDB-D94C-A804-6985CFDB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88463-51D2-224E-814C-5134D6E8E6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0FE34-45FE-1C47-AEFC-A5C24605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9BB26-897E-5A48-B01B-0FD0ECB33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86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DA889-540A-694F-AD83-5AE31CC38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A3A26-6EDE-C243-83DC-B524C877C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CD81-AFBC-FE4F-834C-87B91347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3DDF3-4595-3146-9FDB-0F455B53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43AC2-05BD-F347-A80F-5ACA446D9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04077-12AC-274B-8CD9-DA2A8678C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FACA7-7D2E-5549-BF8B-6AA48AA00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C465A-F643-3240-8D4A-C43EDFE3B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24B47-AB09-A74A-8E63-B74CD78B2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57331-6F0D-8E49-9E04-4801C08D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19CB-7E55-654C-BECA-033B125FE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286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716D-33EA-BF44-8B54-C3810763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ABCD7-0BE3-E843-A792-9DAA45997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BEA46-3215-8C45-8231-F7FC5AEF6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BC4860-A38B-A343-AE71-C7852FC64C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C305F-86E4-B748-BDF7-5C484C60B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BEFB0-8CE9-FF4E-AD64-2890999BB6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7E6AF-409C-2C44-A575-C0257765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6D6C7-118D-B04A-862C-71857BABA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53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6A19F-1DBB-C347-BDE6-B30F2DAB0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BB489E-239E-5D4C-969F-36175DC2F6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26D5A-85E9-8F40-B3C0-1471751E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AE6600-17A4-FB4D-BF2D-6CB57612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7BDBB-7662-1547-BBE2-B1508934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37E8E2-0061-E740-98DD-CBEFF44A8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F900A-F413-9143-8EC0-165D78A66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05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5B20A-AEF1-D749-9BE7-55AAC6F2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B90CD-FC2F-3C4E-93E1-144621140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2A65A6-42CF-3C40-B689-538D00552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52C7A-68E8-AC49-9AC1-1AA0FA35A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5F34B-5FDD-C741-8DDD-B312559B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C6444-E8D6-6C47-8DCF-C7054675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E7AD-914C-5541-9C3A-E376DBA02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D342E-1445-5E4A-8122-DCF246F982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FBC82-1801-D443-90F8-0751388A6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74419-5A0B-DD44-B140-42A72445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C1F01-0C46-1F4B-9EE8-E0B2FDC7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42BE0-FB78-154B-B27A-E6FC5B68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47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06022-6AEE-7845-B2B2-47DFCBE8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C9F1B-B927-A549-B28A-AED008073F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FCC22-744A-4042-8B03-679E9F7F6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A0A7D-8B9E-9A44-9D2F-26E855726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B8108-9833-D440-BEA1-79E14711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86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956B9-949B-9E4E-8768-030EFACDE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5620E-94DA-274C-A429-833C07C59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B853D-467C-2541-B39A-EAB49E7B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5F6DC-2C79-8C46-A31C-58E26F0EE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77113-B709-A145-9366-C221CEB71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33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BC9E044-8328-8847-A477-4D7681C27C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50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ourworldindata.org/faqs" TargetMode="External"/><Relationship Id="rId4" Type="http://schemas.openxmlformats.org/officeDocument/2006/relationships/image" Target="../media/image4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vs.gsfc.nasa.gov/4882" TargetMode="Externa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s://www.ipcc.ch/sr15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hyperlink" Target="https://www.climatewatchdata.org/ghg-emissions?chartType=percentage&amp;sectors=614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johannes-friedrich.com/" TargetMode="External"/><Relationship Id="rId5" Type="http://schemas.openxmlformats.org/officeDocument/2006/relationships/hyperlink" Target="https://www.wri.org/" TargetMode="Externa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wf.org.uk/search/feeling%20the%20heat" TargetMode="External"/><Relationship Id="rId3" Type="http://schemas.openxmlformats.org/officeDocument/2006/relationships/hyperlink" Target="https://www.teachengineering.org/lessons/view/cub_air_lesson07" TargetMode="External"/><Relationship Id="rId7" Type="http://schemas.openxmlformats.org/officeDocument/2006/relationships/hyperlink" Target="https://www.youtube.com/watch?v=J31jRvqLskU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vs.gsfc.nasa.gov/4882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www.myclimate.org/information/about-myclimate/downloads/" TargetMode="External"/><Relationship Id="rId10" Type="http://schemas.openxmlformats.org/officeDocument/2006/relationships/hyperlink" Target="https://rhg.com/research/chinas-emissions-surpass-developed-countries/" TargetMode="External"/><Relationship Id="rId4" Type="http://schemas.openxmlformats.org/officeDocument/2006/relationships/hyperlink" Target="https://ourworldindata.org/grapher/ghg-per-kg-poore" TargetMode="External"/><Relationship Id="rId9" Type="http://schemas.openxmlformats.org/officeDocument/2006/relationships/hyperlink" Target="https://www.bbc.co.uk/news/world-asia-5701883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668CFE-D12B-D945-9B85-FE68027A5BC6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D5AFBCE8-CE2F-984B-A251-648A54C92E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"/>
          <a:stretch/>
        </p:blipFill>
        <p:spPr>
          <a:xfrm>
            <a:off x="-3082" y="1944506"/>
            <a:ext cx="12192000" cy="3555936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4E3F901-FDA2-3C4B-A4B3-72E137902C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E9B255D-10DC-E549-87B1-0261C416AD6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2F7488B-DF22-DC4C-A6FD-9F623B2A3766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75D728-91EB-E84C-8243-EFAF1106EDBD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 KS2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58D397-23C7-E44F-8D2B-8B864CA87406}"/>
              </a:ext>
            </a:extLst>
          </p:cNvPr>
          <p:cNvSpPr txBox="1">
            <a:spLocks/>
          </p:cNvSpPr>
          <p:nvPr/>
        </p:nvSpPr>
        <p:spPr>
          <a:xfrm>
            <a:off x="-2" y="5383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 Change</a:t>
            </a:r>
            <a:endParaRPr lang="en-US" sz="4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8DD7971-E555-4C4E-2817-F24D7FF15142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7" name="Picture 16" descr="Logo, company name&#10;&#10;Description automatically generated">
              <a:extLst>
                <a:ext uri="{FF2B5EF4-FFF2-40B4-BE49-F238E27FC236}">
                  <a16:creationId xmlns:a16="http://schemas.microsoft.com/office/drawing/2014/main" id="{D629AB71-6B68-2723-3475-A6AF86A78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017F0BE-DC80-B534-9EB6-883CF9F4FE45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43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793F2B4E-03E6-4B4D-AA8B-5857DD46537A}"/>
              </a:ext>
            </a:extLst>
          </p:cNvPr>
          <p:cNvSpPr txBox="1">
            <a:spLocks/>
          </p:cNvSpPr>
          <p:nvPr/>
        </p:nvSpPr>
        <p:spPr>
          <a:xfrm>
            <a:off x="0" y="412627"/>
            <a:ext cx="12192000" cy="130731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Earth’s atmosphere – </a:t>
            </a:r>
          </a:p>
          <a:p>
            <a:pPr marL="0" indent="0" algn="ctr">
              <a:spcBef>
                <a:spcPts val="7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greenhouse effect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2CD016-7001-7B44-9DF1-49AAE4A187D9}"/>
              </a:ext>
            </a:extLst>
          </p:cNvPr>
          <p:cNvGrpSpPr/>
          <p:nvPr/>
        </p:nvGrpSpPr>
        <p:grpSpPr>
          <a:xfrm>
            <a:off x="3176544" y="1877428"/>
            <a:ext cx="5825942" cy="4415546"/>
            <a:chOff x="3015574" y="1556426"/>
            <a:chExt cx="6147882" cy="465954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BD945ED-994C-9548-8600-4500F33B94B9}"/>
                </a:ext>
              </a:extLst>
            </p:cNvPr>
            <p:cNvSpPr/>
            <p:nvPr/>
          </p:nvSpPr>
          <p:spPr>
            <a:xfrm>
              <a:off x="3015574" y="1556426"/>
              <a:ext cx="6147882" cy="46595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A picture containing snow, outdoor, mountain, plane&#10;&#10;Description automatically generated">
              <a:extLst>
                <a:ext uri="{FF2B5EF4-FFF2-40B4-BE49-F238E27FC236}">
                  <a16:creationId xmlns:a16="http://schemas.microsoft.com/office/drawing/2014/main" id="{23C1C1CB-F6CB-204E-9511-AEAEFE2E88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04437" y="1619247"/>
              <a:ext cx="5983721" cy="4544227"/>
            </a:xfrm>
            <a:prstGeom prst="rect">
              <a:avLst/>
            </a:prstGeom>
            <a:ln w="57150">
              <a:noFill/>
            </a:ln>
          </p:spPr>
        </p:pic>
      </p:grp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2D60D1-FD05-AF4D-98AF-82E3C4D576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9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now, outdoor, mountain, plane&#10;&#10;Description automatically generated">
            <a:extLst>
              <a:ext uri="{FF2B5EF4-FFF2-40B4-BE49-F238E27FC236}">
                <a16:creationId xmlns:a16="http://schemas.microsoft.com/office/drawing/2014/main" id="{243062D4-7836-D345-B4EC-5C154ED28F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40" y="1170844"/>
            <a:ext cx="4510111" cy="4490182"/>
          </a:xfrm>
          <a:prstGeom prst="rect">
            <a:avLst/>
          </a:prstGeom>
          <a:ln w="57150">
            <a:noFill/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E7A239E-27C8-AB43-8995-FF1C58D6324B}"/>
              </a:ext>
            </a:extLst>
          </p:cNvPr>
          <p:cNvSpPr txBox="1"/>
          <p:nvPr/>
        </p:nvSpPr>
        <p:spPr>
          <a:xfrm>
            <a:off x="6470219" y="1768349"/>
            <a:ext cx="4260351" cy="3349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The Earth’s atmosphere acts as a giant shield to protect the planet from receiving too much harmful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radiation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from the sun. </a:t>
            </a:r>
          </a:p>
          <a:p>
            <a:pPr>
              <a:spcBef>
                <a:spcPts val="1500"/>
              </a:spcBef>
              <a:spcAft>
                <a:spcPts val="8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The radiation that makes it to the Earth’s surface turns into heat.</a:t>
            </a:r>
          </a:p>
          <a:p>
            <a:pPr>
              <a:spcBef>
                <a:spcPts val="1500"/>
              </a:spcBef>
              <a:spcAft>
                <a:spcPts val="8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This radiation is then reflected back out through the atmosphere and off into space.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16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894877-2CDE-4988-AA44-793A5FDA2E02}"/>
              </a:ext>
            </a:extLst>
          </p:cNvPr>
          <p:cNvSpPr txBox="1"/>
          <p:nvPr/>
        </p:nvSpPr>
        <p:spPr>
          <a:xfrm>
            <a:off x="6485845" y="2113239"/>
            <a:ext cx="4270801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This leaves the planet’s surface just the perfect temperature for plants and animals to thrive.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What do you think would happen if there was no atmosphere?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 </a:t>
            </a:r>
          </a:p>
          <a:p>
            <a:pPr>
              <a:spcAft>
                <a:spcPts val="800"/>
              </a:spcAft>
            </a:pPr>
            <a:endParaRPr lang="en-GB" sz="2000" dirty="0"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  <p:pic>
        <p:nvPicPr>
          <p:cNvPr id="6" name="Picture 5" descr="A group of animals stand in a field&#10;&#10;Description automatically generated with medium confidence">
            <a:extLst>
              <a:ext uri="{FF2B5EF4-FFF2-40B4-BE49-F238E27FC236}">
                <a16:creationId xmlns:a16="http://schemas.microsoft.com/office/drawing/2014/main" id="{6B656F82-AC3C-4191-9593-890EDB54E9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4163" y="1160463"/>
            <a:ext cx="4501292" cy="45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3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AEB7488-00F5-F549-BFFE-B8BC391B1D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9108" y="680530"/>
            <a:ext cx="5789464" cy="536104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929302C7-FD5A-754F-A0D3-412EBE06D730}"/>
              </a:ext>
            </a:extLst>
          </p:cNvPr>
          <p:cNvSpPr txBox="1">
            <a:spLocks/>
          </p:cNvSpPr>
          <p:nvPr/>
        </p:nvSpPr>
        <p:spPr>
          <a:xfrm>
            <a:off x="467117" y="2187485"/>
            <a:ext cx="4801991" cy="22652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4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</a:t>
            </a:r>
          </a:p>
          <a:p>
            <a:pPr marL="0" indent="0" algn="ctr">
              <a:spcBef>
                <a:spcPts val="1500"/>
              </a:spcBef>
              <a:buNone/>
            </a:pPr>
            <a:r>
              <a:rPr lang="en-US" sz="4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Greenhouse</a:t>
            </a:r>
          </a:p>
          <a:p>
            <a:pPr marL="0" indent="0" algn="ctr">
              <a:spcBef>
                <a:spcPts val="1500"/>
              </a:spcBef>
              <a:buNone/>
            </a:pPr>
            <a:r>
              <a:rPr lang="en-US" sz="4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Effect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8355743-3AD6-D84F-AF9F-CEC2DCF3A438}"/>
              </a:ext>
            </a:extLst>
          </p:cNvPr>
          <p:cNvSpPr txBox="1">
            <a:spLocks/>
          </p:cNvSpPr>
          <p:nvPr/>
        </p:nvSpPr>
        <p:spPr>
          <a:xfrm>
            <a:off x="5511157" y="2689432"/>
            <a:ext cx="1345528" cy="5334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Reflects back to space</a:t>
            </a:r>
            <a:b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by the atmosphere</a:t>
            </a:r>
          </a:p>
          <a:p>
            <a:pPr marL="0" indent="0" algn="ctr">
              <a:spcBef>
                <a:spcPts val="1500"/>
              </a:spcBef>
              <a:buNone/>
            </a:pPr>
            <a:endParaRPr lang="en-US" sz="8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0C672D4-0969-C547-9557-AE9EFEDCEC5E}"/>
              </a:ext>
            </a:extLst>
          </p:cNvPr>
          <p:cNvSpPr txBox="1">
            <a:spLocks/>
          </p:cNvSpPr>
          <p:nvPr/>
        </p:nvSpPr>
        <p:spPr>
          <a:xfrm rot="793597">
            <a:off x="8914979" y="2161747"/>
            <a:ext cx="1345528" cy="5334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13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Atmosphere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11E19005-CC57-F746-B6F8-F5D40B07DDCA}"/>
              </a:ext>
            </a:extLst>
          </p:cNvPr>
          <p:cNvSpPr txBox="1">
            <a:spLocks/>
          </p:cNvSpPr>
          <p:nvPr/>
        </p:nvSpPr>
        <p:spPr>
          <a:xfrm>
            <a:off x="8744909" y="3053114"/>
            <a:ext cx="1552357" cy="5334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Greenhouse gases trap</a:t>
            </a:r>
            <a:b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8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heat from the sun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0216237A-F10C-B64E-906B-D50BF67C9866}"/>
              </a:ext>
            </a:extLst>
          </p:cNvPr>
          <p:cNvSpPr txBox="1">
            <a:spLocks/>
          </p:cNvSpPr>
          <p:nvPr/>
        </p:nvSpPr>
        <p:spPr>
          <a:xfrm>
            <a:off x="8744909" y="3944480"/>
            <a:ext cx="1552357" cy="5334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Human activities release</a:t>
            </a:r>
            <a:b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greenhouse gases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25C717A8-AE03-9E45-933F-DE92BA6F856C}"/>
              </a:ext>
            </a:extLst>
          </p:cNvPr>
          <p:cNvSpPr txBox="1">
            <a:spLocks/>
          </p:cNvSpPr>
          <p:nvPr/>
        </p:nvSpPr>
        <p:spPr>
          <a:xfrm>
            <a:off x="6418398" y="3991988"/>
            <a:ext cx="1552357" cy="5334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Sunlight absorbed</a:t>
            </a:r>
            <a:b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at surface</a:t>
            </a:r>
          </a:p>
        </p:txBody>
      </p:sp>
    </p:spTree>
    <p:extLst>
      <p:ext uri="{BB962C8B-B14F-4D97-AF65-F5344CB8AC3E}">
        <p14:creationId xmlns:p14="http://schemas.microsoft.com/office/powerpoint/2010/main" val="1425110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894877-2CDE-4988-AA44-793A5FDA2E02}"/>
              </a:ext>
            </a:extLst>
          </p:cNvPr>
          <p:cNvSpPr txBox="1"/>
          <p:nvPr/>
        </p:nvSpPr>
        <p:spPr>
          <a:xfrm>
            <a:off x="6638954" y="1312163"/>
            <a:ext cx="4528436" cy="4270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On its way back through the atmosphere some of the heat is caught and held by gases such as </a:t>
            </a:r>
            <a:r>
              <a:rPr lang="en-GB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Carbon Dioxide </a:t>
            </a: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and</a:t>
            </a:r>
            <a:r>
              <a:rPr lang="en-GB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Nitrous Oxide</a:t>
            </a: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which are naturally found in the atmosphere.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These gases contribute to keeping the planet at the perfect temperature.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I</a:t>
            </a: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f the amount of these gases rises, more heat is trapped. That is why we call them </a:t>
            </a:r>
            <a:r>
              <a:rPr lang="en-GB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greenhouse gases</a:t>
            </a: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This makes the planet’s temperature start to rise … and that triggers changes to the climate.</a:t>
            </a:r>
          </a:p>
        </p:txBody>
      </p:sp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04955EE-8322-9345-B5EB-5DC64C172D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689" y="800708"/>
            <a:ext cx="5293311" cy="5293311"/>
          </a:xfrm>
          <a:prstGeom prst="rect">
            <a:avLst/>
          </a:prstGeom>
        </p:spPr>
      </p:pic>
      <p:pic>
        <p:nvPicPr>
          <p:cNvPr id="7" name="Picture 6" descr="A picture containing arrow&#10;&#10;Description automatically generated">
            <a:extLst>
              <a:ext uri="{FF2B5EF4-FFF2-40B4-BE49-F238E27FC236}">
                <a16:creationId xmlns:a16="http://schemas.microsoft.com/office/drawing/2014/main" id="{35AF986A-D1FC-DB4B-B14C-6B133A2849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930" y="3118381"/>
            <a:ext cx="5293311" cy="1480072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47842662-17D9-2342-80D1-D4E2A0638E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18" y="800708"/>
            <a:ext cx="1192905" cy="1899215"/>
          </a:xfrm>
          <a:prstGeom prst="rect">
            <a:avLst/>
          </a:prstGeom>
        </p:spPr>
      </p:pic>
      <p:pic>
        <p:nvPicPr>
          <p:cNvPr id="13" name="Picture 12" descr="A picture containing arrow&#10;&#10;Description automatically generated">
            <a:extLst>
              <a:ext uri="{FF2B5EF4-FFF2-40B4-BE49-F238E27FC236}">
                <a16:creationId xmlns:a16="http://schemas.microsoft.com/office/drawing/2014/main" id="{0CD2DF98-F4A7-2248-9482-CF95AD20908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8823" y="852562"/>
            <a:ext cx="993567" cy="3067178"/>
          </a:xfrm>
          <a:prstGeom prst="rect">
            <a:avLst/>
          </a:prstGeom>
        </p:spPr>
      </p:pic>
      <p:pic>
        <p:nvPicPr>
          <p:cNvPr id="23" name="Picture 22" descr="Shape&#10;&#10;Description automatically generated with medium confidence">
            <a:extLst>
              <a:ext uri="{FF2B5EF4-FFF2-40B4-BE49-F238E27FC236}">
                <a16:creationId xmlns:a16="http://schemas.microsoft.com/office/drawing/2014/main" id="{62DFF304-9EC7-E14E-8E25-1545C90D12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0673" y="3008012"/>
            <a:ext cx="1006653" cy="1263054"/>
          </a:xfrm>
          <a:prstGeom prst="rect">
            <a:avLst/>
          </a:prstGeom>
        </p:spPr>
      </p:pic>
      <p:pic>
        <p:nvPicPr>
          <p:cNvPr id="27" name="Picture 2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0E20B66-9AF6-3541-831E-1D3721EE2E6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3368" y="1378529"/>
            <a:ext cx="993568" cy="2061088"/>
          </a:xfrm>
          <a:prstGeom prst="rect">
            <a:avLst/>
          </a:prstGeom>
        </p:spPr>
      </p:pic>
      <p:pic>
        <p:nvPicPr>
          <p:cNvPr id="25" name="Picture 24" descr="A picture containing silhouette, night sky&#10;&#10;Description automatically generated">
            <a:extLst>
              <a:ext uri="{FF2B5EF4-FFF2-40B4-BE49-F238E27FC236}">
                <a16:creationId xmlns:a16="http://schemas.microsoft.com/office/drawing/2014/main" id="{631ADDE0-91B5-F144-B334-E06A06A4EDE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448" y="800708"/>
            <a:ext cx="1683886" cy="13664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7218EB-455D-1447-83CC-54D1E7C2946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2390" y="1959544"/>
            <a:ext cx="522909" cy="1480073"/>
          </a:xfrm>
          <a:prstGeom prst="rect">
            <a:avLst/>
          </a:prstGeom>
        </p:spPr>
      </p:pic>
      <p:pic>
        <p:nvPicPr>
          <p:cNvPr id="31" name="Picture 30" descr="A picture containing logo&#10;&#10;Description automatically generated">
            <a:extLst>
              <a:ext uri="{FF2B5EF4-FFF2-40B4-BE49-F238E27FC236}">
                <a16:creationId xmlns:a16="http://schemas.microsoft.com/office/drawing/2014/main" id="{A80BAAC8-63E5-BD42-9941-C0A723BD898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2390" y="2499850"/>
            <a:ext cx="1789610" cy="9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9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A4E025-E3C3-8946-A8DE-346E4F2CB734}"/>
              </a:ext>
            </a:extLst>
          </p:cNvPr>
          <p:cNvSpPr/>
          <p:nvPr/>
        </p:nvSpPr>
        <p:spPr>
          <a:xfrm>
            <a:off x="3015574" y="1556426"/>
            <a:ext cx="6147882" cy="465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180036-2C96-354F-8271-8C54276F81F9}"/>
              </a:ext>
            </a:extLst>
          </p:cNvPr>
          <p:cNvSpPr txBox="1">
            <a:spLocks/>
          </p:cNvSpPr>
          <p:nvPr/>
        </p:nvSpPr>
        <p:spPr>
          <a:xfrm>
            <a:off x="1" y="424493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 change</a:t>
            </a:r>
          </a:p>
        </p:txBody>
      </p:sp>
      <p:pic>
        <p:nvPicPr>
          <p:cNvPr id="7" name="Picture 6" descr="A sunset over a beach&#10;&#10;Description automatically generated with medium confidence">
            <a:extLst>
              <a:ext uri="{FF2B5EF4-FFF2-40B4-BE49-F238E27FC236}">
                <a16:creationId xmlns:a16="http://schemas.microsoft.com/office/drawing/2014/main" id="{A663B834-303C-984D-B215-612D7B891A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0969" y="1643674"/>
            <a:ext cx="5957617" cy="447432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A0FCEA-9860-E04A-B1FB-A781E20DA8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04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472355" y="1497702"/>
            <a:ext cx="403739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 change usually happens over tens of thousands, or even millions, of years.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This natural climate change happens as the Earth’s tilt and orbit around the sun change. Or because the balance of the gases in the atmosphere change due to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natural processes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such as volcanic eruptions.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take a closer look.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 descr="A sunset over a beach&#10;&#10;Description automatically generated with medium confidence">
            <a:extLst>
              <a:ext uri="{FF2B5EF4-FFF2-40B4-BE49-F238E27FC236}">
                <a16:creationId xmlns:a16="http://schemas.microsoft.com/office/drawing/2014/main" id="{2D2C53EA-F04B-B745-AA0E-56DD1A9FD7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0983" y="1160463"/>
            <a:ext cx="4514290" cy="45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0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488343" y="1160463"/>
            <a:ext cx="4087390" cy="474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As we’ve just learnt,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greenhouse gases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include Carbon Dioxide and Nitrous Oxide.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Carbon Dioxide and Nitrous Oxide are added to the atmosphere when we burn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fossil fuels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such as coal, oil and gas, as well as vegetation.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We burn these gases to heat our houses, power our cars and produce everyday objects from clothing and computers to footballs and food. </a:t>
            </a:r>
          </a:p>
          <a:p>
            <a:pPr>
              <a:lnSpc>
                <a:spcPts val="2100"/>
              </a:lnSpc>
            </a:pPr>
            <a:endParaRPr lang="en-GB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erson riding a bicycle&#10;&#10;Description automatically generated with medium confidence">
            <a:extLst>
              <a:ext uri="{FF2B5EF4-FFF2-40B4-BE49-F238E27FC236}">
                <a16:creationId xmlns:a16="http://schemas.microsoft.com/office/drawing/2014/main" id="{EE27FE10-C469-204B-8814-7CE53AD4F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770" y="1160463"/>
            <a:ext cx="4500564" cy="45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1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69306" y="1160463"/>
            <a:ext cx="5197194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Methane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is also a very powerful greenhouse gas.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It is produced by animals, particularly ‘ruminant’ animals, such as cows, sheep, goats when they pass wind - yuk!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Industrial farming means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there are many thousands of times more f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arting animals on the planet than there used to be.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 particular the massive herds of beef cattle farmed around the world kick up a real stink!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We often refer to the creation of these greenhouse gases through humankind’s actions as our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‘Carbon footprint’.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group of cows in a barn&#10;&#10;Description automatically generated with medium confidence">
            <a:extLst>
              <a:ext uri="{FF2B5EF4-FFF2-40B4-BE49-F238E27FC236}">
                <a16:creationId xmlns:a16="http://schemas.microsoft.com/office/drawing/2014/main" id="{E5C43A89-FA8B-DA45-BF05-EAC4FF67D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4831" y="1160463"/>
            <a:ext cx="4500563" cy="45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8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3EB32A-56AB-F642-BC86-C5ECC2289B40}"/>
              </a:ext>
            </a:extLst>
          </p:cNvPr>
          <p:cNvSpPr/>
          <p:nvPr/>
        </p:nvSpPr>
        <p:spPr>
          <a:xfrm>
            <a:off x="462336" y="2269314"/>
            <a:ext cx="11239929" cy="2960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E7683C-48D9-324F-892F-2F06B706A9F7}"/>
              </a:ext>
            </a:extLst>
          </p:cNvPr>
          <p:cNvSpPr txBox="1">
            <a:spLocks/>
          </p:cNvSpPr>
          <p:nvPr/>
        </p:nvSpPr>
        <p:spPr>
          <a:xfrm>
            <a:off x="1" y="764890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Our ‘carbon footprint’</a:t>
            </a:r>
          </a:p>
        </p:txBody>
      </p:sp>
      <p:pic>
        <p:nvPicPr>
          <p:cNvPr id="13" name="Picture 12" descr="A person using a computer&#10;&#10;Description automatically generated with low confidence">
            <a:extLst>
              <a:ext uri="{FF2B5EF4-FFF2-40B4-BE49-F238E27FC236}">
                <a16:creationId xmlns:a16="http://schemas.microsoft.com/office/drawing/2014/main" id="{0D196F99-918C-C245-8D1D-1D75DA134A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361780"/>
            <a:ext cx="2764200" cy="27642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14" name="Picture 13" descr="A picture containing person, food, indoor, table&#10;&#10;Description automatically generated">
            <a:extLst>
              <a:ext uri="{FF2B5EF4-FFF2-40B4-BE49-F238E27FC236}">
                <a16:creationId xmlns:a16="http://schemas.microsoft.com/office/drawing/2014/main" id="{2499C21C-57F5-FC43-B63B-B5444840DB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00" y="2361780"/>
            <a:ext cx="2764200" cy="27642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15" name="Picture 14" descr="A picture containing person, floor&#10;&#10;Description automatically generated">
            <a:extLst>
              <a:ext uri="{FF2B5EF4-FFF2-40B4-BE49-F238E27FC236}">
                <a16:creationId xmlns:a16="http://schemas.microsoft.com/office/drawing/2014/main" id="{96C3DFBA-53FA-2D4A-A68A-DA30848C48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0200" y="2361780"/>
            <a:ext cx="2764200" cy="27642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16" name="Picture 15" descr="A person brushing the teeth&#10;&#10;Description automatically generated">
            <a:extLst>
              <a:ext uri="{FF2B5EF4-FFF2-40B4-BE49-F238E27FC236}">
                <a16:creationId xmlns:a16="http://schemas.microsoft.com/office/drawing/2014/main" id="{ADF35E37-BA6D-E041-8A9B-A2F13206D2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1800" y="2361780"/>
            <a:ext cx="2764200" cy="276420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8EDDE2D-E3CB-F64F-B37B-3DBD0B80428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7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BB61BE32-88F5-1E44-AA06-B2A34D87D4ED}"/>
              </a:ext>
            </a:extLst>
          </p:cNvPr>
          <p:cNvSpPr txBox="1">
            <a:spLocks/>
          </p:cNvSpPr>
          <p:nvPr/>
        </p:nvSpPr>
        <p:spPr>
          <a:xfrm>
            <a:off x="0" y="61426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 Change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047FB8-4C1E-0F40-8340-7E316DA11B85}"/>
              </a:ext>
            </a:extLst>
          </p:cNvPr>
          <p:cNvGrpSpPr/>
          <p:nvPr/>
        </p:nvGrpSpPr>
        <p:grpSpPr>
          <a:xfrm>
            <a:off x="1418536" y="1885383"/>
            <a:ext cx="9211090" cy="2688288"/>
            <a:chOff x="1418536" y="1813464"/>
            <a:chExt cx="9211090" cy="2688288"/>
          </a:xfrm>
        </p:grpSpPr>
        <p:pic>
          <p:nvPicPr>
            <p:cNvPr id="8" name="Picture 7" descr="A picture containing text, nature&#10;&#10;Description automatically generated">
              <a:extLst>
                <a:ext uri="{FF2B5EF4-FFF2-40B4-BE49-F238E27FC236}">
                  <a16:creationId xmlns:a16="http://schemas.microsoft.com/office/drawing/2014/main" id="{1FB6C3F8-8F86-8C40-ADBE-1A04B6932C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0"/>
            <a:stretch/>
          </p:blipFill>
          <p:spPr>
            <a:xfrm>
              <a:off x="1418536" y="1813464"/>
              <a:ext cx="4605545" cy="2688288"/>
            </a:xfrm>
            <a:prstGeom prst="rect">
              <a:avLst/>
            </a:prstGeom>
          </p:spPr>
        </p:pic>
        <p:pic>
          <p:nvPicPr>
            <p:cNvPr id="9" name="Picture 8" descr="A picture containing text, nature&#10;&#10;Description automatically generated">
              <a:extLst>
                <a:ext uri="{FF2B5EF4-FFF2-40B4-BE49-F238E27FC236}">
                  <a16:creationId xmlns:a16="http://schemas.microsoft.com/office/drawing/2014/main" id="{CA91C397-0475-2744-B42E-2F8E9182A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24081" y="1813464"/>
              <a:ext cx="4605545" cy="2688288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6FB56C6-4E0F-4FF5-88EF-E8C662935C91}"/>
              </a:ext>
            </a:extLst>
          </p:cNvPr>
          <p:cNvSpPr txBox="1"/>
          <p:nvPr/>
        </p:nvSpPr>
        <p:spPr>
          <a:xfrm>
            <a:off x="0" y="4867561"/>
            <a:ext cx="12192000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causes of climate change</a:t>
            </a:r>
          </a:p>
          <a:p>
            <a:pPr algn="ctr"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impacts of climate change</a:t>
            </a:r>
          </a:p>
          <a:p>
            <a:pPr algn="ctr"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we can do</a:t>
            </a:r>
          </a:p>
        </p:txBody>
      </p: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69BC08-8A7B-4931-AADA-2DA0FA02BA1B}"/>
              </a:ext>
            </a:extLst>
          </p:cNvPr>
          <p:cNvSpPr txBox="1"/>
          <p:nvPr/>
        </p:nvSpPr>
        <p:spPr>
          <a:xfrm>
            <a:off x="6947164" y="1576184"/>
            <a:ext cx="4063249" cy="3960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9AB47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Without doing very much at all we are all adding to our carbon footprint on a daily basis.</a:t>
            </a:r>
          </a:p>
          <a:p>
            <a:pPr>
              <a:spcBef>
                <a:spcPts val="1500"/>
              </a:spcBef>
              <a:buClr>
                <a:srgbClr val="39AB47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 following do you think add to our footprint?</a:t>
            </a:r>
          </a:p>
          <a:p>
            <a:pPr marL="285750" indent="-285750">
              <a:spcBef>
                <a:spcPts val="10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eating breakfast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cleaning your teeth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using a </a:t>
            </a:r>
            <a:r>
              <a:rPr lang="en-GB" sz="2000">
                <a:solidFill>
                  <a:srgbClr val="272626"/>
                </a:solidFill>
                <a:latin typeface="Comic Sans MS" panose="030F0702030302020204" pitchFamily="66" charset="0"/>
              </a:rPr>
              <a:t>computer or</a:t>
            </a:r>
            <a:br>
              <a:rPr lang="en-GB" sz="200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>
                <a:solidFill>
                  <a:srgbClr val="272626"/>
                </a:solidFill>
                <a:latin typeface="Comic Sans MS" panose="030F0702030302020204" pitchFamily="66" charset="0"/>
              </a:rPr>
              <a:t>mobile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phone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catching a bus to school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B1A739A-6DFB-8842-BCF8-70A8FF22C3BC}"/>
              </a:ext>
            </a:extLst>
          </p:cNvPr>
          <p:cNvGrpSpPr/>
          <p:nvPr/>
        </p:nvGrpSpPr>
        <p:grpSpPr>
          <a:xfrm>
            <a:off x="1232317" y="822219"/>
            <a:ext cx="5190128" cy="5177890"/>
            <a:chOff x="1406978" y="1345850"/>
            <a:chExt cx="4176146" cy="4166299"/>
          </a:xfrm>
        </p:grpSpPr>
        <p:pic>
          <p:nvPicPr>
            <p:cNvPr id="12" name="Picture 11" descr="A person using a computer&#10;&#10;Description automatically generated with low confidence">
              <a:extLst>
                <a:ext uri="{FF2B5EF4-FFF2-40B4-BE49-F238E27FC236}">
                  <a16:creationId xmlns:a16="http://schemas.microsoft.com/office/drawing/2014/main" id="{A052F4C1-467D-D84D-89CF-D88EF45410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6978" y="3555771"/>
              <a:ext cx="1956378" cy="1956378"/>
            </a:xfrm>
            <a:prstGeom prst="rect">
              <a:avLst/>
            </a:prstGeom>
          </p:spPr>
        </p:pic>
        <p:pic>
          <p:nvPicPr>
            <p:cNvPr id="13" name="Picture 12" descr="A picture containing person, food, indoor, table&#10;&#10;Description automatically generated">
              <a:extLst>
                <a:ext uri="{FF2B5EF4-FFF2-40B4-BE49-F238E27FC236}">
                  <a16:creationId xmlns:a16="http://schemas.microsoft.com/office/drawing/2014/main" id="{BD4E557F-D2DC-4545-A6A0-611C52D31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8701" y="1351978"/>
              <a:ext cx="1956378" cy="1956378"/>
            </a:xfrm>
            <a:prstGeom prst="rect">
              <a:avLst/>
            </a:prstGeom>
          </p:spPr>
        </p:pic>
        <p:pic>
          <p:nvPicPr>
            <p:cNvPr id="14" name="Picture 13" descr="A picture containing person, floor&#10;&#10;Description automatically generated">
              <a:extLst>
                <a:ext uri="{FF2B5EF4-FFF2-40B4-BE49-F238E27FC236}">
                  <a16:creationId xmlns:a16="http://schemas.microsoft.com/office/drawing/2014/main" id="{82C1EEAF-6C5F-D040-A54E-93341A1268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26746" y="3555771"/>
              <a:ext cx="1956378" cy="1956378"/>
            </a:xfrm>
            <a:prstGeom prst="rect">
              <a:avLst/>
            </a:prstGeom>
          </p:spPr>
        </p:pic>
        <p:pic>
          <p:nvPicPr>
            <p:cNvPr id="5" name="Picture 4" descr="A person brushing the teeth&#10;&#10;Description automatically generated">
              <a:extLst>
                <a:ext uri="{FF2B5EF4-FFF2-40B4-BE49-F238E27FC236}">
                  <a16:creationId xmlns:a16="http://schemas.microsoft.com/office/drawing/2014/main" id="{991AD736-FBDC-124D-BFFD-AF7E5EF32B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03423" y="1345850"/>
              <a:ext cx="1956378" cy="19563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075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8962A4-2AAE-4A75-B163-C86052BB2DA1}"/>
              </a:ext>
            </a:extLst>
          </p:cNvPr>
          <p:cNvSpPr txBox="1"/>
          <p:nvPr/>
        </p:nvSpPr>
        <p:spPr>
          <a:xfrm>
            <a:off x="6983141" y="1003447"/>
            <a:ext cx="4246514" cy="536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 may not be surprised to hear 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that they all contribute.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 each case something is being consumed: electricity, food, toothpaste or fuel.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G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reenhouses gases are produced as each is being made or used.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Our next slide lets us take a closer look: 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ating and the amount of gas released is related exactly to what we eat.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Which food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should we try to 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avoid if we want to help the climate?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B424F17-645A-7F4F-A3ED-3A70BEBF96E8}"/>
              </a:ext>
            </a:extLst>
          </p:cNvPr>
          <p:cNvGrpSpPr/>
          <p:nvPr/>
        </p:nvGrpSpPr>
        <p:grpSpPr>
          <a:xfrm>
            <a:off x="1232317" y="822219"/>
            <a:ext cx="5190128" cy="5177890"/>
            <a:chOff x="1406978" y="1345850"/>
            <a:chExt cx="4176146" cy="4166299"/>
          </a:xfrm>
        </p:grpSpPr>
        <p:pic>
          <p:nvPicPr>
            <p:cNvPr id="7" name="Picture 6" descr="A person using a computer&#10;&#10;Description automatically generated with low confidence">
              <a:extLst>
                <a:ext uri="{FF2B5EF4-FFF2-40B4-BE49-F238E27FC236}">
                  <a16:creationId xmlns:a16="http://schemas.microsoft.com/office/drawing/2014/main" id="{76F01173-8F19-F14C-A481-554B34DFB3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6978" y="3555771"/>
              <a:ext cx="1956378" cy="1956378"/>
            </a:xfrm>
            <a:prstGeom prst="rect">
              <a:avLst/>
            </a:prstGeom>
          </p:spPr>
        </p:pic>
        <p:pic>
          <p:nvPicPr>
            <p:cNvPr id="8" name="Picture 7" descr="A picture containing person, food, indoor, table&#10;&#10;Description automatically generated">
              <a:extLst>
                <a:ext uri="{FF2B5EF4-FFF2-40B4-BE49-F238E27FC236}">
                  <a16:creationId xmlns:a16="http://schemas.microsoft.com/office/drawing/2014/main" id="{87BED787-92CA-1D4C-82E5-DB33B44E4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8701" y="1351978"/>
              <a:ext cx="1956378" cy="1956378"/>
            </a:xfrm>
            <a:prstGeom prst="rect">
              <a:avLst/>
            </a:prstGeom>
          </p:spPr>
        </p:pic>
        <p:pic>
          <p:nvPicPr>
            <p:cNvPr id="9" name="Picture 8" descr="A picture containing person, floor&#10;&#10;Description automatically generated">
              <a:extLst>
                <a:ext uri="{FF2B5EF4-FFF2-40B4-BE49-F238E27FC236}">
                  <a16:creationId xmlns:a16="http://schemas.microsoft.com/office/drawing/2014/main" id="{A5B80903-D306-FD4F-B921-2CA38140DF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26746" y="3555771"/>
              <a:ext cx="1956378" cy="1956378"/>
            </a:xfrm>
            <a:prstGeom prst="rect">
              <a:avLst/>
            </a:prstGeom>
          </p:spPr>
        </p:pic>
        <p:pic>
          <p:nvPicPr>
            <p:cNvPr id="11" name="Picture 10" descr="A person brushing the teeth&#10;&#10;Description automatically generated">
              <a:extLst>
                <a:ext uri="{FF2B5EF4-FFF2-40B4-BE49-F238E27FC236}">
                  <a16:creationId xmlns:a16="http://schemas.microsoft.com/office/drawing/2014/main" id="{AA56ECD0-D6D9-6C45-8702-849964FF7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03423" y="1345850"/>
              <a:ext cx="1956378" cy="19563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665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D1BEFD91-FC3F-42D7-A8FF-D97FB1EFD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518" y="1218830"/>
            <a:ext cx="8403210" cy="46233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DFB0D3-8B93-4841-BE71-93EF671A21CF}"/>
              </a:ext>
            </a:extLst>
          </p:cNvPr>
          <p:cNvSpPr txBox="1"/>
          <p:nvPr/>
        </p:nvSpPr>
        <p:spPr>
          <a:xfrm>
            <a:off x="0" y="787943"/>
            <a:ext cx="121919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Greenhouse gas emissions per kilogram of food product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744F9C-C078-493D-9F04-C186846717F7}"/>
              </a:ext>
            </a:extLst>
          </p:cNvPr>
          <p:cNvSpPr txBox="1"/>
          <p:nvPr/>
        </p:nvSpPr>
        <p:spPr>
          <a:xfrm>
            <a:off x="444119" y="6131538"/>
            <a:ext cx="6676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omic Sans MS" panose="030F0702030302020204" pitchFamily="66" charset="0"/>
              </a:rPr>
              <a:t>This graph is by permission of </a:t>
            </a:r>
            <a:r>
              <a:rPr lang="en-GB" sz="1000" dirty="0">
                <a:latin typeface="Comic Sans MS" panose="030F0702030302020204" pitchFamily="66" charset="0"/>
                <a:hlinkClick r:id="rId5"/>
              </a:rPr>
              <a:t>Our World in Data</a:t>
            </a:r>
            <a:r>
              <a:rPr lang="en-GB" sz="1000" dirty="0"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5885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F0B4594A-320D-1A48-8139-B1183F9349FA}"/>
              </a:ext>
            </a:extLst>
          </p:cNvPr>
          <p:cNvSpPr txBox="1">
            <a:spLocks/>
          </p:cNvSpPr>
          <p:nvPr/>
        </p:nvSpPr>
        <p:spPr>
          <a:xfrm>
            <a:off x="0" y="6691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Human’s influence or ‘Anthropogenic climate change’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647AB6-8895-3B4C-95E4-F84061B49ADC}"/>
              </a:ext>
            </a:extLst>
          </p:cNvPr>
          <p:cNvSpPr txBox="1">
            <a:spLocks/>
          </p:cNvSpPr>
          <p:nvPr/>
        </p:nvSpPr>
        <p:spPr>
          <a:xfrm>
            <a:off x="5909447" y="1664692"/>
            <a:ext cx="6247828" cy="46782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Human’s</a:t>
            </a:r>
            <a:b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influence</a:t>
            </a:r>
            <a:b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or</a:t>
            </a:r>
            <a:b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‘Anthropogenic</a:t>
            </a:r>
            <a:b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 change’</a:t>
            </a:r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36A6F23-D457-CC46-9DE6-F9C113F924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8" y="503841"/>
            <a:ext cx="5282374" cy="5850317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99D3570-AFD8-C14A-9019-8878CA9370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86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AA8BB7-54EC-44C8-91C5-023FFF79190B}"/>
              </a:ext>
            </a:extLst>
          </p:cNvPr>
          <p:cNvSpPr txBox="1"/>
          <p:nvPr/>
        </p:nvSpPr>
        <p:spPr>
          <a:xfrm>
            <a:off x="5953298" y="1863523"/>
            <a:ext cx="5105273" cy="313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Does anyone know how old our planet is?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Earth is over 4½ billion years old.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Luckily for us, humankind only started the large-scale mining of fossil fuels around 200 years ago to power the industrial revolution.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Two hundred years is the blink of an eye in the life of Earth.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4F2B1D37-50E1-D54E-B489-D9407B1DCB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29" y="1256828"/>
            <a:ext cx="4357635" cy="48261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8AF966-0266-7D4C-91B2-C8F68D807E8F}"/>
              </a:ext>
            </a:extLst>
          </p:cNvPr>
          <p:cNvSpPr txBox="1"/>
          <p:nvPr/>
        </p:nvSpPr>
        <p:spPr>
          <a:xfrm>
            <a:off x="1418132" y="775019"/>
            <a:ext cx="3790950" cy="1081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Geologic Timeline</a:t>
            </a:r>
            <a:endParaRPr lang="en-GB" sz="2000" b="1" dirty="0">
              <a:solidFill>
                <a:srgbClr val="39AB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6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sky, clouds, sunset&#10;&#10;Description automatically generated">
            <a:extLst>
              <a:ext uri="{FF2B5EF4-FFF2-40B4-BE49-F238E27FC236}">
                <a16:creationId xmlns:a16="http://schemas.microsoft.com/office/drawing/2014/main" id="{8786243C-A491-974E-9027-7E0F68839A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19" y="1175563"/>
            <a:ext cx="4497555" cy="450539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02B3D8-EAF6-514F-898B-D6FE36E7EE42}"/>
              </a:ext>
            </a:extLst>
          </p:cNvPr>
          <p:cNvSpPr txBox="1"/>
          <p:nvPr/>
        </p:nvSpPr>
        <p:spPr>
          <a:xfrm>
            <a:off x="6461224" y="1212608"/>
            <a:ext cx="4267440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Unfortunately, in that very short time, span a huge amount of fossil fuels have been burnt and a truly massive amount of extra greenhouse gases have been added to the atmosphere.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This has caused the Earth’s average temperature to rise by over 1 degree Celsius since 1880. Doesn’t sound much does it?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The graph on the next page shows just how much temperatures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have risen. </a:t>
            </a:r>
          </a:p>
          <a:p>
            <a:endParaRPr lang="en-GB" sz="20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2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69912" y="1669930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344AC5-95AE-43B1-B3C0-6205B2092D35}"/>
              </a:ext>
            </a:extLst>
          </p:cNvPr>
          <p:cNvSpPr txBox="1"/>
          <p:nvPr/>
        </p:nvSpPr>
        <p:spPr>
          <a:xfrm rot="16200000">
            <a:off x="-1434158" y="3233258"/>
            <a:ext cx="6050382" cy="323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1500" dirty="0">
                <a:latin typeface="Comic Sans MS" panose="030F0702030302020204" pitchFamily="66" charset="0"/>
              </a:rPr>
              <a:t>Annual emissions  (Gt CO</a:t>
            </a:r>
            <a:r>
              <a:rPr lang="en-GB" sz="1500" baseline="-25000" dirty="0">
                <a:latin typeface="Comic Sans MS" panose="030F0702030302020204" pitchFamily="66" charset="0"/>
              </a:rPr>
              <a:t>2</a:t>
            </a:r>
            <a:r>
              <a:rPr lang="en-GB" sz="1500" dirty="0">
                <a:latin typeface="Comic Sans MS" panose="030F0702030302020204" pitchFamily="66" charset="0"/>
              </a:rPr>
              <a:t>e/year)</a:t>
            </a:r>
          </a:p>
        </p:txBody>
      </p:sp>
      <p:pic>
        <p:nvPicPr>
          <p:cNvPr id="3" name="Picture 2" descr="Chart, line chart, histogram&#10;&#10;Description automatically generated">
            <a:extLst>
              <a:ext uri="{FF2B5EF4-FFF2-40B4-BE49-F238E27FC236}">
                <a16:creationId xmlns:a16="http://schemas.microsoft.com/office/drawing/2014/main" id="{4A079103-0447-6D42-B778-0D6DEFE03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9262" y="869346"/>
            <a:ext cx="7861300" cy="48641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108A71-FD82-7C4B-9C62-5DBCE4A1B7EC}"/>
              </a:ext>
            </a:extLst>
          </p:cNvPr>
          <p:cNvSpPr txBox="1"/>
          <p:nvPr/>
        </p:nvSpPr>
        <p:spPr>
          <a:xfrm>
            <a:off x="1865586" y="5733446"/>
            <a:ext cx="478179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E1618C-5A5E-8F45-82F4-CB745486EFF9}"/>
              </a:ext>
            </a:extLst>
          </p:cNvPr>
          <p:cNvSpPr txBox="1"/>
          <p:nvPr/>
        </p:nvSpPr>
        <p:spPr>
          <a:xfrm>
            <a:off x="2309743" y="5733445"/>
            <a:ext cx="478179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1858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D18A15-AC45-B541-A352-A68401A8B47A}"/>
              </a:ext>
            </a:extLst>
          </p:cNvPr>
          <p:cNvSpPr txBox="1"/>
          <p:nvPr/>
        </p:nvSpPr>
        <p:spPr>
          <a:xfrm>
            <a:off x="2687549" y="5733446"/>
            <a:ext cx="4599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1866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423B68-7E75-E048-95B2-285890629735}"/>
              </a:ext>
            </a:extLst>
          </p:cNvPr>
          <p:cNvSpPr txBox="1"/>
          <p:nvPr/>
        </p:nvSpPr>
        <p:spPr>
          <a:xfrm>
            <a:off x="3070829" y="5733446"/>
            <a:ext cx="467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1874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EA98EE-B780-B147-A3E2-EB23897DC3FA}"/>
              </a:ext>
            </a:extLst>
          </p:cNvPr>
          <p:cNvSpPr txBox="1"/>
          <p:nvPr/>
        </p:nvSpPr>
        <p:spPr>
          <a:xfrm>
            <a:off x="3422092" y="5733445"/>
            <a:ext cx="464202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1882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05892B-123C-C24D-BA7E-05AE3DD6CF20}"/>
              </a:ext>
            </a:extLst>
          </p:cNvPr>
          <p:cNvSpPr txBox="1"/>
          <p:nvPr/>
        </p:nvSpPr>
        <p:spPr>
          <a:xfrm>
            <a:off x="3812385" y="5733445"/>
            <a:ext cx="448850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1890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D59E85-C0E7-6549-9E5E-9BCC9DCD2218}"/>
              </a:ext>
            </a:extLst>
          </p:cNvPr>
          <p:cNvSpPr txBox="1"/>
          <p:nvPr/>
        </p:nvSpPr>
        <p:spPr>
          <a:xfrm>
            <a:off x="4185951" y="5733446"/>
            <a:ext cx="4321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1898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80E8D4-F9BD-5847-80C0-6779D2E7CB6C}"/>
              </a:ext>
            </a:extLst>
          </p:cNvPr>
          <p:cNvSpPr txBox="1"/>
          <p:nvPr/>
        </p:nvSpPr>
        <p:spPr>
          <a:xfrm>
            <a:off x="4576244" y="5733445"/>
            <a:ext cx="448850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1906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23443F-400B-7B42-BAD0-DF4EB0943049}"/>
              </a:ext>
            </a:extLst>
          </p:cNvPr>
          <p:cNvSpPr txBox="1"/>
          <p:nvPr/>
        </p:nvSpPr>
        <p:spPr>
          <a:xfrm>
            <a:off x="4933083" y="5733445"/>
            <a:ext cx="432121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1914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0AC1EB-D32B-1A4F-BAAD-E847625AFA1A}"/>
              </a:ext>
            </a:extLst>
          </p:cNvPr>
          <p:cNvSpPr txBox="1"/>
          <p:nvPr/>
        </p:nvSpPr>
        <p:spPr>
          <a:xfrm>
            <a:off x="5306648" y="5733446"/>
            <a:ext cx="448850" cy="22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55CE01-BB34-CE46-B216-D4DD5EC0DB94}"/>
              </a:ext>
            </a:extLst>
          </p:cNvPr>
          <p:cNvSpPr txBox="1"/>
          <p:nvPr/>
        </p:nvSpPr>
        <p:spPr>
          <a:xfrm>
            <a:off x="5691365" y="5733445"/>
            <a:ext cx="448850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1930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2B1C1-D7D1-524A-97C2-B231E23ACDAA}"/>
              </a:ext>
            </a:extLst>
          </p:cNvPr>
          <p:cNvSpPr txBox="1"/>
          <p:nvPr/>
        </p:nvSpPr>
        <p:spPr>
          <a:xfrm>
            <a:off x="6070507" y="5733446"/>
            <a:ext cx="4599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1938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0804F6-B072-0A45-80C7-5B03A6EA4197}"/>
              </a:ext>
            </a:extLst>
          </p:cNvPr>
          <p:cNvSpPr txBox="1"/>
          <p:nvPr/>
        </p:nvSpPr>
        <p:spPr>
          <a:xfrm>
            <a:off x="6444073" y="5733446"/>
            <a:ext cx="478179" cy="22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1946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F8145C-F571-E24F-B937-2A7CD5AF6D54}"/>
              </a:ext>
            </a:extLst>
          </p:cNvPr>
          <p:cNvSpPr txBox="1"/>
          <p:nvPr/>
        </p:nvSpPr>
        <p:spPr>
          <a:xfrm>
            <a:off x="6817639" y="5733445"/>
            <a:ext cx="441925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1952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1896B2-1797-B448-BF67-8AE62377018A}"/>
              </a:ext>
            </a:extLst>
          </p:cNvPr>
          <p:cNvSpPr txBox="1"/>
          <p:nvPr/>
        </p:nvSpPr>
        <p:spPr>
          <a:xfrm>
            <a:off x="7185629" y="5733445"/>
            <a:ext cx="478179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1962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477A09-DCE8-3342-A3F5-3063388A7D7F}"/>
              </a:ext>
            </a:extLst>
          </p:cNvPr>
          <p:cNvSpPr txBox="1"/>
          <p:nvPr/>
        </p:nvSpPr>
        <p:spPr>
          <a:xfrm>
            <a:off x="7564770" y="5733445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1970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54D3E-867C-794E-AD2B-BF6A87195CC7}"/>
              </a:ext>
            </a:extLst>
          </p:cNvPr>
          <p:cNvSpPr txBox="1"/>
          <p:nvPr/>
        </p:nvSpPr>
        <p:spPr>
          <a:xfrm>
            <a:off x="7932760" y="5733445"/>
            <a:ext cx="500482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1978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8E7C70-1CD2-F14D-9EC8-F8E50B231A99}"/>
              </a:ext>
            </a:extLst>
          </p:cNvPr>
          <p:cNvSpPr txBox="1"/>
          <p:nvPr/>
        </p:nvSpPr>
        <p:spPr>
          <a:xfrm>
            <a:off x="8317477" y="5733445"/>
            <a:ext cx="456500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1986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5DED5F-A631-B147-A0D2-DDE1142073D2}"/>
              </a:ext>
            </a:extLst>
          </p:cNvPr>
          <p:cNvSpPr txBox="1"/>
          <p:nvPr/>
        </p:nvSpPr>
        <p:spPr>
          <a:xfrm>
            <a:off x="8707770" y="5733445"/>
            <a:ext cx="478179" cy="221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1994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714B10-A1B9-9040-9A8B-0A6B0949B65A}"/>
              </a:ext>
            </a:extLst>
          </p:cNvPr>
          <p:cNvSpPr txBox="1"/>
          <p:nvPr/>
        </p:nvSpPr>
        <p:spPr>
          <a:xfrm>
            <a:off x="9064609" y="5733446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2002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69C07BD-8F66-1042-864B-DFA9F2C8F5EC}"/>
              </a:ext>
            </a:extLst>
          </p:cNvPr>
          <p:cNvSpPr txBox="1"/>
          <p:nvPr/>
        </p:nvSpPr>
        <p:spPr>
          <a:xfrm>
            <a:off x="9605443" y="5733446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Comic Sans MS" panose="030F0702030302020204" pitchFamily="66" charset="0"/>
              </a:rPr>
              <a:t>2014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C214A2-459D-2C42-84CA-DBBA8A1C6A6E}"/>
              </a:ext>
            </a:extLst>
          </p:cNvPr>
          <p:cNvSpPr txBox="1"/>
          <p:nvPr/>
        </p:nvSpPr>
        <p:spPr>
          <a:xfrm>
            <a:off x="9828467" y="5527149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13.4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E80194-1A40-5D40-9ADE-CE24E52C52E5}"/>
              </a:ext>
            </a:extLst>
          </p:cNvPr>
          <p:cNvSpPr txBox="1"/>
          <p:nvPr/>
        </p:nvSpPr>
        <p:spPr>
          <a:xfrm>
            <a:off x="9828467" y="4874803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13.6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143216-EF86-5D48-A58E-6DE3090788DF}"/>
              </a:ext>
            </a:extLst>
          </p:cNvPr>
          <p:cNvSpPr txBox="1"/>
          <p:nvPr/>
        </p:nvSpPr>
        <p:spPr>
          <a:xfrm>
            <a:off x="9828467" y="4161125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13.8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603AA87-35CF-8E42-9ED0-662BE76BC4DB}"/>
              </a:ext>
            </a:extLst>
          </p:cNvPr>
          <p:cNvSpPr txBox="1"/>
          <p:nvPr/>
        </p:nvSpPr>
        <p:spPr>
          <a:xfrm>
            <a:off x="9828467" y="3503203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14.0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B51970-79D3-264B-BDF4-9A1F0134D3CA}"/>
              </a:ext>
            </a:extLst>
          </p:cNvPr>
          <p:cNvSpPr txBox="1"/>
          <p:nvPr/>
        </p:nvSpPr>
        <p:spPr>
          <a:xfrm>
            <a:off x="9828467" y="2828554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14.2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AF31E1-CBB5-F547-A2D9-93A08A1F81E8}"/>
              </a:ext>
            </a:extLst>
          </p:cNvPr>
          <p:cNvSpPr txBox="1"/>
          <p:nvPr/>
        </p:nvSpPr>
        <p:spPr>
          <a:xfrm>
            <a:off x="9828467" y="2148330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14.4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C7DF3CB-498C-E84D-90B8-46AA9C8FE3A4}"/>
              </a:ext>
            </a:extLst>
          </p:cNvPr>
          <p:cNvSpPr txBox="1"/>
          <p:nvPr/>
        </p:nvSpPr>
        <p:spPr>
          <a:xfrm>
            <a:off x="9828467" y="1462530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14.6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FEC62F1-600B-D347-804F-DF1FECAB0D9C}"/>
              </a:ext>
            </a:extLst>
          </p:cNvPr>
          <p:cNvSpPr txBox="1"/>
          <p:nvPr/>
        </p:nvSpPr>
        <p:spPr>
          <a:xfrm>
            <a:off x="9828467" y="871515"/>
            <a:ext cx="4781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latin typeface="Comic Sans MS" panose="030F0702030302020204" pitchFamily="66" charset="0"/>
              </a:rPr>
              <a:t>-14.8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B8018C-88E3-0244-AB81-11DA177BAACB}"/>
              </a:ext>
            </a:extLst>
          </p:cNvPr>
          <p:cNvSpPr txBox="1"/>
          <p:nvPr/>
        </p:nvSpPr>
        <p:spPr>
          <a:xfrm>
            <a:off x="6794749" y="917682"/>
            <a:ext cx="2402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Since the 1970s the global temperature</a:t>
            </a:r>
            <a:b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increase has been exponential! 1850-2014: 1 ℃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91C696-B4E4-8041-9CC7-BCA212A7E029}"/>
              </a:ext>
            </a:extLst>
          </p:cNvPr>
          <p:cNvSpPr txBox="1"/>
          <p:nvPr/>
        </p:nvSpPr>
        <p:spPr>
          <a:xfrm>
            <a:off x="2650001" y="924105"/>
            <a:ext cx="9724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</a:t>
            </a:r>
            <a:r>
              <a:rPr lang="en-GB" sz="800" b="1" baseline="-25000" dirty="0">
                <a:solidFill>
                  <a:srgbClr val="272626"/>
                </a:solidFill>
                <a:latin typeface="Comic Sans MS" panose="030F0702030302020204" pitchFamily="66" charset="0"/>
              </a:rPr>
              <a:t>2</a:t>
            </a:r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OEmissions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7D54FA-4F59-B444-87A7-9486B08AB0C9}"/>
              </a:ext>
            </a:extLst>
          </p:cNvPr>
          <p:cNvSpPr txBox="1"/>
          <p:nvPr/>
        </p:nvSpPr>
        <p:spPr>
          <a:xfrm>
            <a:off x="2650001" y="1117326"/>
            <a:ext cx="8988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CH</a:t>
            </a:r>
            <a:r>
              <a:rPr lang="en-GB" sz="800" b="1" baseline="-25000" dirty="0">
                <a:solidFill>
                  <a:srgbClr val="272626"/>
                </a:solidFill>
                <a:latin typeface="Comic Sans MS" panose="030F0702030302020204" pitchFamily="66" charset="0"/>
              </a:rPr>
              <a:t>4</a:t>
            </a:r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Emissions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7FEBEB0-E2AF-DF40-8B34-3A26F3C99FF5}"/>
              </a:ext>
            </a:extLst>
          </p:cNvPr>
          <p:cNvSpPr txBox="1"/>
          <p:nvPr/>
        </p:nvSpPr>
        <p:spPr>
          <a:xfrm>
            <a:off x="2650001" y="1306042"/>
            <a:ext cx="8988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</a:t>
            </a:r>
            <a:r>
              <a:rPr lang="en-GB" sz="800" b="1" baseline="-25000" dirty="0">
                <a:solidFill>
                  <a:srgbClr val="272626"/>
                </a:solidFill>
                <a:latin typeface="Comic Sans MS" panose="030F0702030302020204" pitchFamily="66" charset="0"/>
              </a:rPr>
              <a:t>2</a:t>
            </a:r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Emissions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05B0DE9-3734-8145-A14D-2178E02BE909}"/>
              </a:ext>
            </a:extLst>
          </p:cNvPr>
          <p:cNvSpPr txBox="1"/>
          <p:nvPr/>
        </p:nvSpPr>
        <p:spPr>
          <a:xfrm>
            <a:off x="2650001" y="1595555"/>
            <a:ext cx="16348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Average global temperature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8F2D6E9-ADAA-214E-B26F-52E72F5BDECA}"/>
              </a:ext>
            </a:extLst>
          </p:cNvPr>
          <p:cNvSpPr txBox="1"/>
          <p:nvPr/>
        </p:nvSpPr>
        <p:spPr>
          <a:xfrm rot="16200000">
            <a:off x="7561561" y="3233258"/>
            <a:ext cx="6050380" cy="323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1500" dirty="0">
                <a:latin typeface="Comic Sans MS" panose="030F0702030302020204" pitchFamily="66" charset="0"/>
              </a:rPr>
              <a:t>Average global temperature on average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74E89D-FBA4-8542-A09B-F0EEA202EA58}"/>
              </a:ext>
            </a:extLst>
          </p:cNvPr>
          <p:cNvSpPr txBox="1"/>
          <p:nvPr/>
        </p:nvSpPr>
        <p:spPr>
          <a:xfrm>
            <a:off x="424399" y="6204587"/>
            <a:ext cx="48792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Climatewatch</a:t>
            </a:r>
            <a:r>
              <a:rPr lang="en-GB" sz="8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(</a:t>
            </a:r>
            <a:r>
              <a:rPr lang="en-GB" sz="800" dirty="0">
                <a:latin typeface="Comic Sans MS" panose="030F0902030302020204" pitchFamily="66" charset="0"/>
              </a:rPr>
              <a:t>(in </a:t>
            </a:r>
            <a:r>
              <a:rPr lang="en-GB" sz="800" dirty="0" err="1">
                <a:latin typeface="Comic Sans MS" panose="030F0902030302020204" pitchFamily="66" charset="0"/>
              </a:rPr>
              <a:t>d.j.</a:t>
            </a:r>
            <a:r>
              <a:rPr lang="en-GB" sz="800" dirty="0">
                <a:latin typeface="Comic Sans MS" panose="030F0902030302020204" pitchFamily="66" charset="0"/>
              </a:rPr>
              <a:t> PIK (2017), IPCC (2013c), ACIA (2004).</a:t>
            </a:r>
            <a:endParaRPr lang="en-GB" sz="8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828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14E961FD-3472-E549-BB6D-3F4DCC60C5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18" y="1175562"/>
            <a:ext cx="4497555" cy="450539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B548ED-2DE8-C340-A19F-704BF55A9112}"/>
              </a:ext>
            </a:extLst>
          </p:cNvPr>
          <p:cNvSpPr txBox="1"/>
          <p:nvPr/>
        </p:nvSpPr>
        <p:spPr>
          <a:xfrm>
            <a:off x="6309178" y="1175562"/>
            <a:ext cx="4874649" cy="4470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Since the 1970s, the global temperature increase has been exponential (greater and greater).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may have heard some people refer to this overall change as ‘Global Warming’, as the Earth’s average temperature is rising. This is understandable.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However, the word ‘warming’ can be misleading as the changes to average temperature can also trigger an unpredictable range of extreme cold weather events.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Watch this excellent video from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NASA</a:t>
            </a:r>
            <a:r>
              <a:rPr lang="en-GB" sz="1900" dirty="0">
                <a:solidFill>
                  <a:srgbClr val="39AB4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288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D727440E-DD7B-894C-BC92-2959A9DF5375}"/>
              </a:ext>
            </a:extLst>
          </p:cNvPr>
          <p:cNvGrpSpPr/>
          <p:nvPr/>
        </p:nvGrpSpPr>
        <p:grpSpPr>
          <a:xfrm>
            <a:off x="553040" y="2239193"/>
            <a:ext cx="11085920" cy="3780147"/>
            <a:chOff x="641023" y="1979629"/>
            <a:chExt cx="11085920" cy="378014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322AAD8-B061-904C-8534-C51311D65E00}"/>
                </a:ext>
              </a:extLst>
            </p:cNvPr>
            <p:cNvSpPr/>
            <p:nvPr/>
          </p:nvSpPr>
          <p:spPr>
            <a:xfrm>
              <a:off x="641023" y="1979629"/>
              <a:ext cx="11085920" cy="3780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FF6D580-F21E-2741-A4AE-6949CC0E9480}"/>
                </a:ext>
              </a:extLst>
            </p:cNvPr>
            <p:cNvGrpSpPr/>
            <p:nvPr/>
          </p:nvGrpSpPr>
          <p:grpSpPr>
            <a:xfrm>
              <a:off x="729019" y="2045617"/>
              <a:ext cx="10915140" cy="3638746"/>
              <a:chOff x="1197613" y="2664856"/>
              <a:chExt cx="7325926" cy="2442221"/>
            </a:xfrm>
          </p:grpSpPr>
          <p:pic>
            <p:nvPicPr>
              <p:cNvPr id="9" name="Picture 8" descr="A polar bear on an iceberg&#10;&#10;Description automatically generated">
                <a:extLst>
                  <a:ext uri="{FF2B5EF4-FFF2-40B4-BE49-F238E27FC236}">
                    <a16:creationId xmlns:a16="http://schemas.microsoft.com/office/drawing/2014/main" id="{7A1864FE-C4BF-AC47-ACE3-76CE5C5175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081319" y="2664856"/>
                <a:ext cx="2442220" cy="2442220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tree, outdoor, dark, clouds&#10;&#10;Description automatically generated">
                <a:extLst>
                  <a:ext uri="{FF2B5EF4-FFF2-40B4-BE49-F238E27FC236}">
                    <a16:creationId xmlns:a16="http://schemas.microsoft.com/office/drawing/2014/main" id="{44630365-3818-D84D-A9F8-62B2CE2FB5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97613" y="2664857"/>
                <a:ext cx="2442220" cy="2442220"/>
              </a:xfrm>
              <a:prstGeom prst="rect">
                <a:avLst/>
              </a:prstGeom>
            </p:spPr>
          </p:pic>
          <p:pic>
            <p:nvPicPr>
              <p:cNvPr id="13" name="Picture 12" descr="A picture containing tree, outdoor&#10;&#10;Description automatically generated">
                <a:extLst>
                  <a:ext uri="{FF2B5EF4-FFF2-40B4-BE49-F238E27FC236}">
                    <a16:creationId xmlns:a16="http://schemas.microsoft.com/office/drawing/2014/main" id="{69CAA625-5A61-FD47-BE75-02E1A837FC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39466" y="2664857"/>
                <a:ext cx="2442220" cy="2442220"/>
              </a:xfrm>
              <a:prstGeom prst="rect">
                <a:avLst/>
              </a:prstGeom>
            </p:spPr>
          </p:pic>
        </p:grpSp>
      </p:grpSp>
      <p:sp>
        <p:nvSpPr>
          <p:cNvPr id="14" name="Subtitle 2">
            <a:extLst>
              <a:ext uri="{FF2B5EF4-FFF2-40B4-BE49-F238E27FC236}">
                <a16:creationId xmlns:a16="http://schemas.microsoft.com/office/drawing/2014/main" id="{6D00FCF0-5CC1-6544-9F42-8DD47A83F73D}"/>
              </a:ext>
            </a:extLst>
          </p:cNvPr>
          <p:cNvSpPr txBox="1">
            <a:spLocks/>
          </p:cNvSpPr>
          <p:nvPr/>
        </p:nvSpPr>
        <p:spPr>
          <a:xfrm>
            <a:off x="0" y="59145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700"/>
              </a:spcBef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Effects of a rise by a further </a:t>
            </a:r>
          </a:p>
          <a:p>
            <a:pPr marL="0" indent="0" algn="ctr">
              <a:spcBef>
                <a:spcPts val="700"/>
              </a:spcBef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 or 2 degrees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BA76A3C-47F9-184B-836A-B09DA10DC4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92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3779FE-42B8-4176-81C1-6F5E34A573DD}"/>
              </a:ext>
            </a:extLst>
          </p:cNvPr>
          <p:cNvSpPr txBox="1"/>
          <p:nvPr/>
        </p:nvSpPr>
        <p:spPr>
          <a:xfrm>
            <a:off x="6760661" y="1054315"/>
            <a:ext cx="4687624" cy="516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 earth is a complex planet where almost everything is </a:t>
            </a: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connected</a:t>
            </a: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in</a:t>
            </a:r>
            <a:b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some way.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Just a small rise in the Earth’s average temperature, and therefore a change to the climate, can have a </a:t>
            </a: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major impact</a:t>
            </a: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on the Earth and everything on it.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anyone think of one of Earth’s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natural systems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(or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cycles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)?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right, the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water cycle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Until now, the Earth’s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natural systems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that move water and air around the planet have coped well. 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AF0535D-8007-E741-8C4E-CB6EE09C61D1}"/>
              </a:ext>
            </a:extLst>
          </p:cNvPr>
          <p:cNvGrpSpPr/>
          <p:nvPr/>
        </p:nvGrpSpPr>
        <p:grpSpPr>
          <a:xfrm>
            <a:off x="1262718" y="901992"/>
            <a:ext cx="5000865" cy="5000865"/>
            <a:chOff x="640489" y="693665"/>
            <a:chExt cx="7277490" cy="7277490"/>
          </a:xfrm>
        </p:grpSpPr>
        <p:pic>
          <p:nvPicPr>
            <p:cNvPr id="12" name="Picture 11" descr="A polar bear on an iceberg&#10;&#10;Description automatically generated">
              <a:extLst>
                <a:ext uri="{FF2B5EF4-FFF2-40B4-BE49-F238E27FC236}">
                  <a16:creationId xmlns:a16="http://schemas.microsoft.com/office/drawing/2014/main" id="{C0103164-7CF8-FD4F-878D-372CC5575C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489" y="4332410"/>
              <a:ext cx="3638745" cy="3638745"/>
            </a:xfrm>
            <a:prstGeom prst="rect">
              <a:avLst/>
            </a:prstGeom>
          </p:spPr>
        </p:pic>
        <p:pic>
          <p:nvPicPr>
            <p:cNvPr id="13" name="Picture 12" descr="A picture containing tree, outdoor, dark, clouds&#10;&#10;Description automatically generated">
              <a:extLst>
                <a:ext uri="{FF2B5EF4-FFF2-40B4-BE49-F238E27FC236}">
                  <a16:creationId xmlns:a16="http://schemas.microsoft.com/office/drawing/2014/main" id="{195EE901-55FA-7444-BFFE-93FB5745B7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036" y="693665"/>
              <a:ext cx="3638745" cy="3638745"/>
            </a:xfrm>
            <a:prstGeom prst="rect">
              <a:avLst/>
            </a:prstGeom>
          </p:spPr>
        </p:pic>
        <p:pic>
          <p:nvPicPr>
            <p:cNvPr id="14" name="Picture 13" descr="A picture containing tree, outdoor&#10;&#10;Description automatically generated">
              <a:extLst>
                <a:ext uri="{FF2B5EF4-FFF2-40B4-BE49-F238E27FC236}">
                  <a16:creationId xmlns:a16="http://schemas.microsoft.com/office/drawing/2014/main" id="{E6FFA393-8D9D-2048-8233-E543BB0BCB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4" y="693665"/>
              <a:ext cx="3638745" cy="3638745"/>
            </a:xfrm>
            <a:prstGeom prst="rect">
              <a:avLst/>
            </a:prstGeom>
          </p:spPr>
        </p:pic>
        <p:pic>
          <p:nvPicPr>
            <p:cNvPr id="5" name="Picture 4" descr="A picture containing outdoor, sky, ground, beach&#10;&#10;Description automatically generated">
              <a:extLst>
                <a:ext uri="{FF2B5EF4-FFF2-40B4-BE49-F238E27FC236}">
                  <a16:creationId xmlns:a16="http://schemas.microsoft.com/office/drawing/2014/main" id="{A66129CC-5CC5-D349-A97D-2AB5D481B7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3" y="4332410"/>
              <a:ext cx="3638745" cy="3638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E8CFEEB-C0D4-8549-B311-36266B2DC23E}"/>
              </a:ext>
            </a:extLst>
          </p:cNvPr>
          <p:cNvSpPr/>
          <p:nvPr/>
        </p:nvSpPr>
        <p:spPr>
          <a:xfrm>
            <a:off x="2645923" y="1556426"/>
            <a:ext cx="6877456" cy="465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4DC971C3-382A-6E44-BFBB-93BE2C8E7089}"/>
              </a:ext>
            </a:extLst>
          </p:cNvPr>
          <p:cNvSpPr txBox="1">
            <a:spLocks/>
          </p:cNvSpPr>
          <p:nvPr/>
        </p:nvSpPr>
        <p:spPr>
          <a:xfrm>
            <a:off x="1" y="424493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Weather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DD3725-B7B6-A340-A5D0-4DAFB014D0E7}"/>
              </a:ext>
            </a:extLst>
          </p:cNvPr>
          <p:cNvGrpSpPr/>
          <p:nvPr/>
        </p:nvGrpSpPr>
        <p:grpSpPr>
          <a:xfrm>
            <a:off x="2720501" y="1634247"/>
            <a:ext cx="6731541" cy="4501162"/>
            <a:chOff x="-1" y="577529"/>
            <a:chExt cx="10761427" cy="719581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9C5C7E5-FD09-E547-9300-8E1212935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173165"/>
              <a:ext cx="5390919" cy="359768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957688A-8176-4D4B-A44F-6888A4DB7D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49"/>
            <a:stretch/>
          </p:blipFill>
          <p:spPr>
            <a:xfrm>
              <a:off x="5390918" y="577529"/>
              <a:ext cx="5370508" cy="359768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93843FC-BD29-7041-8C58-A4F9BFC84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577529"/>
              <a:ext cx="5390919" cy="359900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EA2CE1D-221B-024E-8F41-285C60C2D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1518" y="4163437"/>
              <a:ext cx="5369908" cy="3609907"/>
            </a:xfrm>
            <a:prstGeom prst="rect">
              <a:avLst/>
            </a:prstGeom>
          </p:spPr>
        </p:pic>
      </p:grp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F6AD239-C8FC-EF47-8DD2-7F47A69012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422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08C471-9BAF-3D4E-A098-391C764A8622}"/>
              </a:ext>
            </a:extLst>
          </p:cNvPr>
          <p:cNvSpPr txBox="1"/>
          <p:nvPr/>
        </p:nvSpPr>
        <p:spPr>
          <a:xfrm>
            <a:off x="6760661" y="1339966"/>
            <a:ext cx="4687624" cy="417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Some parts of the planet experienced drought, forest fires, melting glaciers and increased flooding. But, until recently, this was quite rare.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problem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is that many of these systems are reaching breaking point.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A rise in temperature by one or two more degrees will push some of them beyond breaking point.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This will create a planet out of balance. It will place Earth and its inhabitants at risk.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17CFE4A-A577-3A48-A625-4F6142B6898A}"/>
              </a:ext>
            </a:extLst>
          </p:cNvPr>
          <p:cNvGrpSpPr/>
          <p:nvPr/>
        </p:nvGrpSpPr>
        <p:grpSpPr>
          <a:xfrm>
            <a:off x="1262718" y="901992"/>
            <a:ext cx="5000865" cy="5000865"/>
            <a:chOff x="640489" y="693665"/>
            <a:chExt cx="7277490" cy="7277490"/>
          </a:xfrm>
        </p:grpSpPr>
        <p:pic>
          <p:nvPicPr>
            <p:cNvPr id="8" name="Picture 7" descr="A polar bear on an iceberg&#10;&#10;Description automatically generated">
              <a:extLst>
                <a:ext uri="{FF2B5EF4-FFF2-40B4-BE49-F238E27FC236}">
                  <a16:creationId xmlns:a16="http://schemas.microsoft.com/office/drawing/2014/main" id="{93E71B4F-5B6D-214C-AE3D-3E02B5A7B5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489" y="4332410"/>
              <a:ext cx="3638745" cy="3638745"/>
            </a:xfrm>
            <a:prstGeom prst="rect">
              <a:avLst/>
            </a:prstGeom>
          </p:spPr>
        </p:pic>
        <p:pic>
          <p:nvPicPr>
            <p:cNvPr id="9" name="Picture 8" descr="A picture containing tree, outdoor, dark, clouds&#10;&#10;Description automatically generated">
              <a:extLst>
                <a:ext uri="{FF2B5EF4-FFF2-40B4-BE49-F238E27FC236}">
                  <a16:creationId xmlns:a16="http://schemas.microsoft.com/office/drawing/2014/main" id="{D0D263D3-F9B7-514D-91C0-903C3613D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036" y="693665"/>
              <a:ext cx="3638745" cy="3638745"/>
            </a:xfrm>
            <a:prstGeom prst="rect">
              <a:avLst/>
            </a:prstGeom>
          </p:spPr>
        </p:pic>
        <p:pic>
          <p:nvPicPr>
            <p:cNvPr id="11" name="Picture 10" descr="A picture containing tree, outdoor&#10;&#10;Description automatically generated">
              <a:extLst>
                <a:ext uri="{FF2B5EF4-FFF2-40B4-BE49-F238E27FC236}">
                  <a16:creationId xmlns:a16="http://schemas.microsoft.com/office/drawing/2014/main" id="{751938A5-2CDD-0344-8390-6D878FBF1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4" y="693665"/>
              <a:ext cx="3638745" cy="3638745"/>
            </a:xfrm>
            <a:prstGeom prst="rect">
              <a:avLst/>
            </a:prstGeom>
          </p:spPr>
        </p:pic>
        <p:pic>
          <p:nvPicPr>
            <p:cNvPr id="12" name="Picture 11" descr="A picture containing outdoor, sky, ground, beach&#10;&#10;Description automatically generated">
              <a:extLst>
                <a:ext uri="{FF2B5EF4-FFF2-40B4-BE49-F238E27FC236}">
                  <a16:creationId xmlns:a16="http://schemas.microsoft.com/office/drawing/2014/main" id="{19890D8E-A3E9-0B4F-AD42-7DB5CB9A47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3" y="4332410"/>
              <a:ext cx="3638745" cy="3638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79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55F1059-9D9B-485E-B51F-E4F06F8CBA8F}"/>
              </a:ext>
            </a:extLst>
          </p:cNvPr>
          <p:cNvSpPr txBox="1"/>
          <p:nvPr/>
        </p:nvSpPr>
        <p:spPr>
          <a:xfrm>
            <a:off x="6676694" y="1512840"/>
            <a:ext cx="438187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b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1.5ºC or 2ºC</a:t>
            </a:r>
          </a:p>
          <a:p>
            <a:pPr>
              <a:spcBef>
                <a:spcPts val="600"/>
              </a:spcBef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Based on the </a:t>
            </a:r>
            <a:r>
              <a:rPr lang="en-GB" sz="1200" dirty="0">
                <a:solidFill>
                  <a:srgbClr val="39AB47"/>
                </a:solidFill>
                <a:effectLst/>
                <a:latin typeface="Comic Sans MS" panose="030F09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Intergovernmental Panel on Climate Change (IPCC). Special Report on Global Warming</a:t>
            </a:r>
            <a:r>
              <a:rPr lang="en-GB" sz="1200" dirty="0">
                <a:solidFill>
                  <a:srgbClr val="39AB47"/>
                </a:solidFill>
                <a:latin typeface="Comic Sans MS" panose="030F09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200" dirty="0">
                <a:solidFill>
                  <a:srgbClr val="39AB47"/>
                </a:solidFill>
                <a:effectLst/>
                <a:latin typeface="Comic Sans MS" panose="030F09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 Special Report on Oceans and Cryosphere in a Changing Climate.</a:t>
            </a:r>
            <a:r>
              <a:rPr lang="en-GB" sz="1200" dirty="0">
                <a:solidFill>
                  <a:srgbClr val="39AB47"/>
                </a:solidFill>
                <a:effectLst/>
                <a:latin typeface="Comic Sans MS" panose="030F0902030302020204" pitchFamily="66" charset="0"/>
              </a:rPr>
              <a:t>  </a:t>
            </a:r>
            <a:endParaRPr lang="en-GB" sz="1200" dirty="0">
              <a:solidFill>
                <a:srgbClr val="39AB47"/>
              </a:solidFill>
              <a:latin typeface="Comic Sans MS" panose="030F09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E05DE-76E5-44FA-8C4D-038F81761CB5}"/>
              </a:ext>
            </a:extLst>
          </p:cNvPr>
          <p:cNvSpPr txBox="1"/>
          <p:nvPr/>
        </p:nvSpPr>
        <p:spPr>
          <a:xfrm>
            <a:off x="6807829" y="3436900"/>
            <a:ext cx="38802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 at the impact on all aspects of life on Earth if the temperature rises by an average of 1.5ºC or by 2ºC.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41384D-C8F3-0946-B1DF-A0E700D4CF71}"/>
              </a:ext>
            </a:extLst>
          </p:cNvPr>
          <p:cNvGrpSpPr/>
          <p:nvPr/>
        </p:nvGrpSpPr>
        <p:grpSpPr>
          <a:xfrm>
            <a:off x="1262718" y="901992"/>
            <a:ext cx="5000865" cy="5000865"/>
            <a:chOff x="640489" y="693665"/>
            <a:chExt cx="7277490" cy="7277490"/>
          </a:xfrm>
        </p:grpSpPr>
        <p:pic>
          <p:nvPicPr>
            <p:cNvPr id="8" name="Picture 7" descr="A polar bear on an iceberg&#10;&#10;Description automatically generated">
              <a:extLst>
                <a:ext uri="{FF2B5EF4-FFF2-40B4-BE49-F238E27FC236}">
                  <a16:creationId xmlns:a16="http://schemas.microsoft.com/office/drawing/2014/main" id="{5C8BDA1C-CBB8-384C-AEEA-C9EE9B714D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489" y="4332410"/>
              <a:ext cx="3638745" cy="3638745"/>
            </a:xfrm>
            <a:prstGeom prst="rect">
              <a:avLst/>
            </a:prstGeom>
          </p:spPr>
        </p:pic>
        <p:pic>
          <p:nvPicPr>
            <p:cNvPr id="9" name="Picture 8" descr="A picture containing tree, outdoor, dark, clouds&#10;&#10;Description automatically generated">
              <a:extLst>
                <a:ext uri="{FF2B5EF4-FFF2-40B4-BE49-F238E27FC236}">
                  <a16:creationId xmlns:a16="http://schemas.microsoft.com/office/drawing/2014/main" id="{FD53A3A9-4633-DC41-A736-C70427AC1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036" y="693665"/>
              <a:ext cx="3638745" cy="3638745"/>
            </a:xfrm>
            <a:prstGeom prst="rect">
              <a:avLst/>
            </a:prstGeom>
          </p:spPr>
        </p:pic>
        <p:pic>
          <p:nvPicPr>
            <p:cNvPr id="11" name="Picture 10" descr="A picture containing tree, outdoor&#10;&#10;Description automatically generated">
              <a:extLst>
                <a:ext uri="{FF2B5EF4-FFF2-40B4-BE49-F238E27FC236}">
                  <a16:creationId xmlns:a16="http://schemas.microsoft.com/office/drawing/2014/main" id="{1B2E9A3A-F41B-5145-9399-A04CFB4CED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4" y="693665"/>
              <a:ext cx="3638745" cy="3638745"/>
            </a:xfrm>
            <a:prstGeom prst="rect">
              <a:avLst/>
            </a:prstGeom>
          </p:spPr>
        </p:pic>
        <p:pic>
          <p:nvPicPr>
            <p:cNvPr id="12" name="Picture 11" descr="A picture containing outdoor, sky, ground, beach&#10;&#10;Description automatically generated">
              <a:extLst>
                <a:ext uri="{FF2B5EF4-FFF2-40B4-BE49-F238E27FC236}">
                  <a16:creationId xmlns:a16="http://schemas.microsoft.com/office/drawing/2014/main" id="{36E37850-CAA0-7548-945D-6397895601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9233" y="4332410"/>
              <a:ext cx="3638745" cy="3638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907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48F84E1E-C8DB-5C4E-99C6-EABC61A5C6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18" y="885222"/>
            <a:ext cx="5000865" cy="50176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FF80D1-1F07-004F-9BCA-268A95B64D97}"/>
              </a:ext>
            </a:extLst>
          </p:cNvPr>
          <p:cNvSpPr txBox="1"/>
          <p:nvPr/>
        </p:nvSpPr>
        <p:spPr>
          <a:xfrm>
            <a:off x="6808206" y="827026"/>
            <a:ext cx="4381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b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endParaRPr lang="en-GB" sz="1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3D5454-7F1E-F448-AA6B-E6C665DE8B9E}"/>
              </a:ext>
            </a:extLst>
          </p:cNvPr>
          <p:cNvSpPr txBox="1"/>
          <p:nvPr/>
        </p:nvSpPr>
        <p:spPr>
          <a:xfrm>
            <a:off x="6807830" y="1797534"/>
            <a:ext cx="4472788" cy="3667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People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sz="1900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9% of the world’s population (700 million people) will be exposed to extreme heatwaves at least once every 20 years.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28% of the world’s population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(2 billion people) will be exposed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 extreme heatwaves at least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once every 20 years.</a:t>
            </a:r>
          </a:p>
        </p:txBody>
      </p:sp>
    </p:spTree>
    <p:extLst>
      <p:ext uri="{BB962C8B-B14F-4D97-AF65-F5344CB8AC3E}">
        <p14:creationId xmlns:p14="http://schemas.microsoft.com/office/powerpoint/2010/main" val="17247550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tree, outdoor, mammal, grass&#10;&#10;Description automatically generated">
            <a:extLst>
              <a:ext uri="{FF2B5EF4-FFF2-40B4-BE49-F238E27FC236}">
                <a16:creationId xmlns:a16="http://schemas.microsoft.com/office/drawing/2014/main" id="{FDF80D33-1185-3945-A93C-FC445D02A7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18" y="885222"/>
            <a:ext cx="5000865" cy="50176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D6846C-9653-CF45-8ADD-6581F66F6F30}"/>
              </a:ext>
            </a:extLst>
          </p:cNvPr>
          <p:cNvSpPr txBox="1"/>
          <p:nvPr/>
        </p:nvSpPr>
        <p:spPr>
          <a:xfrm>
            <a:off x="6676694" y="1388338"/>
            <a:ext cx="4381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b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endParaRPr lang="en-GB" sz="1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D9C785-3C0F-FF4D-9A55-E0B719EFE2B9}"/>
              </a:ext>
            </a:extLst>
          </p:cNvPr>
          <p:cNvSpPr txBox="1"/>
          <p:nvPr/>
        </p:nvSpPr>
        <p:spPr>
          <a:xfrm>
            <a:off x="6717295" y="2133858"/>
            <a:ext cx="4472788" cy="2421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Species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sz="1900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6% of insects, 8% of plants and 4% of vertebrates will be affected.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18% of insects, 13% of plants and 8% of vertebrates will be affected.</a:t>
            </a:r>
          </a:p>
        </p:txBody>
      </p:sp>
    </p:spTree>
    <p:extLst>
      <p:ext uri="{BB962C8B-B14F-4D97-AF65-F5344CB8AC3E}">
        <p14:creationId xmlns:p14="http://schemas.microsoft.com/office/powerpoint/2010/main" val="24344733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86F4FBB-69C9-B540-82F5-93414FDEBD55}"/>
              </a:ext>
            </a:extLst>
          </p:cNvPr>
          <p:cNvSpPr txBox="1"/>
          <p:nvPr/>
        </p:nvSpPr>
        <p:spPr>
          <a:xfrm>
            <a:off x="1812612" y="3924862"/>
            <a:ext cx="4472788" cy="163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Extreme weather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100% increase of flood risk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170% increase in flood risk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43C0B-35BB-0943-A0AB-7CEF458F5AF3}"/>
              </a:ext>
            </a:extLst>
          </p:cNvPr>
          <p:cNvSpPr txBox="1"/>
          <p:nvPr/>
        </p:nvSpPr>
        <p:spPr>
          <a:xfrm>
            <a:off x="6107668" y="3937907"/>
            <a:ext cx="4195467" cy="219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Water availability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350 million urban residents exposed to severe drought by 2100.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410 million urban residents exposed to severe drought by 2100</a:t>
            </a:r>
          </a:p>
        </p:txBody>
      </p:sp>
      <p:pic>
        <p:nvPicPr>
          <p:cNvPr id="3" name="Picture 2" descr="A picture containing outdoor, pile, wood, dirty&#10;&#10;Description automatically generated">
            <a:extLst>
              <a:ext uri="{FF2B5EF4-FFF2-40B4-BE49-F238E27FC236}">
                <a16:creationId xmlns:a16="http://schemas.microsoft.com/office/drawing/2014/main" id="{8171D08C-3562-264E-AEDA-C891CD8EBC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2200" y="1408513"/>
            <a:ext cx="3886453" cy="2316331"/>
          </a:xfrm>
          <a:prstGeom prst="rect">
            <a:avLst/>
          </a:prstGeom>
        </p:spPr>
      </p:pic>
      <p:pic>
        <p:nvPicPr>
          <p:cNvPr id="6" name="Picture 5" descr="A person walking on a rocky beach&#10;&#10;Description automatically generated with low confidence">
            <a:extLst>
              <a:ext uri="{FF2B5EF4-FFF2-40B4-BE49-F238E27FC236}">
                <a16:creationId xmlns:a16="http://schemas.microsoft.com/office/drawing/2014/main" id="{DC3262B6-DC3A-5541-BA54-CAD7D54DF3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668" y="1416899"/>
            <a:ext cx="4168015" cy="230783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E77F516-D898-B941-9776-F206DE7C21BA}"/>
              </a:ext>
            </a:extLst>
          </p:cNvPr>
          <p:cNvSpPr txBox="1"/>
          <p:nvPr/>
        </p:nvSpPr>
        <p:spPr>
          <a:xfrm>
            <a:off x="1" y="67036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5729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EA2596B-4D48-4DF3-9CCB-CDDEC1D80EB7}"/>
              </a:ext>
            </a:extLst>
          </p:cNvPr>
          <p:cNvSpPr txBox="1"/>
          <p:nvPr/>
        </p:nvSpPr>
        <p:spPr>
          <a:xfrm>
            <a:off x="8583394" y="2489653"/>
            <a:ext cx="2743090" cy="1987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Costs</a:t>
            </a:r>
          </a:p>
          <a:p>
            <a:pPr lvl="0">
              <a:spcBef>
                <a:spcPts val="500"/>
              </a:spcBef>
              <a:defRPr/>
            </a:pPr>
            <a:r>
              <a:rPr lang="en-GB" sz="1900" b="0" dirty="0">
                <a:solidFill>
                  <a:srgbClr val="272626"/>
                </a:solidFill>
                <a:latin typeface="Comic Sans MS" panose="030F0702030302020204" pitchFamily="66" charset="0"/>
              </a:rPr>
              <a:t>Lower economic growt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 at </a:t>
            </a: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2ºC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than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1900" b="0" dirty="0">
                <a:solidFill>
                  <a:srgbClr val="272626"/>
                </a:solidFill>
                <a:latin typeface="Comic Sans MS" panose="030F0702030302020204" pitchFamily="66" charset="0"/>
              </a:rPr>
              <a:t>for many countries, particularly low-income countries.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1816F8-E433-4B48-9F58-C97C6FD974E1}"/>
              </a:ext>
            </a:extLst>
          </p:cNvPr>
          <p:cNvSpPr txBox="1"/>
          <p:nvPr/>
        </p:nvSpPr>
        <p:spPr>
          <a:xfrm>
            <a:off x="956574" y="2489653"/>
            <a:ext cx="2755782" cy="228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Food</a:t>
            </a:r>
          </a:p>
          <a:p>
            <a:pPr lvl="0">
              <a:spcBef>
                <a:spcPts val="500"/>
              </a:spcBef>
              <a:defRPr/>
            </a:pPr>
            <a:r>
              <a:rPr lang="en-GB" sz="1900" b="0" dirty="0">
                <a:solidFill>
                  <a:srgbClr val="272626"/>
                </a:solidFill>
                <a:latin typeface="Comic Sans MS" panose="030F0702030302020204" pitchFamily="66" charset="0"/>
              </a:rPr>
              <a:t>Every </a:t>
            </a:r>
            <a:r>
              <a:rPr lang="en-GB" sz="1900" b="0" dirty="0">
                <a:solidFill>
                  <a:srgbClr val="FF0000"/>
                </a:solidFill>
                <a:latin typeface="Comic Sans MS" panose="030F0702030302020204" pitchFamily="66" charset="0"/>
              </a:rPr>
              <a:t>0.5</a:t>
            </a: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ºC</a:t>
            </a:r>
            <a:r>
              <a:rPr lang="en-GB" sz="1900" b="0" dirty="0">
                <a:solidFill>
                  <a:srgbClr val="272626"/>
                </a:solidFill>
                <a:latin typeface="Comic Sans MS" panose="030F0702030302020204" pitchFamily="66" charset="0"/>
              </a:rPr>
              <a:t> of warming will consistently lead to lower yields and lower nutritional content in tropical regions.</a:t>
            </a:r>
          </a:p>
        </p:txBody>
      </p:sp>
      <p:pic>
        <p:nvPicPr>
          <p:cNvPr id="5" name="Picture 4" descr="A field of brown grass&#10;&#10;Description automatically generated with low confidence">
            <a:extLst>
              <a:ext uri="{FF2B5EF4-FFF2-40B4-BE49-F238E27FC236}">
                <a16:creationId xmlns:a16="http://schemas.microsoft.com/office/drawing/2014/main" id="{32FB7DC2-A4E4-496A-B064-8CB8A864FF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2570" y="2038661"/>
            <a:ext cx="4146860" cy="35378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FEB626-B837-BB4A-8B44-DB3BE3C7C6C4}"/>
              </a:ext>
            </a:extLst>
          </p:cNvPr>
          <p:cNvSpPr txBox="1"/>
          <p:nvPr/>
        </p:nvSpPr>
        <p:spPr>
          <a:xfrm>
            <a:off x="1" y="98447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068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some coral&#10;&#10;Description automatically generated with medium confidence">
            <a:extLst>
              <a:ext uri="{FF2B5EF4-FFF2-40B4-BE49-F238E27FC236}">
                <a16:creationId xmlns:a16="http://schemas.microsoft.com/office/drawing/2014/main" id="{D1D9BB09-3EA4-6F43-8B87-589E6AA69E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"/>
          <a:stretch/>
        </p:blipFill>
        <p:spPr>
          <a:xfrm>
            <a:off x="6107668" y="1416899"/>
            <a:ext cx="4168015" cy="2314158"/>
          </a:xfrm>
          <a:prstGeom prst="rect">
            <a:avLst/>
          </a:prstGeom>
        </p:spPr>
      </p:pic>
      <p:pic>
        <p:nvPicPr>
          <p:cNvPr id="6" name="Picture 5" descr="A picture containing water, outdoor, nature, shore&#10;&#10;Description automatically generated">
            <a:extLst>
              <a:ext uri="{FF2B5EF4-FFF2-40B4-BE49-F238E27FC236}">
                <a16:creationId xmlns:a16="http://schemas.microsoft.com/office/drawing/2014/main" id="{E298BC01-9C60-004E-98C1-533DF2464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2200" y="1408513"/>
            <a:ext cx="3880293" cy="231621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B0C139-475E-2A45-9C41-B1AEFE5C5C48}"/>
              </a:ext>
            </a:extLst>
          </p:cNvPr>
          <p:cNvSpPr txBox="1"/>
          <p:nvPr/>
        </p:nvSpPr>
        <p:spPr>
          <a:xfrm>
            <a:off x="1812612" y="3924862"/>
            <a:ext cx="4061977" cy="129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Sea-level rise</a:t>
            </a:r>
          </a:p>
          <a:p>
            <a:pPr lvl="0">
              <a:spcBef>
                <a:spcPts val="500"/>
              </a:spcBef>
              <a:defRPr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10cm higher at </a:t>
            </a: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2ºC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than at </a:t>
            </a:r>
            <a:r>
              <a:rPr lang="en-GB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2100.This difference would expose up to 10 million more people to risks.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5CA9C6-63A2-9843-8829-D2F52640E5FE}"/>
              </a:ext>
            </a:extLst>
          </p:cNvPr>
          <p:cNvSpPr txBox="1"/>
          <p:nvPr/>
        </p:nvSpPr>
        <p:spPr>
          <a:xfrm>
            <a:off x="6107667" y="3937907"/>
            <a:ext cx="4502823" cy="2531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Coral Bleaching</a:t>
            </a:r>
          </a:p>
          <a:p>
            <a:pPr lvl="0">
              <a:spcBef>
                <a:spcPts val="500"/>
              </a:spcBef>
              <a:defRPr/>
            </a:pPr>
            <a:r>
              <a:rPr lang="en-GB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70% of the world’s coral reefs are lost by 2050.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Virtually all coral reefs are lost</a:t>
            </a:r>
            <a:br>
              <a:rPr lang="en-GB" dirty="0">
                <a:latin typeface="Comic Sans MS" panose="030F0702030302020204" pitchFamily="66" charset="0"/>
              </a:rPr>
            </a:br>
            <a:r>
              <a:rPr lang="en-GB" dirty="0">
                <a:latin typeface="Comic Sans MS" panose="030F0702030302020204" pitchFamily="66" charset="0"/>
              </a:rPr>
              <a:t>by 2050.</a:t>
            </a:r>
          </a:p>
          <a:p>
            <a:pPr>
              <a:spcBef>
                <a:spcPts val="500"/>
              </a:spcBef>
            </a:pP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173598-D6A1-5242-BFFD-95417F1BBDA1}"/>
              </a:ext>
            </a:extLst>
          </p:cNvPr>
          <p:cNvSpPr txBox="1"/>
          <p:nvPr/>
        </p:nvSpPr>
        <p:spPr>
          <a:xfrm>
            <a:off x="1" y="67036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070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fish swimming in the water&#10;&#10;Description automatically generated with low confidence">
            <a:extLst>
              <a:ext uri="{FF2B5EF4-FFF2-40B4-BE49-F238E27FC236}">
                <a16:creationId xmlns:a16="http://schemas.microsoft.com/office/drawing/2014/main" id="{AF053422-63CB-D74F-8035-21EE2C323E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6574" y="2046712"/>
            <a:ext cx="4132856" cy="3529815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50E473-6046-A74C-B853-4EB6C4DF8B90}"/>
              </a:ext>
            </a:extLst>
          </p:cNvPr>
          <p:cNvSpPr txBox="1"/>
          <p:nvPr/>
        </p:nvSpPr>
        <p:spPr>
          <a:xfrm>
            <a:off x="8583393" y="2489653"/>
            <a:ext cx="2746447" cy="228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Oceans</a:t>
            </a:r>
          </a:p>
          <a:p>
            <a:pPr lvl="0">
              <a:spcBef>
                <a:spcPts val="500"/>
              </a:spcBef>
              <a:defRPr/>
            </a:pPr>
            <a:r>
              <a:rPr lang="en-GB" sz="1900" dirty="0">
                <a:latin typeface="Comic Sans MS" panose="030F0702030302020204" pitchFamily="66" charset="0"/>
              </a:rPr>
              <a:t>Lower risks to marine biodiversity, ecosystems and their ecological functions and services at </a:t>
            </a:r>
            <a:r>
              <a:rPr lang="en-GB" sz="1900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r>
              <a:rPr lang="en-GB" sz="1900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latin typeface="Comic Sans MS" panose="030F0702030302020204" pitchFamily="66" charset="0"/>
              </a:rPr>
              <a:t>than at </a:t>
            </a: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BFB68E-DEA5-9940-9D2F-0D1B53B7A227}"/>
              </a:ext>
            </a:extLst>
          </p:cNvPr>
          <p:cNvSpPr txBox="1"/>
          <p:nvPr/>
        </p:nvSpPr>
        <p:spPr>
          <a:xfrm>
            <a:off x="956574" y="2489653"/>
            <a:ext cx="2755782" cy="292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Artic Sea Ice</a:t>
            </a:r>
          </a:p>
          <a:p>
            <a:pPr lvl="0">
              <a:spcBef>
                <a:spcPts val="500"/>
              </a:spcBef>
              <a:defRPr/>
            </a:pPr>
            <a:r>
              <a:rPr lang="en-GB" sz="1900" dirty="0">
                <a:solidFill>
                  <a:srgbClr val="EB8B2D"/>
                </a:solidFill>
                <a:latin typeface="Comic Sans MS" panose="030F0702030302020204" pitchFamily="66" charset="0"/>
              </a:rPr>
              <a:t>1.5ºC</a:t>
            </a:r>
            <a:br>
              <a:rPr lang="en-GB" sz="1900" dirty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Ice-free summers in the Arctic at least once every 100 years.</a:t>
            </a:r>
          </a:p>
          <a:p>
            <a:pPr lvl="0">
              <a:spcBef>
                <a:spcPts val="500"/>
              </a:spcBef>
              <a:defRPr/>
            </a:pP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2ºC</a:t>
            </a:r>
            <a:b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Ice-free summers in the Arctic at least once every 10 years.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52A61D-D4F5-ED44-9F39-E02E3B887716}"/>
              </a:ext>
            </a:extLst>
          </p:cNvPr>
          <p:cNvSpPr txBox="1"/>
          <p:nvPr/>
        </p:nvSpPr>
        <p:spPr>
          <a:xfrm>
            <a:off x="1" y="98447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Climate Risks</a:t>
            </a: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006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Looking up at trees and blue sky&#10;&#10;Description automatically generated with medium confidence">
            <a:extLst>
              <a:ext uri="{FF2B5EF4-FFF2-40B4-BE49-F238E27FC236}">
                <a16:creationId xmlns:a16="http://schemas.microsoft.com/office/drawing/2014/main" id="{93C8C36C-4E70-C74F-822B-34BF96A395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19" y="1175563"/>
            <a:ext cx="4497555" cy="45053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08A448-DDB2-144C-ADFD-BB695709165F}"/>
              </a:ext>
            </a:extLst>
          </p:cNvPr>
          <p:cNvSpPr txBox="1"/>
          <p:nvPr/>
        </p:nvSpPr>
        <p:spPr>
          <a:xfrm>
            <a:off x="6487526" y="2872442"/>
            <a:ext cx="4267440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good news is that the Earth is still in quite good shape.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all want to keep it that way!</a:t>
            </a:r>
          </a:p>
        </p:txBody>
      </p:sp>
    </p:spTree>
    <p:extLst>
      <p:ext uri="{BB962C8B-B14F-4D97-AF65-F5344CB8AC3E}">
        <p14:creationId xmlns:p14="http://schemas.microsoft.com/office/powerpoint/2010/main" val="128035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1C18866E-563A-6848-BD05-9201956F7405}"/>
              </a:ext>
            </a:extLst>
          </p:cNvPr>
          <p:cNvSpPr txBox="1">
            <a:spLocks/>
          </p:cNvSpPr>
          <p:nvPr/>
        </p:nvSpPr>
        <p:spPr>
          <a:xfrm>
            <a:off x="1" y="576716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Who is responsible?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731E4A-9081-4A4F-B599-40C3211A8840}"/>
              </a:ext>
            </a:extLst>
          </p:cNvPr>
          <p:cNvSpPr/>
          <p:nvPr/>
        </p:nvSpPr>
        <p:spPr>
          <a:xfrm>
            <a:off x="3176544" y="1877428"/>
            <a:ext cx="5825942" cy="4415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factory with smoke coming out of it&#10;&#10;Description automatically generated with low confidence">
            <a:extLst>
              <a:ext uri="{FF2B5EF4-FFF2-40B4-BE49-F238E27FC236}">
                <a16:creationId xmlns:a16="http://schemas.microsoft.com/office/drawing/2014/main" id="{9CED84C2-E57C-9945-95B0-423A3CB129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0034" y="1954765"/>
            <a:ext cx="5663001" cy="4247251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4D37F7-820C-364C-88F6-9F6F73FE5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04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24B7FB-9C2E-4850-8232-3470B7696B4A}"/>
              </a:ext>
            </a:extLst>
          </p:cNvPr>
          <p:cNvSpPr txBox="1"/>
          <p:nvPr/>
        </p:nvSpPr>
        <p:spPr>
          <a:xfrm>
            <a:off x="6471433" y="2590175"/>
            <a:ext cx="429962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ach morning when you open your curtains and look out you will get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 sense of the weather.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Take a peek, what is it like today?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Picture 11" descr="A person standing in front of a window with her arms up&#10;&#10;Description automatically generated with low confidence">
            <a:extLst>
              <a:ext uri="{FF2B5EF4-FFF2-40B4-BE49-F238E27FC236}">
                <a16:creationId xmlns:a16="http://schemas.microsoft.com/office/drawing/2014/main" id="{99C58B24-83DA-9544-921C-1829006AF6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0161" y="1170843"/>
            <a:ext cx="4510112" cy="45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7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factory with smoke coming out of it&#10;&#10;Description automatically generated with low confidence">
            <a:extLst>
              <a:ext uri="{FF2B5EF4-FFF2-40B4-BE49-F238E27FC236}">
                <a16:creationId xmlns:a16="http://schemas.microsoft.com/office/drawing/2014/main" id="{0ED46832-7F9E-DA4E-B77E-44C9402EEB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4709" y="1160463"/>
            <a:ext cx="4500563" cy="45005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73A1A9-BC23-3146-A443-E234698198EE}"/>
              </a:ext>
            </a:extLst>
          </p:cNvPr>
          <p:cNvSpPr txBox="1"/>
          <p:nvPr/>
        </p:nvSpPr>
        <p:spPr>
          <a:xfrm>
            <a:off x="6484152" y="1613118"/>
            <a:ext cx="478761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One of the largest emitters of greenhouses gases in the world,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at present, is China.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China releases billions of tonnes of these gases into the atmosphere every year…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But, hang on a second, is all of 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pollution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that occurs in China really their responsibility?</a:t>
            </a:r>
          </a:p>
          <a:p>
            <a:pPr>
              <a:lnSpc>
                <a:spcPts val="21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take a careful look at the next couple of charts. </a:t>
            </a:r>
            <a:endParaRPr lang="en-GB" sz="2000" b="1" dirty="0">
              <a:solidFill>
                <a:srgbClr val="27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67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sunburst chart&#10;&#10;Description automatically generated">
            <a:extLst>
              <a:ext uri="{FF2B5EF4-FFF2-40B4-BE49-F238E27FC236}">
                <a16:creationId xmlns:a16="http://schemas.microsoft.com/office/drawing/2014/main" id="{C00101BF-4DE0-9347-9D1E-04E7679C8A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789" y="495740"/>
            <a:ext cx="5880492" cy="576812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88EFA2-21FA-4FE5-A96C-29FD64C705B2}"/>
              </a:ext>
            </a:extLst>
          </p:cNvPr>
          <p:cNvSpPr txBox="1"/>
          <p:nvPr/>
        </p:nvSpPr>
        <p:spPr>
          <a:xfrm>
            <a:off x="400832" y="5497135"/>
            <a:ext cx="29762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By kind permission of </a:t>
            </a:r>
            <a:r>
              <a:rPr lang="en-GB" sz="10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World Resources Institute</a:t>
            </a:r>
            <a:endParaRPr lang="en-GB" sz="10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Graphic by: </a:t>
            </a:r>
            <a:r>
              <a:rPr lang="en-GB" sz="10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Johannes Friedrich</a:t>
            </a:r>
            <a:r>
              <a:rPr lang="en-GB" sz="10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Data source: </a:t>
            </a:r>
            <a:r>
              <a:rPr lang="en-GB" sz="10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Preliminary global greenhouse gas</a:t>
            </a:r>
            <a:br>
              <a:rPr lang="en-GB" sz="10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0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emissions 2018 excluding land-use change and</a:t>
            </a:r>
            <a:br>
              <a:rPr lang="en-GB" sz="10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0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forestry (LUCF) from Climate Watch</a:t>
            </a:r>
            <a:endParaRPr lang="en-GB" sz="10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3993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CCBF25-1FE0-4522-A913-CD9DB29CF909}"/>
              </a:ext>
            </a:extLst>
          </p:cNvPr>
          <p:cNvSpPr txBox="1"/>
          <p:nvPr/>
        </p:nvSpPr>
        <p:spPr>
          <a:xfrm>
            <a:off x="0" y="687586"/>
            <a:ext cx="1219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39AB47"/>
                </a:solidFill>
                <a:latin typeface="Comic Sans MS" panose="030F0902030302020204" pitchFamily="66" charset="0"/>
              </a:rPr>
              <a:t>Greenhouse gas emissions (%) (data is from 2019)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C81B2D-5951-1E4C-A6BD-503EA5CE5D7C}"/>
              </a:ext>
            </a:extLst>
          </p:cNvPr>
          <p:cNvSpPr txBox="1"/>
          <p:nvPr/>
        </p:nvSpPr>
        <p:spPr>
          <a:xfrm>
            <a:off x="2702148" y="1545252"/>
            <a:ext cx="821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China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41BD4-8E7E-1146-BD52-CFB47120656C}"/>
              </a:ext>
            </a:extLst>
          </p:cNvPr>
          <p:cNvSpPr txBox="1"/>
          <p:nvPr/>
        </p:nvSpPr>
        <p:spPr>
          <a:xfrm>
            <a:off x="2692622" y="2576176"/>
            <a:ext cx="821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India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4324CC-D6DE-BC46-9DED-12F8F9F8BB73}"/>
              </a:ext>
            </a:extLst>
          </p:cNvPr>
          <p:cNvSpPr txBox="1"/>
          <p:nvPr/>
        </p:nvSpPr>
        <p:spPr>
          <a:xfrm>
            <a:off x="2692622" y="3107803"/>
            <a:ext cx="821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EU-27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9E7CFB-76AB-CD4D-8847-9B3C9DFC7755}"/>
              </a:ext>
            </a:extLst>
          </p:cNvPr>
          <p:cNvSpPr txBox="1"/>
          <p:nvPr/>
        </p:nvSpPr>
        <p:spPr>
          <a:xfrm>
            <a:off x="2410097" y="3631926"/>
            <a:ext cx="110405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Indonesia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62303-49FA-A040-B44C-3B6489C9FFC3}"/>
              </a:ext>
            </a:extLst>
          </p:cNvPr>
          <p:cNvSpPr txBox="1"/>
          <p:nvPr/>
        </p:nvSpPr>
        <p:spPr>
          <a:xfrm>
            <a:off x="2512878" y="4143896"/>
            <a:ext cx="10012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Russia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CB3E0B-1302-9740-9687-E7C35B0960EB}"/>
              </a:ext>
            </a:extLst>
          </p:cNvPr>
          <p:cNvSpPr txBox="1"/>
          <p:nvPr/>
        </p:nvSpPr>
        <p:spPr>
          <a:xfrm>
            <a:off x="2512878" y="4651105"/>
            <a:ext cx="10012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Brazil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1A8350-B0F8-054A-AF98-1F17AC82C06F}"/>
              </a:ext>
            </a:extLst>
          </p:cNvPr>
          <p:cNvSpPr txBox="1"/>
          <p:nvPr/>
        </p:nvSpPr>
        <p:spPr>
          <a:xfrm>
            <a:off x="2512878" y="5182732"/>
            <a:ext cx="10012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Japan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6FCDE9D-A914-7941-8853-3A0AD219E194}"/>
              </a:ext>
            </a:extLst>
          </p:cNvPr>
          <p:cNvSpPr/>
          <p:nvPr/>
        </p:nvSpPr>
        <p:spPr>
          <a:xfrm>
            <a:off x="3579019" y="3592222"/>
            <a:ext cx="600075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9264E60-BB2A-1047-84D1-40518E536D03}"/>
              </a:ext>
            </a:extLst>
          </p:cNvPr>
          <p:cNvSpPr/>
          <p:nvPr/>
        </p:nvSpPr>
        <p:spPr>
          <a:xfrm>
            <a:off x="3579019" y="4113716"/>
            <a:ext cx="542925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462E654-0EE2-404E-8B61-E3E87BC1F7D3}"/>
              </a:ext>
            </a:extLst>
          </p:cNvPr>
          <p:cNvSpPr/>
          <p:nvPr/>
        </p:nvSpPr>
        <p:spPr>
          <a:xfrm>
            <a:off x="3579019" y="4620923"/>
            <a:ext cx="492919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CFA407C-A25D-2A4F-B564-686C60C11C3C}"/>
              </a:ext>
            </a:extLst>
          </p:cNvPr>
          <p:cNvSpPr/>
          <p:nvPr/>
        </p:nvSpPr>
        <p:spPr>
          <a:xfrm>
            <a:off x="3579020" y="5149560"/>
            <a:ext cx="392906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ABAA6F-1B05-DC40-96BB-1FA6BB27778F}"/>
              </a:ext>
            </a:extLst>
          </p:cNvPr>
          <p:cNvSpPr txBox="1"/>
          <p:nvPr/>
        </p:nvSpPr>
        <p:spPr>
          <a:xfrm>
            <a:off x="2702148" y="2060669"/>
            <a:ext cx="821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US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599FE7-B462-1D4A-98D5-DCB353AB7E9B}"/>
              </a:ext>
            </a:extLst>
          </p:cNvPr>
          <p:cNvSpPr txBox="1"/>
          <p:nvPr/>
        </p:nvSpPr>
        <p:spPr>
          <a:xfrm>
            <a:off x="2873024" y="5871159"/>
            <a:ext cx="2115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Source: Rhodium Group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D186190-2E11-2247-8EF2-EBD2CD6EE23C}"/>
              </a:ext>
            </a:extLst>
          </p:cNvPr>
          <p:cNvCxnSpPr/>
          <p:nvPr/>
        </p:nvCxnSpPr>
        <p:spPr>
          <a:xfrm>
            <a:off x="4443413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4AC5EF7-EEB2-4846-8D56-A610F3F91E1F}"/>
              </a:ext>
            </a:extLst>
          </p:cNvPr>
          <p:cNvCxnSpPr/>
          <p:nvPr/>
        </p:nvCxnSpPr>
        <p:spPr>
          <a:xfrm>
            <a:off x="5305425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4EB3AB1-B21C-F546-BF83-D9036E607CE1}"/>
              </a:ext>
            </a:extLst>
          </p:cNvPr>
          <p:cNvCxnSpPr/>
          <p:nvPr/>
        </p:nvCxnSpPr>
        <p:spPr>
          <a:xfrm>
            <a:off x="6176963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3909431-1E43-964E-B9AC-683E566E5C2D}"/>
              </a:ext>
            </a:extLst>
          </p:cNvPr>
          <p:cNvCxnSpPr/>
          <p:nvPr/>
        </p:nvCxnSpPr>
        <p:spPr>
          <a:xfrm>
            <a:off x="7038975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7A06766-8F17-D24D-8928-BB13059047E1}"/>
              </a:ext>
            </a:extLst>
          </p:cNvPr>
          <p:cNvCxnSpPr/>
          <p:nvPr/>
        </p:nvCxnSpPr>
        <p:spPr>
          <a:xfrm>
            <a:off x="7900988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1D09ECC-B579-BD4F-87B0-04C374E59F48}"/>
              </a:ext>
            </a:extLst>
          </p:cNvPr>
          <p:cNvCxnSpPr/>
          <p:nvPr/>
        </p:nvCxnSpPr>
        <p:spPr>
          <a:xfrm>
            <a:off x="8767763" y="1520535"/>
            <a:ext cx="0" cy="3987296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C40C7AB-66E1-DF4E-9667-60CA39CD1D79}"/>
              </a:ext>
            </a:extLst>
          </p:cNvPr>
          <p:cNvCxnSpPr/>
          <p:nvPr/>
        </p:nvCxnSpPr>
        <p:spPr>
          <a:xfrm>
            <a:off x="2981325" y="5871159"/>
            <a:ext cx="58578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A70A632-8EC5-664E-BABB-90D1926CE579}"/>
              </a:ext>
            </a:extLst>
          </p:cNvPr>
          <p:cNvSpPr/>
          <p:nvPr/>
        </p:nvSpPr>
        <p:spPr>
          <a:xfrm>
            <a:off x="3579019" y="1520535"/>
            <a:ext cx="4672012" cy="35827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403D34-9A4E-8E4F-816F-473CFBB3E262}"/>
              </a:ext>
            </a:extLst>
          </p:cNvPr>
          <p:cNvSpPr/>
          <p:nvPr/>
        </p:nvSpPr>
        <p:spPr>
          <a:xfrm>
            <a:off x="3579019" y="2034885"/>
            <a:ext cx="1921669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4273F1-4427-0C43-B924-DD4C35E4F88A}"/>
              </a:ext>
            </a:extLst>
          </p:cNvPr>
          <p:cNvSpPr/>
          <p:nvPr/>
        </p:nvSpPr>
        <p:spPr>
          <a:xfrm>
            <a:off x="3579019" y="2556378"/>
            <a:ext cx="1157287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659099-83FC-E845-80EC-9F91A10965A3}"/>
              </a:ext>
            </a:extLst>
          </p:cNvPr>
          <p:cNvSpPr/>
          <p:nvPr/>
        </p:nvSpPr>
        <p:spPr>
          <a:xfrm>
            <a:off x="3579019" y="3077872"/>
            <a:ext cx="1100137" cy="35827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38D248E-FA18-2649-BD2B-0E366FB6CDB6}"/>
              </a:ext>
            </a:extLst>
          </p:cNvPr>
          <p:cNvSpPr txBox="1"/>
          <p:nvPr/>
        </p:nvSpPr>
        <p:spPr>
          <a:xfrm>
            <a:off x="7799714" y="1508847"/>
            <a:ext cx="54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9A2CFC-D3F3-2B41-8547-059B0D818520}"/>
              </a:ext>
            </a:extLst>
          </p:cNvPr>
          <p:cNvSpPr txBox="1"/>
          <p:nvPr/>
        </p:nvSpPr>
        <p:spPr>
          <a:xfrm>
            <a:off x="5105403" y="2013965"/>
            <a:ext cx="821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11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962D7C-BA0E-4F47-BB20-550939774D3C}"/>
              </a:ext>
            </a:extLst>
          </p:cNvPr>
          <p:cNvSpPr txBox="1"/>
          <p:nvPr/>
        </p:nvSpPr>
        <p:spPr>
          <a:xfrm>
            <a:off x="4224678" y="2536869"/>
            <a:ext cx="821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6.6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188ABD-EEB6-B54A-A82B-5F9CD811824B}"/>
              </a:ext>
            </a:extLst>
          </p:cNvPr>
          <p:cNvSpPr txBox="1"/>
          <p:nvPr/>
        </p:nvSpPr>
        <p:spPr>
          <a:xfrm>
            <a:off x="4161240" y="3063214"/>
            <a:ext cx="821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6.4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5EB72F-E1A8-6944-A952-285D611F1CBE}"/>
              </a:ext>
            </a:extLst>
          </p:cNvPr>
          <p:cNvSpPr txBox="1"/>
          <p:nvPr/>
        </p:nvSpPr>
        <p:spPr>
          <a:xfrm>
            <a:off x="3634168" y="4099648"/>
            <a:ext cx="1001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3.1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FC9580-90C6-6148-9AEB-AF2FEB289E89}"/>
              </a:ext>
            </a:extLst>
          </p:cNvPr>
          <p:cNvSpPr txBox="1"/>
          <p:nvPr/>
        </p:nvSpPr>
        <p:spPr>
          <a:xfrm>
            <a:off x="3571876" y="4605184"/>
            <a:ext cx="1001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2.8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15243C-E63B-A34E-9E35-008B4BD2E946}"/>
              </a:ext>
            </a:extLst>
          </p:cNvPr>
          <p:cNvSpPr txBox="1"/>
          <p:nvPr/>
        </p:nvSpPr>
        <p:spPr>
          <a:xfrm>
            <a:off x="3660602" y="3579951"/>
            <a:ext cx="1001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3.4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2970FD-058B-6545-B634-2F9D98DAEB16}"/>
              </a:ext>
            </a:extLst>
          </p:cNvPr>
          <p:cNvSpPr txBox="1"/>
          <p:nvPr/>
        </p:nvSpPr>
        <p:spPr>
          <a:xfrm>
            <a:off x="3498366" y="5136096"/>
            <a:ext cx="601833" cy="412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2.2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2ADD0C2-3EE5-E447-8B44-7FF2DFD7E122}"/>
              </a:ext>
            </a:extLst>
          </p:cNvPr>
          <p:cNvCxnSpPr/>
          <p:nvPr/>
        </p:nvCxnSpPr>
        <p:spPr>
          <a:xfrm>
            <a:off x="3574870" y="1520535"/>
            <a:ext cx="0" cy="398729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545677C-943C-4B49-8217-00D49CB0E4DD}"/>
              </a:ext>
            </a:extLst>
          </p:cNvPr>
          <p:cNvSpPr txBox="1"/>
          <p:nvPr/>
        </p:nvSpPr>
        <p:spPr>
          <a:xfrm>
            <a:off x="3409832" y="5529125"/>
            <a:ext cx="3383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842847-F73A-2548-9F96-C24303B98BD1}"/>
              </a:ext>
            </a:extLst>
          </p:cNvPr>
          <p:cNvSpPr txBox="1"/>
          <p:nvPr/>
        </p:nvSpPr>
        <p:spPr>
          <a:xfrm>
            <a:off x="4271980" y="5529125"/>
            <a:ext cx="3383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AE78E5-76BC-6946-A8CA-C5C4A8714A90}"/>
              </a:ext>
            </a:extLst>
          </p:cNvPr>
          <p:cNvSpPr txBox="1"/>
          <p:nvPr/>
        </p:nvSpPr>
        <p:spPr>
          <a:xfrm>
            <a:off x="5088131" y="5529125"/>
            <a:ext cx="424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CADD8C-4AC1-BB49-8CE4-5DD8B7799C85}"/>
              </a:ext>
            </a:extLst>
          </p:cNvPr>
          <p:cNvSpPr txBox="1"/>
          <p:nvPr/>
        </p:nvSpPr>
        <p:spPr>
          <a:xfrm>
            <a:off x="5967065" y="5529125"/>
            <a:ext cx="421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692A37-7575-6F4D-AB93-E5F0F36BCF73}"/>
              </a:ext>
            </a:extLst>
          </p:cNvPr>
          <p:cNvSpPr txBox="1"/>
          <p:nvPr/>
        </p:nvSpPr>
        <p:spPr>
          <a:xfrm>
            <a:off x="6804058" y="5529125"/>
            <a:ext cx="4698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4060DE6-7D19-D74A-8A62-127D3A303207}"/>
              </a:ext>
            </a:extLst>
          </p:cNvPr>
          <p:cNvSpPr txBox="1"/>
          <p:nvPr/>
        </p:nvSpPr>
        <p:spPr>
          <a:xfrm>
            <a:off x="7645556" y="5529125"/>
            <a:ext cx="5108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25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6C61595-0CBD-8F4B-B013-F46F052D9F8B}"/>
              </a:ext>
            </a:extLst>
          </p:cNvPr>
          <p:cNvSpPr txBox="1"/>
          <p:nvPr/>
        </p:nvSpPr>
        <p:spPr>
          <a:xfrm>
            <a:off x="8532849" y="5529125"/>
            <a:ext cx="469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17711431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43421D-31B9-4DB5-B8FF-FD3C61183C97}"/>
              </a:ext>
            </a:extLst>
          </p:cNvPr>
          <p:cNvSpPr txBox="1"/>
          <p:nvPr/>
        </p:nvSpPr>
        <p:spPr>
          <a:xfrm>
            <a:off x="5681534" y="1401522"/>
            <a:ext cx="4824412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Take a few minutes to look around your house and find out where things are made.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Did you find that lots of items were ‘Made in China’?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 which case who is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responsible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for the carbon footprint created by the production of that cushion, lamp, computer, table…?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You as the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consumer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or the factory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 China as the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producer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? 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ext, indoor, counter&#10;&#10;Description automatically generated">
            <a:extLst>
              <a:ext uri="{FF2B5EF4-FFF2-40B4-BE49-F238E27FC236}">
                <a16:creationId xmlns:a16="http://schemas.microsoft.com/office/drawing/2014/main" id="{FD5960A5-763C-3140-847E-2A4E98A88F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88" y="901349"/>
            <a:ext cx="3423980" cy="2567985"/>
          </a:xfrm>
          <a:prstGeom prst="rect">
            <a:avLst/>
          </a:prstGeom>
        </p:spPr>
      </p:pic>
      <p:pic>
        <p:nvPicPr>
          <p:cNvPr id="8" name="Picture 7" descr="A person working on a computer&#10;&#10;Description automatically generated with low confidence">
            <a:extLst>
              <a:ext uri="{FF2B5EF4-FFF2-40B4-BE49-F238E27FC236}">
                <a16:creationId xmlns:a16="http://schemas.microsoft.com/office/drawing/2014/main" id="{B654DDCE-ED8F-B54C-891C-7366F51EF9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88" y="3600392"/>
            <a:ext cx="3423980" cy="228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0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43421D-31B9-4DB5-B8FF-FD3C61183C97}"/>
              </a:ext>
            </a:extLst>
          </p:cNvPr>
          <p:cNvSpPr txBox="1"/>
          <p:nvPr/>
        </p:nvSpPr>
        <p:spPr>
          <a:xfrm>
            <a:off x="1133429" y="767649"/>
            <a:ext cx="971739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Or consider other things which you or your family might buy.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For example,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A0F8F-7AE8-42B9-929B-934F750E8201}"/>
              </a:ext>
            </a:extLst>
          </p:cNvPr>
          <p:cNvSpPr txBox="1"/>
          <p:nvPr/>
        </p:nvSpPr>
        <p:spPr>
          <a:xfrm>
            <a:off x="1888191" y="1891275"/>
            <a:ext cx="3794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These cows are in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Britain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5DCD0A-8BCD-46BD-B980-9B86959AF719}"/>
              </a:ext>
            </a:extLst>
          </p:cNvPr>
          <p:cNvSpPr txBox="1"/>
          <p:nvPr/>
        </p:nvSpPr>
        <p:spPr>
          <a:xfrm>
            <a:off x="6508684" y="1891275"/>
            <a:ext cx="3794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These cows are in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Brazil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1F1E4-040E-43F2-88C9-C0C0EA170053}"/>
              </a:ext>
            </a:extLst>
          </p:cNvPr>
          <p:cNvSpPr txBox="1"/>
          <p:nvPr/>
        </p:nvSpPr>
        <p:spPr>
          <a:xfrm>
            <a:off x="1133429" y="5290241"/>
            <a:ext cx="9717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If you or your family were choosing whether to buy meat from one of these countries, which do you think has the bigger carbon footprint?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  <p:pic>
        <p:nvPicPr>
          <p:cNvPr id="5" name="Picture 4" descr="A picture containing ground, outdoor, nature, flock&#10;&#10;Description automatically generated">
            <a:extLst>
              <a:ext uri="{FF2B5EF4-FFF2-40B4-BE49-F238E27FC236}">
                <a16:creationId xmlns:a16="http://schemas.microsoft.com/office/drawing/2014/main" id="{8C7312F1-C09D-E04E-998B-6DF3E876E0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"/>
          <a:stretch/>
        </p:blipFill>
        <p:spPr>
          <a:xfrm>
            <a:off x="6508684" y="2395820"/>
            <a:ext cx="3795124" cy="2518284"/>
          </a:xfrm>
          <a:prstGeom prst="rect">
            <a:avLst/>
          </a:prstGeom>
        </p:spPr>
      </p:pic>
      <p:pic>
        <p:nvPicPr>
          <p:cNvPr id="8" name="Picture 7" descr="A group of cows in a field&#10;&#10;Description automatically generated with medium confidence">
            <a:extLst>
              <a:ext uri="{FF2B5EF4-FFF2-40B4-BE49-F238E27FC236}">
                <a16:creationId xmlns:a16="http://schemas.microsoft.com/office/drawing/2014/main" id="{72FB1943-A79E-1A40-A4E1-E501712571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192" y="2395819"/>
            <a:ext cx="3794018" cy="251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6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2D6052E-F9AA-6D4D-8294-49737F979C78}"/>
              </a:ext>
            </a:extLst>
          </p:cNvPr>
          <p:cNvSpPr/>
          <p:nvPr/>
        </p:nvSpPr>
        <p:spPr>
          <a:xfrm>
            <a:off x="3176544" y="1877428"/>
            <a:ext cx="5825942" cy="4415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Hands holding a globe&#10;&#10;Description automatically generated with medium confidence">
            <a:extLst>
              <a:ext uri="{FF2B5EF4-FFF2-40B4-BE49-F238E27FC236}">
                <a16:creationId xmlns:a16="http://schemas.microsoft.com/office/drawing/2014/main" id="{DF58385F-2D25-554A-AC7D-FBC7D31D2C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0034" y="1954765"/>
            <a:ext cx="5663001" cy="4247251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3C2487DB-12F1-F649-B64B-50374147B711}"/>
              </a:ext>
            </a:extLst>
          </p:cNvPr>
          <p:cNvSpPr txBox="1">
            <a:spLocks/>
          </p:cNvSpPr>
          <p:nvPr/>
        </p:nvSpPr>
        <p:spPr>
          <a:xfrm>
            <a:off x="1" y="576716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we can do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CFFA0D-A0D2-E641-94A8-C9C0C7BA6A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582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6F96F4-2452-4078-BD97-239BB4AEADB3}"/>
              </a:ext>
            </a:extLst>
          </p:cNvPr>
          <p:cNvSpPr txBox="1"/>
          <p:nvPr/>
        </p:nvSpPr>
        <p:spPr>
          <a:xfrm>
            <a:off x="6008080" y="1370662"/>
            <a:ext cx="4874650" cy="439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There is no doubt that now is the time for action but what can each of us do to limit the amount of greenhouse gas pumped into the atmosphere?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</a:rPr>
              <a:t>Each of us can: </a:t>
            </a:r>
            <a:endParaRPr lang="en-GB" sz="1900" b="1" dirty="0">
              <a:solidFill>
                <a:srgbClr val="272626"/>
              </a:solidFill>
              <a:latin typeface="Comic Sans MS" panose="030F09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Raise our </a:t>
            </a: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voice</a:t>
            </a: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by helping educate people in our community and beyond about the issues facing our planet and, more importantly, what they can do to lessen their footprint.</a:t>
            </a:r>
          </a:p>
          <a:p>
            <a:pPr>
              <a:spcBef>
                <a:spcPts val="1000"/>
              </a:spcBef>
              <a:tabLst>
                <a:tab pos="471170" algn="l"/>
              </a:tabLst>
            </a:pP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Make a </a:t>
            </a: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choice</a:t>
            </a: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about how we live our lives and the </a:t>
            </a:r>
            <a:r>
              <a:rPr lang="en-GB" sz="19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actions</a:t>
            </a:r>
            <a:r>
              <a:rPr lang="en-GB" sz="19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we take.</a:t>
            </a:r>
          </a:p>
          <a:p>
            <a:pPr>
              <a:spcBef>
                <a:spcPts val="500"/>
              </a:spcBef>
            </a:pPr>
            <a:endParaRPr lang="en-GB" dirty="0"/>
          </a:p>
        </p:txBody>
      </p:sp>
      <p:pic>
        <p:nvPicPr>
          <p:cNvPr id="5" name="Picture 4" descr="Hands holding a globe&#10;&#10;Description automatically generated with medium confidence">
            <a:extLst>
              <a:ext uri="{FF2B5EF4-FFF2-40B4-BE49-F238E27FC236}">
                <a16:creationId xmlns:a16="http://schemas.microsoft.com/office/drawing/2014/main" id="{7DCDD176-92C3-6549-BA5D-C8285B012C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8" y="1160462"/>
            <a:ext cx="3988802" cy="4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6F96F4-2452-4078-BD97-239BB4AEADB3}"/>
              </a:ext>
            </a:extLst>
          </p:cNvPr>
          <p:cNvSpPr txBox="1"/>
          <p:nvPr/>
        </p:nvSpPr>
        <p:spPr>
          <a:xfrm>
            <a:off x="6096000" y="1233684"/>
            <a:ext cx="46847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tabLst>
                <a:tab pos="471170" algn="l"/>
              </a:tabLs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F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or example have you heard about the 3Rs: Reduce, Re-use. Recycle? </a:t>
            </a:r>
          </a:p>
          <a:p>
            <a:pPr>
              <a:spcBef>
                <a:spcPts val="1000"/>
              </a:spcBef>
              <a:tabLst>
                <a:tab pos="471170" algn="l"/>
              </a:tabLs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hese have been supersized to help protect the planet. </a:t>
            </a:r>
          </a:p>
          <a:p>
            <a:pPr>
              <a:spcBef>
                <a:spcPts val="10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Why not:</a:t>
            </a:r>
          </a:p>
          <a:p>
            <a:pPr>
              <a:spcBef>
                <a:spcPts val="10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Reduce </a:t>
            </a:r>
          </a:p>
          <a:p>
            <a:pPr>
              <a:spcBef>
                <a:spcPts val="5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Re-use </a:t>
            </a:r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5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Recycle </a:t>
            </a:r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5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Repair</a:t>
            </a:r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5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Refuse </a:t>
            </a:r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500"/>
              </a:spcBef>
              <a:tabLst>
                <a:tab pos="471170" algn="l"/>
              </a:tabLst>
            </a:pPr>
            <a:r>
              <a:rPr lang="en-GB" sz="2000" b="1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Rethink</a:t>
            </a:r>
            <a:endParaRPr lang="en-GB" sz="2000" dirty="0">
              <a:solidFill>
                <a:srgbClr val="39AB47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500"/>
              </a:spcBef>
            </a:pPr>
            <a:endParaRPr lang="en-GB" dirty="0"/>
          </a:p>
        </p:txBody>
      </p:sp>
      <p:pic>
        <p:nvPicPr>
          <p:cNvPr id="6" name="Picture 5" descr="Hands holding a globe&#10;&#10;Description automatically generated with medium confidence">
            <a:extLst>
              <a:ext uri="{FF2B5EF4-FFF2-40B4-BE49-F238E27FC236}">
                <a16:creationId xmlns:a16="http://schemas.microsoft.com/office/drawing/2014/main" id="{E8E8DE6B-3F01-F546-87DE-5E81BA95CA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8" y="1160462"/>
            <a:ext cx="3988802" cy="4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178BC9-671D-7B4A-A780-42D2841E5809}"/>
              </a:ext>
            </a:extLst>
          </p:cNvPr>
          <p:cNvSpPr txBox="1"/>
          <p:nvPr/>
        </p:nvSpPr>
        <p:spPr>
          <a:xfrm>
            <a:off x="5677824" y="1040525"/>
            <a:ext cx="5380748" cy="47769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  <a:spcAft>
                <a:spcPts val="800"/>
              </a:spcAft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Everyday actions can help reduce your footprint and if we all join in then this will help bring emissions down, for example:</a:t>
            </a:r>
          </a:p>
          <a:p>
            <a:pPr marL="228600" lvl="0" indent="-228600">
              <a:lnSpc>
                <a:spcPct val="107000"/>
              </a:lnSpc>
              <a:spcBef>
                <a:spcPts val="1000"/>
              </a:spcBef>
              <a:buClr>
                <a:srgbClr val="39AB47"/>
              </a:buClr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Cooking with a saucepan lid on saves 20% of the energy used.</a:t>
            </a:r>
          </a:p>
          <a:p>
            <a:pPr marL="228600" lvl="0" indent="-228600">
              <a:lnSpc>
                <a:spcPct val="107000"/>
              </a:lnSpc>
              <a:spcBef>
                <a:spcPts val="1000"/>
              </a:spcBef>
              <a:buClr>
                <a:srgbClr val="39AB47"/>
              </a:buClr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Eating less meat-based products can reduce methane emissions.</a:t>
            </a:r>
          </a:p>
          <a:p>
            <a:pPr marL="228600" lvl="0" indent="-228600">
              <a:lnSpc>
                <a:spcPct val="107000"/>
              </a:lnSpc>
              <a:spcBef>
                <a:spcPts val="1000"/>
              </a:spcBef>
              <a:buClr>
                <a:srgbClr val="39AB47"/>
              </a:buClr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Travelling by public transport such as a tram, train or bus rather than in individual cars.</a:t>
            </a:r>
          </a:p>
          <a:p>
            <a:pPr marL="228600" lvl="0" indent="-2286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>
                <a:srgbClr val="39AB47"/>
              </a:buClr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Turn off electronics, TVs, computers, lights etc when not in use.</a:t>
            </a:r>
          </a:p>
          <a:p>
            <a:pPr marL="228600" lvl="0" indent="-2286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>
                <a:srgbClr val="39AB47"/>
              </a:buClr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Put on a jumper rather than the heating if the temperature drops a little during the day! 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Hands holding a globe&#10;&#10;Description automatically generated with medium confidence">
            <a:extLst>
              <a:ext uri="{FF2B5EF4-FFF2-40B4-BE49-F238E27FC236}">
                <a16:creationId xmlns:a16="http://schemas.microsoft.com/office/drawing/2014/main" id="{D39543B6-5261-C545-A29F-702C682ED0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8" y="1160462"/>
            <a:ext cx="3988802" cy="4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2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C935640B-8633-6D42-A8F6-66C211642401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B032891-F96E-7D45-A8F2-5710A0A837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34163AD6-BC60-C240-8ABA-13D7E5C8FBD4}"/>
              </a:ext>
            </a:extLst>
          </p:cNvPr>
          <p:cNvSpPr txBox="1">
            <a:spLocks/>
          </p:cNvSpPr>
          <p:nvPr/>
        </p:nvSpPr>
        <p:spPr>
          <a:xfrm>
            <a:off x="0" y="37430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Climate Change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877C9B0-D689-CB42-B0A1-0F42DD145ABE}"/>
              </a:ext>
            </a:extLst>
          </p:cNvPr>
          <p:cNvSpPr txBox="1">
            <a:spLocks/>
          </p:cNvSpPr>
          <p:nvPr/>
        </p:nvSpPr>
        <p:spPr>
          <a:xfrm>
            <a:off x="0" y="568681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0E9B1AC-3457-9A4D-8202-172CC3E51AB5}"/>
              </a:ext>
            </a:extLst>
          </p:cNvPr>
          <p:cNvGrpSpPr/>
          <p:nvPr/>
        </p:nvGrpSpPr>
        <p:grpSpPr>
          <a:xfrm>
            <a:off x="3870664" y="1110133"/>
            <a:ext cx="4447713" cy="4393659"/>
            <a:chOff x="3870664" y="1110133"/>
            <a:chExt cx="4447713" cy="4393659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63F18FC-2ED2-EA4F-8D3D-B2544BA1916E}"/>
                </a:ext>
              </a:extLst>
            </p:cNvPr>
            <p:cNvSpPr/>
            <p:nvPr/>
          </p:nvSpPr>
          <p:spPr>
            <a:xfrm>
              <a:off x="3870664" y="1110133"/>
              <a:ext cx="4447713" cy="4393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99E7146B-E10B-CE41-AD68-AE07D15E2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8331" y="1164878"/>
              <a:ext cx="4275338" cy="4275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583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B4005-0B2F-474B-86E7-8945F373ADA2}"/>
              </a:ext>
            </a:extLst>
          </p:cNvPr>
          <p:cNvSpPr txBox="1"/>
          <p:nvPr/>
        </p:nvSpPr>
        <p:spPr>
          <a:xfrm>
            <a:off x="6474648" y="1666233"/>
            <a:ext cx="4004081" cy="398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weather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outside your window changes everyday, but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it will be similar on any given day each year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F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or example in the UK it will probably be warm on 1</a:t>
            </a:r>
            <a:r>
              <a:rPr lang="en-GB" sz="2000" baseline="30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st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July and cooler on 1</a:t>
            </a:r>
            <a:r>
              <a:rPr lang="en-GB" sz="2000" baseline="30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st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December 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This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repeated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pattern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of weather is what we refer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to as a place’s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climate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 </a:t>
            </a:r>
          </a:p>
          <a:p>
            <a:endParaRPr lang="en-GB" dirty="0"/>
          </a:p>
        </p:txBody>
      </p:sp>
      <p:pic>
        <p:nvPicPr>
          <p:cNvPr id="8" name="Picture 7" descr="A person standing in front of a window with her arms up&#10;&#10;Description automatically generated with low confidence">
            <a:extLst>
              <a:ext uri="{FF2B5EF4-FFF2-40B4-BE49-F238E27FC236}">
                <a16:creationId xmlns:a16="http://schemas.microsoft.com/office/drawing/2014/main" id="{CBE46E96-637A-1847-B4B3-3C97F97E18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0161" y="1170843"/>
            <a:ext cx="4510112" cy="45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35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1077363" y="1237355"/>
            <a:ext cx="11343992" cy="4806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Greenhouse Atmosphere: Let’s Heat Things Up!</a:t>
            </a:r>
            <a:b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https://www.teachengineering.org/lessons/view/cub_air_lesson07</a:t>
            </a:r>
            <a:r>
              <a:rPr lang="en-GB" sz="1400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</a:p>
          <a:p>
            <a:pPr>
              <a:spcBef>
                <a:spcPts val="10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Greenhouse gas emissions per kilogram of food product (as per slide 23)</a:t>
            </a:r>
            <a:b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https://ourworldindata.org/grapher/ghg-per-kg-poore</a:t>
            </a:r>
            <a:r>
              <a:rPr lang="en-GB" sz="1400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</a:p>
          <a:p>
            <a:pPr>
              <a:spcBef>
                <a:spcPts val="1000"/>
              </a:spcBef>
            </a:pPr>
            <a:r>
              <a:rPr lang="en-GB" sz="14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My climate booklet: </a:t>
            </a:r>
            <a:br>
              <a:rPr lang="en-GB" sz="14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https://www.myclimate.org/information/about-myclimate/downloads/</a:t>
            </a:r>
            <a:endParaRPr lang="en-GB" sz="140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1000"/>
              </a:spcBef>
            </a:pPr>
            <a:r>
              <a:rPr lang="en-GB" sz="14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NASA (animated graphic showing global temperature anomalies from 1880 to 2020)</a:t>
            </a:r>
            <a:br>
              <a:rPr lang="en-GB" sz="1400" u="sng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https://svs.gsfc.nasa.gov/4882</a:t>
            </a:r>
            <a:endParaRPr lang="en-GB" sz="140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>
              <a:spcBef>
                <a:spcPts val="1000"/>
              </a:spcBef>
            </a:pPr>
            <a:r>
              <a:rPr lang="en-GB" sz="14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Children explain abou</a:t>
            </a: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 climate change</a:t>
            </a:r>
            <a:br>
              <a:rPr lang="en-GB" sz="1400" u="sng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https://www.youtube.com/watch?v=J31jRvqLskU</a:t>
            </a:r>
            <a:r>
              <a:rPr lang="en-GB" sz="1400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br>
              <a:rPr lang="en-GB" sz="14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2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(Please note YouTube websites often have </a:t>
            </a:r>
            <a:r>
              <a:rPr lang="en-GB" sz="12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autoplay</a:t>
            </a:r>
            <a:r>
              <a:rPr lang="en-GB" sz="12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features,</a:t>
            </a:r>
            <a:br>
              <a:rPr lang="en-GB" sz="12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2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meaning that other videos will play following your video.)</a:t>
            </a:r>
          </a:p>
          <a:p>
            <a:pPr>
              <a:spcBef>
                <a:spcPts val="1000"/>
              </a:spcBef>
              <a:tabLst>
                <a:tab pos="1906270" algn="l"/>
              </a:tabLst>
            </a:pP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WWF:</a:t>
            </a:r>
            <a:b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https://www.wwf.org.uk/search/feeling%20the%20heat</a:t>
            </a:r>
            <a:r>
              <a:rPr lang="en-GB" sz="1400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</a:p>
          <a:p>
            <a:pPr>
              <a:spcBef>
                <a:spcPts val="1000"/>
              </a:spcBef>
              <a:tabLst>
                <a:tab pos="1906270" algn="l"/>
              </a:tabLst>
            </a:pP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BBC report:</a:t>
            </a:r>
            <a:b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GB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https://www.bbc.co.uk/news/world-asia-57018837</a:t>
            </a:r>
            <a:r>
              <a:rPr lang="en-GB" sz="1400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</a:p>
          <a:p>
            <a:pPr>
              <a:spcBef>
                <a:spcPts val="1000"/>
              </a:spcBef>
              <a:tabLst>
                <a:tab pos="1906270" algn="l"/>
              </a:tabLst>
            </a:pPr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Rhodium Group, original source of BBC report:</a:t>
            </a:r>
            <a:r>
              <a:rPr lang="en-GB" sz="14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 </a:t>
            </a:r>
            <a:br>
              <a:rPr lang="en-GB" sz="1400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en-US" sz="14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https://rhg.com/research/chinas-emissions-surpass-developed-countries/</a:t>
            </a:r>
            <a:endParaRPr lang="en-GB" sz="1400" dirty="0">
              <a:solidFill>
                <a:srgbClr val="39AB47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0C44B6-D972-439E-8EAD-47D43223A959}"/>
              </a:ext>
            </a:extLst>
          </p:cNvPr>
          <p:cNvSpPr txBox="1"/>
          <p:nvPr/>
        </p:nvSpPr>
        <p:spPr>
          <a:xfrm>
            <a:off x="0" y="587140"/>
            <a:ext cx="121919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Links</a:t>
            </a:r>
          </a:p>
        </p:txBody>
      </p:sp>
    </p:spTree>
    <p:extLst>
      <p:ext uri="{BB962C8B-B14F-4D97-AF65-F5344CB8AC3E}">
        <p14:creationId xmlns:p14="http://schemas.microsoft.com/office/powerpoint/2010/main" val="4042546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5184DE-C3EA-4D4E-A0C2-268CEA915F05}"/>
              </a:ext>
            </a:extLst>
          </p:cNvPr>
          <p:cNvSpPr/>
          <p:nvPr/>
        </p:nvSpPr>
        <p:spPr>
          <a:xfrm>
            <a:off x="3015574" y="1556426"/>
            <a:ext cx="6147882" cy="4659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0A7A45-CC96-9347-805B-B83FE7E65DE8}"/>
              </a:ext>
            </a:extLst>
          </p:cNvPr>
          <p:cNvSpPr txBox="1">
            <a:spLocks/>
          </p:cNvSpPr>
          <p:nvPr/>
        </p:nvSpPr>
        <p:spPr>
          <a:xfrm>
            <a:off x="1" y="424493"/>
            <a:ext cx="12192000" cy="1209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Climate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D678D58-82D7-4940-8259-880500B7BF1C}"/>
              </a:ext>
            </a:extLst>
          </p:cNvPr>
          <p:cNvGrpSpPr/>
          <p:nvPr/>
        </p:nvGrpSpPr>
        <p:grpSpPr>
          <a:xfrm>
            <a:off x="3100691" y="1646361"/>
            <a:ext cx="5975215" cy="4484693"/>
            <a:chOff x="2978286" y="1471506"/>
            <a:chExt cx="6208185" cy="4659548"/>
          </a:xfrm>
        </p:grpSpPr>
        <p:pic>
          <p:nvPicPr>
            <p:cNvPr id="13" name="Picture 12" descr="A large iceberg in the water&#10;&#10;Description automatically generated with low confidence">
              <a:extLst>
                <a:ext uri="{FF2B5EF4-FFF2-40B4-BE49-F238E27FC236}">
                  <a16:creationId xmlns:a16="http://schemas.microsoft.com/office/drawing/2014/main" id="{22652477-D67E-8048-B47A-3EAF3E0BB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4651" y="1471506"/>
              <a:ext cx="3101820" cy="4659548"/>
            </a:xfrm>
            <a:prstGeom prst="rect">
              <a:avLst/>
            </a:prstGeom>
          </p:spPr>
        </p:pic>
        <p:pic>
          <p:nvPicPr>
            <p:cNvPr id="15" name="Picture 14" descr="A picture containing outdoor, tree, ground, palm&#10;&#10;Description automatically generated">
              <a:extLst>
                <a:ext uri="{FF2B5EF4-FFF2-40B4-BE49-F238E27FC236}">
                  <a16:creationId xmlns:a16="http://schemas.microsoft.com/office/drawing/2014/main" id="{0B914C35-7800-E241-9413-3E632AF64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8286" y="1471506"/>
              <a:ext cx="3106365" cy="4659548"/>
            </a:xfrm>
            <a:prstGeom prst="rect">
              <a:avLst/>
            </a:prstGeom>
          </p:spPr>
        </p:pic>
      </p:grp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B65CAF-F2DF-5443-AEAA-641411B056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90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arge iceberg in the water&#10;&#10;Description automatically generated with low confidence">
            <a:extLst>
              <a:ext uri="{FF2B5EF4-FFF2-40B4-BE49-F238E27FC236}">
                <a16:creationId xmlns:a16="http://schemas.microsoft.com/office/drawing/2014/main" id="{04F5506D-88B5-8E49-8D09-E248F4187B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0703" y="1170844"/>
            <a:ext cx="2993881" cy="4497402"/>
          </a:xfrm>
          <a:prstGeom prst="rect">
            <a:avLst/>
          </a:prstGeom>
        </p:spPr>
      </p:pic>
      <p:pic>
        <p:nvPicPr>
          <p:cNvPr id="13" name="Picture 12" descr="A picture containing outdoor, tree, ground, palm&#10;&#10;Description automatically generated">
            <a:extLst>
              <a:ext uri="{FF2B5EF4-FFF2-40B4-BE49-F238E27FC236}">
                <a16:creationId xmlns:a16="http://schemas.microsoft.com/office/drawing/2014/main" id="{96C543E2-0E6D-2040-9474-EFFE8C0C9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161" y="1170844"/>
            <a:ext cx="2998267" cy="449740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337E99-D70A-1444-A0E2-6EB079DF4340}"/>
              </a:ext>
            </a:extLst>
          </p:cNvPr>
          <p:cNvSpPr txBox="1"/>
          <p:nvPr/>
        </p:nvSpPr>
        <p:spPr>
          <a:xfrm>
            <a:off x="7910686" y="2180251"/>
            <a:ext cx="2877289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Imagine your home is on the equator and your friend’s is on the Arctic circle.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Will the weather look the same out of both your windows?</a:t>
            </a:r>
          </a:p>
        </p:txBody>
      </p:sp>
    </p:spTree>
    <p:extLst>
      <p:ext uri="{BB962C8B-B14F-4D97-AF65-F5344CB8AC3E}">
        <p14:creationId xmlns:p14="http://schemas.microsoft.com/office/powerpoint/2010/main" val="65752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C6AB9B-68A1-4967-879C-4F183B188B03}"/>
              </a:ext>
            </a:extLst>
          </p:cNvPr>
          <p:cNvSpPr txBox="1"/>
          <p:nvPr/>
        </p:nvSpPr>
        <p:spPr>
          <a:xfrm>
            <a:off x="6497417" y="1259743"/>
            <a:ext cx="4046095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UK’s climate is described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temperate.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summer is warm and wet.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winter is cool and wet.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hardly ever very hot or very cold.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clothes would you need if you lived somewhere that’s very hot all year round?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Would they be the same as living in the UK?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outdoor, sky, grass, mountain&#10;&#10;Description automatically generated">
            <a:extLst>
              <a:ext uri="{FF2B5EF4-FFF2-40B4-BE49-F238E27FC236}">
                <a16:creationId xmlns:a16="http://schemas.microsoft.com/office/drawing/2014/main" id="{E76F5006-A857-0245-A59F-A10A37899C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40" y="1170843"/>
            <a:ext cx="4510112" cy="45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5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1E8EDC-7B72-4993-9EBC-88B1C2E0622C}"/>
              </a:ext>
            </a:extLst>
          </p:cNvPr>
          <p:cNvSpPr txBox="1"/>
          <p:nvPr/>
        </p:nvSpPr>
        <p:spPr>
          <a:xfrm>
            <a:off x="7886700" y="1966511"/>
            <a:ext cx="34582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 climate is powered by the sun’s radiation.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It is controlled by the Earth’s spin, tilt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and orbit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Most importantly,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the climate is controlled by Earth’s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atmosphere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55304BA-57F8-8246-88F2-F4232027D1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625" y="1160463"/>
            <a:ext cx="6106850" cy="45005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89A37E-8010-4F24-9BC7-3FC76F6743BB}"/>
              </a:ext>
            </a:extLst>
          </p:cNvPr>
          <p:cNvSpPr txBox="1"/>
          <p:nvPr/>
        </p:nvSpPr>
        <p:spPr>
          <a:xfrm>
            <a:off x="6301050" y="3208828"/>
            <a:ext cx="1230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3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</a:p>
        </p:txBody>
      </p:sp>
    </p:spTree>
    <p:extLst>
      <p:ext uri="{BB962C8B-B14F-4D97-AF65-F5344CB8AC3E}">
        <p14:creationId xmlns:p14="http://schemas.microsoft.com/office/powerpoint/2010/main" val="67300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5978</TotalTime>
  <Words>2420</Words>
  <Application>Microsoft Macintosh PowerPoint</Application>
  <PresentationFormat>Widescreen</PresentationFormat>
  <Paragraphs>284</Paragraphs>
  <Slides>50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Calibri Light</vt:lpstr>
      <vt:lpstr>Comic Sans MS</vt:lpstr>
      <vt:lpstr>Symbol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284</cp:revision>
  <dcterms:created xsi:type="dcterms:W3CDTF">2021-01-11T17:47:06Z</dcterms:created>
  <dcterms:modified xsi:type="dcterms:W3CDTF">2023-03-02T10:54:03Z</dcterms:modified>
</cp:coreProperties>
</file>