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6"/>
  </p:notesMasterIdLst>
  <p:handoutMasterIdLst>
    <p:handoutMasterId r:id="rId17"/>
  </p:handoutMasterIdLst>
  <p:sldIdLst>
    <p:sldId id="330" r:id="rId3"/>
    <p:sldId id="321" r:id="rId4"/>
    <p:sldId id="333" r:id="rId5"/>
    <p:sldId id="343" r:id="rId6"/>
    <p:sldId id="334" r:id="rId7"/>
    <p:sldId id="337" r:id="rId8"/>
    <p:sldId id="338" r:id="rId9"/>
    <p:sldId id="341" r:id="rId10"/>
    <p:sldId id="342" r:id="rId11"/>
    <p:sldId id="340" r:id="rId12"/>
    <p:sldId id="339" r:id="rId13"/>
    <p:sldId id="335" r:id="rId14"/>
    <p:sldId id="32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pos="3840" userDrawn="1">
          <p15:clr>
            <a:srgbClr val="A4A3A4"/>
          </p15:clr>
        </p15:guide>
        <p15:guide id="19" orient="horz" pos="731" userDrawn="1">
          <p15:clr>
            <a:srgbClr val="A4A3A4"/>
          </p15:clr>
        </p15:guide>
        <p15:guide id="20" pos="6788" userDrawn="1">
          <p15:clr>
            <a:srgbClr val="A4A3A4"/>
          </p15:clr>
        </p15:guide>
        <p15:guide id="22" pos="89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6BA7"/>
    <a:srgbClr val="D92229"/>
    <a:srgbClr val="951B81"/>
    <a:srgbClr val="EB8B2D"/>
    <a:srgbClr val="DB2A6F"/>
    <a:srgbClr val="84BF40"/>
    <a:srgbClr val="ED5331"/>
    <a:srgbClr val="E15D29"/>
    <a:srgbClr val="3692C4"/>
    <a:srgbClr val="4CB4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627" autoAdjust="0"/>
    <p:restoredTop sz="91289" autoAdjust="0"/>
  </p:normalViewPr>
  <p:slideViewPr>
    <p:cSldViewPr snapToGrid="0" snapToObjects="1">
      <p:cViewPr varScale="1">
        <p:scale>
          <a:sx n="80" d="100"/>
          <a:sy n="80" d="100"/>
        </p:scale>
        <p:origin x="48" y="110"/>
      </p:cViewPr>
      <p:guideLst>
        <p:guide orient="horz" pos="3702"/>
        <p:guide orient="horz" pos="2160"/>
        <p:guide pos="3840"/>
        <p:guide orient="horz" pos="731"/>
        <p:guide pos="6788"/>
        <p:guide pos="8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67" d="100"/>
          <a:sy n="67" d="100"/>
        </p:scale>
        <p:origin x="303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50EE7B3-FA77-8943-8F6B-7C5FD224171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DFB92C-E7DD-FE49-B0B7-A6FB4B7897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1051A-8BAF-DC4A-8C11-058B1B050AA0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22672F-B5A7-CA49-9141-949B1D0D34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D9790A-9040-B34F-8B86-04C7920E84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18F62-7DF0-2F48-AFBC-C0DD37279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923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110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866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075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246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085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190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to Jon from Cecilia: Embedding this video has made our PowerPoint greater than our permitted file size on our website. I think we may have to upload it, perhaps onto our YouTube site (we can make it private and password protected) and then offer a link, or it can go onto your YouTube. But I’m checking what can be done re file sizes with our developer …</a:t>
            </a:r>
          </a:p>
          <a:p>
            <a:r>
              <a:rPr lang="en-US" dirty="0"/>
              <a:t>In meantime, have done a Plan B, using extracts with the image.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218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to Jon from Cecilia: Embedding this video has made our PowerPoint greater than our permitted file size on our website. I think we may have to upload it, perhaps onto our YouTube site (we can make it private and password protected) and then offer a link, or it can go onto your YouTube. But I’m checking what can be done re file sizes with our developer …</a:t>
            </a:r>
          </a:p>
          <a:p>
            <a:r>
              <a:rPr lang="en-US" dirty="0"/>
              <a:t>In meantime, have done a Plan B, using extracts with the image.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333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696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09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22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76842A6A-A681-FA49-A3F6-8887FD25D0E9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1598BD1-E7AE-0041-B297-961EE22A1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4A37DC-7728-504F-A91E-70D0B0E7AB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06114406-66CD-8843-A93E-0495DC2FDAB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5BDFD96-FEF0-87DD-CD6B-25D6EDA877D7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A502040-EA2F-0CD6-6CE3-089154F93A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91" r="2691"/>
          <a:stretch/>
        </p:blipFill>
        <p:spPr>
          <a:xfrm>
            <a:off x="0" y="1924030"/>
            <a:ext cx="6049162" cy="35979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44B17B2-FF99-EFD2-20DE-EB1B518B2C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44" r="2844"/>
          <a:stretch/>
        </p:blipFill>
        <p:spPr>
          <a:xfrm>
            <a:off x="6154891" y="1924031"/>
            <a:ext cx="6037110" cy="3597965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B67F8E68-DF9E-D12B-5F57-365144E69699}"/>
              </a:ext>
            </a:extLst>
          </p:cNvPr>
          <p:cNvSpPr txBox="1">
            <a:spLocks/>
          </p:cNvSpPr>
          <p:nvPr/>
        </p:nvSpPr>
        <p:spPr>
          <a:xfrm>
            <a:off x="161383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</a:t>
            </a:r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9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06FD32A-4519-A337-FD27-172D41F0E5EE}"/>
              </a:ext>
            </a:extLst>
          </p:cNvPr>
          <p:cNvGrpSpPr/>
          <p:nvPr/>
        </p:nvGrpSpPr>
        <p:grpSpPr>
          <a:xfrm>
            <a:off x="4101341" y="5874029"/>
            <a:ext cx="3875136" cy="739868"/>
            <a:chOff x="4226851" y="5874029"/>
            <a:chExt cx="3875136" cy="739868"/>
          </a:xfrm>
        </p:grpSpPr>
        <p:pic>
          <p:nvPicPr>
            <p:cNvPr id="11" name="Picture 10" descr="Logo, company name&#10;&#10;Description automatically generated">
              <a:extLst>
                <a:ext uri="{FF2B5EF4-FFF2-40B4-BE49-F238E27FC236}">
                  <a16:creationId xmlns:a16="http://schemas.microsoft.com/office/drawing/2014/main" id="{A2F94F7E-0A82-A174-3793-B485E9C11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40035" y="5874029"/>
              <a:ext cx="961952" cy="739868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8C95F7F-BCB1-A7EB-4333-50A0008AAE28}"/>
                </a:ext>
              </a:extLst>
            </p:cNvPr>
            <p:cNvSpPr txBox="1"/>
            <p:nvPr/>
          </p:nvSpPr>
          <p:spPr>
            <a:xfrm>
              <a:off x="4226851" y="5951453"/>
              <a:ext cx="2771951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Produced in collaboration with</a:t>
              </a:r>
              <a:b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the Geographical Association</a:t>
              </a:r>
              <a:endParaRPr lang="en-US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7C3DFDB3-E6C3-4FFB-AB05-099C7D80F9D5}"/>
              </a:ext>
            </a:extLst>
          </p:cNvPr>
          <p:cNvSpPr txBox="1">
            <a:spLocks/>
          </p:cNvSpPr>
          <p:nvPr/>
        </p:nvSpPr>
        <p:spPr>
          <a:xfrm>
            <a:off x="4449099" y="1518096"/>
            <a:ext cx="4415501" cy="1988907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vert="horz" rtlCol="0" anchor="ctr">
            <a:no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rgbClr val="243D9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00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D92229"/>
                </a:solidFill>
                <a:effectLst/>
                <a:uLnTx/>
                <a:uFillTx/>
                <a:latin typeface="Comic Sans MS" panose="030F0902030302020204" pitchFamily="66" charset="0"/>
              </a:rPr>
              <a:t>Torrential 	</a:t>
            </a:r>
            <a:r>
              <a:rPr lang="en-GB" sz="2000" dirty="0">
                <a:solidFill>
                  <a:srgbClr val="D92229"/>
                </a:solidFill>
                <a:latin typeface="Comic Sans MS" panose="030F0902030302020204" pitchFamily="66" charset="0"/>
              </a:rPr>
              <a:t>=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D92229"/>
                </a:solidFill>
                <a:effectLst/>
                <a:uLnTx/>
                <a:uFillTx/>
                <a:latin typeface="Comic Sans MS" panose="030F0902030302020204" pitchFamily="66" charset="0"/>
              </a:rPr>
              <a:t>    Over 1m/sec</a:t>
            </a:r>
          </a:p>
          <a:p>
            <a:pPr marL="2700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D92229"/>
                </a:solidFill>
                <a:effectLst/>
                <a:uLnTx/>
                <a:uFillTx/>
                <a:latin typeface="Comic Sans MS" panose="030F0902030302020204" pitchFamily="66" charset="0"/>
              </a:rPr>
              <a:t>Fast 		</a:t>
            </a:r>
            <a:r>
              <a:rPr lang="en-GB" sz="2000" dirty="0">
                <a:solidFill>
                  <a:srgbClr val="D92229"/>
                </a:solidFill>
                <a:latin typeface="Comic Sans MS" panose="030F0902030302020204" pitchFamily="66" charset="0"/>
              </a:rPr>
              <a:t>=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D92229"/>
                </a:solidFill>
                <a:effectLst/>
                <a:uLnTx/>
                <a:uFillTx/>
                <a:latin typeface="Comic Sans MS" panose="030F0902030302020204" pitchFamily="66" charset="0"/>
              </a:rPr>
              <a:t>     0.5-1m/sec</a:t>
            </a:r>
          </a:p>
          <a:p>
            <a:pPr marL="2700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D92229"/>
                </a:solidFill>
                <a:effectLst/>
                <a:uLnTx/>
                <a:uFillTx/>
                <a:latin typeface="Comic Sans MS" panose="030F0902030302020204" pitchFamily="66" charset="0"/>
              </a:rPr>
              <a:t>Moderate	=     0.25-0.5m/sec</a:t>
            </a:r>
          </a:p>
          <a:p>
            <a:pPr marL="2700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D92229"/>
                </a:solidFill>
                <a:effectLst/>
                <a:uLnTx/>
                <a:uFillTx/>
                <a:latin typeface="Comic Sans MS" panose="030F0902030302020204" pitchFamily="66" charset="0"/>
              </a:rPr>
              <a:t>Slow		=     Under 0.25m/s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41E09A5-B8A9-F59B-AD73-A826037C7C70}"/>
              </a:ext>
            </a:extLst>
          </p:cNvPr>
          <p:cNvSpPr txBox="1">
            <a:spLocks/>
          </p:cNvSpPr>
          <p:nvPr/>
        </p:nvSpPr>
        <p:spPr>
          <a:xfrm>
            <a:off x="-6420" y="792640"/>
            <a:ext cx="12192000" cy="35283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River Velocity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9451FB-FE3B-ED2D-33C7-FF8886A70D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" r="24"/>
          <a:stretch/>
        </p:blipFill>
        <p:spPr>
          <a:xfrm rot="21432237">
            <a:off x="2201221" y="4092145"/>
            <a:ext cx="2611422" cy="174176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673FBF-39A9-E7D2-5652-4F6952F152D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22" r="8722"/>
          <a:stretch/>
        </p:blipFill>
        <p:spPr>
          <a:xfrm rot="21333047">
            <a:off x="4789681" y="4185192"/>
            <a:ext cx="2612639" cy="174258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A31CC5-4AB4-7C5D-D7B6-44AAC14049B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64" r="7864"/>
          <a:stretch/>
        </p:blipFill>
        <p:spPr>
          <a:xfrm rot="351155">
            <a:off x="7428581" y="4096587"/>
            <a:ext cx="2612639" cy="174258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Arrow: Left 1">
            <a:extLst>
              <a:ext uri="{FF2B5EF4-FFF2-40B4-BE49-F238E27FC236}">
                <a16:creationId xmlns:a16="http://schemas.microsoft.com/office/drawing/2014/main" id="{C0896C4A-5227-5DB2-952F-CC4A1FD0F465}"/>
              </a:ext>
            </a:extLst>
          </p:cNvPr>
          <p:cNvSpPr/>
          <p:nvPr/>
        </p:nvSpPr>
        <p:spPr>
          <a:xfrm rot="19854288">
            <a:off x="8911597" y="3023320"/>
            <a:ext cx="521390" cy="261672"/>
          </a:xfrm>
          <a:prstGeom prst="lef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F94C42-7BF4-1FC0-C2CE-45383B7188B2}"/>
              </a:ext>
            </a:extLst>
          </p:cNvPr>
          <p:cNvSpPr txBox="1"/>
          <p:nvPr/>
        </p:nvSpPr>
        <p:spPr>
          <a:xfrm>
            <a:off x="9478227" y="1883463"/>
            <a:ext cx="17954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4A6BA7"/>
                </a:solidFill>
                <a:latin typeface="Comic Sans MS" panose="030F0902030302020204" pitchFamily="66" charset="0"/>
              </a:rPr>
              <a:t>Our example of 0.042 meters per second would fit here and so the water is moving slowly.</a:t>
            </a:r>
            <a:endParaRPr lang="en-GB" sz="1600" dirty="0">
              <a:solidFill>
                <a:srgbClr val="4A6BA7"/>
              </a:solidFill>
              <a:latin typeface="Comic Sans MS" panose="030F0902030302020204" pitchFamily="66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41A7A5D-E68A-168D-A073-8EF6271B7093}"/>
              </a:ext>
            </a:extLst>
          </p:cNvPr>
          <p:cNvGrpSpPr/>
          <p:nvPr/>
        </p:nvGrpSpPr>
        <p:grpSpPr>
          <a:xfrm>
            <a:off x="914400" y="1632857"/>
            <a:ext cx="3469341" cy="1796143"/>
            <a:chOff x="914400" y="1632857"/>
            <a:chExt cx="3469341" cy="179614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31C35BA-B2BA-9B00-E2FF-A44767BCB7C1}"/>
                </a:ext>
              </a:extLst>
            </p:cNvPr>
            <p:cNvSpPr/>
            <p:nvPr/>
          </p:nvSpPr>
          <p:spPr>
            <a:xfrm>
              <a:off x="914400" y="1632857"/>
              <a:ext cx="3469341" cy="1796143"/>
            </a:xfrm>
            <a:prstGeom prst="rect">
              <a:avLst/>
            </a:prstGeom>
            <a:solidFill>
              <a:srgbClr val="D922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DD58541-D094-CA6A-18DB-4ADDB1B90C23}"/>
                </a:ext>
              </a:extLst>
            </p:cNvPr>
            <p:cNvGrpSpPr/>
            <p:nvPr/>
          </p:nvGrpSpPr>
          <p:grpSpPr>
            <a:xfrm>
              <a:off x="1046859" y="1911000"/>
              <a:ext cx="3132175" cy="1246164"/>
              <a:chOff x="1046859" y="1911000"/>
              <a:chExt cx="3132175" cy="1246164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FEFE9319-6D5E-D539-A82B-2935D21D1AC7}"/>
                  </a:ext>
                </a:extLst>
              </p:cNvPr>
              <p:cNvSpPr/>
              <p:nvPr/>
            </p:nvSpPr>
            <p:spPr>
              <a:xfrm>
                <a:off x="2312817" y="1911000"/>
                <a:ext cx="1866217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200" dirty="0">
                    <a:solidFill>
                      <a:schemeClr val="bg1"/>
                    </a:solidFill>
                    <a:latin typeface="Comic Sans MS" panose="030F0902030302020204" pitchFamily="66" charset="0"/>
                    <a:ea typeface="Tahoma" panose="020B0604030504040204" pitchFamily="34" charset="0"/>
                    <a:cs typeface="Tahoma" panose="020B0604030504040204" pitchFamily="34" charset="0"/>
                  </a:rPr>
                  <a:t>Distance (M)</a:t>
                </a:r>
                <a:endParaRPr lang="en-US" sz="2200" dirty="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0502AE4-44AD-A3E7-514E-D94DC62CDD9B}"/>
                  </a:ext>
                </a:extLst>
              </p:cNvPr>
              <p:cNvSpPr/>
              <p:nvPr/>
            </p:nvSpPr>
            <p:spPr>
              <a:xfrm>
                <a:off x="2312817" y="2726277"/>
                <a:ext cx="175080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200" dirty="0">
                    <a:solidFill>
                      <a:schemeClr val="bg1"/>
                    </a:solidFill>
                    <a:latin typeface="Comic Sans MS" panose="030F0902030302020204" pitchFamily="66" charset="0"/>
                    <a:ea typeface="Tahoma" panose="020B0604030504040204" pitchFamily="34" charset="0"/>
                    <a:cs typeface="Tahoma" panose="020B0604030504040204" pitchFamily="34" charset="0"/>
                  </a:rPr>
                  <a:t>Time (Secs)</a:t>
                </a:r>
                <a:endParaRPr lang="en-US" sz="2200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9AA775BE-68C0-916D-FD80-121454F4B5C5}"/>
                  </a:ext>
                </a:extLst>
              </p:cNvPr>
              <p:cNvSpPr/>
              <p:nvPr/>
            </p:nvSpPr>
            <p:spPr>
              <a:xfrm>
                <a:off x="1046859" y="2315485"/>
                <a:ext cx="131799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200" dirty="0">
                    <a:solidFill>
                      <a:schemeClr val="bg1"/>
                    </a:solidFill>
                    <a:latin typeface="Comic Sans MS" panose="030F0902030302020204" pitchFamily="66" charset="0"/>
                    <a:ea typeface="Tahoma" panose="020B0604030504040204" pitchFamily="34" charset="0"/>
                    <a:cs typeface="Tahoma" panose="020B0604030504040204" pitchFamily="34" charset="0"/>
                  </a:rPr>
                  <a:t>Speed =</a:t>
                </a:r>
                <a:r>
                  <a:rPr lang="en-GB" sz="2200" dirty="0">
                    <a:solidFill>
                      <a:schemeClr val="bg1"/>
                    </a:solidFill>
                    <a:latin typeface="Comic Sans MS" panose="030F0902030302020204" pitchFamily="66" charset="0"/>
                  </a:rPr>
                  <a:t> </a:t>
                </a:r>
                <a:endParaRPr lang="en-US" sz="2200" dirty="0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506CCDF6-6A29-0AF4-899F-2B534031CB17}"/>
                  </a:ext>
                </a:extLst>
              </p:cNvPr>
              <p:cNvSpPr/>
              <p:nvPr/>
            </p:nvSpPr>
            <p:spPr>
              <a:xfrm>
                <a:off x="2406143" y="2507178"/>
                <a:ext cx="1682482" cy="475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3235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35A69E-FDFE-3C2F-501E-A750670BA2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65" t="4383" r="2965"/>
          <a:stretch/>
        </p:blipFill>
        <p:spPr>
          <a:xfrm>
            <a:off x="1631950" y="1219201"/>
            <a:ext cx="3339056" cy="44862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2D67B77-DE07-5811-4211-7E9E9FC8EDF3}"/>
              </a:ext>
            </a:extLst>
          </p:cNvPr>
          <p:cNvSpPr txBox="1"/>
          <p:nvPr/>
        </p:nvSpPr>
        <p:spPr>
          <a:xfrm>
            <a:off x="5470357" y="1893748"/>
            <a:ext cx="503722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You can repeat this experiment at another part of the stream.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This will allow you to measure whether the stream flows at the same speed everywhere. 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Or are parts of the stream faster than others?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And why?</a:t>
            </a:r>
          </a:p>
        </p:txBody>
      </p:sp>
    </p:spTree>
    <p:extLst>
      <p:ext uri="{BB962C8B-B14F-4D97-AF65-F5344CB8AC3E}">
        <p14:creationId xmlns:p14="http://schemas.microsoft.com/office/powerpoint/2010/main" val="1633643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36A75C9-CFF7-4FD5-ABFF-1A1D478B5277}"/>
              </a:ext>
            </a:extLst>
          </p:cNvPr>
          <p:cNvSpPr txBox="1"/>
          <p:nvPr/>
        </p:nvSpPr>
        <p:spPr>
          <a:xfrm>
            <a:off x="1631950" y="1392172"/>
            <a:ext cx="8928100" cy="841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What problems might this cause?</a:t>
            </a:r>
          </a:p>
          <a:p>
            <a:pPr algn="ctr">
              <a:spcBef>
                <a:spcPts val="800"/>
              </a:spcBef>
            </a:pPr>
            <a:r>
              <a:rPr lang="en-GB" sz="2100" dirty="0">
                <a:latin typeface="Comic Sans MS" panose="030F0702030302020204" pitchFamily="66" charset="0"/>
              </a:rPr>
              <a:t>If you owned a stretch of river, what would you do with it?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1296637C-3067-7091-75D4-3CD98D5A08DB}"/>
              </a:ext>
            </a:extLst>
          </p:cNvPr>
          <p:cNvSpPr txBox="1">
            <a:spLocks/>
          </p:cNvSpPr>
          <p:nvPr/>
        </p:nvSpPr>
        <p:spPr>
          <a:xfrm>
            <a:off x="-6420" y="792640"/>
            <a:ext cx="12192000" cy="35283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Does anyone own our rivers?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F630A0A-A8F3-9B9C-7494-DB6E824B504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2" t="15489" r="344" b="3455"/>
          <a:stretch/>
        </p:blipFill>
        <p:spPr>
          <a:xfrm>
            <a:off x="2426147" y="2502568"/>
            <a:ext cx="7352395" cy="337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675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</a:t>
            </a:r>
            <a:r>
              <a:rPr lang="en-US" sz="3500" b="1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Investigate Water: </a:t>
            </a: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</a:t>
            </a:r>
            <a:r>
              <a:rPr lang="en-US" sz="3500" b="1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9</a:t>
            </a:r>
            <a:endParaRPr lang="en-US" sz="3500" b="1" dirty="0">
              <a:solidFill>
                <a:schemeClr val="bg1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52E941-A9DA-4E4F-BFAD-B39C302509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0" r="11000"/>
          <a:stretch/>
        </p:blipFill>
        <p:spPr>
          <a:xfrm>
            <a:off x="4136066" y="1993127"/>
            <a:ext cx="3944678" cy="2844687"/>
          </a:xfrm>
          <a:prstGeom prst="rect">
            <a:avLst/>
          </a:prstGeom>
          <a:solidFill>
            <a:srgbClr val="D92229"/>
          </a:solidFill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75885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Water: Steps for Learning 9</a:t>
            </a:r>
          </a:p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Learning aims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CA43EA8-97A9-F248-F9B5-69AC41FABB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3F0531-32AF-54A3-1943-E7AA02721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91" r="8391"/>
          <a:stretch/>
        </p:blipFill>
        <p:spPr>
          <a:xfrm>
            <a:off x="1284204" y="2336801"/>
            <a:ext cx="4767831" cy="322437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FC381A3-4C85-14AE-E77F-98313ED1441E}"/>
              </a:ext>
            </a:extLst>
          </p:cNvPr>
          <p:cNvSpPr txBox="1"/>
          <p:nvPr/>
        </p:nvSpPr>
        <p:spPr>
          <a:xfrm>
            <a:off x="6640368" y="2483098"/>
            <a:ext cx="4146165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To understand that water flows from high to low.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To understand that rivers end in the sea or ocean.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To measure the speed at which water flows and understand that this can vary.</a:t>
            </a:r>
          </a:p>
        </p:txBody>
      </p:sp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14481A86-51BA-5BA9-C55D-C9714E9B874D}"/>
              </a:ext>
            </a:extLst>
          </p:cNvPr>
          <p:cNvSpPr txBox="1">
            <a:spLocks/>
          </p:cNvSpPr>
          <p:nvPr/>
        </p:nvSpPr>
        <p:spPr>
          <a:xfrm>
            <a:off x="-6420" y="792640"/>
            <a:ext cx="12192000" cy="35283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Do rivers flow </a:t>
            </a:r>
            <a:r>
              <a:rPr lang="en-US" sz="3000" b="1" i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into</a:t>
            </a: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or flow </a:t>
            </a:r>
            <a:r>
              <a:rPr lang="en-US" sz="3000" b="1" i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from</a:t>
            </a: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the sea?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30BBDD6-B1C5-8413-0540-C97C4B9ECC7D}"/>
              </a:ext>
            </a:extLst>
          </p:cNvPr>
          <p:cNvSpPr/>
          <p:nvPr/>
        </p:nvSpPr>
        <p:spPr>
          <a:xfrm>
            <a:off x="4764538" y="1402088"/>
            <a:ext cx="2650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How do we know?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6A2EE87-3741-E49F-11B1-B5C9CDA45B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2" t="3218" r="344" b="1437"/>
          <a:stretch/>
        </p:blipFill>
        <p:spPr>
          <a:xfrm>
            <a:off x="2586568" y="2071688"/>
            <a:ext cx="7018864" cy="379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270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51A2C0-CB2D-480E-8FFE-D6DFFEE6025B}"/>
              </a:ext>
            </a:extLst>
          </p:cNvPr>
          <p:cNvSpPr txBox="1"/>
          <p:nvPr/>
        </p:nvSpPr>
        <p:spPr>
          <a:xfrm>
            <a:off x="7765665" y="3350521"/>
            <a:ext cx="366823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Where does it begin?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What is its source?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4B643E-51C0-6E9F-237F-B1749E8A6B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9036" y="1715764"/>
            <a:ext cx="5641911" cy="4162066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CA1E421E-767D-1E92-2465-0CA2306BCFA3}"/>
              </a:ext>
            </a:extLst>
          </p:cNvPr>
          <p:cNvSpPr txBox="1">
            <a:spLocks/>
          </p:cNvSpPr>
          <p:nvPr/>
        </p:nvSpPr>
        <p:spPr>
          <a:xfrm>
            <a:off x="-6420" y="792640"/>
            <a:ext cx="12192000" cy="35283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look at our local river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FC362B-5C71-1F6F-7FF5-F1C9E4F212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9036" y="1715764"/>
            <a:ext cx="5641911" cy="41620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E3D3C8-7DEC-5CC9-688E-260ABB56300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6920" y="3350302"/>
            <a:ext cx="443880" cy="64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29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C32E1E-3D40-494E-A2C5-12F5ECD57331}"/>
              </a:ext>
            </a:extLst>
          </p:cNvPr>
          <p:cNvSpPr txBox="1"/>
          <p:nvPr/>
        </p:nvSpPr>
        <p:spPr>
          <a:xfrm>
            <a:off x="7454345" y="2146677"/>
            <a:ext cx="34588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Why?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Which force is acting on the water?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Gravity! Well done!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Is it more likely for rivers to start on high ground (in the mountains) or on low ground?  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58C4FB53-FBC7-A817-B01B-7A2D0A2F2D4C}"/>
              </a:ext>
            </a:extLst>
          </p:cNvPr>
          <p:cNvSpPr txBox="1">
            <a:spLocks/>
          </p:cNvSpPr>
          <p:nvPr/>
        </p:nvSpPr>
        <p:spPr>
          <a:xfrm>
            <a:off x="-6420" y="792640"/>
            <a:ext cx="12192000" cy="35283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Does water flow uphill or downhill?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211B1A1-8612-F72F-CC2B-980D2208FE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227" r="14227"/>
          <a:stretch/>
        </p:blipFill>
        <p:spPr>
          <a:xfrm rot="10800000">
            <a:off x="1543877" y="1628332"/>
            <a:ext cx="5413513" cy="425827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28F96D4-B8C9-71A3-CF83-2048C47303B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227" r="14227"/>
          <a:stretch/>
        </p:blipFill>
        <p:spPr>
          <a:xfrm>
            <a:off x="1543876" y="1628332"/>
            <a:ext cx="5413513" cy="425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59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90A55C09-79F2-DDC4-7E0D-3BD839155EAF}"/>
              </a:ext>
            </a:extLst>
          </p:cNvPr>
          <p:cNvSpPr txBox="1">
            <a:spLocks/>
          </p:cNvSpPr>
          <p:nvPr/>
        </p:nvSpPr>
        <p:spPr>
          <a:xfrm>
            <a:off x="-6420" y="792640"/>
            <a:ext cx="12192000" cy="35283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‘Pooh-Stick’ Experiment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18DF792-872B-0F98-F9B2-AB1EA3633D7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86" t="3598" r="586" b="10645"/>
          <a:stretch/>
        </p:blipFill>
        <p:spPr>
          <a:xfrm>
            <a:off x="2586568" y="1715672"/>
            <a:ext cx="7018864" cy="406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29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56E6CE-90CB-4CC5-9274-EEC610D02508}"/>
              </a:ext>
            </a:extLst>
          </p:cNvPr>
          <p:cNvSpPr txBox="1"/>
          <p:nvPr/>
        </p:nvSpPr>
        <p:spPr>
          <a:xfrm>
            <a:off x="1055688" y="5045928"/>
            <a:ext cx="2244103" cy="9079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Step 1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Choose your free-flowing water.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13C949-27AC-4F90-A8C0-604A21843D1B}"/>
              </a:ext>
            </a:extLst>
          </p:cNvPr>
          <p:cNvSpPr txBox="1"/>
          <p:nvPr/>
        </p:nvSpPr>
        <p:spPr>
          <a:xfrm>
            <a:off x="8855693" y="5045928"/>
            <a:ext cx="2280620" cy="9079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Step 4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Mark your end point with a stick.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332307-880D-4415-983B-99C9F8537710}"/>
              </a:ext>
            </a:extLst>
          </p:cNvPr>
          <p:cNvSpPr txBox="1"/>
          <p:nvPr/>
        </p:nvSpPr>
        <p:spPr>
          <a:xfrm>
            <a:off x="3657850" y="5045928"/>
            <a:ext cx="2245993" cy="9079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Step 2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Mark your starting point with a stick.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3FF846-91B7-448B-B191-A6CBE446D66E}"/>
              </a:ext>
            </a:extLst>
          </p:cNvPr>
          <p:cNvSpPr txBox="1"/>
          <p:nvPr/>
        </p:nvSpPr>
        <p:spPr>
          <a:xfrm>
            <a:off x="6256771" y="5045928"/>
            <a:ext cx="2271003" cy="9079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Step 3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Measure 5m with a tape measure. 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A3CFED5F-9D24-3F1D-50D3-0D0220E5FEA2}"/>
              </a:ext>
            </a:extLst>
          </p:cNvPr>
          <p:cNvSpPr txBox="1">
            <a:spLocks/>
          </p:cNvSpPr>
          <p:nvPr/>
        </p:nvSpPr>
        <p:spPr>
          <a:xfrm>
            <a:off x="0" y="807630"/>
            <a:ext cx="12192000" cy="35283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‘Dog Biscuit’ Experiment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3C988EE-2A74-6D97-3873-36159EAF58E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65" r="2965"/>
          <a:stretch/>
        </p:blipFill>
        <p:spPr>
          <a:xfrm>
            <a:off x="1058929" y="1657419"/>
            <a:ext cx="2280620" cy="320466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0E91A68-1DE0-B61C-9CD1-F870545DB73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422" r="3422"/>
          <a:stretch/>
        </p:blipFill>
        <p:spPr>
          <a:xfrm>
            <a:off x="3657850" y="1657419"/>
            <a:ext cx="2280620" cy="320466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C9B08DE-EF47-8E67-53D2-44F5103A5AC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588" r="4588"/>
          <a:stretch/>
        </p:blipFill>
        <p:spPr>
          <a:xfrm>
            <a:off x="6256771" y="1657419"/>
            <a:ext cx="2280620" cy="320466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B3EBE76-EF12-0D24-CD63-CAAE547CC94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170" r="5170"/>
          <a:stretch/>
        </p:blipFill>
        <p:spPr>
          <a:xfrm>
            <a:off x="8855693" y="1657419"/>
            <a:ext cx="2280620" cy="3204660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B2F04A81-E0E5-0F0E-E200-34884B32E961}"/>
              </a:ext>
            </a:extLst>
          </p:cNvPr>
          <p:cNvSpPr/>
          <p:nvPr/>
        </p:nvSpPr>
        <p:spPr>
          <a:xfrm>
            <a:off x="772893" y="1381469"/>
            <a:ext cx="568765" cy="568765"/>
          </a:xfrm>
          <a:prstGeom prst="ellipse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B223469-0D61-4D1B-3695-2CF08806F126}"/>
              </a:ext>
            </a:extLst>
          </p:cNvPr>
          <p:cNvSpPr/>
          <p:nvPr/>
        </p:nvSpPr>
        <p:spPr>
          <a:xfrm>
            <a:off x="3374276" y="1381469"/>
            <a:ext cx="568765" cy="568765"/>
          </a:xfrm>
          <a:prstGeom prst="ellipse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2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0BB46FC-5060-090F-E63E-793C8F8F4898}"/>
              </a:ext>
            </a:extLst>
          </p:cNvPr>
          <p:cNvSpPr/>
          <p:nvPr/>
        </p:nvSpPr>
        <p:spPr>
          <a:xfrm>
            <a:off x="5975659" y="1381469"/>
            <a:ext cx="568765" cy="568765"/>
          </a:xfrm>
          <a:prstGeom prst="ellipse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3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4B6727C-83D2-27F4-698B-FF7DE8296B85}"/>
              </a:ext>
            </a:extLst>
          </p:cNvPr>
          <p:cNvSpPr/>
          <p:nvPr/>
        </p:nvSpPr>
        <p:spPr>
          <a:xfrm>
            <a:off x="8577041" y="1381469"/>
            <a:ext cx="568765" cy="568765"/>
          </a:xfrm>
          <a:prstGeom prst="ellipse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108291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1984D78-C518-7208-677F-100CF4C98D75}"/>
              </a:ext>
            </a:extLst>
          </p:cNvPr>
          <p:cNvSpPr txBox="1"/>
          <p:nvPr/>
        </p:nvSpPr>
        <p:spPr>
          <a:xfrm>
            <a:off x="2168869" y="4370076"/>
            <a:ext cx="2442889" cy="17389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Step 5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Throw in your dog biscuit ahead of your starting point. (This gives you time to prepare your timing.)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17FBC4-26E2-A5CA-49F0-48B5D9B7E465}"/>
              </a:ext>
            </a:extLst>
          </p:cNvPr>
          <p:cNvSpPr txBox="1"/>
          <p:nvPr/>
        </p:nvSpPr>
        <p:spPr>
          <a:xfrm>
            <a:off x="4969811" y="4370076"/>
            <a:ext cx="2245993" cy="14619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Step 6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When your dog biscuit passes your starting point, start your stopwatch!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FC50E3-3417-D958-E973-29DE8D56FC7A}"/>
              </a:ext>
            </a:extLst>
          </p:cNvPr>
          <p:cNvSpPr txBox="1"/>
          <p:nvPr/>
        </p:nvSpPr>
        <p:spPr>
          <a:xfrm>
            <a:off x="7767512" y="4370076"/>
            <a:ext cx="2271003" cy="14619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Step 7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Comic Sans MS" panose="030F0702030302020204" pitchFamily="66" charset="0"/>
              </a:rPr>
              <a:t>When your dog biscuit passes your end point, stop your stopwatch!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E8E8DD4-271E-1FB7-4C69-9A02D7C9400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60" r="3360"/>
          <a:stretch/>
        </p:blipFill>
        <p:spPr>
          <a:xfrm>
            <a:off x="2172110" y="981567"/>
            <a:ext cx="2280620" cy="32046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698630E-9117-4ACB-CBFF-2044E801AEB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360" r="3360"/>
          <a:stretch/>
        </p:blipFill>
        <p:spPr>
          <a:xfrm>
            <a:off x="4969811" y="981567"/>
            <a:ext cx="2280620" cy="320466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B454223-9C96-17DD-EB8A-5232B27CCDD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360" r="3360"/>
          <a:stretch/>
        </p:blipFill>
        <p:spPr>
          <a:xfrm>
            <a:off x="7767512" y="981567"/>
            <a:ext cx="2280620" cy="320466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1BF4BC6B-5EED-9901-CBFC-0999302E5193}"/>
              </a:ext>
            </a:extLst>
          </p:cNvPr>
          <p:cNvSpPr/>
          <p:nvPr/>
        </p:nvSpPr>
        <p:spPr>
          <a:xfrm>
            <a:off x="1906749" y="711488"/>
            <a:ext cx="568765" cy="568765"/>
          </a:xfrm>
          <a:prstGeom prst="ellipse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5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4D9B9EF-10B1-677D-8122-54339ABF1067}"/>
              </a:ext>
            </a:extLst>
          </p:cNvPr>
          <p:cNvSpPr/>
          <p:nvPr/>
        </p:nvSpPr>
        <p:spPr>
          <a:xfrm>
            <a:off x="4691012" y="711488"/>
            <a:ext cx="568765" cy="568765"/>
          </a:xfrm>
          <a:prstGeom prst="ellipse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6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8B41D16-E331-018A-71A8-39477FA07112}"/>
              </a:ext>
            </a:extLst>
          </p:cNvPr>
          <p:cNvSpPr/>
          <p:nvPr/>
        </p:nvSpPr>
        <p:spPr>
          <a:xfrm>
            <a:off x="7475275" y="711488"/>
            <a:ext cx="568765" cy="568765"/>
          </a:xfrm>
          <a:prstGeom prst="ellipse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813173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B13C949-27AC-4F90-A8C0-604A21843D1B}"/>
                  </a:ext>
                </a:extLst>
              </p:cNvPr>
              <p:cNvSpPr txBox="1"/>
              <p:nvPr/>
            </p:nvSpPr>
            <p:spPr>
              <a:xfrm>
                <a:off x="4482772" y="1673585"/>
                <a:ext cx="6192316" cy="3493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800"/>
                  </a:spcBef>
                </a:pPr>
                <a:r>
                  <a:rPr lang="en-GB" sz="1900" dirty="0">
                    <a:latin typeface="Comic Sans MS" panose="030F0902030302020204" pitchFamily="66" charset="0"/>
                  </a:rPr>
                  <a:t>Step 8</a:t>
                </a:r>
              </a:p>
              <a:p>
                <a:pPr>
                  <a:spcBef>
                    <a:spcPts val="1200"/>
                  </a:spcBef>
                </a:pPr>
                <a:r>
                  <a:rPr lang="en-GB" sz="1900" dirty="0">
                    <a:latin typeface="Comic Sans MS" panose="030F0902030302020204" pitchFamily="66" charset="0"/>
                  </a:rPr>
                  <a:t>How many seconds did your dog biscuit take to</a:t>
                </a:r>
              </a:p>
              <a:p>
                <a:r>
                  <a:rPr lang="en-GB" sz="1900" dirty="0">
                    <a:latin typeface="Comic Sans MS" panose="030F0902030302020204" pitchFamily="66" charset="0"/>
                  </a:rPr>
                  <a:t>travel 5m? (Let’s say it was 120 seconds.)</a:t>
                </a:r>
              </a:p>
              <a:p>
                <a:pPr>
                  <a:spcBef>
                    <a:spcPts val="1200"/>
                  </a:spcBef>
                </a:pPr>
                <a:r>
                  <a:rPr lang="en-GB" sz="1900" dirty="0">
                    <a:latin typeface="Comic Sans MS" panose="030F0902030302020204" pitchFamily="66" charset="0"/>
                  </a:rPr>
                  <a:t>Divide the distance (5m), by the time, (120 seconds). </a:t>
                </a:r>
              </a:p>
              <a:p>
                <a:r>
                  <a:rPr lang="en-GB" sz="1900" dirty="0">
                    <a:latin typeface="Comic Sans MS" panose="030F0902030302020204" pitchFamily="66" charset="0"/>
                  </a:rPr>
                  <a:t>(5 </a:t>
                </a:r>
                <a14:m>
                  <m:oMath xmlns:m="http://schemas.openxmlformats.org/officeDocument/2006/math">
                    <m:r>
                      <a:rPr lang="en-GB" sz="19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r>
                      <a:rPr lang="en-GB" sz="19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900" dirty="0">
                    <a:latin typeface="Comic Sans MS" panose="030F0902030302020204" pitchFamily="66" charset="0"/>
                  </a:rPr>
                  <a:t>120 = 0.04166667 seconds. Round this up</a:t>
                </a:r>
              </a:p>
              <a:p>
                <a:r>
                  <a:rPr lang="en-GB" sz="1900" dirty="0">
                    <a:latin typeface="Comic Sans MS" panose="030F0902030302020204" pitchFamily="66" charset="0"/>
                  </a:rPr>
                  <a:t>to 0.042).</a:t>
                </a:r>
              </a:p>
              <a:p>
                <a:pPr>
                  <a:spcBef>
                    <a:spcPts val="1200"/>
                  </a:spcBef>
                </a:pPr>
                <a:r>
                  <a:rPr lang="en-GB" sz="1900" dirty="0">
                    <a:latin typeface="Comic Sans MS" panose="030F0902030302020204" pitchFamily="66" charset="0"/>
                  </a:rPr>
                  <a:t>The water is flowing at 0.042m (or 4.2cm) a second…</a:t>
                </a:r>
              </a:p>
              <a:p>
                <a:pPr>
                  <a:spcBef>
                    <a:spcPts val="1200"/>
                  </a:spcBef>
                </a:pPr>
                <a:r>
                  <a:rPr lang="en-GB" sz="1900" dirty="0">
                    <a:latin typeface="Comic Sans MS" panose="030F0902030302020204" pitchFamily="66" charset="0"/>
                  </a:rPr>
                  <a:t>Is that fast or slow?</a:t>
                </a:r>
              </a:p>
              <a:p>
                <a:pPr>
                  <a:spcBef>
                    <a:spcPts val="1200"/>
                  </a:spcBef>
                </a:pPr>
                <a:r>
                  <a:rPr lang="en-GB" sz="1900" dirty="0">
                    <a:latin typeface="Comic Sans MS" panose="030F0902030302020204" pitchFamily="66" charset="0"/>
                  </a:rPr>
                  <a:t>Let’s take a look at the next slide.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B13C949-27AC-4F90-A8C0-604A21843D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2772" y="1673585"/>
                <a:ext cx="6192316" cy="3493264"/>
              </a:xfrm>
              <a:prstGeom prst="rect">
                <a:avLst/>
              </a:prstGeom>
              <a:blipFill>
                <a:blip r:embed="rId4"/>
                <a:stretch>
                  <a:fillRect l="-818" t="-1087" r="-818" b="-18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93A2A7D3-5882-8A82-6561-D80C669E550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965" r="2965"/>
          <a:stretch/>
        </p:blipFill>
        <p:spPr>
          <a:xfrm>
            <a:off x="1415385" y="1519783"/>
            <a:ext cx="2704916" cy="380086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13FECB5-84E7-7CAD-33A3-AFC0404B96C7}"/>
              </a:ext>
            </a:extLst>
          </p:cNvPr>
          <p:cNvSpPr/>
          <p:nvPr/>
        </p:nvSpPr>
        <p:spPr>
          <a:xfrm>
            <a:off x="1110670" y="1243430"/>
            <a:ext cx="568765" cy="568765"/>
          </a:xfrm>
          <a:prstGeom prst="ellipse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1563504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685</Words>
  <Application>Microsoft Office PowerPoint</Application>
  <PresentationFormat>Widescreen</PresentationFormat>
  <Paragraphs>88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Comic Sans MS</vt:lpstr>
      <vt:lpstr>Georgia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574</cp:revision>
  <dcterms:created xsi:type="dcterms:W3CDTF">2021-01-11T17:47:06Z</dcterms:created>
  <dcterms:modified xsi:type="dcterms:W3CDTF">2022-07-25T16:56:56Z</dcterms:modified>
</cp:coreProperties>
</file>