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73" r:id="rId3"/>
    <p:sldId id="265" r:id="rId4"/>
    <p:sldId id="274" r:id="rId5"/>
    <p:sldId id="269" r:id="rId6"/>
    <p:sldId id="268" r:id="rId7"/>
    <p:sldId id="267" r:id="rId8"/>
    <p:sldId id="270" r:id="rId9"/>
    <p:sldId id="263" r:id="rId10"/>
    <p:sldId id="266" r:id="rId11"/>
    <p:sldId id="271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orient="horz" pos="1298" userDrawn="1">
          <p15:clr>
            <a:srgbClr val="A4A3A4"/>
          </p15:clr>
        </p15:guide>
        <p15:guide id="4" orient="horz" pos="3362" userDrawn="1">
          <p15:clr>
            <a:srgbClr val="A4A3A4"/>
          </p15:clr>
        </p15:guide>
        <p15:guide id="5" pos="3522" userDrawn="1">
          <p15:clr>
            <a:srgbClr val="A4A3A4"/>
          </p15:clr>
        </p15:guide>
        <p15:guide id="6" pos="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74C1"/>
    <a:srgbClr val="272626"/>
    <a:srgbClr val="064B8D"/>
    <a:srgbClr val="00A3A6"/>
    <a:srgbClr val="D9222A"/>
    <a:srgbClr val="F9B233"/>
    <a:srgbClr val="D8117D"/>
    <a:srgbClr val="EB7D3C"/>
    <a:srgbClr val="EA5B0C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90" y="72"/>
      </p:cViewPr>
      <p:guideLst>
        <p:guide orient="horz" pos="867"/>
        <p:guide pos="3885"/>
        <p:guide orient="horz" pos="1298"/>
        <p:guide orient="horz" pos="3362"/>
        <p:guide pos="3522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8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19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26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43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14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89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34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C25EB-5D79-654B-A1D9-A8EB6DCB9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070C1E-21EE-664C-B65D-58C5E56D9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D3A23-81CB-3A40-A68D-A841479A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C30110-EEDF-CC46-A511-40B4C2F7F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CF4C4-0942-8E44-829A-7CD6317FA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57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2DF9-1D97-5841-A3F6-BE5C496F2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794A7-5752-D841-B086-07339AC757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FD0DC-BE4D-9440-BABD-B93671CC3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91BE9-75C7-3E43-BDCF-C97D19CD3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EF9BC-5AE5-8841-9929-7AC03E164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8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FB887-11E9-1C4B-9672-5CB13AB43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1F294-9159-064E-B391-E21D1F545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D06AE-AFEA-E84B-BEBB-3D5E55468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455D0-9784-954B-9608-C4CF30DB4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6FD36-6BE0-FF45-8A7F-8329BC826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404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0FA04-37A2-F144-B86E-652F062DC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D5B8F-AAFA-0246-AA47-EF26CF06A1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6F068-A03E-F548-A650-0400F56BCF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3C9186-A376-6142-82FC-4419C9E77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6FB46-A8D7-2B48-B59B-3E9ADD5B6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E02006-0413-2546-AF0F-73FAB4F91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33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1C444-96D5-7D4D-B280-D89F16291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3653D2-7028-8B47-8D96-D93178FA6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B89A2-8E0F-8A41-8AE6-974D206A0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AC9E58-2D2B-5748-8026-A6AD99FF70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D70979-45A6-0642-9563-05EDA616D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BA0509-A121-A344-A58C-48E7E13DA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D426B2-BF29-DE4F-9557-315EA35B0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0D0AFB-1EAF-154C-BD92-A60FAE5BA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52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71026-E8CA-524D-9107-B61E6580D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CDC360-678C-BF49-B70D-7E3FA4F7A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3DF05-8F65-4B46-A603-092CFA703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07AFC-4227-4D4F-9600-DB0F48165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00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D33BC0-D79E-D841-8A0F-67DA52506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079C3-CA55-094A-AA53-9C0AD2598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80E5B-4B41-5E41-A17E-34C4CC517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22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006-E0E8-AE4A-936A-37041A1A5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D2F52-69AC-5243-89CC-ECEEEC3F1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75EC81-BD43-F844-8842-D1ED9D8B60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F9C05-45E3-904A-9271-33B88F33F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D70B5C-D989-264A-9B24-C435BDABB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651F0-5708-C34B-9868-94C6D3AB6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8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447F7-AAA4-8E47-B01F-B85007463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43D3A5-8B22-2740-B368-7F60F5479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DCF9FF-5EF4-7142-864D-B2C25FACA4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A909EB-74AB-2540-9FBD-BFF1DC72B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618B3B-BACB-6145-B3EC-C475AFC7F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379F5-CF0D-744E-ADC9-5322F4099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17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6AA25-D4B7-5A41-8933-BE2F2AA6A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357BC6-72B2-0E44-82DF-A18179495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E8108-5023-3144-9D9C-493A027E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AD657-1BA8-9C4B-A94B-6184EE24E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B188B-3732-5B40-B4BB-B2E123946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805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E8F118-78F6-454C-9E55-2A276091A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9EF97B-E201-C440-93ED-EDF0B2DA7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41943-A69D-A04D-9D1A-3916F58C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AF065-5B44-1649-B012-40277776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1C481-FB4B-0F42-87EC-B78B581E7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9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41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912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F47C9B-67BA-4542-AE1C-BC56FF65CE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674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ound Diagonal Corner of Rectangle 9">
            <a:extLst>
              <a:ext uri="{FF2B5EF4-FFF2-40B4-BE49-F238E27FC236}">
                <a16:creationId xmlns:a16="http://schemas.microsoft.com/office/drawing/2014/main" id="{3F8F3A97-FA48-174F-92E2-C045228FBFA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834F5C-C4BD-3F4D-98AA-5FB14540F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D8214-BEB6-1143-880E-4E71FF21A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B36F4-62AF-554B-AD16-D7D1395C95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B24E-717B-6E45-BF18-5C240CBA423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6D206-A395-734C-9F8E-9BE7D7D71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43EB9-8BD0-6B48-82A3-286905E8CF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E20C4-FDCB-054E-AB93-B391318FD83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422079-520A-B54D-9D9C-A9B7AE0189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674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52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E78A9AC-A129-2448-94E4-29713B36DD9C}"/>
              </a:ext>
            </a:extLst>
          </p:cNvPr>
          <p:cNvSpPr txBox="1">
            <a:spLocks/>
          </p:cNvSpPr>
          <p:nvPr/>
        </p:nvSpPr>
        <p:spPr>
          <a:xfrm>
            <a:off x="-2" y="565585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US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Oceans and Continents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12CC40-9474-DB40-A773-9CAA868B1753}"/>
              </a:ext>
            </a:extLst>
          </p:cNvPr>
          <p:cNvSpPr/>
          <p:nvPr/>
        </p:nvSpPr>
        <p:spPr>
          <a:xfrm>
            <a:off x="0" y="183999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water, outdoor, riding, nature&#10;&#10;Description automatically generated">
            <a:extLst>
              <a:ext uri="{FF2B5EF4-FFF2-40B4-BE49-F238E27FC236}">
                <a16:creationId xmlns:a16="http://schemas.microsoft.com/office/drawing/2014/main" id="{C5379E4F-127E-FB47-A5D9-51F1A9FB39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15" t="25285" r="2461" b="1175"/>
          <a:stretch/>
        </p:blipFill>
        <p:spPr>
          <a:xfrm>
            <a:off x="0" y="1944971"/>
            <a:ext cx="6037942" cy="3555936"/>
          </a:xfrm>
          <a:prstGeom prst="rect">
            <a:avLst/>
          </a:prstGeom>
        </p:spPr>
      </p:pic>
      <p:pic>
        <p:nvPicPr>
          <p:cNvPr id="11" name="Picture 10" descr="A view of the earth from space&#10;&#10;Description automatically generated with low confidence">
            <a:extLst>
              <a:ext uri="{FF2B5EF4-FFF2-40B4-BE49-F238E27FC236}">
                <a16:creationId xmlns:a16="http://schemas.microsoft.com/office/drawing/2014/main" id="{843AD58D-4EB2-1D4C-A6BD-DB832BC4E7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11" t="30784" r="1870" b="12925"/>
          <a:stretch/>
        </p:blipFill>
        <p:spPr>
          <a:xfrm>
            <a:off x="6155559" y="1944971"/>
            <a:ext cx="6037940" cy="3555936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B4BD21E-3AA2-C347-B4E5-1435B19DF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CFFB3E7-4B2A-474B-B242-8C12E8B380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2098D44-B927-064F-9095-A55D3CA5E67A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75677F-E20D-6349-9E52-F597A11808CB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6073A41-8B77-BE41-A40D-215C1B55EF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91" y="237024"/>
            <a:ext cx="920371" cy="7078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C78543B-A161-B20E-1A79-B1C8B676948C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8" name="Picture 17" descr="Logo, company name&#10;&#10;Description automatically generated">
              <a:extLst>
                <a:ext uri="{FF2B5EF4-FFF2-40B4-BE49-F238E27FC236}">
                  <a16:creationId xmlns:a16="http://schemas.microsoft.com/office/drawing/2014/main" id="{2878D99F-6855-1E5B-AA39-F9CD5D270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CB37D-9A04-71F0-BEFF-0FCB7B9EFEF8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3845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72378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4674C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4F6EDF7-BB9C-F948-8DB6-8043781B7F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9B53125-D1F0-5842-BFEE-A81D8C6E76C0}"/>
              </a:ext>
            </a:extLst>
          </p:cNvPr>
          <p:cNvSpPr txBox="1">
            <a:spLocks/>
          </p:cNvSpPr>
          <p:nvPr/>
        </p:nvSpPr>
        <p:spPr>
          <a:xfrm>
            <a:off x="-1" y="5305549"/>
            <a:ext cx="12192001" cy="6652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Fill in our worksheets with the names of the oceans and continents.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1CADB3F-A259-0F4B-A325-B4A7D6A84FFB}"/>
              </a:ext>
            </a:extLst>
          </p:cNvPr>
          <p:cNvGrpSpPr/>
          <p:nvPr/>
        </p:nvGrpSpPr>
        <p:grpSpPr>
          <a:xfrm>
            <a:off x="978567" y="1590951"/>
            <a:ext cx="10234866" cy="3249512"/>
            <a:chOff x="1601038" y="2512775"/>
            <a:chExt cx="5917292" cy="1675312"/>
          </a:xfrm>
        </p:grpSpPr>
        <p:pic>
          <p:nvPicPr>
            <p:cNvPr id="9" name="Picture 8" descr="A picture containing water, outdoor, riding, nature&#10;&#10;Description automatically generated">
              <a:extLst>
                <a:ext uri="{FF2B5EF4-FFF2-40B4-BE49-F238E27FC236}">
                  <a16:creationId xmlns:a16="http://schemas.microsoft.com/office/drawing/2014/main" id="{242A94D1-DE59-724D-A578-FFF543C03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315" t="25285" r="2461" b="1175"/>
            <a:stretch/>
          </p:blipFill>
          <p:spPr>
            <a:xfrm>
              <a:off x="1601038" y="2512775"/>
              <a:ext cx="2844662" cy="1675312"/>
            </a:xfrm>
            <a:prstGeom prst="rect">
              <a:avLst/>
            </a:prstGeom>
          </p:spPr>
        </p:pic>
        <p:pic>
          <p:nvPicPr>
            <p:cNvPr id="11" name="Picture 10" descr="A view of the earth from space&#10;&#10;Description automatically generated with low confidence">
              <a:extLst>
                <a:ext uri="{FF2B5EF4-FFF2-40B4-BE49-F238E27FC236}">
                  <a16:creationId xmlns:a16="http://schemas.microsoft.com/office/drawing/2014/main" id="{9E9EFA53-4788-4648-B927-26622B5608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11" t="30784" r="1870" b="12925"/>
            <a:stretch/>
          </p:blipFill>
          <p:spPr>
            <a:xfrm>
              <a:off x="4673670" y="2512775"/>
              <a:ext cx="2844660" cy="1675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563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47C27694-98B2-3142-BC4F-69CB0EEE744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Oceans and Continents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0BD29BF-5AF9-114D-82DD-751C4D07095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44492BD-3E2B-A34D-9672-89B9799ABB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D24033BD-8768-9841-873F-2F31741720AC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178512-DCF3-334B-8539-439A399DDBB1}"/>
              </a:ext>
            </a:extLst>
          </p:cNvPr>
          <p:cNvSpPr/>
          <p:nvPr/>
        </p:nvSpPr>
        <p:spPr>
          <a:xfrm>
            <a:off x="0" y="1765869"/>
            <a:ext cx="12196073" cy="321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water, outdoor, riding, nature&#10;&#10;Description automatically generated">
            <a:extLst>
              <a:ext uri="{FF2B5EF4-FFF2-40B4-BE49-F238E27FC236}">
                <a16:creationId xmlns:a16="http://schemas.microsoft.com/office/drawing/2014/main" id="{6BC4CD3B-CB31-0141-86F2-0A84B4FFF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1" t="14876" r="2339" b="16374"/>
          <a:stretch/>
        </p:blipFill>
        <p:spPr>
          <a:xfrm>
            <a:off x="0" y="1916951"/>
            <a:ext cx="6019250" cy="2927927"/>
          </a:xfrm>
          <a:prstGeom prst="rect">
            <a:avLst/>
          </a:prstGeom>
        </p:spPr>
      </p:pic>
      <p:pic>
        <p:nvPicPr>
          <p:cNvPr id="14" name="Picture 13" descr="A view of the earth from space&#10;&#10;Description automatically generated with low confidence">
            <a:extLst>
              <a:ext uri="{FF2B5EF4-FFF2-40B4-BE49-F238E27FC236}">
                <a16:creationId xmlns:a16="http://schemas.microsoft.com/office/drawing/2014/main" id="{1008A0E9-46C8-E841-9621-1E7D3B8A89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" t="30368" r="1497" b="21483"/>
          <a:stretch/>
        </p:blipFill>
        <p:spPr>
          <a:xfrm>
            <a:off x="6172755" y="1916951"/>
            <a:ext cx="6019245" cy="292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0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75175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64B8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Oceans and Continents: Lesson aims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15D25E7-608C-514D-96CD-02D81A65AF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A64A1B2-DCAA-5147-817D-FEE450056E0A}"/>
              </a:ext>
            </a:extLst>
          </p:cNvPr>
          <p:cNvSpPr txBox="1"/>
          <p:nvPr/>
        </p:nvSpPr>
        <p:spPr>
          <a:xfrm>
            <a:off x="1289131" y="4453849"/>
            <a:ext cx="48488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What an ocean is.</a:t>
            </a:r>
          </a:p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How many oceans there are in the world.</a:t>
            </a:r>
          </a:p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Where they are in the word.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A9BD61-0987-9347-BC24-EF6C10F43299}"/>
              </a:ext>
            </a:extLst>
          </p:cNvPr>
          <p:cNvSpPr txBox="1"/>
          <p:nvPr/>
        </p:nvSpPr>
        <p:spPr>
          <a:xfrm>
            <a:off x="6209503" y="4453850"/>
            <a:ext cx="498467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What a continent is.</a:t>
            </a:r>
          </a:p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How many continents there are in the world.</a:t>
            </a:r>
          </a:p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Where they are in the world.</a:t>
            </a:r>
          </a:p>
        </p:txBody>
      </p:sp>
      <p:pic>
        <p:nvPicPr>
          <p:cNvPr id="4" name="Picture 3" descr="A picture containing water, outdoor, riding, nature&#10;&#10;Description automatically generated">
            <a:extLst>
              <a:ext uri="{FF2B5EF4-FFF2-40B4-BE49-F238E27FC236}">
                <a16:creationId xmlns:a16="http://schemas.microsoft.com/office/drawing/2014/main" id="{F14A29E4-28F5-FA4C-845B-512F693890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15" t="25285" r="2461" b="1175"/>
          <a:stretch/>
        </p:blipFill>
        <p:spPr>
          <a:xfrm>
            <a:off x="1401098" y="2002981"/>
            <a:ext cx="3870392" cy="2279397"/>
          </a:xfrm>
          <a:prstGeom prst="rect">
            <a:avLst/>
          </a:prstGeom>
        </p:spPr>
      </p:pic>
      <p:pic>
        <p:nvPicPr>
          <p:cNvPr id="13" name="Picture 12" descr="A view of the earth from space&#10;&#10;Description automatically generated with low confidence">
            <a:extLst>
              <a:ext uri="{FF2B5EF4-FFF2-40B4-BE49-F238E27FC236}">
                <a16:creationId xmlns:a16="http://schemas.microsoft.com/office/drawing/2014/main" id="{CE8D9F36-A4B5-3443-A699-ABE2F31EF6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11" t="30784" r="1870" b="12925"/>
          <a:stretch/>
        </p:blipFill>
        <p:spPr>
          <a:xfrm>
            <a:off x="6325523" y="2002981"/>
            <a:ext cx="3870391" cy="227939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38DA48C-4E67-594D-9CAA-044034AC844A}"/>
              </a:ext>
            </a:extLst>
          </p:cNvPr>
          <p:cNvSpPr txBox="1"/>
          <p:nvPr/>
        </p:nvSpPr>
        <p:spPr>
          <a:xfrm>
            <a:off x="1289131" y="1471691"/>
            <a:ext cx="484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We will be learning about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</a:rPr>
              <a:t>oceans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F3E770-1CF6-9446-80C7-E4AC1D52F9FE}"/>
              </a:ext>
            </a:extLst>
          </p:cNvPr>
          <p:cNvSpPr txBox="1"/>
          <p:nvPr/>
        </p:nvSpPr>
        <p:spPr>
          <a:xfrm>
            <a:off x="6209503" y="1471692"/>
            <a:ext cx="484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We will be learning about </a:t>
            </a:r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continents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908F83-486A-B347-8D8C-521D90D4406A}"/>
              </a:ext>
            </a:extLst>
          </p:cNvPr>
          <p:cNvSpPr txBox="1"/>
          <p:nvPr/>
        </p:nvSpPr>
        <p:spPr>
          <a:xfrm>
            <a:off x="487428" y="5599226"/>
            <a:ext cx="10528182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100" b="1" dirty="0">
                <a:solidFill>
                  <a:srgbClr val="064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1</a:t>
            </a:r>
            <a:endParaRPr lang="en-GB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Pupils should develop knowledge about the world…Pupils should be taught to:</a:t>
            </a: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100" u="sng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Locational knowledge</a:t>
            </a:r>
            <a:br>
              <a:rPr lang="en-GB" sz="1100" u="sng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100" b="1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 and locate the world’s seven continents and five oceans</a:t>
            </a:r>
            <a:endParaRPr lang="en-GB" sz="1100" dirty="0">
              <a:solidFill>
                <a:srgbClr val="064B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773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display, electronics, picture frame&#10;&#10;Description automatically generated">
            <a:extLst>
              <a:ext uri="{FF2B5EF4-FFF2-40B4-BE49-F238E27FC236}">
                <a16:creationId xmlns:a16="http://schemas.microsoft.com/office/drawing/2014/main" id="{B8ED8C13-A1A4-6D40-821E-06B45F35C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79" y="803817"/>
            <a:ext cx="6718144" cy="34837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3E9F79-F3A5-6D4D-953C-865DB3409A39}"/>
              </a:ext>
            </a:extLst>
          </p:cNvPr>
          <p:cNvSpPr txBox="1"/>
          <p:nvPr/>
        </p:nvSpPr>
        <p:spPr>
          <a:xfrm>
            <a:off x="0" y="4492274"/>
            <a:ext cx="12191999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Our planet is covered by a mixture of land and water.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There is more water, in the form of oceans, seas, rivers and lakes, than land.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Just over a quarter of Earth’s surface is actually land.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Perhaps we should call our world Planet Ocean or Planet Sea! 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054A6A0-E557-E548-81EA-CD3716E547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2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99329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4674C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an ocean?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881796" y="2953849"/>
            <a:ext cx="4100851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is a big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sea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Our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world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has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five oceans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find out where they are!</a:t>
            </a:r>
          </a:p>
        </p:txBody>
      </p:sp>
      <p:pic>
        <p:nvPicPr>
          <p:cNvPr id="7" name="Picture 6" descr="A picture containing outdoor, nature, cloud&#10;&#10;Description automatically generated">
            <a:extLst>
              <a:ext uri="{FF2B5EF4-FFF2-40B4-BE49-F238E27FC236}">
                <a16:creationId xmlns:a16="http://schemas.microsoft.com/office/drawing/2014/main" id="{C55D4B8F-4077-42C4-BD60-2033AB64D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6" t="21542" r="24359"/>
          <a:stretch/>
        </p:blipFill>
        <p:spPr>
          <a:xfrm>
            <a:off x="1524001" y="2063239"/>
            <a:ext cx="4643438" cy="327393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C828C0-5A33-A943-B9AC-8157DABE79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FABA06-3E82-4168-9EC0-2D58A116F6A7}"/>
              </a:ext>
            </a:extLst>
          </p:cNvPr>
          <p:cNvSpPr txBox="1"/>
          <p:nvPr/>
        </p:nvSpPr>
        <p:spPr>
          <a:xfrm>
            <a:off x="6750424" y="480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10561E-625E-4480-8EFB-16BB1C1EC35B}"/>
              </a:ext>
            </a:extLst>
          </p:cNvPr>
          <p:cNvSpPr txBox="1"/>
          <p:nvPr/>
        </p:nvSpPr>
        <p:spPr>
          <a:xfrm>
            <a:off x="1129470" y="2415239"/>
            <a:ext cx="244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Pacific Ocean</a:t>
            </a:r>
            <a:br>
              <a:rPr lang="en-GB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(North and South)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8DA3A48-67A6-2243-8BEE-B79458BBDC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54C9B340-4356-534D-AD0B-17F898D2B6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51" y="2153159"/>
            <a:ext cx="7205478" cy="3649862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14A360A-2E41-904F-9A35-F334871347FA}"/>
              </a:ext>
            </a:extLst>
          </p:cNvPr>
          <p:cNvSpPr/>
          <p:nvPr/>
        </p:nvSpPr>
        <p:spPr>
          <a:xfrm>
            <a:off x="4683768" y="201844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714749B-42F1-6A45-8558-36F48163D832}"/>
              </a:ext>
            </a:extLst>
          </p:cNvPr>
          <p:cNvSpPr/>
          <p:nvPr/>
        </p:nvSpPr>
        <p:spPr>
          <a:xfrm>
            <a:off x="3945214" y="2867872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 Pacific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6F49CB6-C750-ED42-9BE0-31E6B280791C}"/>
              </a:ext>
            </a:extLst>
          </p:cNvPr>
          <p:cNvSpPr/>
          <p:nvPr/>
        </p:nvSpPr>
        <p:spPr>
          <a:xfrm>
            <a:off x="6609782" y="4542634"/>
            <a:ext cx="1092221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 Atlantic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2C5B95B-7165-F44E-A4CF-FE8CE34A9BCD}"/>
              </a:ext>
            </a:extLst>
          </p:cNvPr>
          <p:cNvSpPr/>
          <p:nvPr/>
        </p:nvSpPr>
        <p:spPr>
          <a:xfrm>
            <a:off x="8512504" y="407636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Indian Ocean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A1DA189D-8461-6B4C-91FD-1DA720143D3B}"/>
              </a:ext>
            </a:extLst>
          </p:cNvPr>
          <p:cNvSpPr/>
          <p:nvPr/>
        </p:nvSpPr>
        <p:spPr>
          <a:xfrm>
            <a:off x="7702003" y="4985653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Southern Ocean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97EC3B81-B54B-4D47-A928-4DC335967620}"/>
              </a:ext>
            </a:extLst>
          </p:cNvPr>
          <p:cNvSpPr/>
          <p:nvPr/>
        </p:nvSpPr>
        <p:spPr>
          <a:xfrm>
            <a:off x="8976240" y="201844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E3B7DB4-5636-5F4B-BBD6-1719CBFCBFCD}"/>
              </a:ext>
            </a:extLst>
          </p:cNvPr>
          <p:cNvSpPr/>
          <p:nvPr/>
        </p:nvSpPr>
        <p:spPr>
          <a:xfrm>
            <a:off x="4683768" y="454263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 Pacific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31EBFA4-64E6-F54C-9A44-F1047A4DCF5E}"/>
              </a:ext>
            </a:extLst>
          </p:cNvPr>
          <p:cNvSpPr/>
          <p:nvPr/>
        </p:nvSpPr>
        <p:spPr>
          <a:xfrm>
            <a:off x="6209896" y="2867872"/>
            <a:ext cx="1106724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 Atlantic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442A51-F2C8-1E4F-BBFF-8CC6F19D0C11}"/>
              </a:ext>
            </a:extLst>
          </p:cNvPr>
          <p:cNvSpPr txBox="1"/>
          <p:nvPr/>
        </p:nvSpPr>
        <p:spPr>
          <a:xfrm>
            <a:off x="1142589" y="3859431"/>
            <a:ext cx="1774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Indian Ocean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945D03-65E7-244A-ACDE-77457224B04E}"/>
              </a:ext>
            </a:extLst>
          </p:cNvPr>
          <p:cNvSpPr txBox="1"/>
          <p:nvPr/>
        </p:nvSpPr>
        <p:spPr>
          <a:xfrm>
            <a:off x="1129470" y="3140669"/>
            <a:ext cx="244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Atlantic Ocean </a:t>
            </a:r>
            <a:br>
              <a:rPr lang="en-GB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(North and South)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C19EAA-C155-8348-ADAF-0D5B28640806}"/>
              </a:ext>
            </a:extLst>
          </p:cNvPr>
          <p:cNvSpPr txBox="1"/>
          <p:nvPr/>
        </p:nvSpPr>
        <p:spPr>
          <a:xfrm>
            <a:off x="1158609" y="4813226"/>
            <a:ext cx="175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64B8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Arctic Ocean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9F16BB-388C-E143-9AFB-F9BEC1A9B9D7}"/>
              </a:ext>
            </a:extLst>
          </p:cNvPr>
          <p:cNvSpPr txBox="1"/>
          <p:nvPr/>
        </p:nvSpPr>
        <p:spPr>
          <a:xfrm>
            <a:off x="1142589" y="4332048"/>
            <a:ext cx="210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D9222A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Southern Ocean</a:t>
            </a:r>
            <a:endParaRPr lang="en-GB" b="1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C597F208-C778-6248-AC35-AE59C64AD077}"/>
              </a:ext>
            </a:extLst>
          </p:cNvPr>
          <p:cNvSpPr txBox="1">
            <a:spLocks/>
          </p:cNvSpPr>
          <p:nvPr/>
        </p:nvSpPr>
        <p:spPr>
          <a:xfrm>
            <a:off x="0" y="99329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700" b="1" dirty="0">
                <a:solidFill>
                  <a:srgbClr val="4674C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Our planet’s five oceans (in order of size):</a:t>
            </a:r>
          </a:p>
        </p:txBody>
      </p:sp>
    </p:spTree>
    <p:extLst>
      <p:ext uri="{BB962C8B-B14F-4D97-AF65-F5344CB8AC3E}">
        <p14:creationId xmlns:p14="http://schemas.microsoft.com/office/powerpoint/2010/main" val="26085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644574" y="1132837"/>
            <a:ext cx="8324614" cy="4039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9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9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9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00066F-0D92-4A1C-9FE7-63F3517EE604}"/>
              </a:ext>
            </a:extLst>
          </p:cNvPr>
          <p:cNvSpPr txBox="1"/>
          <p:nvPr/>
        </p:nvSpPr>
        <p:spPr>
          <a:xfrm>
            <a:off x="6076950" y="1963300"/>
            <a:ext cx="500172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continent 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 a large expanse of land.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Smaller expanses of land are </a:t>
            </a: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islands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live on an island!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Great Britain is an island, made up of England, Scotland and Wales.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Ireland is also an island, divided into Northern Ireland (part of the UK) and the Republic of Ireland.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Our </a:t>
            </a: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world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is divided into </a:t>
            </a: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seven continents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.</a:t>
            </a:r>
          </a:p>
          <a:p>
            <a:endParaRPr lang="en-GB" dirty="0">
              <a:latin typeface="Comic Sans MS" panose="030F0902030302020204" pitchFamily="66" charset="0"/>
            </a:endParaRPr>
          </a:p>
        </p:txBody>
      </p:sp>
      <p:pic>
        <p:nvPicPr>
          <p:cNvPr id="3" name="Picture 2" descr="A view of the earth from space&#10;&#10;Description automatically generated with low confidence">
            <a:extLst>
              <a:ext uri="{FF2B5EF4-FFF2-40B4-BE49-F238E27FC236}">
                <a16:creationId xmlns:a16="http://schemas.microsoft.com/office/drawing/2014/main" id="{07571BF5-77A3-0A4A-B9C1-A042FB63DF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1" t="1580" r="760" b="19539"/>
          <a:stretch/>
        </p:blipFill>
        <p:spPr>
          <a:xfrm>
            <a:off x="1529839" y="2077832"/>
            <a:ext cx="4055545" cy="326909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1323C3-9A4D-4E47-8A5C-FEC8B13861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DB651EE-500E-C14D-8AD7-AF3E1FE5FE74}"/>
              </a:ext>
            </a:extLst>
          </p:cNvPr>
          <p:cNvSpPr txBox="1">
            <a:spLocks/>
          </p:cNvSpPr>
          <p:nvPr/>
        </p:nvSpPr>
        <p:spPr>
          <a:xfrm>
            <a:off x="0" y="99329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4674C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a continent?</a:t>
            </a:r>
          </a:p>
        </p:txBody>
      </p:sp>
    </p:spTree>
    <p:extLst>
      <p:ext uri="{BB962C8B-B14F-4D97-AF65-F5344CB8AC3E}">
        <p14:creationId xmlns:p14="http://schemas.microsoft.com/office/powerpoint/2010/main" val="406344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2C2657-9E4B-6E4E-99FA-96D8363DB1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7759926E-6ECA-7143-9CC3-351F975CE1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594" y="2062526"/>
            <a:ext cx="7205478" cy="3649862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49DBA7E-7B84-1D44-BF56-9953DCD7A867}"/>
              </a:ext>
            </a:extLst>
          </p:cNvPr>
          <p:cNvSpPr/>
          <p:nvPr/>
        </p:nvSpPr>
        <p:spPr>
          <a:xfrm>
            <a:off x="5294918" y="2698073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50D729B-5BBD-EF48-9E24-64DE4BA0A737}"/>
              </a:ext>
            </a:extLst>
          </p:cNvPr>
          <p:cNvSpPr/>
          <p:nvPr/>
        </p:nvSpPr>
        <p:spPr>
          <a:xfrm>
            <a:off x="8854025" y="2707217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Asia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8208696-5AE8-464E-910C-1C93F7CF2286}"/>
              </a:ext>
            </a:extLst>
          </p:cNvPr>
          <p:cNvSpPr/>
          <p:nvPr/>
        </p:nvSpPr>
        <p:spPr>
          <a:xfrm>
            <a:off x="7765992" y="5318989"/>
            <a:ext cx="890017" cy="362310"/>
          </a:xfrm>
          <a:prstGeom prst="roundRect">
            <a:avLst>
              <a:gd name="adj" fmla="val 50000"/>
            </a:avLst>
          </a:prstGeom>
          <a:solidFill>
            <a:srgbClr val="00A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Antarctica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BFD3397-2810-9240-9E29-88F1EE8EE831}"/>
              </a:ext>
            </a:extLst>
          </p:cNvPr>
          <p:cNvSpPr/>
          <p:nvPr/>
        </p:nvSpPr>
        <p:spPr>
          <a:xfrm>
            <a:off x="7475984" y="3320774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Africa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4313AA4-EA9F-8E43-8FBD-6EE24A1B8A19}"/>
              </a:ext>
            </a:extLst>
          </p:cNvPr>
          <p:cNvSpPr/>
          <p:nvPr/>
        </p:nvSpPr>
        <p:spPr>
          <a:xfrm>
            <a:off x="7565142" y="2568652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A927025-8C6F-A742-A297-34C923AB27C6}"/>
              </a:ext>
            </a:extLst>
          </p:cNvPr>
          <p:cNvSpPr/>
          <p:nvPr/>
        </p:nvSpPr>
        <p:spPr>
          <a:xfrm>
            <a:off x="9625880" y="4270846"/>
            <a:ext cx="919987" cy="36231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Oceania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7CEDE88-F935-9944-801B-DDE1BA183D35}"/>
              </a:ext>
            </a:extLst>
          </p:cNvPr>
          <p:cNvSpPr/>
          <p:nvPr/>
        </p:nvSpPr>
        <p:spPr>
          <a:xfrm>
            <a:off x="5954701" y="3914935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857CDFB-824C-F441-8C9A-B14D90DA51A8}"/>
              </a:ext>
            </a:extLst>
          </p:cNvPr>
          <p:cNvSpPr txBox="1">
            <a:spLocks/>
          </p:cNvSpPr>
          <p:nvPr/>
        </p:nvSpPr>
        <p:spPr>
          <a:xfrm>
            <a:off x="0" y="89817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700" b="1" dirty="0">
                <a:solidFill>
                  <a:srgbClr val="4674C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Our world’s seven continents (in order of size):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DE351C-3938-9F42-BB0B-266A4407B243}"/>
              </a:ext>
            </a:extLst>
          </p:cNvPr>
          <p:cNvSpPr/>
          <p:nvPr/>
        </p:nvSpPr>
        <p:spPr>
          <a:xfrm>
            <a:off x="1180709" y="1693303"/>
            <a:ext cx="8465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D8117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Asia</a:t>
            </a:r>
            <a:endParaRPr lang="en-US" sz="2000" b="1" dirty="0">
              <a:solidFill>
                <a:srgbClr val="7030A0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7EC41F2-7352-D34A-A8A4-4279B64577F4}"/>
              </a:ext>
            </a:extLst>
          </p:cNvPr>
          <p:cNvSpPr/>
          <p:nvPr/>
        </p:nvSpPr>
        <p:spPr>
          <a:xfrm>
            <a:off x="1180709" y="2159954"/>
            <a:ext cx="1179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B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Africa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41446B-1460-ED4C-94EF-873EDE77CF27}"/>
              </a:ext>
            </a:extLst>
          </p:cNvPr>
          <p:cNvSpPr/>
          <p:nvPr/>
        </p:nvSpPr>
        <p:spPr>
          <a:xfrm>
            <a:off x="1180710" y="2626605"/>
            <a:ext cx="2107802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70C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North America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B7E6A7-C44B-A741-88A2-6965F8BF81AD}"/>
              </a:ext>
            </a:extLst>
          </p:cNvPr>
          <p:cNvSpPr/>
          <p:nvPr/>
        </p:nvSpPr>
        <p:spPr>
          <a:xfrm>
            <a:off x="1180710" y="3093256"/>
            <a:ext cx="19948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F9B233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South America</a:t>
            </a:r>
            <a:endParaRPr lang="en-US" sz="2000" b="1" dirty="0">
              <a:solidFill>
                <a:srgbClr val="7030A0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B7DD7F-0B89-054F-BFE7-D9DC3EB59754}"/>
              </a:ext>
            </a:extLst>
          </p:cNvPr>
          <p:cNvSpPr/>
          <p:nvPr/>
        </p:nvSpPr>
        <p:spPr>
          <a:xfrm>
            <a:off x="1180710" y="3559907"/>
            <a:ext cx="1505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00A3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Antarctica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988EB9-65FA-D64D-97F0-C02F4D90F2F7}"/>
              </a:ext>
            </a:extLst>
          </p:cNvPr>
          <p:cNvSpPr/>
          <p:nvPr/>
        </p:nvSpPr>
        <p:spPr>
          <a:xfrm>
            <a:off x="1180709" y="4026558"/>
            <a:ext cx="1179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D9222A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C294DB-2343-8C45-BFA8-3D03B05A9208}"/>
              </a:ext>
            </a:extLst>
          </p:cNvPr>
          <p:cNvSpPr/>
          <p:nvPr/>
        </p:nvSpPr>
        <p:spPr>
          <a:xfrm>
            <a:off x="1180709" y="4493210"/>
            <a:ext cx="26948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Oceania</a:t>
            </a:r>
            <a:br>
              <a:rPr lang="en-US" sz="12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(This is often referred to as </a:t>
            </a:r>
            <a:r>
              <a:rPr lang="en-US" sz="1200" dirty="0" err="1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Australisia</a:t>
            </a:r>
            <a: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or Australia.</a:t>
            </a:r>
            <a:b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But the region is referred to as Oceania if including New Zealand and the Pacific islands.)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76903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20" grpId="0"/>
      <p:bldP spid="21" grpId="0"/>
      <p:bldP spid="22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754B81BA-308B-4048-80BD-EB462C8561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2230" y="2308571"/>
            <a:ext cx="7205478" cy="3649862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1364480"/>
            <a:ext cx="12192000" cy="4518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Can we remember the oceans? Let’s find out!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1BAF292-D7E9-CE42-A5CB-B79CFEA19B3B}"/>
              </a:ext>
            </a:extLst>
          </p:cNvPr>
          <p:cNvSpPr/>
          <p:nvPr/>
        </p:nvSpPr>
        <p:spPr>
          <a:xfrm>
            <a:off x="3308947" y="217385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45D34B97-A01B-8549-8E3A-4A9397D572D2}"/>
              </a:ext>
            </a:extLst>
          </p:cNvPr>
          <p:cNvSpPr/>
          <p:nvPr/>
        </p:nvSpPr>
        <p:spPr>
          <a:xfrm>
            <a:off x="2570393" y="302328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North Pacific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D2E0D58-0DEF-C54F-B98D-EDB3E160F123}"/>
              </a:ext>
            </a:extLst>
          </p:cNvPr>
          <p:cNvSpPr/>
          <p:nvPr/>
        </p:nvSpPr>
        <p:spPr>
          <a:xfrm>
            <a:off x="5234961" y="4698046"/>
            <a:ext cx="1092221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South Atlantic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8083885B-6D22-A740-8B7F-8EFF19AA0882}"/>
              </a:ext>
            </a:extLst>
          </p:cNvPr>
          <p:cNvSpPr/>
          <p:nvPr/>
        </p:nvSpPr>
        <p:spPr>
          <a:xfrm>
            <a:off x="7137683" y="4231778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Indian Ocean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09702F6-745A-A147-8080-1420D0651578}"/>
              </a:ext>
            </a:extLst>
          </p:cNvPr>
          <p:cNvSpPr/>
          <p:nvPr/>
        </p:nvSpPr>
        <p:spPr>
          <a:xfrm>
            <a:off x="6327182" y="5141065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Southern Ocean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1AF10EA-9AB0-C74E-9311-F09364674A46}"/>
              </a:ext>
            </a:extLst>
          </p:cNvPr>
          <p:cNvSpPr/>
          <p:nvPr/>
        </p:nvSpPr>
        <p:spPr>
          <a:xfrm>
            <a:off x="7601419" y="217385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Arctic Ocean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7C3019F5-ABBE-EA4D-8CEC-00EB85FA5F32}"/>
              </a:ext>
            </a:extLst>
          </p:cNvPr>
          <p:cNvSpPr/>
          <p:nvPr/>
        </p:nvSpPr>
        <p:spPr>
          <a:xfrm>
            <a:off x="3308947" y="4698046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South Pacific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Ocean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CC0F54D-A2E3-5E41-959A-08EFC990A114}"/>
              </a:ext>
            </a:extLst>
          </p:cNvPr>
          <p:cNvSpPr/>
          <p:nvPr/>
        </p:nvSpPr>
        <p:spPr>
          <a:xfrm>
            <a:off x="4835075" y="3023284"/>
            <a:ext cx="1052422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North Atlantic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Ocean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447EE10-D8C6-F64D-B3E8-B2C8A98217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4D5A5116-CCA4-7B41-A9FC-A1A9257FAFAA}"/>
              </a:ext>
            </a:extLst>
          </p:cNvPr>
          <p:cNvSpPr txBox="1">
            <a:spLocks/>
          </p:cNvSpPr>
          <p:nvPr/>
        </p:nvSpPr>
        <p:spPr>
          <a:xfrm>
            <a:off x="0" y="72378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4674C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6962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1017715"/>
            <a:ext cx="12191999" cy="5146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Now let’s see if we can remember the seven continents!</a:t>
            </a:r>
          </a:p>
          <a:p>
            <a:pPr marL="0" indent="0" algn="ctr">
              <a:buNone/>
            </a:pPr>
            <a:endParaRPr lang="en-US" sz="25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6" name="Picture 15" descr="Map&#10;&#10;Description automatically generated">
            <a:extLst>
              <a:ext uri="{FF2B5EF4-FFF2-40B4-BE49-F238E27FC236}">
                <a16:creationId xmlns:a16="http://schemas.microsoft.com/office/drawing/2014/main" id="{1D74ADC3-5317-4640-B06B-5F2BB77B39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824" y="1947064"/>
            <a:ext cx="7205478" cy="3649862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2F8E127-BAEE-1D4F-B156-4E23D6862A1C}"/>
              </a:ext>
            </a:extLst>
          </p:cNvPr>
          <p:cNvSpPr/>
          <p:nvPr/>
        </p:nvSpPr>
        <p:spPr>
          <a:xfrm>
            <a:off x="3906148" y="2582611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North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46960668-27AF-034B-BF37-69B4F70E8AE4}"/>
              </a:ext>
            </a:extLst>
          </p:cNvPr>
          <p:cNvSpPr/>
          <p:nvPr/>
        </p:nvSpPr>
        <p:spPr>
          <a:xfrm>
            <a:off x="7465255" y="2591755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81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Asia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22DC412-592E-DF4D-9242-F358B66898DB}"/>
              </a:ext>
            </a:extLst>
          </p:cNvPr>
          <p:cNvSpPr/>
          <p:nvPr/>
        </p:nvSpPr>
        <p:spPr>
          <a:xfrm>
            <a:off x="6377222" y="5203527"/>
            <a:ext cx="890017" cy="362310"/>
          </a:xfrm>
          <a:prstGeom prst="roundRect">
            <a:avLst>
              <a:gd name="adj" fmla="val 50000"/>
            </a:avLst>
          </a:prstGeom>
          <a:solidFill>
            <a:srgbClr val="00A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Antarctica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F7ABBAF1-3539-184A-8C68-4E49C7C981C1}"/>
              </a:ext>
            </a:extLst>
          </p:cNvPr>
          <p:cNvSpPr/>
          <p:nvPr/>
        </p:nvSpPr>
        <p:spPr>
          <a:xfrm>
            <a:off x="6087214" y="3205312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Africa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0D720E7B-2593-1A4E-BC84-777CD4456E55}"/>
              </a:ext>
            </a:extLst>
          </p:cNvPr>
          <p:cNvSpPr/>
          <p:nvPr/>
        </p:nvSpPr>
        <p:spPr>
          <a:xfrm>
            <a:off x="6176372" y="2453190"/>
            <a:ext cx="701801" cy="362310"/>
          </a:xfrm>
          <a:prstGeom prst="roundRect">
            <a:avLst>
              <a:gd name="adj" fmla="val 50000"/>
            </a:avLst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A769F154-1DCD-2546-88B6-9ED6CF544059}"/>
              </a:ext>
            </a:extLst>
          </p:cNvPr>
          <p:cNvSpPr/>
          <p:nvPr/>
        </p:nvSpPr>
        <p:spPr>
          <a:xfrm>
            <a:off x="8237110" y="4155384"/>
            <a:ext cx="919987" cy="36231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Oceania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C94168B5-5BC0-E840-8D70-F91F9EDEA7E5}"/>
              </a:ext>
            </a:extLst>
          </p:cNvPr>
          <p:cNvSpPr/>
          <p:nvPr/>
        </p:nvSpPr>
        <p:spPr>
          <a:xfrm>
            <a:off x="4565931" y="3799473"/>
            <a:ext cx="796036" cy="362310"/>
          </a:xfrm>
          <a:prstGeom prst="roundRect">
            <a:avLst>
              <a:gd name="adj" fmla="val 50000"/>
            </a:avLst>
          </a:prstGeom>
          <a:solidFill>
            <a:srgbClr val="F9B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South</a:t>
            </a:r>
            <a:b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900" dirty="0">
                <a:latin typeface="Comic Sans MS" panose="030F0902030302020204" pitchFamily="66" charset="0"/>
                <a:cs typeface="Arial" panose="020B0604020202020204" pitchFamily="34" charset="0"/>
              </a:rPr>
              <a:t>America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5B35DA1-96C0-7D49-B8CB-24908523DA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3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5" grpId="0" animBg="1"/>
      <p:bldP spid="26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</TotalTime>
  <Words>480</Words>
  <Application>Microsoft Office PowerPoint</Application>
  <PresentationFormat>Widescreen</PresentationFormat>
  <Paragraphs>90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202</cp:revision>
  <dcterms:created xsi:type="dcterms:W3CDTF">2021-01-11T17:47:06Z</dcterms:created>
  <dcterms:modified xsi:type="dcterms:W3CDTF">2022-08-17T16:19:35Z</dcterms:modified>
</cp:coreProperties>
</file>