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2" r:id="rId2"/>
    <p:sldMasterId id="2147483660" r:id="rId3"/>
  </p:sldMasterIdLst>
  <p:notesMasterIdLst>
    <p:notesMasterId r:id="rId17"/>
  </p:notesMasterIdLst>
  <p:sldIdLst>
    <p:sldId id="270" r:id="rId4"/>
    <p:sldId id="271" r:id="rId5"/>
    <p:sldId id="262" r:id="rId6"/>
    <p:sldId id="263" r:id="rId7"/>
    <p:sldId id="264" r:id="rId8"/>
    <p:sldId id="265" r:id="rId9"/>
    <p:sldId id="266" r:id="rId10"/>
    <p:sldId id="267" r:id="rId11"/>
    <p:sldId id="268" r:id="rId12"/>
    <p:sldId id="269" r:id="rId13"/>
    <p:sldId id="272" r:id="rId14"/>
    <p:sldId id="274" r:id="rId15"/>
    <p:sldId id="27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2" pos="2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74C1"/>
    <a:srgbClr val="272626"/>
    <a:srgbClr val="064B8D"/>
    <a:srgbClr val="00A3A6"/>
    <a:srgbClr val="D9222A"/>
    <a:srgbClr val="F9B233"/>
    <a:srgbClr val="D8117D"/>
    <a:srgbClr val="EB7D3C"/>
    <a:srgbClr val="EA5B0C"/>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66" autoAdjust="0"/>
    <p:restoredTop sz="94700"/>
  </p:normalViewPr>
  <p:slideViewPr>
    <p:cSldViewPr snapToGrid="0" snapToObjects="1">
      <p:cViewPr varScale="1">
        <p:scale>
          <a:sx n="82" d="100"/>
          <a:sy n="82" d="100"/>
        </p:scale>
        <p:origin x="1090" y="72"/>
      </p:cViewPr>
      <p:guideLst>
        <p:guide orient="horz" pos="232"/>
        <p:guide pos="2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8/17/2022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641719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2597194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1227980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30293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1393313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335277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3453780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811600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428754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8417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AAD5E-3EEC-E344-8468-2E40490FB85E}"/>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F617E6F-5706-BA4C-9DE7-3F1B26C4E23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82706C1-8499-F148-8411-6D4E68754237}"/>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8/17/2022</a:t>
            </a:fld>
            <a:endParaRPr lang="en-US"/>
          </a:p>
        </p:txBody>
      </p:sp>
      <p:sp>
        <p:nvSpPr>
          <p:cNvPr id="5" name="Footer Placeholder 4">
            <a:extLst>
              <a:ext uri="{FF2B5EF4-FFF2-40B4-BE49-F238E27FC236}">
                <a16:creationId xmlns:a16="http://schemas.microsoft.com/office/drawing/2014/main" id="{E9D4FD3E-CC03-014A-91E3-96BC5FD06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2EE270F-B6DB-8842-8C47-A87A9B8090DA}"/>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0341776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BB116-4E17-514D-9F5E-4D7A46053F4F}"/>
              </a:ext>
            </a:extLst>
          </p:cNvPr>
          <p:cNvSpPr>
            <a:spLocks noGrp="1"/>
          </p:cNvSpPr>
          <p:nvPr>
            <p:ph type="title"/>
          </p:nvPr>
        </p:nvSpPr>
        <p:spPr>
          <a:xfrm>
            <a:off x="838200" y="39560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F8AF347-5402-2945-9874-C3192B362186}"/>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79D57DB-F190-5E49-A073-FA44618DE603}"/>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8/17/2022</a:t>
            </a:fld>
            <a:endParaRPr lang="en-US"/>
          </a:p>
        </p:txBody>
      </p:sp>
      <p:sp>
        <p:nvSpPr>
          <p:cNvPr id="5" name="Footer Placeholder 4">
            <a:extLst>
              <a:ext uri="{FF2B5EF4-FFF2-40B4-BE49-F238E27FC236}">
                <a16:creationId xmlns:a16="http://schemas.microsoft.com/office/drawing/2014/main" id="{CF6DF0C7-D3F1-A840-AEC4-7B08B591B1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69156E5-7FBF-3644-8B36-B58988FA7815}"/>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9577255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FE044-E07B-C14B-9017-C3E65240406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5579BF2-5675-DC4B-931F-EA3436D70C7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9943A3E-F5B7-7842-9E49-78AE342FE093}"/>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8/17/2022</a:t>
            </a:fld>
            <a:endParaRPr lang="en-US"/>
          </a:p>
        </p:txBody>
      </p:sp>
      <p:sp>
        <p:nvSpPr>
          <p:cNvPr id="5" name="Footer Placeholder 4">
            <a:extLst>
              <a:ext uri="{FF2B5EF4-FFF2-40B4-BE49-F238E27FC236}">
                <a16:creationId xmlns:a16="http://schemas.microsoft.com/office/drawing/2014/main" id="{D386781A-B561-6D40-BED1-948F08ECA6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385FEFA-56C4-B34D-A859-7984C5DA6F74}"/>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3024645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40953-2822-BC44-BEDC-E3F421810A2F}"/>
              </a:ext>
            </a:extLst>
          </p:cNvPr>
          <p:cNvSpPr>
            <a:spLocks noGrp="1"/>
          </p:cNvSpPr>
          <p:nvPr>
            <p:ph type="title"/>
          </p:nvPr>
        </p:nvSpPr>
        <p:spPr>
          <a:xfrm>
            <a:off x="838200" y="39560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81E1737-582C-4745-8C73-D9F084BAE8A5}"/>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3007F69-7098-D645-B30F-723B746E5DDC}"/>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04515C1-F79F-4B41-A578-C107A15E36B9}"/>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8/17/2022</a:t>
            </a:fld>
            <a:endParaRPr lang="en-US"/>
          </a:p>
        </p:txBody>
      </p:sp>
      <p:sp>
        <p:nvSpPr>
          <p:cNvPr id="6" name="Footer Placeholder 5">
            <a:extLst>
              <a:ext uri="{FF2B5EF4-FFF2-40B4-BE49-F238E27FC236}">
                <a16:creationId xmlns:a16="http://schemas.microsoft.com/office/drawing/2014/main" id="{681A85C4-41FC-344F-B58D-EF3E5C4797A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7A009FB-FFBE-2A4D-BDCE-40596ED80CD7}"/>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9272433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36781-A288-1349-AADE-5DB7BC3F3C83}"/>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360D6C2-B9C1-3244-8041-3F4806D25B2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23BA13C-098E-BC42-BC2C-104CC888927B}"/>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36996CF2-C897-984C-AA9E-D7CD14A0EEB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CE0DD1E-58F2-174E-951D-23FFA5EEE2AD}"/>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FD06784-44A6-4F4C-B881-99BAB1208322}"/>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8/17/2022</a:t>
            </a:fld>
            <a:endParaRPr lang="en-US"/>
          </a:p>
        </p:txBody>
      </p:sp>
      <p:sp>
        <p:nvSpPr>
          <p:cNvPr id="8" name="Footer Placeholder 7">
            <a:extLst>
              <a:ext uri="{FF2B5EF4-FFF2-40B4-BE49-F238E27FC236}">
                <a16:creationId xmlns:a16="http://schemas.microsoft.com/office/drawing/2014/main" id="{8B4119B2-EFB8-3340-BF1F-EB217D8EE77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495B478-C581-6148-AA55-1CEB5B8DE0E4}"/>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742687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51349-F233-A643-A658-EFA6639E78F7}"/>
              </a:ext>
            </a:extLst>
          </p:cNvPr>
          <p:cNvSpPr>
            <a:spLocks noGrp="1"/>
          </p:cNvSpPr>
          <p:nvPr>
            <p:ph type="title"/>
          </p:nvPr>
        </p:nvSpPr>
        <p:spPr>
          <a:xfrm>
            <a:off x="838200" y="39560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CB2B794-1040-E441-A266-BDA4F1C154BA}"/>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8/17/2022</a:t>
            </a:fld>
            <a:endParaRPr lang="en-US"/>
          </a:p>
        </p:txBody>
      </p:sp>
      <p:sp>
        <p:nvSpPr>
          <p:cNvPr id="4" name="Footer Placeholder 3">
            <a:extLst>
              <a:ext uri="{FF2B5EF4-FFF2-40B4-BE49-F238E27FC236}">
                <a16:creationId xmlns:a16="http://schemas.microsoft.com/office/drawing/2014/main" id="{FA1C9133-D815-514D-9C1B-F69AAF1435D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6D65156-7AFD-1941-9A23-10C32B1405A1}"/>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664835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9BE2C3-D010-3947-B0D6-FB593930DB89}"/>
              </a:ext>
            </a:extLst>
          </p:cNvPr>
          <p:cNvSpPr/>
          <p:nvPr userDrawn="1"/>
        </p:nvSpPr>
        <p:spPr>
          <a:xfrm>
            <a:off x="0" y="0"/>
            <a:ext cx="12192000" cy="6858000"/>
          </a:xfrm>
          <a:prstGeom prst="rect">
            <a:avLst/>
          </a:prstGeom>
          <a:solidFill>
            <a:srgbClr val="467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27930719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C63CE-E107-754C-8CD8-4F1497AB976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B14AEFF-5B4E-A44D-AB5A-7E0BC33D728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E65E875-94B6-A042-89B6-058923C90E6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6317BF1-CDD7-8042-9387-5B4AB57EE232}"/>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8/17/2022</a:t>
            </a:fld>
            <a:endParaRPr lang="en-US"/>
          </a:p>
        </p:txBody>
      </p:sp>
      <p:sp>
        <p:nvSpPr>
          <p:cNvPr id="6" name="Footer Placeholder 5">
            <a:extLst>
              <a:ext uri="{FF2B5EF4-FFF2-40B4-BE49-F238E27FC236}">
                <a16:creationId xmlns:a16="http://schemas.microsoft.com/office/drawing/2014/main" id="{40A1A468-1C9F-9B44-8B38-C943251207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53F7DA7-D9CF-5B4C-941F-BD9F13E94D44}"/>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571884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8417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CD434-36FF-B24B-80B7-5D13ED5F3F4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B4363A-961B-1C48-894B-E6983A8786B5}"/>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30FCD26-6DCA-2345-B7A6-5C6A7A211FC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E3413AA-173A-5E41-A617-C7A05AE603FA}"/>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8/17/2022</a:t>
            </a:fld>
            <a:endParaRPr lang="en-US"/>
          </a:p>
        </p:txBody>
      </p:sp>
      <p:sp>
        <p:nvSpPr>
          <p:cNvPr id="6" name="Footer Placeholder 5">
            <a:extLst>
              <a:ext uri="{FF2B5EF4-FFF2-40B4-BE49-F238E27FC236}">
                <a16:creationId xmlns:a16="http://schemas.microsoft.com/office/drawing/2014/main" id="{C937E480-6CEA-E94E-BF07-EAA7129DE46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8FC9205-287D-3744-89F3-24A9780EFB7C}"/>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1961362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E6D4F-D8E6-3F49-817A-1ACD7B562503}"/>
              </a:ext>
            </a:extLst>
          </p:cNvPr>
          <p:cNvSpPr>
            <a:spLocks noGrp="1"/>
          </p:cNvSpPr>
          <p:nvPr>
            <p:ph type="title"/>
          </p:nvPr>
        </p:nvSpPr>
        <p:spPr>
          <a:xfrm>
            <a:off x="838200" y="39560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529EF8D-F6BF-0048-8210-A7931EFF699A}"/>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860066C-7E49-6547-BDC6-68024F8EE202}"/>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8/17/2022</a:t>
            </a:fld>
            <a:endParaRPr lang="en-US"/>
          </a:p>
        </p:txBody>
      </p:sp>
      <p:sp>
        <p:nvSpPr>
          <p:cNvPr id="5" name="Footer Placeholder 4">
            <a:extLst>
              <a:ext uri="{FF2B5EF4-FFF2-40B4-BE49-F238E27FC236}">
                <a16:creationId xmlns:a16="http://schemas.microsoft.com/office/drawing/2014/main" id="{B6AD07E0-A083-AC43-864F-B5418D18DE9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75FF9B8-F323-2843-93D9-91DEB808D288}"/>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22120553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65A84E-5A17-6040-95FA-2211DB4239F1}"/>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A83E3D9-C328-0E42-A487-014FDD0E7AB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5139FFF-8DAC-264A-A915-F80E31F23E47}"/>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8/17/2022</a:t>
            </a:fld>
            <a:endParaRPr lang="en-US"/>
          </a:p>
        </p:txBody>
      </p:sp>
      <p:sp>
        <p:nvSpPr>
          <p:cNvPr id="5" name="Footer Placeholder 4">
            <a:extLst>
              <a:ext uri="{FF2B5EF4-FFF2-40B4-BE49-F238E27FC236}">
                <a16:creationId xmlns:a16="http://schemas.microsoft.com/office/drawing/2014/main" id="{0008A9AF-EF5A-3943-B7D4-660E374FA82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B3896FE-AC7E-3844-855E-52FAE2056934}"/>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7011736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9B312-F6C9-A24F-8A2C-6C8A6771CA5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C909DB5-65DA-4B49-9217-8E73BB1305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FC7D1369-58B3-8C41-9E67-A567AE7E9188}"/>
              </a:ext>
            </a:extLst>
          </p:cNvPr>
          <p:cNvSpPr>
            <a:spLocks noGrp="1"/>
          </p:cNvSpPr>
          <p:nvPr>
            <p:ph type="dt" sz="half" idx="10"/>
          </p:nvPr>
        </p:nvSpPr>
        <p:spPr/>
        <p:txBody>
          <a:bodyPr/>
          <a:lstStyle/>
          <a:p>
            <a:fld id="{272B12A4-353F-A845-8923-467E07F186C2}" type="datetimeFigureOut">
              <a:rPr lang="en-US" smtClean="0"/>
              <a:t>8/17/2022</a:t>
            </a:fld>
            <a:endParaRPr lang="en-US"/>
          </a:p>
        </p:txBody>
      </p:sp>
      <p:sp>
        <p:nvSpPr>
          <p:cNvPr id="5" name="Footer Placeholder 4">
            <a:extLst>
              <a:ext uri="{FF2B5EF4-FFF2-40B4-BE49-F238E27FC236}">
                <a16:creationId xmlns:a16="http://schemas.microsoft.com/office/drawing/2014/main" id="{F37F6492-46F1-F640-B46C-CEF1D64498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43B8EF-C332-454D-B8A1-D16CF2E12831}"/>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27902295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3C370-5AE9-064E-9063-358B5A0D5F6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708E68C-081D-5747-9C62-7822688C0B7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0C0DE4A-DB89-AC40-8813-85A5BA72E0DB}"/>
              </a:ext>
            </a:extLst>
          </p:cNvPr>
          <p:cNvSpPr>
            <a:spLocks noGrp="1"/>
          </p:cNvSpPr>
          <p:nvPr>
            <p:ph type="dt" sz="half" idx="10"/>
          </p:nvPr>
        </p:nvSpPr>
        <p:spPr/>
        <p:txBody>
          <a:bodyPr/>
          <a:lstStyle/>
          <a:p>
            <a:fld id="{272B12A4-353F-A845-8923-467E07F186C2}" type="datetimeFigureOut">
              <a:rPr lang="en-US" smtClean="0"/>
              <a:t>8/17/2022</a:t>
            </a:fld>
            <a:endParaRPr lang="en-US"/>
          </a:p>
        </p:txBody>
      </p:sp>
      <p:sp>
        <p:nvSpPr>
          <p:cNvPr id="5" name="Footer Placeholder 4">
            <a:extLst>
              <a:ext uri="{FF2B5EF4-FFF2-40B4-BE49-F238E27FC236}">
                <a16:creationId xmlns:a16="http://schemas.microsoft.com/office/drawing/2014/main" id="{9097E13B-2ACF-0D43-AFF3-4EB5027331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5D4320-3FA8-2545-8238-421D100780AD}"/>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3423236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99874-835A-2547-8664-8D12655A7C7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1D88B4CB-4346-C548-943E-FA0515298B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7CB38D2-9CD6-EB40-AA18-D46DC381DD31}"/>
              </a:ext>
            </a:extLst>
          </p:cNvPr>
          <p:cNvSpPr>
            <a:spLocks noGrp="1"/>
          </p:cNvSpPr>
          <p:nvPr>
            <p:ph type="dt" sz="half" idx="10"/>
          </p:nvPr>
        </p:nvSpPr>
        <p:spPr/>
        <p:txBody>
          <a:bodyPr/>
          <a:lstStyle/>
          <a:p>
            <a:fld id="{272B12A4-353F-A845-8923-467E07F186C2}" type="datetimeFigureOut">
              <a:rPr lang="en-US" smtClean="0"/>
              <a:t>8/17/2022</a:t>
            </a:fld>
            <a:endParaRPr lang="en-US"/>
          </a:p>
        </p:txBody>
      </p:sp>
      <p:sp>
        <p:nvSpPr>
          <p:cNvPr id="5" name="Footer Placeholder 4">
            <a:extLst>
              <a:ext uri="{FF2B5EF4-FFF2-40B4-BE49-F238E27FC236}">
                <a16:creationId xmlns:a16="http://schemas.microsoft.com/office/drawing/2014/main" id="{E2AAB955-5D94-CC4C-B86A-033BDFEF59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D3111A-8479-1E41-A2FF-AC3BDA89A911}"/>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35568312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9890B-9C06-344E-855E-B99E1D47989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ADAE69B-8E23-AD47-BEFD-82871080218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D735977-9D28-034D-8967-F6CC45EE727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4A488AE-92D4-7B4D-B896-B2C5CBF96CC4}"/>
              </a:ext>
            </a:extLst>
          </p:cNvPr>
          <p:cNvSpPr>
            <a:spLocks noGrp="1"/>
          </p:cNvSpPr>
          <p:nvPr>
            <p:ph type="dt" sz="half" idx="10"/>
          </p:nvPr>
        </p:nvSpPr>
        <p:spPr/>
        <p:txBody>
          <a:bodyPr/>
          <a:lstStyle/>
          <a:p>
            <a:fld id="{272B12A4-353F-A845-8923-467E07F186C2}" type="datetimeFigureOut">
              <a:rPr lang="en-US" smtClean="0"/>
              <a:t>8/17/2022</a:t>
            </a:fld>
            <a:endParaRPr lang="en-US"/>
          </a:p>
        </p:txBody>
      </p:sp>
      <p:sp>
        <p:nvSpPr>
          <p:cNvPr id="6" name="Footer Placeholder 5">
            <a:extLst>
              <a:ext uri="{FF2B5EF4-FFF2-40B4-BE49-F238E27FC236}">
                <a16:creationId xmlns:a16="http://schemas.microsoft.com/office/drawing/2014/main" id="{E4DE3DE1-F7B1-FF42-B6FA-AA68A859E6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F33E6A-14F4-084D-B22E-53E6231C3140}"/>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8573273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46A73-FBB3-7C4E-91FA-C0F4B64C0796}"/>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B3B0014-C1A9-0249-8E14-B6401DA30E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5E28175-8E3D-C941-89FE-883ACDEA903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8443DD6-2C20-7044-A6D0-565BB346DF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FAEDCB1-E647-074D-A501-875B745E855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C637DE1-DD12-D143-9060-E39AB376DE61}"/>
              </a:ext>
            </a:extLst>
          </p:cNvPr>
          <p:cNvSpPr>
            <a:spLocks noGrp="1"/>
          </p:cNvSpPr>
          <p:nvPr>
            <p:ph type="dt" sz="half" idx="10"/>
          </p:nvPr>
        </p:nvSpPr>
        <p:spPr/>
        <p:txBody>
          <a:bodyPr/>
          <a:lstStyle/>
          <a:p>
            <a:fld id="{272B12A4-353F-A845-8923-467E07F186C2}" type="datetimeFigureOut">
              <a:rPr lang="en-US" smtClean="0"/>
              <a:t>8/17/2022</a:t>
            </a:fld>
            <a:endParaRPr lang="en-US"/>
          </a:p>
        </p:txBody>
      </p:sp>
      <p:sp>
        <p:nvSpPr>
          <p:cNvPr id="8" name="Footer Placeholder 7">
            <a:extLst>
              <a:ext uri="{FF2B5EF4-FFF2-40B4-BE49-F238E27FC236}">
                <a16:creationId xmlns:a16="http://schemas.microsoft.com/office/drawing/2014/main" id="{8BF1508A-6440-2848-9CAD-D420055011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B57A93D-01D7-2340-B3D3-52D33411083B}"/>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14284348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2EC2C-95E2-AB4F-9E8B-A6336439BE5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EAA7C15-B752-EC4F-BE8D-6F5A03361581}"/>
              </a:ext>
            </a:extLst>
          </p:cNvPr>
          <p:cNvSpPr>
            <a:spLocks noGrp="1"/>
          </p:cNvSpPr>
          <p:nvPr>
            <p:ph type="dt" sz="half" idx="10"/>
          </p:nvPr>
        </p:nvSpPr>
        <p:spPr/>
        <p:txBody>
          <a:bodyPr/>
          <a:lstStyle/>
          <a:p>
            <a:fld id="{272B12A4-353F-A845-8923-467E07F186C2}" type="datetimeFigureOut">
              <a:rPr lang="en-US" smtClean="0"/>
              <a:t>8/17/2022</a:t>
            </a:fld>
            <a:endParaRPr lang="en-US"/>
          </a:p>
        </p:txBody>
      </p:sp>
      <p:sp>
        <p:nvSpPr>
          <p:cNvPr id="4" name="Footer Placeholder 3">
            <a:extLst>
              <a:ext uri="{FF2B5EF4-FFF2-40B4-BE49-F238E27FC236}">
                <a16:creationId xmlns:a16="http://schemas.microsoft.com/office/drawing/2014/main" id="{B896260D-5B9A-E04D-9134-1F5B13E951B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7513CC0-F648-BE4A-89E8-E57165CFE9B2}"/>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31285534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FF60678-4612-5749-88EA-FFF7A41C6905}"/>
              </a:ext>
            </a:extLst>
          </p:cNvPr>
          <p:cNvSpPr/>
          <p:nvPr userDrawn="1"/>
        </p:nvSpPr>
        <p:spPr>
          <a:xfrm>
            <a:off x="0" y="0"/>
            <a:ext cx="12192000" cy="6858000"/>
          </a:xfrm>
          <a:prstGeom prst="rect">
            <a:avLst/>
          </a:prstGeom>
          <a:solidFill>
            <a:srgbClr val="467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4117428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6AE6B-EFB3-0F46-8CA9-101B44D3B21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AB98E80-06E2-784F-ADF8-A14B8C5AD5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5A3F4B4-B04A-E54D-BDB2-4723ABC177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A54E5D8-6E42-4E41-9089-8F0EF20450B5}"/>
              </a:ext>
            </a:extLst>
          </p:cNvPr>
          <p:cNvSpPr>
            <a:spLocks noGrp="1"/>
          </p:cNvSpPr>
          <p:nvPr>
            <p:ph type="dt" sz="half" idx="10"/>
          </p:nvPr>
        </p:nvSpPr>
        <p:spPr/>
        <p:txBody>
          <a:bodyPr/>
          <a:lstStyle/>
          <a:p>
            <a:fld id="{272B12A4-353F-A845-8923-467E07F186C2}" type="datetimeFigureOut">
              <a:rPr lang="en-US" smtClean="0"/>
              <a:t>8/17/2022</a:t>
            </a:fld>
            <a:endParaRPr lang="en-US"/>
          </a:p>
        </p:txBody>
      </p:sp>
      <p:sp>
        <p:nvSpPr>
          <p:cNvPr id="6" name="Footer Placeholder 5">
            <a:extLst>
              <a:ext uri="{FF2B5EF4-FFF2-40B4-BE49-F238E27FC236}">
                <a16:creationId xmlns:a16="http://schemas.microsoft.com/office/drawing/2014/main" id="{E7DA661D-0C43-C348-8919-04AFE2938F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6D0293-3AC2-3245-944B-4B7D93743EB3}"/>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6144580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F7128-924E-B445-8166-99B0500E44A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EF2DF39-D946-1F48-8070-CAC6A57102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F7A927F-5747-0D44-B98E-A85A50942B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1E03E20-D1F6-7449-979D-2F1EED041BF0}"/>
              </a:ext>
            </a:extLst>
          </p:cNvPr>
          <p:cNvSpPr>
            <a:spLocks noGrp="1"/>
          </p:cNvSpPr>
          <p:nvPr>
            <p:ph type="dt" sz="half" idx="10"/>
          </p:nvPr>
        </p:nvSpPr>
        <p:spPr/>
        <p:txBody>
          <a:bodyPr/>
          <a:lstStyle/>
          <a:p>
            <a:fld id="{272B12A4-353F-A845-8923-467E07F186C2}" type="datetimeFigureOut">
              <a:rPr lang="en-US" smtClean="0"/>
              <a:t>8/17/2022</a:t>
            </a:fld>
            <a:endParaRPr lang="en-US"/>
          </a:p>
        </p:txBody>
      </p:sp>
      <p:sp>
        <p:nvSpPr>
          <p:cNvPr id="6" name="Footer Placeholder 5">
            <a:extLst>
              <a:ext uri="{FF2B5EF4-FFF2-40B4-BE49-F238E27FC236}">
                <a16:creationId xmlns:a16="http://schemas.microsoft.com/office/drawing/2014/main" id="{274217E4-F1FE-F241-8D6A-E11F80B66B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7E1609-814E-8849-921A-10CC122571A0}"/>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3014157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1C804-F47A-D447-BDC9-86290CB137D4}"/>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2CED5BD-4DB3-CB4E-9914-88FCB723BFF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D9CEEFE-ACF7-1A4A-8B2B-386E456E3495}"/>
              </a:ext>
            </a:extLst>
          </p:cNvPr>
          <p:cNvSpPr>
            <a:spLocks noGrp="1"/>
          </p:cNvSpPr>
          <p:nvPr>
            <p:ph type="dt" sz="half" idx="10"/>
          </p:nvPr>
        </p:nvSpPr>
        <p:spPr/>
        <p:txBody>
          <a:bodyPr/>
          <a:lstStyle/>
          <a:p>
            <a:fld id="{272B12A4-353F-A845-8923-467E07F186C2}" type="datetimeFigureOut">
              <a:rPr lang="en-US" smtClean="0"/>
              <a:t>8/17/2022</a:t>
            </a:fld>
            <a:endParaRPr lang="en-US"/>
          </a:p>
        </p:txBody>
      </p:sp>
      <p:sp>
        <p:nvSpPr>
          <p:cNvPr id="5" name="Footer Placeholder 4">
            <a:extLst>
              <a:ext uri="{FF2B5EF4-FFF2-40B4-BE49-F238E27FC236}">
                <a16:creationId xmlns:a16="http://schemas.microsoft.com/office/drawing/2014/main" id="{4A00B9BB-C434-2E44-A24C-FBC5A386BB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9A50A8-F44E-1940-A822-AF7CC8784A31}"/>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8656716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247B1A-95D8-574F-822C-4D43A343E13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1BDA46B-2DFE-B54C-848F-178A61F969E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998B5D-678E-AE47-90E9-9F8481A878E1}"/>
              </a:ext>
            </a:extLst>
          </p:cNvPr>
          <p:cNvSpPr>
            <a:spLocks noGrp="1"/>
          </p:cNvSpPr>
          <p:nvPr>
            <p:ph type="dt" sz="half" idx="10"/>
          </p:nvPr>
        </p:nvSpPr>
        <p:spPr/>
        <p:txBody>
          <a:bodyPr/>
          <a:lstStyle/>
          <a:p>
            <a:fld id="{272B12A4-353F-A845-8923-467E07F186C2}" type="datetimeFigureOut">
              <a:rPr lang="en-US" smtClean="0"/>
              <a:t>8/17/2022</a:t>
            </a:fld>
            <a:endParaRPr lang="en-US"/>
          </a:p>
        </p:txBody>
      </p:sp>
      <p:sp>
        <p:nvSpPr>
          <p:cNvPr id="5" name="Footer Placeholder 4">
            <a:extLst>
              <a:ext uri="{FF2B5EF4-FFF2-40B4-BE49-F238E27FC236}">
                <a16:creationId xmlns:a16="http://schemas.microsoft.com/office/drawing/2014/main" id="{CE840C6F-5FCA-4845-9FE5-6FF8859000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BC4022-96C2-CA45-8063-AABD6E35814A}"/>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421076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8417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8417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688F0D8-FD63-6741-B8E4-00A402338AFA}"/>
              </a:ext>
            </a:extLst>
          </p:cNvPr>
          <p:cNvSpPr/>
          <p:nvPr userDrawn="1"/>
        </p:nvSpPr>
        <p:spPr>
          <a:xfrm>
            <a:off x="0" y="0"/>
            <a:ext cx="12192000" cy="6858000"/>
          </a:xfrm>
          <a:prstGeom prst="rect">
            <a:avLst/>
          </a:prstGeom>
          <a:solidFill>
            <a:srgbClr val="467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ound Diagonal Corner of Rectangle 9">
            <a:extLst>
              <a:ext uri="{FF2B5EF4-FFF2-40B4-BE49-F238E27FC236}">
                <a16:creationId xmlns:a16="http://schemas.microsoft.com/office/drawing/2014/main" id="{3F8F3A97-FA48-174F-92E2-C045228FBFAF}"/>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Map&#10;&#10;Description automatically generated">
            <a:extLst>
              <a:ext uri="{FF2B5EF4-FFF2-40B4-BE49-F238E27FC236}">
                <a16:creationId xmlns:a16="http://schemas.microsoft.com/office/drawing/2014/main" id="{CBEFC3B7-3DD0-044F-90E7-425E4B90AA08}"/>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0" y="6927"/>
            <a:ext cx="12192000" cy="6836123"/>
          </a:xfrm>
          <a:prstGeom prst="rect">
            <a:avLst/>
          </a:prstGeom>
        </p:spPr>
      </p:pic>
    </p:spTree>
    <p:extLst>
      <p:ext uri="{BB962C8B-B14F-4D97-AF65-F5344CB8AC3E}">
        <p14:creationId xmlns:p14="http://schemas.microsoft.com/office/powerpoint/2010/main" val="35608538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59BDD2-FE08-5842-9B2C-75A5295A95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E95AC06-FA98-C642-9B70-5D3B15B8C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A63AB57-E7BA-034B-BD86-E735A28C5E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2B12A4-353F-A845-8923-467E07F186C2}" type="datetimeFigureOut">
              <a:rPr lang="en-US" smtClean="0"/>
              <a:t>8/17/2022</a:t>
            </a:fld>
            <a:endParaRPr lang="en-US"/>
          </a:p>
        </p:txBody>
      </p:sp>
      <p:sp>
        <p:nvSpPr>
          <p:cNvPr id="5" name="Footer Placeholder 4">
            <a:extLst>
              <a:ext uri="{FF2B5EF4-FFF2-40B4-BE49-F238E27FC236}">
                <a16:creationId xmlns:a16="http://schemas.microsoft.com/office/drawing/2014/main" id="{BA65D7A8-7B96-0F45-80B0-39760A875F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D0C8CC-040F-FC43-B2A1-EE6DF70EA2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3E2ADE-A9A6-1446-B7E2-9A3948EB0BD9}" type="slidenum">
              <a:rPr lang="en-US" smtClean="0"/>
              <a:t>‹#›</a:t>
            </a:fld>
            <a:endParaRPr lang="en-US"/>
          </a:p>
        </p:txBody>
      </p:sp>
    </p:spTree>
    <p:extLst>
      <p:ext uri="{BB962C8B-B14F-4D97-AF65-F5344CB8AC3E}">
        <p14:creationId xmlns:p14="http://schemas.microsoft.com/office/powerpoint/2010/main" val="14853098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8.pn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3.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DF76443-1198-B147-987A-6CE277B0BB14}"/>
              </a:ext>
            </a:extLst>
          </p:cNvPr>
          <p:cNvSpPr/>
          <p:nvPr/>
        </p:nvSpPr>
        <p:spPr>
          <a:xfrm>
            <a:off x="0" y="183522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text, sky, outdoor, arch&#10;&#10;Description automatically generated">
            <a:extLst>
              <a:ext uri="{FF2B5EF4-FFF2-40B4-BE49-F238E27FC236}">
                <a16:creationId xmlns:a16="http://schemas.microsoft.com/office/drawing/2014/main" id="{ADDDDAEE-B9D4-E343-816A-2E28E30EAFC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7950" t="5199" r="11898" b="23994"/>
          <a:stretch/>
        </p:blipFill>
        <p:spPr>
          <a:xfrm>
            <a:off x="6154059" y="1947159"/>
            <a:ext cx="6037942" cy="3555936"/>
          </a:xfrm>
          <a:prstGeom prst="rect">
            <a:avLst/>
          </a:prstGeom>
        </p:spPr>
      </p:pic>
      <p:pic>
        <p:nvPicPr>
          <p:cNvPr id="11" name="Picture 10">
            <a:extLst>
              <a:ext uri="{FF2B5EF4-FFF2-40B4-BE49-F238E27FC236}">
                <a16:creationId xmlns:a16="http://schemas.microsoft.com/office/drawing/2014/main" id="{C373357D-6ECC-A344-BEA2-1F76020A793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484" t="10391" r="15240" b="16000"/>
          <a:stretch/>
        </p:blipFill>
        <p:spPr>
          <a:xfrm>
            <a:off x="0" y="1947159"/>
            <a:ext cx="6037942" cy="3555936"/>
          </a:xfrm>
          <a:prstGeom prst="rect">
            <a:avLst/>
          </a:prstGeom>
        </p:spPr>
      </p:pic>
      <p:sp>
        <p:nvSpPr>
          <p:cNvPr id="6" name="Title 1">
            <a:extLst>
              <a:ext uri="{FF2B5EF4-FFF2-40B4-BE49-F238E27FC236}">
                <a16:creationId xmlns:a16="http://schemas.microsoft.com/office/drawing/2014/main" id="{CC92F547-7E8A-074D-86A4-C35E235C9D33}"/>
              </a:ext>
            </a:extLst>
          </p:cNvPr>
          <p:cNvSpPr txBox="1">
            <a:spLocks/>
          </p:cNvSpPr>
          <p:nvPr/>
        </p:nvSpPr>
        <p:spPr>
          <a:xfrm>
            <a:off x="-2" y="578512"/>
            <a:ext cx="12192002"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US" sz="4000" b="1" dirty="0">
                <a:solidFill>
                  <a:schemeClr val="bg1"/>
                </a:solidFill>
                <a:latin typeface="Comic Sans MS" panose="030F0702030302020204" pitchFamily="66" charset="0"/>
                <a:cs typeface="Arial" panose="020B0604020202020204" pitchFamily="34" charset="0"/>
              </a:rPr>
              <a:t>Poles and the Equator</a:t>
            </a:r>
          </a:p>
        </p:txBody>
      </p:sp>
      <p:pic>
        <p:nvPicPr>
          <p:cNvPr id="9" name="Picture 8" descr="Graphical user interface, text, application, chat or text message&#10;&#10;Description automatically generated">
            <a:extLst>
              <a:ext uri="{FF2B5EF4-FFF2-40B4-BE49-F238E27FC236}">
                <a16:creationId xmlns:a16="http://schemas.microsoft.com/office/drawing/2014/main" id="{73409279-4713-B046-8AD3-A21373E46C1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C0EA1332-4A1A-2742-A0CD-438D61A65F0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2" name="Title 1">
            <a:extLst>
              <a:ext uri="{FF2B5EF4-FFF2-40B4-BE49-F238E27FC236}">
                <a16:creationId xmlns:a16="http://schemas.microsoft.com/office/drawing/2014/main" id="{404546A4-EC6A-E44C-A857-4F784F661F5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4" name="Title 1">
            <a:extLst>
              <a:ext uri="{FF2B5EF4-FFF2-40B4-BE49-F238E27FC236}">
                <a16:creationId xmlns:a16="http://schemas.microsoft.com/office/drawing/2014/main" id="{61C645DF-F6DA-C342-9572-D9332C5492B5}"/>
              </a:ext>
            </a:extLst>
          </p:cNvPr>
          <p:cNvSpPr txBox="1">
            <a:spLocks/>
          </p:cNvSpPr>
          <p:nvPr/>
        </p:nvSpPr>
        <p:spPr>
          <a:xfrm>
            <a:off x="8487784" y="6019475"/>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Geography</a:t>
            </a:r>
          </a:p>
        </p:txBody>
      </p:sp>
      <p:pic>
        <p:nvPicPr>
          <p:cNvPr id="15" name="Picture 14" descr="Logo, company name&#10;&#10;Description automatically generated">
            <a:extLst>
              <a:ext uri="{FF2B5EF4-FFF2-40B4-BE49-F238E27FC236}">
                <a16:creationId xmlns:a16="http://schemas.microsoft.com/office/drawing/2014/main" id="{7ACC805E-B215-C949-A384-F9B0C0CAD65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971391" y="237024"/>
            <a:ext cx="920371" cy="707886"/>
          </a:xfrm>
          <a:prstGeom prst="rect">
            <a:avLst/>
          </a:prstGeom>
        </p:spPr>
      </p:pic>
      <p:grpSp>
        <p:nvGrpSpPr>
          <p:cNvPr id="16" name="Group 15">
            <a:extLst>
              <a:ext uri="{FF2B5EF4-FFF2-40B4-BE49-F238E27FC236}">
                <a16:creationId xmlns:a16="http://schemas.microsoft.com/office/drawing/2014/main" id="{EFF7B1AE-02DD-3830-465E-49131C23671D}"/>
              </a:ext>
            </a:extLst>
          </p:cNvPr>
          <p:cNvGrpSpPr/>
          <p:nvPr/>
        </p:nvGrpSpPr>
        <p:grpSpPr>
          <a:xfrm>
            <a:off x="4101341" y="5874029"/>
            <a:ext cx="3875136" cy="739868"/>
            <a:chOff x="4226851" y="5874029"/>
            <a:chExt cx="3875136" cy="739868"/>
          </a:xfrm>
        </p:grpSpPr>
        <p:pic>
          <p:nvPicPr>
            <p:cNvPr id="17" name="Picture 16" descr="Logo, company name&#10;&#10;Description automatically generated">
              <a:extLst>
                <a:ext uri="{FF2B5EF4-FFF2-40B4-BE49-F238E27FC236}">
                  <a16:creationId xmlns:a16="http://schemas.microsoft.com/office/drawing/2014/main" id="{3816F9A1-4A5B-1996-D17B-0AB2FA074B01}"/>
                </a:ext>
              </a:extLst>
            </p:cNvPr>
            <p:cNvPicPr>
              <a:picLocks noChangeAspect="1"/>
            </p:cNvPicPr>
            <p:nvPr/>
          </p:nvPicPr>
          <p:blipFill>
            <a:blip r:embed="rId7"/>
            <a:stretch>
              <a:fillRect/>
            </a:stretch>
          </p:blipFill>
          <p:spPr>
            <a:xfrm>
              <a:off x="7140035" y="5874029"/>
              <a:ext cx="961952" cy="739868"/>
            </a:xfrm>
            <a:prstGeom prst="rect">
              <a:avLst/>
            </a:prstGeom>
          </p:spPr>
        </p:pic>
        <p:sp>
          <p:nvSpPr>
            <p:cNvPr id="18" name="TextBox 17">
              <a:extLst>
                <a:ext uri="{FF2B5EF4-FFF2-40B4-BE49-F238E27FC236}">
                  <a16:creationId xmlns:a16="http://schemas.microsoft.com/office/drawing/2014/main" id="{A9BBE2CA-BFD0-6656-07A6-2452E876705D}"/>
                </a:ext>
              </a:extLst>
            </p:cNvPr>
            <p:cNvSpPr txBox="1"/>
            <p:nvPr/>
          </p:nvSpPr>
          <p:spPr>
            <a:xfrm>
              <a:off x="4226851" y="5951453"/>
              <a:ext cx="2771951" cy="553998"/>
            </a:xfrm>
            <a:prstGeom prst="rect">
              <a:avLst/>
            </a:prstGeom>
            <a:noFill/>
          </p:spPr>
          <p:txBody>
            <a:bodyPr wrap="square">
              <a:spAutoFit/>
            </a:bodyPr>
            <a:lstStyle/>
            <a:p>
              <a:r>
                <a:rPr lang="en-GB" sz="1500" u="none" strike="noStrike" dirty="0">
                  <a:solidFill>
                    <a:schemeClr val="bg1"/>
                  </a:solidFill>
                  <a:effectLst/>
                  <a:latin typeface="Arial" panose="020B0604020202020204" pitchFamily="34" charset="0"/>
                  <a:cs typeface="Arial" panose="020B0604020202020204" pitchFamily="34" charset="0"/>
                </a:rPr>
                <a:t>Produced in collaboration with</a:t>
              </a:r>
              <a:br>
                <a:rPr lang="en-GB" sz="1500" u="none" strike="noStrike" dirty="0">
                  <a:solidFill>
                    <a:schemeClr val="bg1"/>
                  </a:solidFill>
                  <a:effectLst/>
                  <a:latin typeface="Arial" panose="020B0604020202020204" pitchFamily="34" charset="0"/>
                  <a:cs typeface="Arial" panose="020B0604020202020204" pitchFamily="34" charset="0"/>
                </a:rPr>
              </a:br>
              <a:r>
                <a:rPr lang="en-GB" sz="1500" u="none" strike="noStrike" dirty="0">
                  <a:solidFill>
                    <a:schemeClr val="bg1"/>
                  </a:solidFill>
                  <a:effectLst/>
                  <a:latin typeface="Arial" panose="020B0604020202020204" pitchFamily="34" charset="0"/>
                  <a:cs typeface="Arial" panose="020B0604020202020204" pitchFamily="34" charset="0"/>
                </a:rPr>
                <a:t>the Geographical Association</a:t>
              </a:r>
              <a:endParaRPr lang="en-US" sz="1500"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195880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6043190-55F6-3847-8349-3402E88FAC1F}"/>
              </a:ext>
            </a:extLst>
          </p:cNvPr>
          <p:cNvSpPr txBox="1"/>
          <p:nvPr/>
        </p:nvSpPr>
        <p:spPr>
          <a:xfrm>
            <a:off x="1041399" y="772186"/>
            <a:ext cx="10417629" cy="774571"/>
          </a:xfrm>
          <a:prstGeom prst="rect">
            <a:avLst/>
          </a:prstGeom>
          <a:noFill/>
        </p:spPr>
        <p:txBody>
          <a:bodyPr wrap="square" rtlCol="0">
            <a:spAutoFit/>
          </a:bodyPr>
          <a:lstStyle/>
          <a:p>
            <a:pPr>
              <a:spcBef>
                <a:spcPts val="1000"/>
              </a:spcBef>
            </a:pPr>
            <a:r>
              <a:rPr lang="en-GB" dirty="0">
                <a:solidFill>
                  <a:srgbClr val="272626"/>
                </a:solidFill>
                <a:latin typeface="Comic Sans MS" panose="030F0702030302020204" pitchFamily="66" charset="0"/>
              </a:rPr>
              <a:t>The </a:t>
            </a:r>
            <a:r>
              <a:rPr lang="en-GB" b="1" dirty="0">
                <a:solidFill>
                  <a:srgbClr val="272626"/>
                </a:solidFill>
                <a:latin typeface="Comic Sans MS" panose="030F0702030302020204" pitchFamily="66" charset="0"/>
              </a:rPr>
              <a:t>Northern Hemisphere </a:t>
            </a:r>
            <a:r>
              <a:rPr lang="en-GB" dirty="0">
                <a:solidFill>
                  <a:srgbClr val="272626"/>
                </a:solidFill>
                <a:latin typeface="Comic Sans MS" panose="030F0702030302020204" pitchFamily="66" charset="0"/>
              </a:rPr>
              <a:t>and the </a:t>
            </a:r>
            <a:r>
              <a:rPr lang="en-GB" b="1" dirty="0">
                <a:solidFill>
                  <a:srgbClr val="272626"/>
                </a:solidFill>
                <a:latin typeface="Comic Sans MS" panose="030F0702030302020204" pitchFamily="66" charset="0"/>
              </a:rPr>
              <a:t>Southern Hemisph</a:t>
            </a:r>
            <a:r>
              <a:rPr lang="en-GB" dirty="0">
                <a:solidFill>
                  <a:srgbClr val="272626"/>
                </a:solidFill>
                <a:latin typeface="Comic Sans MS" panose="030F0702030302020204" pitchFamily="66" charset="0"/>
              </a:rPr>
              <a:t>ere have </a:t>
            </a:r>
            <a:r>
              <a:rPr lang="en-GB" b="1" dirty="0">
                <a:solidFill>
                  <a:srgbClr val="272626"/>
                </a:solidFill>
                <a:latin typeface="Comic Sans MS" panose="030F0702030302020204" pitchFamily="66" charset="0"/>
              </a:rPr>
              <a:t>opposite seasons</a:t>
            </a:r>
            <a:r>
              <a:rPr lang="en-GB" dirty="0">
                <a:solidFill>
                  <a:srgbClr val="272626"/>
                </a:solidFill>
                <a:latin typeface="Comic Sans MS" panose="030F0702030302020204" pitchFamily="66" charset="0"/>
              </a:rPr>
              <a:t>.</a:t>
            </a:r>
          </a:p>
          <a:p>
            <a:pPr>
              <a:spcBef>
                <a:spcPts val="1000"/>
              </a:spcBef>
            </a:pPr>
            <a:r>
              <a:rPr lang="en-GB" dirty="0">
                <a:solidFill>
                  <a:srgbClr val="272626"/>
                </a:solidFill>
                <a:latin typeface="Comic Sans MS" panose="030F0702030302020204" pitchFamily="66" charset="0"/>
              </a:rPr>
              <a:t>In Australia, many people celebrate Christmas on the beach with a barbecue! </a:t>
            </a:r>
          </a:p>
        </p:txBody>
      </p:sp>
      <p:pic>
        <p:nvPicPr>
          <p:cNvPr id="14" name="Picture 13" descr="Graphical user interface, website&#10;&#10;Description automatically generated">
            <a:extLst>
              <a:ext uri="{FF2B5EF4-FFF2-40B4-BE49-F238E27FC236}">
                <a16:creationId xmlns:a16="http://schemas.microsoft.com/office/drawing/2014/main" id="{CCAA5AB4-E3E2-0A43-B6C5-AAB4832BA2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72846" y="2388778"/>
            <a:ext cx="2116534" cy="2229116"/>
          </a:xfrm>
          <a:prstGeom prst="rect">
            <a:avLst/>
          </a:prstGeom>
        </p:spPr>
      </p:pic>
      <p:pic>
        <p:nvPicPr>
          <p:cNvPr id="16" name="Picture 15" descr="Graphical user interface, website&#10;&#10;Description automatically generated">
            <a:extLst>
              <a:ext uri="{FF2B5EF4-FFF2-40B4-BE49-F238E27FC236}">
                <a16:creationId xmlns:a16="http://schemas.microsoft.com/office/drawing/2014/main" id="{1B3BB695-A0BC-AE4A-9EF8-3A50FEC294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88363" y="2388778"/>
            <a:ext cx="2116534" cy="2229115"/>
          </a:xfrm>
          <a:prstGeom prst="rect">
            <a:avLst/>
          </a:prstGeom>
        </p:spPr>
      </p:pic>
      <p:sp>
        <p:nvSpPr>
          <p:cNvPr id="31" name="TextBox 30">
            <a:extLst>
              <a:ext uri="{FF2B5EF4-FFF2-40B4-BE49-F238E27FC236}">
                <a16:creationId xmlns:a16="http://schemas.microsoft.com/office/drawing/2014/main" id="{01F42619-58F7-1F4F-8523-2A1C72EB50E9}"/>
              </a:ext>
            </a:extLst>
          </p:cNvPr>
          <p:cNvSpPr txBox="1"/>
          <p:nvPr/>
        </p:nvSpPr>
        <p:spPr>
          <a:xfrm>
            <a:off x="894036" y="1843604"/>
            <a:ext cx="4195344" cy="338554"/>
          </a:xfrm>
          <a:prstGeom prst="rect">
            <a:avLst/>
          </a:prstGeom>
          <a:noFill/>
        </p:spPr>
        <p:txBody>
          <a:bodyPr wrap="square" rtlCol="0">
            <a:spAutoFit/>
          </a:bodyPr>
          <a:lstStyle/>
          <a:p>
            <a:pPr algn="ctr">
              <a:spcBef>
                <a:spcPts val="1500"/>
              </a:spcBef>
            </a:pPr>
            <a:r>
              <a:rPr lang="en-GB" sz="1600" dirty="0">
                <a:solidFill>
                  <a:srgbClr val="272626"/>
                </a:solidFill>
                <a:latin typeface="Comic Sans MS" panose="030F0702030302020204" pitchFamily="66" charset="0"/>
              </a:rPr>
              <a:t>Seasons in the </a:t>
            </a:r>
            <a:r>
              <a:rPr lang="en-GB" sz="1600" b="1" dirty="0">
                <a:solidFill>
                  <a:srgbClr val="272626"/>
                </a:solidFill>
                <a:latin typeface="Comic Sans MS" panose="030F0702030302020204" pitchFamily="66" charset="0"/>
              </a:rPr>
              <a:t>Northern Hemisphere</a:t>
            </a:r>
          </a:p>
        </p:txBody>
      </p:sp>
      <p:sp>
        <p:nvSpPr>
          <p:cNvPr id="32" name="TextBox 31">
            <a:extLst>
              <a:ext uri="{FF2B5EF4-FFF2-40B4-BE49-F238E27FC236}">
                <a16:creationId xmlns:a16="http://schemas.microsoft.com/office/drawing/2014/main" id="{E069E2F7-E9A0-0447-AA1C-7AF4C8AC83CC}"/>
              </a:ext>
            </a:extLst>
          </p:cNvPr>
          <p:cNvSpPr txBox="1"/>
          <p:nvPr/>
        </p:nvSpPr>
        <p:spPr>
          <a:xfrm>
            <a:off x="7090011" y="1843604"/>
            <a:ext cx="4195344" cy="338554"/>
          </a:xfrm>
          <a:prstGeom prst="rect">
            <a:avLst/>
          </a:prstGeom>
          <a:noFill/>
        </p:spPr>
        <p:txBody>
          <a:bodyPr wrap="square" rtlCol="0">
            <a:spAutoFit/>
          </a:bodyPr>
          <a:lstStyle/>
          <a:p>
            <a:pPr algn="ctr">
              <a:spcBef>
                <a:spcPts val="1500"/>
              </a:spcBef>
            </a:pPr>
            <a:r>
              <a:rPr lang="en-GB" sz="1600" dirty="0">
                <a:solidFill>
                  <a:srgbClr val="272626"/>
                </a:solidFill>
                <a:latin typeface="Comic Sans MS" panose="030F0702030302020204" pitchFamily="66" charset="0"/>
              </a:rPr>
              <a:t>Seasons in the </a:t>
            </a:r>
            <a:r>
              <a:rPr lang="en-GB" sz="1600" b="1" dirty="0">
                <a:solidFill>
                  <a:srgbClr val="272626"/>
                </a:solidFill>
                <a:latin typeface="Comic Sans MS" panose="030F0702030302020204" pitchFamily="66" charset="0"/>
              </a:rPr>
              <a:t>Southern Hemisphere</a:t>
            </a:r>
          </a:p>
        </p:txBody>
      </p:sp>
      <p:sp>
        <p:nvSpPr>
          <p:cNvPr id="33" name="TextBox 32">
            <a:extLst>
              <a:ext uri="{FF2B5EF4-FFF2-40B4-BE49-F238E27FC236}">
                <a16:creationId xmlns:a16="http://schemas.microsoft.com/office/drawing/2014/main" id="{C4B1F476-73DD-B045-A55B-8F35E709D3E7}"/>
              </a:ext>
            </a:extLst>
          </p:cNvPr>
          <p:cNvSpPr txBox="1"/>
          <p:nvPr/>
        </p:nvSpPr>
        <p:spPr>
          <a:xfrm>
            <a:off x="4366800" y="2517233"/>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Spring</a:t>
            </a:r>
            <a:endParaRPr lang="en-GB" sz="1100" b="1" dirty="0">
              <a:solidFill>
                <a:schemeClr val="bg1"/>
              </a:solidFill>
              <a:latin typeface="Comic Sans MS" panose="030F0702030302020204" pitchFamily="66" charset="0"/>
            </a:endParaRPr>
          </a:p>
        </p:txBody>
      </p:sp>
      <p:sp>
        <p:nvSpPr>
          <p:cNvPr id="34" name="TextBox 33">
            <a:extLst>
              <a:ext uri="{FF2B5EF4-FFF2-40B4-BE49-F238E27FC236}">
                <a16:creationId xmlns:a16="http://schemas.microsoft.com/office/drawing/2014/main" id="{D837D211-284D-B04A-9A03-6D0BE72C80BF}"/>
              </a:ext>
            </a:extLst>
          </p:cNvPr>
          <p:cNvSpPr txBox="1"/>
          <p:nvPr/>
        </p:nvSpPr>
        <p:spPr>
          <a:xfrm>
            <a:off x="4366800" y="3085945"/>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Summer</a:t>
            </a:r>
            <a:endParaRPr lang="en-GB" sz="1100" b="1" dirty="0">
              <a:solidFill>
                <a:schemeClr val="bg1"/>
              </a:solidFill>
              <a:latin typeface="Comic Sans MS" panose="030F0702030302020204" pitchFamily="66" charset="0"/>
            </a:endParaRPr>
          </a:p>
        </p:txBody>
      </p:sp>
      <p:sp>
        <p:nvSpPr>
          <p:cNvPr id="35" name="TextBox 34">
            <a:extLst>
              <a:ext uri="{FF2B5EF4-FFF2-40B4-BE49-F238E27FC236}">
                <a16:creationId xmlns:a16="http://schemas.microsoft.com/office/drawing/2014/main" id="{A592B903-4EE4-0149-8622-E3745F71D289}"/>
              </a:ext>
            </a:extLst>
          </p:cNvPr>
          <p:cNvSpPr txBox="1"/>
          <p:nvPr/>
        </p:nvSpPr>
        <p:spPr>
          <a:xfrm>
            <a:off x="4366800" y="3654657"/>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Autumn</a:t>
            </a:r>
            <a:endParaRPr lang="en-GB" sz="1100" b="1" dirty="0">
              <a:solidFill>
                <a:schemeClr val="bg1"/>
              </a:solidFill>
              <a:latin typeface="Comic Sans MS" panose="030F0702030302020204" pitchFamily="66" charset="0"/>
            </a:endParaRPr>
          </a:p>
        </p:txBody>
      </p:sp>
      <p:sp>
        <p:nvSpPr>
          <p:cNvPr id="36" name="TextBox 35">
            <a:extLst>
              <a:ext uri="{FF2B5EF4-FFF2-40B4-BE49-F238E27FC236}">
                <a16:creationId xmlns:a16="http://schemas.microsoft.com/office/drawing/2014/main" id="{F5583F28-1B54-1C45-9128-1B40F27D8499}"/>
              </a:ext>
            </a:extLst>
          </p:cNvPr>
          <p:cNvSpPr txBox="1"/>
          <p:nvPr/>
        </p:nvSpPr>
        <p:spPr>
          <a:xfrm>
            <a:off x="4366800" y="4219652"/>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Winter</a:t>
            </a:r>
            <a:endParaRPr lang="en-GB" sz="1100" b="1" dirty="0">
              <a:solidFill>
                <a:schemeClr val="bg1"/>
              </a:solidFill>
              <a:latin typeface="Comic Sans MS" panose="030F0702030302020204" pitchFamily="66" charset="0"/>
            </a:endParaRPr>
          </a:p>
        </p:txBody>
      </p:sp>
      <p:sp>
        <p:nvSpPr>
          <p:cNvPr id="38" name="TextBox 37">
            <a:extLst>
              <a:ext uri="{FF2B5EF4-FFF2-40B4-BE49-F238E27FC236}">
                <a16:creationId xmlns:a16="http://schemas.microsoft.com/office/drawing/2014/main" id="{8A3559BC-F485-9643-BEB7-EBADA67FCBC4}"/>
              </a:ext>
            </a:extLst>
          </p:cNvPr>
          <p:cNvSpPr txBox="1"/>
          <p:nvPr/>
        </p:nvSpPr>
        <p:spPr>
          <a:xfrm>
            <a:off x="8481600" y="2517233"/>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Autumn</a:t>
            </a:r>
            <a:endParaRPr lang="en-GB" sz="1100" b="1" dirty="0">
              <a:solidFill>
                <a:schemeClr val="bg1"/>
              </a:solidFill>
              <a:latin typeface="Comic Sans MS" panose="030F0702030302020204" pitchFamily="66" charset="0"/>
            </a:endParaRPr>
          </a:p>
        </p:txBody>
      </p:sp>
      <p:sp>
        <p:nvSpPr>
          <p:cNvPr id="39" name="TextBox 38">
            <a:extLst>
              <a:ext uri="{FF2B5EF4-FFF2-40B4-BE49-F238E27FC236}">
                <a16:creationId xmlns:a16="http://schemas.microsoft.com/office/drawing/2014/main" id="{4BF843D2-04AD-D84B-99C4-854A441EBBCB}"/>
              </a:ext>
            </a:extLst>
          </p:cNvPr>
          <p:cNvSpPr txBox="1"/>
          <p:nvPr/>
        </p:nvSpPr>
        <p:spPr>
          <a:xfrm>
            <a:off x="8481600" y="3085945"/>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Winter</a:t>
            </a:r>
            <a:endParaRPr lang="en-GB" sz="1100" b="1" dirty="0">
              <a:solidFill>
                <a:schemeClr val="bg1"/>
              </a:solidFill>
              <a:latin typeface="Comic Sans MS" panose="030F0702030302020204" pitchFamily="66" charset="0"/>
            </a:endParaRPr>
          </a:p>
        </p:txBody>
      </p:sp>
      <p:sp>
        <p:nvSpPr>
          <p:cNvPr id="40" name="TextBox 39">
            <a:extLst>
              <a:ext uri="{FF2B5EF4-FFF2-40B4-BE49-F238E27FC236}">
                <a16:creationId xmlns:a16="http://schemas.microsoft.com/office/drawing/2014/main" id="{4554E929-08FB-024E-9078-9044DD020A96}"/>
              </a:ext>
            </a:extLst>
          </p:cNvPr>
          <p:cNvSpPr txBox="1"/>
          <p:nvPr/>
        </p:nvSpPr>
        <p:spPr>
          <a:xfrm>
            <a:off x="8481600" y="3654657"/>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Spring</a:t>
            </a:r>
            <a:endParaRPr lang="en-GB" sz="1100" b="1" dirty="0">
              <a:solidFill>
                <a:schemeClr val="bg1"/>
              </a:solidFill>
              <a:latin typeface="Comic Sans MS" panose="030F0702030302020204" pitchFamily="66" charset="0"/>
            </a:endParaRPr>
          </a:p>
        </p:txBody>
      </p:sp>
      <p:sp>
        <p:nvSpPr>
          <p:cNvPr id="41" name="TextBox 40">
            <a:extLst>
              <a:ext uri="{FF2B5EF4-FFF2-40B4-BE49-F238E27FC236}">
                <a16:creationId xmlns:a16="http://schemas.microsoft.com/office/drawing/2014/main" id="{4BCAB82F-832D-1A4B-9753-B72FADD2B486}"/>
              </a:ext>
            </a:extLst>
          </p:cNvPr>
          <p:cNvSpPr txBox="1"/>
          <p:nvPr/>
        </p:nvSpPr>
        <p:spPr>
          <a:xfrm>
            <a:off x="8481600" y="4219652"/>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Summer</a:t>
            </a:r>
            <a:endParaRPr lang="en-GB" sz="1100" b="1" dirty="0">
              <a:solidFill>
                <a:schemeClr val="bg1"/>
              </a:solidFill>
              <a:latin typeface="Comic Sans MS" panose="030F0702030302020204" pitchFamily="66" charset="0"/>
            </a:endParaRPr>
          </a:p>
        </p:txBody>
      </p:sp>
      <p:pic>
        <p:nvPicPr>
          <p:cNvPr id="24" name="Picture 23" descr="A picture containing text, clipart&#10;&#10;Description automatically generated">
            <a:extLst>
              <a:ext uri="{FF2B5EF4-FFF2-40B4-BE49-F238E27FC236}">
                <a16:creationId xmlns:a16="http://schemas.microsoft.com/office/drawing/2014/main" id="{A58B562A-BE4C-D342-85B9-05B3EFCFD0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8" name="TextBox 27">
            <a:extLst>
              <a:ext uri="{FF2B5EF4-FFF2-40B4-BE49-F238E27FC236}">
                <a16:creationId xmlns:a16="http://schemas.microsoft.com/office/drawing/2014/main" id="{83DE317C-1B51-C449-B8F2-C76300982393}"/>
              </a:ext>
            </a:extLst>
          </p:cNvPr>
          <p:cNvSpPr txBox="1"/>
          <p:nvPr/>
        </p:nvSpPr>
        <p:spPr>
          <a:xfrm>
            <a:off x="894036" y="5096796"/>
            <a:ext cx="9469164" cy="923330"/>
          </a:xfrm>
          <a:prstGeom prst="rect">
            <a:avLst/>
          </a:prstGeom>
          <a:noFill/>
        </p:spPr>
        <p:txBody>
          <a:bodyPr wrap="square" rtlCol="0">
            <a:spAutoFit/>
          </a:bodyPr>
          <a:lstStyle/>
          <a:p>
            <a:r>
              <a:rPr lang="en-GB" dirty="0">
                <a:solidFill>
                  <a:srgbClr val="272626"/>
                </a:solidFill>
                <a:latin typeface="Comic Sans MS" panose="030F0702030302020204" pitchFamily="66" charset="0"/>
              </a:rPr>
              <a:t>Along the equator there are not seasons as we think of them. It is hot all year but in some spots there is a wet season, where it is hot and wet, followed by a dry season where it is hot and dry.</a:t>
            </a:r>
          </a:p>
        </p:txBody>
      </p:sp>
      <p:pic>
        <p:nvPicPr>
          <p:cNvPr id="23" name="Picture 22" descr="A picture containing snow, tree, outdoor, skiing&#10;&#10;Description automatically generated">
            <a:extLst>
              <a:ext uri="{FF2B5EF4-FFF2-40B4-BE49-F238E27FC236}">
                <a16:creationId xmlns:a16="http://schemas.microsoft.com/office/drawing/2014/main" id="{EA3E0D2E-DC52-45A7-A81F-DA390A7E18E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6540" t="15953" r="22580"/>
          <a:stretch/>
        </p:blipFill>
        <p:spPr>
          <a:xfrm>
            <a:off x="894036" y="2384917"/>
            <a:ext cx="2027605" cy="2229115"/>
          </a:xfrm>
          <a:prstGeom prst="rect">
            <a:avLst/>
          </a:prstGeom>
        </p:spPr>
      </p:pic>
      <p:pic>
        <p:nvPicPr>
          <p:cNvPr id="25" name="Picture 24" descr="A picture containing outdoor, water, surfing, sky&#10;&#10;Description automatically generated">
            <a:extLst>
              <a:ext uri="{FF2B5EF4-FFF2-40B4-BE49-F238E27FC236}">
                <a16:creationId xmlns:a16="http://schemas.microsoft.com/office/drawing/2014/main" id="{53867DF4-9927-4290-B0F0-0E70F4ABF9C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5755" t="42400" r="24770" b="6651"/>
          <a:stretch/>
        </p:blipFill>
        <p:spPr>
          <a:xfrm>
            <a:off x="9257750" y="2384916"/>
            <a:ext cx="2027605" cy="2229116"/>
          </a:xfrm>
          <a:prstGeom prst="rect">
            <a:avLst/>
          </a:prstGeom>
        </p:spPr>
      </p:pic>
    </p:spTree>
    <p:extLst>
      <p:ext uri="{BB962C8B-B14F-4D97-AF65-F5344CB8AC3E}">
        <p14:creationId xmlns:p14="http://schemas.microsoft.com/office/powerpoint/2010/main" val="4005716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picture containing text, clipart&#10;&#10;Description automatically generated">
            <a:extLst>
              <a:ext uri="{FF2B5EF4-FFF2-40B4-BE49-F238E27FC236}">
                <a16:creationId xmlns:a16="http://schemas.microsoft.com/office/drawing/2014/main" id="{A58B562A-BE4C-D342-85B9-05B3EFCFD0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3" name="Subtitle 2">
            <a:extLst>
              <a:ext uri="{FF2B5EF4-FFF2-40B4-BE49-F238E27FC236}">
                <a16:creationId xmlns:a16="http://schemas.microsoft.com/office/drawing/2014/main" id="{56937298-0272-8D45-97A0-0B1762D24453}"/>
              </a:ext>
            </a:extLst>
          </p:cNvPr>
          <p:cNvSpPr txBox="1">
            <a:spLocks/>
          </p:cNvSpPr>
          <p:nvPr/>
        </p:nvSpPr>
        <p:spPr>
          <a:xfrm>
            <a:off x="0" y="74559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4674C1"/>
                </a:solidFill>
                <a:latin typeface="Comic Sans MS" panose="030F0702030302020204" pitchFamily="66" charset="0"/>
                <a:cs typeface="Arial" panose="020B0604020202020204" pitchFamily="34" charset="0"/>
              </a:rPr>
              <a:t>Activity</a:t>
            </a:r>
          </a:p>
        </p:txBody>
      </p:sp>
      <p:sp>
        <p:nvSpPr>
          <p:cNvPr id="2" name="TextBox 1">
            <a:extLst>
              <a:ext uri="{FF2B5EF4-FFF2-40B4-BE49-F238E27FC236}">
                <a16:creationId xmlns:a16="http://schemas.microsoft.com/office/drawing/2014/main" id="{69755AFA-3775-4C01-982F-81E43F3ED27D}"/>
              </a:ext>
            </a:extLst>
          </p:cNvPr>
          <p:cNvSpPr txBox="1"/>
          <p:nvPr/>
        </p:nvSpPr>
        <p:spPr>
          <a:xfrm>
            <a:off x="1763717" y="2344525"/>
            <a:ext cx="4167300" cy="2323713"/>
          </a:xfrm>
          <a:prstGeom prst="rect">
            <a:avLst/>
          </a:prstGeom>
          <a:noFill/>
        </p:spPr>
        <p:txBody>
          <a:bodyPr wrap="square" rtlCol="0">
            <a:spAutoFit/>
          </a:bodyPr>
          <a:lstStyle/>
          <a:p>
            <a:pPr>
              <a:spcBef>
                <a:spcPts val="1000"/>
              </a:spcBef>
            </a:pPr>
            <a:r>
              <a:rPr lang="en-GB" sz="1900" dirty="0">
                <a:solidFill>
                  <a:srgbClr val="272626"/>
                </a:solidFill>
                <a:latin typeface="Comic Sans MS" panose="030F0702030302020204" pitchFamily="66" charset="0"/>
              </a:rPr>
              <a:t>You are a </a:t>
            </a:r>
            <a:r>
              <a:rPr lang="en-GB" sz="2500" b="1" dirty="0">
                <a:solidFill>
                  <a:srgbClr val="272626"/>
                </a:solidFill>
                <a:latin typeface="Comic Sans MS" panose="030F0702030302020204" pitchFamily="66" charset="0"/>
              </a:rPr>
              <a:t>travel agent.</a:t>
            </a:r>
            <a:endParaRPr lang="en-GB" sz="2500" dirty="0">
              <a:solidFill>
                <a:srgbClr val="272626"/>
              </a:solidFill>
              <a:latin typeface="Comic Sans MS" panose="030F0702030302020204" pitchFamily="66" charset="0"/>
            </a:endParaRPr>
          </a:p>
          <a:p>
            <a:pPr>
              <a:spcBef>
                <a:spcPts val="1000"/>
              </a:spcBef>
            </a:pPr>
            <a:r>
              <a:rPr lang="en-GB" sz="1900" dirty="0">
                <a:solidFill>
                  <a:srgbClr val="272626"/>
                </a:solidFill>
                <a:latin typeface="Comic Sans MS" panose="030F0702030302020204" pitchFamily="66" charset="0"/>
              </a:rPr>
              <a:t>One of your friends wants a holiday in warm sunshine.</a:t>
            </a:r>
          </a:p>
          <a:p>
            <a:pPr>
              <a:spcBef>
                <a:spcPts val="1000"/>
              </a:spcBef>
            </a:pPr>
            <a:r>
              <a:rPr lang="en-GB" sz="1900" dirty="0">
                <a:solidFill>
                  <a:srgbClr val="272626"/>
                </a:solidFill>
                <a:latin typeface="Comic Sans MS" panose="030F0702030302020204" pitchFamily="66" charset="0"/>
              </a:rPr>
              <a:t>One of your friends wants to</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play in the snow.</a:t>
            </a:r>
          </a:p>
          <a:p>
            <a:pPr>
              <a:spcBef>
                <a:spcPts val="1000"/>
              </a:spcBef>
            </a:pPr>
            <a:r>
              <a:rPr lang="en-GB" sz="1900" dirty="0">
                <a:solidFill>
                  <a:srgbClr val="272626"/>
                </a:solidFill>
                <a:latin typeface="Comic Sans MS" panose="030F0702030302020204" pitchFamily="66" charset="0"/>
              </a:rPr>
              <a:t>Where should they go?</a:t>
            </a:r>
          </a:p>
        </p:txBody>
      </p:sp>
      <p:pic>
        <p:nvPicPr>
          <p:cNvPr id="6" name="Picture 5" descr="Map&#10;&#10;Description automatically generated">
            <a:extLst>
              <a:ext uri="{FF2B5EF4-FFF2-40B4-BE49-F238E27FC236}">
                <a16:creationId xmlns:a16="http://schemas.microsoft.com/office/drawing/2014/main" id="{0D789EB8-0FE2-6641-B396-D83ED5053F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31122" y="1223926"/>
            <a:ext cx="3689426" cy="4710748"/>
          </a:xfrm>
          <a:prstGeom prst="rect">
            <a:avLst/>
          </a:prstGeom>
        </p:spPr>
      </p:pic>
    </p:spTree>
    <p:extLst>
      <p:ext uri="{BB962C8B-B14F-4D97-AF65-F5344CB8AC3E}">
        <p14:creationId xmlns:p14="http://schemas.microsoft.com/office/powerpoint/2010/main" val="246414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055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ubtitle 2">
            <a:extLst>
              <a:ext uri="{FF2B5EF4-FFF2-40B4-BE49-F238E27FC236}">
                <a16:creationId xmlns:a16="http://schemas.microsoft.com/office/drawing/2014/main" id="{A08FECD7-A402-2C46-8184-143E5F086C7D}"/>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702030302020204" pitchFamily="66" charset="0"/>
                <a:cs typeface="Arial" panose="020B0604020202020204" pitchFamily="34" charset="0"/>
              </a:rPr>
              <a:t>Poles and the Equator</a:t>
            </a:r>
          </a:p>
        </p:txBody>
      </p:sp>
      <p:sp>
        <p:nvSpPr>
          <p:cNvPr id="18" name="Subtitle 2">
            <a:extLst>
              <a:ext uri="{FF2B5EF4-FFF2-40B4-BE49-F238E27FC236}">
                <a16:creationId xmlns:a16="http://schemas.microsoft.com/office/drawing/2014/main" id="{D652D105-4AA0-1548-BFE1-8501012D2483}"/>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9" name="Picture 18" descr="A picture containing text, clipart&#10;&#10;Description automatically generated">
            <a:extLst>
              <a:ext uri="{FF2B5EF4-FFF2-40B4-BE49-F238E27FC236}">
                <a16:creationId xmlns:a16="http://schemas.microsoft.com/office/drawing/2014/main" id="{81F923C5-6286-664A-82A4-F43FBFD203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21" name="Subtitle 2">
            <a:extLst>
              <a:ext uri="{FF2B5EF4-FFF2-40B4-BE49-F238E27FC236}">
                <a16:creationId xmlns:a16="http://schemas.microsoft.com/office/drawing/2014/main" id="{DFD48E83-6EE5-C841-9938-06F0ECCABCBC}"/>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sp>
        <p:nvSpPr>
          <p:cNvPr id="24" name="Rectangle 23">
            <a:extLst>
              <a:ext uri="{FF2B5EF4-FFF2-40B4-BE49-F238E27FC236}">
                <a16:creationId xmlns:a16="http://schemas.microsoft.com/office/drawing/2014/main" id="{F3D8EB7A-4EA2-AF44-830C-50EEDD512E97}"/>
              </a:ext>
            </a:extLst>
          </p:cNvPr>
          <p:cNvSpPr/>
          <p:nvPr/>
        </p:nvSpPr>
        <p:spPr>
          <a:xfrm>
            <a:off x="0" y="1883041"/>
            <a:ext cx="12196073" cy="2927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4F52AE99-5AD0-3046-948A-83AC45993B71}"/>
              </a:ext>
            </a:extLst>
          </p:cNvPr>
          <p:cNvPicPr>
            <a:picLocks noChangeAspect="1"/>
          </p:cNvPicPr>
          <p:nvPr/>
        </p:nvPicPr>
        <p:blipFill rotWithShape="1">
          <a:blip r:embed="rId3"/>
          <a:srcRect l="2687" t="2228" r="3701" b="2786"/>
          <a:stretch/>
        </p:blipFill>
        <p:spPr>
          <a:xfrm>
            <a:off x="3380511" y="1883041"/>
            <a:ext cx="5470757" cy="2932878"/>
          </a:xfrm>
          <a:prstGeom prst="rect">
            <a:avLst/>
          </a:prstGeom>
        </p:spPr>
      </p:pic>
    </p:spTree>
    <p:extLst>
      <p:ext uri="{BB962C8B-B14F-4D97-AF65-F5344CB8AC3E}">
        <p14:creationId xmlns:p14="http://schemas.microsoft.com/office/powerpoint/2010/main" val="2750300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235BC083-42BD-6D49-BA15-438CA6E1D3F4}"/>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4674C1"/>
                </a:solidFill>
                <a:latin typeface="Comic Sans MS" panose="030F0902030302020204" pitchFamily="66" charset="0"/>
                <a:cs typeface="Arial" panose="020B0604020202020204" pitchFamily="34" charset="0"/>
              </a:rPr>
              <a:t>Poles and the Equator</a:t>
            </a:r>
            <a:br>
              <a:rPr lang="en-US" sz="2500" b="1" dirty="0">
                <a:solidFill>
                  <a:srgbClr val="4674C1"/>
                </a:solidFill>
                <a:latin typeface="Comic Sans MS" panose="030F0902030302020204" pitchFamily="66" charset="0"/>
                <a:cs typeface="Arial" panose="020B0604020202020204" pitchFamily="34" charset="0"/>
              </a:rPr>
            </a:br>
            <a:r>
              <a:rPr lang="en-US" sz="2500" b="1" dirty="0">
                <a:solidFill>
                  <a:srgbClr val="4674C1"/>
                </a:solidFill>
                <a:latin typeface="Comic Sans MS" panose="030F0902030302020204" pitchFamily="66" charset="0"/>
                <a:cs typeface="Arial" panose="020B0604020202020204" pitchFamily="34" charset="0"/>
              </a:rPr>
              <a:t>Lesson aims</a:t>
            </a:r>
          </a:p>
        </p:txBody>
      </p:sp>
      <p:pic>
        <p:nvPicPr>
          <p:cNvPr id="3" name="Picture 2" descr="A picture containing text, clipart&#10;&#10;Description automatically generated">
            <a:extLst>
              <a:ext uri="{FF2B5EF4-FFF2-40B4-BE49-F238E27FC236}">
                <a16:creationId xmlns:a16="http://schemas.microsoft.com/office/drawing/2014/main" id="{DF65C19D-0FE0-B440-9D0F-E498CDB25DF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a:extLst>
              <a:ext uri="{FF2B5EF4-FFF2-40B4-BE49-F238E27FC236}">
                <a16:creationId xmlns:a16="http://schemas.microsoft.com/office/drawing/2014/main" id="{922428DB-4838-9449-A697-B6D6461EE6A8}"/>
              </a:ext>
            </a:extLst>
          </p:cNvPr>
          <p:cNvPicPr>
            <a:picLocks noChangeAspect="1"/>
          </p:cNvPicPr>
          <p:nvPr/>
        </p:nvPicPr>
        <p:blipFill>
          <a:blip r:embed="rId3"/>
          <a:stretch>
            <a:fillRect/>
          </a:stretch>
        </p:blipFill>
        <p:spPr>
          <a:xfrm>
            <a:off x="990083" y="1781094"/>
            <a:ext cx="6684564" cy="3531793"/>
          </a:xfrm>
          <a:prstGeom prst="rect">
            <a:avLst/>
          </a:prstGeom>
        </p:spPr>
      </p:pic>
      <p:sp>
        <p:nvSpPr>
          <p:cNvPr id="6" name="TextBox 5">
            <a:extLst>
              <a:ext uri="{FF2B5EF4-FFF2-40B4-BE49-F238E27FC236}">
                <a16:creationId xmlns:a16="http://schemas.microsoft.com/office/drawing/2014/main" id="{6BE2D6FF-9618-2242-83F3-2C91FD9CC382}"/>
              </a:ext>
            </a:extLst>
          </p:cNvPr>
          <p:cNvSpPr txBox="1"/>
          <p:nvPr/>
        </p:nvSpPr>
        <p:spPr>
          <a:xfrm>
            <a:off x="8077796" y="2242787"/>
            <a:ext cx="3253429" cy="2608406"/>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We are learning about the </a:t>
            </a:r>
            <a:r>
              <a:rPr lang="en-GB" b="1" dirty="0">
                <a:solidFill>
                  <a:srgbClr val="272626"/>
                </a:solidFill>
                <a:latin typeface="Comic Sans MS" panose="030F0702030302020204" pitchFamily="66" charset="0"/>
              </a:rPr>
              <a:t>Equator</a:t>
            </a:r>
            <a:r>
              <a:rPr lang="en-GB" dirty="0">
                <a:solidFill>
                  <a:srgbClr val="272626"/>
                </a:solidFill>
                <a:latin typeface="Comic Sans MS" panose="030F0702030302020204" pitchFamily="66" charset="0"/>
              </a:rPr>
              <a:t> and the </a:t>
            </a:r>
            <a:r>
              <a:rPr lang="en-GB" b="1" dirty="0">
                <a:solidFill>
                  <a:srgbClr val="272626"/>
                </a:solidFill>
                <a:latin typeface="Comic Sans MS" panose="030F0702030302020204" pitchFamily="66" charset="0"/>
              </a:rPr>
              <a:t>North</a:t>
            </a:r>
            <a:r>
              <a:rPr lang="en-GB" dirty="0">
                <a:solidFill>
                  <a:srgbClr val="272626"/>
                </a:solidFill>
                <a:latin typeface="Comic Sans MS" panose="030F0702030302020204" pitchFamily="66" charset="0"/>
              </a:rPr>
              <a:t> and </a:t>
            </a:r>
            <a:r>
              <a:rPr lang="en-GB" b="1" dirty="0">
                <a:solidFill>
                  <a:srgbClr val="272626"/>
                </a:solidFill>
                <a:latin typeface="Comic Sans MS" panose="030F0702030302020204" pitchFamily="66" charset="0"/>
              </a:rPr>
              <a:t>South Poles</a:t>
            </a:r>
            <a:r>
              <a:rPr lang="en-GB" dirty="0">
                <a:solidFill>
                  <a:srgbClr val="272626"/>
                </a:solidFill>
                <a:latin typeface="Comic Sans MS" panose="030F0702030302020204" pitchFamily="66" charset="0"/>
              </a:rPr>
              <a:t>.</a:t>
            </a:r>
          </a:p>
          <a:p>
            <a:pPr>
              <a:spcBef>
                <a:spcPts val="1500"/>
              </a:spcBef>
            </a:pPr>
            <a:r>
              <a:rPr lang="en-GB" dirty="0">
                <a:solidFill>
                  <a:srgbClr val="272626"/>
                </a:solidFill>
                <a:latin typeface="Comic Sans MS" panose="030F0702030302020204" pitchFamily="66" charset="0"/>
              </a:rPr>
              <a:t>Where they are.</a:t>
            </a:r>
          </a:p>
          <a:p>
            <a:pPr>
              <a:spcBef>
                <a:spcPts val="1500"/>
              </a:spcBef>
            </a:pPr>
            <a:r>
              <a:rPr lang="en-GB" dirty="0">
                <a:solidFill>
                  <a:srgbClr val="272626"/>
                </a:solidFill>
                <a:latin typeface="Comic Sans MS" panose="030F0702030302020204" pitchFamily="66" charset="0"/>
              </a:rPr>
              <a:t>What is special about them.</a:t>
            </a:r>
          </a:p>
          <a:p>
            <a:pPr>
              <a:spcBef>
                <a:spcPts val="1500"/>
              </a:spcBef>
            </a:pPr>
            <a:r>
              <a:rPr lang="en-GB" dirty="0">
                <a:solidFill>
                  <a:srgbClr val="272626"/>
                </a:solidFill>
                <a:latin typeface="Comic Sans MS" panose="030F0702030302020204" pitchFamily="66" charset="0"/>
              </a:rPr>
              <a:t>What the weather is like there, and why. </a:t>
            </a:r>
          </a:p>
        </p:txBody>
      </p:sp>
      <p:sp>
        <p:nvSpPr>
          <p:cNvPr id="7" name="TextBox 6">
            <a:extLst>
              <a:ext uri="{FF2B5EF4-FFF2-40B4-BE49-F238E27FC236}">
                <a16:creationId xmlns:a16="http://schemas.microsoft.com/office/drawing/2014/main" id="{AB89A522-3073-43AD-8A25-9A559336B873}"/>
              </a:ext>
            </a:extLst>
          </p:cNvPr>
          <p:cNvSpPr txBox="1"/>
          <p:nvPr/>
        </p:nvSpPr>
        <p:spPr>
          <a:xfrm>
            <a:off x="467568" y="5594255"/>
            <a:ext cx="10528182" cy="787139"/>
          </a:xfrm>
          <a:prstGeom prst="rect">
            <a:avLst/>
          </a:prstGeom>
          <a:noFill/>
        </p:spPr>
        <p:txBody>
          <a:bodyPr wrap="square" rtlCol="0">
            <a:spAutoFit/>
          </a:bodyPr>
          <a:lstStyle/>
          <a:p>
            <a:pPr>
              <a:spcBef>
                <a:spcPts val="500"/>
              </a:spcBef>
            </a:pPr>
            <a:r>
              <a:rPr lang="en-GB" sz="1100" b="1" dirty="0">
                <a:solidFill>
                  <a:srgbClr val="4674C1"/>
                </a:solidFill>
                <a:latin typeface="Arial" panose="020B0604020202020204" pitchFamily="34" charset="0"/>
                <a:cs typeface="Arial" panose="020B0604020202020204" pitchFamily="34" charset="0"/>
              </a:rPr>
              <a:t>Curriculum links: KEY STAGE 1</a:t>
            </a:r>
            <a:endParaRPr lang="en-GB" sz="1100" dirty="0">
              <a:solidFill>
                <a:srgbClr val="4674C1"/>
              </a:solidFill>
              <a:effectLst/>
              <a:latin typeface="Arial" panose="020B0604020202020204" pitchFamily="34" charset="0"/>
              <a:ea typeface="Calibri" panose="020F0502020204030204" pitchFamily="34" charset="0"/>
              <a:cs typeface="Arial" panose="020B0604020202020204" pitchFamily="34" charset="0"/>
            </a:endParaRPr>
          </a:p>
          <a:p>
            <a:pPr marL="0" marR="0">
              <a:lnSpc>
                <a:spcPct val="106000"/>
              </a:lnSpc>
              <a:spcBef>
                <a:spcPts val="0"/>
              </a:spcBef>
              <a:spcAft>
                <a:spcPts val="0"/>
              </a:spcAft>
            </a:pPr>
            <a:r>
              <a:rPr lang="en-GB" sz="1100" dirty="0">
                <a:solidFill>
                  <a:srgbClr val="4674C1"/>
                </a:solidFill>
                <a:effectLst/>
                <a:latin typeface="Arial" panose="020B0604020202020204" pitchFamily="34" charset="0"/>
                <a:ea typeface="Calibri" panose="020F0502020204030204" pitchFamily="34" charset="0"/>
                <a:cs typeface="Arial" panose="020B0604020202020204" pitchFamily="34" charset="0"/>
              </a:rPr>
              <a:t>Pupils should develop knowledge about the world</a:t>
            </a:r>
            <a:r>
              <a:rPr lang="en-GB" sz="1100" dirty="0">
                <a:solidFill>
                  <a:srgbClr val="4674C1"/>
                </a:solidFill>
                <a:latin typeface="Arial" panose="020B0604020202020204" pitchFamily="34" charset="0"/>
                <a:ea typeface="Calibri" panose="020F0502020204030204" pitchFamily="34" charset="0"/>
                <a:cs typeface="Arial" panose="020B0604020202020204" pitchFamily="34" charset="0"/>
              </a:rPr>
              <a:t>. P</a:t>
            </a:r>
            <a:r>
              <a:rPr lang="en-GB" sz="1100" dirty="0">
                <a:solidFill>
                  <a:srgbClr val="4674C1"/>
                </a:solidFill>
                <a:effectLst/>
                <a:latin typeface="Arial" panose="020B0604020202020204" pitchFamily="34" charset="0"/>
                <a:ea typeface="Calibri" panose="020F0502020204030204" pitchFamily="34" charset="0"/>
                <a:cs typeface="Arial" panose="020B0604020202020204" pitchFamily="34" charset="0"/>
              </a:rPr>
              <a:t>upils should be taught to:</a:t>
            </a:r>
          </a:p>
          <a:p>
            <a:pPr marL="0" marR="0">
              <a:lnSpc>
                <a:spcPct val="106000"/>
              </a:lnSpc>
              <a:spcBef>
                <a:spcPts val="0"/>
              </a:spcBef>
              <a:spcAft>
                <a:spcPts val="0"/>
              </a:spcAft>
            </a:pPr>
            <a:r>
              <a:rPr lang="en-GB" sz="1100" u="sng" dirty="0">
                <a:solidFill>
                  <a:srgbClr val="4674C1"/>
                </a:solidFill>
                <a:effectLst/>
                <a:latin typeface="Arial" panose="020B0604020202020204" pitchFamily="34" charset="0"/>
                <a:ea typeface="Calibri" panose="020F0502020204030204" pitchFamily="34" charset="0"/>
                <a:cs typeface="Arial" panose="020B0604020202020204" pitchFamily="34" charset="0"/>
              </a:rPr>
              <a:t>Human and physical geography</a:t>
            </a:r>
            <a:endParaRPr lang="en-GB" sz="1100" dirty="0">
              <a:solidFill>
                <a:srgbClr val="4674C1"/>
              </a:solidFill>
              <a:effectLst/>
              <a:latin typeface="Arial" panose="020B0604020202020204" pitchFamily="34" charset="0"/>
              <a:ea typeface="Calibri" panose="020F0502020204030204" pitchFamily="34" charset="0"/>
              <a:cs typeface="Arial" panose="020B0604020202020204" pitchFamily="34" charset="0"/>
            </a:endParaRPr>
          </a:p>
          <a:p>
            <a:pPr marR="0" lvl="0">
              <a:lnSpc>
                <a:spcPct val="106000"/>
              </a:lnSpc>
              <a:spcBef>
                <a:spcPts val="0"/>
              </a:spcBef>
              <a:spcAft>
                <a:spcPts val="0"/>
              </a:spcAft>
            </a:pPr>
            <a:r>
              <a:rPr lang="en-GB" sz="1100" b="1" dirty="0">
                <a:solidFill>
                  <a:srgbClr val="4674C1"/>
                </a:solidFill>
                <a:effectLst/>
                <a:latin typeface="Arial" panose="020B0604020202020204" pitchFamily="34" charset="0"/>
                <a:ea typeface="Calibri" panose="020F0502020204030204" pitchFamily="34" charset="0"/>
                <a:cs typeface="Arial" panose="020B0604020202020204" pitchFamily="34" charset="0"/>
              </a:rPr>
              <a:t>identify the location of hot and cold areas of the world in relation to the Equator and the North and South Poles</a:t>
            </a:r>
            <a:endParaRPr lang="en-GB" sz="1100" dirty="0">
              <a:solidFill>
                <a:srgbClr val="4674C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7596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6A78459-2190-BF43-A38E-0AF81E89CCF3}"/>
              </a:ext>
            </a:extLst>
          </p:cNvPr>
          <p:cNvSpPr txBox="1"/>
          <p:nvPr/>
        </p:nvSpPr>
        <p:spPr>
          <a:xfrm>
            <a:off x="0" y="996130"/>
            <a:ext cx="12192000" cy="369332"/>
          </a:xfrm>
          <a:prstGeom prst="rect">
            <a:avLst/>
          </a:prstGeom>
          <a:noFill/>
        </p:spPr>
        <p:txBody>
          <a:bodyPr wrap="square" rtlCol="0">
            <a:spAutoFit/>
          </a:bodyPr>
          <a:lstStyle/>
          <a:p>
            <a:pPr algn="ctr">
              <a:spcBef>
                <a:spcPts val="1500"/>
              </a:spcBef>
            </a:pPr>
            <a:r>
              <a:rPr lang="en-GB" dirty="0">
                <a:solidFill>
                  <a:srgbClr val="272626"/>
                </a:solidFill>
                <a:latin typeface="Comic Sans MS" panose="030F0702030302020204" pitchFamily="66" charset="0"/>
              </a:rPr>
              <a:t>The temperature on Planet Earth is not the same everywhere and not the same all the time. </a:t>
            </a:r>
          </a:p>
        </p:txBody>
      </p:sp>
      <p:pic>
        <p:nvPicPr>
          <p:cNvPr id="9" name="Picture 8">
            <a:extLst>
              <a:ext uri="{FF2B5EF4-FFF2-40B4-BE49-F238E27FC236}">
                <a16:creationId xmlns:a16="http://schemas.microsoft.com/office/drawing/2014/main" id="{D9BC6794-F14B-4442-A43E-B823697DCC78}"/>
              </a:ext>
            </a:extLst>
          </p:cNvPr>
          <p:cNvPicPr>
            <a:picLocks noChangeAspect="1"/>
          </p:cNvPicPr>
          <p:nvPr/>
        </p:nvPicPr>
        <p:blipFill>
          <a:blip r:embed="rId3"/>
          <a:stretch>
            <a:fillRect/>
          </a:stretch>
        </p:blipFill>
        <p:spPr>
          <a:xfrm>
            <a:off x="1173859" y="1958363"/>
            <a:ext cx="6845644" cy="3616900"/>
          </a:xfrm>
          <a:prstGeom prst="rect">
            <a:avLst/>
          </a:prstGeom>
        </p:spPr>
      </p:pic>
      <p:pic>
        <p:nvPicPr>
          <p:cNvPr id="11" name="Picture 10" descr="A picture containing text, clipart&#10;&#10;Description automatically generated">
            <a:extLst>
              <a:ext uri="{FF2B5EF4-FFF2-40B4-BE49-F238E27FC236}">
                <a16:creationId xmlns:a16="http://schemas.microsoft.com/office/drawing/2014/main" id="{735754EC-6037-0946-9C15-AEA652D315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2" name="TextBox 11">
            <a:extLst>
              <a:ext uri="{FF2B5EF4-FFF2-40B4-BE49-F238E27FC236}">
                <a16:creationId xmlns:a16="http://schemas.microsoft.com/office/drawing/2014/main" id="{7B7BEB6E-4208-3A40-89AF-CAFDAFB62BC9}"/>
              </a:ext>
            </a:extLst>
          </p:cNvPr>
          <p:cNvSpPr txBox="1"/>
          <p:nvPr/>
        </p:nvSpPr>
        <p:spPr>
          <a:xfrm>
            <a:off x="8479082" y="1867512"/>
            <a:ext cx="2549975" cy="646331"/>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The </a:t>
            </a:r>
            <a:r>
              <a:rPr lang="en-GB" b="1" dirty="0">
                <a:solidFill>
                  <a:srgbClr val="272626"/>
                </a:solidFill>
                <a:latin typeface="Comic Sans MS" panose="030F0702030302020204" pitchFamily="66" charset="0"/>
              </a:rPr>
              <a:t>North Pole</a:t>
            </a:r>
            <a:r>
              <a:rPr lang="en-GB" dirty="0">
                <a:solidFill>
                  <a:srgbClr val="272626"/>
                </a:solidFill>
                <a:latin typeface="Comic Sans MS" panose="030F0702030302020204" pitchFamily="66" charset="0"/>
              </a:rPr>
              <a:t> is </a:t>
            </a:r>
            <a:r>
              <a:rPr lang="en-GB" b="1" dirty="0">
                <a:solidFill>
                  <a:srgbClr val="272626"/>
                </a:solidFill>
                <a:latin typeface="Comic Sans MS" panose="030F0702030302020204" pitchFamily="66" charset="0"/>
              </a:rPr>
              <a:t>cold </a:t>
            </a:r>
            <a:r>
              <a:rPr lang="en-GB" dirty="0">
                <a:solidFill>
                  <a:srgbClr val="272626"/>
                </a:solidFill>
                <a:latin typeface="Comic Sans MS" panose="030F0702030302020204" pitchFamily="66" charset="0"/>
              </a:rPr>
              <a:t>all year round.</a:t>
            </a:r>
          </a:p>
        </p:txBody>
      </p:sp>
      <p:sp>
        <p:nvSpPr>
          <p:cNvPr id="15" name="TextBox 14">
            <a:extLst>
              <a:ext uri="{FF2B5EF4-FFF2-40B4-BE49-F238E27FC236}">
                <a16:creationId xmlns:a16="http://schemas.microsoft.com/office/drawing/2014/main" id="{5251BA4C-5DF1-0146-88F8-D7962AFB1D5B}"/>
              </a:ext>
            </a:extLst>
          </p:cNvPr>
          <p:cNvSpPr txBox="1"/>
          <p:nvPr/>
        </p:nvSpPr>
        <p:spPr>
          <a:xfrm>
            <a:off x="8543737" y="4990488"/>
            <a:ext cx="2549975" cy="646331"/>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The </a:t>
            </a:r>
            <a:r>
              <a:rPr lang="en-GB" b="1" dirty="0">
                <a:solidFill>
                  <a:srgbClr val="272626"/>
                </a:solidFill>
                <a:latin typeface="Comic Sans MS" panose="030F0702030302020204" pitchFamily="66" charset="0"/>
              </a:rPr>
              <a:t>South Pole</a:t>
            </a:r>
            <a:r>
              <a:rPr lang="en-GB" dirty="0">
                <a:solidFill>
                  <a:srgbClr val="272626"/>
                </a:solidFill>
                <a:latin typeface="Comic Sans MS" panose="030F0702030302020204" pitchFamily="66" charset="0"/>
              </a:rPr>
              <a:t> is </a:t>
            </a:r>
            <a:r>
              <a:rPr lang="en-GB" b="1" dirty="0">
                <a:solidFill>
                  <a:srgbClr val="272626"/>
                </a:solidFill>
                <a:latin typeface="Comic Sans MS" panose="030F0702030302020204" pitchFamily="66" charset="0"/>
              </a:rPr>
              <a:t>cold </a:t>
            </a:r>
            <a:r>
              <a:rPr lang="en-GB" dirty="0">
                <a:solidFill>
                  <a:srgbClr val="272626"/>
                </a:solidFill>
                <a:latin typeface="Comic Sans MS" panose="030F0702030302020204" pitchFamily="66" charset="0"/>
              </a:rPr>
              <a:t>all year round.</a:t>
            </a:r>
          </a:p>
        </p:txBody>
      </p:sp>
      <p:sp>
        <p:nvSpPr>
          <p:cNvPr id="17" name="TextBox 16">
            <a:extLst>
              <a:ext uri="{FF2B5EF4-FFF2-40B4-BE49-F238E27FC236}">
                <a16:creationId xmlns:a16="http://schemas.microsoft.com/office/drawing/2014/main" id="{0BECFA6E-836E-0242-88CE-F06B00E462C5}"/>
              </a:ext>
            </a:extLst>
          </p:cNvPr>
          <p:cNvSpPr txBox="1"/>
          <p:nvPr/>
        </p:nvSpPr>
        <p:spPr>
          <a:xfrm>
            <a:off x="8543736" y="3340256"/>
            <a:ext cx="2429063" cy="923330"/>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The middle of our planet, the </a:t>
            </a:r>
            <a:r>
              <a:rPr lang="en-GB" b="1" dirty="0">
                <a:solidFill>
                  <a:srgbClr val="272626"/>
                </a:solidFill>
                <a:latin typeface="Comic Sans MS" panose="030F0702030302020204" pitchFamily="66" charset="0"/>
              </a:rPr>
              <a:t>Equator</a:t>
            </a:r>
            <a:r>
              <a:rPr lang="en-GB" dirty="0">
                <a:solidFill>
                  <a:srgbClr val="272626"/>
                </a:solidFill>
                <a:latin typeface="Comic Sans MS" panose="030F0702030302020204" pitchFamily="66" charset="0"/>
              </a:rPr>
              <a:t>, is </a:t>
            </a:r>
            <a:r>
              <a:rPr lang="en-GB" b="1" dirty="0">
                <a:solidFill>
                  <a:srgbClr val="272626"/>
                </a:solidFill>
                <a:latin typeface="Comic Sans MS" panose="030F0702030302020204" pitchFamily="66" charset="0"/>
              </a:rPr>
              <a:t>hot </a:t>
            </a:r>
            <a:r>
              <a:rPr lang="en-GB" dirty="0">
                <a:solidFill>
                  <a:srgbClr val="272626"/>
                </a:solidFill>
                <a:latin typeface="Comic Sans MS" panose="030F0702030302020204" pitchFamily="66" charset="0"/>
              </a:rPr>
              <a:t>all year round.</a:t>
            </a:r>
          </a:p>
        </p:txBody>
      </p:sp>
    </p:spTree>
    <p:extLst>
      <p:ext uri="{BB962C8B-B14F-4D97-AF65-F5344CB8AC3E}">
        <p14:creationId xmlns:p14="http://schemas.microsoft.com/office/powerpoint/2010/main" val="1228532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person, outdoor&#10;&#10;Description automatically generated">
            <a:extLst>
              <a:ext uri="{FF2B5EF4-FFF2-40B4-BE49-F238E27FC236}">
                <a16:creationId xmlns:a16="http://schemas.microsoft.com/office/drawing/2014/main" id="{51A318F1-781E-B448-83BC-146FC17F08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3340" y="1171855"/>
            <a:ext cx="4317776" cy="2878776"/>
          </a:xfrm>
          <a:prstGeom prst="rect">
            <a:avLst/>
          </a:prstGeom>
        </p:spPr>
      </p:pic>
      <p:pic>
        <p:nvPicPr>
          <p:cNvPr id="12" name="Picture 11" descr="A picture containing indoor, black, pan&#10;&#10;Description automatically generated">
            <a:extLst>
              <a:ext uri="{FF2B5EF4-FFF2-40B4-BE49-F238E27FC236}">
                <a16:creationId xmlns:a16="http://schemas.microsoft.com/office/drawing/2014/main" id="{E719059B-FED6-7D4F-A309-83710040FE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33771" y="1171855"/>
            <a:ext cx="4224429" cy="2816286"/>
          </a:xfrm>
          <a:prstGeom prst="rect">
            <a:avLst/>
          </a:prstGeom>
        </p:spPr>
      </p:pic>
      <p:sp>
        <p:nvSpPr>
          <p:cNvPr id="15" name="TextBox 14">
            <a:extLst>
              <a:ext uri="{FF2B5EF4-FFF2-40B4-BE49-F238E27FC236}">
                <a16:creationId xmlns:a16="http://schemas.microsoft.com/office/drawing/2014/main" id="{67601D03-F9F6-ED43-9EAE-28DA74B8740A}"/>
              </a:ext>
            </a:extLst>
          </p:cNvPr>
          <p:cNvSpPr txBox="1"/>
          <p:nvPr/>
        </p:nvSpPr>
        <p:spPr>
          <a:xfrm>
            <a:off x="1191588" y="4304294"/>
            <a:ext cx="4230158" cy="1477328"/>
          </a:xfrm>
          <a:prstGeom prst="rect">
            <a:avLst/>
          </a:prstGeom>
          <a:noFill/>
        </p:spPr>
        <p:txBody>
          <a:bodyPr wrap="square" rtlCol="0">
            <a:spAutoFit/>
          </a:bodyPr>
          <a:lstStyle/>
          <a:p>
            <a:r>
              <a:rPr lang="en-GB" dirty="0">
                <a:solidFill>
                  <a:srgbClr val="272626"/>
                </a:solidFill>
                <a:latin typeface="Comic Sans MS" panose="030F0702030302020204" pitchFamily="66" charset="0"/>
              </a:rPr>
              <a:t>When the temperature drops to zero° Centigrade (C), water will freeze to become ice.</a:t>
            </a:r>
          </a:p>
          <a:p>
            <a:endParaRPr lang="en-GB" dirty="0">
              <a:solidFill>
                <a:srgbClr val="272626"/>
              </a:solidFill>
              <a:latin typeface="Comic Sans MS" panose="030F0702030302020204" pitchFamily="66" charset="0"/>
            </a:endParaRPr>
          </a:p>
          <a:p>
            <a:r>
              <a:rPr lang="en-GB" dirty="0">
                <a:solidFill>
                  <a:srgbClr val="272626"/>
                </a:solidFill>
                <a:latin typeface="Comic Sans MS" panose="030F0702030302020204" pitchFamily="66" charset="0"/>
              </a:rPr>
              <a:t>You can’t splash in puddles! </a:t>
            </a:r>
          </a:p>
        </p:txBody>
      </p:sp>
      <p:sp>
        <p:nvSpPr>
          <p:cNvPr id="16" name="TextBox 15">
            <a:extLst>
              <a:ext uri="{FF2B5EF4-FFF2-40B4-BE49-F238E27FC236}">
                <a16:creationId xmlns:a16="http://schemas.microsoft.com/office/drawing/2014/main" id="{08E5DBC9-5F0F-1745-8810-E71B87636FC7}"/>
              </a:ext>
            </a:extLst>
          </p:cNvPr>
          <p:cNvSpPr txBox="1"/>
          <p:nvPr/>
        </p:nvSpPr>
        <p:spPr>
          <a:xfrm>
            <a:off x="6546714" y="4309956"/>
            <a:ext cx="4224429" cy="1477328"/>
          </a:xfrm>
          <a:prstGeom prst="rect">
            <a:avLst/>
          </a:prstGeom>
          <a:noFill/>
        </p:spPr>
        <p:txBody>
          <a:bodyPr wrap="square" rtlCol="0">
            <a:spAutoFit/>
          </a:bodyPr>
          <a:lstStyle/>
          <a:p>
            <a:r>
              <a:rPr lang="en-GB" dirty="0">
                <a:solidFill>
                  <a:srgbClr val="272626"/>
                </a:solidFill>
                <a:latin typeface="Comic Sans MS" panose="030F0702030302020204" pitchFamily="66" charset="0"/>
              </a:rPr>
              <a:t>When the temperature reaches 100° Centigrade, water will boil and turn into water vapour or steam.  </a:t>
            </a:r>
          </a:p>
          <a:p>
            <a:endParaRPr lang="en-GB" dirty="0">
              <a:solidFill>
                <a:srgbClr val="272626"/>
              </a:solidFill>
              <a:latin typeface="Comic Sans MS" panose="030F0702030302020204" pitchFamily="66" charset="0"/>
            </a:endParaRPr>
          </a:p>
          <a:p>
            <a:r>
              <a:rPr lang="en-GB" dirty="0">
                <a:solidFill>
                  <a:srgbClr val="272626"/>
                </a:solidFill>
                <a:latin typeface="Comic Sans MS" panose="030F0702030302020204" pitchFamily="66" charset="0"/>
              </a:rPr>
              <a:t>We don’t touch the pan!</a:t>
            </a:r>
          </a:p>
        </p:txBody>
      </p:sp>
      <p:pic>
        <p:nvPicPr>
          <p:cNvPr id="10" name="Picture 9" descr="A picture containing text, clipart&#10;&#10;Description automatically generated">
            <a:extLst>
              <a:ext uri="{FF2B5EF4-FFF2-40B4-BE49-F238E27FC236}">
                <a16:creationId xmlns:a16="http://schemas.microsoft.com/office/drawing/2014/main" id="{45F0E568-28F4-DE43-A7FF-E737DCD5EBC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4713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sky, water, snow&#10;&#10;Description automatically generated">
            <a:extLst>
              <a:ext uri="{FF2B5EF4-FFF2-40B4-BE49-F238E27FC236}">
                <a16:creationId xmlns:a16="http://schemas.microsoft.com/office/drawing/2014/main" id="{359125A0-B402-7946-A89F-5424228AAEE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092" t="299" r="4740" b="-299"/>
          <a:stretch/>
        </p:blipFill>
        <p:spPr>
          <a:xfrm>
            <a:off x="1616891" y="2330002"/>
            <a:ext cx="4620566" cy="3439402"/>
          </a:xfrm>
          <a:prstGeom prst="rect">
            <a:avLst/>
          </a:prstGeom>
        </p:spPr>
      </p:pic>
      <p:sp>
        <p:nvSpPr>
          <p:cNvPr id="10" name="TextBox 9">
            <a:extLst>
              <a:ext uri="{FF2B5EF4-FFF2-40B4-BE49-F238E27FC236}">
                <a16:creationId xmlns:a16="http://schemas.microsoft.com/office/drawing/2014/main" id="{CD434176-0E65-0244-A16A-753FC5A320D8}"/>
              </a:ext>
            </a:extLst>
          </p:cNvPr>
          <p:cNvSpPr txBox="1"/>
          <p:nvPr/>
        </p:nvSpPr>
        <p:spPr>
          <a:xfrm>
            <a:off x="6728682" y="2319723"/>
            <a:ext cx="4455480" cy="3439403"/>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In the summer, the North Pole only warms up to around freezing point:</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zero degrees Centigrade.</a:t>
            </a:r>
          </a:p>
          <a:p>
            <a:pPr>
              <a:spcBef>
                <a:spcPts val="1500"/>
              </a:spcBef>
            </a:pPr>
            <a:r>
              <a:rPr lang="en-GB" dirty="0">
                <a:solidFill>
                  <a:srgbClr val="272626"/>
                </a:solidFill>
                <a:latin typeface="Comic Sans MS" panose="030F0702030302020204" pitchFamily="66" charset="0"/>
              </a:rPr>
              <a:t>There is no land at the North Pole,</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it is all just frozen water.</a:t>
            </a:r>
          </a:p>
          <a:p>
            <a:pPr>
              <a:spcBef>
                <a:spcPts val="1500"/>
              </a:spcBef>
            </a:pPr>
            <a:r>
              <a:rPr lang="en-GB" dirty="0">
                <a:solidFill>
                  <a:srgbClr val="272626"/>
                </a:solidFill>
                <a:latin typeface="Comic Sans MS" panose="030F0702030302020204" pitchFamily="66" charset="0"/>
              </a:rPr>
              <a:t>That means the North Pole cannot</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be called a continent.</a:t>
            </a:r>
          </a:p>
          <a:p>
            <a:pPr>
              <a:spcBef>
                <a:spcPts val="1500"/>
              </a:spcBef>
            </a:pPr>
            <a:r>
              <a:rPr lang="en-GB" dirty="0">
                <a:solidFill>
                  <a:srgbClr val="272626"/>
                </a:solidFill>
                <a:latin typeface="Comic Sans MS" panose="030F0702030302020204" pitchFamily="66" charset="0"/>
              </a:rPr>
              <a:t>In the winter, the average temperature is around minus 40°C. That’s over twice as cold as your freezer!</a:t>
            </a:r>
          </a:p>
        </p:txBody>
      </p:sp>
      <p:pic>
        <p:nvPicPr>
          <p:cNvPr id="5" name="Picture 4" descr="A picture containing sunburst chart&#10;&#10;Description automatically generated">
            <a:extLst>
              <a:ext uri="{FF2B5EF4-FFF2-40B4-BE49-F238E27FC236}">
                <a16:creationId xmlns:a16="http://schemas.microsoft.com/office/drawing/2014/main" id="{216173AF-4C51-704F-9071-293D73A543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8092" y="1146152"/>
            <a:ext cx="2646533" cy="2658537"/>
          </a:xfrm>
          <a:prstGeom prst="rect">
            <a:avLst/>
          </a:prstGeom>
        </p:spPr>
      </p:pic>
      <p:sp>
        <p:nvSpPr>
          <p:cNvPr id="9" name="Subtitle 2">
            <a:extLst>
              <a:ext uri="{FF2B5EF4-FFF2-40B4-BE49-F238E27FC236}">
                <a16:creationId xmlns:a16="http://schemas.microsoft.com/office/drawing/2014/main" id="{5481850D-0B19-FF45-8B94-82EE1C2BA0F9}"/>
              </a:ext>
            </a:extLst>
          </p:cNvPr>
          <p:cNvSpPr txBox="1">
            <a:spLocks/>
          </p:cNvSpPr>
          <p:nvPr/>
        </p:nvSpPr>
        <p:spPr>
          <a:xfrm>
            <a:off x="0" y="99329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4674C1"/>
                </a:solidFill>
                <a:latin typeface="Comic Sans MS" panose="030F0902030302020204" pitchFamily="66" charset="0"/>
                <a:cs typeface="Arial" panose="020B0604020202020204" pitchFamily="34" charset="0"/>
              </a:rPr>
              <a:t>North Pole, the Arctic</a:t>
            </a:r>
          </a:p>
        </p:txBody>
      </p:sp>
      <p:pic>
        <p:nvPicPr>
          <p:cNvPr id="11" name="Picture 10" descr="A picture containing text, clipart&#10;&#10;Description automatically generated">
            <a:extLst>
              <a:ext uri="{FF2B5EF4-FFF2-40B4-BE49-F238E27FC236}">
                <a16:creationId xmlns:a16="http://schemas.microsoft.com/office/drawing/2014/main" id="{9979B5C0-6126-7B48-A64F-D72FFC0E26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330055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B61E23-9D6E-D446-9A42-BE794645CC4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485" t="1350" r="15260" b="5915"/>
          <a:stretch/>
        </p:blipFill>
        <p:spPr>
          <a:xfrm>
            <a:off x="1616891" y="2330002"/>
            <a:ext cx="4620566" cy="3429124"/>
          </a:xfrm>
          <a:prstGeom prst="rect">
            <a:avLst/>
          </a:prstGeom>
        </p:spPr>
      </p:pic>
      <p:pic>
        <p:nvPicPr>
          <p:cNvPr id="11" name="Picture 10" descr="Chart, sunburst chart&#10;&#10;Description automatically generated">
            <a:extLst>
              <a:ext uri="{FF2B5EF4-FFF2-40B4-BE49-F238E27FC236}">
                <a16:creationId xmlns:a16="http://schemas.microsoft.com/office/drawing/2014/main" id="{0E31B9C8-C8E9-F249-A722-93FB887AFE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9862" y="1174676"/>
            <a:ext cx="2618139" cy="2630013"/>
          </a:xfrm>
          <a:prstGeom prst="rect">
            <a:avLst/>
          </a:prstGeom>
        </p:spPr>
      </p:pic>
      <p:sp>
        <p:nvSpPr>
          <p:cNvPr id="10" name="TextBox 9">
            <a:extLst>
              <a:ext uri="{FF2B5EF4-FFF2-40B4-BE49-F238E27FC236}">
                <a16:creationId xmlns:a16="http://schemas.microsoft.com/office/drawing/2014/main" id="{CD434176-0E65-0244-A16A-753FC5A320D8}"/>
              </a:ext>
            </a:extLst>
          </p:cNvPr>
          <p:cNvSpPr txBox="1"/>
          <p:nvPr/>
        </p:nvSpPr>
        <p:spPr>
          <a:xfrm>
            <a:off x="6767847" y="2680141"/>
            <a:ext cx="4090176" cy="2693045"/>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In the summer, the South Pole only  warms to an average of minus 28°C.</a:t>
            </a:r>
          </a:p>
          <a:p>
            <a:pPr>
              <a:spcBef>
                <a:spcPts val="1500"/>
              </a:spcBef>
            </a:pPr>
            <a:r>
              <a:rPr lang="en-GB" dirty="0">
                <a:solidFill>
                  <a:srgbClr val="272626"/>
                </a:solidFill>
                <a:latin typeface="Comic Sans MS" panose="030F0702030302020204" pitchFamily="66" charset="0"/>
              </a:rPr>
              <a:t>In the winter, the temperature drops even further to an average of around minus 60°C.</a:t>
            </a:r>
          </a:p>
          <a:p>
            <a:pPr>
              <a:spcBef>
                <a:spcPts val="1500"/>
              </a:spcBef>
            </a:pPr>
            <a:r>
              <a:rPr lang="en-GB" dirty="0">
                <a:solidFill>
                  <a:srgbClr val="272626"/>
                </a:solidFill>
                <a:latin typeface="Comic Sans MS" panose="030F0702030302020204" pitchFamily="66" charset="0"/>
              </a:rPr>
              <a:t>Antarctica is the continent at the South Pole. Nobody lives there permanently – it is far too cold!</a:t>
            </a:r>
          </a:p>
        </p:txBody>
      </p:sp>
      <p:sp>
        <p:nvSpPr>
          <p:cNvPr id="9" name="Subtitle 2">
            <a:extLst>
              <a:ext uri="{FF2B5EF4-FFF2-40B4-BE49-F238E27FC236}">
                <a16:creationId xmlns:a16="http://schemas.microsoft.com/office/drawing/2014/main" id="{924D8D0B-5E2E-C046-A7CA-7C60EA067835}"/>
              </a:ext>
            </a:extLst>
          </p:cNvPr>
          <p:cNvSpPr txBox="1">
            <a:spLocks/>
          </p:cNvSpPr>
          <p:nvPr/>
        </p:nvSpPr>
        <p:spPr>
          <a:xfrm>
            <a:off x="0" y="99329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4674C1"/>
                </a:solidFill>
                <a:latin typeface="Comic Sans MS" panose="030F0902030302020204" pitchFamily="66" charset="0"/>
                <a:cs typeface="Arial" panose="020B0604020202020204" pitchFamily="34" charset="0"/>
              </a:rPr>
              <a:t>South Pole, Antarctica</a:t>
            </a:r>
          </a:p>
        </p:txBody>
      </p:sp>
      <p:pic>
        <p:nvPicPr>
          <p:cNvPr id="12" name="Picture 11" descr="A picture containing text, clipart&#10;&#10;Description automatically generated">
            <a:extLst>
              <a:ext uri="{FF2B5EF4-FFF2-40B4-BE49-F238E27FC236}">
                <a16:creationId xmlns:a16="http://schemas.microsoft.com/office/drawing/2014/main" id="{E8E67094-98B6-BA41-BB8B-74FC0A3082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6874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23E38AB-6A76-BC41-9740-A937045A7C52}"/>
              </a:ext>
            </a:extLst>
          </p:cNvPr>
          <p:cNvSpPr txBox="1"/>
          <p:nvPr/>
        </p:nvSpPr>
        <p:spPr>
          <a:xfrm>
            <a:off x="0" y="5642908"/>
            <a:ext cx="12192000" cy="369332"/>
          </a:xfrm>
          <a:prstGeom prst="rect">
            <a:avLst/>
          </a:prstGeom>
          <a:noFill/>
        </p:spPr>
        <p:txBody>
          <a:bodyPr wrap="square" rtlCol="0">
            <a:spAutoFit/>
          </a:bodyPr>
          <a:lstStyle/>
          <a:p>
            <a:pPr algn="ctr"/>
            <a:r>
              <a:rPr lang="en-GB" dirty="0">
                <a:solidFill>
                  <a:srgbClr val="272626"/>
                </a:solidFill>
                <a:latin typeface="Comic Sans MS" panose="030F0702030302020204" pitchFamily="66" charset="0"/>
              </a:rPr>
              <a:t>You will find tropical rainforest, islands and a lot of ocean if you travel around the Equator. </a:t>
            </a:r>
          </a:p>
        </p:txBody>
      </p:sp>
      <p:pic>
        <p:nvPicPr>
          <p:cNvPr id="7" name="Picture 6" descr="A picture containing outdoor, tree, palm, plant&#10;&#10;Description automatically generated">
            <a:extLst>
              <a:ext uri="{FF2B5EF4-FFF2-40B4-BE49-F238E27FC236}">
                <a16:creationId xmlns:a16="http://schemas.microsoft.com/office/drawing/2014/main" id="{76961FF7-3D1D-1D4F-A7DB-BDD93F435D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65117" y="2125997"/>
            <a:ext cx="2089162" cy="3131987"/>
          </a:xfrm>
          <a:prstGeom prst="rect">
            <a:avLst/>
          </a:prstGeom>
        </p:spPr>
      </p:pic>
      <p:pic>
        <p:nvPicPr>
          <p:cNvPr id="3" name="Picture 2" descr="Map&#10;&#10;Description automatically generated">
            <a:extLst>
              <a:ext uri="{FF2B5EF4-FFF2-40B4-BE49-F238E27FC236}">
                <a16:creationId xmlns:a16="http://schemas.microsoft.com/office/drawing/2014/main" id="{33275822-A081-D84D-90F8-5FE12280D3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6747" y="2142260"/>
            <a:ext cx="6263974" cy="3131987"/>
          </a:xfrm>
          <a:prstGeom prst="rect">
            <a:avLst/>
          </a:prstGeom>
        </p:spPr>
      </p:pic>
      <p:cxnSp>
        <p:nvCxnSpPr>
          <p:cNvPr id="11" name="Straight Connector 10">
            <a:extLst>
              <a:ext uri="{FF2B5EF4-FFF2-40B4-BE49-F238E27FC236}">
                <a16:creationId xmlns:a16="http://schemas.microsoft.com/office/drawing/2014/main" id="{FAB20D04-76A5-A444-A2DB-2433CA2DF4D9}"/>
              </a:ext>
            </a:extLst>
          </p:cNvPr>
          <p:cNvCxnSpPr>
            <a:cxnSpLocks/>
            <a:stCxn id="3" idx="3"/>
          </p:cNvCxnSpPr>
          <p:nvPr/>
        </p:nvCxnSpPr>
        <p:spPr>
          <a:xfrm flipH="1" flipV="1">
            <a:off x="3836749" y="3701628"/>
            <a:ext cx="6263972" cy="662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Rounded Rectangle 11">
            <a:extLst>
              <a:ext uri="{FF2B5EF4-FFF2-40B4-BE49-F238E27FC236}">
                <a16:creationId xmlns:a16="http://schemas.microsoft.com/office/drawing/2014/main" id="{41C1B587-76B6-DE45-892D-ADD7F9643B76}"/>
              </a:ext>
            </a:extLst>
          </p:cNvPr>
          <p:cNvSpPr/>
          <p:nvPr/>
        </p:nvSpPr>
        <p:spPr>
          <a:xfrm>
            <a:off x="10096911" y="3555853"/>
            <a:ext cx="810779" cy="3048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Comic Sans MS" panose="030F0902030302020204" pitchFamily="66" charset="0"/>
              </a:rPr>
              <a:t>Equator</a:t>
            </a:r>
          </a:p>
        </p:txBody>
      </p:sp>
      <p:sp>
        <p:nvSpPr>
          <p:cNvPr id="17" name="TextBox 16">
            <a:extLst>
              <a:ext uri="{FF2B5EF4-FFF2-40B4-BE49-F238E27FC236}">
                <a16:creationId xmlns:a16="http://schemas.microsoft.com/office/drawing/2014/main" id="{1066405D-6C9D-7F4D-851E-B1DD069FE7F1}"/>
              </a:ext>
            </a:extLst>
          </p:cNvPr>
          <p:cNvSpPr txBox="1"/>
          <p:nvPr/>
        </p:nvSpPr>
        <p:spPr>
          <a:xfrm>
            <a:off x="1" y="1417458"/>
            <a:ext cx="12192000" cy="369332"/>
          </a:xfrm>
          <a:prstGeom prst="rect">
            <a:avLst/>
          </a:prstGeom>
          <a:noFill/>
        </p:spPr>
        <p:txBody>
          <a:bodyPr wrap="square" rtlCol="0">
            <a:spAutoFit/>
          </a:bodyPr>
          <a:lstStyle/>
          <a:p>
            <a:pPr algn="ctr">
              <a:spcBef>
                <a:spcPts val="1500"/>
              </a:spcBef>
            </a:pPr>
            <a:r>
              <a:rPr lang="en-GB" dirty="0">
                <a:solidFill>
                  <a:srgbClr val="272626"/>
                </a:solidFill>
                <a:latin typeface="Comic Sans MS" panose="030F0702030302020204" pitchFamily="66" charset="0"/>
              </a:rPr>
              <a:t>The </a:t>
            </a:r>
            <a:r>
              <a:rPr lang="en-GB" b="1" dirty="0">
                <a:solidFill>
                  <a:srgbClr val="272626"/>
                </a:solidFill>
                <a:latin typeface="Comic Sans MS" panose="030F0702030302020204" pitchFamily="66" charset="0"/>
              </a:rPr>
              <a:t>Equator</a:t>
            </a:r>
            <a:r>
              <a:rPr lang="en-GB" dirty="0">
                <a:solidFill>
                  <a:srgbClr val="272626"/>
                </a:solidFill>
                <a:latin typeface="Comic Sans MS" panose="030F0702030302020204" pitchFamily="66" charset="0"/>
              </a:rPr>
              <a:t> goes all the way around the </a:t>
            </a:r>
            <a:r>
              <a:rPr lang="en-GB" b="1" dirty="0">
                <a:solidFill>
                  <a:srgbClr val="272626"/>
                </a:solidFill>
                <a:latin typeface="Comic Sans MS" panose="030F0702030302020204" pitchFamily="66" charset="0"/>
              </a:rPr>
              <a:t>Earth</a:t>
            </a:r>
            <a:r>
              <a:rPr lang="en-GB" dirty="0">
                <a:solidFill>
                  <a:srgbClr val="272626"/>
                </a:solidFill>
                <a:latin typeface="Comic Sans MS" panose="030F0702030302020204" pitchFamily="66" charset="0"/>
              </a:rPr>
              <a:t>.</a:t>
            </a:r>
          </a:p>
        </p:txBody>
      </p:sp>
      <p:pic>
        <p:nvPicPr>
          <p:cNvPr id="14" name="Picture 13" descr="A picture containing text, clipart&#10;&#10;Description automatically generated">
            <a:extLst>
              <a:ext uri="{FF2B5EF4-FFF2-40B4-BE49-F238E27FC236}">
                <a16:creationId xmlns:a16="http://schemas.microsoft.com/office/drawing/2014/main" id="{36BF386F-7C53-D44D-9D1E-82B6A603FA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5" name="Subtitle 2">
            <a:extLst>
              <a:ext uri="{FF2B5EF4-FFF2-40B4-BE49-F238E27FC236}">
                <a16:creationId xmlns:a16="http://schemas.microsoft.com/office/drawing/2014/main" id="{3B714942-E8EF-E643-9326-AE73B845CCCE}"/>
              </a:ext>
            </a:extLst>
          </p:cNvPr>
          <p:cNvSpPr txBox="1">
            <a:spLocks/>
          </p:cNvSpPr>
          <p:nvPr/>
        </p:nvSpPr>
        <p:spPr>
          <a:xfrm>
            <a:off x="0" y="7390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4674C1"/>
                </a:solidFill>
                <a:latin typeface="Comic Sans MS" panose="030F0902030302020204" pitchFamily="66" charset="0"/>
                <a:cs typeface="Arial" panose="020B0604020202020204" pitchFamily="34" charset="0"/>
              </a:rPr>
              <a:t>The Equator</a:t>
            </a:r>
          </a:p>
        </p:txBody>
      </p:sp>
    </p:spTree>
    <p:extLst>
      <p:ext uri="{BB962C8B-B14F-4D97-AF65-F5344CB8AC3E}">
        <p14:creationId xmlns:p14="http://schemas.microsoft.com/office/powerpoint/2010/main" val="3189683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0-#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tree, palm, plant&#10;&#10;Description automatically generated">
            <a:extLst>
              <a:ext uri="{FF2B5EF4-FFF2-40B4-BE49-F238E27FC236}">
                <a16:creationId xmlns:a16="http://schemas.microsoft.com/office/drawing/2014/main" id="{76961FF7-3D1D-1D4F-A7DB-BDD93F435D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7" t="9785" r="-267" b="14652"/>
          <a:stretch/>
        </p:blipFill>
        <p:spPr>
          <a:xfrm>
            <a:off x="1220481" y="1564999"/>
            <a:ext cx="3524089" cy="3992137"/>
          </a:xfrm>
          <a:prstGeom prst="rect">
            <a:avLst/>
          </a:prstGeom>
        </p:spPr>
      </p:pic>
      <p:sp>
        <p:nvSpPr>
          <p:cNvPr id="8" name="TextBox 7">
            <a:extLst>
              <a:ext uri="{FF2B5EF4-FFF2-40B4-BE49-F238E27FC236}">
                <a16:creationId xmlns:a16="http://schemas.microsoft.com/office/drawing/2014/main" id="{98A47CC2-2AE5-1048-B183-2A503B864D37}"/>
              </a:ext>
            </a:extLst>
          </p:cNvPr>
          <p:cNvSpPr txBox="1"/>
          <p:nvPr/>
        </p:nvSpPr>
        <p:spPr>
          <a:xfrm>
            <a:off x="5214883" y="1468188"/>
            <a:ext cx="5975632" cy="4185761"/>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The </a:t>
            </a:r>
            <a:r>
              <a:rPr lang="en-GB" b="1" dirty="0">
                <a:solidFill>
                  <a:srgbClr val="272626"/>
                </a:solidFill>
                <a:latin typeface="Comic Sans MS" panose="030F0702030302020204" pitchFamily="66" charset="0"/>
              </a:rPr>
              <a:t>Equator</a:t>
            </a:r>
            <a:r>
              <a:rPr lang="en-GB" dirty="0">
                <a:solidFill>
                  <a:srgbClr val="272626"/>
                </a:solidFill>
                <a:latin typeface="Comic Sans MS" panose="030F0702030302020204" pitchFamily="66" charset="0"/>
              </a:rPr>
              <a:t> is hot all year around.</a:t>
            </a:r>
          </a:p>
          <a:p>
            <a:pPr>
              <a:spcBef>
                <a:spcPts val="1500"/>
              </a:spcBef>
            </a:pPr>
            <a:r>
              <a:rPr lang="en-GB" dirty="0">
                <a:solidFill>
                  <a:srgbClr val="272626"/>
                </a:solidFill>
                <a:latin typeface="Comic Sans MS" panose="030F0702030302020204" pitchFamily="66" charset="0"/>
              </a:rPr>
              <a:t>Temperatures along the equator have been recorded at over 50°C. That’s halfway to boiling water. Or hotter than your bath!</a:t>
            </a:r>
          </a:p>
          <a:p>
            <a:pPr>
              <a:spcBef>
                <a:spcPts val="1500"/>
              </a:spcBef>
            </a:pPr>
            <a:r>
              <a:rPr lang="en-GB" dirty="0">
                <a:solidFill>
                  <a:srgbClr val="272626"/>
                </a:solidFill>
                <a:latin typeface="Comic Sans MS" panose="030F0702030302020204" pitchFamily="66" charset="0"/>
              </a:rPr>
              <a:t>However the hottest places in the world are deserts, which are often in the centre of continents and at altitude. The highest ever temperature was recorded in Death Valley, California at a sizzling 56.7°C </a:t>
            </a:r>
          </a:p>
          <a:p>
            <a:pPr>
              <a:spcBef>
                <a:spcPts val="1500"/>
              </a:spcBef>
            </a:pPr>
            <a:r>
              <a:rPr lang="en-GB" dirty="0">
                <a:solidFill>
                  <a:srgbClr val="272626"/>
                </a:solidFill>
                <a:latin typeface="Comic Sans MS" panose="030F0702030302020204" pitchFamily="66" charset="0"/>
              </a:rPr>
              <a:t>Sometimes in the summer, it can be 30°C in Britain - and we think that’s very hot!</a:t>
            </a:r>
          </a:p>
          <a:p>
            <a:pPr>
              <a:spcBef>
                <a:spcPts val="1500"/>
              </a:spcBef>
            </a:pPr>
            <a:r>
              <a:rPr lang="en-GB" dirty="0">
                <a:solidFill>
                  <a:srgbClr val="272626"/>
                </a:solidFill>
                <a:latin typeface="Comic Sans MS" panose="030F0702030302020204" pitchFamily="66" charset="0"/>
              </a:rPr>
              <a:t>If it’s over 26°C, your school might send you home. And that’s only half as hot as the hottest deserts!  </a:t>
            </a:r>
          </a:p>
        </p:txBody>
      </p:sp>
      <p:pic>
        <p:nvPicPr>
          <p:cNvPr id="9" name="Picture 8" descr="A picture containing text, clipart&#10;&#10;Description automatically generated">
            <a:extLst>
              <a:ext uri="{FF2B5EF4-FFF2-40B4-BE49-F238E27FC236}">
                <a16:creationId xmlns:a16="http://schemas.microsoft.com/office/drawing/2014/main" id="{BA00DECA-AA0B-2349-8F53-F22E161CBD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70092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51BD36-D29D-D043-836E-B1F3B426E922}"/>
              </a:ext>
            </a:extLst>
          </p:cNvPr>
          <p:cNvSpPr txBox="1"/>
          <p:nvPr/>
        </p:nvSpPr>
        <p:spPr>
          <a:xfrm>
            <a:off x="0" y="882550"/>
            <a:ext cx="12192000" cy="353943"/>
          </a:xfrm>
          <a:prstGeom prst="rect">
            <a:avLst/>
          </a:prstGeom>
          <a:noFill/>
        </p:spPr>
        <p:txBody>
          <a:bodyPr wrap="square" rtlCol="0">
            <a:spAutoFit/>
          </a:bodyPr>
          <a:lstStyle/>
          <a:p>
            <a:pPr algn="ctr">
              <a:spcBef>
                <a:spcPts val="1500"/>
              </a:spcBef>
            </a:pPr>
            <a:r>
              <a:rPr lang="en-GB" sz="1700" dirty="0">
                <a:solidFill>
                  <a:srgbClr val="272626"/>
                </a:solidFill>
                <a:latin typeface="Comic Sans MS" panose="030F0702030302020204" pitchFamily="66" charset="0"/>
              </a:rPr>
              <a:t>The part of Planet Earth between the </a:t>
            </a:r>
            <a:r>
              <a:rPr lang="en-GB" sz="1700" b="1" dirty="0">
                <a:solidFill>
                  <a:srgbClr val="272626"/>
                </a:solidFill>
                <a:latin typeface="Comic Sans MS" panose="030F0702030302020204" pitchFamily="66" charset="0"/>
              </a:rPr>
              <a:t>Equator</a:t>
            </a:r>
            <a:r>
              <a:rPr lang="en-GB" sz="1700" dirty="0">
                <a:solidFill>
                  <a:srgbClr val="272626"/>
                </a:solidFill>
                <a:latin typeface="Comic Sans MS" panose="030F0702030302020204" pitchFamily="66" charset="0"/>
              </a:rPr>
              <a:t> and the </a:t>
            </a:r>
            <a:r>
              <a:rPr lang="en-GB" sz="1700" b="1" dirty="0">
                <a:solidFill>
                  <a:srgbClr val="272626"/>
                </a:solidFill>
                <a:latin typeface="Comic Sans MS" panose="030F0702030302020204" pitchFamily="66" charset="0"/>
              </a:rPr>
              <a:t>North Pole </a:t>
            </a:r>
            <a:r>
              <a:rPr lang="en-GB" sz="1700" dirty="0">
                <a:solidFill>
                  <a:srgbClr val="272626"/>
                </a:solidFill>
                <a:latin typeface="Comic Sans MS" panose="030F0702030302020204" pitchFamily="66" charset="0"/>
              </a:rPr>
              <a:t>is called the </a:t>
            </a:r>
            <a:r>
              <a:rPr lang="en-GB" sz="1700" b="1" dirty="0">
                <a:solidFill>
                  <a:srgbClr val="272626"/>
                </a:solidFill>
                <a:latin typeface="Comic Sans MS" panose="030F0702030302020204" pitchFamily="66" charset="0"/>
              </a:rPr>
              <a:t>Northern Hemisphere</a:t>
            </a:r>
            <a:r>
              <a:rPr lang="en-GB" sz="1700" dirty="0">
                <a:solidFill>
                  <a:srgbClr val="272626"/>
                </a:solidFill>
                <a:latin typeface="Comic Sans MS" panose="030F0702030302020204" pitchFamily="66" charset="0"/>
              </a:rPr>
              <a:t>. </a:t>
            </a:r>
          </a:p>
        </p:txBody>
      </p:sp>
      <p:sp>
        <p:nvSpPr>
          <p:cNvPr id="5" name="TextBox 4">
            <a:extLst>
              <a:ext uri="{FF2B5EF4-FFF2-40B4-BE49-F238E27FC236}">
                <a16:creationId xmlns:a16="http://schemas.microsoft.com/office/drawing/2014/main" id="{B626E9F3-A0AD-494B-9D80-418F7D3DD670}"/>
              </a:ext>
            </a:extLst>
          </p:cNvPr>
          <p:cNvSpPr txBox="1"/>
          <p:nvPr/>
        </p:nvSpPr>
        <p:spPr>
          <a:xfrm>
            <a:off x="-1" y="5719080"/>
            <a:ext cx="12191999" cy="353943"/>
          </a:xfrm>
          <a:prstGeom prst="rect">
            <a:avLst/>
          </a:prstGeom>
          <a:noFill/>
        </p:spPr>
        <p:txBody>
          <a:bodyPr wrap="square" rtlCol="0">
            <a:spAutoFit/>
          </a:bodyPr>
          <a:lstStyle/>
          <a:p>
            <a:pPr algn="ctr">
              <a:spcBef>
                <a:spcPts val="1500"/>
              </a:spcBef>
            </a:pPr>
            <a:r>
              <a:rPr lang="en-GB" sz="1700" dirty="0">
                <a:solidFill>
                  <a:srgbClr val="272626"/>
                </a:solidFill>
                <a:latin typeface="Comic Sans MS" panose="030F0702030302020204" pitchFamily="66" charset="0"/>
              </a:rPr>
              <a:t>The part of Planet Earth between the </a:t>
            </a:r>
            <a:r>
              <a:rPr lang="en-GB" sz="1700" b="1" dirty="0">
                <a:solidFill>
                  <a:srgbClr val="272626"/>
                </a:solidFill>
                <a:latin typeface="Comic Sans MS" panose="030F0702030302020204" pitchFamily="66" charset="0"/>
              </a:rPr>
              <a:t>Equator</a:t>
            </a:r>
            <a:r>
              <a:rPr lang="en-GB" sz="1700" dirty="0">
                <a:solidFill>
                  <a:srgbClr val="272626"/>
                </a:solidFill>
                <a:latin typeface="Comic Sans MS" panose="030F0702030302020204" pitchFamily="66" charset="0"/>
              </a:rPr>
              <a:t> and the </a:t>
            </a:r>
            <a:r>
              <a:rPr lang="en-GB" sz="1700" b="1" dirty="0">
                <a:solidFill>
                  <a:srgbClr val="272626"/>
                </a:solidFill>
                <a:latin typeface="Comic Sans MS" panose="030F0702030302020204" pitchFamily="66" charset="0"/>
              </a:rPr>
              <a:t>South Pole </a:t>
            </a:r>
            <a:r>
              <a:rPr lang="en-GB" sz="1700" dirty="0">
                <a:solidFill>
                  <a:srgbClr val="272626"/>
                </a:solidFill>
                <a:latin typeface="Comic Sans MS" panose="030F0702030302020204" pitchFamily="66" charset="0"/>
              </a:rPr>
              <a:t>is called the </a:t>
            </a:r>
            <a:r>
              <a:rPr lang="en-GB" sz="1700" b="1" dirty="0">
                <a:solidFill>
                  <a:srgbClr val="272626"/>
                </a:solidFill>
                <a:latin typeface="Comic Sans MS" panose="030F0702030302020204" pitchFamily="66" charset="0"/>
              </a:rPr>
              <a:t>Southern Hemisphere</a:t>
            </a:r>
            <a:r>
              <a:rPr lang="en-GB" sz="1700" dirty="0">
                <a:solidFill>
                  <a:srgbClr val="272626"/>
                </a:solidFill>
                <a:latin typeface="Comic Sans MS" panose="030F0702030302020204" pitchFamily="66" charset="0"/>
              </a:rPr>
              <a:t>. </a:t>
            </a:r>
          </a:p>
        </p:txBody>
      </p:sp>
      <p:pic>
        <p:nvPicPr>
          <p:cNvPr id="7" name="Picture 6" descr="Map&#10;&#10;Description automatically generated">
            <a:extLst>
              <a:ext uri="{FF2B5EF4-FFF2-40B4-BE49-F238E27FC236}">
                <a16:creationId xmlns:a16="http://schemas.microsoft.com/office/drawing/2014/main" id="{86F5892D-92D1-D948-B7E1-E095104658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62105" y="1880820"/>
            <a:ext cx="6263974" cy="3131987"/>
          </a:xfrm>
          <a:prstGeom prst="rect">
            <a:avLst/>
          </a:prstGeom>
        </p:spPr>
      </p:pic>
      <p:cxnSp>
        <p:nvCxnSpPr>
          <p:cNvPr id="8" name="Straight Connector 7">
            <a:extLst>
              <a:ext uri="{FF2B5EF4-FFF2-40B4-BE49-F238E27FC236}">
                <a16:creationId xmlns:a16="http://schemas.microsoft.com/office/drawing/2014/main" id="{D7F4AF17-0A65-2147-ACDF-51F1FDF5350E}"/>
              </a:ext>
            </a:extLst>
          </p:cNvPr>
          <p:cNvCxnSpPr>
            <a:cxnSpLocks/>
          </p:cNvCxnSpPr>
          <p:nvPr/>
        </p:nvCxnSpPr>
        <p:spPr>
          <a:xfrm flipH="1">
            <a:off x="2962106" y="3440187"/>
            <a:ext cx="631892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FDF548DC-E46A-714B-ACE2-887BCAD3C841}"/>
              </a:ext>
            </a:extLst>
          </p:cNvPr>
          <p:cNvSpPr/>
          <p:nvPr/>
        </p:nvSpPr>
        <p:spPr>
          <a:xfrm>
            <a:off x="9281035" y="3294413"/>
            <a:ext cx="810779" cy="3048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Comic Sans MS" panose="030F0902030302020204" pitchFamily="66" charset="0"/>
              </a:rPr>
              <a:t>Equator</a:t>
            </a:r>
          </a:p>
        </p:txBody>
      </p:sp>
      <p:cxnSp>
        <p:nvCxnSpPr>
          <p:cNvPr id="12" name="Straight Connector 11">
            <a:extLst>
              <a:ext uri="{FF2B5EF4-FFF2-40B4-BE49-F238E27FC236}">
                <a16:creationId xmlns:a16="http://schemas.microsoft.com/office/drawing/2014/main" id="{3D832017-F05C-8446-8D47-D692470A212F}"/>
              </a:ext>
            </a:extLst>
          </p:cNvPr>
          <p:cNvCxnSpPr>
            <a:cxnSpLocks/>
            <a:stCxn id="18" idx="0"/>
          </p:cNvCxnSpPr>
          <p:nvPr/>
        </p:nvCxnSpPr>
        <p:spPr>
          <a:xfrm flipV="1">
            <a:off x="6093772" y="3446814"/>
            <a:ext cx="320" cy="1617502"/>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CE6F1DB-65B8-9643-A2C3-726849836C2C}"/>
              </a:ext>
            </a:extLst>
          </p:cNvPr>
          <p:cNvCxnSpPr>
            <a:cxnSpLocks/>
            <a:endCxn id="17" idx="2"/>
          </p:cNvCxnSpPr>
          <p:nvPr/>
        </p:nvCxnSpPr>
        <p:spPr>
          <a:xfrm flipH="1" flipV="1">
            <a:off x="6093772" y="1810642"/>
            <a:ext cx="320" cy="163962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Rounded Rectangle 16">
            <a:extLst>
              <a:ext uri="{FF2B5EF4-FFF2-40B4-BE49-F238E27FC236}">
                <a16:creationId xmlns:a16="http://schemas.microsoft.com/office/drawing/2014/main" id="{34BCA9A0-5E34-6248-A5CD-2D37114A2A84}"/>
              </a:ext>
            </a:extLst>
          </p:cNvPr>
          <p:cNvSpPr/>
          <p:nvPr/>
        </p:nvSpPr>
        <p:spPr>
          <a:xfrm>
            <a:off x="5223213" y="1574240"/>
            <a:ext cx="1741118" cy="2364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Comic Sans MS" panose="030F0902030302020204" pitchFamily="66" charset="0"/>
              </a:rPr>
              <a:t>Northern Hemisphere</a:t>
            </a:r>
          </a:p>
        </p:txBody>
      </p:sp>
      <p:sp>
        <p:nvSpPr>
          <p:cNvPr id="18" name="Rounded Rectangle 17">
            <a:extLst>
              <a:ext uri="{FF2B5EF4-FFF2-40B4-BE49-F238E27FC236}">
                <a16:creationId xmlns:a16="http://schemas.microsoft.com/office/drawing/2014/main" id="{31DDB3C0-2318-FF48-8835-C08058F90A77}"/>
              </a:ext>
            </a:extLst>
          </p:cNvPr>
          <p:cNvSpPr/>
          <p:nvPr/>
        </p:nvSpPr>
        <p:spPr>
          <a:xfrm>
            <a:off x="5223213" y="5064316"/>
            <a:ext cx="1741118" cy="236402"/>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Comic Sans MS" panose="030F0902030302020204" pitchFamily="66" charset="0"/>
              </a:rPr>
              <a:t>Southern Hemisphere</a:t>
            </a:r>
          </a:p>
        </p:txBody>
      </p:sp>
      <p:pic>
        <p:nvPicPr>
          <p:cNvPr id="13" name="Picture 12" descr="A picture containing text, clipart&#10;&#10;Description automatically generated">
            <a:extLst>
              <a:ext uri="{FF2B5EF4-FFF2-40B4-BE49-F238E27FC236}">
                <a16:creationId xmlns:a16="http://schemas.microsoft.com/office/drawing/2014/main" id="{98C46712-FF91-FF43-BF83-5ABBCF57DA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909863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animBg="1"/>
      <p:bldP spid="1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2298</TotalTime>
  <Words>687</Words>
  <Application>Microsoft Office PowerPoint</Application>
  <PresentationFormat>Widescreen</PresentationFormat>
  <Paragraphs>76</Paragraphs>
  <Slides>13</Slides>
  <Notes>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13</vt:i4>
      </vt:variant>
    </vt:vector>
  </HeadingPairs>
  <TitlesOfParts>
    <vt:vector size="20" baseType="lpstr">
      <vt:lpstr>Arial</vt:lpstr>
      <vt:lpstr>Calibri</vt:lpstr>
      <vt:lpstr>Calibri Light</vt:lpstr>
      <vt:lpstr>Comic Sans MS</vt:lpstr>
      <vt:lpstr>Office Theme</vt:lpstr>
      <vt:lpstr>1_Custom Design</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252</cp:revision>
  <dcterms:created xsi:type="dcterms:W3CDTF">2021-01-11T17:47:06Z</dcterms:created>
  <dcterms:modified xsi:type="dcterms:W3CDTF">2022-08-17T16:23:01Z</dcterms:modified>
</cp:coreProperties>
</file>