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3"/>
  </p:notesMasterIdLst>
  <p:sldIdLst>
    <p:sldId id="330" r:id="rId3"/>
    <p:sldId id="321" r:id="rId4"/>
    <p:sldId id="259" r:id="rId5"/>
    <p:sldId id="338" r:id="rId6"/>
    <p:sldId id="260" r:id="rId7"/>
    <p:sldId id="340" r:id="rId8"/>
    <p:sldId id="339" r:id="rId9"/>
    <p:sldId id="341" r:id="rId10"/>
    <p:sldId id="268" r:id="rId11"/>
    <p:sldId id="32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75" userDrawn="1">
          <p15:clr>
            <a:srgbClr val="A4A3A4"/>
          </p15:clr>
        </p15:guide>
        <p15:guide id="7" pos="6879" userDrawn="1">
          <p15:clr>
            <a:srgbClr val="A4A3A4"/>
          </p15:clr>
        </p15:guide>
        <p15:guide id="8" pos="801" userDrawn="1">
          <p15:clr>
            <a:srgbClr val="A4A3A4"/>
          </p15:clr>
        </p15:guide>
        <p15:guide id="11" pos="3840" userDrawn="1">
          <p15:clr>
            <a:srgbClr val="A4A3A4"/>
          </p15:clr>
        </p15:guide>
        <p15:guide id="14" orient="horz" pos="2137" userDrawn="1">
          <p15:clr>
            <a:srgbClr val="A4A3A4"/>
          </p15:clr>
        </p15:guide>
        <p15:guide id="15" pos="2071" userDrawn="1">
          <p15:clr>
            <a:srgbClr val="A4A3A4"/>
          </p15:clr>
        </p15:guide>
        <p15:guide id="16" orient="horz" pos="73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1C1C"/>
    <a:srgbClr val="84BF40"/>
    <a:srgbClr val="ED5331"/>
    <a:srgbClr val="E15D29"/>
    <a:srgbClr val="3692C4"/>
    <a:srgbClr val="4A6BA7"/>
    <a:srgbClr val="4CB4AB"/>
    <a:srgbClr val="7B559D"/>
    <a:srgbClr val="4D4996"/>
    <a:srgbClr val="65B0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706" autoAdjust="0"/>
    <p:restoredTop sz="91187" autoAdjust="0"/>
  </p:normalViewPr>
  <p:slideViewPr>
    <p:cSldViewPr snapToGrid="0" snapToObjects="1">
      <p:cViewPr varScale="1">
        <p:scale>
          <a:sx n="89" d="100"/>
          <a:sy n="89" d="100"/>
        </p:scale>
        <p:origin x="432" y="168"/>
      </p:cViewPr>
      <p:guideLst>
        <p:guide orient="horz" pos="3475"/>
        <p:guide pos="6879"/>
        <p:guide pos="801"/>
        <p:guide pos="3840"/>
        <p:guide orient="horz" pos="2137"/>
        <p:guide pos="2071"/>
        <p:guide orient="horz" pos="73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7/28/22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415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125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733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999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813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2759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607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B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BF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B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6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7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6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1598BD1-E7AE-0041-B297-961EE22A1E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4" name="Picture 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34A37DC-7728-504F-A91E-70D0B0E7AB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06114406-66CD-8843-A93E-0495DC2FDAB0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AB1B6-94D6-21E4-4FBC-1E79E4B2B0F9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E44FE0-D42F-1A2A-3986-B3C18C99D7B2}"/>
              </a:ext>
            </a:extLst>
          </p:cNvPr>
          <p:cNvSpPr/>
          <p:nvPr/>
        </p:nvSpPr>
        <p:spPr>
          <a:xfrm>
            <a:off x="0" y="182653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73943F4-569A-1A90-62F4-15EFB3C1CCC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91" b="5391"/>
          <a:stretch/>
        </p:blipFill>
        <p:spPr>
          <a:xfrm>
            <a:off x="0" y="1924030"/>
            <a:ext cx="6049162" cy="359796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B18B96A-965B-65C0-C987-3CA6E4BF667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164" t="16944" b="855"/>
          <a:stretch/>
        </p:blipFill>
        <p:spPr>
          <a:xfrm>
            <a:off x="6154891" y="1924031"/>
            <a:ext cx="6037110" cy="3597965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6130E4AA-D54D-AB84-48FB-3A77D25B3AD4}"/>
              </a:ext>
            </a:extLst>
          </p:cNvPr>
          <p:cNvSpPr txBox="1">
            <a:spLocks/>
          </p:cNvSpPr>
          <p:nvPr/>
        </p:nvSpPr>
        <p:spPr>
          <a:xfrm>
            <a:off x="4218" y="341943"/>
            <a:ext cx="12192002" cy="12644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our Place</a:t>
            </a: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Steps for Learning </a:t>
            </a:r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5</a:t>
            </a:r>
            <a:endParaRPr lang="en-US" sz="3200" b="1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657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our Place: Steps for Learning 5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3932EFE-F536-174B-B36A-3B0F0BF221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86" r="3886"/>
          <a:stretch/>
        </p:blipFill>
        <p:spPr>
          <a:xfrm>
            <a:off x="4140766" y="1993127"/>
            <a:ext cx="3940449" cy="2848362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336197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F5908E87-868F-2D4E-AA15-DDE3A5DA87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6" t="5796" r="3280" b="4050"/>
          <a:stretch/>
        </p:blipFill>
        <p:spPr>
          <a:xfrm>
            <a:off x="1450974" y="2390449"/>
            <a:ext cx="4823701" cy="3095951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83142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84BF4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Investigate our Place: Steps for Learning 5</a:t>
            </a:r>
            <a:br>
              <a:rPr lang="en-US" sz="3000" b="1" dirty="0">
                <a:solidFill>
                  <a:srgbClr val="84BF4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84BF4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FB2601-0713-7A20-6FBD-DAAC04D6C4DE}"/>
              </a:ext>
            </a:extLst>
          </p:cNvPr>
          <p:cNvSpPr txBox="1"/>
          <p:nvPr/>
        </p:nvSpPr>
        <p:spPr>
          <a:xfrm>
            <a:off x="6969937" y="2474752"/>
            <a:ext cx="4229770" cy="29317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We are going to </a:t>
            </a:r>
            <a:r>
              <a:rPr lang="en-GB" sz="2100" b="1" dirty="0">
                <a:solidFill>
                  <a:srgbClr val="1C1C1C"/>
                </a:solidFill>
                <a:latin typeface="Comic Sans MS" panose="030F0702030302020204" pitchFamily="66" charset="0"/>
              </a:rPr>
              <a:t>observe</a:t>
            </a: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 and </a:t>
            </a:r>
            <a:r>
              <a:rPr lang="en-GB" sz="2100" b="1" dirty="0">
                <a:solidFill>
                  <a:srgbClr val="1C1C1C"/>
                </a:solidFill>
                <a:latin typeface="Comic Sans MS" panose="030F0702030302020204" pitchFamily="66" charset="0"/>
              </a:rPr>
              <a:t>record </a:t>
            </a: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sights and sounds.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We are going to </a:t>
            </a:r>
            <a:r>
              <a:rPr lang="en-GB" sz="2100" b="1" dirty="0">
                <a:solidFill>
                  <a:srgbClr val="1C1C1C"/>
                </a:solidFill>
                <a:latin typeface="Comic Sans MS" panose="030F0702030302020204" pitchFamily="66" charset="0"/>
              </a:rPr>
              <a:t>predict</a:t>
            </a: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 what might be found.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We are going to </a:t>
            </a:r>
            <a:r>
              <a:rPr lang="en-GB" sz="2100" b="1" dirty="0">
                <a:solidFill>
                  <a:srgbClr val="1C1C1C"/>
                </a:solidFill>
                <a:latin typeface="Comic Sans MS" panose="030F0702030302020204" pitchFamily="66" charset="0"/>
              </a:rPr>
              <a:t>analyse data</a:t>
            </a: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. </a:t>
            </a:r>
          </a:p>
        </p:txBody>
      </p:sp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A1C2146-BD18-6E7E-A0E5-66565B6723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5" name="Subtitle 2">
            <a:extLst>
              <a:ext uri="{FF2B5EF4-FFF2-40B4-BE49-F238E27FC236}">
                <a16:creationId xmlns:a16="http://schemas.microsoft.com/office/drawing/2014/main" id="{A8A14C95-8A45-FF48-BBCB-0F53E6082B89}"/>
              </a:ext>
            </a:extLst>
          </p:cNvPr>
          <p:cNvSpPr txBox="1">
            <a:spLocks/>
          </p:cNvSpPr>
          <p:nvPr/>
        </p:nvSpPr>
        <p:spPr>
          <a:xfrm>
            <a:off x="17163" y="788435"/>
            <a:ext cx="12192000" cy="50696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84BF40"/>
                </a:solidFill>
                <a:latin typeface="Comic Sans MS" panose="030F0702030302020204" pitchFamily="66" charset="0"/>
              </a:rPr>
              <a:t>Let’s look at a map of our local area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125E976-AF85-3D4E-9089-99120620636F}"/>
              </a:ext>
            </a:extLst>
          </p:cNvPr>
          <p:cNvSpPr txBox="1"/>
          <p:nvPr/>
        </p:nvSpPr>
        <p:spPr>
          <a:xfrm>
            <a:off x="1188922" y="1803331"/>
            <a:ext cx="310477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Let’s plan a route in our local area.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How many local landmarks will</a:t>
            </a:r>
          </a:p>
          <a:p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we pass?</a:t>
            </a:r>
            <a:endParaRPr lang="en-GB" sz="2100" dirty="0">
              <a:solidFill>
                <a:srgbClr val="1C1C1C"/>
              </a:solidFill>
            </a:endParaRPr>
          </a:p>
        </p:txBody>
      </p:sp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7BEF5201-03A9-E04F-B619-0DBDDCBD29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1875" y="2020777"/>
            <a:ext cx="7586381" cy="3811785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400CFBD7-C025-FA46-BB62-139E6E44192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3968" y="3231123"/>
            <a:ext cx="1049255" cy="1531521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2614379F-F526-D54E-BB73-14B8FBE2806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4415" y="1565586"/>
            <a:ext cx="1049255" cy="1531521"/>
          </a:xfrm>
          <a:prstGeom prst="rect">
            <a:avLst/>
          </a:prstGeom>
        </p:spPr>
      </p:pic>
      <p:pic>
        <p:nvPicPr>
          <p:cNvPr id="10" name="Picture 9" descr="Icon, arrow&#10;&#10;Description automatically generated">
            <a:extLst>
              <a:ext uri="{FF2B5EF4-FFF2-40B4-BE49-F238E27FC236}">
                <a16:creationId xmlns:a16="http://schemas.microsoft.com/office/drawing/2014/main" id="{C4027926-B2F8-B342-95E3-920B4476136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6298" y="2334150"/>
            <a:ext cx="1049255" cy="1531521"/>
          </a:xfrm>
          <a:prstGeom prst="rect">
            <a:avLst/>
          </a:prstGeom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F02A0DF1-4AE1-C942-B930-7E7B5D39620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6133" y="2995139"/>
            <a:ext cx="1049255" cy="1531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54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C9A36141-CCEF-3948-AFE9-683930E107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84" t="18188" r="10226" b="4255"/>
          <a:stretch/>
        </p:blipFill>
        <p:spPr>
          <a:xfrm>
            <a:off x="6336791" y="1463817"/>
            <a:ext cx="4580318" cy="2773157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6BC17C5-E020-4324-9948-6416C429B9D5}"/>
              </a:ext>
            </a:extLst>
          </p:cNvPr>
          <p:cNvSpPr txBox="1"/>
          <p:nvPr/>
        </p:nvSpPr>
        <p:spPr>
          <a:xfrm>
            <a:off x="0" y="792369"/>
            <a:ext cx="12192000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84BF40"/>
                </a:solidFill>
                <a:latin typeface="Comic Sans MS" panose="030F0702030302020204" pitchFamily="66" charset="0"/>
              </a:rPr>
              <a:t>What is a landmark?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FE5006-E154-48F4-8045-2A129FFA39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79" r="16801" b="13821"/>
          <a:stretch/>
        </p:blipFill>
        <p:spPr>
          <a:xfrm>
            <a:off x="1276953" y="1463818"/>
            <a:ext cx="4590470" cy="277315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3718F66-A4B1-B949-9562-E27DD7B4BBF7}"/>
              </a:ext>
            </a:extLst>
          </p:cNvPr>
          <p:cNvSpPr txBox="1"/>
          <p:nvPr/>
        </p:nvSpPr>
        <p:spPr>
          <a:xfrm>
            <a:off x="2812306" y="4462800"/>
            <a:ext cx="656738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S</a:t>
            </a:r>
            <a:r>
              <a:rPr lang="en-GB" sz="2000" b="0" i="0" dirty="0">
                <a:solidFill>
                  <a:srgbClr val="1C1C1C"/>
                </a:solidFill>
                <a:effectLst/>
                <a:latin typeface="Comic Sans MS" panose="030F0702030302020204" pitchFamily="66" charset="0"/>
              </a:rPr>
              <a:t>omething that is easy to see.</a:t>
            </a:r>
          </a:p>
          <a:p>
            <a:pPr algn="ctr">
              <a:spcBef>
                <a:spcPts val="600"/>
              </a:spcBef>
            </a:pPr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Something we can note on our map.</a:t>
            </a:r>
          </a:p>
          <a:p>
            <a:pPr algn="ctr">
              <a:spcBef>
                <a:spcPts val="600"/>
              </a:spcBef>
            </a:pPr>
            <a:r>
              <a:rPr lang="en-GB" sz="2000" b="0" i="0" dirty="0">
                <a:solidFill>
                  <a:srgbClr val="1C1C1C"/>
                </a:solidFill>
                <a:effectLst/>
                <a:latin typeface="Comic Sans MS" panose="030F0702030302020204" pitchFamily="66" charset="0"/>
              </a:rPr>
              <a:t>Something that will help us find our way.</a:t>
            </a:r>
            <a:endParaRPr lang="en-GB" sz="2000" dirty="0">
              <a:solidFill>
                <a:srgbClr val="1C1C1C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B924CE9-9396-704F-9426-A0A1CB26F140}"/>
              </a:ext>
            </a:extLst>
          </p:cNvPr>
          <p:cNvSpPr txBox="1"/>
          <p:nvPr/>
        </p:nvSpPr>
        <p:spPr>
          <a:xfrm>
            <a:off x="2122730" y="5731479"/>
            <a:ext cx="7946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A landmark is an example of human and physical geography.</a:t>
            </a:r>
          </a:p>
        </p:txBody>
      </p:sp>
    </p:spTree>
    <p:extLst>
      <p:ext uri="{BB962C8B-B14F-4D97-AF65-F5344CB8AC3E}">
        <p14:creationId xmlns:p14="http://schemas.microsoft.com/office/powerpoint/2010/main" val="384816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D1493AB-D739-B04E-9FD9-C48F0DBDB576}"/>
              </a:ext>
            </a:extLst>
          </p:cNvPr>
          <p:cNvSpPr txBox="1"/>
          <p:nvPr/>
        </p:nvSpPr>
        <p:spPr>
          <a:xfrm>
            <a:off x="1195409" y="4360481"/>
            <a:ext cx="4310042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b="1" dirty="0">
                <a:solidFill>
                  <a:srgbClr val="1C1C1C"/>
                </a:solidFill>
                <a:latin typeface="Comic Sans MS" panose="030F0702030302020204" pitchFamily="66" charset="0"/>
              </a:rPr>
              <a:t>Is a river an example of human or physical geography?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A river is an example of physical geography.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50ACE81-F597-CE44-B1DD-2CCEB1E631C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031" t="12784" r="11122" b="8523"/>
          <a:stretch/>
        </p:blipFill>
        <p:spPr>
          <a:xfrm>
            <a:off x="1276953" y="1178068"/>
            <a:ext cx="4590470" cy="293673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8CBB910-8E3F-494C-AADB-389B757EBEAE}"/>
              </a:ext>
            </a:extLst>
          </p:cNvPr>
          <p:cNvSpPr txBox="1"/>
          <p:nvPr/>
        </p:nvSpPr>
        <p:spPr>
          <a:xfrm>
            <a:off x="6246490" y="4360481"/>
            <a:ext cx="4310042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b="1" dirty="0">
                <a:solidFill>
                  <a:srgbClr val="1C1C1C"/>
                </a:solidFill>
                <a:latin typeface="Comic Sans MS" panose="030F0702030302020204" pitchFamily="66" charset="0"/>
              </a:rPr>
              <a:t>Is a bridge an example of human or physical geography?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A bridge is an example of human geography.</a:t>
            </a:r>
            <a:endParaRPr lang="en-GB" sz="2100" b="1" dirty="0">
              <a:solidFill>
                <a:srgbClr val="1C1C1C"/>
              </a:solidFill>
              <a:latin typeface="Comic Sans MS" panose="030F0702030302020204" pitchFamily="66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5A3E419-B9BC-5E47-8D9B-DFCA13AA43B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0" t="12734" r="33550" b="24905"/>
          <a:stretch/>
        </p:blipFill>
        <p:spPr>
          <a:xfrm>
            <a:off x="6330380" y="1178068"/>
            <a:ext cx="4590470" cy="293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29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6D16DE4-D070-534A-9178-DD8655DD5F2B}"/>
              </a:ext>
            </a:extLst>
          </p:cNvPr>
          <p:cNvSpPr txBox="1"/>
          <p:nvPr/>
        </p:nvSpPr>
        <p:spPr>
          <a:xfrm>
            <a:off x="0" y="805873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1C1C1C"/>
                </a:solidFill>
                <a:latin typeface="Comic Sans MS" panose="030F0702030302020204" pitchFamily="66" charset="0"/>
              </a:rPr>
              <a:t>We are going to stop at three places to carry out our observations.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899E47-7243-C741-9932-DF5CF9DF8F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653" t="4033" r="71143" b="6025"/>
          <a:stretch/>
        </p:blipFill>
        <p:spPr>
          <a:xfrm>
            <a:off x="1152320" y="1882803"/>
            <a:ext cx="3052673" cy="34056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7E220B8-BC38-024B-8C49-BBB8B3AA748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095" r="15147"/>
          <a:stretch/>
        </p:blipFill>
        <p:spPr>
          <a:xfrm>
            <a:off x="4569664" y="1882803"/>
            <a:ext cx="3052673" cy="34056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22C0FE8-397E-854B-8C39-661971AB2A5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433" t="11108" r="25138" b="1157"/>
          <a:stretch/>
        </p:blipFill>
        <p:spPr>
          <a:xfrm>
            <a:off x="7987008" y="1882803"/>
            <a:ext cx="3052673" cy="340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564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5" name="Subtitle 2">
            <a:extLst>
              <a:ext uri="{FF2B5EF4-FFF2-40B4-BE49-F238E27FC236}">
                <a16:creationId xmlns:a16="http://schemas.microsoft.com/office/drawing/2014/main" id="{A8A14C95-8A45-FF48-BBCB-0F53E6082B89}"/>
              </a:ext>
            </a:extLst>
          </p:cNvPr>
          <p:cNvSpPr txBox="1">
            <a:spLocks/>
          </p:cNvSpPr>
          <p:nvPr/>
        </p:nvSpPr>
        <p:spPr>
          <a:xfrm>
            <a:off x="17163" y="788435"/>
            <a:ext cx="12192000" cy="50696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84BF40"/>
                </a:solidFill>
                <a:latin typeface="Comic Sans MS" panose="030F0702030302020204" pitchFamily="66" charset="0"/>
              </a:rPr>
              <a:t>Let’s plan our route</a:t>
            </a:r>
          </a:p>
        </p:txBody>
      </p:sp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DBD80AEF-1BCC-A142-A319-F1D390E06FD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1875" y="2020777"/>
            <a:ext cx="7586381" cy="3811785"/>
          </a:xfrm>
          <a:prstGeom prst="rect">
            <a:avLst/>
          </a:prstGeom>
        </p:spPr>
      </p:pic>
      <p:pic>
        <p:nvPicPr>
          <p:cNvPr id="9" name="Picture 8" descr="A picture containing text, hanger, paper clip, light&#10;&#10;Description automatically generated">
            <a:extLst>
              <a:ext uri="{FF2B5EF4-FFF2-40B4-BE49-F238E27FC236}">
                <a16:creationId xmlns:a16="http://schemas.microsoft.com/office/drawing/2014/main" id="{DA18D8D5-C23F-7548-8C41-272455A5126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881" y="2352180"/>
            <a:ext cx="1960607" cy="22195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2017C01-8978-2246-8807-604D45F826B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42" b="2142"/>
          <a:stretch/>
        </p:blipFill>
        <p:spPr>
          <a:xfrm>
            <a:off x="1291466" y="3666645"/>
            <a:ext cx="2235169" cy="21393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9E828D-C10C-4846-A788-7334617D5B0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13" t="9200" r="42114"/>
          <a:stretch/>
        </p:blipFill>
        <p:spPr>
          <a:xfrm>
            <a:off x="1241194" y="1260582"/>
            <a:ext cx="2276605" cy="2308414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9CD080EA-284B-044A-923E-DC2227E638C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0697" y="2051929"/>
            <a:ext cx="279585" cy="400982"/>
          </a:xfrm>
          <a:prstGeom prst="rect">
            <a:avLst/>
          </a:prstGeom>
        </p:spPr>
      </p:pic>
      <p:pic>
        <p:nvPicPr>
          <p:cNvPr id="11" name="Picture 10" descr="Shape&#10;&#10;Description automatically generated">
            <a:extLst>
              <a:ext uri="{FF2B5EF4-FFF2-40B4-BE49-F238E27FC236}">
                <a16:creationId xmlns:a16="http://schemas.microsoft.com/office/drawing/2014/main" id="{3668AC95-F7C3-5542-9BCE-E36EE0D4D0C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2845" y="3986691"/>
            <a:ext cx="279585" cy="40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1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565B74-BC2C-1F40-A50B-C128982880B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42" b="2142"/>
          <a:stretch/>
        </p:blipFill>
        <p:spPr>
          <a:xfrm>
            <a:off x="852920" y="966941"/>
            <a:ext cx="2975010" cy="28475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DE6834-16A0-0449-AE37-2C7A2435D2AB}"/>
              </a:ext>
            </a:extLst>
          </p:cNvPr>
          <p:cNvSpPr txBox="1"/>
          <p:nvPr/>
        </p:nvSpPr>
        <p:spPr>
          <a:xfrm>
            <a:off x="1044768" y="4139172"/>
            <a:ext cx="26128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We will carry out an observation to the north, south, east and west.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009FD9-F3CC-4545-821F-5D323A1DF70E}"/>
              </a:ext>
            </a:extLst>
          </p:cNvPr>
          <p:cNvSpPr txBox="1"/>
          <p:nvPr/>
        </p:nvSpPr>
        <p:spPr>
          <a:xfrm>
            <a:off x="3859605" y="4139172"/>
            <a:ext cx="2668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We will carry out a group soundscape.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E8B587-47FE-124B-BA3F-5CAAC58B6BD4}"/>
              </a:ext>
            </a:extLst>
          </p:cNvPr>
          <p:cNvSpPr txBox="1"/>
          <p:nvPr/>
        </p:nvSpPr>
        <p:spPr>
          <a:xfrm>
            <a:off x="7289799" y="4139172"/>
            <a:ext cx="36306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We will carry out an environmental survey.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2CA3026-5C5C-E64E-BE18-7CD9DD00E9AD}"/>
              </a:ext>
            </a:extLst>
          </p:cNvPr>
          <p:cNvGrpSpPr/>
          <p:nvPr/>
        </p:nvGrpSpPr>
        <p:grpSpPr>
          <a:xfrm>
            <a:off x="3970413" y="1435772"/>
            <a:ext cx="2420248" cy="2297661"/>
            <a:chOff x="1124966" y="1451977"/>
            <a:chExt cx="4716378" cy="4477493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C8B2EA4-BEAD-B945-8A70-205161AE0B56}"/>
                </a:ext>
              </a:extLst>
            </p:cNvPr>
            <p:cNvCxnSpPr>
              <a:cxnSpLocks/>
            </p:cNvCxnSpPr>
            <p:nvPr/>
          </p:nvCxnSpPr>
          <p:spPr>
            <a:xfrm>
              <a:off x="3499081" y="3676650"/>
              <a:ext cx="924672" cy="214032"/>
            </a:xfrm>
            <a:prstGeom prst="line">
              <a:avLst/>
            </a:prstGeom>
            <a:ln w="38100" cap="rnd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2B43683-2789-3A41-BAC1-06ECF6E185A9}"/>
                </a:ext>
              </a:extLst>
            </p:cNvPr>
            <p:cNvCxnSpPr>
              <a:cxnSpLocks/>
            </p:cNvCxnSpPr>
            <p:nvPr/>
          </p:nvCxnSpPr>
          <p:spPr>
            <a:xfrm>
              <a:off x="3511932" y="2023563"/>
              <a:ext cx="0" cy="1653087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C8EC753-785A-2946-96C0-8BF509086B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99081" y="2342909"/>
              <a:ext cx="283298" cy="1333741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68A1F91-28E5-0749-8BF1-73BD84C3B6B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16162" y="2236694"/>
              <a:ext cx="1216873" cy="1448878"/>
            </a:xfrm>
            <a:prstGeom prst="line">
              <a:avLst/>
            </a:prstGeom>
            <a:ln w="38100" cap="rnd">
              <a:solidFill>
                <a:srgbClr val="FFC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D5F8162-DF52-F04E-AAEB-4354F9F816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70125" y="3295843"/>
              <a:ext cx="509726" cy="113913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09918BD-0D87-ED45-9D54-15CE85C6840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99081" y="3070412"/>
              <a:ext cx="1112931" cy="606238"/>
            </a:xfrm>
            <a:prstGeom prst="line">
              <a:avLst/>
            </a:prstGeom>
            <a:ln w="38100" cap="rnd">
              <a:solidFill>
                <a:srgbClr val="FFC000"/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7C5CD82-3DF8-4F4F-B83C-47F20839666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99081" y="3676650"/>
              <a:ext cx="1207060" cy="1639421"/>
            </a:xfrm>
            <a:prstGeom prst="line">
              <a:avLst/>
            </a:prstGeom>
            <a:ln w="38100" cap="rnd">
              <a:solidFill>
                <a:srgbClr val="FFC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3147CF82-F4E3-1C4A-B04C-7ACD7FA889E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89268" y="3683700"/>
              <a:ext cx="1095850" cy="852441"/>
            </a:xfrm>
            <a:prstGeom prst="line">
              <a:avLst/>
            </a:prstGeom>
            <a:ln w="38100" cap="rnd">
              <a:solidFill>
                <a:srgbClr val="FFC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9F07A4C-0B26-BE41-9112-9A4379EF2B40}"/>
                </a:ext>
              </a:extLst>
            </p:cNvPr>
            <p:cNvCxnSpPr>
              <a:cxnSpLocks/>
            </p:cNvCxnSpPr>
            <p:nvPr/>
          </p:nvCxnSpPr>
          <p:spPr>
            <a:xfrm>
              <a:off x="3499081" y="3676650"/>
              <a:ext cx="198531" cy="1706656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34EB8E8-69B7-9B42-8A88-1C92845142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90788" y="3676650"/>
              <a:ext cx="608293" cy="1034303"/>
            </a:xfrm>
            <a:prstGeom prst="line">
              <a:avLst/>
            </a:prstGeom>
            <a:ln w="38100" cap="rnd"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D07AF765-0A89-5044-A364-635975D2C8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65154" y="3676650"/>
              <a:ext cx="1533927" cy="668679"/>
            </a:xfrm>
            <a:prstGeom prst="line">
              <a:avLst/>
            </a:prstGeom>
            <a:ln w="38100" cap="rnd">
              <a:solidFill>
                <a:srgbClr val="FFC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DE14916-2D20-824E-B9B6-283615453EB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965155" y="3352800"/>
              <a:ext cx="1533926" cy="323850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7349096-BD28-1747-B705-7DB2383C419E}"/>
                </a:ext>
              </a:extLst>
            </p:cNvPr>
            <p:cNvCxnSpPr>
              <a:cxnSpLocks/>
            </p:cNvCxnSpPr>
            <p:nvPr/>
          </p:nvCxnSpPr>
          <p:spPr>
            <a:xfrm>
              <a:off x="2758398" y="2958196"/>
              <a:ext cx="740683" cy="718454"/>
            </a:xfrm>
            <a:prstGeom prst="line">
              <a:avLst/>
            </a:prstGeom>
            <a:ln w="38100" cap="rnd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44F17897-C5FD-654B-BCA6-84343AD79A50}"/>
                </a:ext>
              </a:extLst>
            </p:cNvPr>
            <p:cNvSpPr/>
            <p:nvPr/>
          </p:nvSpPr>
          <p:spPr>
            <a:xfrm>
              <a:off x="2818600" y="2974287"/>
              <a:ext cx="1393126" cy="1393126"/>
            </a:xfrm>
            <a:prstGeom prst="ellipse">
              <a:avLst/>
            </a:prstGeom>
            <a:solidFill>
              <a:srgbClr val="39AB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B1796E3-5F10-0747-9740-B13BB8428EEA}"/>
                </a:ext>
              </a:extLst>
            </p:cNvPr>
            <p:cNvSpPr/>
            <p:nvPr/>
          </p:nvSpPr>
          <p:spPr>
            <a:xfrm>
              <a:off x="1124966" y="1451977"/>
              <a:ext cx="4716378" cy="4477493"/>
            </a:xfrm>
            <a:prstGeom prst="rect">
              <a:avLst/>
            </a:prstGeom>
            <a:noFill/>
            <a:ln w="254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BA034B95-F13B-1349-9332-4317497ED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6596" y="3077784"/>
              <a:ext cx="623256" cy="963768"/>
            </a:xfrm>
            <a:prstGeom prst="rect">
              <a:avLst/>
            </a:prstGeom>
          </p:spPr>
        </p:pic>
        <p:pic>
          <p:nvPicPr>
            <p:cNvPr id="33" name="Picture 32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5591A9CE-CBA9-CC44-AD78-8253623929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71932" y="5305163"/>
              <a:ext cx="340348" cy="301515"/>
            </a:xfrm>
            <a:prstGeom prst="rect">
              <a:avLst/>
            </a:prstGeom>
          </p:spPr>
        </p:pic>
        <p:pic>
          <p:nvPicPr>
            <p:cNvPr id="34" name="Picture 33" descr="Chart, pie chart&#10;&#10;Description automatically generated">
              <a:extLst>
                <a:ext uri="{FF2B5EF4-FFF2-40B4-BE49-F238E27FC236}">
                  <a16:creationId xmlns:a16="http://schemas.microsoft.com/office/drawing/2014/main" id="{1543DD92-CCA9-2540-961E-BB69B16531F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19235" y="1760320"/>
              <a:ext cx="380010" cy="193120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E7BA767B-E0C4-CB46-9990-78C35890488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10192" y="1934255"/>
              <a:ext cx="380108" cy="345940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3A8AA317-3890-304F-82AD-1AD511E32D9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74351" y="2807707"/>
              <a:ext cx="380108" cy="345940"/>
            </a:xfrm>
            <a:prstGeom prst="rect">
              <a:avLst/>
            </a:prstGeom>
          </p:spPr>
        </p:pic>
        <p:pic>
          <p:nvPicPr>
            <p:cNvPr id="39" name="Picture 38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C0F46427-A2AC-1147-AF37-8E719168BD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50738" y="4432920"/>
              <a:ext cx="340348" cy="301515"/>
            </a:xfrm>
            <a:prstGeom prst="rect">
              <a:avLst/>
            </a:prstGeom>
          </p:spPr>
        </p:pic>
        <p:pic>
          <p:nvPicPr>
            <p:cNvPr id="40" name="Picture 39" descr="Chart, pie chart&#10;&#10;Description automatically generated">
              <a:extLst>
                <a:ext uri="{FF2B5EF4-FFF2-40B4-BE49-F238E27FC236}">
                  <a16:creationId xmlns:a16="http://schemas.microsoft.com/office/drawing/2014/main" id="{B2BAFB37-94BA-654C-9AD1-D21D3A85B76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39250" y="5461352"/>
              <a:ext cx="380010" cy="193120"/>
            </a:xfrm>
            <a:prstGeom prst="rect">
              <a:avLst/>
            </a:prstGeom>
          </p:spPr>
        </p:pic>
        <p:pic>
          <p:nvPicPr>
            <p:cNvPr id="41" name="Picture 40" descr="Chart, pie chart&#10;&#10;Description automatically generated">
              <a:extLst>
                <a:ext uri="{FF2B5EF4-FFF2-40B4-BE49-F238E27FC236}">
                  <a16:creationId xmlns:a16="http://schemas.microsoft.com/office/drawing/2014/main" id="{2492C8AC-57AF-0741-9E14-D1B6D1A1071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22306" y="2128664"/>
              <a:ext cx="380010" cy="193120"/>
            </a:xfrm>
            <a:prstGeom prst="rect">
              <a:avLst/>
            </a:prstGeom>
          </p:spPr>
        </p:pic>
        <p:pic>
          <p:nvPicPr>
            <p:cNvPr id="42" name="Picture 41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250FF099-A785-EF41-8017-5EE4AC6724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93013" y="4233591"/>
              <a:ext cx="340348" cy="301515"/>
            </a:xfrm>
            <a:prstGeom prst="rect">
              <a:avLst/>
            </a:prstGeom>
          </p:spPr>
        </p:pic>
        <p:pic>
          <p:nvPicPr>
            <p:cNvPr id="43" name="Picture 42" descr="Chart, pie chart&#10;&#10;Description automatically generated">
              <a:extLst>
                <a:ext uri="{FF2B5EF4-FFF2-40B4-BE49-F238E27FC236}">
                  <a16:creationId xmlns:a16="http://schemas.microsoft.com/office/drawing/2014/main" id="{D1BAD6C2-3D3A-AD4A-B095-D70279393FC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54834" y="4772640"/>
              <a:ext cx="380010" cy="193120"/>
            </a:xfrm>
            <a:prstGeom prst="rect">
              <a:avLst/>
            </a:prstGeom>
          </p:spPr>
        </p:pic>
        <p:pic>
          <p:nvPicPr>
            <p:cNvPr id="44" name="Picture 43" descr="Chart, pie chart&#10;&#10;Description automatically generated">
              <a:extLst>
                <a:ext uri="{FF2B5EF4-FFF2-40B4-BE49-F238E27FC236}">
                  <a16:creationId xmlns:a16="http://schemas.microsoft.com/office/drawing/2014/main" id="{8310E138-0167-8443-B9AA-E81842D2CA9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2386" y="3208784"/>
              <a:ext cx="380010" cy="193120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B18391AD-88F8-E948-82BA-986C5D8DF09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59730" y="2661730"/>
              <a:ext cx="380108" cy="345940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4B29D397-B503-2149-B7D1-222A6C6063A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76619" y="3643706"/>
              <a:ext cx="380108" cy="345940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524A374-6402-1D40-82C3-9168CAD5CAB9}"/>
                </a:ext>
              </a:extLst>
            </p:cNvPr>
            <p:cNvSpPr txBox="1"/>
            <p:nvPr/>
          </p:nvSpPr>
          <p:spPr>
            <a:xfrm>
              <a:off x="3172720" y="4058336"/>
              <a:ext cx="673042" cy="279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Us</a:t>
              </a:r>
            </a:p>
          </p:txBody>
        </p:sp>
      </p:grpSp>
      <p:pic>
        <p:nvPicPr>
          <p:cNvPr id="48" name="Picture 47" descr="A picture containing shape&#10;&#10;Description automatically generated">
            <a:extLst>
              <a:ext uri="{FF2B5EF4-FFF2-40B4-BE49-F238E27FC236}">
                <a16:creationId xmlns:a16="http://schemas.microsoft.com/office/drawing/2014/main" id="{70DA7024-3F2C-E040-83D3-34490E1808A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9232" y="1422827"/>
            <a:ext cx="4121638" cy="2311200"/>
          </a:xfrm>
          <a:prstGeom prst="rect">
            <a:avLst/>
          </a:prstGeom>
          <a:ln>
            <a:noFill/>
          </a:ln>
          <a:effectLst>
            <a:outerShdw blurRad="206672" dist="21828" dir="2280000" sx="100267" sy="100267" algn="tl" rotWithShape="0">
              <a:srgbClr val="333333">
                <a:alpha val="4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238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95FD90-2CB2-4342-8199-5EC4D67C9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DE2E0C0-BB94-A24D-AF77-E43EF90D4238}"/>
              </a:ext>
            </a:extLst>
          </p:cNvPr>
          <p:cNvSpPr txBox="1"/>
          <p:nvPr/>
        </p:nvSpPr>
        <p:spPr>
          <a:xfrm>
            <a:off x="1000654" y="4611713"/>
            <a:ext cx="10192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How were they different?</a:t>
            </a:r>
          </a:p>
          <a:p>
            <a:pPr algn="ctr">
              <a:spcBef>
                <a:spcPts val="1200"/>
              </a:spcBef>
            </a:pPr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Why were they different?</a:t>
            </a:r>
          </a:p>
          <a:p>
            <a:pPr algn="ctr">
              <a:spcBef>
                <a:spcPts val="1200"/>
              </a:spcBef>
            </a:pPr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Would they be different at different times of the day or the year?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241075E-6E26-FA48-8B1C-9B8571DB5B9F}"/>
              </a:ext>
            </a:extLst>
          </p:cNvPr>
          <p:cNvGrpSpPr/>
          <p:nvPr/>
        </p:nvGrpSpPr>
        <p:grpSpPr>
          <a:xfrm>
            <a:off x="1059276" y="1551536"/>
            <a:ext cx="10073447" cy="2675737"/>
            <a:chOff x="278247" y="631025"/>
            <a:chExt cx="12381170" cy="3288737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B252EB7-4D79-E347-B857-5E70A3E0A2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049" t="3331" r="4730"/>
            <a:stretch/>
          </p:blipFill>
          <p:spPr>
            <a:xfrm>
              <a:off x="4627716" y="631026"/>
              <a:ext cx="3682231" cy="3288487"/>
            </a:xfrm>
            <a:prstGeom prst="rect">
              <a:avLst/>
            </a:prstGeom>
          </p:spPr>
        </p:pic>
        <p:pic>
          <p:nvPicPr>
            <p:cNvPr id="17" name="Picture 16" descr="A picture containing text, building, outdoor, ground&#10;&#10;Description automatically generated">
              <a:extLst>
                <a:ext uri="{FF2B5EF4-FFF2-40B4-BE49-F238E27FC236}">
                  <a16:creationId xmlns:a16="http://schemas.microsoft.com/office/drawing/2014/main" id="{7E6747FC-1E9A-824D-B9EA-2AC8C6220F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2183" t="2294" r="4646"/>
            <a:stretch/>
          </p:blipFill>
          <p:spPr>
            <a:xfrm>
              <a:off x="278247" y="631025"/>
              <a:ext cx="3989710" cy="3285802"/>
            </a:xfrm>
            <a:prstGeom prst="rect">
              <a:avLst/>
            </a:prstGeom>
          </p:spPr>
        </p:pic>
        <p:pic>
          <p:nvPicPr>
            <p:cNvPr id="18" name="Picture 17" descr="A picture containing grass, outdoor, sky, field&#10;&#10;Description automatically generated">
              <a:extLst>
                <a:ext uri="{FF2B5EF4-FFF2-40B4-BE49-F238E27FC236}">
                  <a16:creationId xmlns:a16="http://schemas.microsoft.com/office/drawing/2014/main" id="{0F91EF5E-6015-1041-AA2F-7A8F6B3A9B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418" t="3811" r="7690"/>
            <a:stretch/>
          </p:blipFill>
          <p:spPr>
            <a:xfrm>
              <a:off x="8669707" y="631025"/>
              <a:ext cx="3989710" cy="3288737"/>
            </a:xfrm>
            <a:prstGeom prst="rect">
              <a:avLst/>
            </a:prstGeom>
          </p:spPr>
        </p:pic>
      </p:grpSp>
      <p:sp>
        <p:nvSpPr>
          <p:cNvPr id="9" name="Subtitle 2">
            <a:extLst>
              <a:ext uri="{FF2B5EF4-FFF2-40B4-BE49-F238E27FC236}">
                <a16:creationId xmlns:a16="http://schemas.microsoft.com/office/drawing/2014/main" id="{5BDFBDD6-32CD-D741-AA68-5FCD35717B37}"/>
              </a:ext>
            </a:extLst>
          </p:cNvPr>
          <p:cNvSpPr txBox="1">
            <a:spLocks/>
          </p:cNvSpPr>
          <p:nvPr/>
        </p:nvSpPr>
        <p:spPr>
          <a:xfrm>
            <a:off x="17163" y="788435"/>
            <a:ext cx="12192000" cy="50696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84BF40"/>
                </a:solidFill>
                <a:latin typeface="Comic Sans MS" panose="030F0702030302020204" pitchFamily="66" charset="0"/>
              </a:rPr>
              <a:t>Our three locations</a:t>
            </a:r>
          </a:p>
        </p:txBody>
      </p:sp>
    </p:spTree>
    <p:extLst>
      <p:ext uri="{BB962C8B-B14F-4D97-AF65-F5344CB8AC3E}">
        <p14:creationId xmlns:p14="http://schemas.microsoft.com/office/powerpoint/2010/main" val="1335069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13864</TotalTime>
  <Words>289</Words>
  <Application>Microsoft Macintosh PowerPoint</Application>
  <PresentationFormat>Widescreen</PresentationFormat>
  <Paragraphs>43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467</cp:revision>
  <dcterms:created xsi:type="dcterms:W3CDTF">2021-01-11T17:47:06Z</dcterms:created>
  <dcterms:modified xsi:type="dcterms:W3CDTF">2022-07-28T12:30:01Z</dcterms:modified>
</cp:coreProperties>
</file>