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8"/>
  </p:notesMasterIdLst>
  <p:sldIdLst>
    <p:sldId id="267" r:id="rId3"/>
    <p:sldId id="268" r:id="rId4"/>
    <p:sldId id="272" r:id="rId5"/>
    <p:sldId id="257" r:id="rId6"/>
    <p:sldId id="258" r:id="rId7"/>
    <p:sldId id="262" r:id="rId8"/>
    <p:sldId id="259" r:id="rId9"/>
    <p:sldId id="269" r:id="rId10"/>
    <p:sldId id="273" r:id="rId11"/>
    <p:sldId id="263" r:id="rId12"/>
    <p:sldId id="260" r:id="rId13"/>
    <p:sldId id="264" r:id="rId14"/>
    <p:sldId id="265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8" userDrawn="1">
          <p15:clr>
            <a:srgbClr val="A4A3A4"/>
          </p15:clr>
        </p15:guide>
        <p15:guide id="2" pos="756" userDrawn="1">
          <p15:clr>
            <a:srgbClr val="A4A3A4"/>
          </p15:clr>
        </p15:guide>
        <p15:guide id="3" orient="horz" pos="3317" userDrawn="1">
          <p15:clr>
            <a:srgbClr val="A4A3A4"/>
          </p15:clr>
        </p15:guide>
        <p15:guide id="4" pos="4067" userDrawn="1">
          <p15:clr>
            <a:srgbClr val="A4A3A4"/>
          </p15:clr>
        </p15:guide>
        <p15:guide id="5" pos="44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39AB47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830"/>
  </p:normalViewPr>
  <p:slideViewPr>
    <p:cSldViewPr snapToGrid="0" snapToObjects="1">
      <p:cViewPr varScale="1">
        <p:scale>
          <a:sx n="78" d="100"/>
          <a:sy n="78" d="100"/>
        </p:scale>
        <p:origin x="1253" y="62"/>
      </p:cViewPr>
      <p:guideLst>
        <p:guide orient="horz" pos="958"/>
        <p:guide pos="756"/>
        <p:guide orient="horz" pos="3317"/>
        <p:guide pos="4067"/>
        <p:guide pos="44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9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230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39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31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238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929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58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52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526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018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939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356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7AC4B-89A7-A24D-A198-96D2BAD36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61467B-3B20-904F-A907-D4A22D69E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8F399-D80D-0846-AC3C-F2C54D7270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8C3A70-75E9-674E-8356-BA449426C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6FDDF-1FA2-E34A-B55E-97BDEA4F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738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BBA6C-DB5D-914C-8CFC-9493E803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78C93-28CE-8A4D-A8F9-530E4E0BD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20B56-FB11-A146-BB76-C2D16870FA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B7FB6-D357-5440-9696-06BE023A7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DDE6C-59B8-0A4D-A79A-12D6BB5A3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90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F004-E621-464D-8E29-55B41904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20C32-8ED6-9747-B303-C6D62EBB4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78E15-92BD-C149-BACC-1E3503C7F9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A007E7-DBA5-0244-8ACF-F481291A5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D3E9-D818-BA47-9AFE-773133F3C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67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342A-D61B-654A-A6B9-98A96C48E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90EAB-AFB1-F04C-957A-3B9C726F9E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9C65C7-1811-2748-8116-77A5CDBE1F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76D792-5545-5042-9CF1-2E234D49A6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53B32-F412-D74D-BF2C-2DEBF8FA7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A8228E-9C3B-3449-8D4F-D7039CE30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79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F2CBD-E943-B04E-96E5-06A8DEDBC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7AA60F-23D2-044C-8534-319842D3B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556526-6811-0C41-85FD-323EFB3A22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B496DC-91E2-974F-8441-243E3E9F43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2DB882-2FC5-1745-AF3C-67A305F851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325F65-B4E4-0A44-B8D8-5423A7FB8C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05BEA9-D719-934F-9678-9D7A79616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355CCF-1043-6941-8C89-690901B58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116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1BE81-E6C7-C64B-9413-5094FDE28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395BE5-F729-0545-A549-B7B97C7FA9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3D3F34-EDA3-5143-8057-F664F17F7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8706F-097C-9B4F-9E65-195EEC86E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56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C4C831-E03E-724F-BB85-99EC7927FD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E4596C-ACE1-454D-8FC5-A0813EF30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52D18A-DC28-6941-88C5-BB4D0DBD3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395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13F3F-C265-5646-892C-94E01D30F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A747-CDF7-BF4D-B96E-72E129FC0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529976-161C-954B-9547-11D433798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8B885-379E-B448-A7FB-DE215ED5A4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FDC24F-438F-2441-AA91-8B65AED18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9EF94-92CC-D14D-8695-9D24C28CF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2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6DB72-A0C4-A646-9F5C-EFBF72796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19EABC-B9A7-E945-A50D-90A879DFC2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0305A-BCE9-9C41-B619-E92832232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8D9F55-11A3-9042-8E94-9C56D8AB4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237D3-DA8F-DD4F-B2EE-A8CA5CD46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4C7FA0-9C73-9A4F-9630-8D0B321DE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85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75F10-8D5E-E040-B4C1-52EDF92BF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85188F-71DB-7644-946B-D51B1C0E7E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88753-B3E0-8144-84AA-24A45F7629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24608-3528-0042-B883-4EBD4A70E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4C4DB-733B-A248-8FBE-3D2ADE4F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12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E6E6A6-08E2-7642-A81E-95E1ED5D37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CE9155-9B9B-D045-AED1-2D2E800B5B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F852BA-838F-DC43-AAC1-A28DF54FF1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F3848-0B61-4C44-BF1B-261016D43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A732F-5CF8-484C-B9F3-3753A1B9D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892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BB15C5-14BD-BB4A-B585-EADA3E21FC8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5F831C27-E799-534F-B038-12D9A36B835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68D4EF-4507-0B47-9A1B-AA3FD67453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08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FA329D-AF23-F843-B7CE-F717186618E1}"/>
              </a:ext>
            </a:extLst>
          </p:cNvPr>
          <p:cNvSpPr/>
          <p:nvPr/>
        </p:nvSpPr>
        <p:spPr>
          <a:xfrm>
            <a:off x="0" y="1835445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AD30A8-1B2A-B048-BA8D-45AA2885B3B2}"/>
              </a:ext>
            </a:extLst>
          </p:cNvPr>
          <p:cNvSpPr txBox="1">
            <a:spLocks/>
          </p:cNvSpPr>
          <p:nvPr/>
        </p:nvSpPr>
        <p:spPr>
          <a:xfrm>
            <a:off x="-2" y="542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Town and Country</a:t>
            </a:r>
          </a:p>
        </p:txBody>
      </p:sp>
      <p:pic>
        <p:nvPicPr>
          <p:cNvPr id="11" name="Picture 10" descr="A picture containing text, road, street, outdoor&#10;&#10;Description automatically generated">
            <a:extLst>
              <a:ext uri="{FF2B5EF4-FFF2-40B4-BE49-F238E27FC236}">
                <a16:creationId xmlns:a16="http://schemas.microsoft.com/office/drawing/2014/main" id="{C446270B-0FB6-5148-A9F8-B46860EB67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90" t="3477" r="20184" b="41428"/>
          <a:stretch/>
        </p:blipFill>
        <p:spPr>
          <a:xfrm>
            <a:off x="-3081" y="1940418"/>
            <a:ext cx="6039523" cy="3555936"/>
          </a:xfrm>
          <a:prstGeom prst="rect">
            <a:avLst/>
          </a:prstGeom>
        </p:spPr>
      </p:pic>
      <p:pic>
        <p:nvPicPr>
          <p:cNvPr id="13" name="Picture 12" descr="A picture containing grass, sky, outdoor, field&#10;&#10;Description automatically generated">
            <a:extLst>
              <a:ext uri="{FF2B5EF4-FFF2-40B4-BE49-F238E27FC236}">
                <a16:creationId xmlns:a16="http://schemas.microsoft.com/office/drawing/2014/main" id="{EAF8037B-B318-ED4E-81F4-ABDD581B33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11" t="9997" r="910" b="7313"/>
          <a:stretch/>
        </p:blipFill>
        <p:spPr>
          <a:xfrm>
            <a:off x="6152476" y="1940418"/>
            <a:ext cx="6039523" cy="3555936"/>
          </a:xfrm>
          <a:prstGeom prst="rect">
            <a:avLst/>
          </a:prstGeom>
        </p:spPr>
      </p:pic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189E21-4570-B84C-AA7B-1CE4D01C38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F6479B4-4519-4D41-A329-301803B30C4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3266DEB-D5BB-4E40-ABA8-379D6E9D21E5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53FDC42-2655-3F42-A2E9-E32BB7E7F6B6}"/>
              </a:ext>
            </a:extLst>
          </p:cNvPr>
          <p:cNvSpPr txBox="1">
            <a:spLocks/>
          </p:cNvSpPr>
          <p:nvPr/>
        </p:nvSpPr>
        <p:spPr>
          <a:xfrm>
            <a:off x="8487784" y="601630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pic>
        <p:nvPicPr>
          <p:cNvPr id="15" name="Picture 14" descr="Logo, company name&#10;&#10;Description automatically generated">
            <a:extLst>
              <a:ext uri="{FF2B5EF4-FFF2-40B4-BE49-F238E27FC236}">
                <a16:creationId xmlns:a16="http://schemas.microsoft.com/office/drawing/2014/main" id="{F673BE36-E764-CC49-A85C-CD1D932CE0F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1391" y="237024"/>
            <a:ext cx="920371" cy="70788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3B3F85B5-3C78-696C-3642-C21CF6D99DED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8" name="Picture 17" descr="Logo, company name&#10;&#10;Description automatically generated">
              <a:extLst>
                <a:ext uri="{FF2B5EF4-FFF2-40B4-BE49-F238E27FC236}">
                  <a16:creationId xmlns:a16="http://schemas.microsoft.com/office/drawing/2014/main" id="{712A0AFC-CC70-584E-A4A6-271D42AA6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5BE8ABB-E4E6-5CA4-4895-6AB847085FC1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0181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DD7C387-AE9E-D14C-B47F-D328D6CAA159}"/>
              </a:ext>
            </a:extLst>
          </p:cNvPr>
          <p:cNvSpPr txBox="1"/>
          <p:nvPr/>
        </p:nvSpPr>
        <p:spPr>
          <a:xfrm>
            <a:off x="6607438" y="1703018"/>
            <a:ext cx="4782805" cy="423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GB" sz="25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discuss!</a:t>
            </a:r>
          </a:p>
          <a:p>
            <a:pPr>
              <a:spcBef>
                <a:spcPts val="7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is your neighbourhood like? 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you live in:</a:t>
            </a:r>
          </a:p>
          <a:p>
            <a:pPr marL="180975" indent="-18097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 town</a:t>
            </a:r>
          </a:p>
          <a:p>
            <a:pPr marL="180975" indent="-18097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 city</a:t>
            </a:r>
          </a:p>
          <a:p>
            <a:pPr marL="180975" indent="-18097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 village</a:t>
            </a:r>
          </a:p>
          <a:p>
            <a:pPr marL="180975" indent="-18097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 hamlet</a:t>
            </a:r>
          </a:p>
          <a:p>
            <a:pPr>
              <a:spcBef>
                <a:spcPts val="500"/>
              </a:spcBef>
              <a:buClr>
                <a:srgbClr val="39AB47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Where would you most like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 live when you grow up?</a:t>
            </a:r>
          </a:p>
          <a:p>
            <a:pPr>
              <a:spcBef>
                <a:spcPts val="500"/>
              </a:spcBef>
              <a:buClr>
                <a:srgbClr val="39AB47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Why?</a:t>
            </a:r>
          </a:p>
          <a:p>
            <a:pPr marL="180975" indent="-18097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E2935E1-9028-4243-8C4A-CCA5AF187A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6" name="Picture 5" descr="A picture containing tree, sky, outdoor, house&#10;&#10;Description automatically generated">
            <a:extLst>
              <a:ext uri="{FF2B5EF4-FFF2-40B4-BE49-F238E27FC236}">
                <a16:creationId xmlns:a16="http://schemas.microsoft.com/office/drawing/2014/main" id="{F3957CC5-4633-6045-9D0D-1C77FF4D09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66" t="3085" r="11267" b="2064"/>
          <a:stretch/>
        </p:blipFill>
        <p:spPr>
          <a:xfrm>
            <a:off x="1200150" y="1526001"/>
            <a:ext cx="4950200" cy="376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8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ss, outdoor, sky, field&#10;&#10;Description automatically generated">
            <a:extLst>
              <a:ext uri="{FF2B5EF4-FFF2-40B4-BE49-F238E27FC236}">
                <a16:creationId xmlns:a16="http://schemas.microsoft.com/office/drawing/2014/main" id="{5C9FC62B-CFB4-4170-8909-B04532E6A8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60" t="1520" r="2485" b="1608"/>
          <a:stretch/>
        </p:blipFill>
        <p:spPr>
          <a:xfrm>
            <a:off x="1189383" y="1689652"/>
            <a:ext cx="5311114" cy="41446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51BB65-D156-D74A-B118-1BEACDBFAB87}"/>
              </a:ext>
            </a:extLst>
          </p:cNvPr>
          <p:cNvSpPr txBox="1"/>
          <p:nvPr/>
        </p:nvSpPr>
        <p:spPr>
          <a:xfrm>
            <a:off x="7062854" y="2449582"/>
            <a:ext cx="3939763" cy="2654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countryside has lots of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open space and does not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have many buildings.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 the countryside, you will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find woodland, narrow twisting lanes and farmers in their fields.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24572C9-91D1-0945-BC95-C49E0E048D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BD07D6A-46BC-6A4A-B13E-2207DDCD6C3D}"/>
              </a:ext>
            </a:extLst>
          </p:cNvPr>
          <p:cNvSpPr txBox="1"/>
          <p:nvPr/>
        </p:nvSpPr>
        <p:spPr>
          <a:xfrm>
            <a:off x="0" y="787816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countryside</a:t>
            </a:r>
          </a:p>
        </p:txBody>
      </p:sp>
    </p:spTree>
    <p:extLst>
      <p:ext uri="{BB962C8B-B14F-4D97-AF65-F5344CB8AC3E}">
        <p14:creationId xmlns:p14="http://schemas.microsoft.com/office/powerpoint/2010/main" val="235119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ss, outdoor, sky, field&#10;&#10;Description automatically generated">
            <a:extLst>
              <a:ext uri="{FF2B5EF4-FFF2-40B4-BE49-F238E27FC236}">
                <a16:creationId xmlns:a16="http://schemas.microsoft.com/office/drawing/2014/main" id="{8887EA21-5DCF-144B-8026-0CD0ACB16C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623" t="1464" r="4951" b="1567"/>
          <a:stretch/>
        </p:blipFill>
        <p:spPr>
          <a:xfrm>
            <a:off x="1215373" y="1052513"/>
            <a:ext cx="5240990" cy="46085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9BFBAC-9BCD-5940-A373-BDF54DC43BEF}"/>
              </a:ext>
            </a:extLst>
          </p:cNvPr>
          <p:cNvSpPr txBox="1"/>
          <p:nvPr/>
        </p:nvSpPr>
        <p:spPr>
          <a:xfrm>
            <a:off x="6950432" y="1072983"/>
            <a:ext cx="4006317" cy="4752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GB" sz="25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discuss!</a:t>
            </a:r>
          </a:p>
          <a:p>
            <a:pPr>
              <a:spcBef>
                <a:spcPts val="7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Living in the countryside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is very different to living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 the city.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Many of us find we enjoy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one more than the other.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Would you prefer to live in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 rural setting surrounded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by countryside or in the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city with all of its facilities and services?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Why?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994B3A9-F078-4249-8F08-3990D2F38D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7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ss, outdoor, sky, field&#10;&#10;Description automatically generated">
            <a:extLst>
              <a:ext uri="{FF2B5EF4-FFF2-40B4-BE49-F238E27FC236}">
                <a16:creationId xmlns:a16="http://schemas.microsoft.com/office/drawing/2014/main" id="{5C9FC62B-CFB4-4170-8909-B04532E6A8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1429" y="1072322"/>
            <a:ext cx="4205128" cy="2799912"/>
          </a:xfrm>
          <a:prstGeom prst="rect">
            <a:avLst/>
          </a:prstGeom>
        </p:spPr>
      </p:pic>
      <p:pic>
        <p:nvPicPr>
          <p:cNvPr id="6" name="Picture 5" descr="A picture containing text, building, outdoor, ground&#10;&#10;Description automatically generated">
            <a:extLst>
              <a:ext uri="{FF2B5EF4-FFF2-40B4-BE49-F238E27FC236}">
                <a16:creationId xmlns:a16="http://schemas.microsoft.com/office/drawing/2014/main" id="{EBCF3DBB-5D38-48AD-ACAD-81CB4B0EC5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08" r="19822" b="39993"/>
          <a:stretch/>
        </p:blipFill>
        <p:spPr>
          <a:xfrm>
            <a:off x="1570030" y="1075007"/>
            <a:ext cx="4205126" cy="2796988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036B5BE-4B0D-9F45-97F4-7802A8C0F38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4B38A1-0D74-EE4C-B6CA-32AE0318B90D}"/>
              </a:ext>
            </a:extLst>
          </p:cNvPr>
          <p:cNvSpPr txBox="1"/>
          <p:nvPr/>
        </p:nvSpPr>
        <p:spPr>
          <a:xfrm>
            <a:off x="6304055" y="4252651"/>
            <a:ext cx="428250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  <a:spcBef>
                <a:spcPts val="13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When we are on our walk, we should always respect the places we visit by sticking to the paths, taking our litter home and – especially in the countryside - closing any gates behind us.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93EB0E-B194-C643-A250-3EE255737F0B}"/>
              </a:ext>
            </a:extLst>
          </p:cNvPr>
          <p:cNvSpPr txBox="1"/>
          <p:nvPr/>
        </p:nvSpPr>
        <p:spPr>
          <a:xfrm>
            <a:off x="1474314" y="4256865"/>
            <a:ext cx="407876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  <a:spcBef>
                <a:spcPts val="13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No matter where we live, getting out of the house and going for a walk is a fantastic way to exercise, relax and explore the world around us.</a:t>
            </a:r>
          </a:p>
        </p:txBody>
      </p:sp>
    </p:spTree>
    <p:extLst>
      <p:ext uri="{BB962C8B-B14F-4D97-AF65-F5344CB8AC3E}">
        <p14:creationId xmlns:p14="http://schemas.microsoft.com/office/powerpoint/2010/main" val="66025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31D2356-CE0F-5A41-9F1E-9185782E15CC}"/>
              </a:ext>
            </a:extLst>
          </p:cNvPr>
          <p:cNvGrpSpPr/>
          <p:nvPr/>
        </p:nvGrpSpPr>
        <p:grpSpPr>
          <a:xfrm>
            <a:off x="1233482" y="1707984"/>
            <a:ext cx="9729380" cy="3320244"/>
            <a:chOff x="1570030" y="1800731"/>
            <a:chExt cx="9016527" cy="2799912"/>
          </a:xfrm>
        </p:grpSpPr>
        <p:pic>
          <p:nvPicPr>
            <p:cNvPr id="3" name="Picture 2" descr="A picture containing grass, outdoor, sky, field&#10;&#10;Description automatically generated">
              <a:extLst>
                <a:ext uri="{FF2B5EF4-FFF2-40B4-BE49-F238E27FC236}">
                  <a16:creationId xmlns:a16="http://schemas.microsoft.com/office/drawing/2014/main" id="{5C9FC62B-CFB4-4170-8909-B04532E6A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81429" y="1800731"/>
              <a:ext cx="4205128" cy="2799912"/>
            </a:xfrm>
            <a:prstGeom prst="rect">
              <a:avLst/>
            </a:prstGeom>
          </p:spPr>
        </p:pic>
        <p:pic>
          <p:nvPicPr>
            <p:cNvPr id="6" name="Picture 5" descr="A picture containing text, building, outdoor, ground&#10;&#10;Description automatically generated">
              <a:extLst>
                <a:ext uri="{FF2B5EF4-FFF2-40B4-BE49-F238E27FC236}">
                  <a16:creationId xmlns:a16="http://schemas.microsoft.com/office/drawing/2014/main" id="{EBCF3DBB-5D38-48AD-ACAD-81CB4B0EC5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008" r="19822" b="39993"/>
            <a:stretch/>
          </p:blipFill>
          <p:spPr>
            <a:xfrm>
              <a:off x="1570030" y="1803416"/>
              <a:ext cx="4205126" cy="2796988"/>
            </a:xfrm>
            <a:prstGeom prst="rect">
              <a:avLst/>
            </a:prstGeom>
          </p:spPr>
        </p:pic>
      </p:grp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036B5BE-4B0D-9F45-97F4-7802A8C0F38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D1374F99-468F-984B-BCA0-0529FFF2A696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FF21BE-82AD-A643-8DD3-C2A7787612A7}"/>
              </a:ext>
            </a:extLst>
          </p:cNvPr>
          <p:cNvSpPr txBox="1"/>
          <p:nvPr/>
        </p:nvSpPr>
        <p:spPr>
          <a:xfrm>
            <a:off x="1099977" y="5341830"/>
            <a:ext cx="72295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Write about where you would like to live.</a:t>
            </a:r>
          </a:p>
        </p:txBody>
      </p:sp>
    </p:spTree>
    <p:extLst>
      <p:ext uri="{BB962C8B-B14F-4D97-AF65-F5344CB8AC3E}">
        <p14:creationId xmlns:p14="http://schemas.microsoft.com/office/powerpoint/2010/main" val="1226600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42F0A0-4154-744D-B4E7-B97A04257C45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0F0ECDF-DFC9-CA40-B2A2-3A64AAF522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8080B03-E667-B242-A6A8-84CEF0B54244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Town and Country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CD942D39-6666-634B-BFA4-A17979D31F2A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6" name="Picture 15" descr="A picture containing grass, outdoor, sky, field&#10;&#10;Description automatically generated">
            <a:extLst>
              <a:ext uri="{FF2B5EF4-FFF2-40B4-BE49-F238E27FC236}">
                <a16:creationId xmlns:a16="http://schemas.microsoft.com/office/drawing/2014/main" id="{CD217771-3A2D-7A45-8C30-14905A3F1F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4210" y="2015634"/>
            <a:ext cx="3663481" cy="268064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7" name="Picture 16" descr="A picture containing text, building, outdoor, ground&#10;&#10;Description automatically generated">
            <a:extLst>
              <a:ext uri="{FF2B5EF4-FFF2-40B4-BE49-F238E27FC236}">
                <a16:creationId xmlns:a16="http://schemas.microsoft.com/office/drawing/2014/main" id="{350FEC9D-2A99-AE48-B37F-5BB30C90C1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08" r="19822" b="39993"/>
          <a:stretch/>
        </p:blipFill>
        <p:spPr>
          <a:xfrm>
            <a:off x="2237369" y="2018205"/>
            <a:ext cx="3663480" cy="267784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58735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A08A94-EF19-BE43-898E-CA3F6664D38A}"/>
              </a:ext>
            </a:extLst>
          </p:cNvPr>
          <p:cNvSpPr txBox="1"/>
          <p:nvPr/>
        </p:nvSpPr>
        <p:spPr>
          <a:xfrm>
            <a:off x="968399" y="4382012"/>
            <a:ext cx="8002606" cy="1051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We are going to learn about all the different places where we can live. </a:t>
            </a:r>
          </a:p>
          <a:p>
            <a:pPr>
              <a:spcBef>
                <a:spcPts val="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In the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countryside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, in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towns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,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cities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What these are, what makes them special.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E186A99-E929-574F-8481-24943BEEEB6D}"/>
              </a:ext>
            </a:extLst>
          </p:cNvPr>
          <p:cNvSpPr txBox="1">
            <a:spLocks/>
          </p:cNvSpPr>
          <p:nvPr/>
        </p:nvSpPr>
        <p:spPr>
          <a:xfrm>
            <a:off x="0" y="61426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Town and Country</a:t>
            </a:r>
            <a:b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63CA254-8A9C-0349-8FDD-D3E8BE7BB65A}"/>
              </a:ext>
            </a:extLst>
          </p:cNvPr>
          <p:cNvGrpSpPr/>
          <p:nvPr/>
        </p:nvGrpSpPr>
        <p:grpSpPr>
          <a:xfrm>
            <a:off x="1059276" y="1868262"/>
            <a:ext cx="10073447" cy="2278038"/>
            <a:chOff x="278247" y="1411221"/>
            <a:chExt cx="12381170" cy="2799912"/>
          </a:xfrm>
        </p:grpSpPr>
        <p:pic>
          <p:nvPicPr>
            <p:cNvPr id="7" name="Picture 6" descr="A picture containing grass, outdoor, sky, field&#10;&#10;Description automatically generated">
              <a:extLst>
                <a:ext uri="{FF2B5EF4-FFF2-40B4-BE49-F238E27FC236}">
                  <a16:creationId xmlns:a16="http://schemas.microsoft.com/office/drawing/2014/main" id="{47BC7980-E691-0C41-8B38-981A1604BF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123"/>
            <a:stretch/>
          </p:blipFill>
          <p:spPr>
            <a:xfrm>
              <a:off x="278247" y="1411221"/>
              <a:ext cx="3989710" cy="2799912"/>
            </a:xfrm>
            <a:prstGeom prst="rect">
              <a:avLst/>
            </a:prstGeom>
          </p:spPr>
        </p:pic>
        <p:pic>
          <p:nvPicPr>
            <p:cNvPr id="8" name="Picture 7" descr="A picture containing text, building, outdoor, ground&#10;&#10;Description automatically generated">
              <a:extLst>
                <a:ext uri="{FF2B5EF4-FFF2-40B4-BE49-F238E27FC236}">
                  <a16:creationId xmlns:a16="http://schemas.microsoft.com/office/drawing/2014/main" id="{2F5987F5-AA69-EC44-B82F-DA3475D6BC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008" r="22904" b="39993"/>
            <a:stretch/>
          </p:blipFill>
          <p:spPr>
            <a:xfrm>
              <a:off x="4457560" y="1413906"/>
              <a:ext cx="3989710" cy="2796988"/>
            </a:xfrm>
            <a:prstGeom prst="rect">
              <a:avLst/>
            </a:prstGeom>
          </p:spPr>
        </p:pic>
        <p:pic>
          <p:nvPicPr>
            <p:cNvPr id="10" name="Picture 9" descr="A picture containing sky, outdoor&#10;&#10;Description automatically generated">
              <a:extLst>
                <a:ext uri="{FF2B5EF4-FFF2-40B4-BE49-F238E27FC236}">
                  <a16:creationId xmlns:a16="http://schemas.microsoft.com/office/drawing/2014/main" id="{6E6DFC95-55F9-124A-8330-619BB171CA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846" t="32000" r="40466" b="3042"/>
            <a:stretch/>
          </p:blipFill>
          <p:spPr>
            <a:xfrm>
              <a:off x="8636873" y="1411221"/>
              <a:ext cx="4022544" cy="2796989"/>
            </a:xfrm>
            <a:prstGeom prst="rect">
              <a:avLst/>
            </a:prstGeom>
          </p:spPr>
        </p:pic>
      </p:grp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2BC3FA3-9067-A548-895D-CE92D7BD5D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6432D1-7722-8043-AC12-F8DC39E4CC98}"/>
              </a:ext>
            </a:extLst>
          </p:cNvPr>
          <p:cNvSpPr txBox="1"/>
          <p:nvPr/>
        </p:nvSpPr>
        <p:spPr>
          <a:xfrm>
            <a:off x="524212" y="5589793"/>
            <a:ext cx="9244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GB" sz="1100" b="1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KEY STAGE 1</a:t>
            </a:r>
          </a:p>
          <a:p>
            <a:r>
              <a:rPr lang="en-GB" sz="1100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Pupils should develop knowledge about the world, the United Kingdom and their locality.</a:t>
            </a:r>
          </a:p>
          <a:p>
            <a:r>
              <a:rPr lang="en-GB" sz="1100" u="sng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Human and physical geography</a:t>
            </a:r>
          </a:p>
          <a:p>
            <a:r>
              <a:rPr lang="en-GB" sz="1100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key human features, including: city, town, village, factory, farm, house, office</a:t>
            </a:r>
            <a:endParaRPr lang="en-GB" sz="1100" dirty="0">
              <a:solidFill>
                <a:srgbClr val="39A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510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0" y="961988"/>
            <a:ext cx="12192000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25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Do you live in an urban area, such as a town or a city?</a:t>
            </a:r>
          </a:p>
          <a:p>
            <a:pPr algn="ctr">
              <a:spcBef>
                <a:spcPts val="500"/>
              </a:spcBef>
            </a:pPr>
            <a:r>
              <a:rPr lang="en-GB" sz="25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Or in a rural village or hamlet in the countryside?</a:t>
            </a:r>
          </a:p>
          <a:p>
            <a:pPr algn="ctr">
              <a:spcBef>
                <a:spcPts val="500"/>
              </a:spcBef>
            </a:pPr>
            <a:r>
              <a:rPr lang="en-GB" sz="25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find out!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3E38A2A-368E-2A46-8D52-E6D04AF78454}"/>
              </a:ext>
            </a:extLst>
          </p:cNvPr>
          <p:cNvGrpSpPr/>
          <p:nvPr/>
        </p:nvGrpSpPr>
        <p:grpSpPr>
          <a:xfrm>
            <a:off x="1059276" y="2826205"/>
            <a:ext cx="10073447" cy="2278038"/>
            <a:chOff x="278247" y="1411221"/>
            <a:chExt cx="12381170" cy="2799912"/>
          </a:xfrm>
        </p:grpSpPr>
        <p:pic>
          <p:nvPicPr>
            <p:cNvPr id="8" name="Picture 7" descr="A picture containing grass, outdoor, sky, field&#10;&#10;Description automatically generated">
              <a:extLst>
                <a:ext uri="{FF2B5EF4-FFF2-40B4-BE49-F238E27FC236}">
                  <a16:creationId xmlns:a16="http://schemas.microsoft.com/office/drawing/2014/main" id="{FC291A9A-BFA7-4B46-B4B7-1217DF4F06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123"/>
            <a:stretch/>
          </p:blipFill>
          <p:spPr>
            <a:xfrm>
              <a:off x="278247" y="1411221"/>
              <a:ext cx="3989710" cy="2799912"/>
            </a:xfrm>
            <a:prstGeom prst="rect">
              <a:avLst/>
            </a:prstGeom>
          </p:spPr>
        </p:pic>
        <p:pic>
          <p:nvPicPr>
            <p:cNvPr id="9" name="Picture 8" descr="A picture containing text, building, outdoor, ground&#10;&#10;Description automatically generated">
              <a:extLst>
                <a:ext uri="{FF2B5EF4-FFF2-40B4-BE49-F238E27FC236}">
                  <a16:creationId xmlns:a16="http://schemas.microsoft.com/office/drawing/2014/main" id="{E3034010-DFEB-AE49-9AEA-1C9DCE9CA1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008" r="22904" b="39993"/>
            <a:stretch/>
          </p:blipFill>
          <p:spPr>
            <a:xfrm>
              <a:off x="4457560" y="1413906"/>
              <a:ext cx="3989710" cy="2796988"/>
            </a:xfrm>
            <a:prstGeom prst="rect">
              <a:avLst/>
            </a:prstGeom>
          </p:spPr>
        </p:pic>
        <p:pic>
          <p:nvPicPr>
            <p:cNvPr id="10" name="Picture 9" descr="A picture containing sky, outdoor&#10;&#10;Description automatically generated">
              <a:extLst>
                <a:ext uri="{FF2B5EF4-FFF2-40B4-BE49-F238E27FC236}">
                  <a16:creationId xmlns:a16="http://schemas.microsoft.com/office/drawing/2014/main" id="{918CC994-7DCB-B041-9DC5-C7F656B4EA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846" t="32000" r="40466" b="3042"/>
            <a:stretch/>
          </p:blipFill>
          <p:spPr>
            <a:xfrm>
              <a:off x="8636873" y="1411221"/>
              <a:ext cx="4022544" cy="27969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0398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0" y="787816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 town</a:t>
            </a:r>
          </a:p>
        </p:txBody>
      </p:sp>
      <p:pic>
        <p:nvPicPr>
          <p:cNvPr id="3" name="Picture 2" descr="A picture containing text, building, outdoor, ground&#10;&#10;Description automatically generated">
            <a:extLst>
              <a:ext uri="{FF2B5EF4-FFF2-40B4-BE49-F238E27FC236}">
                <a16:creationId xmlns:a16="http://schemas.microsoft.com/office/drawing/2014/main" id="{ABD83748-2E9E-4B1A-90D9-48B4D6556E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08" r="14874" b="50293"/>
          <a:stretch/>
        </p:blipFill>
        <p:spPr>
          <a:xfrm>
            <a:off x="1212989" y="1700213"/>
            <a:ext cx="5289204" cy="26927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296D46-B9C3-4718-BB3D-D3D9339E2130}"/>
              </a:ext>
            </a:extLst>
          </p:cNvPr>
          <p:cNvSpPr txBox="1"/>
          <p:nvPr/>
        </p:nvSpPr>
        <p:spPr>
          <a:xfrm>
            <a:off x="6974543" y="1590884"/>
            <a:ext cx="4173268" cy="2880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town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is full of people who live and work in its many buildings.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These buildings might include:</a:t>
            </a:r>
          </a:p>
          <a:p>
            <a:pPr marL="180975" indent="-18097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houses</a:t>
            </a:r>
          </a:p>
          <a:p>
            <a:pPr marL="180975" indent="-18097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shops</a:t>
            </a:r>
          </a:p>
          <a:p>
            <a:pPr marL="180975" indent="-18097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businesses</a:t>
            </a:r>
          </a:p>
          <a:p>
            <a:pPr marL="180975" indent="-18097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places of worship</a:t>
            </a:r>
          </a:p>
          <a:p>
            <a:pPr marL="180975" indent="-18097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offices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F13F55-A5A8-4C8D-A5BB-6A2FDA31643C}"/>
              </a:ext>
            </a:extLst>
          </p:cNvPr>
          <p:cNvSpPr txBox="1"/>
          <p:nvPr/>
        </p:nvSpPr>
        <p:spPr>
          <a:xfrm>
            <a:off x="1109457" y="4720230"/>
            <a:ext cx="9803709" cy="109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Every town is different and has its own range of buildings, but there are lots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of similarities.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else might you find in a town apart from buildings … one clue – think green! 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357732" y="1575015"/>
            <a:ext cx="4747592" cy="4393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city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is a large town. It is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bigger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,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and often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busier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, than a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town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Many cities were created when several towns grew and grew until they all joined together to form one big city. 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Most cities have larger parks, industrial areas and shopping centres than towns.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Cities will often have a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large cathedral.</a:t>
            </a:r>
          </a:p>
        </p:txBody>
      </p:sp>
      <p:pic>
        <p:nvPicPr>
          <p:cNvPr id="3" name="Picture 2" descr="A picture containing sky, outdoor&#10;&#10;Description automatically generated">
            <a:extLst>
              <a:ext uri="{FF2B5EF4-FFF2-40B4-BE49-F238E27FC236}">
                <a16:creationId xmlns:a16="http://schemas.microsoft.com/office/drawing/2014/main" id="{FAB8C1BC-CA69-4FAE-A7F6-DD873B3963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13" t="27478" r="48651" b="1415"/>
          <a:stretch/>
        </p:blipFill>
        <p:spPr>
          <a:xfrm>
            <a:off x="1200150" y="1700213"/>
            <a:ext cx="4634120" cy="4143115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EDFFEA-1C2B-B642-AC61-4FE2D7D6E455}"/>
              </a:ext>
            </a:extLst>
          </p:cNvPr>
          <p:cNvSpPr txBox="1"/>
          <p:nvPr/>
        </p:nvSpPr>
        <p:spPr>
          <a:xfrm>
            <a:off x="0" y="787816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city</a:t>
            </a:r>
          </a:p>
        </p:txBody>
      </p:sp>
    </p:spTree>
    <p:extLst>
      <p:ext uri="{BB962C8B-B14F-4D97-AF65-F5344CB8AC3E}">
        <p14:creationId xmlns:p14="http://schemas.microsoft.com/office/powerpoint/2010/main" val="263129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930892" y="2422951"/>
            <a:ext cx="4115308" cy="1997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GB" sz="25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discuss!</a:t>
            </a:r>
          </a:p>
          <a:p>
            <a:pPr>
              <a:spcBef>
                <a:spcPts val="7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do you think is the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best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thing about living in a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city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?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do you think is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not so good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about living in a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city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1" name="Picture 10" descr="A picture containing sky, outdoor&#10;&#10;Description automatically generated">
            <a:extLst>
              <a:ext uri="{FF2B5EF4-FFF2-40B4-BE49-F238E27FC236}">
                <a16:creationId xmlns:a16="http://schemas.microsoft.com/office/drawing/2014/main" id="{1E5E75FB-AD0A-1A46-A45F-CB3A6FC6C0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846" t="32000" r="40466" b="1056"/>
          <a:stretch/>
        </p:blipFill>
        <p:spPr>
          <a:xfrm>
            <a:off x="1200150" y="1521031"/>
            <a:ext cx="5255842" cy="376624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9025D8-5C12-7747-8CB7-C0F96F236D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648592" y="1785462"/>
            <a:ext cx="4569086" cy="4255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village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is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smaller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than a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town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. It has streets with homes, but many people who live there will probably travel to a town or city to work.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 village does not usually have many shops nor places to entertain you, such as cinemas, sports centres or swimming pools.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 village is usually in the countryside,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so although it may not have a very large park, there will be lots of places to go for a walk and play in the woods.</a:t>
            </a:r>
          </a:p>
          <a:p>
            <a:pPr>
              <a:lnSpc>
                <a:spcPts val="2100"/>
              </a:lnSpc>
            </a:pP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3" name="Picture 2" descr="A picture containing tree, sky, outdoor, house&#10;&#10;Description automatically generated">
            <a:extLst>
              <a:ext uri="{FF2B5EF4-FFF2-40B4-BE49-F238E27FC236}">
                <a16:creationId xmlns:a16="http://schemas.microsoft.com/office/drawing/2014/main" id="{024C8623-875A-4CFC-A51A-265840A69E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06" t="313" r="11201" b="2347"/>
          <a:stretch/>
        </p:blipFill>
        <p:spPr>
          <a:xfrm>
            <a:off x="1200150" y="1775546"/>
            <a:ext cx="4895850" cy="4066454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4D5C9B1-64A4-824B-AC38-8C5AA824EE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52F8D0-9456-D64C-BEE1-F66E350DA3A2}"/>
              </a:ext>
            </a:extLst>
          </p:cNvPr>
          <p:cNvSpPr txBox="1"/>
          <p:nvPr/>
        </p:nvSpPr>
        <p:spPr>
          <a:xfrm>
            <a:off x="0" y="787816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 village</a:t>
            </a:r>
          </a:p>
        </p:txBody>
      </p:sp>
    </p:spTree>
    <p:extLst>
      <p:ext uri="{BB962C8B-B14F-4D97-AF65-F5344CB8AC3E}">
        <p14:creationId xmlns:p14="http://schemas.microsoft.com/office/powerpoint/2010/main" val="60178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rass, mountain, nature, lush&#10;&#10;Description automatically generated">
            <a:extLst>
              <a:ext uri="{FF2B5EF4-FFF2-40B4-BE49-F238E27FC236}">
                <a16:creationId xmlns:a16="http://schemas.microsoft.com/office/drawing/2014/main" id="{5C7E75E6-2F3B-0241-BE71-0D30E89B6D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21" t="1536" r="10886" b="774"/>
          <a:stretch/>
        </p:blipFill>
        <p:spPr>
          <a:xfrm>
            <a:off x="1200149" y="1700213"/>
            <a:ext cx="4766719" cy="414178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296306" y="1881928"/>
            <a:ext cx="4569086" cy="350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hamlet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is even smaller than a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village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and consists of just a few houses clustered together. Most hamlets have no services (such as shops, sports centres) at all. </a:t>
            </a:r>
          </a:p>
          <a:p>
            <a:pPr>
              <a:spcBef>
                <a:spcPts val="7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Some years ago, there might have been a single shop, a pub and a church. But in recent times many hamlets have seen the shop and pub close as more and more people own cars and can travel to local towns and cities for everything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they need.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4D5C9B1-64A4-824B-AC38-8C5AA824EE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37815BB-1C3F-554C-9B99-600F4859717A}"/>
              </a:ext>
            </a:extLst>
          </p:cNvPr>
          <p:cNvSpPr txBox="1"/>
          <p:nvPr/>
        </p:nvSpPr>
        <p:spPr>
          <a:xfrm>
            <a:off x="0" y="793679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 hamlet</a:t>
            </a:r>
          </a:p>
        </p:txBody>
      </p:sp>
    </p:spTree>
    <p:extLst>
      <p:ext uri="{BB962C8B-B14F-4D97-AF65-F5344CB8AC3E}">
        <p14:creationId xmlns:p14="http://schemas.microsoft.com/office/powerpoint/2010/main" val="104065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rass, mountain, nature, lush&#10;&#10;Description automatically generated">
            <a:extLst>
              <a:ext uri="{FF2B5EF4-FFF2-40B4-BE49-F238E27FC236}">
                <a16:creationId xmlns:a16="http://schemas.microsoft.com/office/drawing/2014/main" id="{5C7E75E6-2F3B-0241-BE71-0D30E89B6D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21" t="1536" r="10886" b="774"/>
          <a:stretch/>
        </p:blipFill>
        <p:spPr>
          <a:xfrm>
            <a:off x="1200149" y="1700213"/>
            <a:ext cx="4766719" cy="414178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335216" y="2487143"/>
            <a:ext cx="4569086" cy="1290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How do you think a child living in a hamlet gets around?</a:t>
            </a:r>
          </a:p>
          <a:p>
            <a:pPr>
              <a:spcBef>
                <a:spcPts val="7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do you think it would be like living in a hamlet if your family does not drive?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4D5C9B1-64A4-824B-AC38-8C5AA824EE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37815BB-1C3F-554C-9B99-600F4859717A}"/>
              </a:ext>
            </a:extLst>
          </p:cNvPr>
          <p:cNvSpPr txBox="1"/>
          <p:nvPr/>
        </p:nvSpPr>
        <p:spPr>
          <a:xfrm>
            <a:off x="0" y="793679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 hamlet</a:t>
            </a:r>
          </a:p>
        </p:txBody>
      </p:sp>
    </p:spTree>
    <p:extLst>
      <p:ext uri="{BB962C8B-B14F-4D97-AF65-F5344CB8AC3E}">
        <p14:creationId xmlns:p14="http://schemas.microsoft.com/office/powerpoint/2010/main" val="126345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</TotalTime>
  <Words>757</Words>
  <Application>Microsoft Office PowerPoint</Application>
  <PresentationFormat>Widescreen</PresentationFormat>
  <Paragraphs>79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138</cp:revision>
  <dcterms:created xsi:type="dcterms:W3CDTF">2021-01-11T17:47:06Z</dcterms:created>
  <dcterms:modified xsi:type="dcterms:W3CDTF">2022-08-17T16:49:40Z</dcterms:modified>
</cp:coreProperties>
</file>