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4"/>
  </p:notesMasterIdLst>
  <p:sldIdLst>
    <p:sldId id="330" r:id="rId3"/>
    <p:sldId id="321" r:id="rId4"/>
    <p:sldId id="324" r:id="rId5"/>
    <p:sldId id="331" r:id="rId6"/>
    <p:sldId id="262" r:id="rId7"/>
    <p:sldId id="335" r:id="rId8"/>
    <p:sldId id="332" r:id="rId9"/>
    <p:sldId id="259" r:id="rId10"/>
    <p:sldId id="334" r:id="rId11"/>
    <p:sldId id="268" r:id="rId12"/>
    <p:sldId id="32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25" userDrawn="1">
          <p15:clr>
            <a:srgbClr val="A4A3A4"/>
          </p15:clr>
        </p15:guide>
        <p15:guide id="7" pos="6788" userDrawn="1">
          <p15:clr>
            <a:srgbClr val="A4A3A4"/>
          </p15:clr>
        </p15:guide>
        <p15:guide id="8" pos="892" userDrawn="1">
          <p15:clr>
            <a:srgbClr val="A4A3A4"/>
          </p15:clr>
        </p15:guide>
        <p15:guide id="11" pos="3840" userDrawn="1">
          <p15:clr>
            <a:srgbClr val="A4A3A4"/>
          </p15:clr>
        </p15:guide>
        <p15:guide id="12" orient="horz" pos="550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E00"/>
    <a:srgbClr val="79D8D8"/>
    <a:srgbClr val="4FD8D8"/>
    <a:srgbClr val="44D8D4"/>
    <a:srgbClr val="286AA6"/>
    <a:srgbClr val="3692C4"/>
    <a:srgbClr val="39AB47"/>
    <a:srgbClr val="951B81"/>
    <a:srgbClr val="D92229"/>
    <a:srgbClr val="D922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059" autoAdjust="0"/>
    <p:restoredTop sz="94503" autoAdjust="0"/>
  </p:normalViewPr>
  <p:slideViewPr>
    <p:cSldViewPr snapToGrid="0" snapToObjects="1">
      <p:cViewPr varScale="1">
        <p:scale>
          <a:sx n="78" d="100"/>
          <a:sy n="78" d="100"/>
        </p:scale>
        <p:origin x="250" y="58"/>
      </p:cViewPr>
      <p:guideLst>
        <p:guide orient="horz" pos="3725"/>
        <p:guide pos="6788"/>
        <p:guide pos="892"/>
        <p:guide pos="3840"/>
        <p:guide orient="horz" pos="55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934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1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210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2264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7142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394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5564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607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AB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76842A6A-A681-FA49-A3F6-8887FD25D0E9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</a:p>
        </p:txBody>
      </p:sp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1598BD1-E7AE-0041-B297-961EE22A1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4A37DC-7728-504F-A91E-70D0B0E7AB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06114406-66CD-8843-A93E-0495DC2FDAB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FF5365-3988-4EE6-DD6C-C38E9ABB1FB6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1B53F32-EA8D-AA6E-DB31-B173E3E0D71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43" b="5443"/>
          <a:stretch/>
        </p:blipFill>
        <p:spPr>
          <a:xfrm>
            <a:off x="0" y="1924030"/>
            <a:ext cx="6049162" cy="35979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DEB902C-D864-4002-2870-9D2993817C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315" b="13087"/>
          <a:stretch/>
        </p:blipFill>
        <p:spPr>
          <a:xfrm>
            <a:off x="6154891" y="1924031"/>
            <a:ext cx="6037110" cy="3597965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DA58AB8C-AE89-A422-3471-FF5E4288DD1E}"/>
              </a:ext>
            </a:extLst>
          </p:cNvPr>
          <p:cNvSpPr txBox="1">
            <a:spLocks/>
          </p:cNvSpPr>
          <p:nvPr/>
        </p:nvSpPr>
        <p:spPr>
          <a:xfrm>
            <a:off x="-18728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our Place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</a:t>
            </a:r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E2E0C0-BB94-A24D-AF77-E43EF90D4238}"/>
              </a:ext>
            </a:extLst>
          </p:cNvPr>
          <p:cNvSpPr txBox="1"/>
          <p:nvPr/>
        </p:nvSpPr>
        <p:spPr>
          <a:xfrm>
            <a:off x="1000654" y="4432811"/>
            <a:ext cx="10192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Would the results of what you can see and hear be the same in a different location?</a:t>
            </a:r>
          </a:p>
          <a:p>
            <a:pPr algn="ctr"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How would the sights and sounds be different in a different location?</a:t>
            </a:r>
          </a:p>
          <a:p>
            <a:pPr algn="ctr"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Why would the sights and sounds be different in a different location?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241075E-6E26-FA48-8B1C-9B8571DB5B9F}"/>
              </a:ext>
            </a:extLst>
          </p:cNvPr>
          <p:cNvGrpSpPr/>
          <p:nvPr/>
        </p:nvGrpSpPr>
        <p:grpSpPr>
          <a:xfrm>
            <a:off x="1059276" y="1233488"/>
            <a:ext cx="10073447" cy="2675737"/>
            <a:chOff x="278247" y="631025"/>
            <a:chExt cx="12381170" cy="3288737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B252EB7-4D79-E347-B857-5E70A3E0A2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049" t="3331" r="4730"/>
            <a:stretch/>
          </p:blipFill>
          <p:spPr>
            <a:xfrm>
              <a:off x="4627716" y="631026"/>
              <a:ext cx="3682231" cy="3288487"/>
            </a:xfrm>
            <a:prstGeom prst="rect">
              <a:avLst/>
            </a:prstGeom>
          </p:spPr>
        </p:pic>
        <p:pic>
          <p:nvPicPr>
            <p:cNvPr id="17" name="Picture 16" descr="A picture containing text, building, outdoor, ground&#10;&#10;Description automatically generated">
              <a:extLst>
                <a:ext uri="{FF2B5EF4-FFF2-40B4-BE49-F238E27FC236}">
                  <a16:creationId xmlns:a16="http://schemas.microsoft.com/office/drawing/2014/main" id="{7E6747FC-1E9A-824D-B9EA-2AC8C6220F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2183" t="2294" r="4646"/>
            <a:stretch/>
          </p:blipFill>
          <p:spPr>
            <a:xfrm>
              <a:off x="278247" y="631025"/>
              <a:ext cx="3989710" cy="3285802"/>
            </a:xfrm>
            <a:prstGeom prst="rect">
              <a:avLst/>
            </a:prstGeom>
          </p:spPr>
        </p:pic>
        <p:pic>
          <p:nvPicPr>
            <p:cNvPr id="18" name="Picture 17" descr="A picture containing grass, outdoor, sky, field&#10;&#10;Description automatically generated">
              <a:extLst>
                <a:ext uri="{FF2B5EF4-FFF2-40B4-BE49-F238E27FC236}">
                  <a16:creationId xmlns:a16="http://schemas.microsoft.com/office/drawing/2014/main" id="{0F91EF5E-6015-1041-AA2F-7A8F6B3A9B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418" t="3811" r="7690"/>
            <a:stretch/>
          </p:blipFill>
          <p:spPr>
            <a:xfrm>
              <a:off x="8669707" y="631025"/>
              <a:ext cx="3989710" cy="32887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5069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our Place: Steps for Learning 2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0DFBED-38D5-6047-BAA5-1C5370FE4E9F}"/>
              </a:ext>
            </a:extLst>
          </p:cNvPr>
          <p:cNvSpPr/>
          <p:nvPr/>
        </p:nvSpPr>
        <p:spPr>
          <a:xfrm>
            <a:off x="4026310" y="1888761"/>
            <a:ext cx="4151191" cy="3057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3932EFE-F536-174B-B36A-3B0F0BF221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75" t="15450" r="15352" b="1405"/>
          <a:stretch/>
        </p:blipFill>
        <p:spPr>
          <a:xfrm flipH="1">
            <a:off x="4140766" y="1993127"/>
            <a:ext cx="3940449" cy="284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83142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our Place: Steps for Learning 2</a:t>
            </a:r>
            <a:b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7CFB719-D87E-2A5A-B8E6-ACD9AAFC32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22D1A0-4166-05C3-5153-8CF1067637A3}"/>
              </a:ext>
            </a:extLst>
          </p:cNvPr>
          <p:cNvSpPr txBox="1"/>
          <p:nvPr/>
        </p:nvSpPr>
        <p:spPr>
          <a:xfrm>
            <a:off x="7000045" y="2474752"/>
            <a:ext cx="3885672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We are going to </a:t>
            </a:r>
            <a:r>
              <a:rPr lang="en-GB" sz="2100" b="1" dirty="0">
                <a:latin typeface="Comic Sans MS" panose="030F0702030302020204" pitchFamily="66" charset="0"/>
              </a:rPr>
              <a:t>observe</a:t>
            </a:r>
            <a:r>
              <a:rPr lang="en-GB" sz="2100" dirty="0">
                <a:latin typeface="Comic Sans MS" panose="030F0702030302020204" pitchFamily="66" charset="0"/>
              </a:rPr>
              <a:t> and </a:t>
            </a:r>
            <a:r>
              <a:rPr lang="en-GB" sz="2100" b="1" dirty="0">
                <a:latin typeface="Comic Sans MS" panose="030F0702030302020204" pitchFamily="66" charset="0"/>
              </a:rPr>
              <a:t>record </a:t>
            </a:r>
            <a:r>
              <a:rPr lang="en-GB" sz="2100" dirty="0">
                <a:latin typeface="Comic Sans MS" panose="030F0702030302020204" pitchFamily="66" charset="0"/>
              </a:rPr>
              <a:t>sights and sounds.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We are going to </a:t>
            </a:r>
            <a:r>
              <a:rPr lang="en-GB" sz="2100" b="1" dirty="0">
                <a:latin typeface="Comic Sans MS" panose="030F0702030302020204" pitchFamily="66" charset="0"/>
              </a:rPr>
              <a:t>predict</a:t>
            </a:r>
            <a:r>
              <a:rPr lang="en-GB" sz="2100" dirty="0">
                <a:latin typeface="Comic Sans MS" panose="030F0702030302020204" pitchFamily="66" charset="0"/>
              </a:rPr>
              <a:t> what might be found.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We are going to </a:t>
            </a:r>
            <a:r>
              <a:rPr lang="en-GB" sz="2100" b="1" dirty="0">
                <a:latin typeface="Comic Sans MS" panose="030F0702030302020204" pitchFamily="66" charset="0"/>
              </a:rPr>
              <a:t>analyse data</a:t>
            </a:r>
            <a:r>
              <a:rPr lang="en-GB" sz="2100" dirty="0">
                <a:latin typeface="Comic Sans MS" panose="030F0702030302020204" pitchFamily="66" charset="0"/>
              </a:rPr>
              <a:t>.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6C20CFD-1CA8-FC65-69AF-EB9FB8824A6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67" t="8109" r="13281" b="10584"/>
          <a:stretch/>
        </p:blipFill>
        <p:spPr>
          <a:xfrm>
            <a:off x="1575023" y="2390449"/>
            <a:ext cx="4822234" cy="311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72205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E795F62-3DD3-42BB-A5B4-558A2A317B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57" t="19977" r="1067" b="3496"/>
          <a:stretch/>
        </p:blipFill>
        <p:spPr>
          <a:xfrm>
            <a:off x="6320989" y="2120131"/>
            <a:ext cx="4599424" cy="2649475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33E11FC7-BB89-9F4E-A6F1-FCFFA90AF8F8}"/>
              </a:ext>
            </a:extLst>
          </p:cNvPr>
          <p:cNvSpPr txBox="1">
            <a:spLocks/>
          </p:cNvSpPr>
          <p:nvPr/>
        </p:nvSpPr>
        <p:spPr>
          <a:xfrm>
            <a:off x="4837" y="84316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What are these places like?</a:t>
            </a:r>
          </a:p>
          <a:p>
            <a:pPr marL="0" indent="0" algn="ctr">
              <a:buNone/>
            </a:pPr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Let’s investigate!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DD9A30-A957-634E-AD64-CCA1ADDE4F11}"/>
              </a:ext>
            </a:extLst>
          </p:cNvPr>
          <p:cNvSpPr txBox="1"/>
          <p:nvPr/>
        </p:nvSpPr>
        <p:spPr>
          <a:xfrm>
            <a:off x="2162874" y="5135490"/>
            <a:ext cx="7902110" cy="13234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What do we predict we will see?</a:t>
            </a:r>
          </a:p>
          <a:p>
            <a:pPr algn="ctr"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Will we see the same things in both places?</a:t>
            </a:r>
          </a:p>
          <a:p>
            <a:pPr algn="ctr"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05ACBD9-9905-3C23-E4AC-0C9EA1AFDD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11" b="3183"/>
          <a:stretch/>
        </p:blipFill>
        <p:spPr>
          <a:xfrm>
            <a:off x="1271588" y="2120131"/>
            <a:ext cx="4599424" cy="26494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017E7AB-56B3-B2FA-BF98-5A9091EE187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97" b="5797"/>
          <a:stretch/>
        </p:blipFill>
        <p:spPr>
          <a:xfrm>
            <a:off x="6320988" y="2120131"/>
            <a:ext cx="4599425" cy="2649475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62BAE7D-45CD-716F-8B6B-B7107062344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65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72205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33E11FC7-BB89-9F4E-A6F1-FCFFA90AF8F8}"/>
              </a:ext>
            </a:extLst>
          </p:cNvPr>
          <p:cNvSpPr txBox="1">
            <a:spLocks/>
          </p:cNvSpPr>
          <p:nvPr/>
        </p:nvSpPr>
        <p:spPr>
          <a:xfrm>
            <a:off x="4837" y="84316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What are these places like?</a:t>
            </a:r>
          </a:p>
          <a:p>
            <a:pPr marL="0" indent="0" algn="ctr">
              <a:buNone/>
            </a:pPr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Let’s investigate!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DD9A30-A957-634E-AD64-CCA1ADDE4F11}"/>
              </a:ext>
            </a:extLst>
          </p:cNvPr>
          <p:cNvSpPr txBox="1"/>
          <p:nvPr/>
        </p:nvSpPr>
        <p:spPr>
          <a:xfrm>
            <a:off x="2162874" y="5135490"/>
            <a:ext cx="7902110" cy="13234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What do we predict we will hear?</a:t>
            </a:r>
          </a:p>
          <a:p>
            <a:pPr algn="ctr"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Will we hear the same sounds in both places?</a:t>
            </a:r>
          </a:p>
          <a:p>
            <a:pPr algn="ctr"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8C3642B-2963-8DBB-5D59-E6BDFD6DFCB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97" b="5797"/>
          <a:stretch/>
        </p:blipFill>
        <p:spPr>
          <a:xfrm>
            <a:off x="6320988" y="2120131"/>
            <a:ext cx="4599425" cy="26494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46D45BB-0965-CB70-E266-444CFE2F24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11" b="3183"/>
          <a:stretch/>
        </p:blipFill>
        <p:spPr>
          <a:xfrm>
            <a:off x="1271588" y="2120131"/>
            <a:ext cx="4599424" cy="264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94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7153943" y="1121538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46D24A-D4A0-4364-A1B1-276AF94D0C51}"/>
              </a:ext>
            </a:extLst>
          </p:cNvPr>
          <p:cNvSpPr txBox="1"/>
          <p:nvPr/>
        </p:nvSpPr>
        <p:spPr>
          <a:xfrm>
            <a:off x="1317514" y="2639236"/>
            <a:ext cx="3302905" cy="34000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The other points of the compass are: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latin typeface="Comic Sans MS" panose="030F0702030302020204" pitchFamily="66" charset="0"/>
              </a:rPr>
              <a:t>Here’s a fun way to remember: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latin typeface="Comic Sans MS" panose="030F0702030302020204" pitchFamily="66" charset="0"/>
              </a:rPr>
              <a:t>Never</a:t>
            </a:r>
          </a:p>
          <a:p>
            <a:pPr>
              <a:spcBef>
                <a:spcPts val="900"/>
              </a:spcBef>
            </a:pPr>
            <a:r>
              <a:rPr lang="en-GB" sz="2000" dirty="0">
                <a:latin typeface="Comic Sans MS" panose="030F0702030302020204" pitchFamily="66" charset="0"/>
              </a:rPr>
              <a:t>Eat</a:t>
            </a:r>
          </a:p>
          <a:p>
            <a:pPr>
              <a:spcBef>
                <a:spcPts val="900"/>
              </a:spcBef>
            </a:pPr>
            <a:r>
              <a:rPr lang="en-GB" sz="2000" dirty="0">
                <a:latin typeface="Comic Sans MS" panose="030F0702030302020204" pitchFamily="66" charset="0"/>
              </a:rPr>
              <a:t>Shredded </a:t>
            </a:r>
          </a:p>
          <a:p>
            <a:pPr>
              <a:spcBef>
                <a:spcPts val="9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Wheat</a:t>
            </a:r>
          </a:p>
          <a:p>
            <a:pPr>
              <a:spcBef>
                <a:spcPts val="1200"/>
              </a:spcBef>
            </a:pPr>
            <a:endParaRPr lang="en-GB" sz="2000" dirty="0">
              <a:latin typeface="Comic Sans MS" panose="030F0702030302020204" pitchFamily="66" charset="0"/>
            </a:endParaRPr>
          </a:p>
          <a:p>
            <a:pPr>
              <a:spcBef>
                <a:spcPts val="1200"/>
              </a:spcBef>
            </a:pPr>
            <a:endParaRPr lang="en-GB" sz="2000" dirty="0">
              <a:latin typeface="Comic Sans MS" panose="030F0702030302020204" pitchFamily="66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373D28-9957-416E-80A4-9C96C8C18C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42" b="2142"/>
          <a:stretch/>
        </p:blipFill>
        <p:spPr>
          <a:xfrm>
            <a:off x="6913385" y="2148441"/>
            <a:ext cx="3299112" cy="315775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47B52F4-3F15-4D29-8ACA-97BCA2FEFCCB}"/>
              </a:ext>
            </a:extLst>
          </p:cNvPr>
          <p:cNvSpPr txBox="1"/>
          <p:nvPr/>
        </p:nvSpPr>
        <p:spPr>
          <a:xfrm>
            <a:off x="1324735" y="777067"/>
            <a:ext cx="44289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We are going to look and listen in both places in every direction.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To help us, we are going to use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a </a:t>
            </a:r>
            <a:r>
              <a:rPr lang="en-GB" sz="2000" b="1" dirty="0">
                <a:latin typeface="Comic Sans MS" panose="030F0702030302020204" pitchFamily="66" charset="0"/>
              </a:rPr>
              <a:t>compass</a:t>
            </a:r>
            <a:r>
              <a:rPr lang="en-GB" sz="2000" dirty="0">
                <a:latin typeface="Comic Sans MS" panose="030F0702030302020204" pitchFamily="66" charset="0"/>
              </a:rPr>
              <a:t>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13082F-D026-4F02-8806-DCD5B53BA161}"/>
              </a:ext>
            </a:extLst>
          </p:cNvPr>
          <p:cNvSpPr txBox="1"/>
          <p:nvPr/>
        </p:nvSpPr>
        <p:spPr>
          <a:xfrm>
            <a:off x="8050207" y="5353118"/>
            <a:ext cx="102546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b="1" dirty="0">
                <a:solidFill>
                  <a:srgbClr val="0070C0"/>
                </a:solidFill>
                <a:latin typeface="Comic Sans MS" panose="030F0702030302020204" pitchFamily="66" charset="0"/>
              </a:rPr>
              <a:t>South</a:t>
            </a:r>
            <a:r>
              <a:rPr lang="en-GB" sz="1700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37B3D1-C4BF-42FF-A883-96B32EAC9EF9}"/>
              </a:ext>
            </a:extLst>
          </p:cNvPr>
          <p:cNvSpPr txBox="1"/>
          <p:nvPr/>
        </p:nvSpPr>
        <p:spPr>
          <a:xfrm>
            <a:off x="6096000" y="777067"/>
            <a:ext cx="4679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red end of a compass needle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ALWAYS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points North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9D7512-C6BC-4F95-88E6-E464D4E27631}"/>
              </a:ext>
            </a:extLst>
          </p:cNvPr>
          <p:cNvSpPr txBox="1"/>
          <p:nvPr/>
        </p:nvSpPr>
        <p:spPr>
          <a:xfrm>
            <a:off x="8050207" y="1755931"/>
            <a:ext cx="102546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b="1" dirty="0">
                <a:solidFill>
                  <a:srgbClr val="FF0000"/>
                </a:solidFill>
                <a:latin typeface="Comic Sans MS" panose="030F0702030302020204" pitchFamily="66" charset="0"/>
              </a:rPr>
              <a:t>North</a:t>
            </a:r>
            <a:r>
              <a:rPr lang="en-GB" sz="17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D3ABDB3-AE07-4B1B-9BAC-A8811EDF117E}"/>
              </a:ext>
            </a:extLst>
          </p:cNvPr>
          <p:cNvSpPr txBox="1"/>
          <p:nvPr/>
        </p:nvSpPr>
        <p:spPr>
          <a:xfrm>
            <a:off x="9968199" y="3545372"/>
            <a:ext cx="102546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b="1" dirty="0">
                <a:solidFill>
                  <a:srgbClr val="00B050"/>
                </a:solidFill>
                <a:latin typeface="Comic Sans MS" panose="030F0702030302020204" pitchFamily="66" charset="0"/>
              </a:rPr>
              <a:t>East</a:t>
            </a:r>
            <a:r>
              <a:rPr lang="en-GB" sz="17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E664AD-EC58-45EF-B38F-B3BA4421B02C}"/>
              </a:ext>
            </a:extLst>
          </p:cNvPr>
          <p:cNvSpPr txBox="1"/>
          <p:nvPr/>
        </p:nvSpPr>
        <p:spPr>
          <a:xfrm>
            <a:off x="6091651" y="3545372"/>
            <a:ext cx="82504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b="1" dirty="0">
                <a:solidFill>
                  <a:srgbClr val="FFAE00"/>
                </a:solidFill>
                <a:latin typeface="Comic Sans MS" panose="030F0702030302020204" pitchFamily="66" charset="0"/>
              </a:rPr>
              <a:t>West</a:t>
            </a:r>
            <a:r>
              <a:rPr lang="en-GB" sz="1700" dirty="0">
                <a:solidFill>
                  <a:srgbClr val="FFAE00"/>
                </a:solidFill>
              </a:rPr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8970CD-D0C2-460C-8DB4-A2A6568FDD0B}"/>
              </a:ext>
            </a:extLst>
          </p:cNvPr>
          <p:cNvSpPr txBox="1"/>
          <p:nvPr/>
        </p:nvSpPr>
        <p:spPr>
          <a:xfrm>
            <a:off x="8050207" y="1502721"/>
            <a:ext cx="102546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b="1" dirty="0">
                <a:latin typeface="Comic Sans MS" panose="030F0702030302020204" pitchFamily="66" charset="0"/>
              </a:rPr>
              <a:t>Never</a:t>
            </a:r>
            <a:r>
              <a:rPr lang="en-GB" sz="1700" dirty="0"/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0ED7F25-F42C-4422-B23F-482240E62DB5}"/>
              </a:ext>
            </a:extLst>
          </p:cNvPr>
          <p:cNvSpPr txBox="1"/>
          <p:nvPr/>
        </p:nvSpPr>
        <p:spPr>
          <a:xfrm>
            <a:off x="9968199" y="3803593"/>
            <a:ext cx="102546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b="1" dirty="0">
                <a:latin typeface="Comic Sans MS" panose="030F0702030302020204" pitchFamily="66" charset="0"/>
              </a:rPr>
              <a:t>Eat</a:t>
            </a:r>
            <a:r>
              <a:rPr lang="en-GB" sz="1700" b="1" dirty="0"/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13EE42D-FDD1-44F0-AE59-0C343C3F2108}"/>
              </a:ext>
            </a:extLst>
          </p:cNvPr>
          <p:cNvSpPr txBox="1"/>
          <p:nvPr/>
        </p:nvSpPr>
        <p:spPr>
          <a:xfrm>
            <a:off x="7928799" y="5582597"/>
            <a:ext cx="126828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b="1" dirty="0">
                <a:latin typeface="Comic Sans MS" panose="030F0702030302020204" pitchFamily="66" charset="0"/>
              </a:rPr>
              <a:t>Shredded</a:t>
            </a:r>
            <a:r>
              <a:rPr lang="en-GB" sz="1700" b="1" dirty="0"/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FDE9D4-8BDD-48FA-A416-9E33AE8BF408}"/>
              </a:ext>
            </a:extLst>
          </p:cNvPr>
          <p:cNvSpPr txBox="1"/>
          <p:nvPr/>
        </p:nvSpPr>
        <p:spPr>
          <a:xfrm>
            <a:off x="5991439" y="3803593"/>
            <a:ext cx="102546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b="1" dirty="0">
                <a:latin typeface="Comic Sans MS" panose="030F0702030302020204" pitchFamily="66" charset="0"/>
              </a:rPr>
              <a:t>Wheat</a:t>
            </a:r>
            <a:r>
              <a:rPr lang="en-GB" sz="17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1347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D6BFA46-B644-4344-AA23-B629787C9265}"/>
              </a:ext>
            </a:extLst>
          </p:cNvPr>
          <p:cNvSpPr/>
          <p:nvPr/>
        </p:nvSpPr>
        <p:spPr>
          <a:xfrm>
            <a:off x="1416050" y="1149266"/>
            <a:ext cx="1987801" cy="2160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83F15E-2DB6-41E3-AB8A-AD886E73BF92}"/>
              </a:ext>
            </a:extLst>
          </p:cNvPr>
          <p:cNvSpPr txBox="1"/>
          <p:nvPr/>
        </p:nvSpPr>
        <p:spPr>
          <a:xfrm>
            <a:off x="1466850" y="1179937"/>
            <a:ext cx="126748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dirty="0">
                <a:sym typeface="Wingdings" panose="05000000000000000000" pitchFamily="2" charset="2"/>
              </a:rPr>
              <a:t>↑ </a:t>
            </a:r>
            <a:r>
              <a:rPr lang="en-GB" sz="1700" dirty="0"/>
              <a:t>North </a:t>
            </a:r>
            <a:r>
              <a:rPr lang="en-GB" sz="1700" dirty="0">
                <a:sym typeface="Wingdings" panose="05000000000000000000" pitchFamily="2" charset="2"/>
              </a:rPr>
              <a:t>↑</a:t>
            </a:r>
            <a:endParaRPr lang="en-GB" sz="17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72D989-3E21-4250-B2A1-A1AD3AFDB1D4}"/>
              </a:ext>
            </a:extLst>
          </p:cNvPr>
          <p:cNvSpPr txBox="1"/>
          <p:nvPr/>
        </p:nvSpPr>
        <p:spPr>
          <a:xfrm>
            <a:off x="6533719" y="1559987"/>
            <a:ext cx="437286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Add a compass direction to each of your squares of paper, as shown in the image.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  <a:ea typeface="Calibri" panose="020F0502020204030204" pitchFamily="34" charset="0"/>
              </a:rPr>
              <a:t>When you get outside use a compass to find North.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  <a:ea typeface="Calibri" panose="020F0502020204030204" pitchFamily="34" charset="0"/>
              </a:rPr>
              <a:t>On the North square of paper draw examples of things that</a:t>
            </a:r>
          </a:p>
          <a:p>
            <a:r>
              <a:rPr lang="en-GB" sz="2000" dirty="0">
                <a:latin typeface="Comic Sans MS" panose="030F0702030302020204" pitchFamily="66" charset="0"/>
                <a:ea typeface="Calibri" panose="020F0502020204030204" pitchFamily="34" charset="0"/>
              </a:rPr>
              <a:t>you can see.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  <a:ea typeface="Calibri" panose="020F0502020204030204" pitchFamily="34" charset="0"/>
              </a:rPr>
              <a:t>Repeat for the other three directions.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AC2CC1-FF59-4CAE-8D7B-B4577D34C463}"/>
              </a:ext>
            </a:extLst>
          </p:cNvPr>
          <p:cNvSpPr/>
          <p:nvPr/>
        </p:nvSpPr>
        <p:spPr>
          <a:xfrm>
            <a:off x="3810709" y="1129388"/>
            <a:ext cx="1987801" cy="2160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BD34C6-28F0-4613-881F-B28A8EF3C1BD}"/>
              </a:ext>
            </a:extLst>
          </p:cNvPr>
          <p:cNvSpPr txBox="1"/>
          <p:nvPr/>
        </p:nvSpPr>
        <p:spPr>
          <a:xfrm>
            <a:off x="3831186" y="1183484"/>
            <a:ext cx="126748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dirty="0">
                <a:sym typeface="Wingdings" panose="05000000000000000000" pitchFamily="2" charset="2"/>
              </a:rPr>
              <a:t> → </a:t>
            </a:r>
            <a:r>
              <a:rPr lang="en-GB" sz="1700" dirty="0"/>
              <a:t>East </a:t>
            </a:r>
            <a:r>
              <a:rPr lang="en-GB" sz="1700" dirty="0">
                <a:sym typeface="Wingdings" panose="05000000000000000000" pitchFamily="2" charset="2"/>
              </a:rPr>
              <a:t>→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34FC83-0D61-4440-B82F-6719894E0D18}"/>
              </a:ext>
            </a:extLst>
          </p:cNvPr>
          <p:cNvSpPr/>
          <p:nvPr/>
        </p:nvSpPr>
        <p:spPr>
          <a:xfrm>
            <a:off x="1416050" y="3560035"/>
            <a:ext cx="1987801" cy="2160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7F4484-6F91-43F2-AD63-677432CC1602}"/>
              </a:ext>
            </a:extLst>
          </p:cNvPr>
          <p:cNvSpPr txBox="1"/>
          <p:nvPr/>
        </p:nvSpPr>
        <p:spPr>
          <a:xfrm>
            <a:off x="1466850" y="3605836"/>
            <a:ext cx="126748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dirty="0">
                <a:sym typeface="Wingdings" panose="05000000000000000000" pitchFamily="2" charset="2"/>
              </a:rPr>
              <a:t>↓ </a:t>
            </a:r>
            <a:r>
              <a:rPr lang="en-GB" sz="1700" dirty="0"/>
              <a:t>South </a:t>
            </a:r>
            <a:r>
              <a:rPr lang="en-GB" sz="1700" dirty="0">
                <a:sym typeface="Wingdings" panose="05000000000000000000" pitchFamily="2" charset="2"/>
              </a:rPr>
              <a:t>↓</a:t>
            </a:r>
            <a:endParaRPr lang="en-GB" sz="17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1D5618F-29A4-435E-8FFA-305231EA25AE}"/>
              </a:ext>
            </a:extLst>
          </p:cNvPr>
          <p:cNvSpPr/>
          <p:nvPr/>
        </p:nvSpPr>
        <p:spPr>
          <a:xfrm>
            <a:off x="3810709" y="3560035"/>
            <a:ext cx="1987801" cy="2160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908502-FD02-48E8-86C3-6046DB21BD1F}"/>
              </a:ext>
            </a:extLst>
          </p:cNvPr>
          <p:cNvSpPr txBox="1"/>
          <p:nvPr/>
        </p:nvSpPr>
        <p:spPr>
          <a:xfrm>
            <a:off x="3861367" y="3603971"/>
            <a:ext cx="126748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dirty="0">
                <a:sym typeface="Wingdings" panose="05000000000000000000" pitchFamily="2" charset="2"/>
              </a:rPr>
              <a:t>← </a:t>
            </a:r>
            <a:r>
              <a:rPr lang="en-GB" sz="1700" dirty="0"/>
              <a:t>West </a:t>
            </a:r>
            <a:r>
              <a:rPr lang="en-GB" sz="1700" dirty="0">
                <a:sym typeface="Wingdings" panose="05000000000000000000" pitchFamily="2" charset="2"/>
              </a:rPr>
              <a:t>←</a:t>
            </a:r>
            <a:endParaRPr lang="en-GB" sz="17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97E340-2E5F-46F4-8449-4C2EC3C284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9688" y="1185324"/>
            <a:ext cx="461625" cy="4667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83DE90-E7D2-7AE7-400B-4C0B7BC597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2088" y="1175164"/>
            <a:ext cx="461625" cy="46673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6735FCB-E512-78FC-0231-659EE254C9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9688" y="3611899"/>
            <a:ext cx="461625" cy="4667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85C1D95-136B-978C-9831-FCCEFA55A7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2088" y="3601739"/>
            <a:ext cx="461625" cy="46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511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91A6EB62-D264-6C4D-B193-F5A099D26E40}"/>
              </a:ext>
            </a:extLst>
          </p:cNvPr>
          <p:cNvCxnSpPr>
            <a:cxnSpLocks/>
          </p:cNvCxnSpPr>
          <p:nvPr/>
        </p:nvCxnSpPr>
        <p:spPr>
          <a:xfrm>
            <a:off x="3499081" y="3676650"/>
            <a:ext cx="924672" cy="214032"/>
          </a:xfrm>
          <a:prstGeom prst="line">
            <a:avLst/>
          </a:prstGeom>
          <a:ln w="38100" cap="rnd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9A3163E-8DA9-4A5F-9027-08E216B3674C}"/>
              </a:ext>
            </a:extLst>
          </p:cNvPr>
          <p:cNvSpPr txBox="1"/>
          <p:nvPr/>
        </p:nvSpPr>
        <p:spPr>
          <a:xfrm>
            <a:off x="3630091" y="1751323"/>
            <a:ext cx="673042" cy="279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010103"/>
                </a:solidFill>
                <a:latin typeface="Comic Sans MS" panose="030F0702030302020204" pitchFamily="66" charset="0"/>
              </a:rPr>
              <a:t>Cars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9DF1F0-F768-473F-B405-7747CE587CBC}"/>
              </a:ext>
            </a:extLst>
          </p:cNvPr>
          <p:cNvSpPr txBox="1"/>
          <p:nvPr/>
        </p:nvSpPr>
        <p:spPr>
          <a:xfrm>
            <a:off x="5102042" y="1986309"/>
            <a:ext cx="556233" cy="279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010103"/>
                </a:solidFill>
                <a:latin typeface="Comic Sans MS" panose="030F0702030302020204" pitchFamily="66" charset="0"/>
              </a:rPr>
              <a:t>Wind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0B314FA-E9B0-49D3-BF45-C87597A52BFD}"/>
              </a:ext>
            </a:extLst>
          </p:cNvPr>
          <p:cNvCxnSpPr>
            <a:cxnSpLocks/>
          </p:cNvCxnSpPr>
          <p:nvPr/>
        </p:nvCxnSpPr>
        <p:spPr>
          <a:xfrm>
            <a:off x="3511932" y="2023563"/>
            <a:ext cx="0" cy="1653087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60FEDF5-A07F-427F-80AD-7D82A4A092FD}"/>
              </a:ext>
            </a:extLst>
          </p:cNvPr>
          <p:cNvCxnSpPr>
            <a:cxnSpLocks/>
          </p:cNvCxnSpPr>
          <p:nvPr/>
        </p:nvCxnSpPr>
        <p:spPr>
          <a:xfrm flipH="1">
            <a:off x="3499081" y="2342909"/>
            <a:ext cx="283298" cy="133374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17D9E77-D0DE-4084-95A5-960EA0CDA87C}"/>
              </a:ext>
            </a:extLst>
          </p:cNvPr>
          <p:cNvCxnSpPr>
            <a:cxnSpLocks/>
          </p:cNvCxnSpPr>
          <p:nvPr/>
        </p:nvCxnSpPr>
        <p:spPr>
          <a:xfrm flipH="1">
            <a:off x="3516162" y="2236694"/>
            <a:ext cx="1216873" cy="1448878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9A8F8CF-47AF-4395-B2F9-B35B4BFAEDA5}"/>
              </a:ext>
            </a:extLst>
          </p:cNvPr>
          <p:cNvCxnSpPr>
            <a:cxnSpLocks/>
          </p:cNvCxnSpPr>
          <p:nvPr/>
        </p:nvCxnSpPr>
        <p:spPr>
          <a:xfrm flipH="1">
            <a:off x="3470125" y="3295843"/>
            <a:ext cx="509726" cy="11391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B42CD93-156B-4153-9563-E4A08EDF0DC8}"/>
              </a:ext>
            </a:extLst>
          </p:cNvPr>
          <p:cNvCxnSpPr>
            <a:cxnSpLocks/>
          </p:cNvCxnSpPr>
          <p:nvPr/>
        </p:nvCxnSpPr>
        <p:spPr>
          <a:xfrm flipV="1">
            <a:off x="3499081" y="3070412"/>
            <a:ext cx="1112931" cy="606238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CE9AE2E-5DED-4813-8DC1-253E04B3E764}"/>
              </a:ext>
            </a:extLst>
          </p:cNvPr>
          <p:cNvCxnSpPr>
            <a:cxnSpLocks/>
          </p:cNvCxnSpPr>
          <p:nvPr/>
        </p:nvCxnSpPr>
        <p:spPr>
          <a:xfrm flipH="1" flipV="1">
            <a:off x="3499081" y="3676650"/>
            <a:ext cx="1207060" cy="1639421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13A64B5-4120-4AEA-BD6C-630E9DA874EB}"/>
              </a:ext>
            </a:extLst>
          </p:cNvPr>
          <p:cNvCxnSpPr>
            <a:cxnSpLocks/>
          </p:cNvCxnSpPr>
          <p:nvPr/>
        </p:nvCxnSpPr>
        <p:spPr>
          <a:xfrm flipH="1" flipV="1">
            <a:off x="3489268" y="3683700"/>
            <a:ext cx="1095850" cy="852441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04A7393-AE7D-4048-B39A-CA90E4286266}"/>
              </a:ext>
            </a:extLst>
          </p:cNvPr>
          <p:cNvCxnSpPr>
            <a:cxnSpLocks/>
          </p:cNvCxnSpPr>
          <p:nvPr/>
        </p:nvCxnSpPr>
        <p:spPr>
          <a:xfrm>
            <a:off x="3499081" y="3676650"/>
            <a:ext cx="198531" cy="1706656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36CBE67-E284-4DDD-8F77-5E6E2E97D6EB}"/>
              </a:ext>
            </a:extLst>
          </p:cNvPr>
          <p:cNvCxnSpPr>
            <a:cxnSpLocks/>
          </p:cNvCxnSpPr>
          <p:nvPr/>
        </p:nvCxnSpPr>
        <p:spPr>
          <a:xfrm flipH="1">
            <a:off x="2890788" y="3676650"/>
            <a:ext cx="608293" cy="1034303"/>
          </a:xfrm>
          <a:prstGeom prst="line">
            <a:avLst/>
          </a:prstGeom>
          <a:ln w="381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683940E-AE06-45B5-A32D-664D6C4A8153}"/>
              </a:ext>
            </a:extLst>
          </p:cNvPr>
          <p:cNvCxnSpPr>
            <a:cxnSpLocks/>
          </p:cNvCxnSpPr>
          <p:nvPr/>
        </p:nvCxnSpPr>
        <p:spPr>
          <a:xfrm flipH="1">
            <a:off x="1965154" y="3676650"/>
            <a:ext cx="1533927" cy="668679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B9A6668-C6D3-4FDB-AF04-9CAFB13548B4}"/>
              </a:ext>
            </a:extLst>
          </p:cNvPr>
          <p:cNvCxnSpPr>
            <a:cxnSpLocks/>
          </p:cNvCxnSpPr>
          <p:nvPr/>
        </p:nvCxnSpPr>
        <p:spPr>
          <a:xfrm flipH="1" flipV="1">
            <a:off x="1965155" y="3352800"/>
            <a:ext cx="1533926" cy="32385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3161A61-9018-4CD9-8A72-E6B22DC38319}"/>
              </a:ext>
            </a:extLst>
          </p:cNvPr>
          <p:cNvCxnSpPr>
            <a:cxnSpLocks/>
          </p:cNvCxnSpPr>
          <p:nvPr/>
        </p:nvCxnSpPr>
        <p:spPr>
          <a:xfrm>
            <a:off x="2758398" y="2958196"/>
            <a:ext cx="740683" cy="718454"/>
          </a:xfrm>
          <a:prstGeom prst="line">
            <a:avLst/>
          </a:prstGeom>
          <a:ln w="38100" cap="rnd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B301124-19AE-4896-9085-D69BC0A02924}"/>
              </a:ext>
            </a:extLst>
          </p:cNvPr>
          <p:cNvCxnSpPr>
            <a:cxnSpLocks/>
          </p:cNvCxnSpPr>
          <p:nvPr/>
        </p:nvCxnSpPr>
        <p:spPr>
          <a:xfrm flipH="1">
            <a:off x="1395735" y="5434403"/>
            <a:ext cx="527134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98DD500-75A1-4AC0-AB10-2C4507BBCFB8}"/>
              </a:ext>
            </a:extLst>
          </p:cNvPr>
          <p:cNvSpPr txBox="1"/>
          <p:nvPr/>
        </p:nvSpPr>
        <p:spPr>
          <a:xfrm>
            <a:off x="4886209" y="4469713"/>
            <a:ext cx="611856" cy="254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010103"/>
                </a:solidFill>
                <a:latin typeface="Comic Sans MS" panose="030F0702030302020204" pitchFamily="66" charset="0"/>
              </a:rPr>
              <a:t>Birds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8579C88-FCFC-4357-8823-BB0A843DA483}"/>
              </a:ext>
            </a:extLst>
          </p:cNvPr>
          <p:cNvSpPr txBox="1"/>
          <p:nvPr/>
        </p:nvSpPr>
        <p:spPr>
          <a:xfrm>
            <a:off x="1923843" y="5266529"/>
            <a:ext cx="131156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dirty="0">
                <a:latin typeface="Comic Sans MS" panose="030F0702030302020204" pitchFamily="66" charset="0"/>
              </a:rPr>
              <a:t>Natural</a:t>
            </a:r>
          </a:p>
          <a:p>
            <a:r>
              <a:rPr lang="en-GB" sz="1700" dirty="0">
                <a:latin typeface="Comic Sans MS" panose="030F0702030302020204" pitchFamily="66" charset="0"/>
              </a:rPr>
              <a:t>Human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C39637AD-D20E-CD40-9F2C-8718FC907C2E}"/>
              </a:ext>
            </a:extLst>
          </p:cNvPr>
          <p:cNvCxnSpPr>
            <a:cxnSpLocks/>
          </p:cNvCxnSpPr>
          <p:nvPr/>
        </p:nvCxnSpPr>
        <p:spPr>
          <a:xfrm flipH="1">
            <a:off x="1395735" y="5692228"/>
            <a:ext cx="527134" cy="0"/>
          </a:xfrm>
          <a:prstGeom prst="line">
            <a:avLst/>
          </a:prstGeom>
          <a:ln w="381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07FC57F2-A981-344A-801D-1182A58E1041}"/>
              </a:ext>
            </a:extLst>
          </p:cNvPr>
          <p:cNvSpPr/>
          <p:nvPr/>
        </p:nvSpPr>
        <p:spPr>
          <a:xfrm>
            <a:off x="2818600" y="2974287"/>
            <a:ext cx="1393126" cy="1393126"/>
          </a:xfrm>
          <a:prstGeom prst="ellipse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328B9F-3236-F743-B3AF-B87E60ADCBF0}"/>
              </a:ext>
            </a:extLst>
          </p:cNvPr>
          <p:cNvSpPr/>
          <p:nvPr/>
        </p:nvSpPr>
        <p:spPr>
          <a:xfrm>
            <a:off x="1124966" y="1451977"/>
            <a:ext cx="4716378" cy="4477493"/>
          </a:xfrm>
          <a:prstGeom prst="rect">
            <a:avLst/>
          </a:prstGeom>
          <a:noFill/>
          <a:ln w="254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1E93C25A-5529-8041-868F-2BD53B2A71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6596" y="3077784"/>
            <a:ext cx="623256" cy="963768"/>
          </a:xfrm>
          <a:prstGeom prst="rect">
            <a:avLst/>
          </a:prstGeom>
        </p:spPr>
      </p:pic>
      <p:pic>
        <p:nvPicPr>
          <p:cNvPr id="75" name="Picture 74" descr="A picture containing logo&#10;&#10;Description automatically generated">
            <a:extLst>
              <a:ext uri="{FF2B5EF4-FFF2-40B4-BE49-F238E27FC236}">
                <a16:creationId xmlns:a16="http://schemas.microsoft.com/office/drawing/2014/main" id="{FBE90B09-AC9E-2647-A894-192680F100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1932" y="5305163"/>
            <a:ext cx="340348" cy="301515"/>
          </a:xfrm>
          <a:prstGeom prst="rect">
            <a:avLst/>
          </a:prstGeom>
        </p:spPr>
      </p:pic>
      <p:pic>
        <p:nvPicPr>
          <p:cNvPr id="77" name="Picture 76" descr="Chart, pie chart&#10;&#10;Description automatically generated">
            <a:extLst>
              <a:ext uri="{FF2B5EF4-FFF2-40B4-BE49-F238E27FC236}">
                <a16:creationId xmlns:a16="http://schemas.microsoft.com/office/drawing/2014/main" id="{F9BE6B73-06E6-CE49-BE00-4B62D45915D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9235" y="1760320"/>
            <a:ext cx="380010" cy="19312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DD44D9E7-4676-7540-BCDF-E6287D4488C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10192" y="1934255"/>
            <a:ext cx="380108" cy="34594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8A2F77C1-23F9-A643-A4D3-38A1EA13AB6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4351" y="2807707"/>
            <a:ext cx="380108" cy="345940"/>
          </a:xfrm>
          <a:prstGeom prst="rect">
            <a:avLst/>
          </a:prstGeom>
        </p:spPr>
      </p:pic>
      <p:pic>
        <p:nvPicPr>
          <p:cNvPr id="81" name="Picture 80" descr="A picture containing logo&#10;&#10;Description automatically generated">
            <a:extLst>
              <a:ext uri="{FF2B5EF4-FFF2-40B4-BE49-F238E27FC236}">
                <a16:creationId xmlns:a16="http://schemas.microsoft.com/office/drawing/2014/main" id="{79A59F98-85AA-1948-A562-D8B5D6FA7A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0738" y="4432920"/>
            <a:ext cx="340348" cy="301515"/>
          </a:xfrm>
          <a:prstGeom prst="rect">
            <a:avLst/>
          </a:prstGeom>
        </p:spPr>
      </p:pic>
      <p:pic>
        <p:nvPicPr>
          <p:cNvPr id="82" name="Picture 81" descr="Chart, pie chart&#10;&#10;Description automatically generated">
            <a:extLst>
              <a:ext uri="{FF2B5EF4-FFF2-40B4-BE49-F238E27FC236}">
                <a16:creationId xmlns:a16="http://schemas.microsoft.com/office/drawing/2014/main" id="{26D5DDA2-F30B-6C42-B6D3-2E9F29896A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9250" y="5461352"/>
            <a:ext cx="380010" cy="193120"/>
          </a:xfrm>
          <a:prstGeom prst="rect">
            <a:avLst/>
          </a:prstGeom>
        </p:spPr>
      </p:pic>
      <p:pic>
        <p:nvPicPr>
          <p:cNvPr id="83" name="Picture 82" descr="Chart, pie chart&#10;&#10;Description automatically generated">
            <a:extLst>
              <a:ext uri="{FF2B5EF4-FFF2-40B4-BE49-F238E27FC236}">
                <a16:creationId xmlns:a16="http://schemas.microsoft.com/office/drawing/2014/main" id="{2BB03162-5224-534E-8FAF-4E9010A983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2306" y="2128664"/>
            <a:ext cx="380010" cy="193120"/>
          </a:xfrm>
          <a:prstGeom prst="rect">
            <a:avLst/>
          </a:prstGeom>
        </p:spPr>
      </p:pic>
      <p:pic>
        <p:nvPicPr>
          <p:cNvPr id="84" name="Picture 83" descr="A picture containing logo&#10;&#10;Description automatically generated">
            <a:extLst>
              <a:ext uri="{FF2B5EF4-FFF2-40B4-BE49-F238E27FC236}">
                <a16:creationId xmlns:a16="http://schemas.microsoft.com/office/drawing/2014/main" id="{862A3EB7-72BF-B94F-AF45-D1CEDD4FC0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3013" y="4233591"/>
            <a:ext cx="340348" cy="301515"/>
          </a:xfrm>
          <a:prstGeom prst="rect">
            <a:avLst/>
          </a:prstGeom>
        </p:spPr>
      </p:pic>
      <p:pic>
        <p:nvPicPr>
          <p:cNvPr id="85" name="Picture 84" descr="Chart, pie chart&#10;&#10;Description automatically generated">
            <a:extLst>
              <a:ext uri="{FF2B5EF4-FFF2-40B4-BE49-F238E27FC236}">
                <a16:creationId xmlns:a16="http://schemas.microsoft.com/office/drawing/2014/main" id="{BD9D7E40-D103-7140-8463-ECAA3673DE3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4834" y="4772640"/>
            <a:ext cx="380010" cy="193120"/>
          </a:xfrm>
          <a:prstGeom prst="rect">
            <a:avLst/>
          </a:prstGeom>
        </p:spPr>
      </p:pic>
      <p:pic>
        <p:nvPicPr>
          <p:cNvPr id="86" name="Picture 85" descr="Chart, pie chart&#10;&#10;Description automatically generated">
            <a:extLst>
              <a:ext uri="{FF2B5EF4-FFF2-40B4-BE49-F238E27FC236}">
                <a16:creationId xmlns:a16="http://schemas.microsoft.com/office/drawing/2014/main" id="{75F2D215-E13A-6948-AC7E-31DD4AFD5F9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2386" y="3208784"/>
            <a:ext cx="380010" cy="1931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DF438DC0-2998-404B-83C8-3F4BD670585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59730" y="2661730"/>
            <a:ext cx="380108" cy="34594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294E582B-D480-3740-9891-FB9A2004E65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6619" y="3643706"/>
            <a:ext cx="380108" cy="34594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6749E4EA-35DD-4C27-8319-B905C07A9F6A}"/>
              </a:ext>
            </a:extLst>
          </p:cNvPr>
          <p:cNvSpPr txBox="1"/>
          <p:nvPr/>
        </p:nvSpPr>
        <p:spPr>
          <a:xfrm>
            <a:off x="3172720" y="4058336"/>
            <a:ext cx="673042" cy="279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Comic Sans MS" panose="030F0702030302020204" pitchFamily="66" charset="0"/>
              </a:rPr>
              <a:t>Us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D04A74-A457-42EC-89CA-9E9DA459E508}"/>
              </a:ext>
            </a:extLst>
          </p:cNvPr>
          <p:cNvSpPr txBox="1"/>
          <p:nvPr/>
        </p:nvSpPr>
        <p:spPr>
          <a:xfrm>
            <a:off x="6199236" y="1874321"/>
            <a:ext cx="482441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This is how we do it!</a:t>
            </a:r>
          </a:p>
          <a:p>
            <a:pPr marL="342900" indent="-342900">
              <a:spcBef>
                <a:spcPts val="1800"/>
              </a:spcBef>
              <a:buAutoNum type="arabicPeriod"/>
            </a:pPr>
            <a:r>
              <a:rPr lang="en-GB" sz="2000" dirty="0">
                <a:latin typeface="Comic Sans MS" panose="030F0702030302020204" pitchFamily="66" charset="0"/>
                <a:ea typeface="Calibri" panose="020F0502020204030204" pitchFamily="34" charset="0"/>
              </a:rPr>
              <a:t>Draw a line in the direction of each sound you can hear.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en-GB" sz="2000" dirty="0">
                <a:latin typeface="Comic Sans MS" panose="030F0702030302020204" pitchFamily="66" charset="0"/>
                <a:ea typeface="Calibri" panose="020F0502020204030204" pitchFamily="34" charset="0"/>
              </a:rPr>
              <a:t>Have shorter lines for quieter sounds and longer lines for louder sounds.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en-GB" sz="2000" dirty="0">
                <a:latin typeface="Comic Sans MS" panose="030F0702030302020204" pitchFamily="66" charset="0"/>
                <a:ea typeface="Calibri" panose="020F0502020204030204" pitchFamily="34" charset="0"/>
              </a:rPr>
              <a:t>Label the line with what the noise might be.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en-GB" sz="2000" dirty="0">
                <a:latin typeface="Comic Sans MS" panose="030F0702030302020204" pitchFamily="66" charset="0"/>
                <a:ea typeface="Calibri" panose="020F0502020204030204" pitchFamily="34" charset="0"/>
              </a:rPr>
              <a:t>You might even use two colours for natural and human-made!</a:t>
            </a:r>
          </a:p>
        </p:txBody>
      </p:sp>
      <p:pic>
        <p:nvPicPr>
          <p:cNvPr id="42" name="Picture 4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992C6E8-598A-451D-879E-6C5C9F0DA91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4" name="Subtitle 2">
            <a:extLst>
              <a:ext uri="{FF2B5EF4-FFF2-40B4-BE49-F238E27FC236}">
                <a16:creationId xmlns:a16="http://schemas.microsoft.com/office/drawing/2014/main" id="{919A5998-CA33-164E-B39E-E4593EA664EA}"/>
              </a:ext>
            </a:extLst>
          </p:cNvPr>
          <p:cNvSpPr txBox="1">
            <a:spLocks/>
          </p:cNvSpPr>
          <p:nvPr/>
        </p:nvSpPr>
        <p:spPr>
          <a:xfrm>
            <a:off x="112413" y="7122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Create a soundscape</a:t>
            </a:r>
          </a:p>
        </p:txBody>
      </p:sp>
    </p:spTree>
    <p:extLst>
      <p:ext uri="{BB962C8B-B14F-4D97-AF65-F5344CB8AC3E}">
        <p14:creationId xmlns:p14="http://schemas.microsoft.com/office/powerpoint/2010/main" val="25418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playground">
            <a:extLst>
              <a:ext uri="{FF2B5EF4-FFF2-40B4-BE49-F238E27FC236}">
                <a16:creationId xmlns:a16="http://schemas.microsoft.com/office/drawing/2014/main" id="{E734AD62-6E65-4BDF-8917-8690C896D1AE}"/>
              </a:ext>
            </a:extLst>
          </p:cNvPr>
          <p:cNvSpPr txBox="1"/>
          <p:nvPr/>
        </p:nvSpPr>
        <p:spPr>
          <a:xfrm>
            <a:off x="9351944" y="3706149"/>
            <a:ext cx="21483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GB" sz="2100" dirty="0">
                <a:latin typeface="Comic Sans MS" panose="030F0702030302020204" pitchFamily="66" charset="0"/>
              </a:rPr>
              <a:t>Playground </a:t>
            </a:r>
          </a:p>
          <a:p>
            <a:pPr lvl="0" algn="ctr"/>
            <a:r>
              <a:rPr lang="en-GB" sz="1800" dirty="0">
                <a:latin typeface="Comic Sans MS" panose="030F0702030302020204" pitchFamily="66" charset="0"/>
              </a:rPr>
              <a:t>(back of school)</a:t>
            </a:r>
            <a:endParaRPr lang="en-GB" sz="3600" dirty="0">
              <a:latin typeface="Comic Sans MS" panose="030F0702030302020204" pitchFamily="66" charset="0"/>
            </a:endParaRPr>
          </a:p>
        </p:txBody>
      </p:sp>
      <p:sp>
        <p:nvSpPr>
          <p:cNvPr id="12" name="school gate">
            <a:extLst>
              <a:ext uri="{FF2B5EF4-FFF2-40B4-BE49-F238E27FC236}">
                <a16:creationId xmlns:a16="http://schemas.microsoft.com/office/drawing/2014/main" id="{50D6FF94-9FC7-44B6-BE9D-BDC744A907E1}"/>
              </a:ext>
            </a:extLst>
          </p:cNvPr>
          <p:cNvSpPr txBox="1"/>
          <p:nvPr/>
        </p:nvSpPr>
        <p:spPr>
          <a:xfrm>
            <a:off x="540110" y="3706149"/>
            <a:ext cx="24083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GB" sz="2100" dirty="0">
                <a:latin typeface="Comic Sans MS" panose="030F0702030302020204" pitchFamily="66" charset="0"/>
              </a:rPr>
              <a:t>School gate</a:t>
            </a:r>
          </a:p>
          <a:p>
            <a:pPr lvl="0" algn="ctr"/>
            <a:r>
              <a:rPr lang="en-GB" sz="1800" dirty="0">
                <a:latin typeface="Comic Sans MS" panose="030F0702030302020204" pitchFamily="66" charset="0"/>
              </a:rPr>
              <a:t>(front of school)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8F9E81C-1BD0-7745-B755-5D10AED6BC2D}"/>
              </a:ext>
            </a:extLst>
          </p:cNvPr>
          <p:cNvGrpSpPr/>
          <p:nvPr/>
        </p:nvGrpSpPr>
        <p:grpSpPr>
          <a:xfrm>
            <a:off x="2981553" y="1730397"/>
            <a:ext cx="6242003" cy="4160466"/>
            <a:chOff x="2489187" y="1300553"/>
            <a:chExt cx="6242003" cy="4160466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B00FE3F9-A793-3842-B5DD-5A0FAF8B7F2A}"/>
                </a:ext>
              </a:extLst>
            </p:cNvPr>
            <p:cNvSpPr/>
            <p:nvPr/>
          </p:nvSpPr>
          <p:spPr>
            <a:xfrm>
              <a:off x="2489187" y="1300553"/>
              <a:ext cx="4146600" cy="4146600"/>
            </a:xfrm>
            <a:custGeom>
              <a:avLst/>
              <a:gdLst>
                <a:gd name="connsiteX0" fmla="*/ 0 w 4561260"/>
                <a:gd name="connsiteY0" fmla="*/ 2280630 h 4561260"/>
                <a:gd name="connsiteX1" fmla="*/ 2280630 w 4561260"/>
                <a:gd name="connsiteY1" fmla="*/ 0 h 4561260"/>
                <a:gd name="connsiteX2" fmla="*/ 4561260 w 4561260"/>
                <a:gd name="connsiteY2" fmla="*/ 2280630 h 4561260"/>
                <a:gd name="connsiteX3" fmla="*/ 2280630 w 4561260"/>
                <a:gd name="connsiteY3" fmla="*/ 4561260 h 4561260"/>
                <a:gd name="connsiteX4" fmla="*/ 0 w 4561260"/>
                <a:gd name="connsiteY4" fmla="*/ 2280630 h 456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60" h="4561260">
                  <a:moveTo>
                    <a:pt x="0" y="2280630"/>
                  </a:moveTo>
                  <a:cubicBezTo>
                    <a:pt x="0" y="1021073"/>
                    <a:pt x="1021073" y="0"/>
                    <a:pt x="2280630" y="0"/>
                  </a:cubicBezTo>
                  <a:cubicBezTo>
                    <a:pt x="3540187" y="0"/>
                    <a:pt x="4561260" y="1021073"/>
                    <a:pt x="4561260" y="2280630"/>
                  </a:cubicBezTo>
                  <a:cubicBezTo>
                    <a:pt x="4561260" y="3540187"/>
                    <a:pt x="3540187" y="4561260"/>
                    <a:pt x="2280630" y="4561260"/>
                  </a:cubicBezTo>
                  <a:cubicBezTo>
                    <a:pt x="1021073" y="4561260"/>
                    <a:pt x="0" y="3540187"/>
                    <a:pt x="0" y="228063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636933" tIns="537871" rIns="1294411" bIns="53787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2000" kern="1200" dirty="0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7E406E3-C31D-0140-814E-4EB5197E3A3D}"/>
                </a:ext>
              </a:extLst>
            </p:cNvPr>
            <p:cNvSpPr/>
            <p:nvPr/>
          </p:nvSpPr>
          <p:spPr>
            <a:xfrm>
              <a:off x="4584590" y="1314419"/>
              <a:ext cx="4146600" cy="4146600"/>
            </a:xfrm>
            <a:custGeom>
              <a:avLst/>
              <a:gdLst>
                <a:gd name="connsiteX0" fmla="*/ 0 w 4561260"/>
                <a:gd name="connsiteY0" fmla="*/ 2280630 h 4561260"/>
                <a:gd name="connsiteX1" fmla="*/ 2280630 w 4561260"/>
                <a:gd name="connsiteY1" fmla="*/ 0 h 4561260"/>
                <a:gd name="connsiteX2" fmla="*/ 4561260 w 4561260"/>
                <a:gd name="connsiteY2" fmla="*/ 2280630 h 4561260"/>
                <a:gd name="connsiteX3" fmla="*/ 2280630 w 4561260"/>
                <a:gd name="connsiteY3" fmla="*/ 4561260 h 4561260"/>
                <a:gd name="connsiteX4" fmla="*/ 0 w 4561260"/>
                <a:gd name="connsiteY4" fmla="*/ 2280630 h 456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260" h="4561260">
                  <a:moveTo>
                    <a:pt x="0" y="2280630"/>
                  </a:moveTo>
                  <a:cubicBezTo>
                    <a:pt x="0" y="1021073"/>
                    <a:pt x="1021073" y="0"/>
                    <a:pt x="2280630" y="0"/>
                  </a:cubicBezTo>
                  <a:cubicBezTo>
                    <a:pt x="3540187" y="0"/>
                    <a:pt x="4561260" y="1021073"/>
                    <a:pt x="4561260" y="2280630"/>
                  </a:cubicBezTo>
                  <a:cubicBezTo>
                    <a:pt x="4561260" y="3540187"/>
                    <a:pt x="3540187" y="4561260"/>
                    <a:pt x="2280630" y="4561260"/>
                  </a:cubicBezTo>
                  <a:cubicBezTo>
                    <a:pt x="1021073" y="4561260"/>
                    <a:pt x="0" y="3540187"/>
                    <a:pt x="0" y="228063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1294412" tIns="537871" rIns="636932" bIns="537870" numCol="1" spcCol="1270" anchor="ctr" anchorCtr="0">
              <a:no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4000" kern="1200" dirty="0"/>
            </a:p>
          </p:txBody>
        </p:sp>
      </p:grpSp>
      <p:sp>
        <p:nvSpPr>
          <p:cNvPr id="32" name="Freeform 31">
            <a:extLst>
              <a:ext uri="{FF2B5EF4-FFF2-40B4-BE49-F238E27FC236}">
                <a16:creationId xmlns:a16="http://schemas.microsoft.com/office/drawing/2014/main" id="{C943D9A0-6AAB-FA47-ABC5-D3D527129B16}"/>
              </a:ext>
            </a:extLst>
          </p:cNvPr>
          <p:cNvSpPr/>
          <p:nvPr/>
        </p:nvSpPr>
        <p:spPr>
          <a:xfrm>
            <a:off x="2999836" y="1734149"/>
            <a:ext cx="3121565" cy="4147906"/>
          </a:xfrm>
          <a:custGeom>
            <a:avLst/>
            <a:gdLst>
              <a:gd name="connsiteX0" fmla="*/ 2073953 w 3121565"/>
              <a:gd name="connsiteY0" fmla="*/ 0 h 4147906"/>
              <a:gd name="connsiteX1" fmla="*/ 3062522 w 3121565"/>
              <a:gd name="connsiteY1" fmla="*/ 250315 h 4147906"/>
              <a:gd name="connsiteX2" fmla="*/ 3121565 w 3121565"/>
              <a:gd name="connsiteY2" fmla="*/ 286184 h 4147906"/>
              <a:gd name="connsiteX3" fmla="*/ 3009610 w 3121565"/>
              <a:gd name="connsiteY3" fmla="*/ 354198 h 4147906"/>
              <a:gd name="connsiteX4" fmla="*/ 2095224 w 3121565"/>
              <a:gd name="connsiteY4" fmla="*/ 2073953 h 4147906"/>
              <a:gd name="connsiteX5" fmla="*/ 3009610 w 3121565"/>
              <a:gd name="connsiteY5" fmla="*/ 3793708 h 4147906"/>
              <a:gd name="connsiteX6" fmla="*/ 3121565 w 3121565"/>
              <a:gd name="connsiteY6" fmla="*/ 3861722 h 4147906"/>
              <a:gd name="connsiteX7" fmla="*/ 3062522 w 3121565"/>
              <a:gd name="connsiteY7" fmla="*/ 3897591 h 4147906"/>
              <a:gd name="connsiteX8" fmla="*/ 2073953 w 3121565"/>
              <a:gd name="connsiteY8" fmla="*/ 4147906 h 4147906"/>
              <a:gd name="connsiteX9" fmla="*/ 0 w 3121565"/>
              <a:gd name="connsiteY9" fmla="*/ 2073953 h 4147906"/>
              <a:gd name="connsiteX10" fmla="*/ 2073953 w 3121565"/>
              <a:gd name="connsiteY10" fmla="*/ 0 h 4147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1565" h="4147906">
                <a:moveTo>
                  <a:pt x="2073953" y="0"/>
                </a:moveTo>
                <a:cubicBezTo>
                  <a:pt x="2431895" y="0"/>
                  <a:pt x="2768657" y="90678"/>
                  <a:pt x="3062522" y="250315"/>
                </a:cubicBezTo>
                <a:lnTo>
                  <a:pt x="3121565" y="286184"/>
                </a:lnTo>
                <a:lnTo>
                  <a:pt x="3009610" y="354198"/>
                </a:lnTo>
                <a:cubicBezTo>
                  <a:pt x="2457935" y="726903"/>
                  <a:pt x="2095224" y="1358070"/>
                  <a:pt x="2095224" y="2073953"/>
                </a:cubicBezTo>
                <a:cubicBezTo>
                  <a:pt x="2095224" y="2789836"/>
                  <a:pt x="2457935" y="3421003"/>
                  <a:pt x="3009610" y="3793708"/>
                </a:cubicBezTo>
                <a:lnTo>
                  <a:pt x="3121565" y="3861722"/>
                </a:lnTo>
                <a:lnTo>
                  <a:pt x="3062522" y="3897591"/>
                </a:lnTo>
                <a:cubicBezTo>
                  <a:pt x="2768657" y="4057229"/>
                  <a:pt x="2431895" y="4147906"/>
                  <a:pt x="2073953" y="4147906"/>
                </a:cubicBezTo>
                <a:cubicBezTo>
                  <a:pt x="928540" y="4147906"/>
                  <a:pt x="0" y="3219366"/>
                  <a:pt x="0" y="2073953"/>
                </a:cubicBezTo>
                <a:cubicBezTo>
                  <a:pt x="0" y="928540"/>
                  <a:pt x="928540" y="0"/>
                  <a:pt x="2073953" y="0"/>
                </a:cubicBezTo>
                <a:close/>
              </a:path>
            </a:pathLst>
          </a:custGeom>
          <a:solidFill>
            <a:srgbClr val="92D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268AED7E-DABC-A843-B196-239814A45007}"/>
              </a:ext>
            </a:extLst>
          </p:cNvPr>
          <p:cNvSpPr/>
          <p:nvPr/>
        </p:nvSpPr>
        <p:spPr>
          <a:xfrm>
            <a:off x="6094046" y="1734148"/>
            <a:ext cx="3121565" cy="4147906"/>
          </a:xfrm>
          <a:custGeom>
            <a:avLst/>
            <a:gdLst>
              <a:gd name="connsiteX0" fmla="*/ 1047612 w 3121565"/>
              <a:gd name="connsiteY0" fmla="*/ 0 h 4147906"/>
              <a:gd name="connsiteX1" fmla="*/ 3121565 w 3121565"/>
              <a:gd name="connsiteY1" fmla="*/ 2073953 h 4147906"/>
              <a:gd name="connsiteX2" fmla="*/ 1047612 w 3121565"/>
              <a:gd name="connsiteY2" fmla="*/ 4147906 h 4147906"/>
              <a:gd name="connsiteX3" fmla="*/ 59043 w 3121565"/>
              <a:gd name="connsiteY3" fmla="*/ 3897591 h 4147906"/>
              <a:gd name="connsiteX4" fmla="*/ 0 w 3121565"/>
              <a:gd name="connsiteY4" fmla="*/ 3861722 h 4147906"/>
              <a:gd name="connsiteX5" fmla="*/ 111955 w 3121565"/>
              <a:gd name="connsiteY5" fmla="*/ 3793708 h 4147906"/>
              <a:gd name="connsiteX6" fmla="*/ 1026341 w 3121565"/>
              <a:gd name="connsiteY6" fmla="*/ 2073953 h 4147906"/>
              <a:gd name="connsiteX7" fmla="*/ 111955 w 3121565"/>
              <a:gd name="connsiteY7" fmla="*/ 354198 h 4147906"/>
              <a:gd name="connsiteX8" fmla="*/ 0 w 3121565"/>
              <a:gd name="connsiteY8" fmla="*/ 286184 h 4147906"/>
              <a:gd name="connsiteX9" fmla="*/ 59043 w 3121565"/>
              <a:gd name="connsiteY9" fmla="*/ 250315 h 4147906"/>
              <a:gd name="connsiteX10" fmla="*/ 1047612 w 3121565"/>
              <a:gd name="connsiteY10" fmla="*/ 0 h 4147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1565" h="4147906">
                <a:moveTo>
                  <a:pt x="1047612" y="0"/>
                </a:moveTo>
                <a:cubicBezTo>
                  <a:pt x="2193025" y="0"/>
                  <a:pt x="3121565" y="928540"/>
                  <a:pt x="3121565" y="2073953"/>
                </a:cubicBezTo>
                <a:cubicBezTo>
                  <a:pt x="3121565" y="3219366"/>
                  <a:pt x="2193025" y="4147906"/>
                  <a:pt x="1047612" y="4147906"/>
                </a:cubicBezTo>
                <a:cubicBezTo>
                  <a:pt x="689671" y="4147906"/>
                  <a:pt x="352908" y="4057229"/>
                  <a:pt x="59043" y="3897591"/>
                </a:cubicBezTo>
                <a:lnTo>
                  <a:pt x="0" y="3861722"/>
                </a:lnTo>
                <a:lnTo>
                  <a:pt x="111955" y="3793708"/>
                </a:lnTo>
                <a:cubicBezTo>
                  <a:pt x="663630" y="3421003"/>
                  <a:pt x="1026341" y="2789836"/>
                  <a:pt x="1026341" y="2073953"/>
                </a:cubicBezTo>
                <a:cubicBezTo>
                  <a:pt x="1026341" y="1358070"/>
                  <a:pt x="663630" y="726903"/>
                  <a:pt x="111955" y="354198"/>
                </a:cubicBezTo>
                <a:lnTo>
                  <a:pt x="0" y="286184"/>
                </a:lnTo>
                <a:lnTo>
                  <a:pt x="59043" y="250315"/>
                </a:lnTo>
                <a:cubicBezTo>
                  <a:pt x="352908" y="90678"/>
                  <a:pt x="689671" y="0"/>
                  <a:pt x="1047612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3B7D8495-94A6-E944-8211-2B127D0EC31D}"/>
              </a:ext>
            </a:extLst>
          </p:cNvPr>
          <p:cNvSpPr/>
          <p:nvPr/>
        </p:nvSpPr>
        <p:spPr>
          <a:xfrm>
            <a:off x="5072439" y="2020427"/>
            <a:ext cx="2052682" cy="3575538"/>
          </a:xfrm>
          <a:custGeom>
            <a:avLst/>
            <a:gdLst>
              <a:gd name="connsiteX0" fmla="*/ 1026341 w 2052682"/>
              <a:gd name="connsiteY0" fmla="*/ 0 h 3575538"/>
              <a:gd name="connsiteX1" fmla="*/ 1138296 w 2052682"/>
              <a:gd name="connsiteY1" fmla="*/ 68014 h 3575538"/>
              <a:gd name="connsiteX2" fmla="*/ 2052682 w 2052682"/>
              <a:gd name="connsiteY2" fmla="*/ 1787769 h 3575538"/>
              <a:gd name="connsiteX3" fmla="*/ 1138296 w 2052682"/>
              <a:gd name="connsiteY3" fmla="*/ 3507524 h 3575538"/>
              <a:gd name="connsiteX4" fmla="*/ 1026341 w 2052682"/>
              <a:gd name="connsiteY4" fmla="*/ 3575538 h 3575538"/>
              <a:gd name="connsiteX5" fmla="*/ 914386 w 2052682"/>
              <a:gd name="connsiteY5" fmla="*/ 3507524 h 3575538"/>
              <a:gd name="connsiteX6" fmla="*/ 0 w 2052682"/>
              <a:gd name="connsiteY6" fmla="*/ 1787769 h 3575538"/>
              <a:gd name="connsiteX7" fmla="*/ 914386 w 2052682"/>
              <a:gd name="connsiteY7" fmla="*/ 68014 h 3575538"/>
              <a:gd name="connsiteX8" fmla="*/ 1026341 w 2052682"/>
              <a:gd name="connsiteY8" fmla="*/ 0 h 357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2682" h="3575538">
                <a:moveTo>
                  <a:pt x="1026341" y="0"/>
                </a:moveTo>
                <a:lnTo>
                  <a:pt x="1138296" y="68014"/>
                </a:lnTo>
                <a:cubicBezTo>
                  <a:pt x="1689971" y="440719"/>
                  <a:pt x="2052682" y="1071886"/>
                  <a:pt x="2052682" y="1787769"/>
                </a:cubicBezTo>
                <a:cubicBezTo>
                  <a:pt x="2052682" y="2503652"/>
                  <a:pt x="1689971" y="3134819"/>
                  <a:pt x="1138296" y="3507524"/>
                </a:cubicBezTo>
                <a:lnTo>
                  <a:pt x="1026341" y="3575538"/>
                </a:lnTo>
                <a:lnTo>
                  <a:pt x="914386" y="3507524"/>
                </a:lnTo>
                <a:cubicBezTo>
                  <a:pt x="362711" y="3134819"/>
                  <a:pt x="0" y="2503652"/>
                  <a:pt x="0" y="1787769"/>
                </a:cubicBezTo>
                <a:cubicBezTo>
                  <a:pt x="0" y="1071886"/>
                  <a:pt x="362711" y="440719"/>
                  <a:pt x="914386" y="68014"/>
                </a:cubicBezTo>
                <a:lnTo>
                  <a:pt x="1026341" y="0"/>
                </a:lnTo>
                <a:close/>
              </a:path>
            </a:pathLst>
          </a:custGeom>
          <a:solidFill>
            <a:srgbClr val="79D8D8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AF5731-8DAF-46E7-B598-07518EB05E3D}"/>
              </a:ext>
            </a:extLst>
          </p:cNvPr>
          <p:cNvSpPr txBox="1"/>
          <p:nvPr/>
        </p:nvSpPr>
        <p:spPr>
          <a:xfrm>
            <a:off x="4507238" y="5317086"/>
            <a:ext cx="84041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dirty="0">
                <a:latin typeface="Comic Sans MS" panose="030F0702030302020204" pitchFamily="66" charset="0"/>
              </a:rPr>
              <a:t>A car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184883-D97B-4CBC-85FE-EC46FAFD1A23}"/>
              </a:ext>
            </a:extLst>
          </p:cNvPr>
          <p:cNvSpPr txBox="1"/>
          <p:nvPr/>
        </p:nvSpPr>
        <p:spPr>
          <a:xfrm>
            <a:off x="3604638" y="4950832"/>
            <a:ext cx="18397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dirty="0">
                <a:latin typeface="Comic Sans MS" panose="030F0702030302020204" pitchFamily="66" charset="0"/>
              </a:rPr>
              <a:t>A man and a dog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D6D5771-F79D-433B-8FE3-9CE8B5025910}"/>
              </a:ext>
            </a:extLst>
          </p:cNvPr>
          <p:cNvSpPr txBox="1"/>
          <p:nvPr/>
        </p:nvSpPr>
        <p:spPr>
          <a:xfrm>
            <a:off x="3308719" y="2380138"/>
            <a:ext cx="171907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dirty="0">
                <a:latin typeface="Comic Sans MS" panose="030F0702030302020204" pitchFamily="66" charset="0"/>
              </a:rPr>
              <a:t>A couple</a:t>
            </a:r>
          </a:p>
          <a:p>
            <a:pPr algn="ctr"/>
            <a:r>
              <a:rPr lang="en-GB" sz="1700" dirty="0">
                <a:latin typeface="Comic Sans MS" panose="030F0702030302020204" pitchFamily="66" charset="0"/>
              </a:rPr>
              <a:t>with a baby</a:t>
            </a:r>
          </a:p>
          <a:p>
            <a:pPr algn="ctr"/>
            <a:r>
              <a:rPr lang="en-GB" sz="1700" dirty="0">
                <a:latin typeface="Comic Sans MS" panose="030F0702030302020204" pitchFamily="66" charset="0"/>
              </a:rPr>
              <a:t>in a pushchair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CBCD5A-6288-4E2A-A8EF-5B6E9ABA488C}"/>
              </a:ext>
            </a:extLst>
          </p:cNvPr>
          <p:cNvSpPr txBox="1"/>
          <p:nvPr/>
        </p:nvSpPr>
        <p:spPr>
          <a:xfrm>
            <a:off x="6292672" y="1933818"/>
            <a:ext cx="198164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dirty="0">
                <a:latin typeface="Comic Sans MS" panose="030F0702030302020204" pitchFamily="66" charset="0"/>
              </a:rPr>
              <a:t>An aeroplane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5A01CEE-298C-43CF-9CE6-1807E50B8337}"/>
              </a:ext>
            </a:extLst>
          </p:cNvPr>
          <p:cNvSpPr txBox="1"/>
          <p:nvPr/>
        </p:nvSpPr>
        <p:spPr>
          <a:xfrm>
            <a:off x="3022846" y="3313726"/>
            <a:ext cx="198665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dirty="0">
                <a:latin typeface="Comic Sans MS" panose="030F0702030302020204" pitchFamily="66" charset="0"/>
              </a:rPr>
              <a:t>Birds singing (heard more birds than saw)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7AADA9-6057-4ACB-87AB-321B75702436}"/>
              </a:ext>
            </a:extLst>
          </p:cNvPr>
          <p:cNvSpPr txBox="1"/>
          <p:nvPr/>
        </p:nvSpPr>
        <p:spPr>
          <a:xfrm>
            <a:off x="7334715" y="4002348"/>
            <a:ext cx="164371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dirty="0">
                <a:latin typeface="Comic Sans MS" panose="030F0702030302020204" pitchFamily="66" charset="0"/>
              </a:rPr>
              <a:t>Children in classrooms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2BB3314-4852-4F19-9DC1-2B1B012BCA39}"/>
              </a:ext>
            </a:extLst>
          </p:cNvPr>
          <p:cNvSpPr txBox="1"/>
          <p:nvPr/>
        </p:nvSpPr>
        <p:spPr>
          <a:xfrm>
            <a:off x="6337222" y="5116209"/>
            <a:ext cx="173886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dirty="0">
                <a:latin typeface="Comic Sans MS" panose="030F0702030302020204" pitchFamily="66" charset="0"/>
              </a:rPr>
              <a:t>Children laughing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F14FE5F-229A-43C1-B972-9C5206881141}"/>
              </a:ext>
            </a:extLst>
          </p:cNvPr>
          <p:cNvSpPr txBox="1"/>
          <p:nvPr/>
        </p:nvSpPr>
        <p:spPr>
          <a:xfrm>
            <a:off x="7423579" y="3315054"/>
            <a:ext cx="16619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dirty="0">
                <a:latin typeface="Comic Sans MS" panose="030F0702030302020204" pitchFamily="66" charset="0"/>
              </a:rPr>
              <a:t>Teacher saying ‘listen’!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B5258BC-EC7A-4E4B-AA54-B342AEF06F6C}"/>
              </a:ext>
            </a:extLst>
          </p:cNvPr>
          <p:cNvSpPr txBox="1"/>
          <p:nvPr/>
        </p:nvSpPr>
        <p:spPr>
          <a:xfrm>
            <a:off x="3058956" y="4290737"/>
            <a:ext cx="220657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dirty="0">
                <a:latin typeface="Comic Sans MS" panose="030F0702030302020204" pitchFamily="66" charset="0"/>
              </a:rPr>
              <a:t>Children laughing (heard only)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894D43A-5435-4586-8788-2FAB7B3957EC}"/>
              </a:ext>
            </a:extLst>
          </p:cNvPr>
          <p:cNvSpPr txBox="1"/>
          <p:nvPr/>
        </p:nvSpPr>
        <p:spPr>
          <a:xfrm>
            <a:off x="7057019" y="2367838"/>
            <a:ext cx="182608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dirty="0">
                <a:latin typeface="Comic Sans MS" panose="030F0702030302020204" pitchFamily="66" charset="0"/>
              </a:rPr>
              <a:t>Birds singing (heard more birds than saw) </a:t>
            </a:r>
          </a:p>
        </p:txBody>
      </p:sp>
      <p:sp>
        <p:nvSpPr>
          <p:cNvPr id="28" name="comparing">
            <a:extLst>
              <a:ext uri="{FF2B5EF4-FFF2-40B4-BE49-F238E27FC236}">
                <a16:creationId xmlns:a16="http://schemas.microsoft.com/office/drawing/2014/main" id="{E9740ADD-B5D1-E249-8A6C-4DE1F405F078}"/>
              </a:ext>
            </a:extLst>
          </p:cNvPr>
          <p:cNvSpPr txBox="1">
            <a:spLocks/>
          </p:cNvSpPr>
          <p:nvPr/>
        </p:nvSpPr>
        <p:spPr>
          <a:xfrm>
            <a:off x="4837" y="71584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Comparing what we saw and heard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1138301-066C-6F1E-ECF5-89D608BFB4A4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/>
        </p:blipFill>
        <p:spPr>
          <a:xfrm>
            <a:off x="847814" y="1199167"/>
            <a:ext cx="2127600" cy="2127600"/>
          </a:xfrm>
          <a:prstGeom prst="ellipse">
            <a:avLst/>
          </a:prstGeom>
        </p:spPr>
      </p:pic>
      <p:sp>
        <p:nvSpPr>
          <p:cNvPr id="41" name="Freeform 40">
            <a:extLst>
              <a:ext uri="{FF2B5EF4-FFF2-40B4-BE49-F238E27FC236}">
                <a16:creationId xmlns:a16="http://schemas.microsoft.com/office/drawing/2014/main" id="{3732FF31-C24C-FC49-9B78-EC21CBFC3A81}"/>
              </a:ext>
            </a:extLst>
          </p:cNvPr>
          <p:cNvSpPr/>
          <p:nvPr/>
        </p:nvSpPr>
        <p:spPr>
          <a:xfrm>
            <a:off x="849138" y="1207950"/>
            <a:ext cx="2127862" cy="2127862"/>
          </a:xfrm>
          <a:custGeom>
            <a:avLst/>
            <a:gdLst>
              <a:gd name="connsiteX0" fmla="*/ 0 w 4561260"/>
              <a:gd name="connsiteY0" fmla="*/ 2280630 h 4561260"/>
              <a:gd name="connsiteX1" fmla="*/ 2280630 w 4561260"/>
              <a:gd name="connsiteY1" fmla="*/ 0 h 4561260"/>
              <a:gd name="connsiteX2" fmla="*/ 4561260 w 4561260"/>
              <a:gd name="connsiteY2" fmla="*/ 2280630 h 4561260"/>
              <a:gd name="connsiteX3" fmla="*/ 2280630 w 4561260"/>
              <a:gd name="connsiteY3" fmla="*/ 4561260 h 4561260"/>
              <a:gd name="connsiteX4" fmla="*/ 0 w 4561260"/>
              <a:gd name="connsiteY4" fmla="*/ 2280630 h 456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1260" h="4561260">
                <a:moveTo>
                  <a:pt x="0" y="2280630"/>
                </a:moveTo>
                <a:cubicBezTo>
                  <a:pt x="0" y="1021073"/>
                  <a:pt x="1021073" y="0"/>
                  <a:pt x="2280630" y="0"/>
                </a:cubicBezTo>
                <a:cubicBezTo>
                  <a:pt x="3540187" y="0"/>
                  <a:pt x="4561260" y="1021073"/>
                  <a:pt x="4561260" y="2280630"/>
                </a:cubicBezTo>
                <a:cubicBezTo>
                  <a:pt x="4561260" y="3540187"/>
                  <a:pt x="3540187" y="4561260"/>
                  <a:pt x="2280630" y="4561260"/>
                </a:cubicBezTo>
                <a:cubicBezTo>
                  <a:pt x="1021073" y="4561260"/>
                  <a:pt x="0" y="3540187"/>
                  <a:pt x="0" y="228063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636933" tIns="537871" rIns="1294411" bIns="53787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2000" kern="1200" dirty="0"/>
          </a:p>
        </p:txBody>
      </p:sp>
      <p:pic>
        <p:nvPicPr>
          <p:cNvPr id="44" name="Picture 43" descr="A picture containing text, arch&#10;&#10;Description automatically generated">
            <a:extLst>
              <a:ext uri="{FF2B5EF4-FFF2-40B4-BE49-F238E27FC236}">
                <a16:creationId xmlns:a16="http://schemas.microsoft.com/office/drawing/2014/main" id="{9C758B1A-0CC9-D141-A6BE-ADDBD7B16C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3749" y="1118349"/>
            <a:ext cx="2353038" cy="2356371"/>
          </a:xfrm>
          <a:prstGeom prst="rect">
            <a:avLst/>
          </a:prstGeom>
        </p:spPr>
      </p:pic>
      <p:sp>
        <p:nvSpPr>
          <p:cNvPr id="42" name="Freeform 41">
            <a:extLst>
              <a:ext uri="{FF2B5EF4-FFF2-40B4-BE49-F238E27FC236}">
                <a16:creationId xmlns:a16="http://schemas.microsoft.com/office/drawing/2014/main" id="{CC162E5A-3DD9-624A-972F-D84C947C8B03}"/>
              </a:ext>
            </a:extLst>
          </p:cNvPr>
          <p:cNvSpPr/>
          <p:nvPr/>
        </p:nvSpPr>
        <p:spPr>
          <a:xfrm>
            <a:off x="9232018" y="1221816"/>
            <a:ext cx="2127862" cy="2127862"/>
          </a:xfrm>
          <a:custGeom>
            <a:avLst/>
            <a:gdLst>
              <a:gd name="connsiteX0" fmla="*/ 0 w 4561260"/>
              <a:gd name="connsiteY0" fmla="*/ 2280630 h 4561260"/>
              <a:gd name="connsiteX1" fmla="*/ 2280630 w 4561260"/>
              <a:gd name="connsiteY1" fmla="*/ 0 h 4561260"/>
              <a:gd name="connsiteX2" fmla="*/ 4561260 w 4561260"/>
              <a:gd name="connsiteY2" fmla="*/ 2280630 h 4561260"/>
              <a:gd name="connsiteX3" fmla="*/ 2280630 w 4561260"/>
              <a:gd name="connsiteY3" fmla="*/ 4561260 h 4561260"/>
              <a:gd name="connsiteX4" fmla="*/ 0 w 4561260"/>
              <a:gd name="connsiteY4" fmla="*/ 2280630 h 456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1260" h="4561260">
                <a:moveTo>
                  <a:pt x="0" y="2280630"/>
                </a:moveTo>
                <a:cubicBezTo>
                  <a:pt x="0" y="1021073"/>
                  <a:pt x="1021073" y="0"/>
                  <a:pt x="2280630" y="0"/>
                </a:cubicBezTo>
                <a:cubicBezTo>
                  <a:pt x="3540187" y="0"/>
                  <a:pt x="4561260" y="1021073"/>
                  <a:pt x="4561260" y="2280630"/>
                </a:cubicBezTo>
                <a:cubicBezTo>
                  <a:pt x="4561260" y="3540187"/>
                  <a:pt x="3540187" y="4561260"/>
                  <a:pt x="2280630" y="4561260"/>
                </a:cubicBezTo>
                <a:cubicBezTo>
                  <a:pt x="1021073" y="4561260"/>
                  <a:pt x="0" y="3540187"/>
                  <a:pt x="0" y="228063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294412" tIns="537871" rIns="636932" bIns="537870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4000" kern="12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52299E-3083-4004-B417-4226C6D199D6}"/>
              </a:ext>
            </a:extLst>
          </p:cNvPr>
          <p:cNvSpPr txBox="1"/>
          <p:nvPr/>
        </p:nvSpPr>
        <p:spPr>
          <a:xfrm>
            <a:off x="3985491" y="2031272"/>
            <a:ext cx="198164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dirty="0">
                <a:latin typeface="Comic Sans MS" panose="030F0702030302020204" pitchFamily="66" charset="0"/>
              </a:rPr>
              <a:t>An aeroplane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2E46265-0F7E-486E-991A-1A8CA57820B8}"/>
              </a:ext>
            </a:extLst>
          </p:cNvPr>
          <p:cNvSpPr txBox="1"/>
          <p:nvPr/>
        </p:nvSpPr>
        <p:spPr>
          <a:xfrm>
            <a:off x="7053706" y="4724644"/>
            <a:ext cx="1720320" cy="382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dirty="0">
                <a:latin typeface="Comic Sans MS" panose="030F0702030302020204" pitchFamily="66" charset="0"/>
              </a:rPr>
              <a:t>Play equipment</a:t>
            </a:r>
          </a:p>
        </p:txBody>
      </p:sp>
    </p:spTree>
    <p:extLst>
      <p:ext uri="{BB962C8B-B14F-4D97-AF65-F5344CB8AC3E}">
        <p14:creationId xmlns:p14="http://schemas.microsoft.com/office/powerpoint/2010/main" val="3240820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9" name="venn">
            <a:extLst>
              <a:ext uri="{FF2B5EF4-FFF2-40B4-BE49-F238E27FC236}">
                <a16:creationId xmlns:a16="http://schemas.microsoft.com/office/drawing/2014/main" id="{59237AF4-C457-3649-BE97-9ACF97ACA641}"/>
              </a:ext>
            </a:extLst>
          </p:cNvPr>
          <p:cNvGrpSpPr/>
          <p:nvPr/>
        </p:nvGrpSpPr>
        <p:grpSpPr>
          <a:xfrm>
            <a:off x="3747740" y="1423497"/>
            <a:ext cx="4699669" cy="3125820"/>
            <a:chOff x="3747740" y="1423497"/>
            <a:chExt cx="4699669" cy="312582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8F9E81C-1BD0-7745-B755-5D10AED6BC2D}"/>
                </a:ext>
              </a:extLst>
            </p:cNvPr>
            <p:cNvGrpSpPr/>
            <p:nvPr/>
          </p:nvGrpSpPr>
          <p:grpSpPr>
            <a:xfrm>
              <a:off x="3757700" y="1423497"/>
              <a:ext cx="4689709" cy="3125820"/>
              <a:chOff x="2489187" y="1300553"/>
              <a:chExt cx="6242003" cy="4160466"/>
            </a:xfrm>
          </p:grpSpPr>
          <p:sp>
            <p:nvSpPr>
              <p:cNvPr id="3" name="Freeform 2">
                <a:extLst>
                  <a:ext uri="{FF2B5EF4-FFF2-40B4-BE49-F238E27FC236}">
                    <a16:creationId xmlns:a16="http://schemas.microsoft.com/office/drawing/2014/main" id="{B00FE3F9-A793-3842-B5DD-5A0FAF8B7F2A}"/>
                  </a:ext>
                </a:extLst>
              </p:cNvPr>
              <p:cNvSpPr/>
              <p:nvPr/>
            </p:nvSpPr>
            <p:spPr>
              <a:xfrm>
                <a:off x="2489187" y="1300553"/>
                <a:ext cx="4146600" cy="4146600"/>
              </a:xfrm>
              <a:custGeom>
                <a:avLst/>
                <a:gdLst>
                  <a:gd name="connsiteX0" fmla="*/ 0 w 4561260"/>
                  <a:gd name="connsiteY0" fmla="*/ 2280630 h 4561260"/>
                  <a:gd name="connsiteX1" fmla="*/ 2280630 w 4561260"/>
                  <a:gd name="connsiteY1" fmla="*/ 0 h 4561260"/>
                  <a:gd name="connsiteX2" fmla="*/ 4561260 w 4561260"/>
                  <a:gd name="connsiteY2" fmla="*/ 2280630 h 4561260"/>
                  <a:gd name="connsiteX3" fmla="*/ 2280630 w 4561260"/>
                  <a:gd name="connsiteY3" fmla="*/ 4561260 h 4561260"/>
                  <a:gd name="connsiteX4" fmla="*/ 0 w 4561260"/>
                  <a:gd name="connsiteY4" fmla="*/ 2280630 h 4561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1260" h="4561260">
                    <a:moveTo>
                      <a:pt x="0" y="2280630"/>
                    </a:moveTo>
                    <a:cubicBezTo>
                      <a:pt x="0" y="1021073"/>
                      <a:pt x="1021073" y="0"/>
                      <a:pt x="2280630" y="0"/>
                    </a:cubicBezTo>
                    <a:cubicBezTo>
                      <a:pt x="3540187" y="0"/>
                      <a:pt x="4561260" y="1021073"/>
                      <a:pt x="4561260" y="2280630"/>
                    </a:cubicBezTo>
                    <a:cubicBezTo>
                      <a:pt x="4561260" y="3540187"/>
                      <a:pt x="3540187" y="4561260"/>
                      <a:pt x="2280630" y="4561260"/>
                    </a:cubicBezTo>
                    <a:cubicBezTo>
                      <a:pt x="1021073" y="4561260"/>
                      <a:pt x="0" y="3540187"/>
                      <a:pt x="0" y="2280630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contourW="12700" prstMaterial="clear">
                <a:bevelT w="177800" h="254000"/>
                <a:bevelB w="1524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636933" tIns="537871" rIns="1294411" bIns="537870" numCol="1" spcCol="1270" anchor="ctr" anchorCtr="0">
                <a:noAutofit/>
              </a:bodyPr>
              <a:lstStyle/>
              <a:p>
                <a:pPr marL="0" lvl="0" indent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2000" kern="1200" dirty="0"/>
              </a:p>
            </p:txBody>
          </p:sp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E7E406E3-C31D-0140-814E-4EB5197E3A3D}"/>
                  </a:ext>
                </a:extLst>
              </p:cNvPr>
              <p:cNvSpPr/>
              <p:nvPr/>
            </p:nvSpPr>
            <p:spPr>
              <a:xfrm>
                <a:off x="4584590" y="1314419"/>
                <a:ext cx="4146600" cy="4146600"/>
              </a:xfrm>
              <a:custGeom>
                <a:avLst/>
                <a:gdLst>
                  <a:gd name="connsiteX0" fmla="*/ 0 w 4561260"/>
                  <a:gd name="connsiteY0" fmla="*/ 2280630 h 4561260"/>
                  <a:gd name="connsiteX1" fmla="*/ 2280630 w 4561260"/>
                  <a:gd name="connsiteY1" fmla="*/ 0 h 4561260"/>
                  <a:gd name="connsiteX2" fmla="*/ 4561260 w 4561260"/>
                  <a:gd name="connsiteY2" fmla="*/ 2280630 h 4561260"/>
                  <a:gd name="connsiteX3" fmla="*/ 2280630 w 4561260"/>
                  <a:gd name="connsiteY3" fmla="*/ 4561260 h 4561260"/>
                  <a:gd name="connsiteX4" fmla="*/ 0 w 4561260"/>
                  <a:gd name="connsiteY4" fmla="*/ 2280630 h 4561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1260" h="4561260">
                    <a:moveTo>
                      <a:pt x="0" y="2280630"/>
                    </a:moveTo>
                    <a:cubicBezTo>
                      <a:pt x="0" y="1021073"/>
                      <a:pt x="1021073" y="0"/>
                      <a:pt x="2280630" y="0"/>
                    </a:cubicBezTo>
                    <a:cubicBezTo>
                      <a:pt x="3540187" y="0"/>
                      <a:pt x="4561260" y="1021073"/>
                      <a:pt x="4561260" y="2280630"/>
                    </a:cubicBezTo>
                    <a:cubicBezTo>
                      <a:pt x="4561260" y="3540187"/>
                      <a:pt x="3540187" y="4561260"/>
                      <a:pt x="2280630" y="4561260"/>
                    </a:cubicBezTo>
                    <a:cubicBezTo>
                      <a:pt x="1021073" y="4561260"/>
                      <a:pt x="0" y="3540187"/>
                      <a:pt x="0" y="228063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contourW="12700" prstMaterial="clear">
                <a:bevelT w="177800" h="254000"/>
                <a:bevelB w="1524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1294412" tIns="537871" rIns="636932" bIns="537870" numCol="1" spcCol="1270" anchor="ctr" anchorCtr="0">
                <a:noAutofit/>
              </a:bodyPr>
              <a:lstStyle/>
              <a:p>
                <a:pPr marL="0" lvl="0" indent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4000" kern="1200" dirty="0"/>
              </a:p>
            </p:txBody>
          </p:sp>
        </p:grp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C943D9A0-6AAB-FA47-ABC5-D3D527129B16}"/>
                </a:ext>
              </a:extLst>
            </p:cNvPr>
            <p:cNvSpPr/>
            <p:nvPr/>
          </p:nvSpPr>
          <p:spPr>
            <a:xfrm>
              <a:off x="3747740" y="1425687"/>
              <a:ext cx="2345277" cy="3116384"/>
            </a:xfrm>
            <a:custGeom>
              <a:avLst/>
              <a:gdLst>
                <a:gd name="connsiteX0" fmla="*/ 2073953 w 3121565"/>
                <a:gd name="connsiteY0" fmla="*/ 0 h 4147906"/>
                <a:gd name="connsiteX1" fmla="*/ 3062522 w 3121565"/>
                <a:gd name="connsiteY1" fmla="*/ 250315 h 4147906"/>
                <a:gd name="connsiteX2" fmla="*/ 3121565 w 3121565"/>
                <a:gd name="connsiteY2" fmla="*/ 286184 h 4147906"/>
                <a:gd name="connsiteX3" fmla="*/ 3009610 w 3121565"/>
                <a:gd name="connsiteY3" fmla="*/ 354198 h 4147906"/>
                <a:gd name="connsiteX4" fmla="*/ 2095224 w 3121565"/>
                <a:gd name="connsiteY4" fmla="*/ 2073953 h 4147906"/>
                <a:gd name="connsiteX5" fmla="*/ 3009610 w 3121565"/>
                <a:gd name="connsiteY5" fmla="*/ 3793708 h 4147906"/>
                <a:gd name="connsiteX6" fmla="*/ 3121565 w 3121565"/>
                <a:gd name="connsiteY6" fmla="*/ 3861722 h 4147906"/>
                <a:gd name="connsiteX7" fmla="*/ 3062522 w 3121565"/>
                <a:gd name="connsiteY7" fmla="*/ 3897591 h 4147906"/>
                <a:gd name="connsiteX8" fmla="*/ 2073953 w 3121565"/>
                <a:gd name="connsiteY8" fmla="*/ 4147906 h 4147906"/>
                <a:gd name="connsiteX9" fmla="*/ 0 w 3121565"/>
                <a:gd name="connsiteY9" fmla="*/ 2073953 h 4147906"/>
                <a:gd name="connsiteX10" fmla="*/ 2073953 w 3121565"/>
                <a:gd name="connsiteY10" fmla="*/ 0 h 414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21565" h="4147906">
                  <a:moveTo>
                    <a:pt x="2073953" y="0"/>
                  </a:moveTo>
                  <a:cubicBezTo>
                    <a:pt x="2431895" y="0"/>
                    <a:pt x="2768657" y="90678"/>
                    <a:pt x="3062522" y="250315"/>
                  </a:cubicBezTo>
                  <a:lnTo>
                    <a:pt x="3121565" y="286184"/>
                  </a:lnTo>
                  <a:lnTo>
                    <a:pt x="3009610" y="354198"/>
                  </a:lnTo>
                  <a:cubicBezTo>
                    <a:pt x="2457935" y="726903"/>
                    <a:pt x="2095224" y="1358070"/>
                    <a:pt x="2095224" y="2073953"/>
                  </a:cubicBezTo>
                  <a:cubicBezTo>
                    <a:pt x="2095224" y="2789836"/>
                    <a:pt x="2457935" y="3421003"/>
                    <a:pt x="3009610" y="3793708"/>
                  </a:cubicBezTo>
                  <a:lnTo>
                    <a:pt x="3121565" y="3861722"/>
                  </a:lnTo>
                  <a:lnTo>
                    <a:pt x="3062522" y="3897591"/>
                  </a:lnTo>
                  <a:cubicBezTo>
                    <a:pt x="2768657" y="4057229"/>
                    <a:pt x="2431895" y="4147906"/>
                    <a:pt x="2073953" y="4147906"/>
                  </a:cubicBezTo>
                  <a:cubicBezTo>
                    <a:pt x="928540" y="4147906"/>
                    <a:pt x="0" y="3219366"/>
                    <a:pt x="0" y="2073953"/>
                  </a:cubicBezTo>
                  <a:cubicBezTo>
                    <a:pt x="0" y="928540"/>
                    <a:pt x="928540" y="0"/>
                    <a:pt x="2073953" y="0"/>
                  </a:cubicBezTo>
                  <a:close/>
                </a:path>
              </a:pathLst>
            </a:custGeom>
            <a:solidFill>
              <a:srgbClr val="92D05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268AED7E-DABC-A843-B196-239814A45007}"/>
                </a:ext>
              </a:extLst>
            </p:cNvPr>
            <p:cNvSpPr/>
            <p:nvPr/>
          </p:nvSpPr>
          <p:spPr>
            <a:xfrm>
              <a:off x="6092450" y="1425686"/>
              <a:ext cx="2345277" cy="3116384"/>
            </a:xfrm>
            <a:custGeom>
              <a:avLst/>
              <a:gdLst>
                <a:gd name="connsiteX0" fmla="*/ 1047612 w 3121565"/>
                <a:gd name="connsiteY0" fmla="*/ 0 h 4147906"/>
                <a:gd name="connsiteX1" fmla="*/ 3121565 w 3121565"/>
                <a:gd name="connsiteY1" fmla="*/ 2073953 h 4147906"/>
                <a:gd name="connsiteX2" fmla="*/ 1047612 w 3121565"/>
                <a:gd name="connsiteY2" fmla="*/ 4147906 h 4147906"/>
                <a:gd name="connsiteX3" fmla="*/ 59043 w 3121565"/>
                <a:gd name="connsiteY3" fmla="*/ 3897591 h 4147906"/>
                <a:gd name="connsiteX4" fmla="*/ 0 w 3121565"/>
                <a:gd name="connsiteY4" fmla="*/ 3861722 h 4147906"/>
                <a:gd name="connsiteX5" fmla="*/ 111955 w 3121565"/>
                <a:gd name="connsiteY5" fmla="*/ 3793708 h 4147906"/>
                <a:gd name="connsiteX6" fmla="*/ 1026341 w 3121565"/>
                <a:gd name="connsiteY6" fmla="*/ 2073953 h 4147906"/>
                <a:gd name="connsiteX7" fmla="*/ 111955 w 3121565"/>
                <a:gd name="connsiteY7" fmla="*/ 354198 h 4147906"/>
                <a:gd name="connsiteX8" fmla="*/ 0 w 3121565"/>
                <a:gd name="connsiteY8" fmla="*/ 286184 h 4147906"/>
                <a:gd name="connsiteX9" fmla="*/ 59043 w 3121565"/>
                <a:gd name="connsiteY9" fmla="*/ 250315 h 4147906"/>
                <a:gd name="connsiteX10" fmla="*/ 1047612 w 3121565"/>
                <a:gd name="connsiteY10" fmla="*/ 0 h 414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21565" h="4147906">
                  <a:moveTo>
                    <a:pt x="1047612" y="0"/>
                  </a:moveTo>
                  <a:cubicBezTo>
                    <a:pt x="2193025" y="0"/>
                    <a:pt x="3121565" y="928540"/>
                    <a:pt x="3121565" y="2073953"/>
                  </a:cubicBezTo>
                  <a:cubicBezTo>
                    <a:pt x="3121565" y="3219366"/>
                    <a:pt x="2193025" y="4147906"/>
                    <a:pt x="1047612" y="4147906"/>
                  </a:cubicBezTo>
                  <a:cubicBezTo>
                    <a:pt x="689671" y="4147906"/>
                    <a:pt x="352908" y="4057229"/>
                    <a:pt x="59043" y="3897591"/>
                  </a:cubicBezTo>
                  <a:lnTo>
                    <a:pt x="0" y="3861722"/>
                  </a:lnTo>
                  <a:lnTo>
                    <a:pt x="111955" y="3793708"/>
                  </a:lnTo>
                  <a:cubicBezTo>
                    <a:pt x="663630" y="3421003"/>
                    <a:pt x="1026341" y="2789836"/>
                    <a:pt x="1026341" y="2073953"/>
                  </a:cubicBezTo>
                  <a:cubicBezTo>
                    <a:pt x="1026341" y="1358070"/>
                    <a:pt x="663630" y="726903"/>
                    <a:pt x="111955" y="354198"/>
                  </a:cubicBezTo>
                  <a:lnTo>
                    <a:pt x="0" y="286184"/>
                  </a:lnTo>
                  <a:lnTo>
                    <a:pt x="59043" y="250315"/>
                  </a:lnTo>
                  <a:cubicBezTo>
                    <a:pt x="352908" y="90678"/>
                    <a:pt x="689671" y="0"/>
                    <a:pt x="1047612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3B7D8495-94A6-E944-8211-2B127D0EC31D}"/>
                </a:ext>
              </a:extLst>
            </p:cNvPr>
            <p:cNvSpPr/>
            <p:nvPr/>
          </p:nvSpPr>
          <p:spPr>
            <a:xfrm>
              <a:off x="5327675" y="1640796"/>
              <a:ext cx="1542211" cy="2686355"/>
            </a:xfrm>
            <a:custGeom>
              <a:avLst/>
              <a:gdLst>
                <a:gd name="connsiteX0" fmla="*/ 1026341 w 2052682"/>
                <a:gd name="connsiteY0" fmla="*/ 0 h 3575538"/>
                <a:gd name="connsiteX1" fmla="*/ 1138296 w 2052682"/>
                <a:gd name="connsiteY1" fmla="*/ 68014 h 3575538"/>
                <a:gd name="connsiteX2" fmla="*/ 2052682 w 2052682"/>
                <a:gd name="connsiteY2" fmla="*/ 1787769 h 3575538"/>
                <a:gd name="connsiteX3" fmla="*/ 1138296 w 2052682"/>
                <a:gd name="connsiteY3" fmla="*/ 3507524 h 3575538"/>
                <a:gd name="connsiteX4" fmla="*/ 1026341 w 2052682"/>
                <a:gd name="connsiteY4" fmla="*/ 3575538 h 3575538"/>
                <a:gd name="connsiteX5" fmla="*/ 914386 w 2052682"/>
                <a:gd name="connsiteY5" fmla="*/ 3507524 h 3575538"/>
                <a:gd name="connsiteX6" fmla="*/ 0 w 2052682"/>
                <a:gd name="connsiteY6" fmla="*/ 1787769 h 3575538"/>
                <a:gd name="connsiteX7" fmla="*/ 914386 w 2052682"/>
                <a:gd name="connsiteY7" fmla="*/ 68014 h 3575538"/>
                <a:gd name="connsiteX8" fmla="*/ 1026341 w 2052682"/>
                <a:gd name="connsiteY8" fmla="*/ 0 h 3575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2682" h="3575538">
                  <a:moveTo>
                    <a:pt x="1026341" y="0"/>
                  </a:moveTo>
                  <a:lnTo>
                    <a:pt x="1138296" y="68014"/>
                  </a:lnTo>
                  <a:cubicBezTo>
                    <a:pt x="1689971" y="440719"/>
                    <a:pt x="2052682" y="1071886"/>
                    <a:pt x="2052682" y="1787769"/>
                  </a:cubicBezTo>
                  <a:cubicBezTo>
                    <a:pt x="2052682" y="2503652"/>
                    <a:pt x="1689971" y="3134819"/>
                    <a:pt x="1138296" y="3507524"/>
                  </a:cubicBezTo>
                  <a:lnTo>
                    <a:pt x="1026341" y="3575538"/>
                  </a:lnTo>
                  <a:lnTo>
                    <a:pt x="914386" y="3507524"/>
                  </a:lnTo>
                  <a:cubicBezTo>
                    <a:pt x="362711" y="3134819"/>
                    <a:pt x="0" y="2503652"/>
                    <a:pt x="0" y="1787769"/>
                  </a:cubicBezTo>
                  <a:cubicBezTo>
                    <a:pt x="0" y="1071886"/>
                    <a:pt x="362711" y="440719"/>
                    <a:pt x="914386" y="68014"/>
                  </a:cubicBezTo>
                  <a:lnTo>
                    <a:pt x="1026341" y="0"/>
                  </a:lnTo>
                  <a:close/>
                </a:path>
              </a:pathLst>
            </a:custGeom>
            <a:solidFill>
              <a:srgbClr val="79D8D8">
                <a:alpha val="2470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6AF5731-8DAF-46E7-B598-07518EB05E3D}"/>
                </a:ext>
              </a:extLst>
            </p:cNvPr>
            <p:cNvSpPr txBox="1"/>
            <p:nvPr/>
          </p:nvSpPr>
          <p:spPr>
            <a:xfrm>
              <a:off x="4445367" y="3718194"/>
              <a:ext cx="63141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00" dirty="0">
                  <a:latin typeface="Comic Sans MS" panose="030F0702030302020204" pitchFamily="66" charset="0"/>
                </a:rPr>
                <a:t>A car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0184883-D97B-4CBC-85FE-EC46FAFD1A23}"/>
                </a:ext>
              </a:extLst>
            </p:cNvPr>
            <p:cNvSpPr txBox="1"/>
            <p:nvPr/>
          </p:nvSpPr>
          <p:spPr>
            <a:xfrm>
              <a:off x="3779932" y="2875330"/>
              <a:ext cx="15330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00" dirty="0">
                  <a:latin typeface="Comic Sans MS" panose="030F0702030302020204" pitchFamily="66" charset="0"/>
                </a:rPr>
                <a:t>A man and</a:t>
              </a:r>
            </a:p>
            <a:p>
              <a:pPr algn="ctr"/>
              <a:r>
                <a:rPr lang="en-GB" sz="1300" dirty="0">
                  <a:latin typeface="Comic Sans MS" panose="030F0702030302020204" pitchFamily="66" charset="0"/>
                </a:rPr>
                <a:t>a dog 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D6D5771-F79D-433B-8FE3-9CE8B5025910}"/>
                </a:ext>
              </a:extLst>
            </p:cNvPr>
            <p:cNvSpPr txBox="1"/>
            <p:nvPr/>
          </p:nvSpPr>
          <p:spPr>
            <a:xfrm>
              <a:off x="4103565" y="1947471"/>
              <a:ext cx="129156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00" dirty="0">
                  <a:latin typeface="Comic Sans MS" panose="030F0702030302020204" pitchFamily="66" charset="0"/>
                </a:rPr>
                <a:t>A couple</a:t>
              </a:r>
            </a:p>
            <a:p>
              <a:pPr algn="ctr"/>
              <a:r>
                <a:rPr lang="en-GB" sz="1300" dirty="0">
                  <a:latin typeface="Comic Sans MS" panose="030F0702030302020204" pitchFamily="66" charset="0"/>
                </a:rPr>
                <a:t>with a baby</a:t>
              </a:r>
            </a:p>
            <a:p>
              <a:pPr algn="ctr"/>
              <a:r>
                <a:rPr lang="en-GB" sz="1300" dirty="0">
                  <a:latin typeface="Comic Sans MS" panose="030F0702030302020204" pitchFamily="66" charset="0"/>
                </a:rPr>
                <a:t>in a pushchair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27AADA9-6057-4ACB-87AB-321B75702436}"/>
                </a:ext>
              </a:extLst>
            </p:cNvPr>
            <p:cNvSpPr txBox="1"/>
            <p:nvPr/>
          </p:nvSpPr>
          <p:spPr>
            <a:xfrm>
              <a:off x="7073084" y="2775303"/>
              <a:ext cx="123494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00" dirty="0">
                  <a:latin typeface="Comic Sans MS" panose="030F0702030302020204" pitchFamily="66" charset="0"/>
                </a:rPr>
                <a:t>Children in classrooms 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F14FE5F-229A-43C1-B972-9C5206881141}"/>
                </a:ext>
              </a:extLst>
            </p:cNvPr>
            <p:cNvSpPr txBox="1"/>
            <p:nvPr/>
          </p:nvSpPr>
          <p:spPr>
            <a:xfrm>
              <a:off x="6910851" y="2047498"/>
              <a:ext cx="124865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00" dirty="0">
                  <a:latin typeface="Comic Sans MS" panose="030F0702030302020204" pitchFamily="66" charset="0"/>
                </a:rPr>
                <a:t>Teacher saying ‘listen’!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4C19A43-C0AB-47CE-8991-98F4A87EA116}"/>
                </a:ext>
              </a:extLst>
            </p:cNvPr>
            <p:cNvSpPr txBox="1"/>
            <p:nvPr/>
          </p:nvSpPr>
          <p:spPr>
            <a:xfrm>
              <a:off x="5357842" y="2757053"/>
              <a:ext cx="1488841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00" dirty="0">
                  <a:latin typeface="Comic Sans MS" panose="030F0702030302020204" pitchFamily="66" charset="0"/>
                </a:rPr>
                <a:t>An aeroplane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01DFD6D-A4CE-4D24-AF69-2D4162A34446}"/>
                </a:ext>
              </a:extLst>
            </p:cNvPr>
            <p:cNvSpPr txBox="1"/>
            <p:nvPr/>
          </p:nvSpPr>
          <p:spPr>
            <a:xfrm>
              <a:off x="5516660" y="3109819"/>
              <a:ext cx="117120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00" dirty="0">
                  <a:latin typeface="Comic Sans MS" panose="030F0702030302020204" pitchFamily="66" charset="0"/>
                </a:rPr>
                <a:t>Birds singing (heard more birds than saw) 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5A71C6F-DE6A-4ABD-BF05-A81217335059}"/>
                </a:ext>
              </a:extLst>
            </p:cNvPr>
            <p:cNvSpPr txBox="1"/>
            <p:nvPr/>
          </p:nvSpPr>
          <p:spPr>
            <a:xfrm>
              <a:off x="5476447" y="1976835"/>
              <a:ext cx="125163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00" dirty="0">
                  <a:latin typeface="Comic Sans MS" panose="030F0702030302020204" pitchFamily="66" charset="0"/>
                </a:rPr>
                <a:t>Children laughing (heard only)</a:t>
              </a:r>
            </a:p>
          </p:txBody>
        </p:sp>
      </p:grpSp>
      <p:sp>
        <p:nvSpPr>
          <p:cNvPr id="12" name="school gate">
            <a:extLst>
              <a:ext uri="{FF2B5EF4-FFF2-40B4-BE49-F238E27FC236}">
                <a16:creationId xmlns:a16="http://schemas.microsoft.com/office/drawing/2014/main" id="{50D6FF94-9FC7-44B6-BE9D-BDC744A907E1}"/>
              </a:ext>
            </a:extLst>
          </p:cNvPr>
          <p:cNvSpPr txBox="1"/>
          <p:nvPr/>
        </p:nvSpPr>
        <p:spPr>
          <a:xfrm>
            <a:off x="1089510" y="4098964"/>
            <a:ext cx="2044304" cy="661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GB" sz="1900" dirty="0">
                <a:latin typeface="Comic Sans MS" panose="030F0702030302020204" pitchFamily="66" charset="0"/>
              </a:rPr>
              <a:t>School gate</a:t>
            </a:r>
          </a:p>
          <a:p>
            <a:pPr lvl="0" algn="ctr"/>
            <a:r>
              <a:rPr lang="en-GB" sz="1700" dirty="0">
                <a:latin typeface="Comic Sans MS" panose="030F0702030302020204" pitchFamily="66" charset="0"/>
              </a:rPr>
              <a:t>(front of school)</a:t>
            </a:r>
          </a:p>
        </p:txBody>
      </p:sp>
      <p:sp>
        <p:nvSpPr>
          <p:cNvPr id="8" name="playground">
            <a:extLst>
              <a:ext uri="{FF2B5EF4-FFF2-40B4-BE49-F238E27FC236}">
                <a16:creationId xmlns:a16="http://schemas.microsoft.com/office/drawing/2014/main" id="{E734AD62-6E65-4BDF-8917-8690C896D1AE}"/>
              </a:ext>
            </a:extLst>
          </p:cNvPr>
          <p:cNvSpPr txBox="1"/>
          <p:nvPr/>
        </p:nvSpPr>
        <p:spPr>
          <a:xfrm>
            <a:off x="9135205" y="4098964"/>
            <a:ext cx="1925077" cy="661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GB" sz="1900" dirty="0">
                <a:latin typeface="Comic Sans MS" panose="030F0702030302020204" pitchFamily="66" charset="0"/>
              </a:rPr>
              <a:t>Playground </a:t>
            </a:r>
          </a:p>
          <a:p>
            <a:pPr lvl="0" algn="ctr"/>
            <a:r>
              <a:rPr lang="en-GB" sz="1700" dirty="0">
                <a:latin typeface="Comic Sans MS" panose="030F0702030302020204" pitchFamily="66" charset="0"/>
              </a:rPr>
              <a:t>(back of school)</a:t>
            </a:r>
          </a:p>
        </p:txBody>
      </p:sp>
      <p:pic>
        <p:nvPicPr>
          <p:cNvPr id="44" name="playground pic" descr="A picture containing text, arch&#10;&#10;Description automatically generated">
            <a:extLst>
              <a:ext uri="{FF2B5EF4-FFF2-40B4-BE49-F238E27FC236}">
                <a16:creationId xmlns:a16="http://schemas.microsoft.com/office/drawing/2014/main" id="{9C758B1A-0CC9-D141-A6BE-ADDBD7B16C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3572" y="1375662"/>
            <a:ext cx="2588342" cy="2592008"/>
          </a:xfrm>
          <a:prstGeom prst="rect">
            <a:avLst/>
          </a:prstGeom>
        </p:spPr>
      </p:pic>
      <p:sp>
        <p:nvSpPr>
          <p:cNvPr id="42" name="playground circle">
            <a:extLst>
              <a:ext uri="{FF2B5EF4-FFF2-40B4-BE49-F238E27FC236}">
                <a16:creationId xmlns:a16="http://schemas.microsoft.com/office/drawing/2014/main" id="{CC162E5A-3DD9-624A-972F-D84C947C8B03}"/>
              </a:ext>
            </a:extLst>
          </p:cNvPr>
          <p:cNvSpPr/>
          <p:nvPr/>
        </p:nvSpPr>
        <p:spPr>
          <a:xfrm>
            <a:off x="8927418" y="1490554"/>
            <a:ext cx="2340650" cy="2340650"/>
          </a:xfrm>
          <a:custGeom>
            <a:avLst/>
            <a:gdLst>
              <a:gd name="connsiteX0" fmla="*/ 0 w 4561260"/>
              <a:gd name="connsiteY0" fmla="*/ 2280630 h 4561260"/>
              <a:gd name="connsiteX1" fmla="*/ 2280630 w 4561260"/>
              <a:gd name="connsiteY1" fmla="*/ 0 h 4561260"/>
              <a:gd name="connsiteX2" fmla="*/ 4561260 w 4561260"/>
              <a:gd name="connsiteY2" fmla="*/ 2280630 h 4561260"/>
              <a:gd name="connsiteX3" fmla="*/ 2280630 w 4561260"/>
              <a:gd name="connsiteY3" fmla="*/ 4561260 h 4561260"/>
              <a:gd name="connsiteX4" fmla="*/ 0 w 4561260"/>
              <a:gd name="connsiteY4" fmla="*/ 2280630 h 456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1260" h="4561260">
                <a:moveTo>
                  <a:pt x="0" y="2280630"/>
                </a:moveTo>
                <a:cubicBezTo>
                  <a:pt x="0" y="1021073"/>
                  <a:pt x="1021073" y="0"/>
                  <a:pt x="2280630" y="0"/>
                </a:cubicBezTo>
                <a:cubicBezTo>
                  <a:pt x="3540187" y="0"/>
                  <a:pt x="4561260" y="1021073"/>
                  <a:pt x="4561260" y="2280630"/>
                </a:cubicBezTo>
                <a:cubicBezTo>
                  <a:pt x="4561260" y="3540187"/>
                  <a:pt x="3540187" y="4561260"/>
                  <a:pt x="2280630" y="4561260"/>
                </a:cubicBezTo>
                <a:cubicBezTo>
                  <a:pt x="1021073" y="4561260"/>
                  <a:pt x="0" y="3540187"/>
                  <a:pt x="0" y="228063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294412" tIns="537871" rIns="636932" bIns="537870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4000" kern="1200" dirty="0"/>
          </a:p>
        </p:txBody>
      </p:sp>
      <p:sp>
        <p:nvSpPr>
          <p:cNvPr id="28" name="title">
            <a:extLst>
              <a:ext uri="{FF2B5EF4-FFF2-40B4-BE49-F238E27FC236}">
                <a16:creationId xmlns:a16="http://schemas.microsoft.com/office/drawing/2014/main" id="{E9740ADD-B5D1-E249-8A6C-4DE1F405F078}"/>
              </a:ext>
            </a:extLst>
          </p:cNvPr>
          <p:cNvSpPr txBox="1">
            <a:spLocks/>
          </p:cNvSpPr>
          <p:nvPr/>
        </p:nvSpPr>
        <p:spPr>
          <a:xfrm>
            <a:off x="4837" y="71584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dirty="0">
                <a:latin typeface="Comic Sans MS" panose="030F0702030302020204" pitchFamily="66" charset="0"/>
              </a:rPr>
              <a:t>Which sights and sounds were </a:t>
            </a:r>
            <a:r>
              <a:rPr lang="en-GB" sz="2400" b="1" dirty="0">
                <a:latin typeface="Comic Sans MS" panose="030F0702030302020204" pitchFamily="66" charset="0"/>
              </a:rPr>
              <a:t>unique</a:t>
            </a:r>
            <a:r>
              <a:rPr lang="en-GB" sz="2400" dirty="0">
                <a:latin typeface="Comic Sans MS" panose="030F0702030302020204" pitchFamily="66" charset="0"/>
              </a:rPr>
              <a:t> or </a:t>
            </a:r>
            <a:r>
              <a:rPr lang="en-GB" sz="2400" b="1" dirty="0">
                <a:latin typeface="Comic Sans MS" panose="030F0702030302020204" pitchFamily="66" charset="0"/>
              </a:rPr>
              <a:t>common</a:t>
            </a:r>
            <a:r>
              <a:rPr lang="en-GB" sz="2400" dirty="0">
                <a:latin typeface="Comic Sans MS" panose="030F0702030302020204" pitchFamily="66" charset="0"/>
              </a:rPr>
              <a:t> to both places? </a:t>
            </a:r>
          </a:p>
        </p:txBody>
      </p:sp>
      <p:sp>
        <p:nvSpPr>
          <p:cNvPr id="30" name="copy">
            <a:extLst>
              <a:ext uri="{FF2B5EF4-FFF2-40B4-BE49-F238E27FC236}">
                <a16:creationId xmlns:a16="http://schemas.microsoft.com/office/drawing/2014/main" id="{3DA4FDF4-362E-0F4B-AEC3-B192F0A55707}"/>
              </a:ext>
            </a:extLst>
          </p:cNvPr>
          <p:cNvSpPr txBox="1"/>
          <p:nvPr/>
        </p:nvSpPr>
        <p:spPr>
          <a:xfrm>
            <a:off x="1739900" y="4940735"/>
            <a:ext cx="8712200" cy="11336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GB" sz="1900" dirty="0">
                <a:latin typeface="Comic Sans MS" panose="030F0702030302020204" pitchFamily="66" charset="0"/>
              </a:rPr>
              <a:t>Why do you think this is?</a:t>
            </a:r>
          </a:p>
          <a:p>
            <a:pPr algn="ctr">
              <a:spcBef>
                <a:spcPts val="1000"/>
              </a:spcBef>
            </a:pPr>
            <a:r>
              <a:rPr lang="en-GB" sz="1900" dirty="0">
                <a:latin typeface="Comic Sans MS" panose="030F0702030302020204" pitchFamily="66" charset="0"/>
              </a:rPr>
              <a:t>Will this change at different times </a:t>
            </a:r>
            <a:r>
              <a:rPr lang="en-GB" sz="1900">
                <a:latin typeface="Comic Sans MS" panose="030F0702030302020204" pitchFamily="66" charset="0"/>
              </a:rPr>
              <a:t>of the day</a:t>
            </a:r>
            <a:r>
              <a:rPr lang="en-GB" sz="1900" dirty="0">
                <a:latin typeface="Comic Sans MS" panose="030F0702030302020204" pitchFamily="66" charset="0"/>
              </a:rPr>
              <a:t>, of the week or of the year?</a:t>
            </a:r>
          </a:p>
          <a:p>
            <a:pPr algn="ctr">
              <a:spcBef>
                <a:spcPts val="1000"/>
              </a:spcBef>
            </a:pPr>
            <a:r>
              <a:rPr lang="en-GB" sz="1900" dirty="0">
                <a:latin typeface="Comic Sans MS" panose="030F0702030302020204" pitchFamily="66" charset="0"/>
              </a:rPr>
              <a:t>Would you like anything to change?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EAF1067-0959-4537-B28D-624E4F466653}"/>
              </a:ext>
            </a:extLst>
          </p:cNvPr>
          <p:cNvSpPr txBox="1"/>
          <p:nvPr/>
        </p:nvSpPr>
        <p:spPr>
          <a:xfrm>
            <a:off x="6760054" y="3552803"/>
            <a:ext cx="12486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00" dirty="0">
                <a:latin typeface="Comic Sans MS" panose="030F0702030302020204" pitchFamily="66" charset="0"/>
              </a:rPr>
              <a:t>Play equipment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F7FF4D61-C4DD-11DE-5A5A-67CCDECA8673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/>
        </p:blipFill>
        <p:spPr>
          <a:xfrm>
            <a:off x="938217" y="1468172"/>
            <a:ext cx="2340360" cy="2340360"/>
          </a:xfrm>
          <a:prstGeom prst="ellipse">
            <a:avLst/>
          </a:prstGeom>
        </p:spPr>
      </p:pic>
      <p:sp>
        <p:nvSpPr>
          <p:cNvPr id="36" name="Freeform 35">
            <a:extLst>
              <a:ext uri="{FF2B5EF4-FFF2-40B4-BE49-F238E27FC236}">
                <a16:creationId xmlns:a16="http://schemas.microsoft.com/office/drawing/2014/main" id="{DFAECC17-83DB-80DB-6B77-D99AFC876463}"/>
              </a:ext>
            </a:extLst>
          </p:cNvPr>
          <p:cNvSpPr/>
          <p:nvPr/>
        </p:nvSpPr>
        <p:spPr>
          <a:xfrm>
            <a:off x="939528" y="1476942"/>
            <a:ext cx="2340648" cy="2340648"/>
          </a:xfrm>
          <a:custGeom>
            <a:avLst/>
            <a:gdLst>
              <a:gd name="connsiteX0" fmla="*/ 0 w 4561260"/>
              <a:gd name="connsiteY0" fmla="*/ 2280630 h 4561260"/>
              <a:gd name="connsiteX1" fmla="*/ 2280630 w 4561260"/>
              <a:gd name="connsiteY1" fmla="*/ 0 h 4561260"/>
              <a:gd name="connsiteX2" fmla="*/ 4561260 w 4561260"/>
              <a:gd name="connsiteY2" fmla="*/ 2280630 h 4561260"/>
              <a:gd name="connsiteX3" fmla="*/ 2280630 w 4561260"/>
              <a:gd name="connsiteY3" fmla="*/ 4561260 h 4561260"/>
              <a:gd name="connsiteX4" fmla="*/ 0 w 4561260"/>
              <a:gd name="connsiteY4" fmla="*/ 2280630 h 456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1260" h="4561260">
                <a:moveTo>
                  <a:pt x="0" y="2280630"/>
                </a:moveTo>
                <a:cubicBezTo>
                  <a:pt x="0" y="1021073"/>
                  <a:pt x="1021073" y="0"/>
                  <a:pt x="2280630" y="0"/>
                </a:cubicBezTo>
                <a:cubicBezTo>
                  <a:pt x="3540187" y="0"/>
                  <a:pt x="4561260" y="1021073"/>
                  <a:pt x="4561260" y="2280630"/>
                </a:cubicBezTo>
                <a:cubicBezTo>
                  <a:pt x="4561260" y="3540187"/>
                  <a:pt x="3540187" y="4561260"/>
                  <a:pt x="2280630" y="4561260"/>
                </a:cubicBezTo>
                <a:cubicBezTo>
                  <a:pt x="1021073" y="4561260"/>
                  <a:pt x="0" y="3540187"/>
                  <a:pt x="0" y="228063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636933" tIns="537871" rIns="1294411" bIns="53787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2000" kern="1200" dirty="0"/>
          </a:p>
        </p:txBody>
      </p:sp>
    </p:spTree>
    <p:extLst>
      <p:ext uri="{BB962C8B-B14F-4D97-AF65-F5344CB8AC3E}">
        <p14:creationId xmlns:p14="http://schemas.microsoft.com/office/powerpoint/2010/main" val="46125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5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569</Words>
  <Application>Microsoft Office PowerPoint</Application>
  <PresentationFormat>Widescreen</PresentationFormat>
  <Paragraphs>112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460</cp:revision>
  <dcterms:created xsi:type="dcterms:W3CDTF">2021-01-11T17:47:06Z</dcterms:created>
  <dcterms:modified xsi:type="dcterms:W3CDTF">2022-07-30T12:56:55Z</dcterms:modified>
</cp:coreProperties>
</file>