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 id="2147483672" r:id="rId2"/>
    <p:sldMasterId id="2147483660" r:id="rId3"/>
  </p:sldMasterIdLst>
  <p:notesMasterIdLst>
    <p:notesMasterId r:id="rId28"/>
  </p:notesMasterIdLst>
  <p:sldIdLst>
    <p:sldId id="259" r:id="rId4"/>
    <p:sldId id="257" r:id="rId5"/>
    <p:sldId id="329" r:id="rId6"/>
    <p:sldId id="261" r:id="rId7"/>
    <p:sldId id="330" r:id="rId8"/>
    <p:sldId id="300" r:id="rId9"/>
    <p:sldId id="331" r:id="rId10"/>
    <p:sldId id="301" r:id="rId11"/>
    <p:sldId id="332" r:id="rId12"/>
    <p:sldId id="270" r:id="rId13"/>
    <p:sldId id="333" r:id="rId14"/>
    <p:sldId id="325" r:id="rId15"/>
    <p:sldId id="267" r:id="rId16"/>
    <p:sldId id="324" r:id="rId17"/>
    <p:sldId id="334" r:id="rId18"/>
    <p:sldId id="326" r:id="rId19"/>
    <p:sldId id="273" r:id="rId20"/>
    <p:sldId id="337" r:id="rId21"/>
    <p:sldId id="327" r:id="rId22"/>
    <p:sldId id="288" r:id="rId23"/>
    <p:sldId id="335" r:id="rId24"/>
    <p:sldId id="328" r:id="rId25"/>
    <p:sldId id="338" r:id="rId26"/>
    <p:sldId id="336"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31" userDrawn="1">
          <p15:clr>
            <a:srgbClr val="A4A3A4"/>
          </p15:clr>
        </p15:guide>
        <p15:guide id="2" pos="4112" userDrawn="1">
          <p15:clr>
            <a:srgbClr val="A4A3A4"/>
          </p15:clr>
        </p15:guide>
        <p15:guide id="3" orient="horz" pos="3566" userDrawn="1">
          <p15:clr>
            <a:srgbClr val="A4A3A4"/>
          </p15:clr>
        </p15:guide>
        <p15:guide id="4" pos="778" userDrawn="1">
          <p15:clr>
            <a:srgbClr val="A4A3A4"/>
          </p15:clr>
        </p15:guide>
        <p15:guide id="5" pos="36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39AB47"/>
    <a:srgbClr val="D8222A"/>
    <a:srgbClr val="0A8B42"/>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830"/>
  </p:normalViewPr>
  <p:slideViewPr>
    <p:cSldViewPr snapToGrid="0" snapToObjects="1">
      <p:cViewPr varScale="1">
        <p:scale>
          <a:sx n="78" d="100"/>
          <a:sy n="78" d="100"/>
        </p:scale>
        <p:origin x="374" y="62"/>
      </p:cViewPr>
      <p:guideLst>
        <p:guide orient="horz" pos="731"/>
        <p:guide pos="4112"/>
        <p:guide orient="horz" pos="3566"/>
        <p:guide pos="778"/>
        <p:guide pos="3636"/>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10/12/2022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2955488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711976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1134509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27627452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2602466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849948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2745518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2657742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166411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1511792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2303132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725352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20164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3699140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10/12/2022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10/12/2022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10/12/2022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B857C-99BA-E84F-A0A8-ECF64A31CF71}"/>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15E34BF-CDB8-CC43-8845-4AA90B7FBF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8B4D9527-D941-D24E-86BE-4076E1B9CF47}"/>
              </a:ext>
            </a:extLst>
          </p:cNvPr>
          <p:cNvSpPr>
            <a:spLocks noGrp="1"/>
          </p:cNvSpPr>
          <p:nvPr>
            <p:ph type="dt" sz="half" idx="10"/>
          </p:nvPr>
        </p:nvSpPr>
        <p:spPr/>
        <p:txBody>
          <a:bodyPr/>
          <a:lstStyle/>
          <a:p>
            <a:fld id="{0560DCA7-622F-A948-817E-77F16B2BE306}" type="datetimeFigureOut">
              <a:rPr lang="en-US" smtClean="0"/>
              <a:t>10/12/2022</a:t>
            </a:fld>
            <a:endParaRPr lang="en-US"/>
          </a:p>
        </p:txBody>
      </p:sp>
      <p:sp>
        <p:nvSpPr>
          <p:cNvPr id="5" name="Footer Placeholder 4">
            <a:extLst>
              <a:ext uri="{FF2B5EF4-FFF2-40B4-BE49-F238E27FC236}">
                <a16:creationId xmlns:a16="http://schemas.microsoft.com/office/drawing/2014/main" id="{E15C0017-1501-3844-B8F6-19E2C84755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0274AD-6592-C444-8D6F-C4BC953E2F5C}"/>
              </a:ext>
            </a:extLst>
          </p:cNvPr>
          <p:cNvSpPr>
            <a:spLocks noGrp="1"/>
          </p:cNvSpPr>
          <p:nvPr>
            <p:ph type="sldNum" sz="quarter" idx="12"/>
          </p:nvPr>
        </p:nvSpPr>
        <p:spPr/>
        <p:txBody>
          <a:bodyPr/>
          <a:lstStyle/>
          <a:p>
            <a:fld id="{3358B031-C509-D24E-B4B8-08F7E068EAA2}" type="slidenum">
              <a:rPr lang="en-US" smtClean="0"/>
              <a:t>‹#›</a:t>
            </a:fld>
            <a:endParaRPr lang="en-US"/>
          </a:p>
        </p:txBody>
      </p:sp>
    </p:spTree>
    <p:extLst>
      <p:ext uri="{BB962C8B-B14F-4D97-AF65-F5344CB8AC3E}">
        <p14:creationId xmlns:p14="http://schemas.microsoft.com/office/powerpoint/2010/main" val="18048313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E2AF7-2CC7-6B43-B3BA-C260E98CB7A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05C1270-7767-1240-A811-D81021C584D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E03E4BC-A7B4-154A-8685-1EC808325D5A}"/>
              </a:ext>
            </a:extLst>
          </p:cNvPr>
          <p:cNvSpPr>
            <a:spLocks noGrp="1"/>
          </p:cNvSpPr>
          <p:nvPr>
            <p:ph type="dt" sz="half" idx="10"/>
          </p:nvPr>
        </p:nvSpPr>
        <p:spPr/>
        <p:txBody>
          <a:bodyPr/>
          <a:lstStyle/>
          <a:p>
            <a:fld id="{0560DCA7-622F-A948-817E-77F16B2BE306}" type="datetimeFigureOut">
              <a:rPr lang="en-US" smtClean="0"/>
              <a:t>10/12/2022</a:t>
            </a:fld>
            <a:endParaRPr lang="en-US"/>
          </a:p>
        </p:txBody>
      </p:sp>
      <p:sp>
        <p:nvSpPr>
          <p:cNvPr id="5" name="Footer Placeholder 4">
            <a:extLst>
              <a:ext uri="{FF2B5EF4-FFF2-40B4-BE49-F238E27FC236}">
                <a16:creationId xmlns:a16="http://schemas.microsoft.com/office/drawing/2014/main" id="{3F49F9E3-8CC7-074C-931A-2D491FC9E0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9F2AF1-75D8-DD43-A009-C4DBBE8A7AA4}"/>
              </a:ext>
            </a:extLst>
          </p:cNvPr>
          <p:cNvSpPr>
            <a:spLocks noGrp="1"/>
          </p:cNvSpPr>
          <p:nvPr>
            <p:ph type="sldNum" sz="quarter" idx="12"/>
          </p:nvPr>
        </p:nvSpPr>
        <p:spPr/>
        <p:txBody>
          <a:bodyPr/>
          <a:lstStyle/>
          <a:p>
            <a:fld id="{3358B031-C509-D24E-B4B8-08F7E068EAA2}" type="slidenum">
              <a:rPr lang="en-US" smtClean="0"/>
              <a:t>‹#›</a:t>
            </a:fld>
            <a:endParaRPr lang="en-US"/>
          </a:p>
        </p:txBody>
      </p:sp>
    </p:spTree>
    <p:extLst>
      <p:ext uri="{BB962C8B-B14F-4D97-AF65-F5344CB8AC3E}">
        <p14:creationId xmlns:p14="http://schemas.microsoft.com/office/powerpoint/2010/main" val="29539814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17BBC-66D9-0648-8D22-EC87095A8626}"/>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F772CDEE-CBAC-DC4E-8A52-5880479B3A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C2DA93E-4B6C-A640-B047-9A5274E3B2F5}"/>
              </a:ext>
            </a:extLst>
          </p:cNvPr>
          <p:cNvSpPr>
            <a:spLocks noGrp="1"/>
          </p:cNvSpPr>
          <p:nvPr>
            <p:ph type="dt" sz="half" idx="10"/>
          </p:nvPr>
        </p:nvSpPr>
        <p:spPr/>
        <p:txBody>
          <a:bodyPr/>
          <a:lstStyle/>
          <a:p>
            <a:fld id="{0560DCA7-622F-A948-817E-77F16B2BE306}" type="datetimeFigureOut">
              <a:rPr lang="en-US" smtClean="0"/>
              <a:t>10/12/2022</a:t>
            </a:fld>
            <a:endParaRPr lang="en-US"/>
          </a:p>
        </p:txBody>
      </p:sp>
      <p:sp>
        <p:nvSpPr>
          <p:cNvPr id="5" name="Footer Placeholder 4">
            <a:extLst>
              <a:ext uri="{FF2B5EF4-FFF2-40B4-BE49-F238E27FC236}">
                <a16:creationId xmlns:a16="http://schemas.microsoft.com/office/drawing/2014/main" id="{7741185C-692E-7C41-9602-866409B795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4CD759-3ECD-BD46-8AA3-99010E8653B6}"/>
              </a:ext>
            </a:extLst>
          </p:cNvPr>
          <p:cNvSpPr>
            <a:spLocks noGrp="1"/>
          </p:cNvSpPr>
          <p:nvPr>
            <p:ph type="sldNum" sz="quarter" idx="12"/>
          </p:nvPr>
        </p:nvSpPr>
        <p:spPr/>
        <p:txBody>
          <a:bodyPr/>
          <a:lstStyle/>
          <a:p>
            <a:fld id="{3358B031-C509-D24E-B4B8-08F7E068EAA2}" type="slidenum">
              <a:rPr lang="en-US" smtClean="0"/>
              <a:t>‹#›</a:t>
            </a:fld>
            <a:endParaRPr lang="en-US"/>
          </a:p>
        </p:txBody>
      </p:sp>
    </p:spTree>
    <p:extLst>
      <p:ext uri="{BB962C8B-B14F-4D97-AF65-F5344CB8AC3E}">
        <p14:creationId xmlns:p14="http://schemas.microsoft.com/office/powerpoint/2010/main" val="2414665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890-FE90-2A4F-BD60-2254E30B3FE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2D2DDCE-720D-6A49-8220-ED19689A135C}"/>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C87C50-3EB6-8C42-88B3-DEB2ED107C1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D047656-1821-AE49-AA44-872EB1081D5B}"/>
              </a:ext>
            </a:extLst>
          </p:cNvPr>
          <p:cNvSpPr>
            <a:spLocks noGrp="1"/>
          </p:cNvSpPr>
          <p:nvPr>
            <p:ph type="dt" sz="half" idx="10"/>
          </p:nvPr>
        </p:nvSpPr>
        <p:spPr/>
        <p:txBody>
          <a:bodyPr/>
          <a:lstStyle/>
          <a:p>
            <a:fld id="{0560DCA7-622F-A948-817E-77F16B2BE306}" type="datetimeFigureOut">
              <a:rPr lang="en-US" smtClean="0"/>
              <a:t>10/12/2022</a:t>
            </a:fld>
            <a:endParaRPr lang="en-US"/>
          </a:p>
        </p:txBody>
      </p:sp>
      <p:sp>
        <p:nvSpPr>
          <p:cNvPr id="6" name="Footer Placeholder 5">
            <a:extLst>
              <a:ext uri="{FF2B5EF4-FFF2-40B4-BE49-F238E27FC236}">
                <a16:creationId xmlns:a16="http://schemas.microsoft.com/office/drawing/2014/main" id="{802F1859-37DA-A143-AB11-B64C324C8E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E8135F-CF00-4149-9531-6E831BB64E93}"/>
              </a:ext>
            </a:extLst>
          </p:cNvPr>
          <p:cNvSpPr>
            <a:spLocks noGrp="1"/>
          </p:cNvSpPr>
          <p:nvPr>
            <p:ph type="sldNum" sz="quarter" idx="12"/>
          </p:nvPr>
        </p:nvSpPr>
        <p:spPr/>
        <p:txBody>
          <a:bodyPr/>
          <a:lstStyle/>
          <a:p>
            <a:fld id="{3358B031-C509-D24E-B4B8-08F7E068EAA2}" type="slidenum">
              <a:rPr lang="en-US" smtClean="0"/>
              <a:t>‹#›</a:t>
            </a:fld>
            <a:endParaRPr lang="en-US"/>
          </a:p>
        </p:txBody>
      </p:sp>
    </p:spTree>
    <p:extLst>
      <p:ext uri="{BB962C8B-B14F-4D97-AF65-F5344CB8AC3E}">
        <p14:creationId xmlns:p14="http://schemas.microsoft.com/office/powerpoint/2010/main" val="42546137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BBC23-3461-C342-B5AC-FFD379B82C7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A68FC2E-A72A-5C48-98EB-02EF93C98A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B87F48F-9EB4-2742-895E-62FA51EB60B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1C92A3F-6CF6-6D44-88BF-3A508FFD74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1D58B48-E0B7-3A46-AB0B-E9940462FDA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5A047538-F6F2-AB43-B35D-18229D25326A}"/>
              </a:ext>
            </a:extLst>
          </p:cNvPr>
          <p:cNvSpPr>
            <a:spLocks noGrp="1"/>
          </p:cNvSpPr>
          <p:nvPr>
            <p:ph type="dt" sz="half" idx="10"/>
          </p:nvPr>
        </p:nvSpPr>
        <p:spPr/>
        <p:txBody>
          <a:bodyPr/>
          <a:lstStyle/>
          <a:p>
            <a:fld id="{0560DCA7-622F-A948-817E-77F16B2BE306}" type="datetimeFigureOut">
              <a:rPr lang="en-US" smtClean="0"/>
              <a:t>10/12/2022</a:t>
            </a:fld>
            <a:endParaRPr lang="en-US"/>
          </a:p>
        </p:txBody>
      </p:sp>
      <p:sp>
        <p:nvSpPr>
          <p:cNvPr id="8" name="Footer Placeholder 7">
            <a:extLst>
              <a:ext uri="{FF2B5EF4-FFF2-40B4-BE49-F238E27FC236}">
                <a16:creationId xmlns:a16="http://schemas.microsoft.com/office/drawing/2014/main" id="{FCD89ADC-446F-364F-A712-B7AC2562302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3EF0B5A-0256-1A4A-BDAC-D8A53DC3CE59}"/>
              </a:ext>
            </a:extLst>
          </p:cNvPr>
          <p:cNvSpPr>
            <a:spLocks noGrp="1"/>
          </p:cNvSpPr>
          <p:nvPr>
            <p:ph type="sldNum" sz="quarter" idx="12"/>
          </p:nvPr>
        </p:nvSpPr>
        <p:spPr/>
        <p:txBody>
          <a:bodyPr/>
          <a:lstStyle/>
          <a:p>
            <a:fld id="{3358B031-C509-D24E-B4B8-08F7E068EAA2}" type="slidenum">
              <a:rPr lang="en-US" smtClean="0"/>
              <a:t>‹#›</a:t>
            </a:fld>
            <a:endParaRPr lang="en-US"/>
          </a:p>
        </p:txBody>
      </p:sp>
    </p:spTree>
    <p:extLst>
      <p:ext uri="{BB962C8B-B14F-4D97-AF65-F5344CB8AC3E}">
        <p14:creationId xmlns:p14="http://schemas.microsoft.com/office/powerpoint/2010/main" val="574810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2B327D-B09B-0042-92D3-BE624B29421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BE4C1B1-F942-3844-826D-046028FF86C4}"/>
              </a:ext>
            </a:extLst>
          </p:cNvPr>
          <p:cNvSpPr>
            <a:spLocks noGrp="1"/>
          </p:cNvSpPr>
          <p:nvPr>
            <p:ph type="dt" sz="half" idx="10"/>
          </p:nvPr>
        </p:nvSpPr>
        <p:spPr/>
        <p:txBody>
          <a:bodyPr/>
          <a:lstStyle/>
          <a:p>
            <a:fld id="{0560DCA7-622F-A948-817E-77F16B2BE306}" type="datetimeFigureOut">
              <a:rPr lang="en-US" smtClean="0"/>
              <a:t>10/12/2022</a:t>
            </a:fld>
            <a:endParaRPr lang="en-US"/>
          </a:p>
        </p:txBody>
      </p:sp>
      <p:sp>
        <p:nvSpPr>
          <p:cNvPr id="4" name="Footer Placeholder 3">
            <a:extLst>
              <a:ext uri="{FF2B5EF4-FFF2-40B4-BE49-F238E27FC236}">
                <a16:creationId xmlns:a16="http://schemas.microsoft.com/office/drawing/2014/main" id="{D096F34A-EAFA-534D-B5A1-27C10E215B7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EB6FEE2-42F7-D046-8192-3779DA5EF00E}"/>
              </a:ext>
            </a:extLst>
          </p:cNvPr>
          <p:cNvSpPr>
            <a:spLocks noGrp="1"/>
          </p:cNvSpPr>
          <p:nvPr>
            <p:ph type="sldNum" sz="quarter" idx="12"/>
          </p:nvPr>
        </p:nvSpPr>
        <p:spPr/>
        <p:txBody>
          <a:bodyPr/>
          <a:lstStyle/>
          <a:p>
            <a:fld id="{3358B031-C509-D24E-B4B8-08F7E068EAA2}" type="slidenum">
              <a:rPr lang="en-US" smtClean="0"/>
              <a:t>‹#›</a:t>
            </a:fld>
            <a:endParaRPr lang="en-US"/>
          </a:p>
        </p:txBody>
      </p:sp>
    </p:spTree>
    <p:extLst>
      <p:ext uri="{BB962C8B-B14F-4D97-AF65-F5344CB8AC3E}">
        <p14:creationId xmlns:p14="http://schemas.microsoft.com/office/powerpoint/2010/main" val="26070669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E22E187-090F-5141-A631-6F8E8DBD57E5}"/>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882323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F39D7-8937-534A-808A-F419C7A6C82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2098A27-80C7-494C-A0CC-2D5986F7AC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F8C6A1A-968F-DA4B-939E-FE2AA806D0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4CECDBD-2DF0-8E41-9663-7B463031F99C}"/>
              </a:ext>
            </a:extLst>
          </p:cNvPr>
          <p:cNvSpPr>
            <a:spLocks noGrp="1"/>
          </p:cNvSpPr>
          <p:nvPr>
            <p:ph type="dt" sz="half" idx="10"/>
          </p:nvPr>
        </p:nvSpPr>
        <p:spPr/>
        <p:txBody>
          <a:bodyPr/>
          <a:lstStyle/>
          <a:p>
            <a:fld id="{0560DCA7-622F-A948-817E-77F16B2BE306}" type="datetimeFigureOut">
              <a:rPr lang="en-US" smtClean="0"/>
              <a:t>10/12/2022</a:t>
            </a:fld>
            <a:endParaRPr lang="en-US"/>
          </a:p>
        </p:txBody>
      </p:sp>
      <p:sp>
        <p:nvSpPr>
          <p:cNvPr id="6" name="Footer Placeholder 5">
            <a:extLst>
              <a:ext uri="{FF2B5EF4-FFF2-40B4-BE49-F238E27FC236}">
                <a16:creationId xmlns:a16="http://schemas.microsoft.com/office/drawing/2014/main" id="{D3DAC90B-0662-AB4D-A77B-FAD1F4A5AE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214DAC-A941-2446-9D63-DFF094FB42F7}"/>
              </a:ext>
            </a:extLst>
          </p:cNvPr>
          <p:cNvSpPr>
            <a:spLocks noGrp="1"/>
          </p:cNvSpPr>
          <p:nvPr>
            <p:ph type="sldNum" sz="quarter" idx="12"/>
          </p:nvPr>
        </p:nvSpPr>
        <p:spPr/>
        <p:txBody>
          <a:bodyPr/>
          <a:lstStyle/>
          <a:p>
            <a:fld id="{3358B031-C509-D24E-B4B8-08F7E068EAA2}" type="slidenum">
              <a:rPr lang="en-US" smtClean="0"/>
              <a:t>‹#›</a:t>
            </a:fld>
            <a:endParaRPr lang="en-US"/>
          </a:p>
        </p:txBody>
      </p:sp>
    </p:spTree>
    <p:extLst>
      <p:ext uri="{BB962C8B-B14F-4D97-AF65-F5344CB8AC3E}">
        <p14:creationId xmlns:p14="http://schemas.microsoft.com/office/powerpoint/2010/main" val="2236220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10/12/2022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74440A-F4E6-854F-BC46-D7DC54BE69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C7AFFD46-5CFA-8845-AD7F-C247191B65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21C45E-6139-2F4E-9389-D3D5C85DFF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F67BDD2-EFCE-7D47-875F-27B483A7C955}"/>
              </a:ext>
            </a:extLst>
          </p:cNvPr>
          <p:cNvSpPr>
            <a:spLocks noGrp="1"/>
          </p:cNvSpPr>
          <p:nvPr>
            <p:ph type="dt" sz="half" idx="10"/>
          </p:nvPr>
        </p:nvSpPr>
        <p:spPr/>
        <p:txBody>
          <a:bodyPr/>
          <a:lstStyle/>
          <a:p>
            <a:fld id="{0560DCA7-622F-A948-817E-77F16B2BE306}" type="datetimeFigureOut">
              <a:rPr lang="en-US" smtClean="0"/>
              <a:t>10/12/2022</a:t>
            </a:fld>
            <a:endParaRPr lang="en-US"/>
          </a:p>
        </p:txBody>
      </p:sp>
      <p:sp>
        <p:nvSpPr>
          <p:cNvPr id="6" name="Footer Placeholder 5">
            <a:extLst>
              <a:ext uri="{FF2B5EF4-FFF2-40B4-BE49-F238E27FC236}">
                <a16:creationId xmlns:a16="http://schemas.microsoft.com/office/drawing/2014/main" id="{448F3394-4C51-834A-B34C-2EFA195159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05F80A-B800-B84F-A783-B142D3F83347}"/>
              </a:ext>
            </a:extLst>
          </p:cNvPr>
          <p:cNvSpPr>
            <a:spLocks noGrp="1"/>
          </p:cNvSpPr>
          <p:nvPr>
            <p:ph type="sldNum" sz="quarter" idx="12"/>
          </p:nvPr>
        </p:nvSpPr>
        <p:spPr/>
        <p:txBody>
          <a:bodyPr/>
          <a:lstStyle/>
          <a:p>
            <a:fld id="{3358B031-C509-D24E-B4B8-08F7E068EAA2}" type="slidenum">
              <a:rPr lang="en-US" smtClean="0"/>
              <a:t>‹#›</a:t>
            </a:fld>
            <a:endParaRPr lang="en-US"/>
          </a:p>
        </p:txBody>
      </p:sp>
    </p:spTree>
    <p:extLst>
      <p:ext uri="{BB962C8B-B14F-4D97-AF65-F5344CB8AC3E}">
        <p14:creationId xmlns:p14="http://schemas.microsoft.com/office/powerpoint/2010/main" val="1452770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D2F45-2A60-3C48-826A-C44485CB5B3D}"/>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5126E5C-4E10-7C4F-8315-92DE702B5CF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68D8544-D524-8044-9FE1-495F9E0A8B6F}"/>
              </a:ext>
            </a:extLst>
          </p:cNvPr>
          <p:cNvSpPr>
            <a:spLocks noGrp="1"/>
          </p:cNvSpPr>
          <p:nvPr>
            <p:ph type="dt" sz="half" idx="10"/>
          </p:nvPr>
        </p:nvSpPr>
        <p:spPr/>
        <p:txBody>
          <a:bodyPr/>
          <a:lstStyle/>
          <a:p>
            <a:fld id="{0560DCA7-622F-A948-817E-77F16B2BE306}" type="datetimeFigureOut">
              <a:rPr lang="en-US" smtClean="0"/>
              <a:t>10/12/2022</a:t>
            </a:fld>
            <a:endParaRPr lang="en-US"/>
          </a:p>
        </p:txBody>
      </p:sp>
      <p:sp>
        <p:nvSpPr>
          <p:cNvPr id="5" name="Footer Placeholder 4">
            <a:extLst>
              <a:ext uri="{FF2B5EF4-FFF2-40B4-BE49-F238E27FC236}">
                <a16:creationId xmlns:a16="http://schemas.microsoft.com/office/drawing/2014/main" id="{FB5B5146-BBFC-764D-8CF1-1B85F3FD0B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6A0E5C-41BB-9E44-A3D7-71B47F2B31C4}"/>
              </a:ext>
            </a:extLst>
          </p:cNvPr>
          <p:cNvSpPr>
            <a:spLocks noGrp="1"/>
          </p:cNvSpPr>
          <p:nvPr>
            <p:ph type="sldNum" sz="quarter" idx="12"/>
          </p:nvPr>
        </p:nvSpPr>
        <p:spPr/>
        <p:txBody>
          <a:bodyPr/>
          <a:lstStyle/>
          <a:p>
            <a:fld id="{3358B031-C509-D24E-B4B8-08F7E068EAA2}" type="slidenum">
              <a:rPr lang="en-US" smtClean="0"/>
              <a:t>‹#›</a:t>
            </a:fld>
            <a:endParaRPr lang="en-US"/>
          </a:p>
        </p:txBody>
      </p:sp>
    </p:spTree>
    <p:extLst>
      <p:ext uri="{BB962C8B-B14F-4D97-AF65-F5344CB8AC3E}">
        <p14:creationId xmlns:p14="http://schemas.microsoft.com/office/powerpoint/2010/main" val="4219433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5A0107-526A-EB49-9622-497B71044D9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226744E-9D56-A240-8541-2D9737EDA16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8360E2-0AEA-0A42-B663-4110D9115190}"/>
              </a:ext>
            </a:extLst>
          </p:cNvPr>
          <p:cNvSpPr>
            <a:spLocks noGrp="1"/>
          </p:cNvSpPr>
          <p:nvPr>
            <p:ph type="dt" sz="half" idx="10"/>
          </p:nvPr>
        </p:nvSpPr>
        <p:spPr/>
        <p:txBody>
          <a:bodyPr/>
          <a:lstStyle/>
          <a:p>
            <a:fld id="{0560DCA7-622F-A948-817E-77F16B2BE306}" type="datetimeFigureOut">
              <a:rPr lang="en-US" smtClean="0"/>
              <a:t>10/12/2022</a:t>
            </a:fld>
            <a:endParaRPr lang="en-US"/>
          </a:p>
        </p:txBody>
      </p:sp>
      <p:sp>
        <p:nvSpPr>
          <p:cNvPr id="5" name="Footer Placeholder 4">
            <a:extLst>
              <a:ext uri="{FF2B5EF4-FFF2-40B4-BE49-F238E27FC236}">
                <a16:creationId xmlns:a16="http://schemas.microsoft.com/office/drawing/2014/main" id="{057A5556-8B6A-EF48-B28A-64296FBC3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71BBB-D971-D94C-8322-690E7843FE37}"/>
              </a:ext>
            </a:extLst>
          </p:cNvPr>
          <p:cNvSpPr>
            <a:spLocks noGrp="1"/>
          </p:cNvSpPr>
          <p:nvPr>
            <p:ph type="sldNum" sz="quarter" idx="12"/>
          </p:nvPr>
        </p:nvSpPr>
        <p:spPr/>
        <p:txBody>
          <a:bodyPr/>
          <a:lstStyle/>
          <a:p>
            <a:fld id="{3358B031-C509-D24E-B4B8-08F7E068EAA2}" type="slidenum">
              <a:rPr lang="en-US" smtClean="0"/>
              <a:t>‹#›</a:t>
            </a:fld>
            <a:endParaRPr lang="en-US"/>
          </a:p>
        </p:txBody>
      </p:sp>
    </p:spTree>
    <p:extLst>
      <p:ext uri="{BB962C8B-B14F-4D97-AF65-F5344CB8AC3E}">
        <p14:creationId xmlns:p14="http://schemas.microsoft.com/office/powerpoint/2010/main" val="24966334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7AFE0-4FA1-5741-AEEF-DACDC0093BC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E4F4710E-D5E3-CF48-AD17-45D86DC4320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35EE9058-8C83-2A42-AB12-7AAE782053ED}"/>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10/12/2022</a:t>
            </a:fld>
            <a:endParaRPr lang="en-US"/>
          </a:p>
        </p:txBody>
      </p:sp>
      <p:sp>
        <p:nvSpPr>
          <p:cNvPr id="5" name="Footer Placeholder 4">
            <a:extLst>
              <a:ext uri="{FF2B5EF4-FFF2-40B4-BE49-F238E27FC236}">
                <a16:creationId xmlns:a16="http://schemas.microsoft.com/office/drawing/2014/main" id="{285F19D0-BD19-8348-8989-D1AF2DD8F17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9197F1E-C9C8-D344-89F4-C41AF4C97528}"/>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a:p>
        </p:txBody>
      </p:sp>
    </p:spTree>
    <p:extLst>
      <p:ext uri="{BB962C8B-B14F-4D97-AF65-F5344CB8AC3E}">
        <p14:creationId xmlns:p14="http://schemas.microsoft.com/office/powerpoint/2010/main" val="12250306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20635-3A17-774A-BDDB-6B76B7328D8B}"/>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6F5BB30-8FDB-D94C-A804-6985CFDBC975}"/>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7B88463-51D2-224E-814C-5134D6E8E6A1}"/>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10/12/2022</a:t>
            </a:fld>
            <a:endParaRPr lang="en-US"/>
          </a:p>
        </p:txBody>
      </p:sp>
      <p:sp>
        <p:nvSpPr>
          <p:cNvPr id="5" name="Footer Placeholder 4">
            <a:extLst>
              <a:ext uri="{FF2B5EF4-FFF2-40B4-BE49-F238E27FC236}">
                <a16:creationId xmlns:a16="http://schemas.microsoft.com/office/drawing/2014/main" id="{04E0FE34-45FE-1C47-AEFC-A5C24605AA8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299BB26-897E-5A48-B01B-0FD0ECB33AB8}"/>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a:p>
        </p:txBody>
      </p:sp>
    </p:spTree>
    <p:extLst>
      <p:ext uri="{BB962C8B-B14F-4D97-AF65-F5344CB8AC3E}">
        <p14:creationId xmlns:p14="http://schemas.microsoft.com/office/powerpoint/2010/main" val="7553861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DA889-540A-694F-AD83-5AE31CC38F8B}"/>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ED8A3A26-6EDE-C243-83DC-B524C877C96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F07CD81-AFBC-FE4F-834C-87B9134732BD}"/>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10/12/2022</a:t>
            </a:fld>
            <a:endParaRPr lang="en-US"/>
          </a:p>
        </p:txBody>
      </p:sp>
      <p:sp>
        <p:nvSpPr>
          <p:cNvPr id="5" name="Footer Placeholder 4">
            <a:extLst>
              <a:ext uri="{FF2B5EF4-FFF2-40B4-BE49-F238E27FC236}">
                <a16:creationId xmlns:a16="http://schemas.microsoft.com/office/drawing/2014/main" id="{9063DDF3-4595-3146-9FDB-0F455B53E23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1843AC2-05BD-F347-A80F-5ACA446D966F}"/>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a:p>
        </p:txBody>
      </p:sp>
    </p:spTree>
    <p:extLst>
      <p:ext uri="{BB962C8B-B14F-4D97-AF65-F5344CB8AC3E}">
        <p14:creationId xmlns:p14="http://schemas.microsoft.com/office/powerpoint/2010/main" val="3689927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04077-12AC-274B-8CD9-DA2A8678CA56}"/>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31FACA7-7D2E-5549-BF8B-6AA48AA00D6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09AC465A-F643-3240-8D4A-C43EDFE3B1D4}"/>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2F424B47-AB09-A74A-8E63-B74CD78B2F35}"/>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10/12/2022</a:t>
            </a:fld>
            <a:endParaRPr lang="en-US"/>
          </a:p>
        </p:txBody>
      </p:sp>
      <p:sp>
        <p:nvSpPr>
          <p:cNvPr id="6" name="Footer Placeholder 5">
            <a:extLst>
              <a:ext uri="{FF2B5EF4-FFF2-40B4-BE49-F238E27FC236}">
                <a16:creationId xmlns:a16="http://schemas.microsoft.com/office/drawing/2014/main" id="{F1857331-6F0D-8E49-9E04-4801C08D3C6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CDB19CB-7E55-654C-BECA-033B125FEB4E}"/>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a:p>
        </p:txBody>
      </p:sp>
    </p:spTree>
    <p:extLst>
      <p:ext uri="{BB962C8B-B14F-4D97-AF65-F5344CB8AC3E}">
        <p14:creationId xmlns:p14="http://schemas.microsoft.com/office/powerpoint/2010/main" val="19762864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F716D-33EA-BF44-8B54-C381076380C4}"/>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43ABCD7-0BE3-E843-A792-9DAA45997FE7}"/>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4ABEA46-3215-8C45-8231-F7FC5AEF635F}"/>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BC4860-A38B-A343-AE71-C7852FC64C7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C6C305F-86E4-B748-BDF7-5C484C60B45F}"/>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30BEFB0-8CE9-FF4E-AD64-2890999BB676}"/>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10/12/2022</a:t>
            </a:fld>
            <a:endParaRPr lang="en-US"/>
          </a:p>
        </p:txBody>
      </p:sp>
      <p:sp>
        <p:nvSpPr>
          <p:cNvPr id="8" name="Footer Placeholder 7">
            <a:extLst>
              <a:ext uri="{FF2B5EF4-FFF2-40B4-BE49-F238E27FC236}">
                <a16:creationId xmlns:a16="http://schemas.microsoft.com/office/drawing/2014/main" id="{0CA7E6AF-409C-2C44-A575-C0257765C7F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1AC6D6C7-118D-B04A-862C-71857BABA4F0}"/>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a:p>
        </p:txBody>
      </p:sp>
    </p:spTree>
    <p:extLst>
      <p:ext uri="{BB962C8B-B14F-4D97-AF65-F5344CB8AC3E}">
        <p14:creationId xmlns:p14="http://schemas.microsoft.com/office/powerpoint/2010/main" val="12244538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6A19F-1DBB-C347-BDE6-B30F2DAB07D4}"/>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4BB489E-239E-5D4C-969F-36175DC2F6CC}"/>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10/12/2022</a:t>
            </a:fld>
            <a:endParaRPr lang="en-US"/>
          </a:p>
        </p:txBody>
      </p:sp>
      <p:sp>
        <p:nvSpPr>
          <p:cNvPr id="4" name="Footer Placeholder 3">
            <a:extLst>
              <a:ext uri="{FF2B5EF4-FFF2-40B4-BE49-F238E27FC236}">
                <a16:creationId xmlns:a16="http://schemas.microsoft.com/office/drawing/2014/main" id="{4F026D5A-85E9-8F40-B3C0-1471751EC7F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CAE6600-17A4-FB4D-BF2D-6CB57612CDC6}"/>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a:p>
        </p:txBody>
      </p:sp>
    </p:spTree>
    <p:extLst>
      <p:ext uri="{BB962C8B-B14F-4D97-AF65-F5344CB8AC3E}">
        <p14:creationId xmlns:p14="http://schemas.microsoft.com/office/powerpoint/2010/main" val="27734950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07BDBB-7662-1547-BBE2-B1508934DF6C}"/>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10/12/2022</a:t>
            </a:fld>
            <a:endParaRPr lang="en-US"/>
          </a:p>
        </p:txBody>
      </p:sp>
      <p:sp>
        <p:nvSpPr>
          <p:cNvPr id="3" name="Footer Placeholder 2">
            <a:extLst>
              <a:ext uri="{FF2B5EF4-FFF2-40B4-BE49-F238E27FC236}">
                <a16:creationId xmlns:a16="http://schemas.microsoft.com/office/drawing/2014/main" id="{EF37E8E2-0061-E740-98DD-CBEFF44A8BD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C5FF900A-F413-9143-8EC0-165D78A668CB}"/>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a:p>
        </p:txBody>
      </p:sp>
    </p:spTree>
    <p:extLst>
      <p:ext uri="{BB962C8B-B14F-4D97-AF65-F5344CB8AC3E}">
        <p14:creationId xmlns:p14="http://schemas.microsoft.com/office/powerpoint/2010/main" val="25586053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10/12/2022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5B20A-AEF1-D749-9BE7-55AAC6F2BB2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50B90CD-FC2F-3C4E-93E1-1446211405F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52A65A6-42CF-3C40-B689-538D00552C2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B152C7A-68E8-AC49-9AC1-1AA0FA35A818}"/>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10/12/2022</a:t>
            </a:fld>
            <a:endParaRPr lang="en-US"/>
          </a:p>
        </p:txBody>
      </p:sp>
      <p:sp>
        <p:nvSpPr>
          <p:cNvPr id="6" name="Footer Placeholder 5">
            <a:extLst>
              <a:ext uri="{FF2B5EF4-FFF2-40B4-BE49-F238E27FC236}">
                <a16:creationId xmlns:a16="http://schemas.microsoft.com/office/drawing/2014/main" id="{CA25F34B-5FDD-C741-8DDD-B312559BA2E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31C6444-E8D6-6C47-8DCF-C705467538AC}"/>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a:p>
        </p:txBody>
      </p:sp>
    </p:spTree>
    <p:extLst>
      <p:ext uri="{BB962C8B-B14F-4D97-AF65-F5344CB8AC3E}">
        <p14:creationId xmlns:p14="http://schemas.microsoft.com/office/powerpoint/2010/main" val="2495281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0E7AD-914C-5541-9C3A-E376DBA028F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01D342E-1445-5E4A-8122-DCF246F9827C}"/>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CEFBC82-1801-D443-90F8-0751388A64B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3374419-5A0B-DD44-B140-42A72445997F}"/>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10/12/2022</a:t>
            </a:fld>
            <a:endParaRPr lang="en-US"/>
          </a:p>
        </p:txBody>
      </p:sp>
      <p:sp>
        <p:nvSpPr>
          <p:cNvPr id="6" name="Footer Placeholder 5">
            <a:extLst>
              <a:ext uri="{FF2B5EF4-FFF2-40B4-BE49-F238E27FC236}">
                <a16:creationId xmlns:a16="http://schemas.microsoft.com/office/drawing/2014/main" id="{4A4C1F01-0C46-1F4B-9EE8-E0B2FDC791A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A442BE0-FB78-154B-B27A-E6FC5B683AF3}"/>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a:p>
        </p:txBody>
      </p:sp>
    </p:spTree>
    <p:extLst>
      <p:ext uri="{BB962C8B-B14F-4D97-AF65-F5344CB8AC3E}">
        <p14:creationId xmlns:p14="http://schemas.microsoft.com/office/powerpoint/2010/main" val="13052475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06022-6AEE-7845-B2B2-47DFCBE80249}"/>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D5C9F1B-B927-A549-B28A-AED008073FC4}"/>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70FCC22-744A-4042-8B03-679E9F7F6647}"/>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10/12/2022</a:t>
            </a:fld>
            <a:endParaRPr lang="en-US"/>
          </a:p>
        </p:txBody>
      </p:sp>
      <p:sp>
        <p:nvSpPr>
          <p:cNvPr id="5" name="Footer Placeholder 4">
            <a:extLst>
              <a:ext uri="{FF2B5EF4-FFF2-40B4-BE49-F238E27FC236}">
                <a16:creationId xmlns:a16="http://schemas.microsoft.com/office/drawing/2014/main" id="{C30A0A7D-8B9E-9A44-9D2F-26E85572638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86B8108-9833-D440-BEA1-79E14711D7EA}"/>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a:p>
        </p:txBody>
      </p:sp>
    </p:spTree>
    <p:extLst>
      <p:ext uri="{BB962C8B-B14F-4D97-AF65-F5344CB8AC3E}">
        <p14:creationId xmlns:p14="http://schemas.microsoft.com/office/powerpoint/2010/main" val="34350863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E956B9-949B-9E4E-8768-030EFACDEEDE}"/>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F85620E-94DA-274C-A429-833C07C595C7}"/>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B853D-467C-2541-B39A-EAB49E7BEE55}"/>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10/12/2022</a:t>
            </a:fld>
            <a:endParaRPr lang="en-US"/>
          </a:p>
        </p:txBody>
      </p:sp>
      <p:sp>
        <p:nvSpPr>
          <p:cNvPr id="5" name="Footer Placeholder 4">
            <a:extLst>
              <a:ext uri="{FF2B5EF4-FFF2-40B4-BE49-F238E27FC236}">
                <a16:creationId xmlns:a16="http://schemas.microsoft.com/office/drawing/2014/main" id="{F155F6DC-2C79-8C46-A31C-58E26F0EEFB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6A77113-B709-A145-9366-C221CEB71FE3}"/>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a:p>
        </p:txBody>
      </p:sp>
    </p:spTree>
    <p:extLst>
      <p:ext uri="{BB962C8B-B14F-4D97-AF65-F5344CB8AC3E}">
        <p14:creationId xmlns:p14="http://schemas.microsoft.com/office/powerpoint/2010/main" val="42203308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10/12/2022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10/12/2022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10/12/2022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10/12/2022</a:t>
            </a:fld>
            <a:endParaRPr lang="en-US"/>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a:p>
        </p:txBody>
      </p:sp>
      <p:sp>
        <p:nvSpPr>
          <p:cNvPr id="5" name="Rectangle 4">
            <a:extLst>
              <a:ext uri="{FF2B5EF4-FFF2-40B4-BE49-F238E27FC236}">
                <a16:creationId xmlns:a16="http://schemas.microsoft.com/office/drawing/2014/main" id="{CCBB15C5-14BD-BB4A-B585-EADA3E21FC8B}"/>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5F831C27-E799-534F-B038-12D9A36B8355}"/>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10/12/2022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10/12/2022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10/12/2022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D42D7D-034F-7E41-8829-F51DE5EC30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E458EDF-A3F3-3843-927B-ED57C6DC3C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7A1D976-E3AA-5941-8231-1DF68588C4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60DCA7-622F-A948-817E-77F16B2BE306}" type="datetimeFigureOut">
              <a:rPr lang="en-US" smtClean="0"/>
              <a:t>10/12/2022</a:t>
            </a:fld>
            <a:endParaRPr lang="en-US"/>
          </a:p>
        </p:txBody>
      </p:sp>
      <p:sp>
        <p:nvSpPr>
          <p:cNvPr id="5" name="Footer Placeholder 4">
            <a:extLst>
              <a:ext uri="{FF2B5EF4-FFF2-40B4-BE49-F238E27FC236}">
                <a16:creationId xmlns:a16="http://schemas.microsoft.com/office/drawing/2014/main" id="{2ED50717-C2F8-9840-AC49-23B0CD68F1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4CADE8F-1147-5C4C-B2C8-21CEA84533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58B031-C509-D24E-B4B8-08F7E068EAA2}" type="slidenum">
              <a:rPr lang="en-US" smtClean="0"/>
              <a:t>‹#›</a:t>
            </a:fld>
            <a:endParaRPr lang="en-US"/>
          </a:p>
        </p:txBody>
      </p:sp>
    </p:spTree>
    <p:extLst>
      <p:ext uri="{BB962C8B-B14F-4D97-AF65-F5344CB8AC3E}">
        <p14:creationId xmlns:p14="http://schemas.microsoft.com/office/powerpoint/2010/main" val="365914134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BC9E044-8328-8847-A477-4D7681C27C39}"/>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945021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6.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9.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jpe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8.xml"/><Relationship Id="rId5" Type="http://schemas.openxmlformats.org/officeDocument/2006/relationships/image" Target="../media/image6.png"/><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5.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7.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8.xml"/><Relationship Id="rId6" Type="http://schemas.openxmlformats.org/officeDocument/2006/relationships/image" Target="../media/image6.png"/><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8.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hyperlink" Target="https://www.bbc.co.uk/teach/class-clips-video/geography-ks1--ks2-climate/zjdthbk" TargetMode="Externa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E4CD3AD-8502-CC4A-BFA8-8716538C1D9C}"/>
              </a:ext>
            </a:extLst>
          </p:cNvPr>
          <p:cNvSpPr/>
          <p:nvPr/>
        </p:nvSpPr>
        <p:spPr>
          <a:xfrm>
            <a:off x="0" y="1839533"/>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text, nature&#10;&#10;Description automatically generated">
            <a:extLst>
              <a:ext uri="{FF2B5EF4-FFF2-40B4-BE49-F238E27FC236}">
                <a16:creationId xmlns:a16="http://schemas.microsoft.com/office/drawing/2014/main" id="{229C7AF2-FF92-7745-B9FF-96F541B88C9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5"/>
          <a:stretch/>
        </p:blipFill>
        <p:spPr>
          <a:xfrm>
            <a:off x="-3082" y="1944506"/>
            <a:ext cx="12192000" cy="3555936"/>
          </a:xfrm>
          <a:prstGeom prst="rect">
            <a:avLst/>
          </a:prstGeom>
        </p:spPr>
      </p:pic>
      <p:sp>
        <p:nvSpPr>
          <p:cNvPr id="10" name="Title 1">
            <a:extLst>
              <a:ext uri="{FF2B5EF4-FFF2-40B4-BE49-F238E27FC236}">
                <a16:creationId xmlns:a16="http://schemas.microsoft.com/office/drawing/2014/main" id="{FA42384C-31BE-2B4B-8583-C9990BFC0864}"/>
              </a:ext>
            </a:extLst>
          </p:cNvPr>
          <p:cNvSpPr txBox="1">
            <a:spLocks/>
          </p:cNvSpPr>
          <p:nvPr/>
        </p:nvSpPr>
        <p:spPr>
          <a:xfrm>
            <a:off x="-2" y="538321"/>
            <a:ext cx="12192002"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4000" b="1" dirty="0">
                <a:solidFill>
                  <a:schemeClr val="bg1"/>
                </a:solidFill>
                <a:latin typeface="Comic Sans MS" panose="030F0702030302020204" pitchFamily="66" charset="0"/>
                <a:cs typeface="Arial" panose="020B0604020202020204" pitchFamily="34" charset="0"/>
              </a:rPr>
              <a:t>Climate Change</a:t>
            </a:r>
            <a:endParaRPr lang="en-US" sz="4000" dirty="0">
              <a:solidFill>
                <a:schemeClr val="bg1"/>
              </a:solidFill>
              <a:latin typeface="Comic Sans MS" panose="030F0702030302020204" pitchFamily="66" charset="0"/>
            </a:endParaRPr>
          </a:p>
        </p:txBody>
      </p:sp>
      <p:pic>
        <p:nvPicPr>
          <p:cNvPr id="13" name="Picture 12" descr="Graphical user interface, text, application, chat or text message&#10;&#10;Description automatically generated">
            <a:extLst>
              <a:ext uri="{FF2B5EF4-FFF2-40B4-BE49-F238E27FC236}">
                <a16:creationId xmlns:a16="http://schemas.microsoft.com/office/drawing/2014/main" id="{D5374316-CEA9-D94E-80A1-7A8F2B506AA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4" name="Picture 13" descr="A picture containing text, clipart&#10;&#10;Description automatically generated">
            <a:extLst>
              <a:ext uri="{FF2B5EF4-FFF2-40B4-BE49-F238E27FC236}">
                <a16:creationId xmlns:a16="http://schemas.microsoft.com/office/drawing/2014/main" id="{53C38984-030F-2A4F-8CD5-8E07D46839D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5" name="Title 1">
            <a:extLst>
              <a:ext uri="{FF2B5EF4-FFF2-40B4-BE49-F238E27FC236}">
                <a16:creationId xmlns:a16="http://schemas.microsoft.com/office/drawing/2014/main" id="{15857EC2-5FE9-1E44-8C2D-7E987B0C1FDD}"/>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6" name="Title 1">
            <a:extLst>
              <a:ext uri="{FF2B5EF4-FFF2-40B4-BE49-F238E27FC236}">
                <a16:creationId xmlns:a16="http://schemas.microsoft.com/office/drawing/2014/main" id="{E0474D93-D423-1F4E-8DDF-B06C829B4BEA}"/>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Geography</a:t>
            </a:r>
          </a:p>
        </p:txBody>
      </p:sp>
      <p:pic>
        <p:nvPicPr>
          <p:cNvPr id="9" name="Picture 8" descr="Logo, company name&#10;&#10;Description automatically generated">
            <a:extLst>
              <a:ext uri="{FF2B5EF4-FFF2-40B4-BE49-F238E27FC236}">
                <a16:creationId xmlns:a16="http://schemas.microsoft.com/office/drawing/2014/main" id="{4435E641-C27B-3740-8D06-BDB53AEF38C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71391" y="237024"/>
            <a:ext cx="920371" cy="707886"/>
          </a:xfrm>
          <a:prstGeom prst="rect">
            <a:avLst/>
          </a:prstGeom>
        </p:spPr>
      </p:pic>
      <p:grpSp>
        <p:nvGrpSpPr>
          <p:cNvPr id="11" name="Group 10">
            <a:extLst>
              <a:ext uri="{FF2B5EF4-FFF2-40B4-BE49-F238E27FC236}">
                <a16:creationId xmlns:a16="http://schemas.microsoft.com/office/drawing/2014/main" id="{10EA3FA1-CB41-3FB9-8736-CD08183288A3}"/>
              </a:ext>
            </a:extLst>
          </p:cNvPr>
          <p:cNvGrpSpPr/>
          <p:nvPr/>
        </p:nvGrpSpPr>
        <p:grpSpPr>
          <a:xfrm>
            <a:off x="4101341" y="5874029"/>
            <a:ext cx="3875136" cy="739868"/>
            <a:chOff x="4226851" y="5874029"/>
            <a:chExt cx="3875136" cy="739868"/>
          </a:xfrm>
        </p:grpSpPr>
        <p:pic>
          <p:nvPicPr>
            <p:cNvPr id="12" name="Picture 11" descr="Logo, company name&#10;&#10;Description automatically generated">
              <a:extLst>
                <a:ext uri="{FF2B5EF4-FFF2-40B4-BE49-F238E27FC236}">
                  <a16:creationId xmlns:a16="http://schemas.microsoft.com/office/drawing/2014/main" id="{31CA3FBE-0D6B-572A-9AC4-B9BF65D2FB2A}"/>
                </a:ext>
              </a:extLst>
            </p:cNvPr>
            <p:cNvPicPr>
              <a:picLocks noChangeAspect="1"/>
            </p:cNvPicPr>
            <p:nvPr/>
          </p:nvPicPr>
          <p:blipFill>
            <a:blip r:embed="rId6"/>
            <a:stretch>
              <a:fillRect/>
            </a:stretch>
          </p:blipFill>
          <p:spPr>
            <a:xfrm>
              <a:off x="7140035" y="5874029"/>
              <a:ext cx="961952" cy="739868"/>
            </a:xfrm>
            <a:prstGeom prst="rect">
              <a:avLst/>
            </a:prstGeom>
          </p:spPr>
        </p:pic>
        <p:sp>
          <p:nvSpPr>
            <p:cNvPr id="17" name="TextBox 16">
              <a:extLst>
                <a:ext uri="{FF2B5EF4-FFF2-40B4-BE49-F238E27FC236}">
                  <a16:creationId xmlns:a16="http://schemas.microsoft.com/office/drawing/2014/main" id="{E7C4A895-6084-7DC2-3F5C-312303FF9FB1}"/>
                </a:ext>
              </a:extLst>
            </p:cNvPr>
            <p:cNvSpPr txBox="1"/>
            <p:nvPr/>
          </p:nvSpPr>
          <p:spPr>
            <a:xfrm>
              <a:off x="4226851" y="5951453"/>
              <a:ext cx="2771951" cy="553998"/>
            </a:xfrm>
            <a:prstGeom prst="rect">
              <a:avLst/>
            </a:prstGeom>
            <a:noFill/>
          </p:spPr>
          <p:txBody>
            <a:bodyPr wrap="square">
              <a:spAutoFit/>
            </a:bodyPr>
            <a:lstStyle/>
            <a:p>
              <a:r>
                <a:rPr lang="en-GB" sz="1500" u="none" strike="noStrike" dirty="0">
                  <a:solidFill>
                    <a:schemeClr val="bg1"/>
                  </a:solidFill>
                  <a:effectLst/>
                  <a:latin typeface="Arial" panose="020B0604020202020204" pitchFamily="34" charset="0"/>
                  <a:cs typeface="Arial" panose="020B0604020202020204" pitchFamily="34" charset="0"/>
                </a:rPr>
                <a:t>Produced in collaboration with</a:t>
              </a:r>
              <a:br>
                <a:rPr lang="en-GB" sz="1500" u="none" strike="noStrike" dirty="0">
                  <a:solidFill>
                    <a:schemeClr val="bg1"/>
                  </a:solidFill>
                  <a:effectLst/>
                  <a:latin typeface="Arial" panose="020B0604020202020204" pitchFamily="34" charset="0"/>
                  <a:cs typeface="Arial" panose="020B0604020202020204" pitchFamily="34" charset="0"/>
                </a:rPr>
              </a:br>
              <a:r>
                <a:rPr lang="en-GB" sz="1500" u="none" strike="noStrike" dirty="0">
                  <a:solidFill>
                    <a:schemeClr val="bg1"/>
                  </a:solidFill>
                  <a:effectLst/>
                  <a:latin typeface="Arial" panose="020B0604020202020204" pitchFamily="34" charset="0"/>
                  <a:cs typeface="Arial" panose="020B0604020202020204" pitchFamily="34" charset="0"/>
                </a:rPr>
                <a:t>the Geographical Association</a:t>
              </a:r>
              <a:endParaRPr lang="en-US" sz="1500"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3534331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2987B197-8116-6842-83FD-9DCCB2C272F2}"/>
              </a:ext>
            </a:extLst>
          </p:cNvPr>
          <p:cNvSpPr txBox="1"/>
          <p:nvPr/>
        </p:nvSpPr>
        <p:spPr>
          <a:xfrm>
            <a:off x="2003166" y="2117691"/>
            <a:ext cx="4092833" cy="529749"/>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TextBox 4">
            <a:extLst>
              <a:ext uri="{FF2B5EF4-FFF2-40B4-BE49-F238E27FC236}">
                <a16:creationId xmlns:a16="http://schemas.microsoft.com/office/drawing/2014/main" id="{C9894877-2CDE-4988-AA44-793A5FDA2E02}"/>
              </a:ext>
            </a:extLst>
          </p:cNvPr>
          <p:cNvSpPr txBox="1"/>
          <p:nvPr/>
        </p:nvSpPr>
        <p:spPr>
          <a:xfrm>
            <a:off x="6681352" y="1426605"/>
            <a:ext cx="4532026" cy="4139595"/>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Luckily for us the Earth’s atmosphere acts like a giant gaseous shield to protect the planet from too much heat getting in.</a:t>
            </a:r>
          </a:p>
          <a:p>
            <a:pPr>
              <a:spcBef>
                <a:spcPts val="1500"/>
              </a:spcBef>
            </a:pPr>
            <a:r>
              <a:rPr lang="en-GB" sz="2000" dirty="0">
                <a:solidFill>
                  <a:srgbClr val="272626"/>
                </a:solidFill>
                <a:latin typeface="Comic Sans MS" panose="030F0702030302020204" pitchFamily="66" charset="0"/>
              </a:rPr>
              <a:t>When the heat waves bounce back off the planet that same super shield can trap the gases so that the planet overheats.</a:t>
            </a:r>
          </a:p>
          <a:p>
            <a:pPr>
              <a:spcBef>
                <a:spcPts val="1500"/>
              </a:spcBef>
            </a:pPr>
            <a:r>
              <a:rPr lang="en-GB" sz="2000" dirty="0">
                <a:solidFill>
                  <a:srgbClr val="272626"/>
                </a:solidFill>
                <a:latin typeface="Comic Sans MS" panose="030F0702030302020204" pitchFamily="66" charset="0"/>
              </a:rPr>
              <a:t>This happens more if there is lots of </a:t>
            </a:r>
            <a:r>
              <a:rPr lang="en-GB" sz="2000" b="1" dirty="0">
                <a:solidFill>
                  <a:srgbClr val="272626"/>
                </a:solidFill>
                <a:latin typeface="Comic Sans MS" panose="030F0702030302020204" pitchFamily="66" charset="0"/>
              </a:rPr>
              <a:t>Carbon Dioxide</a:t>
            </a:r>
            <a:r>
              <a:rPr lang="en-GB" sz="2000" dirty="0">
                <a:solidFill>
                  <a:srgbClr val="272626"/>
                </a:solidFill>
                <a:latin typeface="Comic Sans MS" panose="030F0702030302020204" pitchFamily="66" charset="0"/>
              </a:rPr>
              <a:t> gas in the atmosphere. </a:t>
            </a:r>
          </a:p>
          <a:p>
            <a:pPr>
              <a:spcAft>
                <a:spcPts val="800"/>
              </a:spcAft>
            </a:pPr>
            <a:endParaRPr lang="en-GB" sz="1800" dirty="0">
              <a:effectLst/>
              <a:latin typeface="Comic Sans MS" panose="030F0702030302020204" pitchFamily="66" charset="0"/>
              <a:ea typeface="Calibri" panose="020F0502020204030204" pitchFamily="34" charset="0"/>
            </a:endParaRPr>
          </a:p>
        </p:txBody>
      </p:sp>
      <p:pic>
        <p:nvPicPr>
          <p:cNvPr id="27" name="Picture 26" descr="A picture containing graphical user interface&#10;&#10;Description automatically generated">
            <a:extLst>
              <a:ext uri="{FF2B5EF4-FFF2-40B4-BE49-F238E27FC236}">
                <a16:creationId xmlns:a16="http://schemas.microsoft.com/office/drawing/2014/main" id="{FD4B754A-71EF-4F4E-AE1E-0C2CE5405B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36980" y="1178393"/>
            <a:ext cx="4501214" cy="4501214"/>
          </a:xfrm>
          <a:prstGeom prst="rect">
            <a:avLst/>
          </a:prstGeom>
        </p:spPr>
      </p:pic>
      <p:pic>
        <p:nvPicPr>
          <p:cNvPr id="28" name="Picture 27" descr="A picture containing arrow&#10;&#10;Description automatically generated">
            <a:extLst>
              <a:ext uri="{FF2B5EF4-FFF2-40B4-BE49-F238E27FC236}">
                <a16:creationId xmlns:a16="http://schemas.microsoft.com/office/drawing/2014/main" id="{95A3E9E4-3E41-0C49-BDDD-764590D742D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36980" y="3201394"/>
            <a:ext cx="4501214" cy="1258592"/>
          </a:xfrm>
          <a:prstGeom prst="rect">
            <a:avLst/>
          </a:prstGeom>
        </p:spPr>
      </p:pic>
      <p:pic>
        <p:nvPicPr>
          <p:cNvPr id="29" name="Picture 28" descr="Logo&#10;&#10;Description automatically generated">
            <a:extLst>
              <a:ext uri="{FF2B5EF4-FFF2-40B4-BE49-F238E27FC236}">
                <a16:creationId xmlns:a16="http://schemas.microsoft.com/office/drawing/2014/main" id="{91DC5622-861A-604B-A469-D078C7260BB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214941" y="1178393"/>
            <a:ext cx="1014397" cy="1615014"/>
          </a:xfrm>
          <a:prstGeom prst="rect">
            <a:avLst/>
          </a:prstGeom>
        </p:spPr>
      </p:pic>
      <p:pic>
        <p:nvPicPr>
          <p:cNvPr id="31" name="Picture 30" descr="A picture containing arrow&#10;&#10;Description automatically generated">
            <a:extLst>
              <a:ext uri="{FF2B5EF4-FFF2-40B4-BE49-F238E27FC236}">
                <a16:creationId xmlns:a16="http://schemas.microsoft.com/office/drawing/2014/main" id="{E05440D3-2B54-334F-8C4C-E27980A2AAA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044895" y="1222488"/>
            <a:ext cx="844888" cy="2608202"/>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EADDE08B-0CFC-1D43-8F9B-27EFFDEB937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924722" y="3136512"/>
            <a:ext cx="856016" cy="1074049"/>
          </a:xfrm>
          <a:prstGeom prst="rect">
            <a:avLst/>
          </a:prstGeom>
        </p:spPr>
      </p:pic>
      <p:pic>
        <p:nvPicPr>
          <p:cNvPr id="33" name="Picture 32" descr="A picture containing graphical user interface&#10;&#10;Description automatically generated">
            <a:extLst>
              <a:ext uri="{FF2B5EF4-FFF2-40B4-BE49-F238E27FC236}">
                <a16:creationId xmlns:a16="http://schemas.microsoft.com/office/drawing/2014/main" id="{3A657D91-8AE3-5D4C-893A-CC63A4FBB90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215470" y="1685696"/>
            <a:ext cx="844889" cy="1752664"/>
          </a:xfrm>
          <a:prstGeom prst="rect">
            <a:avLst/>
          </a:prstGeom>
        </p:spPr>
      </p:pic>
      <p:pic>
        <p:nvPicPr>
          <p:cNvPr id="34" name="Picture 33" descr="A picture containing silhouette, night sky&#10;&#10;Description automatically generated">
            <a:extLst>
              <a:ext uri="{FF2B5EF4-FFF2-40B4-BE49-F238E27FC236}">
                <a16:creationId xmlns:a16="http://schemas.microsoft.com/office/drawing/2014/main" id="{B93B43A8-C0D9-DD42-9788-F012280C756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1204422" y="1178393"/>
            <a:ext cx="1431907" cy="1161999"/>
          </a:xfrm>
          <a:prstGeom prst="rect">
            <a:avLst/>
          </a:prstGeom>
        </p:spPr>
      </p:pic>
      <p:pic>
        <p:nvPicPr>
          <p:cNvPr id="35" name="Picture 34">
            <a:extLst>
              <a:ext uri="{FF2B5EF4-FFF2-40B4-BE49-F238E27FC236}">
                <a16:creationId xmlns:a16="http://schemas.microsoft.com/office/drawing/2014/main" id="{435B9F52-CDA2-D14A-AC96-07970B3357ED}"/>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2915433" y="2202721"/>
            <a:ext cx="444660" cy="1258593"/>
          </a:xfrm>
          <a:prstGeom prst="rect">
            <a:avLst/>
          </a:prstGeom>
        </p:spPr>
      </p:pic>
      <p:pic>
        <p:nvPicPr>
          <p:cNvPr id="36" name="Picture 35" descr="A picture containing logo&#10;&#10;Description automatically generated">
            <a:extLst>
              <a:ext uri="{FF2B5EF4-FFF2-40B4-BE49-F238E27FC236}">
                <a16:creationId xmlns:a16="http://schemas.microsoft.com/office/drawing/2014/main" id="{270D8674-1560-AA48-9956-9FF4BD8F570F}"/>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2908786" y="2603785"/>
            <a:ext cx="1521811" cy="799139"/>
          </a:xfrm>
          <a:prstGeom prst="rect">
            <a:avLst/>
          </a:prstGeom>
        </p:spPr>
      </p:pic>
      <p:sp>
        <p:nvSpPr>
          <p:cNvPr id="37" name="Subtitle 2">
            <a:extLst>
              <a:ext uri="{FF2B5EF4-FFF2-40B4-BE49-F238E27FC236}">
                <a16:creationId xmlns:a16="http://schemas.microsoft.com/office/drawing/2014/main" id="{FE84EB6C-0C3F-C946-A77A-35ECBE7DACC8}"/>
              </a:ext>
            </a:extLst>
          </p:cNvPr>
          <p:cNvSpPr txBox="1">
            <a:spLocks/>
          </p:cNvSpPr>
          <p:nvPr/>
        </p:nvSpPr>
        <p:spPr>
          <a:xfrm>
            <a:off x="1236980" y="2711766"/>
            <a:ext cx="1249173" cy="5334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1500"/>
              </a:spcBef>
              <a:buNone/>
            </a:pPr>
            <a:r>
              <a:rPr lang="en-US" sz="700" b="1" dirty="0">
                <a:solidFill>
                  <a:schemeClr val="bg1"/>
                </a:solidFill>
                <a:latin typeface="Comic Sans MS" panose="030F0702030302020204" pitchFamily="66" charset="0"/>
                <a:cs typeface="Arial" panose="020B0604020202020204" pitchFamily="34" charset="0"/>
              </a:rPr>
              <a:t>Reflects back to space</a:t>
            </a:r>
            <a:br>
              <a:rPr lang="en-US" sz="700" b="1" dirty="0">
                <a:solidFill>
                  <a:schemeClr val="bg1"/>
                </a:solidFill>
                <a:latin typeface="Comic Sans MS" panose="030F0702030302020204" pitchFamily="66" charset="0"/>
                <a:cs typeface="Arial" panose="020B0604020202020204" pitchFamily="34" charset="0"/>
              </a:rPr>
            </a:br>
            <a:r>
              <a:rPr lang="en-US" sz="700" b="1" dirty="0">
                <a:solidFill>
                  <a:schemeClr val="bg1"/>
                </a:solidFill>
                <a:latin typeface="Comic Sans MS" panose="030F0702030302020204" pitchFamily="66" charset="0"/>
                <a:cs typeface="Arial" panose="020B0604020202020204" pitchFamily="34" charset="0"/>
              </a:rPr>
              <a:t>by the atmosphere</a:t>
            </a:r>
          </a:p>
          <a:p>
            <a:pPr marL="0" indent="0" algn="ctr">
              <a:spcBef>
                <a:spcPts val="1500"/>
              </a:spcBef>
              <a:buNone/>
            </a:pPr>
            <a:endParaRPr lang="en-US" sz="700" b="1" dirty="0">
              <a:solidFill>
                <a:schemeClr val="bg1"/>
              </a:solidFill>
              <a:latin typeface="Comic Sans MS" panose="030F0702030302020204" pitchFamily="66" charset="0"/>
              <a:cs typeface="Arial" panose="020B0604020202020204" pitchFamily="34" charset="0"/>
            </a:endParaRPr>
          </a:p>
        </p:txBody>
      </p:sp>
      <p:sp>
        <p:nvSpPr>
          <p:cNvPr id="38" name="Subtitle 2">
            <a:extLst>
              <a:ext uri="{FF2B5EF4-FFF2-40B4-BE49-F238E27FC236}">
                <a16:creationId xmlns:a16="http://schemas.microsoft.com/office/drawing/2014/main" id="{1A0465C0-9CF7-304C-9DD8-92587B6BE9B2}"/>
              </a:ext>
            </a:extLst>
          </p:cNvPr>
          <p:cNvSpPr txBox="1">
            <a:spLocks/>
          </p:cNvSpPr>
          <p:nvPr/>
        </p:nvSpPr>
        <p:spPr>
          <a:xfrm rot="793597">
            <a:off x="3904870" y="2240314"/>
            <a:ext cx="1345528" cy="5334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1500"/>
              </a:spcBef>
              <a:buNone/>
            </a:pPr>
            <a:r>
              <a:rPr lang="en-US" sz="1200" b="1" dirty="0">
                <a:solidFill>
                  <a:schemeClr val="bg1"/>
                </a:solidFill>
                <a:latin typeface="Comic Sans MS" panose="030F0702030302020204" pitchFamily="66" charset="0"/>
                <a:cs typeface="Arial" panose="020B0604020202020204" pitchFamily="34" charset="0"/>
              </a:rPr>
              <a:t>Atmosphere</a:t>
            </a:r>
          </a:p>
        </p:txBody>
      </p:sp>
      <p:sp>
        <p:nvSpPr>
          <p:cNvPr id="39" name="Subtitle 2">
            <a:extLst>
              <a:ext uri="{FF2B5EF4-FFF2-40B4-BE49-F238E27FC236}">
                <a16:creationId xmlns:a16="http://schemas.microsoft.com/office/drawing/2014/main" id="{68CE4B6E-23B5-0843-AD59-8130294535FE}"/>
              </a:ext>
            </a:extLst>
          </p:cNvPr>
          <p:cNvSpPr txBox="1">
            <a:spLocks/>
          </p:cNvSpPr>
          <p:nvPr/>
        </p:nvSpPr>
        <p:spPr>
          <a:xfrm>
            <a:off x="3738075" y="3016595"/>
            <a:ext cx="1552357" cy="5334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1500"/>
              </a:spcBef>
              <a:buNone/>
            </a:pPr>
            <a:r>
              <a:rPr lang="en-US" sz="700" b="1" dirty="0">
                <a:solidFill>
                  <a:schemeClr val="bg1"/>
                </a:solidFill>
                <a:latin typeface="Comic Sans MS" panose="030F0702030302020204" pitchFamily="66" charset="0"/>
                <a:cs typeface="Arial" panose="020B0604020202020204" pitchFamily="34" charset="0"/>
              </a:rPr>
              <a:t>Greenhouse gases trap</a:t>
            </a:r>
            <a:br>
              <a:rPr lang="en-US" sz="700" b="1" dirty="0">
                <a:solidFill>
                  <a:schemeClr val="bg1"/>
                </a:solidFill>
                <a:latin typeface="Comic Sans MS" panose="030F0702030302020204" pitchFamily="66" charset="0"/>
                <a:cs typeface="Arial" panose="020B0604020202020204" pitchFamily="34" charset="0"/>
              </a:rPr>
            </a:br>
            <a:r>
              <a:rPr lang="en-US" sz="700" b="1" dirty="0">
                <a:solidFill>
                  <a:schemeClr val="bg1"/>
                </a:solidFill>
                <a:latin typeface="Comic Sans MS" panose="030F0702030302020204" pitchFamily="66" charset="0"/>
                <a:cs typeface="Arial" panose="020B0604020202020204" pitchFamily="34" charset="0"/>
              </a:rPr>
              <a:t>the heat from the sun</a:t>
            </a:r>
          </a:p>
        </p:txBody>
      </p:sp>
      <p:sp>
        <p:nvSpPr>
          <p:cNvPr id="40" name="Subtitle 2">
            <a:extLst>
              <a:ext uri="{FF2B5EF4-FFF2-40B4-BE49-F238E27FC236}">
                <a16:creationId xmlns:a16="http://schemas.microsoft.com/office/drawing/2014/main" id="{EBB99FD9-EE2E-7142-AEA2-AD22191E2C87}"/>
              </a:ext>
            </a:extLst>
          </p:cNvPr>
          <p:cNvSpPr txBox="1">
            <a:spLocks/>
          </p:cNvSpPr>
          <p:nvPr/>
        </p:nvSpPr>
        <p:spPr>
          <a:xfrm>
            <a:off x="3738075" y="3679901"/>
            <a:ext cx="1552357" cy="5334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1500"/>
              </a:spcBef>
              <a:buNone/>
            </a:pPr>
            <a:r>
              <a:rPr lang="en-US" sz="700" b="1" dirty="0">
                <a:solidFill>
                  <a:srgbClr val="272626"/>
                </a:solidFill>
                <a:latin typeface="Comic Sans MS" panose="030F0702030302020204" pitchFamily="66" charset="0"/>
                <a:cs typeface="Arial" panose="020B0604020202020204" pitchFamily="34" charset="0"/>
              </a:rPr>
              <a:t>Human activities release</a:t>
            </a:r>
            <a:br>
              <a:rPr lang="en-US" sz="700" b="1" dirty="0">
                <a:solidFill>
                  <a:srgbClr val="272626"/>
                </a:solidFill>
                <a:latin typeface="Comic Sans MS" panose="030F0702030302020204" pitchFamily="66" charset="0"/>
                <a:cs typeface="Arial" panose="020B0604020202020204" pitchFamily="34" charset="0"/>
              </a:rPr>
            </a:br>
            <a:r>
              <a:rPr lang="en-US" sz="700" b="1" dirty="0">
                <a:solidFill>
                  <a:srgbClr val="272626"/>
                </a:solidFill>
                <a:latin typeface="Comic Sans MS" panose="030F0702030302020204" pitchFamily="66" charset="0"/>
                <a:cs typeface="Arial" panose="020B0604020202020204" pitchFamily="34" charset="0"/>
              </a:rPr>
              <a:t>greenhouse gases</a:t>
            </a:r>
          </a:p>
        </p:txBody>
      </p:sp>
      <p:sp>
        <p:nvSpPr>
          <p:cNvPr id="41" name="Subtitle 2">
            <a:extLst>
              <a:ext uri="{FF2B5EF4-FFF2-40B4-BE49-F238E27FC236}">
                <a16:creationId xmlns:a16="http://schemas.microsoft.com/office/drawing/2014/main" id="{6571DD97-91FB-4B47-82F1-A664C993A868}"/>
              </a:ext>
            </a:extLst>
          </p:cNvPr>
          <p:cNvSpPr txBox="1">
            <a:spLocks/>
          </p:cNvSpPr>
          <p:nvPr/>
        </p:nvSpPr>
        <p:spPr>
          <a:xfrm>
            <a:off x="1919879" y="3814865"/>
            <a:ext cx="1552357" cy="5334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1500"/>
              </a:spcBef>
              <a:buNone/>
            </a:pPr>
            <a:r>
              <a:rPr lang="en-US" sz="700" b="1" dirty="0">
                <a:solidFill>
                  <a:srgbClr val="272626"/>
                </a:solidFill>
                <a:latin typeface="Comic Sans MS" panose="030F0702030302020204" pitchFamily="66" charset="0"/>
                <a:cs typeface="Arial" panose="020B0604020202020204" pitchFamily="34" charset="0"/>
              </a:rPr>
              <a:t>Sunlight absorbed</a:t>
            </a:r>
            <a:br>
              <a:rPr lang="en-US" sz="700" b="1" dirty="0">
                <a:solidFill>
                  <a:srgbClr val="272626"/>
                </a:solidFill>
                <a:latin typeface="Comic Sans MS" panose="030F0702030302020204" pitchFamily="66" charset="0"/>
                <a:cs typeface="Arial" panose="020B0604020202020204" pitchFamily="34" charset="0"/>
              </a:rPr>
            </a:br>
            <a:r>
              <a:rPr lang="en-US" sz="700" b="1" dirty="0">
                <a:solidFill>
                  <a:srgbClr val="272626"/>
                </a:solidFill>
                <a:latin typeface="Comic Sans MS" panose="030F0702030302020204" pitchFamily="66" charset="0"/>
                <a:cs typeface="Arial" panose="020B0604020202020204" pitchFamily="34" charset="0"/>
              </a:rPr>
              <a:t>at surface</a:t>
            </a:r>
          </a:p>
        </p:txBody>
      </p:sp>
    </p:spTree>
    <p:extLst>
      <p:ext uri="{BB962C8B-B14F-4D97-AF65-F5344CB8AC3E}">
        <p14:creationId xmlns:p14="http://schemas.microsoft.com/office/powerpoint/2010/main" val="240433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500"/>
                                        <p:tgtEl>
                                          <p:spTgt spid="29"/>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up)">
                                      <p:cBhvr>
                                        <p:cTn id="27" dur="500"/>
                                        <p:tgtEl>
                                          <p:spTgt spid="33"/>
                                        </p:tgtEl>
                                      </p:cBhvr>
                                    </p:animEffect>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00"/>
                                        <p:tgtEl>
                                          <p:spTgt spid="35"/>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3000"/>
                            </p:stCondLst>
                            <p:childTnLst>
                              <p:par>
                                <p:cTn id="37" presetID="32" presetClass="emph" presetSubtype="0" fill="hold" nodeType="afterEffect">
                                  <p:stCondLst>
                                    <p:cond delay="0"/>
                                  </p:stCondLst>
                                  <p:childTnLst>
                                    <p:animRot by="120000">
                                      <p:cBhvr>
                                        <p:cTn id="38" dur="100" fill="hold">
                                          <p:stCondLst>
                                            <p:cond delay="0"/>
                                          </p:stCondLst>
                                        </p:cTn>
                                        <p:tgtEl>
                                          <p:spTgt spid="32"/>
                                        </p:tgtEl>
                                        <p:attrNameLst>
                                          <p:attrName>r</p:attrName>
                                        </p:attrNameLst>
                                      </p:cBhvr>
                                    </p:animRot>
                                    <p:animRot by="-240000">
                                      <p:cBhvr>
                                        <p:cTn id="39" dur="200" fill="hold">
                                          <p:stCondLst>
                                            <p:cond delay="200"/>
                                          </p:stCondLst>
                                        </p:cTn>
                                        <p:tgtEl>
                                          <p:spTgt spid="32"/>
                                        </p:tgtEl>
                                        <p:attrNameLst>
                                          <p:attrName>r</p:attrName>
                                        </p:attrNameLst>
                                      </p:cBhvr>
                                    </p:animRot>
                                    <p:animRot by="240000">
                                      <p:cBhvr>
                                        <p:cTn id="40" dur="200" fill="hold">
                                          <p:stCondLst>
                                            <p:cond delay="400"/>
                                          </p:stCondLst>
                                        </p:cTn>
                                        <p:tgtEl>
                                          <p:spTgt spid="32"/>
                                        </p:tgtEl>
                                        <p:attrNameLst>
                                          <p:attrName>r</p:attrName>
                                        </p:attrNameLst>
                                      </p:cBhvr>
                                    </p:animRot>
                                    <p:animRot by="-240000">
                                      <p:cBhvr>
                                        <p:cTn id="41" dur="200" fill="hold">
                                          <p:stCondLst>
                                            <p:cond delay="600"/>
                                          </p:stCondLst>
                                        </p:cTn>
                                        <p:tgtEl>
                                          <p:spTgt spid="32"/>
                                        </p:tgtEl>
                                        <p:attrNameLst>
                                          <p:attrName>r</p:attrName>
                                        </p:attrNameLst>
                                      </p:cBhvr>
                                    </p:animRot>
                                    <p:animRot by="120000">
                                      <p:cBhvr>
                                        <p:cTn id="42" dur="200" fill="hold">
                                          <p:stCondLst>
                                            <p:cond delay="800"/>
                                          </p:stCondLst>
                                        </p:cTn>
                                        <p:tgtEl>
                                          <p:spTgt spid="32"/>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729D62-F532-8C40-94C2-E4C5A8258310}"/>
              </a:ext>
            </a:extLst>
          </p:cNvPr>
          <p:cNvSpPr/>
          <p:nvPr/>
        </p:nvSpPr>
        <p:spPr>
          <a:xfrm>
            <a:off x="2590800" y="1556426"/>
            <a:ext cx="6992471" cy="46595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a:extLst>
              <a:ext uri="{FF2B5EF4-FFF2-40B4-BE49-F238E27FC236}">
                <a16:creationId xmlns:a16="http://schemas.microsoft.com/office/drawing/2014/main" id="{DE4AA228-A4E8-6B4C-8716-CB41D52C41C7}"/>
              </a:ext>
            </a:extLst>
          </p:cNvPr>
          <p:cNvSpPr txBox="1">
            <a:spLocks/>
          </p:cNvSpPr>
          <p:nvPr/>
        </p:nvSpPr>
        <p:spPr>
          <a:xfrm>
            <a:off x="1" y="424493"/>
            <a:ext cx="12192000" cy="12097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500" b="1" dirty="0">
                <a:solidFill>
                  <a:schemeClr val="bg1"/>
                </a:solidFill>
                <a:latin typeface="Comic Sans MS" panose="030F0702030302020204" pitchFamily="66" charset="0"/>
                <a:cs typeface="Arial" panose="020B0604020202020204" pitchFamily="34" charset="0"/>
              </a:rPr>
              <a:t>Carbon Dioxide</a:t>
            </a:r>
          </a:p>
        </p:txBody>
      </p:sp>
      <p:pic>
        <p:nvPicPr>
          <p:cNvPr id="8" name="Picture 7" descr="A picture containing outdoor, sky, clouds, sunset&#10;&#10;Description automatically generated">
            <a:extLst>
              <a:ext uri="{FF2B5EF4-FFF2-40B4-BE49-F238E27FC236}">
                <a16:creationId xmlns:a16="http://schemas.microsoft.com/office/drawing/2014/main" id="{F0C89317-517E-AE43-8DCC-9B2D0C4BCB3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88373" y="1634247"/>
            <a:ext cx="6787772" cy="4505392"/>
          </a:xfrm>
          <a:prstGeom prst="rect">
            <a:avLst/>
          </a:prstGeom>
        </p:spPr>
      </p:pic>
      <p:pic>
        <p:nvPicPr>
          <p:cNvPr id="11" name="Picture 10" descr="A picture containing text, clipart&#10;&#10;Description automatically generated">
            <a:extLst>
              <a:ext uri="{FF2B5EF4-FFF2-40B4-BE49-F238E27FC236}">
                <a16:creationId xmlns:a16="http://schemas.microsoft.com/office/drawing/2014/main" id="{7EF8E966-555F-0E40-8074-59A6203ED9A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750322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TextBox 4">
            <a:extLst>
              <a:ext uri="{FF2B5EF4-FFF2-40B4-BE49-F238E27FC236}">
                <a16:creationId xmlns:a16="http://schemas.microsoft.com/office/drawing/2014/main" id="{C9894877-2CDE-4988-AA44-793A5FDA2E02}"/>
              </a:ext>
            </a:extLst>
          </p:cNvPr>
          <p:cNvSpPr txBox="1"/>
          <p:nvPr/>
        </p:nvSpPr>
        <p:spPr>
          <a:xfrm>
            <a:off x="6431728" y="1518809"/>
            <a:ext cx="4626843" cy="3747180"/>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ea typeface="Calibri" panose="020F0502020204030204" pitchFamily="34" charset="0"/>
              </a:rPr>
              <a:t>Gases like </a:t>
            </a:r>
            <a:r>
              <a:rPr lang="en-GB" sz="2000" dirty="0">
                <a:solidFill>
                  <a:srgbClr val="272626"/>
                </a:solidFill>
                <a:effectLst/>
                <a:latin typeface="Comic Sans MS" panose="030F0702030302020204" pitchFamily="66" charset="0"/>
                <a:ea typeface="Calibri" panose="020F0502020204030204" pitchFamily="34" charset="0"/>
              </a:rPr>
              <a:t>Carbon Dioxide are created when things burn.</a:t>
            </a:r>
          </a:p>
          <a:p>
            <a:pPr>
              <a:spcBef>
                <a:spcPts val="1500"/>
              </a:spcBef>
            </a:pPr>
            <a:r>
              <a:rPr lang="en-GB" sz="2000" dirty="0">
                <a:solidFill>
                  <a:srgbClr val="272626"/>
                </a:solidFill>
                <a:latin typeface="Comic Sans MS" panose="030F0702030302020204" pitchFamily="66" charset="0"/>
                <a:ea typeface="Calibri" panose="020F0502020204030204" pitchFamily="34" charset="0"/>
              </a:rPr>
              <a:t>T</a:t>
            </a:r>
            <a:r>
              <a:rPr lang="en-GB" sz="2000" dirty="0">
                <a:solidFill>
                  <a:srgbClr val="272626"/>
                </a:solidFill>
                <a:effectLst/>
                <a:latin typeface="Comic Sans MS" panose="030F0702030302020204" pitchFamily="66" charset="0"/>
                <a:ea typeface="Calibri" panose="020F0502020204030204" pitchFamily="34" charset="0"/>
              </a:rPr>
              <a:t>his can be natural like when volcanoes erupt and set fire to everything.</a:t>
            </a:r>
          </a:p>
          <a:p>
            <a:pPr>
              <a:spcBef>
                <a:spcPts val="1500"/>
              </a:spcBef>
            </a:pPr>
            <a:r>
              <a:rPr lang="en-GB" sz="2000" dirty="0">
                <a:solidFill>
                  <a:srgbClr val="272626"/>
                </a:solidFill>
                <a:latin typeface="Comic Sans MS" panose="030F0702030302020204" pitchFamily="66" charset="0"/>
                <a:ea typeface="Calibri" panose="020F0502020204030204" pitchFamily="34" charset="0"/>
              </a:rPr>
              <a:t>O</a:t>
            </a:r>
            <a:r>
              <a:rPr lang="en-GB" sz="2000" dirty="0">
                <a:solidFill>
                  <a:srgbClr val="272626"/>
                </a:solidFill>
                <a:effectLst/>
                <a:latin typeface="Comic Sans MS" panose="030F0702030302020204" pitchFamily="66" charset="0"/>
                <a:ea typeface="Calibri" panose="020F0502020204030204" pitchFamily="34" charset="0"/>
              </a:rPr>
              <a:t>r they can be when humankind burns </a:t>
            </a:r>
            <a:r>
              <a:rPr lang="en-GB" sz="2000" b="1" dirty="0">
                <a:solidFill>
                  <a:srgbClr val="272626"/>
                </a:solidFill>
                <a:effectLst/>
                <a:latin typeface="Comic Sans MS" panose="030F0702030302020204" pitchFamily="66" charset="0"/>
                <a:ea typeface="Calibri" panose="020F0502020204030204" pitchFamily="34" charset="0"/>
              </a:rPr>
              <a:t>fossil fuels</a:t>
            </a:r>
            <a:r>
              <a:rPr lang="en-GB" sz="2000" dirty="0">
                <a:solidFill>
                  <a:srgbClr val="272626"/>
                </a:solidFill>
                <a:effectLst/>
                <a:latin typeface="Comic Sans MS" panose="030F0702030302020204" pitchFamily="66" charset="0"/>
                <a:ea typeface="Calibri" panose="020F0502020204030204" pitchFamily="34" charset="0"/>
              </a:rPr>
              <a:t> such as coal, gas and oil to stay warm, travel around and power our businesses. </a:t>
            </a:r>
          </a:p>
          <a:p>
            <a:pPr>
              <a:spcBef>
                <a:spcPts val="1500"/>
              </a:spcBef>
            </a:pPr>
            <a:r>
              <a:rPr lang="en-GB" sz="2000" dirty="0">
                <a:solidFill>
                  <a:srgbClr val="272626"/>
                </a:solidFill>
                <a:effectLst/>
                <a:latin typeface="Comic Sans MS" panose="030F0702030302020204" pitchFamily="66" charset="0"/>
                <a:ea typeface="Calibri" panose="020F0502020204030204" pitchFamily="34" charset="0"/>
              </a:rPr>
              <a:t>This is called our </a:t>
            </a:r>
            <a:r>
              <a:rPr lang="en-GB" sz="2000" b="1" dirty="0">
                <a:solidFill>
                  <a:srgbClr val="272626"/>
                </a:solidFill>
                <a:effectLst/>
                <a:latin typeface="Comic Sans MS" panose="030F0702030302020204" pitchFamily="66" charset="0"/>
                <a:ea typeface="Calibri" panose="020F0502020204030204" pitchFamily="34" charset="0"/>
              </a:rPr>
              <a:t>Carbon Footprint</a:t>
            </a:r>
            <a:r>
              <a:rPr lang="en-GB" sz="2000" dirty="0">
                <a:solidFill>
                  <a:srgbClr val="272626"/>
                </a:solidFill>
                <a:effectLst/>
                <a:latin typeface="Comic Sans MS" panose="030F0702030302020204" pitchFamily="66" charset="0"/>
                <a:ea typeface="Calibri" panose="020F0502020204030204" pitchFamily="34" charset="0"/>
              </a:rPr>
              <a:t>.</a:t>
            </a:r>
          </a:p>
        </p:txBody>
      </p:sp>
      <p:pic>
        <p:nvPicPr>
          <p:cNvPr id="6" name="Picture 5" descr="A picture containing outdoor, sky, clouds, sunset&#10;&#10;Description automatically generated">
            <a:extLst>
              <a:ext uri="{FF2B5EF4-FFF2-40B4-BE49-F238E27FC236}">
                <a16:creationId xmlns:a16="http://schemas.microsoft.com/office/drawing/2014/main" id="{D3C75284-510B-BB4C-9F77-265B6D612C5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62719" y="1175563"/>
            <a:ext cx="4497555" cy="4505392"/>
          </a:xfrm>
          <a:prstGeom prst="rect">
            <a:avLst/>
          </a:prstGeom>
        </p:spPr>
      </p:pic>
    </p:spTree>
    <p:extLst>
      <p:ext uri="{BB962C8B-B14F-4D97-AF65-F5344CB8AC3E}">
        <p14:creationId xmlns:p14="http://schemas.microsoft.com/office/powerpoint/2010/main" val="292814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Diagram&#10;&#10;Description automatically generated with low confidence">
            <a:extLst>
              <a:ext uri="{FF2B5EF4-FFF2-40B4-BE49-F238E27FC236}">
                <a16:creationId xmlns:a16="http://schemas.microsoft.com/office/drawing/2014/main" id="{4A54984D-4DA2-924E-B329-E2250AC586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901961">
            <a:off x="1498225" y="1998714"/>
            <a:ext cx="9076255" cy="3985067"/>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2" name="Subtitle 2">
            <a:extLst>
              <a:ext uri="{FF2B5EF4-FFF2-40B4-BE49-F238E27FC236}">
                <a16:creationId xmlns:a16="http://schemas.microsoft.com/office/drawing/2014/main" id="{47B927AF-997F-46EB-B3F2-9FD7ACF33F64}"/>
              </a:ext>
            </a:extLst>
          </p:cNvPr>
          <p:cNvSpPr txBox="1">
            <a:spLocks/>
          </p:cNvSpPr>
          <p:nvPr/>
        </p:nvSpPr>
        <p:spPr>
          <a:xfrm>
            <a:off x="0" y="67837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dirty="0">
                <a:solidFill>
                  <a:srgbClr val="39AB47"/>
                </a:solidFill>
                <a:latin typeface="Comic Sans MS" panose="030F0702030302020204" pitchFamily="66" charset="0"/>
                <a:cs typeface="Arial" panose="020B0604020202020204" pitchFamily="34" charset="0"/>
              </a:rPr>
              <a:t>Carbon Footprint</a:t>
            </a:r>
          </a:p>
        </p:txBody>
      </p:sp>
      <p:sp>
        <p:nvSpPr>
          <p:cNvPr id="11" name="Subtitle 2">
            <a:extLst>
              <a:ext uri="{FF2B5EF4-FFF2-40B4-BE49-F238E27FC236}">
                <a16:creationId xmlns:a16="http://schemas.microsoft.com/office/drawing/2014/main" id="{EF60D575-93A5-0E4C-B501-69761F7F72A1}"/>
              </a:ext>
            </a:extLst>
          </p:cNvPr>
          <p:cNvSpPr txBox="1">
            <a:spLocks/>
          </p:cNvSpPr>
          <p:nvPr/>
        </p:nvSpPr>
        <p:spPr>
          <a:xfrm rot="20170017">
            <a:off x="4191412" y="4988779"/>
            <a:ext cx="2019631" cy="7469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b="1" dirty="0">
                <a:solidFill>
                  <a:srgbClr val="39AB47"/>
                </a:solidFill>
                <a:latin typeface="Comic Sans MS" panose="030F0702030302020204" pitchFamily="66" charset="0"/>
                <a:cs typeface="Arial" panose="020B0604020202020204" pitchFamily="34" charset="0"/>
              </a:rPr>
              <a:t>Transport</a:t>
            </a:r>
          </a:p>
        </p:txBody>
      </p:sp>
      <p:sp>
        <p:nvSpPr>
          <p:cNvPr id="13" name="Subtitle 2">
            <a:extLst>
              <a:ext uri="{FF2B5EF4-FFF2-40B4-BE49-F238E27FC236}">
                <a16:creationId xmlns:a16="http://schemas.microsoft.com/office/drawing/2014/main" id="{5FB28AE1-6D6E-194F-A2DB-5403B9472244}"/>
              </a:ext>
            </a:extLst>
          </p:cNvPr>
          <p:cNvSpPr txBox="1">
            <a:spLocks/>
          </p:cNvSpPr>
          <p:nvPr/>
        </p:nvSpPr>
        <p:spPr>
          <a:xfrm rot="19263639">
            <a:off x="940345" y="3488093"/>
            <a:ext cx="2019631" cy="427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b="1" dirty="0">
                <a:solidFill>
                  <a:srgbClr val="39AB47"/>
                </a:solidFill>
                <a:latin typeface="Comic Sans MS" panose="030F0702030302020204" pitchFamily="66" charset="0"/>
                <a:cs typeface="Arial" panose="020B0604020202020204" pitchFamily="34" charset="0"/>
              </a:rPr>
              <a:t>Waste</a:t>
            </a:r>
          </a:p>
        </p:txBody>
      </p:sp>
      <p:sp>
        <p:nvSpPr>
          <p:cNvPr id="15" name="Subtitle 2">
            <a:extLst>
              <a:ext uri="{FF2B5EF4-FFF2-40B4-BE49-F238E27FC236}">
                <a16:creationId xmlns:a16="http://schemas.microsoft.com/office/drawing/2014/main" id="{FE2B31E6-5E93-0140-BFA2-FD6D432BCCA5}"/>
              </a:ext>
            </a:extLst>
          </p:cNvPr>
          <p:cNvSpPr txBox="1">
            <a:spLocks/>
          </p:cNvSpPr>
          <p:nvPr/>
        </p:nvSpPr>
        <p:spPr>
          <a:xfrm rot="20105977">
            <a:off x="3715536" y="2560694"/>
            <a:ext cx="1509166" cy="4309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b="1" dirty="0">
                <a:solidFill>
                  <a:srgbClr val="39AB47"/>
                </a:solidFill>
                <a:latin typeface="Comic Sans MS" panose="030F0702030302020204" pitchFamily="66" charset="0"/>
                <a:cs typeface="Arial" panose="020B0604020202020204" pitchFamily="34" charset="0"/>
              </a:rPr>
              <a:t>Offsets</a:t>
            </a:r>
          </a:p>
        </p:txBody>
      </p:sp>
      <p:sp>
        <p:nvSpPr>
          <p:cNvPr id="18" name="Subtitle 2">
            <a:extLst>
              <a:ext uri="{FF2B5EF4-FFF2-40B4-BE49-F238E27FC236}">
                <a16:creationId xmlns:a16="http://schemas.microsoft.com/office/drawing/2014/main" id="{0E774BD3-B70C-9D4A-8571-0B1BAB32A1E6}"/>
              </a:ext>
            </a:extLst>
          </p:cNvPr>
          <p:cNvSpPr txBox="1">
            <a:spLocks/>
          </p:cNvSpPr>
          <p:nvPr/>
        </p:nvSpPr>
        <p:spPr>
          <a:xfrm rot="837524">
            <a:off x="6767741" y="5276869"/>
            <a:ext cx="1097419" cy="4309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b="1" dirty="0">
                <a:solidFill>
                  <a:srgbClr val="39AB47"/>
                </a:solidFill>
                <a:latin typeface="Comic Sans MS" panose="030F0702030302020204" pitchFamily="66" charset="0"/>
                <a:cs typeface="Arial" panose="020B0604020202020204" pitchFamily="34" charset="0"/>
              </a:rPr>
              <a:t>Fuel</a:t>
            </a:r>
          </a:p>
        </p:txBody>
      </p:sp>
      <p:sp>
        <p:nvSpPr>
          <p:cNvPr id="19" name="Subtitle 2">
            <a:extLst>
              <a:ext uri="{FF2B5EF4-FFF2-40B4-BE49-F238E27FC236}">
                <a16:creationId xmlns:a16="http://schemas.microsoft.com/office/drawing/2014/main" id="{B60E2CDC-908B-3140-9EBB-76D4C4B15FE6}"/>
              </a:ext>
            </a:extLst>
          </p:cNvPr>
          <p:cNvSpPr txBox="1">
            <a:spLocks/>
          </p:cNvSpPr>
          <p:nvPr/>
        </p:nvSpPr>
        <p:spPr>
          <a:xfrm rot="21125288">
            <a:off x="5530056" y="1632720"/>
            <a:ext cx="2019631" cy="427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b="1" dirty="0">
                <a:solidFill>
                  <a:srgbClr val="39AB47"/>
                </a:solidFill>
                <a:latin typeface="Comic Sans MS" panose="030F0702030302020204" pitchFamily="66" charset="0"/>
                <a:cs typeface="Arial" panose="020B0604020202020204" pitchFamily="34" charset="0"/>
              </a:rPr>
              <a:t>Electricity</a:t>
            </a:r>
          </a:p>
        </p:txBody>
      </p:sp>
      <p:sp>
        <p:nvSpPr>
          <p:cNvPr id="20" name="Subtitle 2">
            <a:extLst>
              <a:ext uri="{FF2B5EF4-FFF2-40B4-BE49-F238E27FC236}">
                <a16:creationId xmlns:a16="http://schemas.microsoft.com/office/drawing/2014/main" id="{51004E95-E1A1-8149-A19B-0611B7C3924D}"/>
              </a:ext>
            </a:extLst>
          </p:cNvPr>
          <p:cNvSpPr txBox="1">
            <a:spLocks/>
          </p:cNvSpPr>
          <p:nvPr/>
        </p:nvSpPr>
        <p:spPr>
          <a:xfrm rot="2987985">
            <a:off x="9483008" y="2548535"/>
            <a:ext cx="2019631" cy="46413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b="1" dirty="0">
                <a:solidFill>
                  <a:srgbClr val="39AB47"/>
                </a:solidFill>
                <a:latin typeface="Comic Sans MS" panose="030F0702030302020204" pitchFamily="66" charset="0"/>
                <a:cs typeface="Arial" panose="020B0604020202020204" pitchFamily="34" charset="0"/>
              </a:rPr>
              <a:t>Emissions</a:t>
            </a:r>
          </a:p>
        </p:txBody>
      </p:sp>
    </p:spTree>
    <p:extLst>
      <p:ext uri="{BB962C8B-B14F-4D97-AF65-F5344CB8AC3E}">
        <p14:creationId xmlns:p14="http://schemas.microsoft.com/office/powerpoint/2010/main" val="3001062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par>
                          <p:cTn id="24" fill="hold">
                            <p:stCondLst>
                              <p:cond delay="4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8"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TextBox 4">
            <a:extLst>
              <a:ext uri="{FF2B5EF4-FFF2-40B4-BE49-F238E27FC236}">
                <a16:creationId xmlns:a16="http://schemas.microsoft.com/office/drawing/2014/main" id="{C9894877-2CDE-4988-AA44-793A5FDA2E02}"/>
              </a:ext>
            </a:extLst>
          </p:cNvPr>
          <p:cNvSpPr txBox="1"/>
          <p:nvPr/>
        </p:nvSpPr>
        <p:spPr>
          <a:xfrm>
            <a:off x="6183921" y="1091180"/>
            <a:ext cx="5126377" cy="4675639"/>
          </a:xfrm>
          <a:prstGeom prst="rect">
            <a:avLst/>
          </a:prstGeom>
          <a:noFill/>
        </p:spPr>
        <p:txBody>
          <a:bodyPr wrap="square" rtlCol="0">
            <a:spAutoFit/>
          </a:bodyPr>
          <a:lstStyle/>
          <a:p>
            <a:pPr>
              <a:spcBef>
                <a:spcPts val="1500"/>
              </a:spcBef>
              <a:buClr>
                <a:srgbClr val="39AB47"/>
              </a:buClr>
            </a:pPr>
            <a:r>
              <a:rPr lang="en-GB" sz="1800" dirty="0">
                <a:solidFill>
                  <a:srgbClr val="272626"/>
                </a:solidFill>
                <a:effectLst/>
                <a:latin typeface="Comic Sans MS" panose="030F0702030302020204" pitchFamily="66" charset="0"/>
                <a:ea typeface="Calibri" panose="020F0502020204030204" pitchFamily="34" charset="0"/>
              </a:rPr>
              <a:t>Without </a:t>
            </a:r>
            <a:r>
              <a:rPr kumimoji="0" lang="en-GB" altLang="en-US" sz="1800" b="0" i="0" u="none" strike="noStrike" cap="none" normalizeH="0" baseline="0" dirty="0">
                <a:ln>
                  <a:noFill/>
                </a:ln>
                <a:solidFill>
                  <a:srgbClr val="272626"/>
                </a:solidFill>
                <a:effectLst/>
                <a:latin typeface="Comic Sans MS" panose="030F0702030302020204" pitchFamily="66" charset="0"/>
                <a:ea typeface="Calibri" panose="020F0502020204030204" pitchFamily="34" charset="0"/>
                <a:cs typeface="Tahoma" panose="020B0604030504040204" pitchFamily="34" charset="0"/>
              </a:rPr>
              <a:t>doing very much at all we are all adding to our carbon footprint every day. If something has been </a:t>
            </a:r>
            <a:r>
              <a:rPr kumimoji="0" lang="en-GB" altLang="en-US" sz="1800" b="0" i="0" strike="noStrike" cap="none" normalizeH="0" baseline="0" dirty="0">
                <a:ln>
                  <a:noFill/>
                </a:ln>
                <a:solidFill>
                  <a:srgbClr val="272626"/>
                </a:solidFill>
                <a:effectLst/>
                <a:latin typeface="Comic Sans MS" panose="030F0702030302020204" pitchFamily="66" charset="0"/>
                <a:ea typeface="Calibri" panose="020F0502020204030204" pitchFamily="34" charset="0"/>
                <a:cs typeface="Tahoma" panose="020B0604030504040204" pitchFamily="34" charset="0"/>
              </a:rPr>
              <a:t>made from raw materials, moved from one place to anther or needs to be powered then carbon is being burned.</a:t>
            </a:r>
          </a:p>
          <a:p>
            <a:pPr>
              <a:spcBef>
                <a:spcPts val="1500"/>
              </a:spcBef>
              <a:buClr>
                <a:srgbClr val="39AB47"/>
              </a:buClr>
            </a:pPr>
            <a:r>
              <a:rPr lang="en-GB" sz="1800" dirty="0">
                <a:solidFill>
                  <a:srgbClr val="272626"/>
                </a:solidFill>
                <a:effectLst/>
                <a:latin typeface="Comic Sans MS" panose="030F0702030302020204" pitchFamily="66" charset="0"/>
                <a:ea typeface="Calibri" panose="020F0502020204030204" pitchFamily="34" charset="0"/>
                <a:cs typeface="Tahoma" panose="020B0604030504040204" pitchFamily="34" charset="0"/>
              </a:rPr>
              <a:t>Which of the following do you think add to your footprint?</a:t>
            </a:r>
            <a:endParaRPr lang="en-GB" dirty="0">
              <a:solidFill>
                <a:srgbClr val="272626"/>
              </a:solidFill>
              <a:latin typeface="Comic Sans MS" panose="030F0702030302020204" pitchFamily="66" charset="0"/>
              <a:ea typeface="Calibri" panose="020F0502020204030204" pitchFamily="34" charset="0"/>
              <a:cs typeface="Tahoma" panose="020B0604030504040204" pitchFamily="34" charset="0"/>
            </a:endParaRPr>
          </a:p>
          <a:p>
            <a:pPr marL="185738" indent="-185738">
              <a:spcBef>
                <a:spcPts val="500"/>
              </a:spcBef>
              <a:buClr>
                <a:srgbClr val="39AB47"/>
              </a:buClr>
              <a:buFont typeface="Arial" panose="020B0604020202020204" pitchFamily="34" charset="0"/>
              <a:buChar char="•"/>
            </a:pPr>
            <a:r>
              <a:rPr lang="en-GB" sz="1800" dirty="0">
                <a:solidFill>
                  <a:srgbClr val="272626"/>
                </a:solidFill>
                <a:effectLst/>
                <a:latin typeface="Comic Sans MS" panose="030F0702030302020204" pitchFamily="66" charset="0"/>
                <a:ea typeface="Calibri" panose="020F0502020204030204" pitchFamily="34" charset="0"/>
                <a:cs typeface="Tahoma" panose="020B0604030504040204" pitchFamily="34" charset="0"/>
              </a:rPr>
              <a:t>mobile phone</a:t>
            </a:r>
          </a:p>
          <a:p>
            <a:pPr marL="185738" indent="-185738">
              <a:spcBef>
                <a:spcPts val="500"/>
              </a:spcBef>
              <a:buClr>
                <a:srgbClr val="39AB47"/>
              </a:buClr>
              <a:buFont typeface="Arial" panose="020B0604020202020204" pitchFamily="34" charset="0"/>
              <a:buChar char="•"/>
            </a:pPr>
            <a:r>
              <a:rPr lang="en-GB" dirty="0">
                <a:solidFill>
                  <a:srgbClr val="272626"/>
                </a:solidFill>
                <a:latin typeface="Comic Sans MS" panose="030F0702030302020204" pitchFamily="66" charset="0"/>
                <a:ea typeface="Calibri" panose="020F0502020204030204" pitchFamily="34" charset="0"/>
                <a:cs typeface="Tahoma" panose="020B0604030504040204" pitchFamily="34" charset="0"/>
              </a:rPr>
              <a:t>eating breakfast</a:t>
            </a:r>
          </a:p>
          <a:p>
            <a:pPr marL="185738" indent="-185738">
              <a:spcBef>
                <a:spcPts val="500"/>
              </a:spcBef>
              <a:buClr>
                <a:srgbClr val="39AB47"/>
              </a:buClr>
              <a:buFont typeface="Arial" panose="020B0604020202020204" pitchFamily="34" charset="0"/>
              <a:buChar char="•"/>
            </a:pPr>
            <a:r>
              <a:rPr lang="en-GB" dirty="0">
                <a:solidFill>
                  <a:srgbClr val="272626"/>
                </a:solidFill>
                <a:latin typeface="Comic Sans MS" panose="030F0702030302020204" pitchFamily="66" charset="0"/>
                <a:ea typeface="Calibri" panose="020F0502020204030204" pitchFamily="34" charset="0"/>
                <a:cs typeface="Tahoma" panose="020B0604030504040204" pitchFamily="34" charset="0"/>
              </a:rPr>
              <a:t>c</a:t>
            </a:r>
            <a:r>
              <a:rPr lang="en-GB" sz="1800" dirty="0">
                <a:solidFill>
                  <a:srgbClr val="272626"/>
                </a:solidFill>
                <a:effectLst/>
                <a:latin typeface="Comic Sans MS" panose="030F0702030302020204" pitchFamily="66" charset="0"/>
                <a:ea typeface="Calibri" panose="020F0502020204030204" pitchFamily="34" charset="0"/>
                <a:cs typeface="Tahoma" panose="020B0604030504040204" pitchFamily="34" charset="0"/>
              </a:rPr>
              <a:t>leaning your teeth</a:t>
            </a:r>
          </a:p>
          <a:p>
            <a:pPr marL="185738" indent="-185738">
              <a:spcBef>
                <a:spcPts val="500"/>
              </a:spcBef>
              <a:buClr>
                <a:srgbClr val="39AB47"/>
              </a:buClr>
              <a:buFont typeface="Arial" panose="020B0604020202020204" pitchFamily="34" charset="0"/>
              <a:buChar char="•"/>
            </a:pPr>
            <a:r>
              <a:rPr lang="en-GB" sz="1800" dirty="0">
                <a:solidFill>
                  <a:srgbClr val="272626"/>
                </a:solidFill>
                <a:effectLst/>
                <a:latin typeface="Comic Sans MS" panose="030F0702030302020204" pitchFamily="66" charset="0"/>
                <a:ea typeface="Calibri" panose="020F0502020204030204" pitchFamily="34" charset="0"/>
                <a:cs typeface="Tahoma" panose="020B0604030504040204" pitchFamily="34" charset="0"/>
              </a:rPr>
              <a:t>watching the television</a:t>
            </a:r>
          </a:p>
          <a:p>
            <a:pPr marL="185738" indent="-185738">
              <a:spcBef>
                <a:spcPts val="500"/>
              </a:spcBef>
              <a:buClr>
                <a:srgbClr val="39AB47"/>
              </a:buClr>
              <a:buFont typeface="Arial" panose="020B0604020202020204" pitchFamily="34" charset="0"/>
              <a:buChar char="•"/>
            </a:pPr>
            <a:r>
              <a:rPr lang="en-GB" dirty="0">
                <a:solidFill>
                  <a:srgbClr val="272626"/>
                </a:solidFill>
                <a:latin typeface="Comic Sans MS" panose="030F0702030302020204" pitchFamily="66" charset="0"/>
                <a:ea typeface="Calibri" panose="020F0502020204030204" pitchFamily="34" charset="0"/>
                <a:cs typeface="Tahoma" panose="020B0604030504040204" pitchFamily="34" charset="0"/>
              </a:rPr>
              <a:t>catching a bus to school</a:t>
            </a:r>
          </a:p>
          <a:p>
            <a:pPr>
              <a:spcBef>
                <a:spcPts val="1500"/>
              </a:spcBef>
              <a:buClr>
                <a:srgbClr val="39AB47"/>
              </a:buClr>
            </a:pPr>
            <a:r>
              <a:rPr lang="en-GB" dirty="0">
                <a:solidFill>
                  <a:srgbClr val="272626"/>
                </a:solidFill>
                <a:latin typeface="Comic Sans MS" panose="030F0702030302020204" pitchFamily="66" charset="0"/>
                <a:ea typeface="Calibri" panose="020F0502020204030204" pitchFamily="34" charset="0"/>
                <a:cs typeface="Tahoma" panose="020B0604030504040204" pitchFamily="34" charset="0"/>
              </a:rPr>
              <a:t>Let’s think about it together.</a:t>
            </a:r>
            <a:br>
              <a:rPr lang="en-GB" dirty="0">
                <a:solidFill>
                  <a:srgbClr val="272626"/>
                </a:solidFill>
                <a:latin typeface="Comic Sans MS" panose="030F0702030302020204" pitchFamily="66" charset="0"/>
                <a:ea typeface="Calibri" panose="020F0502020204030204" pitchFamily="34" charset="0"/>
                <a:cs typeface="Tahoma" panose="020B0604030504040204" pitchFamily="34" charset="0"/>
              </a:rPr>
            </a:br>
            <a:r>
              <a:rPr lang="en-GB" dirty="0">
                <a:solidFill>
                  <a:srgbClr val="272626"/>
                </a:solidFill>
                <a:latin typeface="Comic Sans MS" panose="030F0702030302020204" pitchFamily="66" charset="0"/>
                <a:ea typeface="Calibri" panose="020F0502020204030204" pitchFamily="34" charset="0"/>
                <a:cs typeface="Tahoma" panose="020B0604030504040204" pitchFamily="34" charset="0"/>
              </a:rPr>
              <a:t>Why might these each add to our footprint?</a:t>
            </a:r>
            <a:r>
              <a:rPr lang="en-GB" sz="1800" dirty="0">
                <a:solidFill>
                  <a:srgbClr val="272626"/>
                </a:solidFill>
                <a:effectLst/>
                <a:latin typeface="Comic Sans MS" panose="030F0702030302020204" pitchFamily="66" charset="0"/>
                <a:ea typeface="Calibri" panose="020F0502020204030204" pitchFamily="34" charset="0"/>
              </a:rPr>
              <a:t> </a:t>
            </a:r>
          </a:p>
        </p:txBody>
      </p:sp>
      <p:sp>
        <p:nvSpPr>
          <p:cNvPr id="6" name="Rectangle 5">
            <a:extLst>
              <a:ext uri="{FF2B5EF4-FFF2-40B4-BE49-F238E27FC236}">
                <a16:creationId xmlns:a16="http://schemas.microsoft.com/office/drawing/2014/main" id="{ADBCDD61-1FCA-4888-9DD5-D74BBD409E7C}"/>
              </a:ext>
            </a:extLst>
          </p:cNvPr>
          <p:cNvSpPr>
            <a:spLocks noChangeArrowheads="1"/>
          </p:cNvSpPr>
          <p:nvPr/>
        </p:nvSpPr>
        <p:spPr bwMode="auto">
          <a:xfrm>
            <a:off x="0" y="1314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Tahoma" panose="020B0604030504040204" pitchFamily="34" charset="0"/>
                <a:ea typeface="Calibri" panose="020F0502020204030204" pitchFamily="34" charset="0"/>
                <a:cs typeface="Tahoma" panose="020B0604030504040204" pitchFamily="34"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grpSp>
        <p:nvGrpSpPr>
          <p:cNvPr id="2" name="Group 1">
            <a:extLst>
              <a:ext uri="{FF2B5EF4-FFF2-40B4-BE49-F238E27FC236}">
                <a16:creationId xmlns:a16="http://schemas.microsoft.com/office/drawing/2014/main" id="{24EC368C-93CB-9B40-A224-32162DE29807}"/>
              </a:ext>
            </a:extLst>
          </p:cNvPr>
          <p:cNvGrpSpPr/>
          <p:nvPr/>
        </p:nvGrpSpPr>
        <p:grpSpPr>
          <a:xfrm rot="19041559">
            <a:off x="-144548" y="2049931"/>
            <a:ext cx="6291390" cy="2797699"/>
            <a:chOff x="940345" y="1632720"/>
            <a:chExt cx="9784547" cy="4351061"/>
          </a:xfrm>
        </p:grpSpPr>
        <p:pic>
          <p:nvPicPr>
            <p:cNvPr id="8" name="Picture 7" descr="Diagram&#10;&#10;Description automatically generated with low confidence">
              <a:extLst>
                <a:ext uri="{FF2B5EF4-FFF2-40B4-BE49-F238E27FC236}">
                  <a16:creationId xmlns:a16="http://schemas.microsoft.com/office/drawing/2014/main" id="{955D7796-7600-8F47-9F05-8D28AE1D0D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901961">
              <a:off x="1498225" y="1998714"/>
              <a:ext cx="9076255" cy="3985067"/>
            </a:xfrm>
            <a:prstGeom prst="rect">
              <a:avLst/>
            </a:prstGeom>
          </p:spPr>
        </p:pic>
        <p:sp>
          <p:nvSpPr>
            <p:cNvPr id="9" name="Subtitle 2">
              <a:extLst>
                <a:ext uri="{FF2B5EF4-FFF2-40B4-BE49-F238E27FC236}">
                  <a16:creationId xmlns:a16="http://schemas.microsoft.com/office/drawing/2014/main" id="{8CBFE13A-7D6F-C04C-937E-1E552FB2AB82}"/>
                </a:ext>
              </a:extLst>
            </p:cNvPr>
            <p:cNvSpPr txBox="1">
              <a:spLocks/>
            </p:cNvSpPr>
            <p:nvPr/>
          </p:nvSpPr>
          <p:spPr>
            <a:xfrm rot="20170017">
              <a:off x="4003322" y="4987621"/>
              <a:ext cx="2019631" cy="7469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rgbClr val="39AB47"/>
                  </a:solidFill>
                  <a:latin typeface="Comic Sans MS" panose="030F0702030302020204" pitchFamily="66" charset="0"/>
                  <a:cs typeface="Arial" panose="020B0604020202020204" pitchFamily="34" charset="0"/>
                </a:rPr>
                <a:t>Transport</a:t>
              </a:r>
            </a:p>
          </p:txBody>
        </p:sp>
        <p:sp>
          <p:nvSpPr>
            <p:cNvPr id="11" name="Subtitle 2">
              <a:extLst>
                <a:ext uri="{FF2B5EF4-FFF2-40B4-BE49-F238E27FC236}">
                  <a16:creationId xmlns:a16="http://schemas.microsoft.com/office/drawing/2014/main" id="{0D40765C-879B-1849-B636-486AF38D9E7F}"/>
                </a:ext>
              </a:extLst>
            </p:cNvPr>
            <p:cNvSpPr txBox="1">
              <a:spLocks/>
            </p:cNvSpPr>
            <p:nvPr/>
          </p:nvSpPr>
          <p:spPr>
            <a:xfrm rot="19263639">
              <a:off x="940345" y="3488093"/>
              <a:ext cx="2019631" cy="427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rgbClr val="39AB47"/>
                  </a:solidFill>
                  <a:latin typeface="Comic Sans MS" panose="030F0702030302020204" pitchFamily="66" charset="0"/>
                  <a:cs typeface="Arial" panose="020B0604020202020204" pitchFamily="34" charset="0"/>
                </a:rPr>
                <a:t>Waste</a:t>
              </a:r>
            </a:p>
          </p:txBody>
        </p:sp>
        <p:sp>
          <p:nvSpPr>
            <p:cNvPr id="12" name="Subtitle 2">
              <a:extLst>
                <a:ext uri="{FF2B5EF4-FFF2-40B4-BE49-F238E27FC236}">
                  <a16:creationId xmlns:a16="http://schemas.microsoft.com/office/drawing/2014/main" id="{96E2BA1D-2CC1-6343-A010-91F4B496B0D2}"/>
                </a:ext>
              </a:extLst>
            </p:cNvPr>
            <p:cNvSpPr txBox="1">
              <a:spLocks/>
            </p:cNvSpPr>
            <p:nvPr/>
          </p:nvSpPr>
          <p:spPr>
            <a:xfrm rot="20105977">
              <a:off x="3715536" y="2560694"/>
              <a:ext cx="1509166" cy="4309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rgbClr val="39AB47"/>
                  </a:solidFill>
                  <a:latin typeface="Comic Sans MS" panose="030F0702030302020204" pitchFamily="66" charset="0"/>
                  <a:cs typeface="Arial" panose="020B0604020202020204" pitchFamily="34" charset="0"/>
                </a:rPr>
                <a:t>Offsets</a:t>
              </a:r>
            </a:p>
          </p:txBody>
        </p:sp>
        <p:sp>
          <p:nvSpPr>
            <p:cNvPr id="13" name="Subtitle 2">
              <a:extLst>
                <a:ext uri="{FF2B5EF4-FFF2-40B4-BE49-F238E27FC236}">
                  <a16:creationId xmlns:a16="http://schemas.microsoft.com/office/drawing/2014/main" id="{668F5C3C-3ED8-854B-98B4-0041C0BFCA4C}"/>
                </a:ext>
              </a:extLst>
            </p:cNvPr>
            <p:cNvSpPr txBox="1">
              <a:spLocks/>
            </p:cNvSpPr>
            <p:nvPr/>
          </p:nvSpPr>
          <p:spPr>
            <a:xfrm rot="837524">
              <a:off x="6767741" y="5276869"/>
              <a:ext cx="1097419" cy="4309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rgbClr val="39AB47"/>
                  </a:solidFill>
                  <a:latin typeface="Comic Sans MS" panose="030F0702030302020204" pitchFamily="66" charset="0"/>
                  <a:cs typeface="Arial" panose="020B0604020202020204" pitchFamily="34" charset="0"/>
                </a:rPr>
                <a:t>Fuel</a:t>
              </a:r>
            </a:p>
          </p:txBody>
        </p:sp>
        <p:sp>
          <p:nvSpPr>
            <p:cNvPr id="14" name="Subtitle 2">
              <a:extLst>
                <a:ext uri="{FF2B5EF4-FFF2-40B4-BE49-F238E27FC236}">
                  <a16:creationId xmlns:a16="http://schemas.microsoft.com/office/drawing/2014/main" id="{F8033D05-99F8-0546-BA73-71888FB44989}"/>
                </a:ext>
              </a:extLst>
            </p:cNvPr>
            <p:cNvSpPr txBox="1">
              <a:spLocks/>
            </p:cNvSpPr>
            <p:nvPr/>
          </p:nvSpPr>
          <p:spPr>
            <a:xfrm rot="21125288">
              <a:off x="5530056" y="1632720"/>
              <a:ext cx="2019631" cy="427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rgbClr val="39AB47"/>
                  </a:solidFill>
                  <a:latin typeface="Comic Sans MS" panose="030F0702030302020204" pitchFamily="66" charset="0"/>
                  <a:cs typeface="Arial" panose="020B0604020202020204" pitchFamily="34" charset="0"/>
                </a:rPr>
                <a:t>Electricity</a:t>
              </a:r>
            </a:p>
          </p:txBody>
        </p:sp>
        <p:sp>
          <p:nvSpPr>
            <p:cNvPr id="15" name="Subtitle 2">
              <a:extLst>
                <a:ext uri="{FF2B5EF4-FFF2-40B4-BE49-F238E27FC236}">
                  <a16:creationId xmlns:a16="http://schemas.microsoft.com/office/drawing/2014/main" id="{D72BDCB3-250B-8040-88ED-F3052F14E6EE}"/>
                </a:ext>
              </a:extLst>
            </p:cNvPr>
            <p:cNvSpPr txBox="1">
              <a:spLocks/>
            </p:cNvSpPr>
            <p:nvPr/>
          </p:nvSpPr>
          <p:spPr>
            <a:xfrm rot="2987985">
              <a:off x="9483008" y="2548535"/>
              <a:ext cx="2019631" cy="46413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b="1" dirty="0">
                  <a:solidFill>
                    <a:srgbClr val="39AB47"/>
                  </a:solidFill>
                  <a:latin typeface="Comic Sans MS" panose="030F0702030302020204" pitchFamily="66" charset="0"/>
                  <a:cs typeface="Arial" panose="020B0604020202020204" pitchFamily="34" charset="0"/>
                </a:rPr>
                <a:t>Emissions</a:t>
              </a:r>
            </a:p>
          </p:txBody>
        </p:sp>
      </p:grpSp>
    </p:spTree>
    <p:extLst>
      <p:ext uri="{BB962C8B-B14F-4D97-AF65-F5344CB8AC3E}">
        <p14:creationId xmlns:p14="http://schemas.microsoft.com/office/powerpoint/2010/main" val="2765206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27EB6E-CDE9-C544-8BD3-C0B3918D5674}"/>
              </a:ext>
            </a:extLst>
          </p:cNvPr>
          <p:cNvSpPr/>
          <p:nvPr/>
        </p:nvSpPr>
        <p:spPr>
          <a:xfrm>
            <a:off x="3015574" y="1556426"/>
            <a:ext cx="6147882" cy="46595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199ED5D9-B431-064B-AE58-CDC60ED8859E}"/>
              </a:ext>
            </a:extLst>
          </p:cNvPr>
          <p:cNvSpPr txBox="1">
            <a:spLocks/>
          </p:cNvSpPr>
          <p:nvPr/>
        </p:nvSpPr>
        <p:spPr>
          <a:xfrm>
            <a:off x="1" y="424493"/>
            <a:ext cx="12192000" cy="12097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500" b="1" dirty="0">
                <a:solidFill>
                  <a:schemeClr val="bg1"/>
                </a:solidFill>
                <a:latin typeface="Comic Sans MS" panose="030F0702030302020204" pitchFamily="66" charset="0"/>
                <a:cs typeface="Arial" panose="020B0604020202020204" pitchFamily="34" charset="0"/>
              </a:rPr>
              <a:t>Climate change</a:t>
            </a:r>
          </a:p>
        </p:txBody>
      </p:sp>
      <p:pic>
        <p:nvPicPr>
          <p:cNvPr id="4" name="Picture 3" descr="A sunset over a beach&#10;&#10;Description automatically generated with medium confidence">
            <a:extLst>
              <a:ext uri="{FF2B5EF4-FFF2-40B4-BE49-F238E27FC236}">
                <a16:creationId xmlns:a16="http://schemas.microsoft.com/office/drawing/2014/main" id="{7520F5C8-663B-114A-AC3E-D262A029AC0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10969" y="1643674"/>
            <a:ext cx="5957617" cy="4474322"/>
          </a:xfrm>
          <a:prstGeom prst="rect">
            <a:avLst/>
          </a:prstGeom>
        </p:spPr>
      </p:pic>
      <p:pic>
        <p:nvPicPr>
          <p:cNvPr id="5" name="Picture 4" descr="A picture containing text, clipart&#10;&#10;Description automatically generated">
            <a:extLst>
              <a:ext uri="{FF2B5EF4-FFF2-40B4-BE49-F238E27FC236}">
                <a16:creationId xmlns:a16="http://schemas.microsoft.com/office/drawing/2014/main" id="{4B39B1F6-942D-5C4E-8F33-198335E157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8605027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train pulling into a train station&#10;&#10;Description automatically generated">
            <a:extLst>
              <a:ext uri="{FF2B5EF4-FFF2-40B4-BE49-F238E27FC236}">
                <a16:creationId xmlns:a16="http://schemas.microsoft.com/office/drawing/2014/main" id="{820975DE-2A42-E84C-A1BD-EF862C7F614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3646" r="8860"/>
          <a:stretch/>
        </p:blipFill>
        <p:spPr>
          <a:xfrm>
            <a:off x="1235994" y="1196324"/>
            <a:ext cx="2616776" cy="2250280"/>
          </a:xfrm>
          <a:prstGeom prst="rect">
            <a:avLst/>
          </a:prstGeom>
        </p:spPr>
      </p:pic>
      <p:sp>
        <p:nvSpPr>
          <p:cNvPr id="30" name="TextBox 29">
            <a:extLst>
              <a:ext uri="{FF2B5EF4-FFF2-40B4-BE49-F238E27FC236}">
                <a16:creationId xmlns:a16="http://schemas.microsoft.com/office/drawing/2014/main" id="{DF5A691E-39CA-8544-8CA1-DA8F51BD268C}"/>
              </a:ext>
            </a:extLst>
          </p:cNvPr>
          <p:cNvSpPr txBox="1"/>
          <p:nvPr/>
        </p:nvSpPr>
        <p:spPr>
          <a:xfrm>
            <a:off x="7073389" y="1642613"/>
            <a:ext cx="4240304" cy="3572773"/>
          </a:xfrm>
          <a:prstGeom prst="rect">
            <a:avLst/>
          </a:prstGeom>
          <a:noFill/>
        </p:spPr>
        <p:txBody>
          <a:bodyPr wrap="square" rtlCol="0">
            <a:spAutoFit/>
          </a:bodyPr>
          <a:lstStyle/>
          <a:p>
            <a:pPr>
              <a:spcBef>
                <a:spcPts val="1500"/>
              </a:spcBef>
              <a:buClr>
                <a:srgbClr val="39AB47"/>
              </a:buClr>
            </a:pPr>
            <a:r>
              <a:rPr lang="en-GB" sz="2000" dirty="0">
                <a:solidFill>
                  <a:srgbClr val="272626"/>
                </a:solidFill>
                <a:latin typeface="Comic Sans MS" panose="030F0702030302020204" pitchFamily="66" charset="0"/>
                <a:cs typeface="Arial" panose="020B0604020202020204" pitchFamily="34" charset="0"/>
              </a:rPr>
              <a:t>Around </a:t>
            </a:r>
            <a:r>
              <a:rPr lang="en-GB" sz="2000" dirty="0">
                <a:solidFill>
                  <a:srgbClr val="272626"/>
                </a:solidFill>
                <a:effectLst/>
                <a:latin typeface="Comic Sans MS" panose="030F0702030302020204" pitchFamily="66" charset="0"/>
                <a:ea typeface="Calibri" panose="020F0502020204030204" pitchFamily="34" charset="0"/>
              </a:rPr>
              <a:t>two hundred years ago some clever people invented machines that help us to do our jobs quicker and often better: </a:t>
            </a:r>
          </a:p>
          <a:p>
            <a:pPr marL="230188" indent="-230188">
              <a:spcBef>
                <a:spcPts val="1500"/>
              </a:spcBef>
              <a:buClr>
                <a:srgbClr val="39AB47"/>
              </a:buClr>
              <a:buFont typeface="Arial" panose="020B0604020202020204" pitchFamily="34" charset="0"/>
              <a:buChar char="•"/>
            </a:pPr>
            <a:r>
              <a:rPr lang="en-GB" sz="2000" dirty="0">
                <a:solidFill>
                  <a:srgbClr val="272626"/>
                </a:solidFill>
                <a:effectLst/>
                <a:latin typeface="Comic Sans MS" panose="030F0702030302020204" pitchFamily="66" charset="0"/>
                <a:ea typeface="Calibri" panose="020F0502020204030204" pitchFamily="34" charset="0"/>
              </a:rPr>
              <a:t>engines to power trains and planes so that we don’t have to walk or ride a horse</a:t>
            </a:r>
          </a:p>
          <a:p>
            <a:pPr marL="230188" indent="-230188">
              <a:spcBef>
                <a:spcPts val="1500"/>
              </a:spcBef>
              <a:buClr>
                <a:srgbClr val="39AB47"/>
              </a:buClr>
              <a:buFont typeface="Arial" panose="020B0604020202020204" pitchFamily="34" charset="0"/>
              <a:buChar char="•"/>
            </a:pPr>
            <a:r>
              <a:rPr lang="en-GB" sz="2000" dirty="0">
                <a:solidFill>
                  <a:srgbClr val="272626"/>
                </a:solidFill>
                <a:effectLst/>
                <a:latin typeface="Comic Sans MS" panose="030F0702030302020204" pitchFamily="66" charset="0"/>
                <a:ea typeface="Calibri" panose="020F0502020204030204" pitchFamily="34" charset="0"/>
              </a:rPr>
              <a:t>machines that help us plant and harvest crops so we don’t need to do it by hand.</a:t>
            </a: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4" name="Picture 3" descr="A picture containing grass, sky, outdoor, outdoor object&#10;&#10;Description automatically generated">
            <a:extLst>
              <a:ext uri="{FF2B5EF4-FFF2-40B4-BE49-F238E27FC236}">
                <a16:creationId xmlns:a16="http://schemas.microsoft.com/office/drawing/2014/main" id="{118424A0-6AFD-C64D-BD91-19BAB2F950F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8133" r="4176"/>
          <a:stretch/>
        </p:blipFill>
        <p:spPr>
          <a:xfrm>
            <a:off x="1235075" y="3446604"/>
            <a:ext cx="2624093" cy="2250281"/>
          </a:xfrm>
          <a:prstGeom prst="rect">
            <a:avLst/>
          </a:prstGeom>
        </p:spPr>
      </p:pic>
      <p:pic>
        <p:nvPicPr>
          <p:cNvPr id="6" name="Picture 5" descr="A large airplane taking off&#10;&#10;Description automatically generated with low confidence">
            <a:extLst>
              <a:ext uri="{FF2B5EF4-FFF2-40B4-BE49-F238E27FC236}">
                <a16:creationId xmlns:a16="http://schemas.microsoft.com/office/drawing/2014/main" id="{8DE8EA74-D476-6643-BA0F-ABB769D9B68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2298" r="12045"/>
          <a:stretch/>
        </p:blipFill>
        <p:spPr>
          <a:xfrm>
            <a:off x="3850869" y="1196323"/>
            <a:ext cx="2617694" cy="2250281"/>
          </a:xfrm>
          <a:prstGeom prst="rect">
            <a:avLst/>
          </a:prstGeom>
        </p:spPr>
      </p:pic>
      <p:pic>
        <p:nvPicPr>
          <p:cNvPr id="9" name="Picture 8" descr="A picture containing orange, indoor, toy, construction&#10;&#10;Description automatically generated">
            <a:extLst>
              <a:ext uri="{FF2B5EF4-FFF2-40B4-BE49-F238E27FC236}">
                <a16:creationId xmlns:a16="http://schemas.microsoft.com/office/drawing/2014/main" id="{455D4BE5-52A4-5843-A0F5-E157668C6D7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2164" t="1316" r="2905" b="1576"/>
          <a:stretch/>
        </p:blipFill>
        <p:spPr>
          <a:xfrm>
            <a:off x="3847124" y="3446604"/>
            <a:ext cx="2624092" cy="2250280"/>
          </a:xfrm>
          <a:prstGeom prst="rect">
            <a:avLst/>
          </a:prstGeom>
        </p:spPr>
      </p:pic>
    </p:spTree>
    <p:extLst>
      <p:ext uri="{BB962C8B-B14F-4D97-AF65-F5344CB8AC3E}">
        <p14:creationId xmlns:p14="http://schemas.microsoft.com/office/powerpoint/2010/main" val="2176081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factory with smoke coming out of it&#10;&#10;Description automatically generated with medium confidence">
            <a:extLst>
              <a:ext uri="{FF2B5EF4-FFF2-40B4-BE49-F238E27FC236}">
                <a16:creationId xmlns:a16="http://schemas.microsoft.com/office/drawing/2014/main" id="{6DBA0880-FD6C-1747-B802-052FD6F2330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4643"/>
          <a:stretch/>
        </p:blipFill>
        <p:spPr>
          <a:xfrm>
            <a:off x="1181298" y="1751836"/>
            <a:ext cx="5326105" cy="3671811"/>
          </a:xfrm>
          <a:prstGeom prst="rect">
            <a:avLst/>
          </a:prstGeom>
        </p:spPr>
      </p:pic>
      <p:sp>
        <p:nvSpPr>
          <p:cNvPr id="30" name="TextBox 29">
            <a:extLst>
              <a:ext uri="{FF2B5EF4-FFF2-40B4-BE49-F238E27FC236}">
                <a16:creationId xmlns:a16="http://schemas.microsoft.com/office/drawing/2014/main" id="{DF5A691E-39CA-8544-8CA1-DA8F51BD268C}"/>
              </a:ext>
            </a:extLst>
          </p:cNvPr>
          <p:cNvSpPr txBox="1"/>
          <p:nvPr/>
        </p:nvSpPr>
        <p:spPr>
          <a:xfrm>
            <a:off x="999966" y="680195"/>
            <a:ext cx="9847328" cy="977191"/>
          </a:xfrm>
          <a:prstGeom prst="rect">
            <a:avLst/>
          </a:prstGeom>
          <a:noFill/>
        </p:spPr>
        <p:txBody>
          <a:bodyPr wrap="square" rtlCol="0">
            <a:spAutoFit/>
          </a:bodyPr>
          <a:lstStyle/>
          <a:p>
            <a:pPr>
              <a:spcBef>
                <a:spcPts val="1000"/>
              </a:spcBef>
            </a:pPr>
            <a:r>
              <a:rPr lang="en-GB" sz="2000" dirty="0">
                <a:solidFill>
                  <a:srgbClr val="272626"/>
                </a:solidFill>
                <a:latin typeface="Comic Sans MS" panose="030F0702030302020204" pitchFamily="66" charset="0"/>
                <a:ea typeface="Calibri" panose="020F0502020204030204" pitchFamily="34" charset="0"/>
              </a:rPr>
              <a:t>The problem is that all of these machines need power and that is created by burning fuel which in turn pumps greenhouse gas into the atmosphere...</a:t>
            </a:r>
            <a:endParaRPr lang="en-GB" sz="2000" dirty="0">
              <a:solidFill>
                <a:srgbClr val="272626"/>
              </a:solidFill>
              <a:latin typeface="Comic Sans MS" panose="030F0702030302020204" pitchFamily="66" charset="0"/>
              <a:cs typeface="Arial" panose="020B0604020202020204" pitchFamily="34" charset="0"/>
            </a:endParaRPr>
          </a:p>
          <a:p>
            <a:pPr>
              <a:lnSpc>
                <a:spcPts val="2100"/>
              </a:lnSpc>
            </a:pPr>
            <a:endParaRPr lang="en-GB" dirty="0">
              <a:solidFill>
                <a:srgbClr val="FF0000"/>
              </a:solidFill>
              <a:latin typeface="Comic Sans MS" panose="030F0702030302020204" pitchFamily="66"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TextBox 4">
            <a:extLst>
              <a:ext uri="{FF2B5EF4-FFF2-40B4-BE49-F238E27FC236}">
                <a16:creationId xmlns:a16="http://schemas.microsoft.com/office/drawing/2014/main" id="{D779E0BC-8691-4A27-AA2D-4508585EA007}"/>
              </a:ext>
            </a:extLst>
          </p:cNvPr>
          <p:cNvSpPr txBox="1"/>
          <p:nvPr/>
        </p:nvSpPr>
        <p:spPr>
          <a:xfrm>
            <a:off x="1010155" y="5763144"/>
            <a:ext cx="10171690" cy="400110"/>
          </a:xfrm>
          <a:prstGeom prst="rect">
            <a:avLst/>
          </a:prstGeom>
          <a:noFill/>
        </p:spPr>
        <p:txBody>
          <a:bodyPr wrap="square" rtlCol="0">
            <a:spAutoFit/>
          </a:bodyPr>
          <a:lstStyle/>
          <a:p>
            <a:r>
              <a:rPr lang="en-GB" sz="2000" dirty="0">
                <a:solidFill>
                  <a:srgbClr val="272626"/>
                </a:solidFill>
                <a:latin typeface="Comic Sans MS" panose="030F0702030302020204" pitchFamily="66" charset="0"/>
              </a:rPr>
              <a:t>… which as we now know can trap heat and raise the temperature of the planet.</a:t>
            </a:r>
          </a:p>
        </p:txBody>
      </p:sp>
      <p:sp>
        <p:nvSpPr>
          <p:cNvPr id="15" name="Rounded Rectangle 14">
            <a:extLst>
              <a:ext uri="{FF2B5EF4-FFF2-40B4-BE49-F238E27FC236}">
                <a16:creationId xmlns:a16="http://schemas.microsoft.com/office/drawing/2014/main" id="{F54704F2-28FC-2743-9151-4C7C7C06374A}"/>
              </a:ext>
            </a:extLst>
          </p:cNvPr>
          <p:cNvSpPr/>
          <p:nvPr/>
        </p:nvSpPr>
        <p:spPr>
          <a:xfrm>
            <a:off x="8059271" y="3891608"/>
            <a:ext cx="1662544" cy="909382"/>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omic Sans MS" panose="030F0902030302020204" pitchFamily="66" charset="0"/>
              </a:rPr>
              <a:t>Power for</a:t>
            </a:r>
            <a:br>
              <a:rPr lang="en-US" sz="2000" b="1" dirty="0">
                <a:latin typeface="Comic Sans MS" panose="030F0902030302020204" pitchFamily="66" charset="0"/>
              </a:rPr>
            </a:br>
            <a:r>
              <a:rPr lang="en-US" sz="2000" b="1" dirty="0">
                <a:latin typeface="Comic Sans MS" panose="030F0902030302020204" pitchFamily="66" charset="0"/>
              </a:rPr>
              <a:t>machines</a:t>
            </a:r>
          </a:p>
        </p:txBody>
      </p:sp>
      <p:sp>
        <p:nvSpPr>
          <p:cNvPr id="17" name="Rounded Rectangle 16">
            <a:extLst>
              <a:ext uri="{FF2B5EF4-FFF2-40B4-BE49-F238E27FC236}">
                <a16:creationId xmlns:a16="http://schemas.microsoft.com/office/drawing/2014/main" id="{931263F7-E034-D24B-BB40-8E04EDC502F3}"/>
              </a:ext>
            </a:extLst>
          </p:cNvPr>
          <p:cNvSpPr/>
          <p:nvPr/>
        </p:nvSpPr>
        <p:spPr>
          <a:xfrm>
            <a:off x="8059271" y="2315016"/>
            <a:ext cx="1662544" cy="909382"/>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omic Sans MS" panose="030F0902030302020204" pitchFamily="66" charset="0"/>
              </a:rPr>
              <a:t>Greenhouse</a:t>
            </a:r>
            <a:br>
              <a:rPr lang="en-US" sz="2000" b="1" dirty="0">
                <a:latin typeface="Comic Sans MS" panose="030F0902030302020204" pitchFamily="66" charset="0"/>
              </a:rPr>
            </a:br>
            <a:r>
              <a:rPr lang="en-US" sz="2000" b="1" dirty="0">
                <a:latin typeface="Comic Sans MS" panose="030F0902030302020204" pitchFamily="66" charset="0"/>
              </a:rPr>
              <a:t>gases</a:t>
            </a:r>
          </a:p>
        </p:txBody>
      </p:sp>
      <p:cxnSp>
        <p:nvCxnSpPr>
          <p:cNvPr id="27" name="Straight Arrow Connector 26">
            <a:extLst>
              <a:ext uri="{FF2B5EF4-FFF2-40B4-BE49-F238E27FC236}">
                <a16:creationId xmlns:a16="http://schemas.microsoft.com/office/drawing/2014/main" id="{6D53867B-CD10-4546-81EB-F6A3CB03ABBF}"/>
              </a:ext>
            </a:extLst>
          </p:cNvPr>
          <p:cNvCxnSpPr>
            <a:cxnSpLocks/>
          </p:cNvCxnSpPr>
          <p:nvPr/>
        </p:nvCxnSpPr>
        <p:spPr>
          <a:xfrm>
            <a:off x="3119718" y="2765123"/>
            <a:ext cx="4688541" cy="0"/>
          </a:xfrm>
          <a:prstGeom prst="straightConnector1">
            <a:avLst/>
          </a:prstGeom>
          <a:ln w="28575">
            <a:solidFill>
              <a:srgbClr val="272626"/>
            </a:solidFill>
            <a:tailEnd type="triangle" w="lg" len="lg"/>
          </a:ln>
        </p:spPr>
        <p:style>
          <a:lnRef idx="3">
            <a:schemeClr val="accent6"/>
          </a:lnRef>
          <a:fillRef idx="0">
            <a:schemeClr val="accent6"/>
          </a:fillRef>
          <a:effectRef idx="2">
            <a:schemeClr val="accent6"/>
          </a:effectRef>
          <a:fontRef idx="minor">
            <a:schemeClr val="tx1"/>
          </a:fontRef>
        </p:style>
      </p:cxnSp>
      <p:cxnSp>
        <p:nvCxnSpPr>
          <p:cNvPr id="31" name="Straight Arrow Connector 30">
            <a:extLst>
              <a:ext uri="{FF2B5EF4-FFF2-40B4-BE49-F238E27FC236}">
                <a16:creationId xmlns:a16="http://schemas.microsoft.com/office/drawing/2014/main" id="{E540F7C4-6959-7E47-9CBD-6594C4888562}"/>
              </a:ext>
            </a:extLst>
          </p:cNvPr>
          <p:cNvCxnSpPr>
            <a:cxnSpLocks/>
          </p:cNvCxnSpPr>
          <p:nvPr/>
        </p:nvCxnSpPr>
        <p:spPr>
          <a:xfrm>
            <a:off x="3119718" y="4342096"/>
            <a:ext cx="4688541" cy="0"/>
          </a:xfrm>
          <a:prstGeom prst="straightConnector1">
            <a:avLst/>
          </a:prstGeom>
          <a:ln w="28575">
            <a:solidFill>
              <a:srgbClr val="272626"/>
            </a:solidFill>
            <a:tailEnd type="triangle" w="lg" len="lg"/>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87411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3B59EDF-F139-4B45-9A31-360D2F49E97E}"/>
              </a:ext>
            </a:extLst>
          </p:cNvPr>
          <p:cNvSpPr/>
          <p:nvPr/>
        </p:nvSpPr>
        <p:spPr>
          <a:xfrm>
            <a:off x="553040" y="2239193"/>
            <a:ext cx="11085920" cy="37801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B49738FD-9F82-F744-85E4-D5A96C9DCDFE}"/>
              </a:ext>
            </a:extLst>
          </p:cNvPr>
          <p:cNvGrpSpPr/>
          <p:nvPr/>
        </p:nvGrpSpPr>
        <p:grpSpPr>
          <a:xfrm>
            <a:off x="553040" y="2239193"/>
            <a:ext cx="11085920" cy="3780147"/>
            <a:chOff x="641023" y="1979629"/>
            <a:chExt cx="11085920" cy="3780147"/>
          </a:xfrm>
        </p:grpSpPr>
        <p:sp>
          <p:nvSpPr>
            <p:cNvPr id="4" name="Rectangle 3">
              <a:extLst>
                <a:ext uri="{FF2B5EF4-FFF2-40B4-BE49-F238E27FC236}">
                  <a16:creationId xmlns:a16="http://schemas.microsoft.com/office/drawing/2014/main" id="{C51514E9-A25D-AC45-9050-66D837F28F14}"/>
                </a:ext>
              </a:extLst>
            </p:cNvPr>
            <p:cNvSpPr/>
            <p:nvPr/>
          </p:nvSpPr>
          <p:spPr>
            <a:xfrm>
              <a:off x="641023" y="1979629"/>
              <a:ext cx="11085920" cy="37801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A8EC4222-E4A4-0043-81F4-D326574160DC}"/>
                </a:ext>
              </a:extLst>
            </p:cNvPr>
            <p:cNvGrpSpPr/>
            <p:nvPr/>
          </p:nvGrpSpPr>
          <p:grpSpPr>
            <a:xfrm>
              <a:off x="729019" y="2045617"/>
              <a:ext cx="10915140" cy="3638746"/>
              <a:chOff x="1197613" y="2664856"/>
              <a:chExt cx="7325926" cy="2442221"/>
            </a:xfrm>
          </p:grpSpPr>
          <p:pic>
            <p:nvPicPr>
              <p:cNvPr id="6" name="Picture 5" descr="A polar bear on an iceberg&#10;&#10;Description automatically generated">
                <a:extLst>
                  <a:ext uri="{FF2B5EF4-FFF2-40B4-BE49-F238E27FC236}">
                    <a16:creationId xmlns:a16="http://schemas.microsoft.com/office/drawing/2014/main" id="{0CB0CEA3-7734-0247-A113-9919BF9E59D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81319" y="2664856"/>
                <a:ext cx="2442220" cy="2442220"/>
              </a:xfrm>
              <a:prstGeom prst="rect">
                <a:avLst/>
              </a:prstGeom>
            </p:spPr>
          </p:pic>
          <p:pic>
            <p:nvPicPr>
              <p:cNvPr id="7" name="Picture 6" descr="A picture containing tree, outdoor, dark, clouds&#10;&#10;Description automatically generated">
                <a:extLst>
                  <a:ext uri="{FF2B5EF4-FFF2-40B4-BE49-F238E27FC236}">
                    <a16:creationId xmlns:a16="http://schemas.microsoft.com/office/drawing/2014/main" id="{37C369C4-44DB-7D49-A440-EB10B9CC88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97613" y="2664857"/>
                <a:ext cx="2442220" cy="2442220"/>
              </a:xfrm>
              <a:prstGeom prst="rect">
                <a:avLst/>
              </a:prstGeom>
            </p:spPr>
          </p:pic>
          <p:pic>
            <p:nvPicPr>
              <p:cNvPr id="8" name="Picture 7" descr="A picture containing tree, outdoor&#10;&#10;Description automatically generated">
                <a:extLst>
                  <a:ext uri="{FF2B5EF4-FFF2-40B4-BE49-F238E27FC236}">
                    <a16:creationId xmlns:a16="http://schemas.microsoft.com/office/drawing/2014/main" id="{BBE67845-62DA-5346-84CF-83536A1C81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39466" y="2664857"/>
                <a:ext cx="2442220" cy="2442220"/>
              </a:xfrm>
              <a:prstGeom prst="rect">
                <a:avLst/>
              </a:prstGeom>
            </p:spPr>
          </p:pic>
        </p:grpSp>
      </p:grpSp>
      <p:pic>
        <p:nvPicPr>
          <p:cNvPr id="9" name="Picture 8" descr="A picture containing text, clipart&#10;&#10;Description automatically generated">
            <a:extLst>
              <a:ext uri="{FF2B5EF4-FFF2-40B4-BE49-F238E27FC236}">
                <a16:creationId xmlns:a16="http://schemas.microsoft.com/office/drawing/2014/main" id="{0150189E-7C4C-F947-959E-8744276CA6F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0" name="Subtitle 2">
            <a:extLst>
              <a:ext uri="{FF2B5EF4-FFF2-40B4-BE49-F238E27FC236}">
                <a16:creationId xmlns:a16="http://schemas.microsoft.com/office/drawing/2014/main" id="{ECBB9449-715E-AD4E-95DE-A0CB81571E3C}"/>
              </a:ext>
            </a:extLst>
          </p:cNvPr>
          <p:cNvSpPr txBox="1">
            <a:spLocks/>
          </p:cNvSpPr>
          <p:nvPr/>
        </p:nvSpPr>
        <p:spPr>
          <a:xfrm>
            <a:off x="0" y="59145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700"/>
              </a:spcBef>
              <a:buNone/>
            </a:pPr>
            <a:r>
              <a:rPr lang="en-US" sz="4000" b="1" dirty="0">
                <a:solidFill>
                  <a:schemeClr val="bg1"/>
                </a:solidFill>
                <a:latin typeface="Comic Sans MS" panose="030F0702030302020204" pitchFamily="66" charset="0"/>
                <a:cs typeface="Arial" panose="020B0604020202020204" pitchFamily="34" charset="0"/>
              </a:rPr>
              <a:t>The effects of a rise in temperature:</a:t>
            </a:r>
            <a:br>
              <a:rPr lang="en-US" sz="4000" b="1" dirty="0">
                <a:solidFill>
                  <a:schemeClr val="bg1"/>
                </a:solidFill>
                <a:latin typeface="Comic Sans MS" panose="030F0702030302020204" pitchFamily="66" charset="0"/>
                <a:cs typeface="Arial" panose="020B0604020202020204" pitchFamily="34" charset="0"/>
              </a:rPr>
            </a:br>
            <a:r>
              <a:rPr lang="en-US" sz="4000" b="1" dirty="0">
                <a:solidFill>
                  <a:schemeClr val="bg1"/>
                </a:solidFill>
                <a:latin typeface="Comic Sans MS" panose="030F0702030302020204" pitchFamily="66" charset="0"/>
                <a:cs typeface="Arial" panose="020B0604020202020204" pitchFamily="34" charset="0"/>
              </a:rPr>
              <a:t>climate change</a:t>
            </a:r>
          </a:p>
        </p:txBody>
      </p:sp>
    </p:spTree>
    <p:extLst>
      <p:ext uri="{BB962C8B-B14F-4D97-AF65-F5344CB8AC3E}">
        <p14:creationId xmlns:p14="http://schemas.microsoft.com/office/powerpoint/2010/main" val="309237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Subtitle 2">
            <a:extLst>
              <a:ext uri="{FF2B5EF4-FFF2-40B4-BE49-F238E27FC236}">
                <a16:creationId xmlns:a16="http://schemas.microsoft.com/office/drawing/2014/main" id="{83CA175D-2534-45E4-9973-9A4752973092}"/>
              </a:ext>
            </a:extLst>
          </p:cNvPr>
          <p:cNvSpPr txBox="1">
            <a:spLocks/>
          </p:cNvSpPr>
          <p:nvPr/>
        </p:nvSpPr>
        <p:spPr>
          <a:xfrm>
            <a:off x="6421992" y="1677155"/>
            <a:ext cx="4434368" cy="41273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1500"/>
              </a:spcBef>
              <a:spcAft>
                <a:spcPts val="800"/>
              </a:spcAft>
              <a:buNone/>
            </a:pPr>
            <a:r>
              <a:rPr lang="en-US" sz="1900" dirty="0">
                <a:solidFill>
                  <a:srgbClr val="272626"/>
                </a:solidFill>
                <a:latin typeface="Comic Sans MS" panose="030F0702030302020204" pitchFamily="66" charset="0"/>
                <a:cs typeface="Arial" panose="020B0604020202020204" pitchFamily="34" charset="0"/>
              </a:rPr>
              <a:t>The Earth is </a:t>
            </a:r>
            <a:r>
              <a:rPr lang="en-GB" sz="1900" b="1" dirty="0">
                <a:solidFill>
                  <a:srgbClr val="272626"/>
                </a:solidFill>
                <a:effectLst/>
                <a:latin typeface="Comic Sans MS" panose="030F0702030302020204" pitchFamily="66" charset="0"/>
                <a:ea typeface="Calibri" panose="020F0502020204030204" pitchFamily="34" charset="0"/>
              </a:rPr>
              <a:t>interconnected.</a:t>
            </a:r>
          </a:p>
          <a:p>
            <a:pPr marL="0" indent="0">
              <a:lnSpc>
                <a:spcPct val="107000"/>
              </a:lnSpc>
              <a:spcBef>
                <a:spcPts val="1500"/>
              </a:spcBef>
              <a:spcAft>
                <a:spcPts val="800"/>
              </a:spcAft>
              <a:buNone/>
            </a:pPr>
            <a:r>
              <a:rPr lang="en-GB" sz="1900" dirty="0">
                <a:solidFill>
                  <a:srgbClr val="272626"/>
                </a:solidFill>
                <a:latin typeface="Comic Sans MS" panose="030F0702030302020204" pitchFamily="66" charset="0"/>
                <a:ea typeface="Calibri" panose="020F0502020204030204" pitchFamily="34" charset="0"/>
              </a:rPr>
              <a:t>This means</a:t>
            </a:r>
            <a:r>
              <a:rPr lang="en-GB" sz="1900" dirty="0">
                <a:solidFill>
                  <a:srgbClr val="272626"/>
                </a:solidFill>
                <a:effectLst/>
                <a:latin typeface="Comic Sans MS" panose="030F0702030302020204" pitchFamily="66" charset="0"/>
                <a:ea typeface="Calibri" panose="020F0502020204030204" pitchFamily="34" charset="0"/>
              </a:rPr>
              <a:t> that just a small rise in the Earth’s average temperature can have a major impact on the Earth and everything on it . </a:t>
            </a:r>
          </a:p>
          <a:p>
            <a:pPr marL="0" indent="0">
              <a:lnSpc>
                <a:spcPct val="107000"/>
              </a:lnSpc>
              <a:spcBef>
                <a:spcPts val="1500"/>
              </a:spcBef>
              <a:spcAft>
                <a:spcPts val="800"/>
              </a:spcAft>
              <a:buNone/>
            </a:pPr>
            <a:r>
              <a:rPr lang="en-GB" sz="1900" dirty="0">
                <a:solidFill>
                  <a:srgbClr val="272626"/>
                </a:solidFill>
                <a:effectLst/>
                <a:latin typeface="Comic Sans MS" panose="030F0702030302020204" pitchFamily="66" charset="0"/>
                <a:ea typeface="Calibri" panose="020F0502020204030204" pitchFamily="34" charset="0"/>
              </a:rPr>
              <a:t>Until now the planet has managed to cope with this change in temperature but a bit like playing Jenga one small change can affect the whole stack.</a:t>
            </a:r>
          </a:p>
          <a:p>
            <a:pPr marL="0" indent="0">
              <a:spcBef>
                <a:spcPts val="1500"/>
              </a:spcBef>
              <a:buNone/>
            </a:pPr>
            <a:r>
              <a:rPr lang="en-US" sz="1900" dirty="0">
                <a:latin typeface="Comic Sans MS" panose="030F0702030302020204" pitchFamily="66" charset="0"/>
                <a:cs typeface="Arial" panose="020B0604020202020204" pitchFamily="34" charset="0"/>
              </a:rPr>
              <a:t> </a:t>
            </a:r>
          </a:p>
        </p:txBody>
      </p:sp>
      <p:grpSp>
        <p:nvGrpSpPr>
          <p:cNvPr id="8" name="Group 7">
            <a:extLst>
              <a:ext uri="{FF2B5EF4-FFF2-40B4-BE49-F238E27FC236}">
                <a16:creationId xmlns:a16="http://schemas.microsoft.com/office/drawing/2014/main" id="{454A58DA-5B85-F140-9DC5-9A86E967BCAE}"/>
              </a:ext>
            </a:extLst>
          </p:cNvPr>
          <p:cNvGrpSpPr/>
          <p:nvPr/>
        </p:nvGrpSpPr>
        <p:grpSpPr>
          <a:xfrm>
            <a:off x="1235075" y="1136752"/>
            <a:ext cx="4556125" cy="4519977"/>
            <a:chOff x="640489" y="693665"/>
            <a:chExt cx="7277490" cy="7277490"/>
          </a:xfrm>
        </p:grpSpPr>
        <p:pic>
          <p:nvPicPr>
            <p:cNvPr id="11" name="Picture 10" descr="A polar bear on an iceberg&#10;&#10;Description automatically generated">
              <a:extLst>
                <a:ext uri="{FF2B5EF4-FFF2-40B4-BE49-F238E27FC236}">
                  <a16:creationId xmlns:a16="http://schemas.microsoft.com/office/drawing/2014/main" id="{840E6A93-FC2A-3144-89DD-70D8D221BDE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0489" y="4332410"/>
              <a:ext cx="3638745" cy="3638745"/>
            </a:xfrm>
            <a:prstGeom prst="rect">
              <a:avLst/>
            </a:prstGeom>
          </p:spPr>
        </p:pic>
        <p:pic>
          <p:nvPicPr>
            <p:cNvPr id="12" name="Picture 11" descr="A picture containing tree, outdoor, dark, clouds&#10;&#10;Description automatically generated">
              <a:extLst>
                <a:ext uri="{FF2B5EF4-FFF2-40B4-BE49-F238E27FC236}">
                  <a16:creationId xmlns:a16="http://schemas.microsoft.com/office/drawing/2014/main" id="{BB737FBF-15E3-3F4F-9F6F-09BDDAF5C1A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41036" y="693665"/>
              <a:ext cx="3638745" cy="3638745"/>
            </a:xfrm>
            <a:prstGeom prst="rect">
              <a:avLst/>
            </a:prstGeom>
          </p:spPr>
        </p:pic>
        <p:pic>
          <p:nvPicPr>
            <p:cNvPr id="13" name="Picture 12" descr="A picture containing tree, outdoor&#10;&#10;Description automatically generated">
              <a:extLst>
                <a:ext uri="{FF2B5EF4-FFF2-40B4-BE49-F238E27FC236}">
                  <a16:creationId xmlns:a16="http://schemas.microsoft.com/office/drawing/2014/main" id="{27E1A5A4-0BD1-BF4F-8E43-40FD9D2AE63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279234" y="693665"/>
              <a:ext cx="3638745" cy="3638745"/>
            </a:xfrm>
            <a:prstGeom prst="rect">
              <a:avLst/>
            </a:prstGeom>
          </p:spPr>
        </p:pic>
        <p:pic>
          <p:nvPicPr>
            <p:cNvPr id="14" name="Picture 13" descr="A picture containing outdoor, sky, ground, beach&#10;&#10;Description automatically generated">
              <a:extLst>
                <a:ext uri="{FF2B5EF4-FFF2-40B4-BE49-F238E27FC236}">
                  <a16:creationId xmlns:a16="http://schemas.microsoft.com/office/drawing/2014/main" id="{84A78FE2-F2D4-7A49-858D-912EC68E730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279233" y="4332410"/>
              <a:ext cx="3638745" cy="3638745"/>
            </a:xfrm>
            <a:prstGeom prst="rect">
              <a:avLst/>
            </a:prstGeom>
          </p:spPr>
        </p:pic>
      </p:grpSp>
    </p:spTree>
    <p:extLst>
      <p:ext uri="{BB962C8B-B14F-4D97-AF65-F5344CB8AC3E}">
        <p14:creationId xmlns:p14="http://schemas.microsoft.com/office/powerpoint/2010/main" val="1724246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2" name="Subtitle 2">
            <a:extLst>
              <a:ext uri="{FF2B5EF4-FFF2-40B4-BE49-F238E27FC236}">
                <a16:creationId xmlns:a16="http://schemas.microsoft.com/office/drawing/2014/main" id="{04FAE3CB-C0F1-4D45-B86F-29E641294224}"/>
              </a:ext>
            </a:extLst>
          </p:cNvPr>
          <p:cNvSpPr txBox="1">
            <a:spLocks/>
          </p:cNvSpPr>
          <p:nvPr/>
        </p:nvSpPr>
        <p:spPr>
          <a:xfrm>
            <a:off x="0" y="61426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Climate Change</a:t>
            </a:r>
            <a:br>
              <a:rPr lang="en-US" sz="3000" b="1" dirty="0">
                <a:solidFill>
                  <a:srgbClr val="39AB47"/>
                </a:solidFill>
                <a:latin typeface="Comic Sans MS" panose="030F0902030302020204" pitchFamily="66" charset="0"/>
                <a:cs typeface="Arial" panose="020B0604020202020204" pitchFamily="34" charset="0"/>
              </a:rPr>
            </a:br>
            <a:r>
              <a:rPr lang="en-US" sz="3000" b="1" dirty="0">
                <a:solidFill>
                  <a:srgbClr val="39AB47"/>
                </a:solidFill>
                <a:latin typeface="Comic Sans MS" panose="030F0902030302020204" pitchFamily="66" charset="0"/>
                <a:cs typeface="Arial" panose="020B0604020202020204" pitchFamily="34" charset="0"/>
              </a:rPr>
              <a:t>Lesson aims</a:t>
            </a:r>
          </a:p>
        </p:txBody>
      </p:sp>
      <p:grpSp>
        <p:nvGrpSpPr>
          <p:cNvPr id="13" name="Group 12">
            <a:extLst>
              <a:ext uri="{FF2B5EF4-FFF2-40B4-BE49-F238E27FC236}">
                <a16:creationId xmlns:a16="http://schemas.microsoft.com/office/drawing/2014/main" id="{D13D4DC9-4FE1-F244-971A-6809C24C0B40}"/>
              </a:ext>
            </a:extLst>
          </p:cNvPr>
          <p:cNvGrpSpPr/>
          <p:nvPr/>
        </p:nvGrpSpPr>
        <p:grpSpPr>
          <a:xfrm>
            <a:off x="1418536" y="1885383"/>
            <a:ext cx="9211090" cy="2688288"/>
            <a:chOff x="1418536" y="1813464"/>
            <a:chExt cx="9211090" cy="2688288"/>
          </a:xfrm>
        </p:grpSpPr>
        <p:pic>
          <p:nvPicPr>
            <p:cNvPr id="14" name="Picture 13" descr="A picture containing text, nature&#10;&#10;Description automatically generated">
              <a:extLst>
                <a:ext uri="{FF2B5EF4-FFF2-40B4-BE49-F238E27FC236}">
                  <a16:creationId xmlns:a16="http://schemas.microsoft.com/office/drawing/2014/main" id="{DE6B3EB1-1EB0-7641-909A-3165638F3B5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50"/>
            <a:stretch/>
          </p:blipFill>
          <p:spPr>
            <a:xfrm>
              <a:off x="1418536" y="1813464"/>
              <a:ext cx="4605545" cy="2688288"/>
            </a:xfrm>
            <a:prstGeom prst="rect">
              <a:avLst/>
            </a:prstGeom>
          </p:spPr>
        </p:pic>
        <p:pic>
          <p:nvPicPr>
            <p:cNvPr id="15" name="Picture 14" descr="A picture containing text, nature&#10;&#10;Description automatically generated">
              <a:extLst>
                <a:ext uri="{FF2B5EF4-FFF2-40B4-BE49-F238E27FC236}">
                  <a16:creationId xmlns:a16="http://schemas.microsoft.com/office/drawing/2014/main" id="{870C3D5E-02A4-B74C-9F45-04978B8E0CD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024081" y="1813464"/>
              <a:ext cx="4605545" cy="2688288"/>
            </a:xfrm>
            <a:prstGeom prst="rect">
              <a:avLst/>
            </a:prstGeom>
          </p:spPr>
        </p:pic>
      </p:grpSp>
      <p:sp>
        <p:nvSpPr>
          <p:cNvPr id="16" name="TextBox 15">
            <a:extLst>
              <a:ext uri="{FF2B5EF4-FFF2-40B4-BE49-F238E27FC236}">
                <a16:creationId xmlns:a16="http://schemas.microsoft.com/office/drawing/2014/main" id="{D798E997-8EB3-AB44-B9D2-419B6C8409F5}"/>
              </a:ext>
            </a:extLst>
          </p:cNvPr>
          <p:cNvSpPr txBox="1"/>
          <p:nvPr/>
        </p:nvSpPr>
        <p:spPr>
          <a:xfrm>
            <a:off x="0" y="4867561"/>
            <a:ext cx="12192000" cy="1236236"/>
          </a:xfrm>
          <a:prstGeom prst="rect">
            <a:avLst/>
          </a:prstGeom>
          <a:noFill/>
        </p:spPr>
        <p:txBody>
          <a:bodyPr wrap="square" rtlCol="0">
            <a:spAutoFit/>
          </a:bodyPr>
          <a:lstStyle/>
          <a:p>
            <a:pPr algn="ctr">
              <a:spcBef>
                <a:spcPts val="500"/>
              </a:spcBef>
            </a:pPr>
            <a:r>
              <a:rPr lang="en-GB" sz="2200" dirty="0">
                <a:solidFill>
                  <a:srgbClr val="272626"/>
                </a:solidFill>
                <a:latin typeface="Comic Sans MS" panose="030F0702030302020204" pitchFamily="66" charset="0"/>
              </a:rPr>
              <a:t>Understanding more about what climate change is.</a:t>
            </a:r>
          </a:p>
          <a:p>
            <a:pPr algn="ctr">
              <a:spcBef>
                <a:spcPts val="500"/>
              </a:spcBef>
            </a:pPr>
            <a:r>
              <a:rPr lang="en-GB" sz="2200" dirty="0">
                <a:solidFill>
                  <a:srgbClr val="272626"/>
                </a:solidFill>
                <a:latin typeface="Comic Sans MS" panose="030F0702030302020204" pitchFamily="66" charset="0"/>
              </a:rPr>
              <a:t>The causes of climate change.</a:t>
            </a:r>
          </a:p>
          <a:p>
            <a:pPr algn="ctr">
              <a:spcBef>
                <a:spcPts val="500"/>
              </a:spcBef>
            </a:pPr>
            <a:r>
              <a:rPr lang="en-GB" sz="2200" dirty="0">
                <a:solidFill>
                  <a:srgbClr val="272626"/>
                </a:solidFill>
                <a:latin typeface="Comic Sans MS" panose="030F0702030302020204" pitchFamily="66" charset="0"/>
              </a:rPr>
              <a:t>What we can try to do about it. </a:t>
            </a:r>
          </a:p>
        </p:txBody>
      </p:sp>
    </p:spTree>
    <p:extLst>
      <p:ext uri="{BB962C8B-B14F-4D97-AF65-F5344CB8AC3E}">
        <p14:creationId xmlns:p14="http://schemas.microsoft.com/office/powerpoint/2010/main" val="15536407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extBox 1">
            <a:extLst>
              <a:ext uri="{FF2B5EF4-FFF2-40B4-BE49-F238E27FC236}">
                <a16:creationId xmlns:a16="http://schemas.microsoft.com/office/drawing/2014/main" id="{36047E8E-3B91-4EA1-885A-53F80B7B79CD}"/>
              </a:ext>
            </a:extLst>
          </p:cNvPr>
          <p:cNvSpPr txBox="1"/>
          <p:nvPr/>
        </p:nvSpPr>
        <p:spPr>
          <a:xfrm>
            <a:off x="6431728" y="2428476"/>
            <a:ext cx="4134163" cy="1720984"/>
          </a:xfrm>
          <a:prstGeom prst="rect">
            <a:avLst/>
          </a:prstGeom>
          <a:noFill/>
        </p:spPr>
        <p:txBody>
          <a:bodyPr wrap="square" rtlCol="0">
            <a:spAutoFit/>
          </a:bodyPr>
          <a:lstStyle/>
          <a:p>
            <a:pPr marL="0" indent="0">
              <a:lnSpc>
                <a:spcPct val="107000"/>
              </a:lnSpc>
              <a:spcAft>
                <a:spcPts val="800"/>
              </a:spcAft>
              <a:buNone/>
            </a:pPr>
            <a:r>
              <a:rPr lang="en-GB" sz="2000" dirty="0">
                <a:solidFill>
                  <a:srgbClr val="272626"/>
                </a:solidFill>
                <a:effectLst/>
                <a:latin typeface="Comic Sans MS" panose="030F0702030302020204" pitchFamily="66" charset="0"/>
                <a:ea typeface="Calibri" panose="020F0502020204030204" pitchFamily="34" charset="0"/>
              </a:rPr>
              <a:t>The good news is that the Earth is still in relatively good shape and like Jenga we could push the blocks back in… but it will be trickier than pulling them out! </a:t>
            </a:r>
          </a:p>
        </p:txBody>
      </p:sp>
      <p:pic>
        <p:nvPicPr>
          <p:cNvPr id="6" name="Picture 5" descr="Looking up at trees and blue sky&#10;&#10;Description automatically generated with medium confidence">
            <a:extLst>
              <a:ext uri="{FF2B5EF4-FFF2-40B4-BE49-F238E27FC236}">
                <a16:creationId xmlns:a16="http://schemas.microsoft.com/office/drawing/2014/main" id="{30E323B8-CA96-5445-9544-77D3C50EDAB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62719" y="1175563"/>
            <a:ext cx="4497555" cy="4505392"/>
          </a:xfrm>
          <a:prstGeom prst="rect">
            <a:avLst/>
          </a:prstGeom>
        </p:spPr>
      </p:pic>
    </p:spTree>
    <p:extLst>
      <p:ext uri="{BB962C8B-B14F-4D97-AF65-F5344CB8AC3E}">
        <p14:creationId xmlns:p14="http://schemas.microsoft.com/office/powerpoint/2010/main" val="12803563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D24C2C-008D-2B4A-8192-E618D4F153BB}"/>
              </a:ext>
            </a:extLst>
          </p:cNvPr>
          <p:cNvSpPr/>
          <p:nvPr/>
        </p:nvSpPr>
        <p:spPr>
          <a:xfrm>
            <a:off x="3176544" y="1877428"/>
            <a:ext cx="5825942" cy="4415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Hands holding a globe&#10;&#10;Description automatically generated with medium confidence">
            <a:extLst>
              <a:ext uri="{FF2B5EF4-FFF2-40B4-BE49-F238E27FC236}">
                <a16:creationId xmlns:a16="http://schemas.microsoft.com/office/drawing/2014/main" id="{E53DC78D-9E3B-C74A-86BB-55742E01E1B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260034" y="1954765"/>
            <a:ext cx="5663001" cy="4247251"/>
          </a:xfrm>
          <a:prstGeom prst="rect">
            <a:avLst/>
          </a:prstGeom>
        </p:spPr>
      </p:pic>
      <p:sp>
        <p:nvSpPr>
          <p:cNvPr id="4" name="Subtitle 2">
            <a:extLst>
              <a:ext uri="{FF2B5EF4-FFF2-40B4-BE49-F238E27FC236}">
                <a16:creationId xmlns:a16="http://schemas.microsoft.com/office/drawing/2014/main" id="{E112BBEC-84A4-F549-8B31-CBA5529517DF}"/>
              </a:ext>
            </a:extLst>
          </p:cNvPr>
          <p:cNvSpPr txBox="1">
            <a:spLocks/>
          </p:cNvSpPr>
          <p:nvPr/>
        </p:nvSpPr>
        <p:spPr>
          <a:xfrm>
            <a:off x="1" y="576716"/>
            <a:ext cx="12192000" cy="12097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500" b="1" dirty="0">
                <a:solidFill>
                  <a:schemeClr val="bg1"/>
                </a:solidFill>
                <a:latin typeface="Comic Sans MS" panose="030F0702030302020204" pitchFamily="66" charset="0"/>
                <a:cs typeface="Arial" panose="020B0604020202020204" pitchFamily="34" charset="0"/>
              </a:rPr>
              <a:t>What we can do</a:t>
            </a:r>
          </a:p>
        </p:txBody>
      </p:sp>
      <p:pic>
        <p:nvPicPr>
          <p:cNvPr id="5" name="Picture 4" descr="A picture containing text, clipart&#10;&#10;Description automatically generated">
            <a:extLst>
              <a:ext uri="{FF2B5EF4-FFF2-40B4-BE49-F238E27FC236}">
                <a16:creationId xmlns:a16="http://schemas.microsoft.com/office/drawing/2014/main" id="{2526384E-B397-A440-86FD-B85BD4CCE4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7462046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3617875" y="2044540"/>
            <a:ext cx="7413404" cy="347403"/>
          </a:xfrm>
          <a:prstGeom prst="rect">
            <a:avLst/>
          </a:prstGeom>
          <a:noFill/>
        </p:spPr>
        <p:txBody>
          <a:bodyPr wrap="square" rtlCol="0">
            <a:spAutoFit/>
          </a:bodyPr>
          <a:lstStyle/>
          <a:p>
            <a:pPr>
              <a:lnSpc>
                <a:spcPts val="2100"/>
              </a:lnSpc>
            </a:pPr>
            <a:r>
              <a:rPr lang="en-GB" sz="1650" b="1" dirty="0">
                <a:solidFill>
                  <a:srgbClr val="39AB47"/>
                </a:solidFill>
                <a:latin typeface="Comic Sans MS" panose="030F0702030302020204" pitchFamily="66" charset="0"/>
                <a:cs typeface="Arial" panose="020B0604020202020204" pitchFamily="34" charset="0"/>
              </a:rPr>
              <a:t>Reducing</a:t>
            </a:r>
            <a:r>
              <a:rPr lang="en-GB" sz="1650" b="1" dirty="0">
                <a:solidFill>
                  <a:srgbClr val="272626"/>
                </a:solidFill>
                <a:latin typeface="Comic Sans MS" panose="030F0702030302020204" pitchFamily="66" charset="0"/>
                <a:cs typeface="Arial" panose="020B0604020202020204" pitchFamily="34" charset="0"/>
              </a:rPr>
              <a:t> </a:t>
            </a:r>
            <a:r>
              <a:rPr lang="en-GB" sz="1650" dirty="0">
                <a:solidFill>
                  <a:srgbClr val="272626"/>
                </a:solidFill>
                <a:latin typeface="Comic Sans MS" panose="030F0702030302020204" pitchFamily="66" charset="0"/>
                <a:cs typeface="Arial" panose="020B0604020202020204" pitchFamily="34" charset="0"/>
              </a:rPr>
              <a:t>the amount of time electrical items are switched on.</a:t>
            </a: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Subtitle 2">
            <a:extLst>
              <a:ext uri="{FF2B5EF4-FFF2-40B4-BE49-F238E27FC236}">
                <a16:creationId xmlns:a16="http://schemas.microsoft.com/office/drawing/2014/main" id="{4BB5D2DE-3D95-4CDB-AF9A-956E2395D76B}"/>
              </a:ext>
            </a:extLst>
          </p:cNvPr>
          <p:cNvSpPr txBox="1">
            <a:spLocks/>
          </p:cNvSpPr>
          <p:nvPr/>
        </p:nvSpPr>
        <p:spPr>
          <a:xfrm>
            <a:off x="978128" y="850514"/>
            <a:ext cx="10966449" cy="8141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solidFill>
                  <a:srgbClr val="272626"/>
                </a:solidFill>
                <a:effectLst/>
                <a:latin typeface="Comic Sans MS" panose="030F0702030302020204" pitchFamily="66" charset="0"/>
                <a:ea typeface="Calibri" panose="020F0502020204030204" pitchFamily="34" charset="0"/>
              </a:rPr>
              <a:t>We have to make the </a:t>
            </a:r>
            <a:r>
              <a:rPr lang="en-GB" sz="1800" b="1" dirty="0">
                <a:solidFill>
                  <a:srgbClr val="272626"/>
                </a:solidFill>
                <a:effectLst/>
                <a:latin typeface="Comic Sans MS" panose="030F0702030302020204" pitchFamily="66" charset="0"/>
                <a:ea typeface="Calibri" panose="020F0502020204030204" pitchFamily="34" charset="0"/>
              </a:rPr>
              <a:t>choice</a:t>
            </a:r>
            <a:r>
              <a:rPr lang="en-GB" sz="1800" dirty="0">
                <a:solidFill>
                  <a:srgbClr val="272626"/>
                </a:solidFill>
                <a:effectLst/>
                <a:latin typeface="Comic Sans MS" panose="030F0702030302020204" pitchFamily="66" charset="0"/>
                <a:ea typeface="Calibri" panose="020F0502020204030204" pitchFamily="34" charset="0"/>
              </a:rPr>
              <a:t> to create less greenhouse gases through what we do each day. </a:t>
            </a:r>
            <a:endParaRPr lang="en-GB" sz="1800" dirty="0">
              <a:solidFill>
                <a:srgbClr val="272626"/>
              </a:solidFill>
              <a:latin typeface="Comic Sans MS" panose="030F0702030302020204" pitchFamily="66" charset="0"/>
              <a:ea typeface="Calibri" panose="020F0502020204030204" pitchFamily="34" charset="0"/>
            </a:endParaRPr>
          </a:p>
          <a:p>
            <a:pPr marL="0" indent="0">
              <a:buNone/>
            </a:pPr>
            <a:r>
              <a:rPr lang="en-GB" sz="1800" dirty="0">
                <a:solidFill>
                  <a:srgbClr val="272626"/>
                </a:solidFill>
                <a:effectLst/>
                <a:latin typeface="Comic Sans MS" panose="030F0702030302020204" pitchFamily="66" charset="0"/>
                <a:ea typeface="Calibri" panose="020F0502020204030204" pitchFamily="34" charset="0"/>
              </a:rPr>
              <a:t>A great idea is to make better use of what we already have:</a:t>
            </a:r>
          </a:p>
        </p:txBody>
      </p:sp>
      <p:sp>
        <p:nvSpPr>
          <p:cNvPr id="5" name="TextBox 4">
            <a:extLst>
              <a:ext uri="{FF2B5EF4-FFF2-40B4-BE49-F238E27FC236}">
                <a16:creationId xmlns:a16="http://schemas.microsoft.com/office/drawing/2014/main" id="{703FEB7F-F7F1-4AA6-854D-50815B684283}"/>
              </a:ext>
            </a:extLst>
          </p:cNvPr>
          <p:cNvSpPr txBox="1"/>
          <p:nvPr/>
        </p:nvSpPr>
        <p:spPr>
          <a:xfrm>
            <a:off x="4209860" y="2593745"/>
            <a:ext cx="7413404" cy="347403"/>
          </a:xfrm>
          <a:prstGeom prst="rect">
            <a:avLst/>
          </a:prstGeom>
          <a:noFill/>
        </p:spPr>
        <p:txBody>
          <a:bodyPr wrap="square" rtlCol="0">
            <a:spAutoFit/>
          </a:bodyPr>
          <a:lstStyle/>
          <a:p>
            <a:pPr>
              <a:lnSpc>
                <a:spcPts val="2100"/>
              </a:lnSpc>
            </a:pPr>
            <a:r>
              <a:rPr lang="en-GB" sz="1650" b="1" dirty="0">
                <a:solidFill>
                  <a:srgbClr val="39AB47"/>
                </a:solidFill>
                <a:latin typeface="Comic Sans MS" panose="030F0702030302020204" pitchFamily="66" charset="0"/>
                <a:cs typeface="Arial" panose="020B0604020202020204" pitchFamily="34" charset="0"/>
              </a:rPr>
              <a:t>Recycle</a:t>
            </a:r>
            <a:r>
              <a:rPr lang="en-GB" sz="1650" dirty="0">
                <a:solidFill>
                  <a:srgbClr val="272626"/>
                </a:solidFill>
                <a:latin typeface="Comic Sans MS" panose="030F0702030302020204" pitchFamily="66" charset="0"/>
                <a:cs typeface="Arial" panose="020B0604020202020204" pitchFamily="34" charset="0"/>
              </a:rPr>
              <a:t> materials to be made into something new.</a:t>
            </a:r>
          </a:p>
        </p:txBody>
      </p:sp>
      <p:sp>
        <p:nvSpPr>
          <p:cNvPr id="6" name="TextBox 5">
            <a:extLst>
              <a:ext uri="{FF2B5EF4-FFF2-40B4-BE49-F238E27FC236}">
                <a16:creationId xmlns:a16="http://schemas.microsoft.com/office/drawing/2014/main" id="{577EA425-36F8-47FD-8D15-671F64EBC22D}"/>
              </a:ext>
            </a:extLst>
          </p:cNvPr>
          <p:cNvSpPr txBox="1"/>
          <p:nvPr/>
        </p:nvSpPr>
        <p:spPr>
          <a:xfrm>
            <a:off x="4490387" y="3144004"/>
            <a:ext cx="8242460" cy="347403"/>
          </a:xfrm>
          <a:prstGeom prst="rect">
            <a:avLst/>
          </a:prstGeom>
          <a:noFill/>
        </p:spPr>
        <p:txBody>
          <a:bodyPr wrap="square" rtlCol="0">
            <a:spAutoFit/>
          </a:bodyPr>
          <a:lstStyle/>
          <a:p>
            <a:pPr>
              <a:lnSpc>
                <a:spcPts val="2100"/>
              </a:lnSpc>
            </a:pPr>
            <a:r>
              <a:rPr lang="en-GB" sz="1650" b="1" dirty="0">
                <a:solidFill>
                  <a:srgbClr val="39AB47"/>
                </a:solidFill>
                <a:latin typeface="Comic Sans MS" panose="030F0702030302020204" pitchFamily="66" charset="0"/>
                <a:cs typeface="Arial" panose="020B0604020202020204" pitchFamily="34" charset="0"/>
              </a:rPr>
              <a:t>Re-use</a:t>
            </a:r>
            <a:r>
              <a:rPr lang="en-GB" sz="1650" b="1" dirty="0">
                <a:solidFill>
                  <a:srgbClr val="272626"/>
                </a:solidFill>
                <a:latin typeface="Comic Sans MS" panose="030F0702030302020204" pitchFamily="66" charset="0"/>
                <a:cs typeface="Arial" panose="020B0604020202020204" pitchFamily="34" charset="0"/>
              </a:rPr>
              <a:t> </a:t>
            </a:r>
            <a:r>
              <a:rPr lang="en-GB" sz="1650" dirty="0">
                <a:solidFill>
                  <a:srgbClr val="272626"/>
                </a:solidFill>
                <a:latin typeface="Comic Sans MS" panose="030F0702030302020204" pitchFamily="66" charset="0"/>
                <a:cs typeface="Arial" panose="020B0604020202020204" pitchFamily="34" charset="0"/>
              </a:rPr>
              <a:t>items rather than binning them after using them once or twice.</a:t>
            </a:r>
          </a:p>
        </p:txBody>
      </p:sp>
      <p:sp>
        <p:nvSpPr>
          <p:cNvPr id="7" name="TextBox 6">
            <a:extLst>
              <a:ext uri="{FF2B5EF4-FFF2-40B4-BE49-F238E27FC236}">
                <a16:creationId xmlns:a16="http://schemas.microsoft.com/office/drawing/2014/main" id="{76F8FB8B-0C34-4634-B566-6DE9B9B01AF4}"/>
              </a:ext>
            </a:extLst>
          </p:cNvPr>
          <p:cNvSpPr txBox="1"/>
          <p:nvPr/>
        </p:nvSpPr>
        <p:spPr>
          <a:xfrm>
            <a:off x="4787320" y="3690997"/>
            <a:ext cx="8242460" cy="347403"/>
          </a:xfrm>
          <a:prstGeom prst="rect">
            <a:avLst/>
          </a:prstGeom>
          <a:noFill/>
        </p:spPr>
        <p:txBody>
          <a:bodyPr wrap="square" rtlCol="0">
            <a:spAutoFit/>
          </a:bodyPr>
          <a:lstStyle/>
          <a:p>
            <a:pPr>
              <a:lnSpc>
                <a:spcPts val="2100"/>
              </a:lnSpc>
            </a:pPr>
            <a:r>
              <a:rPr lang="en-GB" sz="1650" b="1" dirty="0">
                <a:solidFill>
                  <a:srgbClr val="39AB47"/>
                </a:solidFill>
                <a:latin typeface="Comic Sans MS" panose="030F0702030302020204" pitchFamily="66" charset="0"/>
                <a:cs typeface="Arial" panose="020B0604020202020204" pitchFamily="34" charset="0"/>
              </a:rPr>
              <a:t>Repair</a:t>
            </a:r>
            <a:r>
              <a:rPr lang="en-GB" sz="1650" dirty="0">
                <a:solidFill>
                  <a:srgbClr val="272626"/>
                </a:solidFill>
                <a:latin typeface="Comic Sans MS" panose="030F0702030302020204" pitchFamily="66" charset="0"/>
                <a:cs typeface="Arial" panose="020B0604020202020204" pitchFamily="34" charset="0"/>
              </a:rPr>
              <a:t> things rather than getting a new one straight away.</a:t>
            </a:r>
          </a:p>
        </p:txBody>
      </p:sp>
      <p:sp>
        <p:nvSpPr>
          <p:cNvPr id="8" name="TextBox 7">
            <a:extLst>
              <a:ext uri="{FF2B5EF4-FFF2-40B4-BE49-F238E27FC236}">
                <a16:creationId xmlns:a16="http://schemas.microsoft.com/office/drawing/2014/main" id="{8E335921-DDB6-407B-9B71-1F3F35590870}"/>
              </a:ext>
            </a:extLst>
          </p:cNvPr>
          <p:cNvSpPr txBox="1"/>
          <p:nvPr/>
        </p:nvSpPr>
        <p:spPr>
          <a:xfrm>
            <a:off x="4490387" y="4232974"/>
            <a:ext cx="8242460" cy="347403"/>
          </a:xfrm>
          <a:prstGeom prst="rect">
            <a:avLst/>
          </a:prstGeom>
          <a:noFill/>
        </p:spPr>
        <p:txBody>
          <a:bodyPr wrap="square" rtlCol="0">
            <a:spAutoFit/>
          </a:bodyPr>
          <a:lstStyle/>
          <a:p>
            <a:pPr>
              <a:lnSpc>
                <a:spcPts val="2100"/>
              </a:lnSpc>
            </a:pPr>
            <a:r>
              <a:rPr lang="en-GB" sz="1650" b="1" dirty="0">
                <a:solidFill>
                  <a:srgbClr val="39AB47"/>
                </a:solidFill>
                <a:latin typeface="Comic Sans MS" panose="030F0702030302020204" pitchFamily="66" charset="0"/>
                <a:cs typeface="Arial" panose="020B0604020202020204" pitchFamily="34" charset="0"/>
              </a:rPr>
              <a:t>Refuse</a:t>
            </a:r>
            <a:r>
              <a:rPr lang="en-GB" sz="1650" b="1" dirty="0">
                <a:solidFill>
                  <a:srgbClr val="272626"/>
                </a:solidFill>
                <a:latin typeface="Comic Sans MS" panose="030F0702030302020204" pitchFamily="66" charset="0"/>
                <a:cs typeface="Arial" panose="020B0604020202020204" pitchFamily="34" charset="0"/>
              </a:rPr>
              <a:t> </a:t>
            </a:r>
            <a:r>
              <a:rPr lang="en-GB" sz="1650" dirty="0">
                <a:solidFill>
                  <a:srgbClr val="272626"/>
                </a:solidFill>
                <a:latin typeface="Comic Sans MS" panose="030F0702030302020204" pitchFamily="66" charset="0"/>
                <a:cs typeface="Arial" panose="020B0604020202020204" pitchFamily="34" charset="0"/>
              </a:rPr>
              <a:t>to use single use plastics and unsustainable produce.</a:t>
            </a:r>
          </a:p>
        </p:txBody>
      </p:sp>
      <p:sp>
        <p:nvSpPr>
          <p:cNvPr id="9" name="TextBox 8">
            <a:extLst>
              <a:ext uri="{FF2B5EF4-FFF2-40B4-BE49-F238E27FC236}">
                <a16:creationId xmlns:a16="http://schemas.microsoft.com/office/drawing/2014/main" id="{12814E90-7A0F-44AA-95A6-AC8E32D46CE0}"/>
              </a:ext>
            </a:extLst>
          </p:cNvPr>
          <p:cNvSpPr txBox="1"/>
          <p:nvPr/>
        </p:nvSpPr>
        <p:spPr>
          <a:xfrm>
            <a:off x="4211128" y="4779201"/>
            <a:ext cx="7413404" cy="347403"/>
          </a:xfrm>
          <a:prstGeom prst="rect">
            <a:avLst/>
          </a:prstGeom>
          <a:noFill/>
        </p:spPr>
        <p:txBody>
          <a:bodyPr wrap="square" rtlCol="0">
            <a:spAutoFit/>
          </a:bodyPr>
          <a:lstStyle/>
          <a:p>
            <a:pPr>
              <a:lnSpc>
                <a:spcPts val="2100"/>
              </a:lnSpc>
            </a:pPr>
            <a:r>
              <a:rPr lang="en-GB" sz="1650" b="1" dirty="0">
                <a:solidFill>
                  <a:srgbClr val="39AB47"/>
                </a:solidFill>
                <a:latin typeface="Comic Sans MS" panose="030F0702030302020204" pitchFamily="66" charset="0"/>
                <a:cs typeface="Arial" panose="020B0604020202020204" pitchFamily="34" charset="0"/>
              </a:rPr>
              <a:t>Rethink</a:t>
            </a:r>
            <a:r>
              <a:rPr lang="en-GB" sz="1650" dirty="0">
                <a:solidFill>
                  <a:srgbClr val="272626"/>
                </a:solidFill>
                <a:latin typeface="Comic Sans MS" panose="030F0702030302020204" pitchFamily="66" charset="0"/>
                <a:cs typeface="Arial" panose="020B0604020202020204" pitchFamily="34" charset="0"/>
              </a:rPr>
              <a:t> what we do and what we ask others to do.</a:t>
            </a:r>
          </a:p>
        </p:txBody>
      </p:sp>
      <p:sp>
        <p:nvSpPr>
          <p:cNvPr id="11" name="TextBox 10">
            <a:extLst>
              <a:ext uri="{FF2B5EF4-FFF2-40B4-BE49-F238E27FC236}">
                <a16:creationId xmlns:a16="http://schemas.microsoft.com/office/drawing/2014/main" id="{64DDEDB3-9041-40D2-94DA-6B0AF14414C5}"/>
              </a:ext>
            </a:extLst>
          </p:cNvPr>
          <p:cNvSpPr txBox="1"/>
          <p:nvPr/>
        </p:nvSpPr>
        <p:spPr>
          <a:xfrm>
            <a:off x="3617875" y="5338430"/>
            <a:ext cx="7413404" cy="347403"/>
          </a:xfrm>
          <a:prstGeom prst="rect">
            <a:avLst/>
          </a:prstGeom>
          <a:noFill/>
        </p:spPr>
        <p:txBody>
          <a:bodyPr wrap="square" rtlCol="0">
            <a:spAutoFit/>
          </a:bodyPr>
          <a:lstStyle/>
          <a:p>
            <a:pPr>
              <a:lnSpc>
                <a:spcPts val="2100"/>
              </a:lnSpc>
            </a:pPr>
            <a:r>
              <a:rPr lang="en-GB" sz="1650" b="1" dirty="0">
                <a:solidFill>
                  <a:srgbClr val="39AB47"/>
                </a:solidFill>
                <a:latin typeface="Comic Sans MS" panose="030F0702030302020204" pitchFamily="66" charset="0"/>
                <a:cs typeface="Arial" panose="020B0604020202020204" pitchFamily="34" charset="0"/>
              </a:rPr>
              <a:t>Raise</a:t>
            </a:r>
            <a:r>
              <a:rPr lang="en-GB" sz="1650" dirty="0">
                <a:solidFill>
                  <a:srgbClr val="272626"/>
                </a:solidFill>
                <a:latin typeface="Comic Sans MS" panose="030F0702030302020204" pitchFamily="66" charset="0"/>
                <a:cs typeface="Arial" panose="020B0604020202020204" pitchFamily="34" charset="0"/>
              </a:rPr>
              <a:t> our voices to educate others, young and old.</a:t>
            </a:r>
          </a:p>
        </p:txBody>
      </p:sp>
      <p:pic>
        <p:nvPicPr>
          <p:cNvPr id="16" name="Picture 15" descr="A hand holding a globe&#10;&#10;Description automatically generated with medium confidence">
            <a:extLst>
              <a:ext uri="{FF2B5EF4-FFF2-40B4-BE49-F238E27FC236}">
                <a16:creationId xmlns:a16="http://schemas.microsoft.com/office/drawing/2014/main" id="{C65BB30E-1BF0-CC43-857D-EB266A8247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359" t="9822" r="20319" b="22861"/>
          <a:stretch/>
        </p:blipFill>
        <p:spPr>
          <a:xfrm>
            <a:off x="871032" y="2207579"/>
            <a:ext cx="3311669" cy="3311669"/>
          </a:xfrm>
          <a:prstGeom prst="ellipse">
            <a:avLst/>
          </a:prstGeom>
          <a:ln w="38100">
            <a:solidFill>
              <a:srgbClr val="39AB47"/>
            </a:solidFill>
          </a:ln>
        </p:spPr>
      </p:pic>
    </p:spTree>
    <p:extLst>
      <p:ext uri="{BB962C8B-B14F-4D97-AF65-F5344CB8AC3E}">
        <p14:creationId xmlns:p14="http://schemas.microsoft.com/office/powerpoint/2010/main" val="1800619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 grpId="0"/>
      <p:bldP spid="6" grpId="0"/>
      <p:bldP spid="7" grpId="0"/>
      <p:bldP spid="8" grpId="0"/>
      <p:bldP spid="9"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Subtitle 2">
            <a:extLst>
              <a:ext uri="{FF2B5EF4-FFF2-40B4-BE49-F238E27FC236}">
                <a16:creationId xmlns:a16="http://schemas.microsoft.com/office/drawing/2014/main" id="{4BB5D2DE-3D95-4CDB-AF9A-956E2395D76B}"/>
              </a:ext>
            </a:extLst>
          </p:cNvPr>
          <p:cNvSpPr txBox="1">
            <a:spLocks/>
          </p:cNvSpPr>
          <p:nvPr/>
        </p:nvSpPr>
        <p:spPr>
          <a:xfrm>
            <a:off x="978128" y="850513"/>
            <a:ext cx="5117872" cy="4468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b="1" dirty="0">
                <a:solidFill>
                  <a:srgbClr val="00B050"/>
                </a:solidFill>
                <a:effectLst/>
                <a:latin typeface="Comic Sans MS" panose="030F0702030302020204" pitchFamily="66" charset="0"/>
                <a:ea typeface="Calibri" panose="020F0502020204030204" pitchFamily="34" charset="0"/>
              </a:rPr>
              <a:t>ACTIVITY</a:t>
            </a:r>
          </a:p>
          <a:p>
            <a:pPr marL="0" indent="0">
              <a:buNone/>
            </a:pPr>
            <a:r>
              <a:rPr lang="en-GB" sz="2200" b="1" dirty="0">
                <a:solidFill>
                  <a:srgbClr val="00B050"/>
                </a:solidFill>
                <a:effectLst/>
                <a:latin typeface="Comic Sans MS" panose="030F0702030302020204" pitchFamily="66" charset="0"/>
                <a:ea typeface="Calibri" panose="020F0502020204030204" pitchFamily="34" charset="0"/>
              </a:rPr>
              <a:t>Reduce My Carbon Footprint Poster</a:t>
            </a:r>
            <a:r>
              <a:rPr lang="en-GB" sz="2200" dirty="0">
                <a:solidFill>
                  <a:srgbClr val="272626"/>
                </a:solidFill>
                <a:effectLst/>
                <a:latin typeface="Comic Sans MS" panose="030F0702030302020204" pitchFamily="66" charset="0"/>
                <a:ea typeface="Calibri" panose="020F0502020204030204" pitchFamily="34" charset="0"/>
              </a:rPr>
              <a:t> </a:t>
            </a:r>
          </a:p>
          <a:p>
            <a:pPr marL="0" indent="0">
              <a:buNone/>
            </a:pPr>
            <a:endParaRPr lang="en-GB" sz="1800" dirty="0">
              <a:solidFill>
                <a:srgbClr val="272626"/>
              </a:solidFill>
              <a:effectLst/>
              <a:latin typeface="Comic Sans MS" panose="030F0702030302020204" pitchFamily="66" charset="0"/>
              <a:ea typeface="Calibri" panose="020F0502020204030204" pitchFamily="34" charset="0"/>
            </a:endParaRPr>
          </a:p>
          <a:p>
            <a:pPr marL="0" indent="0">
              <a:buNone/>
            </a:pPr>
            <a:r>
              <a:rPr lang="en-GB" sz="1800" dirty="0">
                <a:solidFill>
                  <a:srgbClr val="272626"/>
                </a:solidFill>
                <a:effectLst/>
                <a:latin typeface="Comic Sans MS" panose="030F0702030302020204" pitchFamily="66" charset="0"/>
                <a:ea typeface="Calibri" panose="020F0502020204030204" pitchFamily="34" charset="0"/>
              </a:rPr>
              <a:t>Why not draw round your own foot and create your very own ‘Reduce My Carbon Footprint’ Poster?</a:t>
            </a:r>
          </a:p>
          <a:p>
            <a:pPr marL="0" indent="0">
              <a:buNone/>
            </a:pPr>
            <a:endParaRPr lang="en-GB" sz="1800" dirty="0">
              <a:solidFill>
                <a:srgbClr val="272626"/>
              </a:solidFill>
              <a:latin typeface="Comic Sans MS" panose="030F0702030302020204" pitchFamily="66" charset="0"/>
              <a:ea typeface="Calibri" panose="020F0502020204030204" pitchFamily="34" charset="0"/>
            </a:endParaRPr>
          </a:p>
          <a:p>
            <a:pPr marL="0" indent="0">
              <a:buNone/>
            </a:pPr>
            <a:r>
              <a:rPr lang="en-GB" sz="1800" dirty="0">
                <a:solidFill>
                  <a:srgbClr val="272626"/>
                </a:solidFill>
                <a:latin typeface="Comic Sans MS" panose="030F0702030302020204" pitchFamily="66" charset="0"/>
                <a:ea typeface="Calibri" panose="020F0502020204030204" pitchFamily="34" charset="0"/>
              </a:rPr>
              <a:t>A</a:t>
            </a:r>
            <a:r>
              <a:rPr lang="en-GB" sz="1800" dirty="0">
                <a:solidFill>
                  <a:srgbClr val="272626"/>
                </a:solidFill>
                <a:effectLst/>
                <a:latin typeface="Comic Sans MS" panose="030F0702030302020204" pitchFamily="66" charset="0"/>
                <a:ea typeface="Calibri" panose="020F0502020204030204" pitchFamily="34" charset="0"/>
              </a:rPr>
              <a:t>dd the things you will do to reduce your carbon footprint.</a:t>
            </a:r>
          </a:p>
          <a:p>
            <a:pPr marL="0" indent="0">
              <a:buNone/>
            </a:pPr>
            <a:endParaRPr lang="en-GB" sz="1800" dirty="0">
              <a:solidFill>
                <a:srgbClr val="272626"/>
              </a:solidFill>
              <a:effectLst/>
              <a:latin typeface="Comic Sans MS" panose="030F0702030302020204" pitchFamily="66" charset="0"/>
              <a:ea typeface="Calibri" panose="020F0502020204030204" pitchFamily="34" charset="0"/>
            </a:endParaRPr>
          </a:p>
          <a:p>
            <a:pPr marL="0" indent="0">
              <a:buNone/>
            </a:pPr>
            <a:r>
              <a:rPr lang="en-GB" sz="1800" dirty="0">
                <a:solidFill>
                  <a:srgbClr val="272626"/>
                </a:solidFill>
                <a:effectLst/>
                <a:latin typeface="Comic Sans MS" panose="030F0702030302020204" pitchFamily="66" charset="0"/>
                <a:ea typeface="Calibri" panose="020F0502020204030204" pitchFamily="34" charset="0"/>
              </a:rPr>
              <a:t>You could display it in the classroom or hang it at home as a daily reminder!</a:t>
            </a:r>
          </a:p>
        </p:txBody>
      </p:sp>
      <p:pic>
        <p:nvPicPr>
          <p:cNvPr id="3" name="Picture 2">
            <a:extLst>
              <a:ext uri="{FF2B5EF4-FFF2-40B4-BE49-F238E27FC236}">
                <a16:creationId xmlns:a16="http://schemas.microsoft.com/office/drawing/2014/main" id="{08EC1DE0-A312-8920-F672-C4CDAFC9539E}"/>
              </a:ext>
            </a:extLst>
          </p:cNvPr>
          <p:cNvPicPr>
            <a:picLocks noChangeAspect="1"/>
          </p:cNvPicPr>
          <p:nvPr/>
        </p:nvPicPr>
        <p:blipFill rotWithShape="1">
          <a:blip r:embed="rId4"/>
          <a:srcRect t="3892" b="3554"/>
          <a:stretch/>
        </p:blipFill>
        <p:spPr>
          <a:xfrm>
            <a:off x="6725267" y="559595"/>
            <a:ext cx="4381829" cy="5738809"/>
          </a:xfrm>
          <a:prstGeom prst="rect">
            <a:avLst/>
          </a:prstGeom>
        </p:spPr>
      </p:pic>
    </p:spTree>
    <p:extLst>
      <p:ext uri="{BB962C8B-B14F-4D97-AF65-F5344CB8AC3E}">
        <p14:creationId xmlns:p14="http://schemas.microsoft.com/office/powerpoint/2010/main" val="215216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9D9061AB-EEDB-F042-A03C-5D0EE1DBA48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3" name="Picture 2" descr="A picture containing text, clipart&#10;&#10;Description automatically generated">
            <a:extLst>
              <a:ext uri="{FF2B5EF4-FFF2-40B4-BE49-F238E27FC236}">
                <a16:creationId xmlns:a16="http://schemas.microsoft.com/office/drawing/2014/main" id="{4164D665-A0C7-EE4D-A532-F7597425FDE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4" name="Subtitle 2">
            <a:extLst>
              <a:ext uri="{FF2B5EF4-FFF2-40B4-BE49-F238E27FC236}">
                <a16:creationId xmlns:a16="http://schemas.microsoft.com/office/drawing/2014/main" id="{EDF7B25C-08EB-BB49-A302-A5E8A23CB3BC}"/>
              </a:ext>
            </a:extLst>
          </p:cNvPr>
          <p:cNvSpPr txBox="1">
            <a:spLocks/>
          </p:cNvSpPr>
          <p:nvPr/>
        </p:nvSpPr>
        <p:spPr>
          <a:xfrm>
            <a:off x="0" y="37430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Climate Change</a:t>
            </a:r>
          </a:p>
        </p:txBody>
      </p:sp>
      <p:sp>
        <p:nvSpPr>
          <p:cNvPr id="5" name="Subtitle 2">
            <a:extLst>
              <a:ext uri="{FF2B5EF4-FFF2-40B4-BE49-F238E27FC236}">
                <a16:creationId xmlns:a16="http://schemas.microsoft.com/office/drawing/2014/main" id="{86F70C05-2818-C148-B165-5820CC2B05C7}"/>
              </a:ext>
            </a:extLst>
          </p:cNvPr>
          <p:cNvSpPr txBox="1">
            <a:spLocks/>
          </p:cNvSpPr>
          <p:nvPr/>
        </p:nvSpPr>
        <p:spPr>
          <a:xfrm>
            <a:off x="0" y="568681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grpSp>
        <p:nvGrpSpPr>
          <p:cNvPr id="6" name="Group 5">
            <a:extLst>
              <a:ext uri="{FF2B5EF4-FFF2-40B4-BE49-F238E27FC236}">
                <a16:creationId xmlns:a16="http://schemas.microsoft.com/office/drawing/2014/main" id="{03C18F96-0BB1-6549-AA65-92766A56FBD6}"/>
              </a:ext>
            </a:extLst>
          </p:cNvPr>
          <p:cNvGrpSpPr/>
          <p:nvPr/>
        </p:nvGrpSpPr>
        <p:grpSpPr>
          <a:xfrm>
            <a:off x="3870664" y="1110133"/>
            <a:ext cx="4447713" cy="4393659"/>
            <a:chOff x="3870664" y="1110133"/>
            <a:chExt cx="4447713" cy="4393659"/>
          </a:xfrm>
        </p:grpSpPr>
        <p:sp>
          <p:nvSpPr>
            <p:cNvPr id="7" name="Oval 6">
              <a:extLst>
                <a:ext uri="{FF2B5EF4-FFF2-40B4-BE49-F238E27FC236}">
                  <a16:creationId xmlns:a16="http://schemas.microsoft.com/office/drawing/2014/main" id="{68C55534-C87A-5D4D-AD6E-FA6903E9AFF3}"/>
                </a:ext>
              </a:extLst>
            </p:cNvPr>
            <p:cNvSpPr/>
            <p:nvPr/>
          </p:nvSpPr>
          <p:spPr>
            <a:xfrm>
              <a:off x="3870664" y="1110133"/>
              <a:ext cx="4447713" cy="43936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text, sign&#10;&#10;Description automatically generated">
              <a:extLst>
                <a:ext uri="{FF2B5EF4-FFF2-40B4-BE49-F238E27FC236}">
                  <a16:creationId xmlns:a16="http://schemas.microsoft.com/office/drawing/2014/main" id="{B0C3B965-9A48-A94D-8897-326F2B9ABB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8331" y="1164878"/>
              <a:ext cx="4275338" cy="4275338"/>
            </a:xfrm>
            <a:prstGeom prst="rect">
              <a:avLst/>
            </a:prstGeom>
          </p:spPr>
        </p:pic>
      </p:grpSp>
    </p:spTree>
    <p:extLst>
      <p:ext uri="{BB962C8B-B14F-4D97-AF65-F5344CB8AC3E}">
        <p14:creationId xmlns:p14="http://schemas.microsoft.com/office/powerpoint/2010/main" val="1724953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5971FF7-A601-874A-BEF4-566462DC92CE}"/>
              </a:ext>
            </a:extLst>
          </p:cNvPr>
          <p:cNvSpPr/>
          <p:nvPr/>
        </p:nvSpPr>
        <p:spPr>
          <a:xfrm>
            <a:off x="2645923" y="1556426"/>
            <a:ext cx="6877456" cy="46595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ubtitle 2">
            <a:extLst>
              <a:ext uri="{FF2B5EF4-FFF2-40B4-BE49-F238E27FC236}">
                <a16:creationId xmlns:a16="http://schemas.microsoft.com/office/drawing/2014/main" id="{4EA4F789-C814-3C44-B1D9-423DDFBED5AB}"/>
              </a:ext>
            </a:extLst>
          </p:cNvPr>
          <p:cNvSpPr txBox="1">
            <a:spLocks/>
          </p:cNvSpPr>
          <p:nvPr/>
        </p:nvSpPr>
        <p:spPr>
          <a:xfrm>
            <a:off x="1" y="424493"/>
            <a:ext cx="12192000" cy="12097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500" b="1" dirty="0">
                <a:solidFill>
                  <a:schemeClr val="bg1"/>
                </a:solidFill>
                <a:latin typeface="Comic Sans MS" panose="030F0702030302020204" pitchFamily="66" charset="0"/>
                <a:cs typeface="Arial" panose="020B0604020202020204" pitchFamily="34" charset="0"/>
              </a:rPr>
              <a:t>Weather</a:t>
            </a:r>
          </a:p>
        </p:txBody>
      </p:sp>
      <p:grpSp>
        <p:nvGrpSpPr>
          <p:cNvPr id="11" name="Group 10">
            <a:extLst>
              <a:ext uri="{FF2B5EF4-FFF2-40B4-BE49-F238E27FC236}">
                <a16:creationId xmlns:a16="http://schemas.microsoft.com/office/drawing/2014/main" id="{0ADC82DA-1276-4645-8BFD-6163C72F7E94}"/>
              </a:ext>
            </a:extLst>
          </p:cNvPr>
          <p:cNvGrpSpPr/>
          <p:nvPr/>
        </p:nvGrpSpPr>
        <p:grpSpPr>
          <a:xfrm>
            <a:off x="2720501" y="1634247"/>
            <a:ext cx="6731541" cy="4501162"/>
            <a:chOff x="-1" y="577529"/>
            <a:chExt cx="10761427" cy="7195815"/>
          </a:xfrm>
        </p:grpSpPr>
        <p:pic>
          <p:nvPicPr>
            <p:cNvPr id="12" name="Picture 11">
              <a:extLst>
                <a:ext uri="{FF2B5EF4-FFF2-40B4-BE49-F238E27FC236}">
                  <a16:creationId xmlns:a16="http://schemas.microsoft.com/office/drawing/2014/main" id="{3A9BF2E7-3B76-D346-AD1B-688A585D54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173165"/>
              <a:ext cx="5390919" cy="3597682"/>
            </a:xfrm>
            <a:prstGeom prst="rect">
              <a:avLst/>
            </a:prstGeom>
          </p:spPr>
        </p:pic>
        <p:pic>
          <p:nvPicPr>
            <p:cNvPr id="13" name="Picture 12">
              <a:extLst>
                <a:ext uri="{FF2B5EF4-FFF2-40B4-BE49-F238E27FC236}">
                  <a16:creationId xmlns:a16="http://schemas.microsoft.com/office/drawing/2014/main" id="{6A917ADF-417A-C14D-8E70-F9637CE6B54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449"/>
            <a:stretch/>
          </p:blipFill>
          <p:spPr>
            <a:xfrm>
              <a:off x="5390918" y="577529"/>
              <a:ext cx="5370508" cy="3597682"/>
            </a:xfrm>
            <a:prstGeom prst="rect">
              <a:avLst/>
            </a:prstGeom>
          </p:spPr>
        </p:pic>
        <p:pic>
          <p:nvPicPr>
            <p:cNvPr id="14" name="Picture 13">
              <a:extLst>
                <a:ext uri="{FF2B5EF4-FFF2-40B4-BE49-F238E27FC236}">
                  <a16:creationId xmlns:a16="http://schemas.microsoft.com/office/drawing/2014/main" id="{1D0BBE81-8648-9049-AEBC-409A5F08903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577529"/>
              <a:ext cx="5390919" cy="3599002"/>
            </a:xfrm>
            <a:prstGeom prst="rect">
              <a:avLst/>
            </a:prstGeom>
          </p:spPr>
        </p:pic>
        <p:pic>
          <p:nvPicPr>
            <p:cNvPr id="15" name="Picture 14">
              <a:extLst>
                <a:ext uri="{FF2B5EF4-FFF2-40B4-BE49-F238E27FC236}">
                  <a16:creationId xmlns:a16="http://schemas.microsoft.com/office/drawing/2014/main" id="{72EAE68E-CF62-0245-970B-0A206AEEC75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391518" y="4163437"/>
              <a:ext cx="5369908" cy="3609907"/>
            </a:xfrm>
            <a:prstGeom prst="rect">
              <a:avLst/>
            </a:prstGeom>
          </p:spPr>
        </p:pic>
      </p:grpSp>
      <p:pic>
        <p:nvPicPr>
          <p:cNvPr id="16" name="Picture 15" descr="A picture containing text, clipart&#10;&#10;Description automatically generated">
            <a:extLst>
              <a:ext uri="{FF2B5EF4-FFF2-40B4-BE49-F238E27FC236}">
                <a16:creationId xmlns:a16="http://schemas.microsoft.com/office/drawing/2014/main" id="{6EF60024-3D7D-0747-9E37-E81A4A3A825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473658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TextBox 3">
            <a:extLst>
              <a:ext uri="{FF2B5EF4-FFF2-40B4-BE49-F238E27FC236}">
                <a16:creationId xmlns:a16="http://schemas.microsoft.com/office/drawing/2014/main" id="{71FB4005-0B2F-474B-86E7-8945F373ADA2}"/>
              </a:ext>
            </a:extLst>
          </p:cNvPr>
          <p:cNvSpPr txBox="1"/>
          <p:nvPr/>
        </p:nvSpPr>
        <p:spPr>
          <a:xfrm>
            <a:off x="6431729" y="1822083"/>
            <a:ext cx="4741650" cy="3554819"/>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Look out of the window.</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What is the </a:t>
            </a:r>
            <a:r>
              <a:rPr lang="en-GB" sz="2000" b="1" dirty="0">
                <a:solidFill>
                  <a:srgbClr val="272626"/>
                </a:solidFill>
                <a:latin typeface="Comic Sans MS" panose="030F0702030302020204" pitchFamily="66" charset="0"/>
              </a:rPr>
              <a:t>weather</a:t>
            </a:r>
            <a:r>
              <a:rPr lang="en-GB" sz="2000" dirty="0">
                <a:solidFill>
                  <a:srgbClr val="272626"/>
                </a:solidFill>
                <a:latin typeface="Comic Sans MS" panose="030F0702030302020204" pitchFamily="66" charset="0"/>
              </a:rPr>
              <a:t> like today?</a:t>
            </a:r>
          </a:p>
          <a:p>
            <a:pPr>
              <a:spcBef>
                <a:spcPts val="1500"/>
              </a:spcBef>
            </a:pPr>
            <a:r>
              <a:rPr lang="en-GB" sz="2000" dirty="0">
                <a:solidFill>
                  <a:srgbClr val="272626"/>
                </a:solidFill>
                <a:latin typeface="Comic Sans MS" panose="030F0702030302020204" pitchFamily="66" charset="0"/>
              </a:rPr>
              <a:t>It is probably similar to yesterday and to many other days at this time of year over your lifetime.</a:t>
            </a:r>
          </a:p>
          <a:p>
            <a:pPr>
              <a:spcBef>
                <a:spcPts val="1500"/>
              </a:spcBef>
            </a:pPr>
            <a:r>
              <a:rPr lang="en-GB" sz="2000" dirty="0">
                <a:solidFill>
                  <a:srgbClr val="272626"/>
                </a:solidFill>
                <a:latin typeface="Comic Sans MS" panose="030F0702030302020204" pitchFamily="66" charset="0"/>
              </a:rPr>
              <a:t>The weather at this time of year is probably even similar to the weather in the lifetime of your mum and dad - a long, long time! </a:t>
            </a:r>
          </a:p>
          <a:p>
            <a:endParaRPr lang="en-GB" sz="2000" dirty="0"/>
          </a:p>
        </p:txBody>
      </p:sp>
      <p:pic>
        <p:nvPicPr>
          <p:cNvPr id="6" name="Picture 5" descr="A person standing in front of a window with her arms up&#10;&#10;Description automatically generated with low confidence">
            <a:extLst>
              <a:ext uri="{FF2B5EF4-FFF2-40B4-BE49-F238E27FC236}">
                <a16:creationId xmlns:a16="http://schemas.microsoft.com/office/drawing/2014/main" id="{4C01B653-0B31-C94C-98C1-E2754DFD09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50161" y="1170843"/>
            <a:ext cx="4510112" cy="4510112"/>
          </a:xfrm>
          <a:prstGeom prst="rect">
            <a:avLst/>
          </a:prstGeom>
        </p:spPr>
      </p:pic>
    </p:spTree>
    <p:extLst>
      <p:ext uri="{BB962C8B-B14F-4D97-AF65-F5344CB8AC3E}">
        <p14:creationId xmlns:p14="http://schemas.microsoft.com/office/powerpoint/2010/main" val="17343573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D083B2-117E-A247-9067-E4896EF7DEA1}"/>
              </a:ext>
            </a:extLst>
          </p:cNvPr>
          <p:cNvSpPr/>
          <p:nvPr/>
        </p:nvSpPr>
        <p:spPr>
          <a:xfrm>
            <a:off x="3015574" y="1556426"/>
            <a:ext cx="6147882" cy="46595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20026521-D7E8-B149-928B-F0592B7B8421}"/>
              </a:ext>
            </a:extLst>
          </p:cNvPr>
          <p:cNvSpPr txBox="1">
            <a:spLocks/>
          </p:cNvSpPr>
          <p:nvPr/>
        </p:nvSpPr>
        <p:spPr>
          <a:xfrm>
            <a:off x="1" y="424493"/>
            <a:ext cx="12192000" cy="12097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500" b="1" dirty="0">
                <a:solidFill>
                  <a:schemeClr val="bg1"/>
                </a:solidFill>
                <a:latin typeface="Comic Sans MS" panose="030F0702030302020204" pitchFamily="66" charset="0"/>
                <a:cs typeface="Arial" panose="020B0604020202020204" pitchFamily="34" charset="0"/>
              </a:rPr>
              <a:t>Climate</a:t>
            </a:r>
          </a:p>
        </p:txBody>
      </p:sp>
      <p:grpSp>
        <p:nvGrpSpPr>
          <p:cNvPr id="4" name="Group 3">
            <a:extLst>
              <a:ext uri="{FF2B5EF4-FFF2-40B4-BE49-F238E27FC236}">
                <a16:creationId xmlns:a16="http://schemas.microsoft.com/office/drawing/2014/main" id="{5C75B52A-A9D5-4F43-A777-E38CAA464418}"/>
              </a:ext>
            </a:extLst>
          </p:cNvPr>
          <p:cNvGrpSpPr/>
          <p:nvPr/>
        </p:nvGrpSpPr>
        <p:grpSpPr>
          <a:xfrm>
            <a:off x="3100691" y="1646361"/>
            <a:ext cx="5975215" cy="4484693"/>
            <a:chOff x="2978286" y="1471506"/>
            <a:chExt cx="6208185" cy="4659548"/>
          </a:xfrm>
        </p:grpSpPr>
        <p:pic>
          <p:nvPicPr>
            <p:cNvPr id="5" name="Picture 4" descr="A large iceberg in the water&#10;&#10;Description automatically generated with low confidence">
              <a:extLst>
                <a:ext uri="{FF2B5EF4-FFF2-40B4-BE49-F238E27FC236}">
                  <a16:creationId xmlns:a16="http://schemas.microsoft.com/office/drawing/2014/main" id="{5C1A4379-208A-ED4D-85AC-29BF33792CF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84651" y="1471506"/>
              <a:ext cx="3101820" cy="4659548"/>
            </a:xfrm>
            <a:prstGeom prst="rect">
              <a:avLst/>
            </a:prstGeom>
          </p:spPr>
        </p:pic>
        <p:pic>
          <p:nvPicPr>
            <p:cNvPr id="6" name="Picture 5" descr="A picture containing outdoor, tree, ground, palm&#10;&#10;Description automatically generated">
              <a:extLst>
                <a:ext uri="{FF2B5EF4-FFF2-40B4-BE49-F238E27FC236}">
                  <a16:creationId xmlns:a16="http://schemas.microsoft.com/office/drawing/2014/main" id="{230C4381-2416-9F4A-9E5C-EBF0DC125A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78286" y="1471506"/>
              <a:ext cx="3106365" cy="4659548"/>
            </a:xfrm>
            <a:prstGeom prst="rect">
              <a:avLst/>
            </a:prstGeom>
          </p:spPr>
        </p:pic>
      </p:grpSp>
      <p:pic>
        <p:nvPicPr>
          <p:cNvPr id="7" name="Picture 6" descr="A picture containing text, clipart&#10;&#10;Description automatically generated">
            <a:extLst>
              <a:ext uri="{FF2B5EF4-FFF2-40B4-BE49-F238E27FC236}">
                <a16:creationId xmlns:a16="http://schemas.microsoft.com/office/drawing/2014/main" id="{9FD7B072-D690-8D44-8ED7-3EB2F054EA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23602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TextBox 6">
            <a:extLst>
              <a:ext uri="{FF2B5EF4-FFF2-40B4-BE49-F238E27FC236}">
                <a16:creationId xmlns:a16="http://schemas.microsoft.com/office/drawing/2014/main" id="{76D1494E-4DCD-498E-9BFF-0B4D79C99991}"/>
              </a:ext>
            </a:extLst>
          </p:cNvPr>
          <p:cNvSpPr txBox="1"/>
          <p:nvPr/>
        </p:nvSpPr>
        <p:spPr>
          <a:xfrm>
            <a:off x="7998887" y="1254661"/>
            <a:ext cx="3268690" cy="3208571"/>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When the weather and seasons stay pretty similar over many years we call it our </a:t>
            </a:r>
            <a:r>
              <a:rPr lang="en-GB" sz="1900" b="1" dirty="0">
                <a:solidFill>
                  <a:srgbClr val="272626"/>
                </a:solidFill>
                <a:latin typeface="Comic Sans MS" panose="030F0702030302020204" pitchFamily="66" charset="0"/>
              </a:rPr>
              <a:t>climate.</a:t>
            </a:r>
            <a:endParaRPr lang="en-GB" sz="1900" dirty="0">
              <a:solidFill>
                <a:srgbClr val="272626"/>
              </a:solidFill>
              <a:latin typeface="Comic Sans MS" panose="030F0702030302020204" pitchFamily="66" charset="0"/>
            </a:endParaRPr>
          </a:p>
          <a:p>
            <a:pPr>
              <a:spcBef>
                <a:spcPts val="1500"/>
              </a:spcBef>
            </a:pPr>
            <a:r>
              <a:rPr lang="en-GB" sz="1900" dirty="0">
                <a:solidFill>
                  <a:srgbClr val="272626"/>
                </a:solidFill>
                <a:latin typeface="Comic Sans MS" panose="030F0702030302020204" pitchFamily="66" charset="0"/>
              </a:rPr>
              <a:t>Imagine if you were living in another country - Australia for example -</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the weather and therefore the climate might be</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very different.  </a:t>
            </a:r>
          </a:p>
        </p:txBody>
      </p:sp>
      <p:pic>
        <p:nvPicPr>
          <p:cNvPr id="8" name="Picture 7" descr="Map&#10;&#10;Description automatically generated">
            <a:extLst>
              <a:ext uri="{FF2B5EF4-FFF2-40B4-BE49-F238E27FC236}">
                <a16:creationId xmlns:a16="http://schemas.microsoft.com/office/drawing/2014/main" id="{B1A1C5DD-2D7A-4F16-A885-0165B289954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8507" r="1749" b="12228"/>
          <a:stretch/>
        </p:blipFill>
        <p:spPr>
          <a:xfrm>
            <a:off x="820533" y="1173131"/>
            <a:ext cx="6667494" cy="3389885"/>
          </a:xfrm>
          <a:prstGeom prst="rect">
            <a:avLst/>
          </a:prstGeom>
        </p:spPr>
      </p:pic>
      <p:sp>
        <p:nvSpPr>
          <p:cNvPr id="4" name="TextBox 3">
            <a:extLst>
              <a:ext uri="{FF2B5EF4-FFF2-40B4-BE49-F238E27FC236}">
                <a16:creationId xmlns:a16="http://schemas.microsoft.com/office/drawing/2014/main" id="{015381E8-CFFD-4D71-AC70-5D4548881FF5}"/>
              </a:ext>
            </a:extLst>
          </p:cNvPr>
          <p:cNvSpPr txBox="1"/>
          <p:nvPr/>
        </p:nvSpPr>
        <p:spPr>
          <a:xfrm>
            <a:off x="820533" y="5043393"/>
            <a:ext cx="9772572" cy="741229"/>
          </a:xfrm>
          <a:prstGeom prst="rect">
            <a:avLst/>
          </a:prstGeom>
          <a:noFill/>
        </p:spPr>
        <p:txBody>
          <a:bodyPr wrap="square" rtlCol="0">
            <a:spAutoFit/>
          </a:bodyPr>
          <a:lstStyle/>
          <a:p>
            <a:pPr>
              <a:spcBef>
                <a:spcPts val="500"/>
              </a:spcBef>
            </a:pPr>
            <a:r>
              <a:rPr lang="en-GB" sz="1900" dirty="0">
                <a:solidFill>
                  <a:srgbClr val="272626"/>
                </a:solidFill>
                <a:latin typeface="Comic Sans MS" panose="030F0702030302020204" pitchFamily="66" charset="0"/>
              </a:rPr>
              <a:t>For a great explanation, you can watch this ‘Class Clips’ video from the BBC:</a:t>
            </a:r>
          </a:p>
          <a:p>
            <a:pPr>
              <a:spcBef>
                <a:spcPts val="500"/>
              </a:spcBef>
            </a:pPr>
            <a:r>
              <a:rPr lang="en-GB" sz="1900" u="sng" dirty="0">
                <a:solidFill>
                  <a:srgbClr val="39AB47"/>
                </a:solidFill>
                <a:effectLst/>
                <a:latin typeface="Comic Sans MS" panose="030F0702030302020204" pitchFamily="66" charset="0"/>
                <a:ea typeface="Calibri" panose="020F0502020204030204" pitchFamily="34" charset="0"/>
                <a:hlinkClick r:id="rId5">
                  <a:extLst>
                    <a:ext uri="{A12FA001-AC4F-418D-AE19-62706E023703}">
                      <ahyp:hlinkClr xmlns:ahyp="http://schemas.microsoft.com/office/drawing/2018/hyperlinkcolor" val="tx"/>
                    </a:ext>
                  </a:extLst>
                </a:hlinkClick>
              </a:rPr>
              <a:t>https://www.bbc.co.uk/teach/class-clips-video/geography-ks1--ks2-climate/zjdthbk</a:t>
            </a:r>
            <a:endParaRPr lang="en-GB" sz="1900" dirty="0">
              <a:solidFill>
                <a:srgbClr val="39AB47"/>
              </a:solidFill>
              <a:latin typeface="Comic Sans MS" panose="030F0702030302020204" pitchFamily="66" charset="0"/>
            </a:endParaRPr>
          </a:p>
        </p:txBody>
      </p:sp>
    </p:spTree>
    <p:extLst>
      <p:ext uri="{BB962C8B-B14F-4D97-AF65-F5344CB8AC3E}">
        <p14:creationId xmlns:p14="http://schemas.microsoft.com/office/powerpoint/2010/main" val="657520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9970EEDC-0E34-6A4D-B3D8-C0EB4EF1166A}"/>
              </a:ext>
            </a:extLst>
          </p:cNvPr>
          <p:cNvSpPr txBox="1">
            <a:spLocks/>
          </p:cNvSpPr>
          <p:nvPr/>
        </p:nvSpPr>
        <p:spPr>
          <a:xfrm>
            <a:off x="0" y="412627"/>
            <a:ext cx="12192000" cy="130731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702030302020204" pitchFamily="66" charset="0"/>
                <a:cs typeface="Arial" panose="020B0604020202020204" pitchFamily="34" charset="0"/>
              </a:rPr>
              <a:t>Earth’s atmosphere – </a:t>
            </a:r>
          </a:p>
          <a:p>
            <a:pPr marL="0" indent="0" algn="ctr">
              <a:spcBef>
                <a:spcPts val="700"/>
              </a:spcBef>
              <a:buNone/>
            </a:pPr>
            <a:r>
              <a:rPr lang="en-US" sz="3500" b="1" dirty="0">
                <a:solidFill>
                  <a:schemeClr val="bg1"/>
                </a:solidFill>
                <a:latin typeface="Comic Sans MS" panose="030F0702030302020204" pitchFamily="66" charset="0"/>
                <a:cs typeface="Arial" panose="020B0604020202020204" pitchFamily="34" charset="0"/>
              </a:rPr>
              <a:t>The greenhouse effect</a:t>
            </a:r>
          </a:p>
        </p:txBody>
      </p:sp>
      <p:grpSp>
        <p:nvGrpSpPr>
          <p:cNvPr id="3" name="Group 2">
            <a:extLst>
              <a:ext uri="{FF2B5EF4-FFF2-40B4-BE49-F238E27FC236}">
                <a16:creationId xmlns:a16="http://schemas.microsoft.com/office/drawing/2014/main" id="{36DBC692-B0AB-414C-99D1-4E23A3217B76}"/>
              </a:ext>
            </a:extLst>
          </p:cNvPr>
          <p:cNvGrpSpPr/>
          <p:nvPr/>
        </p:nvGrpSpPr>
        <p:grpSpPr>
          <a:xfrm>
            <a:off x="3176544" y="1877428"/>
            <a:ext cx="5825942" cy="4415546"/>
            <a:chOff x="3015574" y="1556426"/>
            <a:chExt cx="6147882" cy="4659548"/>
          </a:xfrm>
        </p:grpSpPr>
        <p:sp>
          <p:nvSpPr>
            <p:cNvPr id="4" name="Rectangle 3">
              <a:extLst>
                <a:ext uri="{FF2B5EF4-FFF2-40B4-BE49-F238E27FC236}">
                  <a16:creationId xmlns:a16="http://schemas.microsoft.com/office/drawing/2014/main" id="{2090A3BD-31CA-6448-964F-CDEC8207FB55}"/>
                </a:ext>
              </a:extLst>
            </p:cNvPr>
            <p:cNvSpPr/>
            <p:nvPr/>
          </p:nvSpPr>
          <p:spPr>
            <a:xfrm>
              <a:off x="3015574" y="1556426"/>
              <a:ext cx="6147882" cy="46595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snow, outdoor, mountain, plane&#10;&#10;Description automatically generated">
              <a:extLst>
                <a:ext uri="{FF2B5EF4-FFF2-40B4-BE49-F238E27FC236}">
                  <a16:creationId xmlns:a16="http://schemas.microsoft.com/office/drawing/2014/main" id="{8FEB1E34-A99C-054C-A653-B20C262515B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04437" y="1619247"/>
              <a:ext cx="5983721" cy="4544227"/>
            </a:xfrm>
            <a:prstGeom prst="rect">
              <a:avLst/>
            </a:prstGeom>
            <a:ln w="57150">
              <a:noFill/>
            </a:ln>
          </p:spPr>
        </p:pic>
      </p:grpSp>
      <p:pic>
        <p:nvPicPr>
          <p:cNvPr id="6" name="Picture 5" descr="A picture containing text, clipart&#10;&#10;Description automatically generated">
            <a:extLst>
              <a:ext uri="{FF2B5EF4-FFF2-40B4-BE49-F238E27FC236}">
                <a16:creationId xmlns:a16="http://schemas.microsoft.com/office/drawing/2014/main" id="{6BA857F0-10A9-0945-AF34-373152716B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303543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6" name="Picture 5" descr="A picture containing snow, outdoor, mountain, plane&#10;&#10;Description automatically generated">
            <a:extLst>
              <a:ext uri="{FF2B5EF4-FFF2-40B4-BE49-F238E27FC236}">
                <a16:creationId xmlns:a16="http://schemas.microsoft.com/office/drawing/2014/main" id="{8F03D871-AB75-D540-9459-BD3B5468114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70040" y="1170844"/>
            <a:ext cx="4510111" cy="4490182"/>
          </a:xfrm>
          <a:prstGeom prst="rect">
            <a:avLst/>
          </a:prstGeom>
          <a:ln w="57150">
            <a:noFill/>
          </a:ln>
        </p:spPr>
      </p:pic>
      <p:sp>
        <p:nvSpPr>
          <p:cNvPr id="7" name="TextBox 6">
            <a:extLst>
              <a:ext uri="{FF2B5EF4-FFF2-40B4-BE49-F238E27FC236}">
                <a16:creationId xmlns:a16="http://schemas.microsoft.com/office/drawing/2014/main" id="{AB007837-2DD1-AD47-AD08-53DB2463F4DD}"/>
              </a:ext>
            </a:extLst>
          </p:cNvPr>
          <p:cNvSpPr txBox="1"/>
          <p:nvPr/>
        </p:nvSpPr>
        <p:spPr>
          <a:xfrm>
            <a:off x="6411851" y="1374211"/>
            <a:ext cx="4591298" cy="4462760"/>
          </a:xfrm>
          <a:prstGeom prst="rect">
            <a:avLst/>
          </a:prstGeom>
          <a:noFill/>
        </p:spPr>
        <p:txBody>
          <a:bodyPr wrap="square" rtlCol="0">
            <a:spAutoFit/>
          </a:bodyPr>
          <a:lstStyle/>
          <a:p>
            <a:pPr>
              <a:lnSpc>
                <a:spcPct val="107000"/>
              </a:lnSpc>
              <a:spcBef>
                <a:spcPts val="1500"/>
              </a:spcBef>
            </a:pPr>
            <a:r>
              <a:rPr lang="en-GB" sz="2000" dirty="0">
                <a:solidFill>
                  <a:srgbClr val="272626"/>
                </a:solidFill>
                <a:latin typeface="Comic Sans MS" panose="030F0702030302020204" pitchFamily="66" charset="0"/>
                <a:ea typeface="Calibri" panose="020F0502020204030204" pitchFamily="34" charset="0"/>
              </a:rPr>
              <a:t>The climate is powered by the sun’s radiation or heat, but too much and it will feel like being in a car on a hot summer’s day with the windows up! </a:t>
            </a:r>
          </a:p>
          <a:p>
            <a:pPr>
              <a:lnSpc>
                <a:spcPct val="107000"/>
              </a:lnSpc>
              <a:spcBef>
                <a:spcPts val="1500"/>
              </a:spcBef>
            </a:pPr>
            <a:r>
              <a:rPr lang="en-GB" sz="2000" dirty="0">
                <a:solidFill>
                  <a:srgbClr val="272626"/>
                </a:solidFill>
                <a:latin typeface="Comic Sans MS" panose="030F0702030302020204" pitchFamily="66" charset="0"/>
                <a:ea typeface="Calibri" panose="020F0502020204030204" pitchFamily="34" charset="0"/>
              </a:rPr>
              <a:t>We call this the </a:t>
            </a:r>
            <a:r>
              <a:rPr lang="en-GB" sz="2000" b="1" dirty="0">
                <a:solidFill>
                  <a:srgbClr val="272626"/>
                </a:solidFill>
                <a:latin typeface="Comic Sans MS" panose="030F0702030302020204" pitchFamily="66" charset="0"/>
                <a:ea typeface="Calibri" panose="020F0502020204030204" pitchFamily="34" charset="0"/>
              </a:rPr>
              <a:t>greenhouse effect</a:t>
            </a:r>
            <a:r>
              <a:rPr lang="en-GB" sz="2000" dirty="0">
                <a:solidFill>
                  <a:srgbClr val="272626"/>
                </a:solidFill>
                <a:latin typeface="Comic Sans MS" panose="030F0702030302020204" pitchFamily="66" charset="0"/>
                <a:ea typeface="Calibri" panose="020F0502020204030204" pitchFamily="34" charset="0"/>
              </a:rPr>
              <a:t>. </a:t>
            </a:r>
          </a:p>
          <a:p>
            <a:pPr>
              <a:lnSpc>
                <a:spcPct val="107000"/>
              </a:lnSpc>
              <a:spcBef>
                <a:spcPts val="1500"/>
              </a:spcBef>
            </a:pPr>
            <a:r>
              <a:rPr lang="en-GB" sz="2000" dirty="0">
                <a:solidFill>
                  <a:srgbClr val="272626"/>
                </a:solidFill>
                <a:latin typeface="Comic Sans MS" panose="030F0702030302020204" pitchFamily="66" charset="0"/>
                <a:ea typeface="Calibri" panose="020F0502020204030204" pitchFamily="34" charset="0"/>
              </a:rPr>
              <a:t>This can be very dangerous, can you think why?</a:t>
            </a:r>
          </a:p>
          <a:p>
            <a:pPr>
              <a:lnSpc>
                <a:spcPct val="107000"/>
              </a:lnSpc>
              <a:spcBef>
                <a:spcPts val="1500"/>
              </a:spcBef>
            </a:pPr>
            <a:r>
              <a:rPr lang="en-GB" sz="2000" dirty="0">
                <a:solidFill>
                  <a:srgbClr val="272626"/>
                </a:solidFill>
                <a:latin typeface="Comic Sans MS" panose="030F0702030302020204" pitchFamily="66" charset="0"/>
                <a:ea typeface="Calibri" panose="020F0502020204030204" pitchFamily="34" charset="0"/>
              </a:rPr>
              <a:t>What do you think would happen</a:t>
            </a:r>
            <a:br>
              <a:rPr lang="en-GB" sz="2000" dirty="0">
                <a:solidFill>
                  <a:srgbClr val="272626"/>
                </a:solidFill>
                <a:latin typeface="Comic Sans MS" panose="030F0702030302020204" pitchFamily="66" charset="0"/>
                <a:ea typeface="Calibri" panose="020F0502020204030204" pitchFamily="34" charset="0"/>
              </a:rPr>
            </a:br>
            <a:r>
              <a:rPr lang="en-GB" sz="2000" dirty="0">
                <a:solidFill>
                  <a:srgbClr val="272626"/>
                </a:solidFill>
                <a:latin typeface="Comic Sans MS" panose="030F0702030302020204" pitchFamily="66" charset="0"/>
                <a:ea typeface="Calibri" panose="020F0502020204030204" pitchFamily="34" charset="0"/>
              </a:rPr>
              <a:t>to all of the Earth’s plants? </a:t>
            </a:r>
          </a:p>
          <a:p>
            <a:pPr>
              <a:lnSpc>
                <a:spcPct val="107000"/>
              </a:lnSpc>
              <a:spcBef>
                <a:spcPts val="1500"/>
              </a:spcBef>
            </a:pPr>
            <a:r>
              <a:rPr lang="en-GB" sz="2000" dirty="0">
                <a:solidFill>
                  <a:srgbClr val="272626"/>
                </a:solidFill>
                <a:latin typeface="Comic Sans MS" panose="030F0702030302020204" pitchFamily="66" charset="0"/>
                <a:ea typeface="Calibri" panose="020F0502020204030204" pitchFamily="34" charset="0"/>
              </a:rPr>
              <a:t>What about the animals?</a:t>
            </a:r>
          </a:p>
          <a:p>
            <a:endParaRPr lang="en-GB" sz="2000" dirty="0">
              <a:solidFill>
                <a:srgbClr val="272626"/>
              </a:solidFill>
              <a:latin typeface="Comic Sans MS" panose="030F0702030302020204" pitchFamily="66" charset="0"/>
            </a:endParaRPr>
          </a:p>
        </p:txBody>
      </p:sp>
    </p:spTree>
    <p:extLst>
      <p:ext uri="{BB962C8B-B14F-4D97-AF65-F5344CB8AC3E}">
        <p14:creationId xmlns:p14="http://schemas.microsoft.com/office/powerpoint/2010/main" val="2243160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43E3817-D0B7-2747-8956-98540065F18B}"/>
              </a:ext>
            </a:extLst>
          </p:cNvPr>
          <p:cNvSpPr/>
          <p:nvPr/>
        </p:nvSpPr>
        <p:spPr>
          <a:xfrm>
            <a:off x="3500203" y="1556426"/>
            <a:ext cx="5164112" cy="46595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a:extLst>
              <a:ext uri="{FF2B5EF4-FFF2-40B4-BE49-F238E27FC236}">
                <a16:creationId xmlns:a16="http://schemas.microsoft.com/office/drawing/2014/main" id="{B74FEF40-8058-244C-9F61-50CC61281E18}"/>
              </a:ext>
            </a:extLst>
          </p:cNvPr>
          <p:cNvSpPr txBox="1">
            <a:spLocks/>
          </p:cNvSpPr>
          <p:nvPr/>
        </p:nvSpPr>
        <p:spPr>
          <a:xfrm>
            <a:off x="1" y="424493"/>
            <a:ext cx="12192000" cy="12097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500" b="1" dirty="0">
                <a:solidFill>
                  <a:schemeClr val="bg1"/>
                </a:solidFill>
                <a:latin typeface="Comic Sans MS" panose="030F0702030302020204" pitchFamily="66" charset="0"/>
                <a:cs typeface="Arial" panose="020B0604020202020204" pitchFamily="34" charset="0"/>
              </a:rPr>
              <a:t>Super Shield</a:t>
            </a:r>
          </a:p>
        </p:txBody>
      </p:sp>
      <p:pic>
        <p:nvPicPr>
          <p:cNvPr id="8" name="Picture 7" descr="A view of the earth from space&#10;&#10;Description automatically generated with medium confidence">
            <a:extLst>
              <a:ext uri="{FF2B5EF4-FFF2-40B4-BE49-F238E27FC236}">
                <a16:creationId xmlns:a16="http://schemas.microsoft.com/office/drawing/2014/main" id="{1B6DC01C-AA25-B647-97FB-CC0F5293BDF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98990" y="1646361"/>
            <a:ext cx="4982992" cy="4484693"/>
          </a:xfrm>
          <a:prstGeom prst="rect">
            <a:avLst/>
          </a:prstGeom>
        </p:spPr>
      </p:pic>
      <p:pic>
        <p:nvPicPr>
          <p:cNvPr id="9" name="Picture 8" descr="A picture containing text, clipart&#10;&#10;Description automatically generated">
            <a:extLst>
              <a:ext uri="{FF2B5EF4-FFF2-40B4-BE49-F238E27FC236}">
                <a16:creationId xmlns:a16="http://schemas.microsoft.com/office/drawing/2014/main" id="{3A62663D-D24D-A44C-BF1E-6140092C420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6070969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8334</TotalTime>
  <Words>932</Words>
  <Application>Microsoft Office PowerPoint</Application>
  <PresentationFormat>Widescreen</PresentationFormat>
  <Paragraphs>109</Paragraphs>
  <Slides>24</Slides>
  <Notes>14</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24</vt:i4>
      </vt:variant>
    </vt:vector>
  </HeadingPairs>
  <TitlesOfParts>
    <vt:vector size="32" baseType="lpstr">
      <vt:lpstr>Arial</vt:lpstr>
      <vt:lpstr>Calibri</vt:lpstr>
      <vt:lpstr>Calibri Light</vt:lpstr>
      <vt:lpstr>Comic Sans MS</vt:lpstr>
      <vt:lpstr>Tahoma</vt:lpstr>
      <vt:lpstr>Office Theme</vt:lpstr>
      <vt:lpstr>1_Custom Design</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162</cp:revision>
  <dcterms:created xsi:type="dcterms:W3CDTF">2021-01-11T17:47:06Z</dcterms:created>
  <dcterms:modified xsi:type="dcterms:W3CDTF">2022-10-12T13:23:14Z</dcterms:modified>
</cp:coreProperties>
</file>